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7"/>
  </p:notesMasterIdLst>
  <p:sldIdLst>
    <p:sldId id="467" r:id="rId2"/>
    <p:sldId id="468" r:id="rId3"/>
    <p:sldId id="469" r:id="rId4"/>
    <p:sldId id="470" r:id="rId5"/>
    <p:sldId id="472" r:id="rId6"/>
    <p:sldId id="473" r:id="rId7"/>
    <p:sldId id="474" r:id="rId8"/>
    <p:sldId id="475" r:id="rId9"/>
    <p:sldId id="476" r:id="rId10"/>
    <p:sldId id="477" r:id="rId11"/>
    <p:sldId id="478" r:id="rId12"/>
    <p:sldId id="479" r:id="rId13"/>
    <p:sldId id="471" r:id="rId14"/>
    <p:sldId id="480" r:id="rId15"/>
    <p:sldId id="481" r:id="rId16"/>
    <p:sldId id="256" r:id="rId17"/>
    <p:sldId id="426" r:id="rId18"/>
    <p:sldId id="380" r:id="rId19"/>
    <p:sldId id="301" r:id="rId20"/>
    <p:sldId id="445" r:id="rId21"/>
    <p:sldId id="447" r:id="rId22"/>
    <p:sldId id="448" r:id="rId23"/>
    <p:sldId id="300" r:id="rId24"/>
    <p:sldId id="293" r:id="rId25"/>
    <p:sldId id="309" r:id="rId26"/>
    <p:sldId id="294" r:id="rId27"/>
    <p:sldId id="295" r:id="rId28"/>
    <p:sldId id="310" r:id="rId29"/>
    <p:sldId id="311" r:id="rId30"/>
    <p:sldId id="296" r:id="rId31"/>
    <p:sldId id="462" r:id="rId32"/>
    <p:sldId id="297" r:id="rId33"/>
    <p:sldId id="298" r:id="rId34"/>
    <p:sldId id="456" r:id="rId35"/>
    <p:sldId id="383" r:id="rId36"/>
    <p:sldId id="362" r:id="rId37"/>
    <p:sldId id="463" r:id="rId38"/>
    <p:sldId id="406" r:id="rId39"/>
    <p:sldId id="315" r:id="rId40"/>
    <p:sldId id="386" r:id="rId41"/>
    <p:sldId id="434" r:id="rId42"/>
    <p:sldId id="435" r:id="rId43"/>
    <p:sldId id="350" r:id="rId44"/>
    <p:sldId id="351" r:id="rId45"/>
    <p:sldId id="465" r:id="rId46"/>
    <p:sldId id="446" r:id="rId47"/>
    <p:sldId id="389" r:id="rId48"/>
    <p:sldId id="388" r:id="rId49"/>
    <p:sldId id="438" r:id="rId50"/>
    <p:sldId id="390" r:id="rId51"/>
    <p:sldId id="439" r:id="rId52"/>
    <p:sldId id="440" r:id="rId53"/>
    <p:sldId id="329" r:id="rId54"/>
    <p:sldId id="436" r:id="rId55"/>
    <p:sldId id="334" r:id="rId56"/>
    <p:sldId id="395" r:id="rId57"/>
    <p:sldId id="392" r:id="rId58"/>
    <p:sldId id="317" r:id="rId59"/>
    <p:sldId id="450" r:id="rId60"/>
    <p:sldId id="451" r:id="rId61"/>
    <p:sldId id="449" r:id="rId62"/>
    <p:sldId id="407" r:id="rId63"/>
    <p:sldId id="370" r:id="rId64"/>
    <p:sldId id="265" r:id="rId65"/>
    <p:sldId id="266" r:id="rId66"/>
    <p:sldId id="264" r:id="rId67"/>
    <p:sldId id="452" r:id="rId68"/>
    <p:sldId id="373" r:id="rId69"/>
    <p:sldId id="341" r:id="rId70"/>
    <p:sldId id="430" r:id="rId71"/>
    <p:sldId id="431" r:id="rId72"/>
    <p:sldId id="397" r:id="rId73"/>
    <p:sldId id="442" r:id="rId74"/>
    <p:sldId id="457" r:id="rId75"/>
    <p:sldId id="318" r:id="rId76"/>
    <p:sldId id="321" r:id="rId77"/>
    <p:sldId id="379" r:id="rId78"/>
    <p:sldId id="458" r:id="rId79"/>
    <p:sldId id="421" r:id="rId80"/>
    <p:sldId id="418" r:id="rId81"/>
    <p:sldId id="419" r:id="rId82"/>
    <p:sldId id="420" r:id="rId83"/>
    <p:sldId id="408" r:id="rId84"/>
    <p:sldId id="404" r:id="rId85"/>
    <p:sldId id="411" r:id="rId86"/>
    <p:sldId id="403" r:id="rId87"/>
    <p:sldId id="415" r:id="rId88"/>
    <p:sldId id="466" r:id="rId89"/>
    <p:sldId id="425" r:id="rId90"/>
    <p:sldId id="443" r:id="rId91"/>
    <p:sldId id="282" r:id="rId92"/>
    <p:sldId id="284" r:id="rId93"/>
    <p:sldId id="270" r:id="rId94"/>
    <p:sldId id="271" r:id="rId95"/>
    <p:sldId id="272" r:id="rId96"/>
    <p:sldId id="274" r:id="rId97"/>
    <p:sldId id="275" r:id="rId98"/>
    <p:sldId id="273" r:id="rId99"/>
    <p:sldId id="276" r:id="rId100"/>
    <p:sldId id="313" r:id="rId101"/>
    <p:sldId id="336" r:id="rId102"/>
    <p:sldId id="337" r:id="rId103"/>
    <p:sldId id="338" r:id="rId104"/>
    <p:sldId id="339" r:id="rId105"/>
    <p:sldId id="340" r:id="rId106"/>
    <p:sldId id="299" r:id="rId107"/>
    <p:sldId id="363" r:id="rId108"/>
    <p:sldId id="349" r:id="rId109"/>
    <p:sldId id="352" r:id="rId110"/>
    <p:sldId id="302" r:id="rId111"/>
    <p:sldId id="308" r:id="rId112"/>
    <p:sldId id="304" r:id="rId113"/>
    <p:sldId id="257" r:id="rId114"/>
    <p:sldId id="346" r:id="rId115"/>
    <p:sldId id="287" r:id="rId116"/>
    <p:sldId id="374" r:id="rId117"/>
    <p:sldId id="375" r:id="rId118"/>
    <p:sldId id="261" r:id="rId119"/>
    <p:sldId id="268" r:id="rId120"/>
    <p:sldId id="286" r:id="rId121"/>
    <p:sldId id="288" r:id="rId122"/>
    <p:sldId id="358" r:id="rId123"/>
    <p:sldId id="359" r:id="rId124"/>
    <p:sldId id="384" r:id="rId125"/>
    <p:sldId id="385" r:id="rId126"/>
    <p:sldId id="416" r:id="rId127"/>
    <p:sldId id="417" r:id="rId128"/>
    <p:sldId id="320" r:id="rId129"/>
    <p:sldId id="364" r:id="rId130"/>
    <p:sldId id="343" r:id="rId131"/>
    <p:sldId id="269" r:id="rId132"/>
    <p:sldId id="326" r:id="rId133"/>
    <p:sldId id="328" r:id="rId134"/>
    <p:sldId id="277" r:id="rId135"/>
    <p:sldId id="335" r:id="rId136"/>
    <p:sldId id="360" r:id="rId137"/>
    <p:sldId id="325" r:id="rId138"/>
    <p:sldId id="289" r:id="rId139"/>
    <p:sldId id="394" r:id="rId140"/>
    <p:sldId id="428" r:id="rId141"/>
    <p:sldId id="342" r:id="rId142"/>
    <p:sldId id="399" r:id="rId143"/>
    <p:sldId id="396" r:id="rId144"/>
    <p:sldId id="401" r:id="rId145"/>
    <p:sldId id="402" r:id="rId146"/>
    <p:sldId id="354" r:id="rId147"/>
    <p:sldId id="365" r:id="rId148"/>
    <p:sldId id="366" r:id="rId149"/>
    <p:sldId id="330" r:id="rId150"/>
    <p:sldId id="369" r:id="rId151"/>
    <p:sldId id="367" r:id="rId152"/>
    <p:sldId id="368" r:id="rId153"/>
    <p:sldId id="355" r:id="rId154"/>
    <p:sldId id="356" r:id="rId155"/>
    <p:sldId id="357" r:id="rId156"/>
    <p:sldId id="324" r:id="rId157"/>
    <p:sldId id="437" r:id="rId158"/>
    <p:sldId id="441" r:id="rId159"/>
    <p:sldId id="432" r:id="rId160"/>
    <p:sldId id="371" r:id="rId161"/>
    <p:sldId id="453" r:id="rId162"/>
    <p:sldId id="454" r:id="rId163"/>
    <p:sldId id="455" r:id="rId164"/>
    <p:sldId id="459" r:id="rId165"/>
    <p:sldId id="460" r:id="rId1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9A0000"/>
    <a:srgbClr val="DA5D18"/>
    <a:srgbClr val="16D3DC"/>
    <a:srgbClr val="25EE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269" autoAdjust="0"/>
    <p:restoredTop sz="99078" autoAdjust="0"/>
  </p:normalViewPr>
  <p:slideViewPr>
    <p:cSldViewPr>
      <p:cViewPr varScale="1">
        <p:scale>
          <a:sx n="101" d="100"/>
          <a:sy n="101" d="100"/>
        </p:scale>
        <p:origin x="268" y="76"/>
      </p:cViewPr>
      <p:guideLst>
        <p:guide orient="horz" pos="2160"/>
        <p:guide pos="2880"/>
      </p:guideLst>
    </p:cSldViewPr>
  </p:slideViewPr>
  <p:notesTextViewPr>
    <p:cViewPr>
      <p:scale>
        <a:sx n="1" d="1"/>
        <a:sy n="1" d="1"/>
      </p:scale>
      <p:origin x="0" y="0"/>
    </p:cViewPr>
  </p:notesTextViewPr>
  <p:sorterViewPr>
    <p:cViewPr>
      <p:scale>
        <a:sx n="90" d="100"/>
        <a:sy n="90" d="100"/>
      </p:scale>
      <p:origin x="0" y="10398"/>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theme" Target="theme/theme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tableStyles" Target="tableStyles.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0F83996-D3EC-46BB-8AFF-92981BEE0472}" type="datetimeFigureOut">
              <a:rPr lang="en-GB" smtClean="0"/>
              <a:pPr/>
              <a:t>26/03/2017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FD4ADC-A0FF-4E35-8872-C8A6BC531CB2}" type="slidenum">
              <a:rPr lang="en-GB" smtClean="0"/>
              <a:pPr/>
              <a:t>‹#›</a:t>
            </a:fld>
            <a:endParaRPr lang="en-GB"/>
          </a:p>
        </p:txBody>
      </p:sp>
    </p:spTree>
    <p:extLst>
      <p:ext uri="{BB962C8B-B14F-4D97-AF65-F5344CB8AC3E}">
        <p14:creationId xmlns:p14="http://schemas.microsoft.com/office/powerpoint/2010/main" val="437983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pretres-civiques.org/pretre/tatia-attalis" TargetMode="External"/><Relationship Id="rId2" Type="http://schemas.openxmlformats.org/officeDocument/2006/relationships/slide" Target="../slides/slide156.xml"/><Relationship Id="rId1" Type="http://schemas.openxmlformats.org/officeDocument/2006/relationships/notesMaster" Target="../notesMasters/notesMaster1.xml"/><Relationship Id="rId5" Type="http://schemas.openxmlformats.org/officeDocument/2006/relationships/hyperlink" Target="http://www.pretres-civiques.org/node/6273" TargetMode="External"/><Relationship Id="rId4" Type="http://schemas.openxmlformats.org/officeDocument/2006/relationships/hyperlink" Target="http://www.pretres-civiques.org/node/6272"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Anthephoria</a:t>
            </a:r>
            <a:r>
              <a:rPr lang="en-GB" dirty="0"/>
              <a:t> – </a:t>
            </a:r>
            <a:r>
              <a:rPr lang="en-GB" dirty="0" err="1"/>
              <a:t>Riet</a:t>
            </a:r>
            <a:r>
              <a:rPr lang="en-GB" dirty="0"/>
              <a:t> p. 89 </a:t>
            </a:r>
            <a:r>
              <a:rPr lang="en-GB" dirty="0">
                <a:sym typeface="Wingdings" pitchFamily="2" charset="2"/>
              </a:rPr>
              <a:t> </a:t>
            </a:r>
            <a:r>
              <a:rPr lang="en-GB" dirty="0" err="1">
                <a:sym typeface="Wingdings" pitchFamily="2" charset="2"/>
              </a:rPr>
              <a:t>religioeses</a:t>
            </a:r>
            <a:r>
              <a:rPr lang="en-GB" dirty="0">
                <a:sym typeface="Wingdings" pitchFamily="2" charset="2"/>
              </a:rPr>
              <a:t> </a:t>
            </a:r>
            <a:r>
              <a:rPr lang="en-GB" dirty="0" err="1">
                <a:sym typeface="Wingdings" pitchFamily="2" charset="2"/>
              </a:rPr>
              <a:t>Amt</a:t>
            </a:r>
            <a:r>
              <a:rPr lang="en-GB" dirty="0">
                <a:sym typeface="Wingdings" pitchFamily="2" charset="2"/>
              </a:rPr>
              <a:t> </a:t>
            </a:r>
            <a:r>
              <a:rPr lang="en-GB" dirty="0" err="1">
                <a:sym typeface="Wingdings" pitchFamily="2" charset="2"/>
              </a:rPr>
              <a:t>fuer</a:t>
            </a:r>
            <a:r>
              <a:rPr lang="en-GB" dirty="0">
                <a:sym typeface="Wingdings" pitchFamily="2" charset="2"/>
              </a:rPr>
              <a:t> </a:t>
            </a:r>
            <a:r>
              <a:rPr lang="en-GB" dirty="0" err="1">
                <a:sym typeface="Wingdings" pitchFamily="2" charset="2"/>
              </a:rPr>
              <a:t>APhRODITE</a:t>
            </a:r>
            <a:r>
              <a:rPr lang="en-GB" dirty="0">
                <a:sym typeface="Wingdings" pitchFamily="2" charset="2"/>
              </a:rPr>
              <a:t> – </a:t>
            </a:r>
            <a:r>
              <a:rPr lang="en-GB" dirty="0" err="1">
                <a:sym typeface="Wingdings" pitchFamily="2" charset="2"/>
              </a:rPr>
              <a:t>frueh</a:t>
            </a:r>
            <a:r>
              <a:rPr lang="en-GB" dirty="0">
                <a:sym typeface="Wingdings" pitchFamily="2" charset="2"/>
              </a:rPr>
              <a:t> </a:t>
            </a:r>
            <a:r>
              <a:rPr lang="en-GB" dirty="0" err="1">
                <a:sym typeface="Wingdings" pitchFamily="2" charset="2"/>
              </a:rPr>
              <a:t>im</a:t>
            </a:r>
            <a:r>
              <a:rPr lang="en-GB" dirty="0">
                <a:sym typeface="Wingdings" pitchFamily="2" charset="2"/>
              </a:rPr>
              <a:t> </a:t>
            </a:r>
            <a:r>
              <a:rPr lang="en-GB" dirty="0" err="1">
                <a:sym typeface="Wingdings" pitchFamily="2" charset="2"/>
              </a:rPr>
              <a:t>Leben</a:t>
            </a:r>
            <a:r>
              <a:rPr lang="en-GB" dirty="0">
                <a:sym typeface="Wingdings" pitchFamily="2" charset="2"/>
              </a:rPr>
              <a:t>…</a:t>
            </a:r>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30</a:t>
            </a:fld>
            <a:endParaRPr lang="en-GB"/>
          </a:p>
        </p:txBody>
      </p:sp>
    </p:spTree>
    <p:extLst>
      <p:ext uri="{BB962C8B-B14F-4D97-AF65-F5344CB8AC3E}">
        <p14:creationId xmlns:p14="http://schemas.microsoft.com/office/powerpoint/2010/main" val="1419139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56</a:t>
            </a:fld>
            <a:endParaRPr lang="en-GB"/>
          </a:p>
        </p:txBody>
      </p:sp>
    </p:spTree>
    <p:extLst>
      <p:ext uri="{BB962C8B-B14F-4D97-AF65-F5344CB8AC3E}">
        <p14:creationId xmlns:p14="http://schemas.microsoft.com/office/powerpoint/2010/main" val="3663494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Lamprotates ---</a:t>
            </a:r>
            <a:r>
              <a:rPr lang="de-DE" baseline="0" dirty="0"/>
              <a:t> „bright, radiant“  leuchtend</a:t>
            </a:r>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58</a:t>
            </a:fld>
            <a:endParaRPr lang="en-GB"/>
          </a:p>
        </p:txBody>
      </p:sp>
    </p:spTree>
    <p:extLst>
      <p:ext uri="{BB962C8B-B14F-4D97-AF65-F5344CB8AC3E}">
        <p14:creationId xmlns:p14="http://schemas.microsoft.com/office/powerpoint/2010/main" val="4178116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err="1">
                <a:solidFill>
                  <a:schemeClr val="tx1">
                    <a:lumMod val="50000"/>
                  </a:schemeClr>
                </a:solidFill>
              </a:rPr>
              <a:t>Für</a:t>
            </a:r>
            <a:r>
              <a:rPr lang="fr-FR" sz="1200" dirty="0">
                <a:solidFill>
                  <a:schemeClr val="tx1">
                    <a:lumMod val="50000"/>
                  </a:schemeClr>
                </a:solidFill>
              </a:rPr>
              <a:t> </a:t>
            </a:r>
            <a:r>
              <a:rPr lang="fr-FR" sz="1200" dirty="0" err="1">
                <a:solidFill>
                  <a:schemeClr val="tx1">
                    <a:lumMod val="50000"/>
                  </a:schemeClr>
                </a:solidFill>
              </a:rPr>
              <a:t>Attalis</a:t>
            </a:r>
            <a:r>
              <a:rPr lang="fr-FR" sz="1200" dirty="0">
                <a:solidFill>
                  <a:schemeClr val="tx1">
                    <a:lumMod val="50000"/>
                  </a:schemeClr>
                </a:solidFill>
              </a:rPr>
              <a:t> </a:t>
            </a:r>
            <a:r>
              <a:rPr lang="fr-FR" sz="1200" dirty="0" err="1">
                <a:solidFill>
                  <a:schemeClr val="tx1">
                    <a:lumMod val="50000"/>
                  </a:schemeClr>
                </a:solidFill>
              </a:rPr>
              <a:t>Apphion</a:t>
            </a:r>
            <a:r>
              <a:rPr lang="fr-FR" sz="1200" dirty="0">
                <a:solidFill>
                  <a:schemeClr val="tx1">
                    <a:lumMod val="50000"/>
                  </a:schemeClr>
                </a:solidFill>
              </a:rPr>
              <a:t>, cf.</a:t>
            </a:r>
            <a:r>
              <a:rPr lang="fr-FR" sz="1200" i="1" dirty="0">
                <a:solidFill>
                  <a:schemeClr val="tx1">
                    <a:lumMod val="50000"/>
                  </a:schemeClr>
                </a:solidFill>
              </a:rPr>
              <a:t>  </a:t>
            </a:r>
            <a:r>
              <a:rPr lang="fr-FR" sz="1200" dirty="0">
                <a:solidFill>
                  <a:schemeClr val="tx1">
                    <a:lumMod val="50000"/>
                  </a:schemeClr>
                </a:solidFill>
              </a:rPr>
              <a:t>Robert 1966c, 415</a:t>
            </a:r>
            <a:r>
              <a:rPr lang="fr-FR" sz="1200" i="1" dirty="0">
                <a:solidFill>
                  <a:schemeClr val="tx1">
                    <a:lumMod val="50000"/>
                  </a:schemeClr>
                </a:solidFill>
              </a:rPr>
              <a:t> ;</a:t>
            </a:r>
            <a:r>
              <a:rPr lang="fr-FR" sz="1200" dirty="0">
                <a:solidFill>
                  <a:schemeClr val="tx1">
                    <a:lumMod val="50000"/>
                  </a:schemeClr>
                </a:solidFill>
              </a:rPr>
              <a:t> Reynolds 1981 p. 317-320</a:t>
            </a:r>
            <a:r>
              <a:rPr lang="fr-FR" sz="1200" i="1" dirty="0">
                <a:solidFill>
                  <a:schemeClr val="tx1">
                    <a:lumMod val="50000"/>
                  </a:schemeClr>
                </a:solidFill>
              </a:rPr>
              <a:t> ;</a:t>
            </a:r>
            <a:r>
              <a:rPr lang="fr-FR" sz="1200" dirty="0">
                <a:solidFill>
                  <a:schemeClr val="tx1">
                    <a:lumMod val="50000"/>
                  </a:schemeClr>
                </a:solidFill>
              </a:rPr>
              <a:t> </a:t>
            </a:r>
            <a:r>
              <a:rPr lang="fr-FR" sz="1200" i="1" dirty="0" err="1">
                <a:solidFill>
                  <a:schemeClr val="tx1">
                    <a:lumMod val="50000"/>
                  </a:schemeClr>
                </a:solidFill>
              </a:rPr>
              <a:t>ead</a:t>
            </a:r>
            <a:r>
              <a:rPr lang="fr-FR" sz="1200" i="1" dirty="0">
                <a:solidFill>
                  <a:schemeClr val="tx1">
                    <a:lumMod val="50000"/>
                  </a:schemeClr>
                </a:solidFill>
              </a:rPr>
              <a:t>.</a:t>
            </a:r>
            <a:r>
              <a:rPr lang="fr-FR" sz="1200" dirty="0">
                <a:solidFill>
                  <a:schemeClr val="tx1">
                    <a:lumMod val="50000"/>
                  </a:schemeClr>
                </a:solidFill>
              </a:rPr>
              <a:t> 1990 p. 38</a:t>
            </a:r>
            <a:r>
              <a:rPr lang="fr-FR" sz="1200" i="1" dirty="0">
                <a:solidFill>
                  <a:schemeClr val="tx1">
                    <a:lumMod val="50000"/>
                  </a:schemeClr>
                </a:solidFill>
              </a:rPr>
              <a:t> ;</a:t>
            </a:r>
            <a:r>
              <a:rPr lang="fr-FR" sz="1200" dirty="0">
                <a:solidFill>
                  <a:schemeClr val="tx1">
                    <a:lumMod val="50000"/>
                  </a:schemeClr>
                </a:solidFill>
              </a:rPr>
              <a:t> Campanile 1994 p. 40-41</a:t>
            </a:r>
            <a:r>
              <a:rPr lang="fr-FR" sz="1200" i="1" dirty="0">
                <a:solidFill>
                  <a:schemeClr val="tx1">
                    <a:lumMod val="50000"/>
                  </a:schemeClr>
                </a:solidFill>
              </a:rPr>
              <a:t> ;</a:t>
            </a:r>
            <a:r>
              <a:rPr lang="fr-FR" sz="1200" dirty="0">
                <a:solidFill>
                  <a:schemeClr val="tx1">
                    <a:lumMod val="50000"/>
                  </a:schemeClr>
                </a:solidFill>
              </a:rPr>
              <a:t> Jones-Smith, </a:t>
            </a:r>
            <a:r>
              <a:rPr lang="fr-FR" sz="1200" i="1" dirty="0">
                <a:solidFill>
                  <a:schemeClr val="tx1">
                    <a:lumMod val="50000"/>
                  </a:schemeClr>
                </a:solidFill>
              </a:rPr>
              <a:t>AA</a:t>
            </a:r>
            <a:r>
              <a:rPr lang="fr-FR" sz="1200" dirty="0">
                <a:solidFill>
                  <a:schemeClr val="tx1">
                    <a:lumMod val="50000"/>
                  </a:schemeClr>
                </a:solidFill>
              </a:rPr>
              <a:t> 1994 p. 470</a:t>
            </a:r>
            <a:r>
              <a:rPr lang="fr-FR" sz="1200" i="1" dirty="0">
                <a:solidFill>
                  <a:schemeClr val="tx1">
                    <a:lumMod val="50000"/>
                  </a:schemeClr>
                </a:solidFill>
              </a:rPr>
              <a:t> ;</a:t>
            </a:r>
            <a:r>
              <a:rPr lang="fr-FR" sz="1200" dirty="0">
                <a:solidFill>
                  <a:schemeClr val="tx1">
                    <a:lumMod val="50000"/>
                  </a:schemeClr>
                </a:solidFill>
              </a:rPr>
              <a:t> Van </a:t>
            </a:r>
            <a:r>
              <a:rPr lang="fr-FR" sz="1200" dirty="0" err="1">
                <a:solidFill>
                  <a:schemeClr val="tx1">
                    <a:lumMod val="50000"/>
                  </a:schemeClr>
                </a:solidFill>
              </a:rPr>
              <a:t>Bremen</a:t>
            </a:r>
            <a:r>
              <a:rPr lang="fr-FR" sz="1200" dirty="0">
                <a:solidFill>
                  <a:schemeClr val="tx1">
                    <a:lumMod val="50000"/>
                  </a:schemeClr>
                </a:solidFill>
              </a:rPr>
              <a:t> 1996 p. 62, 135 et n. 87, 310-311.</a:t>
            </a:r>
            <a:endParaRPr lang="en-GB" sz="1200" dirty="0">
              <a:solidFill>
                <a:schemeClr val="tx1">
                  <a:lumMod val="50000"/>
                </a:schemeClr>
              </a:solidFill>
            </a:endParaRPr>
          </a:p>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68</a:t>
            </a:fld>
            <a:endParaRPr lang="en-GB"/>
          </a:p>
        </p:txBody>
      </p:sp>
    </p:spTree>
    <p:extLst>
      <p:ext uri="{BB962C8B-B14F-4D97-AF65-F5344CB8AC3E}">
        <p14:creationId xmlns:p14="http://schemas.microsoft.com/office/powerpoint/2010/main" val="4024881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b="1" dirty="0">
                <a:solidFill>
                  <a:schemeClr val="accent5">
                    <a:lumMod val="40000"/>
                    <a:lumOff val="60000"/>
                  </a:schemeClr>
                </a:solidFill>
              </a:rPr>
              <a:t> </a:t>
            </a:r>
            <a:r>
              <a:rPr lang="vi-VN" b="1" dirty="0">
                <a:solidFill>
                  <a:schemeClr val="accent5">
                    <a:lumMod val="40000"/>
                    <a:lumOff val="60000"/>
                  </a:schemeClr>
                </a:solidFill>
              </a:rPr>
              <a:t>ἡ βουλὴ καὶ [ὁ δ]ῆμος</a:t>
            </a:r>
          </a:p>
          <a:p>
            <a:r>
              <a:rPr lang="de-DE" b="1" dirty="0">
                <a:solidFill>
                  <a:schemeClr val="accent5">
                    <a:lumMod val="40000"/>
                    <a:lumOff val="60000"/>
                  </a:schemeClr>
                </a:solidFill>
              </a:rPr>
              <a:t>   </a:t>
            </a:r>
            <a:r>
              <a:rPr lang="vi-VN" b="1" dirty="0">
                <a:solidFill>
                  <a:schemeClr val="accent5">
                    <a:lumMod val="40000"/>
                    <a:lumOff val="60000"/>
                  </a:schemeClr>
                </a:solidFill>
              </a:rPr>
              <a:t>Πλανκίαν [Μ]άγναν</a:t>
            </a:r>
          </a:p>
          <a:p>
            <a:r>
              <a:rPr lang="de-DE" b="1" dirty="0">
                <a:solidFill>
                  <a:schemeClr val="accent5">
                    <a:lumMod val="40000"/>
                    <a:lumOff val="60000"/>
                  </a:schemeClr>
                </a:solidFill>
              </a:rPr>
              <a:t>   </a:t>
            </a:r>
            <a:r>
              <a:rPr lang="vi-VN" b="1" dirty="0">
                <a:solidFill>
                  <a:schemeClr val="accent5">
                    <a:lumMod val="40000"/>
                    <a:lumOff val="60000"/>
                  </a:schemeClr>
                </a:solidFill>
              </a:rPr>
              <a:t>Μ. Πλανκίου Οὐά[ρου]</a:t>
            </a:r>
          </a:p>
          <a:p>
            <a:r>
              <a:rPr lang="de-DE" b="1" dirty="0">
                <a:solidFill>
                  <a:schemeClr val="accent5">
                    <a:lumMod val="40000"/>
                    <a:lumOff val="60000"/>
                  </a:schemeClr>
                </a:solidFill>
              </a:rPr>
              <a:t>   </a:t>
            </a:r>
            <a:r>
              <a:rPr lang="vi-VN" b="1" dirty="0">
                <a:solidFill>
                  <a:schemeClr val="accent5">
                    <a:lumMod val="40000"/>
                    <a:lumOff val="60000"/>
                  </a:schemeClr>
                </a:solidFill>
              </a:rPr>
              <a:t>[κ]αὶ </a:t>
            </a:r>
            <a:r>
              <a:rPr lang="vi-VN" b="1" dirty="0">
                <a:solidFill>
                  <a:srgbClr val="FFC000"/>
                </a:solidFill>
              </a:rPr>
              <a:t>Πόλεως θυγατέρα</a:t>
            </a:r>
            <a:r>
              <a:rPr lang="vi-VN" b="1" dirty="0">
                <a:solidFill>
                  <a:schemeClr val="accent5">
                    <a:lumMod val="40000"/>
                    <a:lumOff val="60000"/>
                  </a:schemeClr>
                </a:solidFill>
              </a:rPr>
              <a:t>,</a:t>
            </a:r>
          </a:p>
          <a:p>
            <a:r>
              <a:rPr lang="vi-VN" baseline="30000" dirty="0">
                <a:solidFill>
                  <a:schemeClr val="accent5">
                    <a:lumMod val="40000"/>
                    <a:lumOff val="60000"/>
                  </a:schemeClr>
                </a:solidFill>
              </a:rPr>
              <a:t>5</a:t>
            </a:r>
            <a:r>
              <a:rPr lang="de-DE" b="1" dirty="0">
                <a:solidFill>
                  <a:schemeClr val="accent5">
                    <a:lumMod val="40000"/>
                    <a:lumOff val="60000"/>
                  </a:schemeClr>
                </a:solidFill>
              </a:rPr>
              <a:t> </a:t>
            </a:r>
            <a:r>
              <a:rPr lang="vi-VN" b="1" dirty="0">
                <a:solidFill>
                  <a:srgbClr val="FFC000"/>
                </a:solidFill>
              </a:rPr>
              <a:t>[ἱέ]ρειαν</a:t>
            </a:r>
            <a:r>
              <a:rPr lang="vi-VN" b="1" dirty="0">
                <a:solidFill>
                  <a:schemeClr val="accent5">
                    <a:lumMod val="40000"/>
                    <a:lumOff val="60000"/>
                  </a:schemeClr>
                </a:solidFill>
              </a:rPr>
              <a:t> τῆς Ἀρτέμι-</a:t>
            </a:r>
          </a:p>
          <a:p>
            <a:r>
              <a:rPr lang="de-DE" b="1" dirty="0">
                <a:solidFill>
                  <a:schemeClr val="accent5">
                    <a:lumMod val="40000"/>
                    <a:lumOff val="60000"/>
                  </a:schemeClr>
                </a:solidFill>
              </a:rPr>
              <a:t>   </a:t>
            </a:r>
            <a:r>
              <a:rPr lang="vi-VN" b="1" dirty="0">
                <a:solidFill>
                  <a:schemeClr val="accent5">
                    <a:lumMod val="40000"/>
                    <a:lumOff val="60000"/>
                  </a:schemeClr>
                </a:solidFill>
              </a:rPr>
              <a:t>δος καὶ </a:t>
            </a:r>
            <a:r>
              <a:rPr lang="vi-VN" b="1" dirty="0">
                <a:solidFill>
                  <a:srgbClr val="FFC000"/>
                </a:solidFill>
              </a:rPr>
              <a:t>δ̣η̣μ̣ιουργόν</a:t>
            </a:r>
            <a:r>
              <a:rPr lang="vi-VN" b="1" dirty="0">
                <a:solidFill>
                  <a:schemeClr val="accent5">
                    <a:lumMod val="40000"/>
                    <a:lumOff val="60000"/>
                  </a:schemeClr>
                </a:solidFill>
              </a:rPr>
              <a:t>,</a:t>
            </a:r>
          </a:p>
          <a:p>
            <a:r>
              <a:rPr lang="de-DE" b="1" dirty="0">
                <a:solidFill>
                  <a:srgbClr val="FFC000"/>
                </a:solidFill>
              </a:rPr>
              <a:t>   </a:t>
            </a:r>
            <a:r>
              <a:rPr lang="vi-VN" b="1" dirty="0">
                <a:solidFill>
                  <a:srgbClr val="FFC000"/>
                </a:solidFill>
              </a:rPr>
              <a:t>ἱέρειαν Μη̣τρὸς θεῶν</a:t>
            </a:r>
          </a:p>
          <a:p>
            <a:r>
              <a:rPr lang="de-DE" b="1" dirty="0">
                <a:solidFill>
                  <a:srgbClr val="FFC000"/>
                </a:solidFill>
              </a:rPr>
              <a:t>   </a:t>
            </a:r>
            <a:r>
              <a:rPr lang="vi-VN" b="1" dirty="0">
                <a:solidFill>
                  <a:srgbClr val="FFC000"/>
                </a:solidFill>
              </a:rPr>
              <a:t>διὰ βίου πρώτην</a:t>
            </a:r>
            <a:r>
              <a:rPr lang="vi-VN" b="1" dirty="0">
                <a:solidFill>
                  <a:schemeClr val="accent5">
                    <a:lumMod val="40000"/>
                    <a:lumOff val="60000"/>
                  </a:schemeClr>
                </a:solidFill>
              </a:rPr>
              <a:t> καὶ</a:t>
            </a:r>
          </a:p>
          <a:p>
            <a:r>
              <a:rPr lang="de-DE" b="1" dirty="0">
                <a:solidFill>
                  <a:schemeClr val="accent5">
                    <a:lumMod val="40000"/>
                    <a:lumOff val="60000"/>
                  </a:schemeClr>
                </a:solidFill>
              </a:rPr>
              <a:t>   </a:t>
            </a:r>
            <a:r>
              <a:rPr lang="vi-VN" b="1" dirty="0">
                <a:solidFill>
                  <a:schemeClr val="accent5">
                    <a:lumMod val="40000"/>
                    <a:lumOff val="60000"/>
                  </a:schemeClr>
                </a:solidFill>
              </a:rPr>
              <a:t>μ̣ό̣ν̣ην, εὐσεβῆ καὶ</a:t>
            </a:r>
          </a:p>
          <a:p>
            <a:r>
              <a:rPr lang="vi-VN" baseline="30000" dirty="0">
                <a:solidFill>
                  <a:schemeClr val="accent5">
                    <a:lumMod val="40000"/>
                    <a:lumOff val="60000"/>
                  </a:schemeClr>
                </a:solidFill>
              </a:rPr>
              <a:t>10</a:t>
            </a:r>
            <a:r>
              <a:rPr lang="de-DE" baseline="30000" dirty="0">
                <a:solidFill>
                  <a:schemeClr val="accent5">
                    <a:lumMod val="40000"/>
                    <a:lumOff val="60000"/>
                  </a:schemeClr>
                </a:solidFill>
              </a:rPr>
              <a:t> </a:t>
            </a:r>
            <a:r>
              <a:rPr lang="vi-VN" b="1" dirty="0">
                <a:solidFill>
                  <a:schemeClr val="accent5">
                    <a:lumMod val="40000"/>
                    <a:lumOff val="60000"/>
                  </a:schemeClr>
                </a:solidFill>
              </a:rPr>
              <a:t>φιλόπατριν</a:t>
            </a:r>
            <a:r>
              <a:rPr lang="de-DE" b="1" dirty="0">
                <a:solidFill>
                  <a:schemeClr val="accent5">
                    <a:lumMod val="40000"/>
                    <a:lumOff val="60000"/>
                  </a:schemeClr>
                </a:solidFill>
              </a:rPr>
              <a:t>.  </a:t>
            </a:r>
            <a:endParaRPr lang="vi-VN" b="1" dirty="0">
              <a:solidFill>
                <a:schemeClr val="accent5">
                  <a:lumMod val="40000"/>
                  <a:lumOff val="60000"/>
                </a:schemeClr>
              </a:solidFill>
            </a:endParaRPr>
          </a:p>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70</a:t>
            </a:fld>
            <a:endParaRPr lang="en-GB"/>
          </a:p>
        </p:txBody>
      </p:sp>
    </p:spTree>
    <p:extLst>
      <p:ext uri="{BB962C8B-B14F-4D97-AF65-F5344CB8AC3E}">
        <p14:creationId xmlns:p14="http://schemas.microsoft.com/office/powerpoint/2010/main" val="1001709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b="1" dirty="0">
                <a:solidFill>
                  <a:schemeClr val="bg1"/>
                </a:solidFill>
              </a:rPr>
              <a:t>SMYNA: priestesses among magistrates and among list of euergetes or those who promised to give money!</a:t>
            </a:r>
          </a:p>
          <a:p>
            <a:r>
              <a:rPr lang="de-DE" b="1" dirty="0">
                <a:solidFill>
                  <a:schemeClr val="bg1"/>
                </a:solidFill>
              </a:rPr>
              <a:t>EPHESOS : viele gemeinsame Widmungen an Artemis und Kaiser!</a:t>
            </a:r>
            <a:br>
              <a:rPr lang="de-DE" b="1" dirty="0">
                <a:solidFill>
                  <a:schemeClr val="bg1"/>
                </a:solidFill>
              </a:rPr>
            </a:br>
            <a:r>
              <a:rPr lang="de-DE" b="1" dirty="0">
                <a:solidFill>
                  <a:schemeClr val="bg1"/>
                </a:solidFill>
              </a:rPr>
              <a:t>Auch in Ephesos: Listen von Magistrate/Kouretes...</a:t>
            </a:r>
          </a:p>
          <a:p>
            <a:r>
              <a:rPr lang="de-DE" b="1" dirty="0">
                <a:solidFill>
                  <a:schemeClr val="bg1"/>
                </a:solidFill>
              </a:rPr>
              <a:t>Stratonikeia/Panamara/...</a:t>
            </a:r>
            <a:r>
              <a:rPr lang="de-DE" b="1" dirty="0">
                <a:solidFill>
                  <a:schemeClr val="bg1"/>
                </a:solidFill>
                <a:sym typeface="Wingdings" pitchFamily="2" charset="2"/>
              </a:rPr>
              <a:t>couples: commemoration of priesthood!</a:t>
            </a:r>
          </a:p>
          <a:p>
            <a:r>
              <a:rPr lang="en-GB" b="1" dirty="0">
                <a:solidFill>
                  <a:schemeClr val="bg1"/>
                </a:solidFill>
              </a:rPr>
              <a:t>Hierapolis – several funerary inscriptions for couples, who were both (high)priests, inscribed on their tombs!</a:t>
            </a:r>
          </a:p>
          <a:p>
            <a:r>
              <a:rPr lang="de-DE" b="1" dirty="0">
                <a:solidFill>
                  <a:schemeClr val="bg1"/>
                </a:solidFill>
              </a:rPr>
              <a:t>Termessos (&amp; Pisidia i.a.) – auch viele ‚couples‘...</a:t>
            </a:r>
            <a:endParaRPr lang="en-GB" b="1" dirty="0">
              <a:solidFill>
                <a:schemeClr val="bg1"/>
              </a:solidFill>
            </a:endParaRPr>
          </a:p>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79</a:t>
            </a:fld>
            <a:endParaRPr lang="en-GB"/>
          </a:p>
        </p:txBody>
      </p:sp>
    </p:spTree>
    <p:extLst>
      <p:ext uri="{BB962C8B-B14F-4D97-AF65-F5344CB8AC3E}">
        <p14:creationId xmlns:p14="http://schemas.microsoft.com/office/powerpoint/2010/main" val="2554927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KOTARCHOS – to ‚purify‘ ??? </a:t>
            </a:r>
          </a:p>
          <a:p>
            <a:r>
              <a:rPr lang="de-DE" dirty="0"/>
              <a:t>Cf. Fontenrose 1988</a:t>
            </a:r>
          </a:p>
          <a:p>
            <a:r>
              <a:rPr lang="de-DE" dirty="0"/>
              <a:t>Priest of the KABEIROI</a:t>
            </a:r>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87</a:t>
            </a:fld>
            <a:endParaRPr lang="en-GB"/>
          </a:p>
        </p:txBody>
      </p:sp>
    </p:spTree>
    <p:extLst>
      <p:ext uri="{BB962C8B-B14F-4D97-AF65-F5344CB8AC3E}">
        <p14:creationId xmlns:p14="http://schemas.microsoft.com/office/powerpoint/2010/main" val="27244360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111</a:t>
            </a:fld>
            <a:endParaRPr lang="en-GB"/>
          </a:p>
        </p:txBody>
      </p:sp>
    </p:spTree>
    <p:extLst>
      <p:ext uri="{BB962C8B-B14F-4D97-AF65-F5344CB8AC3E}">
        <p14:creationId xmlns:p14="http://schemas.microsoft.com/office/powerpoint/2010/main" val="2305654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lumMod val="65000"/>
                  </a:schemeClr>
                </a:solidFill>
              </a:rPr>
              <a:t>The Council and the People honoured with the highest and finest honours </a:t>
            </a:r>
            <a:r>
              <a:rPr lang="en-GB" sz="1200" dirty="0" err="1">
                <a:solidFill>
                  <a:schemeClr val="tx1">
                    <a:lumMod val="65000"/>
                  </a:schemeClr>
                </a:solidFill>
              </a:rPr>
              <a:t>Apphia</a:t>
            </a:r>
            <a:r>
              <a:rPr lang="en-GB" sz="1200" dirty="0">
                <a:solidFill>
                  <a:schemeClr val="tx1">
                    <a:lumMod val="65000"/>
                  </a:schemeClr>
                </a:solidFill>
              </a:rPr>
              <a:t> daughter of </a:t>
            </a:r>
            <a:r>
              <a:rPr lang="en-GB" sz="1200" dirty="0" err="1">
                <a:solidFill>
                  <a:schemeClr val="tx1">
                    <a:lumMod val="65000"/>
                  </a:schemeClr>
                </a:solidFill>
              </a:rPr>
              <a:t>Theodoros</a:t>
            </a:r>
            <a:r>
              <a:rPr lang="en-GB" sz="1200" dirty="0">
                <a:solidFill>
                  <a:schemeClr val="tx1">
                    <a:lumMod val="65000"/>
                  </a:schemeClr>
                </a:solidFill>
              </a:rPr>
              <a:t> </a:t>
            </a:r>
            <a:r>
              <a:rPr lang="en-GB" sz="1200" dirty="0" err="1">
                <a:solidFill>
                  <a:schemeClr val="tx1">
                    <a:lumMod val="65000"/>
                  </a:schemeClr>
                </a:solidFill>
              </a:rPr>
              <a:t>Meliton</a:t>
            </a:r>
            <a:r>
              <a:rPr lang="en-GB" sz="1200" dirty="0">
                <a:solidFill>
                  <a:schemeClr val="tx1">
                    <a:lumMod val="65000"/>
                  </a:schemeClr>
                </a:solidFill>
              </a:rPr>
              <a:t> the son of </a:t>
            </a:r>
            <a:r>
              <a:rPr lang="en-GB" sz="1200" dirty="0" err="1">
                <a:solidFill>
                  <a:schemeClr val="tx1">
                    <a:lumMod val="65000"/>
                  </a:schemeClr>
                </a:solidFill>
              </a:rPr>
              <a:t>Meliton</a:t>
            </a:r>
            <a:r>
              <a:rPr lang="en-GB" sz="1200" dirty="0">
                <a:solidFill>
                  <a:schemeClr val="tx1">
                    <a:lumMod val="65000"/>
                  </a:schemeClr>
                </a:solidFill>
              </a:rPr>
              <a:t>, high priestess for life of the divine Augusti and priestess of Artemis, wife of </a:t>
            </a:r>
            <a:r>
              <a:rPr lang="en-GB" sz="1200" dirty="0" err="1">
                <a:solidFill>
                  <a:schemeClr val="tx1">
                    <a:lumMod val="65000"/>
                  </a:schemeClr>
                </a:solidFill>
              </a:rPr>
              <a:t>Apollonios</a:t>
            </a:r>
            <a:r>
              <a:rPr lang="en-GB" sz="1200" dirty="0">
                <a:solidFill>
                  <a:schemeClr val="tx1">
                    <a:lumMod val="65000"/>
                  </a:schemeClr>
                </a:solidFill>
              </a:rPr>
              <a:t> son of </a:t>
            </a:r>
            <a:r>
              <a:rPr lang="en-GB" sz="1200" dirty="0" err="1">
                <a:solidFill>
                  <a:schemeClr val="tx1">
                    <a:lumMod val="65000"/>
                  </a:schemeClr>
                </a:solidFill>
              </a:rPr>
              <a:t>Athenagoras</a:t>
            </a:r>
            <a:r>
              <a:rPr lang="en-GB" sz="1200" dirty="0">
                <a:solidFill>
                  <a:schemeClr val="tx1">
                    <a:lumMod val="65000"/>
                  </a:schemeClr>
                </a:solidFill>
              </a:rPr>
              <a:t> the son of </a:t>
            </a:r>
            <a:r>
              <a:rPr lang="en-GB" sz="1200" dirty="0" err="1">
                <a:solidFill>
                  <a:schemeClr val="tx1">
                    <a:lumMod val="65000"/>
                  </a:schemeClr>
                </a:solidFill>
              </a:rPr>
              <a:t>Eumachos</a:t>
            </a:r>
            <a:r>
              <a:rPr lang="en-GB" sz="1200" dirty="0">
                <a:solidFill>
                  <a:schemeClr val="tx1">
                    <a:lumMod val="65000"/>
                  </a:schemeClr>
                </a:solidFill>
              </a:rPr>
              <a:t>, ?who also [·· ? ··] </a:t>
            </a:r>
            <a:endParaRPr lang="en-GB" dirty="0">
              <a:solidFill>
                <a:schemeClr val="tx1">
                  <a:lumMod val="65000"/>
                </a:schemeClr>
              </a:solidFill>
            </a:endParaRPr>
          </a:p>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136</a:t>
            </a:fld>
            <a:endParaRPr lang="en-GB"/>
          </a:p>
        </p:txBody>
      </p:sp>
    </p:spTree>
    <p:extLst>
      <p:ext uri="{BB962C8B-B14F-4D97-AF65-F5344CB8AC3E}">
        <p14:creationId xmlns:p14="http://schemas.microsoft.com/office/powerpoint/2010/main" val="2091507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Cult image of </a:t>
            </a:r>
            <a:r>
              <a:rPr lang="en-GB" sz="1200" dirty="0" err="1"/>
              <a:t>Aphrodisias</a:t>
            </a:r>
            <a:r>
              <a:rPr lang="en-GB" sz="1200" dirty="0"/>
              <a:t>;</a:t>
            </a:r>
          </a:p>
          <a:p>
            <a:r>
              <a:rPr lang="en-GB" sz="1200" dirty="0"/>
              <a:t>A distinctive cult interpreted as </a:t>
            </a:r>
            <a:r>
              <a:rPr lang="en-GB" sz="1200" dirty="0" err="1"/>
              <a:t>Aphrodisias</a:t>
            </a:r>
            <a:endParaRPr lang="en-GB" sz="1200" dirty="0"/>
          </a:p>
          <a:p>
            <a:r>
              <a:rPr lang="en-GB" sz="1200" dirty="0"/>
              <a:t>A local </a:t>
            </a:r>
            <a:r>
              <a:rPr lang="en-GB" sz="1200" dirty="0" err="1"/>
              <a:t>Carian</a:t>
            </a:r>
            <a:r>
              <a:rPr lang="en-GB" sz="1200" dirty="0"/>
              <a:t> goddess</a:t>
            </a:r>
          </a:p>
          <a:p>
            <a:r>
              <a:rPr lang="en-GB" sz="1200" dirty="0"/>
              <a:t>Representation: </a:t>
            </a:r>
          </a:p>
          <a:p>
            <a:r>
              <a:rPr lang="en-GB" sz="1200" dirty="0"/>
              <a:t>her heavy </a:t>
            </a:r>
            <a:r>
              <a:rPr lang="en-GB" sz="1200" dirty="0" err="1"/>
              <a:t>overgarment</a:t>
            </a:r>
            <a:r>
              <a:rPr lang="en-GB" sz="1200" dirty="0"/>
              <a:t> (known as an </a:t>
            </a:r>
            <a:r>
              <a:rPr lang="en-GB" sz="1200" dirty="0" err="1"/>
              <a:t>ependytes</a:t>
            </a:r>
            <a:r>
              <a:rPr lang="en-GB" sz="1200" dirty="0"/>
              <a:t>) that conceals most of her body. </a:t>
            </a:r>
            <a:r>
              <a:rPr lang="en-GB" sz="1200" dirty="0" err="1"/>
              <a:t>ch</a:t>
            </a:r>
            <a:r>
              <a:rPr lang="en-GB" sz="1200" dirty="0"/>
              <a:t> motif symbolizes part of the goddess's divine identity and mythological sphere of power; they include the three Graces, Selene, Helios, </a:t>
            </a:r>
            <a:r>
              <a:rPr lang="en-GB" sz="1200" dirty="0" err="1"/>
              <a:t>erotes</a:t>
            </a:r>
            <a:r>
              <a:rPr lang="en-GB" sz="1200" dirty="0"/>
              <a:t>, and Aphrodite herself,…</a:t>
            </a:r>
          </a:p>
          <a:p>
            <a:r>
              <a:rPr lang="en-GB" sz="1200" dirty="0"/>
              <a:t>e as a goddess of earth, heaven, and sea.</a:t>
            </a:r>
          </a:p>
          <a:p>
            <a:r>
              <a:rPr lang="en-GB" sz="1200" dirty="0"/>
              <a:t>the Hellenistic iconography of her remodelled image gave the goddess a new universality by using concepts and motifs familiar throughout the Graeco-Roman world.</a:t>
            </a:r>
          </a:p>
          <a:p>
            <a:endParaRPr lang="en-GB" sz="1200" dirty="0"/>
          </a:p>
          <a:p>
            <a:endParaRPr lang="en-GB" sz="1200" dirty="0"/>
          </a:p>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154</a:t>
            </a:fld>
            <a:endParaRPr lang="en-GB"/>
          </a:p>
        </p:txBody>
      </p:sp>
    </p:spTree>
    <p:extLst>
      <p:ext uri="{BB962C8B-B14F-4D97-AF65-F5344CB8AC3E}">
        <p14:creationId xmlns:p14="http://schemas.microsoft.com/office/powerpoint/2010/main" val="41585890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b="1" u="sng" dirty="0" err="1"/>
              <a:t>ἱέρει</a:t>
            </a:r>
            <a:r>
              <a:rPr lang="en-GB" sz="2400" b="1" u="sng" dirty="0"/>
              <a:t>α τῶν Σεβαστῶν</a:t>
            </a:r>
            <a:br>
              <a:rPr lang="en-GB" sz="2400" b="1" u="sng" dirty="0"/>
            </a:br>
            <a:endParaRPr lang="en-GB" sz="2400" b="1" u="sng" dirty="0"/>
          </a:p>
          <a:p>
            <a:r>
              <a:rPr lang="fr-FR" dirty="0"/>
              <a:t>Morte jeune, </a:t>
            </a:r>
            <a:r>
              <a:rPr lang="fr-FR" dirty="0" err="1"/>
              <a:t>Tatia</a:t>
            </a:r>
            <a:r>
              <a:rPr lang="fr-FR" dirty="0"/>
              <a:t> </a:t>
            </a:r>
            <a:r>
              <a:rPr lang="fr-FR" dirty="0" err="1"/>
              <a:t>Attalis</a:t>
            </a:r>
            <a:r>
              <a:rPr lang="fr-FR" dirty="0"/>
              <a:t> est connue par un long décret rapportant la générosité de sa famille, le déroulement de ses funérailles publiques et les honneurs décernés par le peuple, qui est intervenu lors de la cérémonie funéraire : l'émotion populaire s'est traduite par une quasi-émeute, la foule s'emparant de son corps pour exiger une inhumation dans la cité (1)</a:t>
            </a:r>
            <a:r>
              <a:rPr lang="fr-FR" b="1" baseline="30000" dirty="0">
                <a:hlinkClick r:id="rId3"/>
              </a:rPr>
              <a:t>a</a:t>
            </a:r>
            <a:r>
              <a:rPr lang="fr-FR" dirty="0"/>
              <a:t>. J. Reynolds et C. </a:t>
            </a:r>
            <a:r>
              <a:rPr lang="fr-FR" dirty="0" err="1"/>
              <a:t>Roueché</a:t>
            </a:r>
            <a:r>
              <a:rPr lang="fr-FR" dirty="0"/>
              <a:t> font remarquer que le pathos de cette inscription laisse penser qu'elle était seule de sa génération dans sa famille</a:t>
            </a:r>
            <a:r>
              <a:rPr lang="fr-FR" i="1" dirty="0"/>
              <a:t> :</a:t>
            </a:r>
            <a:r>
              <a:rPr lang="fr-FR" dirty="0"/>
              <a:t> avec sa mort disparaît donc pour le peuple une famille de </a:t>
            </a:r>
            <a:r>
              <a:rPr lang="fr-FR" dirty="0" err="1"/>
              <a:t>bienfaiteurs</a:t>
            </a:r>
            <a:r>
              <a:rPr lang="fr-FR" b="1" baseline="30000" dirty="0" err="1">
                <a:hlinkClick r:id="rId3"/>
              </a:rPr>
              <a:t>b</a:t>
            </a:r>
            <a:r>
              <a:rPr lang="fr-FR" dirty="0"/>
              <a:t>. </a:t>
            </a:r>
            <a:br>
              <a:rPr lang="fr-FR" dirty="0"/>
            </a:br>
            <a:r>
              <a:rPr lang="fr-FR" dirty="0"/>
              <a:t>La prêtrise des Augustes est la seule charge exercée par </a:t>
            </a:r>
            <a:r>
              <a:rPr lang="fr-FR" dirty="0" err="1"/>
              <a:t>Tatia</a:t>
            </a:r>
            <a:r>
              <a:rPr lang="fr-FR" dirty="0"/>
              <a:t> </a:t>
            </a:r>
            <a:r>
              <a:rPr lang="fr-FR" dirty="0" err="1"/>
              <a:t>Attalis</a:t>
            </a:r>
            <a:r>
              <a:rPr lang="fr-FR" dirty="0"/>
              <a:t> elle-même. Dans le reste de l'inscription, ce sont les magistratures et liturgies de sa famille qui sont mentionnées. Elle a donc dû être prêtresse des Augustes avant son mariage, peut-être aux côtés de son père ou d'un frère. </a:t>
            </a:r>
            <a:br>
              <a:rPr lang="fr-FR" dirty="0"/>
            </a:br>
            <a:r>
              <a:rPr lang="fr-FR" dirty="0" err="1"/>
              <a:t>Tatia</a:t>
            </a:r>
            <a:r>
              <a:rPr lang="fr-FR" dirty="0"/>
              <a:t> </a:t>
            </a:r>
            <a:r>
              <a:rPr lang="fr-FR" dirty="0" err="1"/>
              <a:t>Attalis</a:t>
            </a:r>
            <a:r>
              <a:rPr lang="fr-FR" dirty="0"/>
              <a:t> est honorée d'une tombe intra-muros ou, plus exactement, obtient le droit d'être inhumée dans le tombeau de son grand-père </a:t>
            </a:r>
            <a:r>
              <a:rPr lang="fr-FR" dirty="0" err="1">
                <a:hlinkClick r:id="rId4"/>
              </a:rPr>
              <a:t>Adrastos</a:t>
            </a:r>
            <a:r>
              <a:rPr lang="fr-FR" dirty="0"/>
              <a:t>. Cet honneur est très rare pour les hommes, mais il l'est encore plus pour les femmes et, comme le notent J. Reynolds et C. </a:t>
            </a:r>
            <a:r>
              <a:rPr lang="fr-FR" dirty="0" err="1"/>
              <a:t>Roueché</a:t>
            </a:r>
            <a:r>
              <a:rPr lang="fr-FR" dirty="0"/>
              <a:t>, il s'explique par l'existence d'un tombeau familial dans la cité. </a:t>
            </a:r>
            <a:r>
              <a:rPr lang="fr-FR" dirty="0" err="1"/>
              <a:t>Tatia</a:t>
            </a:r>
            <a:r>
              <a:rPr lang="fr-FR" dirty="0"/>
              <a:t> </a:t>
            </a:r>
            <a:r>
              <a:rPr lang="fr-FR" dirty="0" err="1"/>
              <a:t>Attalis</a:t>
            </a:r>
            <a:r>
              <a:rPr lang="fr-FR" dirty="0"/>
              <a:t> reçoit également l'honneur de plusieurs statues dans des lieux publics. </a:t>
            </a:r>
            <a:br>
              <a:rPr lang="fr-FR" dirty="0"/>
            </a:br>
            <a:r>
              <a:rPr lang="fr-FR" dirty="0"/>
              <a:t>Son grand-père </a:t>
            </a:r>
            <a:r>
              <a:rPr lang="fr-FR" dirty="0" err="1"/>
              <a:t>Adrastos</a:t>
            </a:r>
            <a:r>
              <a:rPr lang="fr-FR" dirty="0"/>
              <a:t> ayant vécu à la fin des Julio-Claudiens ou sous les Flaviens, </a:t>
            </a:r>
            <a:r>
              <a:rPr lang="fr-FR" dirty="0" err="1"/>
              <a:t>Tatia</a:t>
            </a:r>
            <a:r>
              <a:rPr lang="fr-FR" dirty="0"/>
              <a:t> </a:t>
            </a:r>
            <a:r>
              <a:rPr lang="fr-FR" dirty="0" err="1"/>
              <a:t>Attalis</a:t>
            </a:r>
            <a:r>
              <a:rPr lang="fr-FR" dirty="0"/>
              <a:t> doit être située dans la première moitié du IIe siècle. Son arrière grand-mère par la branche maternelle, </a:t>
            </a:r>
            <a:r>
              <a:rPr lang="fr-FR" dirty="0">
                <a:hlinkClick r:id="rId5"/>
              </a:rPr>
              <a:t>Tata</a:t>
            </a:r>
            <a:r>
              <a:rPr lang="fr-FR" dirty="0"/>
              <a:t>, a également été grande prêtresse </a:t>
            </a:r>
            <a:r>
              <a:rPr lang="fr-FR" b="1" baseline="30000" dirty="0">
                <a:hlinkClick r:id="rId3"/>
              </a:rPr>
              <a:t>c</a:t>
            </a:r>
            <a:r>
              <a:rPr lang="fr-FR" dirty="0"/>
              <a:t>.</a:t>
            </a:r>
            <a:endParaRPr lang="en-GB" dirty="0"/>
          </a:p>
          <a:p>
            <a:endParaRPr lang="en-GB" dirty="0"/>
          </a:p>
        </p:txBody>
      </p:sp>
      <p:sp>
        <p:nvSpPr>
          <p:cNvPr id="4" name="Slide Number Placeholder 3"/>
          <p:cNvSpPr>
            <a:spLocks noGrp="1"/>
          </p:cNvSpPr>
          <p:nvPr>
            <p:ph type="sldNum" sz="quarter" idx="10"/>
          </p:nvPr>
        </p:nvSpPr>
        <p:spPr/>
        <p:txBody>
          <a:bodyPr/>
          <a:lstStyle/>
          <a:p>
            <a:fld id="{47FD4ADC-A0FF-4E35-8872-C8A6BC531CB2}" type="slidenum">
              <a:rPr lang="en-GB" smtClean="0"/>
              <a:pPr/>
              <a:t>156</a:t>
            </a:fld>
            <a:endParaRPr lang="en-GB"/>
          </a:p>
        </p:txBody>
      </p:sp>
    </p:spTree>
    <p:extLst>
      <p:ext uri="{BB962C8B-B14F-4D97-AF65-F5344CB8AC3E}">
        <p14:creationId xmlns:p14="http://schemas.microsoft.com/office/powerpoint/2010/main" val="822776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A2B9D6-E0D4-4D05-9B0D-B4CD116D040E}" type="slidenum">
              <a:rPr lang="en-GB" smtClean="0"/>
              <a:pPr/>
              <a:t>‹#›</a:t>
            </a:fld>
            <a:endParaRPr lang="en-GB"/>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cSld>
  <p:clrMapOvr>
    <a:masterClrMapping/>
  </p:clrMapOvr>
  <p:transition spd="slow">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A2B9D6-E0D4-4D05-9B0D-B4CD116D040E}" type="slidenum">
              <a:rPr lang="en-GB" smtClean="0"/>
              <a:pPr/>
              <a:t>‹#›</a:t>
            </a:fld>
            <a:endParaRPr lang="en-GB"/>
          </a:p>
        </p:txBody>
      </p:sp>
    </p:spTree>
  </p:cSld>
  <p:clrMapOvr>
    <a:masterClrMapping/>
  </p:clrMapOvr>
  <p:transition spd="slow">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457200" y="4463568"/>
            <a:ext cx="8305800" cy="1143000"/>
          </a:xfrm>
        </p:spPr>
        <p:txBody>
          <a:bodyPr/>
          <a:lstStyle/>
          <a:p>
            <a:r>
              <a:rPr lang="en-US"/>
              <a:t>Click to edit Master title style</a:t>
            </a:r>
          </a:p>
        </p:txBody>
      </p:sp>
      <p:sp>
        <p:nvSpPr>
          <p:cNvPr id="2" name="Date Placeholder 1"/>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91" name="Footer Placeholder 90"/>
          <p:cNvSpPr>
            <a:spLocks noGrp="1"/>
          </p:cNvSpPr>
          <p:nvPr>
            <p:ph type="ftr" sz="quarter" idx="11"/>
          </p:nvPr>
        </p:nvSpPr>
        <p:spPr/>
        <p:txBody>
          <a:bodyPr/>
          <a:lstStyle/>
          <a:p>
            <a:endParaRPr lang="en-GB"/>
          </a:p>
        </p:txBody>
      </p:sp>
      <p:sp>
        <p:nvSpPr>
          <p:cNvPr id="92" name="Slide Number Placeholder 91"/>
          <p:cNvSpPr>
            <a:spLocks noGrp="1"/>
          </p:cNvSpPr>
          <p:nvPr>
            <p:ph type="sldNum" sz="quarter" idx="12"/>
          </p:nvPr>
        </p:nvSpPr>
        <p:spPr/>
        <p:txBody>
          <a:bodyPr/>
          <a:lstStyle/>
          <a:p>
            <a:fld id="{3CA2B9D6-E0D4-4D05-9B0D-B4CD116D040E}"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transition spd="slow">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A2B9D6-E0D4-4D05-9B0D-B4CD116D040E}" type="slidenum">
              <a:rPr lang="en-GB" smtClean="0"/>
              <a:pPr/>
              <a:t>‹#›</a:t>
            </a:fld>
            <a:endParaRPr lang="en-GB"/>
          </a:p>
        </p:txBody>
      </p:sp>
    </p:spTree>
  </p:cSld>
  <p:clrMapOvr>
    <a:masterClrMapping/>
  </p:clrMapOvr>
  <p:transition spd="slow">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A2B9D6-E0D4-4D05-9B0D-B4CD116D040E}" type="slidenum">
              <a:rPr lang="en-GB" smtClean="0"/>
              <a:pPr/>
              <a:t>‹#›</a:t>
            </a:fld>
            <a:endParaRPr lang="en-GB"/>
          </a:p>
        </p:txBody>
      </p:sp>
    </p:spTree>
  </p:cSld>
  <p:clrMapOvr>
    <a:masterClrMapping/>
  </p:clrMapOvr>
  <p:transition spd="slow">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A2B9D6-E0D4-4D05-9B0D-B4CD116D040E}" type="slidenum">
              <a:rPr lang="en-GB" smtClean="0"/>
              <a:pPr/>
              <a:t>‹#›</a:t>
            </a:fld>
            <a:endParaRPr lang="en-GB"/>
          </a:p>
        </p:txBody>
      </p:sp>
    </p:spTree>
  </p:cSld>
  <p:clrMapOvr>
    <a:masterClrMapping/>
  </p:clrMapOvr>
  <p:transition spd="slow">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A2B9D6-E0D4-4D05-9B0D-B4CD116D040E}" type="slidenum">
              <a:rPr lang="en-GB" smtClean="0"/>
              <a:pPr/>
              <a:t>‹#›</a:t>
            </a:fld>
            <a:endParaRPr lang="en-GB"/>
          </a:p>
        </p:txBody>
      </p:sp>
    </p:spTree>
  </p:cSld>
  <p:clrMapOvr>
    <a:masterClrMapping/>
  </p:clrMapOvr>
  <p:transition spd="slow">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A2B9D6-E0D4-4D05-9B0D-B4CD116D040E}" type="slidenum">
              <a:rPr lang="en-GB" smtClean="0"/>
              <a:pPr/>
              <a:t>‹#›</a:t>
            </a:fld>
            <a:endParaRPr lang="en-GB"/>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spd="slow">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A2B9D6-E0D4-4D05-9B0D-B4CD116D040E}" type="slidenum">
              <a:rPr lang="en-GB" smtClean="0"/>
              <a:pPr/>
              <a:t>‹#›</a:t>
            </a:fld>
            <a:endParaRPr lang="en-GB"/>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spd="slow">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A2B9D6-E0D4-4D05-9B0D-B4CD116D040E}" type="slidenum">
              <a:rPr lang="en-GB" smtClean="0"/>
              <a:pPr/>
              <a:t>‹#›</a:t>
            </a:fld>
            <a:endParaRPr lang="en-GB"/>
          </a:p>
        </p:txBody>
      </p:sp>
    </p:spTree>
  </p:cSld>
  <p:clrMapOvr>
    <a:masterClrMapping/>
  </p:clrMapOvr>
  <p:transition spd="slow">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2FB81F0-E369-40B0-8F37-C156D60FD085}" type="datetimeFigureOut">
              <a:rPr lang="en-GB" smtClean="0"/>
              <a:pPr/>
              <a:t>26/03/2017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A2B9D6-E0D4-4D05-9B0D-B4CD116D040E}" type="slidenum">
              <a:rPr lang="en-GB" smtClean="0"/>
              <a:pPr/>
              <a:t>‹#›</a:t>
            </a:fld>
            <a:endParaRPr lang="en-GB"/>
          </a:p>
        </p:txBody>
      </p:sp>
    </p:spTree>
  </p:cSld>
  <p:clrMapOvr>
    <a:masterClrMapping/>
  </p:clrMapOvr>
  <p:transition spd="slow">
    <p:randomBa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22FB81F0-E369-40B0-8F37-C156D60FD085}" type="datetimeFigureOut">
              <a:rPr lang="en-GB" smtClean="0"/>
              <a:pPr/>
              <a:t>26/03/2017</a:t>
            </a:fld>
            <a:endParaRPr lang="en-GB"/>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3CA2B9D6-E0D4-4D05-9B0D-B4CD116D040E}"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randomBar/>
  </p:transition>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microsoft.com/office/2007/relationships/hdphoto" Target="../media/hdphoto2.wdp"/><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fif"/><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7.jf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fif"/></Relationships>
</file>

<file path=ppt/slides/_rels/slide8.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image" Target="../media/image10.jfif"/><Relationship Id="rId1" Type="http://schemas.openxmlformats.org/officeDocument/2006/relationships/slideLayout" Target="../slideLayouts/slideLayout2.xml"/><Relationship Id="rId4" Type="http://schemas.openxmlformats.org/officeDocument/2006/relationships/image" Target="../media/image12.jfif"/></Relationships>
</file>

<file path=ppt/slides/_rels/slide9.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fif"/></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fif"/><Relationship Id="rId4" Type="http://schemas.openxmlformats.org/officeDocument/2006/relationships/image" Target="../media/image15.jfif"/></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7" Type="http://schemas.openxmlformats.org/officeDocument/2006/relationships/image" Target="../media/image20.jfif"/><Relationship Id="rId2" Type="http://schemas.openxmlformats.org/officeDocument/2006/relationships/image" Target="../media/image16.jfif"/><Relationship Id="rId1" Type="http://schemas.openxmlformats.org/officeDocument/2006/relationships/slideLayout" Target="../slideLayouts/slideLayout2.xml"/><Relationship Id="rId6" Type="http://schemas.openxmlformats.org/officeDocument/2006/relationships/image" Target="../media/image19.jfif"/><Relationship Id="rId5" Type="http://schemas.microsoft.com/office/2007/relationships/hdphoto" Target="../media/hdphoto4.wdp"/><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f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fif"/><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8.jpeg"/><Relationship Id="rId1" Type="http://schemas.openxmlformats.org/officeDocument/2006/relationships/slideLayout" Target="../slideLayouts/slideLayout2.xml"/><Relationship Id="rId6" Type="http://schemas.microsoft.com/office/2007/relationships/hdphoto" Target="../media/hdphoto7.wdp"/><Relationship Id="rId5" Type="http://schemas.openxmlformats.org/officeDocument/2006/relationships/image" Target="../media/image31.png"/><Relationship Id="rId4" Type="http://schemas.microsoft.com/office/2007/relationships/hdphoto" Target="../media/hdphoto6.wdp"/></Relationships>
</file>

<file path=ppt/slides/_rels/slide4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 Id="rId4" Type="http://schemas.microsoft.com/office/2007/relationships/hdphoto" Target="../media/hdphoto8.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9.wdp"/></Relationships>
</file>

<file path=ppt/slides/_rels/slide6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epigraphy.packhum.org/inscriptions/?ikey=313867&amp;bookid=794&amp;region=8&amp;subregion=41" TargetMode="External"/></Relationships>
</file>

<file path=ppt/slides/_rels/slide7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3.jpeg"/><Relationship Id="rId4" Type="http://schemas.microsoft.com/office/2007/relationships/hdphoto" Target="../media/hdphoto10.wdp"/></Relationships>
</file>

<file path=ppt/slides/_rels/slide7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 Id="rId4" Type="http://schemas.microsoft.com/office/2007/relationships/hdphoto" Target="../media/hdphoto11.wdp"/></Relationships>
</file>

<file path=ppt/slides/_rels/slide7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 Id="rId4" Type="http://schemas.microsoft.com/office/2007/relationships/hdphoto" Target="../media/hdphoto11.wdp"/></Relationships>
</file>

<file path=ppt/slides/_rels/slide7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hyperlink" Target="http://www.vroma.org/images/mcmanus_images/perge_gate3.jpg" TargetMode="External"/><Relationship Id="rId5" Type="http://schemas.openxmlformats.org/officeDocument/2006/relationships/hyperlink" Target="http://www.vroma.org/images/mcmanus_images/perge_gate2.jpg" TargetMode="External"/><Relationship Id="rId4" Type="http://schemas.openxmlformats.org/officeDocument/2006/relationships/hyperlink" Target="http://www.vroma.org/images/mcmanus_images/perge_gate1.jpg" TargetMode="External"/></Relationships>
</file>

<file path=ppt/slides/_rels/slide92.xml.rels><?xml version="1.0" encoding="UTF-8" standalone="yes"?>
<Relationships xmlns="http://schemas.openxmlformats.org/package/2006/relationships"><Relationship Id="rId3" Type="http://schemas.openxmlformats.org/officeDocument/2006/relationships/hyperlink" Target="http://www.vroma.org/images/mcmanus_images/bullinscription.jpg" TargetMode="External"/><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hyperlink" Target="http://www.vroma.org/images/mcmanus_images/marshall/marshall16.jpg" TargetMode="Externa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hyperlink" Target="http://www.pretres-civiques.org/node/6207" TargetMode="Externa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hyperlink" Target="http://www.pretres-civiques.org/node/6160" TargetMode="External"/><Relationship Id="rId2" Type="http://schemas.openxmlformats.org/officeDocument/2006/relationships/hyperlink" Target="http://www.pretres-civiques.org/taxonomy/term/520" TargetMode="Externa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8" Type="http://schemas.openxmlformats.org/officeDocument/2006/relationships/hyperlink" Target="https://www.google.com/search?hl=en&amp;client=firefox-a&amp;hs=eAd&amp;tbo=d&amp;rls=org.mozilla:en-GB:official&amp;channel=fflb&amp;tbm=bks&amp;q=inauthor:%22Guy+MacLean+Rogers%22" TargetMode="External"/><Relationship Id="rId13" Type="http://schemas.openxmlformats.org/officeDocument/2006/relationships/hyperlink" Target="https://www.google.com/search?hl=en&amp;client=firefox-a&amp;hs=6R1&amp;sa=N&amp;tbo=d&amp;rls=org.mozilla:en-GB:official&amp;channel=fflb&amp;biw=797&amp;bih=363&amp;tbm=bks&amp;q=inauthor:%22Janet+Huskinson%22" TargetMode="External"/><Relationship Id="rId3" Type="http://schemas.openxmlformats.org/officeDocument/2006/relationships/hyperlink" Target="http://en.wikipedia.org/wiki/Tyndale_Bulletin" TargetMode="External"/><Relationship Id="rId7" Type="http://schemas.openxmlformats.org/officeDocument/2006/relationships/hyperlink" Target="http://books.google.com/books?id=CayRIL1ot7cC&amp;pg=PA156&amp;lpg=PA156&amp;dq=priestesses+ephesos&amp;source=bl&amp;ots=1v7G5z3Eog&amp;sig=UOM_AOZGBJsyRM4scYV3IKoH63E&amp;hl=en&amp;sa=X&amp;ei=YGSoUIwth5bRBe7XgTA&amp;ved=0CDgQ6AEwAQ" TargetMode="External"/><Relationship Id="rId12" Type="http://schemas.openxmlformats.org/officeDocument/2006/relationships/hyperlink" Target="http://books.google.com/books?id=6p8H9HUeYrsC&amp;pg=PA165&amp;lpg=PA165&amp;dq=plancia+magna+gottin&amp;source=bl&amp;ots=cBeZ7FnMf5&amp;sig=zD1K-Tne80A0zfPFr3VOaQJwNhQ&amp;hl=en&amp;sa=X&amp;ei=GfC1UMHGFuG-0QX4ioFo&amp;ved=0CGAQ6AEwBjgK" TargetMode="External"/><Relationship Id="rId2" Type="http://schemas.openxmlformats.org/officeDocument/2006/relationships/hyperlink" Target="http://98.131.162.170/tynbul/library/TynBull_1999_50_2_03_Kearsley_WomenPublicLife.pdf" TargetMode="External"/><Relationship Id="rId1" Type="http://schemas.openxmlformats.org/officeDocument/2006/relationships/slideLayout" Target="../slideLayouts/slideLayout2.xml"/><Relationship Id="rId6" Type="http://schemas.openxmlformats.org/officeDocument/2006/relationships/hyperlink" Target="http://farch.net/" TargetMode="External"/><Relationship Id="rId11" Type="http://schemas.openxmlformats.org/officeDocument/2006/relationships/hyperlink" Target="https://www.google.com/search?hl=en&amp;client=firefox-a&amp;hs=Plg&amp;tbo=d&amp;rls=org.mozilla:en-GB:official&amp;channel=fflb&amp;tbm=bks&amp;q=inauthor:%22Jennifer+Trimble%22" TargetMode="External"/><Relationship Id="rId5" Type="http://schemas.openxmlformats.org/officeDocument/2006/relationships/hyperlink" Target="https://www.google.com/search?hl=en&amp;client=firefox-a&amp;hs=7cZ&amp;tbo=d&amp;rls=org.mozilla:en-GB:official&amp;channel=fflb&amp;tbm=bks&amp;q=inauthor:%22Beate+Dignas%22" TargetMode="External"/><Relationship Id="rId15" Type="http://schemas.openxmlformats.org/officeDocument/2006/relationships/hyperlink" Target="https://www.google.com/search?hl=en&amp;client=firefox-a&amp;hs=6R1&amp;sa=N&amp;tbo=d&amp;rls=org.mozilla:en-GB:official&amp;channel=fflb&amp;biw=797&amp;bih=363&amp;tbm=bks&amp;q=inauthor:%22Joyce+E.+Salisbury%22" TargetMode="External"/><Relationship Id="rId10" Type="http://schemas.openxmlformats.org/officeDocument/2006/relationships/hyperlink" Target="http://books.google.com/books?id=dBt21IX0QEAC&amp;pg=PA234&amp;lpg=PA234&amp;dq=plancia+magna+gottin&amp;source=bl&amp;ots=IU2HI1_Q_d&amp;sig=oXRWR4Uhw0kqs4qmtbQOCjkonis&amp;hl=en&amp;sa=X&amp;ei=w--1UPLDN-au0QWAnIH4Dg&amp;ved=0CFIQ6AEwBQ" TargetMode="External"/><Relationship Id="rId4" Type="http://schemas.openxmlformats.org/officeDocument/2006/relationships/hyperlink" Target="http://books.google.com/books?id=NS0bSJJZ-pAC&amp;pg=PA250&amp;lpg=PA250&amp;dq=priestess+asia+minor+roman&amp;source=bl&amp;ots=LGN4KJhsaD&amp;sig=hZCAYoblwVhviK_185pKg9gOzt8&amp;hl=en&amp;sa=X&amp;ei=9VWjUMAdyMXRBYDIgZAC&amp;ved=0CE4Q6AEwBQ" TargetMode="External"/><Relationship Id="rId9" Type="http://schemas.openxmlformats.org/officeDocument/2006/relationships/hyperlink" Target="http://insaph.kcl.ac.uk/iaph2007" TargetMode="External"/><Relationship Id="rId14" Type="http://schemas.openxmlformats.org/officeDocument/2006/relationships/hyperlink" Target="http://books.google.com/books?id=HF0m3spOebcC&amp;pg=PA272&amp;lpg=PA272&amp;dq=plancia+magna+gottin&amp;source=bl&amp;ots=q0Momsx3lz&amp;sig=u10RaPTgf5yUCcZheedR1fV0BJc&amp;hl=en&amp;sa=X&amp;ei=GfC1UMHGFuG-0QX4ioFo&amp;ved=0CGgQ6AEwCDgK" TargetMode="External"/></Relationships>
</file>

<file path=ppt/slides/_rels/slide101.xml.rels><?xml version="1.0" encoding="UTF-8" standalone="yes"?>
<Relationships xmlns="http://schemas.openxmlformats.org/package/2006/relationships"><Relationship Id="rId8" Type="http://schemas.openxmlformats.org/officeDocument/2006/relationships/hyperlink" Target="http://epigraphy.packhum.org/inscriptions/oi?ikey=260718&amp;bookid=509&amp;region=8&amp;subregion=27" TargetMode="External"/><Relationship Id="rId3" Type="http://schemas.openxmlformats.org/officeDocument/2006/relationships/hyperlink" Target="http://epigraphy.packhum.org/inscriptions/gis?region=8" TargetMode="External"/><Relationship Id="rId7" Type="http://schemas.openxmlformats.org/officeDocument/2006/relationships/hyperlink" Target="http://epigraphy.packhum.org/inscriptions/oi?ikey=260719&amp;bookid=509&amp;region=8&amp;subregion=27" TargetMode="External"/><Relationship Id="rId2" Type="http://schemas.openxmlformats.org/officeDocument/2006/relationships/hyperlink" Target="http://epigraphy.packhum.org/inscriptions/main" TargetMode="External"/><Relationship Id="rId1" Type="http://schemas.openxmlformats.org/officeDocument/2006/relationships/slideLayout" Target="../slideLayouts/slideLayout2.xml"/><Relationship Id="rId6" Type="http://schemas.openxmlformats.org/officeDocument/2006/relationships/hyperlink" Target="http://epigraphy.packhum.org/inscriptions/oi?ikey=260717&amp;bookid=509&amp;region=8&amp;subregion=27" TargetMode="External"/><Relationship Id="rId5" Type="http://schemas.openxmlformats.org/officeDocument/2006/relationships/hyperlink" Target="http://epigraphy.packhum.org/inscriptions/book?bookid=509&amp;region=8&amp;subregion=27" TargetMode="External"/><Relationship Id="rId4" Type="http://schemas.openxmlformats.org/officeDocument/2006/relationships/hyperlink" Target="http://epigraphy.packhum.org/inscriptions/gis?region=8&amp;subregion=27" TargetMode="External"/></Relationships>
</file>

<file path=ppt/slides/_rels/slide102.xml.rels><?xml version="1.0" encoding="UTF-8" standalone="yes"?>
<Relationships xmlns="http://schemas.openxmlformats.org/package/2006/relationships"><Relationship Id="rId8" Type="http://schemas.openxmlformats.org/officeDocument/2006/relationships/hyperlink" Target="http://epigraphy.packhum.org/inscriptions/oi?ikey=261078&amp;bookid=512&amp;region=8&amp;subregion=27" TargetMode="External"/><Relationship Id="rId3" Type="http://schemas.openxmlformats.org/officeDocument/2006/relationships/hyperlink" Target="http://epigraphy.packhum.org/inscriptions/gis?region=8" TargetMode="External"/><Relationship Id="rId7" Type="http://schemas.openxmlformats.org/officeDocument/2006/relationships/hyperlink" Target="http://epigraphy.packhum.org/inscriptions/oi?ikey=261079&amp;bookid=512&amp;region=8&amp;subregion=27" TargetMode="External"/><Relationship Id="rId2" Type="http://schemas.openxmlformats.org/officeDocument/2006/relationships/hyperlink" Target="http://epigraphy.packhum.org/inscriptions/main" TargetMode="External"/><Relationship Id="rId1" Type="http://schemas.openxmlformats.org/officeDocument/2006/relationships/slideLayout" Target="../slideLayouts/slideLayout2.xml"/><Relationship Id="rId6" Type="http://schemas.openxmlformats.org/officeDocument/2006/relationships/hyperlink" Target="http://epigraphy.packhum.org/inscriptions/oi?ikey=261077&amp;bookid=512&amp;region=8&amp;subregion=27" TargetMode="External"/><Relationship Id="rId5" Type="http://schemas.openxmlformats.org/officeDocument/2006/relationships/hyperlink" Target="http://epigraphy.packhum.org/inscriptions/book?bookid=512&amp;region=8&amp;subregion=27" TargetMode="External"/><Relationship Id="rId4" Type="http://schemas.openxmlformats.org/officeDocument/2006/relationships/hyperlink" Target="http://epigraphy.packhum.org/inscriptions/gis?region=8&amp;subregion=27" TargetMode="Externa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hyperlink" Target="http://rug.academia.edu/ChristinaWilliamson" TargetMode="External"/><Relationship Id="rId2" Type="http://schemas.openxmlformats.org/officeDocument/2006/relationships/hyperlink" Target="http://www.academia.edu/386535/Panamara._The_mis_fortunes_of_a_Karian_sanctuary" TargetMode="Externa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8" Type="http://schemas.openxmlformats.org/officeDocument/2006/relationships/hyperlink" Target="http://epigraphy.packhum.org/inscriptions/oi?ikey=252000&amp;bookid=510&amp;region=8&amp;subregion=29" TargetMode="External"/><Relationship Id="rId3" Type="http://schemas.openxmlformats.org/officeDocument/2006/relationships/hyperlink" Target="http://epigraphy.packhum.org/inscriptions/gis?region=8" TargetMode="External"/><Relationship Id="rId7" Type="http://schemas.openxmlformats.org/officeDocument/2006/relationships/hyperlink" Target="http://epigraphy.packhum.org/inscriptions/oi?ikey=252001&amp;bookid=510&amp;region=8&amp;subregion=29" TargetMode="External"/><Relationship Id="rId2" Type="http://schemas.openxmlformats.org/officeDocument/2006/relationships/hyperlink" Target="http://epigraphy.packhum.org/inscriptions/main" TargetMode="External"/><Relationship Id="rId1" Type="http://schemas.openxmlformats.org/officeDocument/2006/relationships/slideLayout" Target="../slideLayouts/slideLayout2.xml"/><Relationship Id="rId6" Type="http://schemas.openxmlformats.org/officeDocument/2006/relationships/hyperlink" Target="http://epigraphy.packhum.org/inscriptions/oi?ikey=251999&amp;bookid=510&amp;region=8&amp;subregion=29" TargetMode="External"/><Relationship Id="rId5" Type="http://schemas.openxmlformats.org/officeDocument/2006/relationships/hyperlink" Target="http://epigraphy.packhum.org/inscriptions/book?bookid=510&amp;region=8&amp;subregion=29" TargetMode="External"/><Relationship Id="rId4" Type="http://schemas.openxmlformats.org/officeDocument/2006/relationships/hyperlink" Target="http://epigraphy.packhum.org/inscriptions/gis?region=8&amp;subregion=29" TargetMode="Externa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109.xml.rels><?xml version="1.0" encoding="UTF-8" standalone="yes"?>
<Relationships xmlns="http://schemas.openxmlformats.org/package/2006/relationships"><Relationship Id="rId3" Type="http://schemas.microsoft.com/office/2007/relationships/hdphoto" Target="../media/hdphoto12.wdp"/><Relationship Id="rId7" Type="http://schemas.microsoft.com/office/2007/relationships/hdphoto" Target="../media/hdphoto6.wdp"/><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55.gif"/><Relationship Id="rId4" Type="http://schemas.openxmlformats.org/officeDocument/2006/relationships/image" Target="../media/image54.jpeg"/></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hyperlink" Target="http://www.pretres-civiques.org/node/6526" TargetMode="External"/><Relationship Id="rId2" Type="http://schemas.openxmlformats.org/officeDocument/2006/relationships/hyperlink" Target="http://www.pretres-civiques.org/sources/ismyrna-772" TargetMode="Externa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hyperlink" Target="http://insaph.kcl.ac.uk/iaph2007/iAph110212.html" TargetMode="External"/><Relationship Id="rId2" Type="http://schemas.openxmlformats.org/officeDocument/2006/relationships/image" Target="../media/image60.jpeg"/><Relationship Id="rId1" Type="http://schemas.openxmlformats.org/officeDocument/2006/relationships/slideLayout" Target="../slideLayouts/slideLayout2.xml"/><Relationship Id="rId4" Type="http://schemas.openxmlformats.org/officeDocument/2006/relationships/hyperlink" Target="http://insaph.kcl.ac.uk/iaph2007/iAph050007.html" TargetMode="External"/></Relationships>
</file>

<file path=ppt/slides/_rels/slide123.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microsoft.com/office/2007/relationships/hdphoto" Target="../media/hdphoto12.wdp"/><Relationship Id="rId7" Type="http://schemas.microsoft.com/office/2007/relationships/hdphoto" Target="../media/hdphoto15.wdp"/><Relationship Id="rId2" Type="http://schemas.openxmlformats.org/officeDocument/2006/relationships/image" Target="../media/image63.jpeg"/><Relationship Id="rId1" Type="http://schemas.openxmlformats.org/officeDocument/2006/relationships/slideLayout" Target="../slideLayouts/slideLayout2.xml"/><Relationship Id="rId6" Type="http://schemas.openxmlformats.org/officeDocument/2006/relationships/image" Target="../media/image64.jpeg"/><Relationship Id="rId5" Type="http://schemas.microsoft.com/office/2007/relationships/hdphoto" Target="../media/hdphoto6.wdp"/><Relationship Id="rId4" Type="http://schemas.openxmlformats.org/officeDocument/2006/relationships/image" Target="../media/image30.png"/></Relationships>
</file>

<file path=ppt/slides/_rels/slide13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 Id="rId4" Type="http://schemas.openxmlformats.org/officeDocument/2006/relationships/image" Target="../media/image67.jpeg"/></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16.wdp"/></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71.gif"/></Relationships>
</file>

<file path=ppt/slides/_rels/slide142.xml.rels><?xml version="1.0" encoding="UTF-8" standalone="yes"?>
<Relationships xmlns="http://schemas.openxmlformats.org/package/2006/relationships"><Relationship Id="rId2" Type="http://schemas.openxmlformats.org/officeDocument/2006/relationships/image" Target="../media/image72.gif"/><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74.jpeg"/><Relationship Id="rId7" Type="http://schemas.microsoft.com/office/2007/relationships/hdphoto" Target="../media/hdphoto8.wdp"/><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76.jpeg"/><Relationship Id="rId4" Type="http://schemas.openxmlformats.org/officeDocument/2006/relationships/image" Target="../media/image75.jpeg"/></Relationships>
</file>

<file path=ppt/slides/_rels/slide154.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microsoft.com/office/2007/relationships/hdphoto" Target="../media/hdphoto8.wdp"/><Relationship Id="rId4" Type="http://schemas.openxmlformats.org/officeDocument/2006/relationships/image" Target="../media/image34.png"/></Relationships>
</file>

<file path=ppt/slides/_rels/slide15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gif"/><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15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8" Type="http://schemas.openxmlformats.org/officeDocument/2006/relationships/hyperlink" Target="http://referenceworks.brillonline.com/search?s.q=tei_superregion:%22Asia%20Minor%22&amp;s.f.s2_parent_title=Supplementum%20Epigraphicum%20Graecum" TargetMode="External"/><Relationship Id="rId3" Type="http://schemas.openxmlformats.org/officeDocument/2006/relationships/hyperlink" Target="http://referenceworks.brillonline.com/search?s.au=%22Corsten,+T.%22&amp;s.f.s2_parent_title=Supplementum+Epigraphicum+Graecum" TargetMode="External"/><Relationship Id="rId7" Type="http://schemas.openxmlformats.org/officeDocument/2006/relationships/hyperlink" Target="http://referenceworks.brillonline.com/search?s.q=tei_pubyearcovered:%222006%22&amp;s.f.s2_parent_title=Supplementum%20Epigraphicum%20Graecum" TargetMode="External"/><Relationship Id="rId2" Type="http://schemas.openxmlformats.org/officeDocument/2006/relationships/hyperlink" Target="http://referenceworks.brillonline.com/search?s.au=%22Chaniotis,+A.%22&amp;s.f.s2_parent_title=Supplementum+Epigraphicum+Graecum" TargetMode="External"/><Relationship Id="rId1" Type="http://schemas.openxmlformats.org/officeDocument/2006/relationships/slideLayout" Target="../slideLayouts/slideLayout2.xml"/><Relationship Id="rId6" Type="http://schemas.openxmlformats.org/officeDocument/2006/relationships/hyperlink" Target="http://referenceworks.brillonline.com/entries/supplementum-epigraphicum-graecum/ephesos-dedicatory-inscriptions-on-the-occasion-of-ephesos-first-neokoria-ca-88-91-a-d-56-1220-a56_1220?s.num=14" TargetMode="External"/><Relationship Id="rId5" Type="http://schemas.openxmlformats.org/officeDocument/2006/relationships/hyperlink" Target="http://referenceworks.brillonline.com/search?s.au=%22Tybout,+R.A.%22&amp;s.f.s2_parent_title=Supplementum+Epigraphicum+Graecum" TargetMode="External"/><Relationship Id="rId4" Type="http://schemas.openxmlformats.org/officeDocument/2006/relationships/hyperlink" Target="http://referenceworks.brillonline.com/search?s.au=%22Stroud,+R.S.%22&amp;s.f.s2_parent_title=Supplementum+Epigraphicum+Graecum" TargetMode="Externa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83.jpeg"/><Relationship Id="rId4" Type="http://schemas.microsoft.com/office/2007/relationships/hdphoto" Target="../media/hdphoto1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Religion / Cults</a:t>
            </a:r>
            <a:br>
              <a:rPr lang="en-GB" dirty="0"/>
            </a:br>
            <a:r>
              <a:rPr lang="en-GB" dirty="0"/>
              <a:t>in the Greek East</a:t>
            </a:r>
          </a:p>
        </p:txBody>
      </p:sp>
      <p:sp>
        <p:nvSpPr>
          <p:cNvPr id="5" name="Subtitle 4"/>
          <p:cNvSpPr>
            <a:spLocks noGrp="1"/>
          </p:cNvSpPr>
          <p:nvPr>
            <p:ph type="subTitle" idx="1"/>
          </p:nvPr>
        </p:nvSpPr>
        <p:spPr/>
        <p:txBody>
          <a:bodyPr>
            <a:normAutofit lnSpcReduction="10000"/>
          </a:bodyPr>
          <a:lstStyle/>
          <a:p>
            <a:r>
              <a:rPr lang="en-GB" dirty="0"/>
              <a:t>CLAH7017 </a:t>
            </a:r>
            <a:br>
              <a:rPr lang="en-GB" dirty="0"/>
            </a:br>
            <a:r>
              <a:rPr lang="en-GB" dirty="0"/>
              <a:t>Religious Life in the Roman Empire</a:t>
            </a:r>
            <a:br>
              <a:rPr lang="en-GB" dirty="0"/>
            </a:br>
            <a:r>
              <a:rPr lang="en-GB" dirty="0"/>
              <a:t>R.H.</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3418" b="98366" l="1744" r="97384"/>
                    </a14:imgEffect>
                  </a14:imgLayer>
                </a14:imgProps>
              </a:ext>
              <a:ext uri="{28A0092B-C50C-407E-A947-70E740481C1C}">
                <a14:useLocalDpi xmlns:a14="http://schemas.microsoft.com/office/drawing/2010/main" val="0"/>
              </a:ext>
            </a:extLst>
          </a:blip>
          <a:stretch>
            <a:fillRect/>
          </a:stretch>
        </p:blipFill>
        <p:spPr>
          <a:xfrm>
            <a:off x="5365749" y="268081"/>
            <a:ext cx="3276600" cy="6410325"/>
          </a:xfrm>
          <a:prstGeom prst="rect">
            <a:avLst/>
          </a:prstGeom>
        </p:spPr>
      </p:pic>
    </p:spTree>
    <p:extLst>
      <p:ext uri="{BB962C8B-B14F-4D97-AF65-F5344CB8AC3E}">
        <p14:creationId xmlns:p14="http://schemas.microsoft.com/office/powerpoint/2010/main" val="1546125655"/>
      </p:ext>
    </p:extLst>
  </p:cSld>
  <p:clrMapOvr>
    <a:masterClrMapping/>
  </p:clrMapOvr>
  <p:transition spd="slow">
    <p:randomBa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9" y="3304054"/>
            <a:ext cx="4537334" cy="3229700"/>
          </a:xfrm>
          <a:prstGeom prst="rect">
            <a:avLst/>
          </a:prstGeom>
        </p:spPr>
      </p:pic>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ackgroundRemoval t="3418" b="98366" l="1744" r="97384"/>
                    </a14:imgEffect>
                  </a14:imgLayer>
                </a14:imgProps>
              </a:ext>
              <a:ext uri="{28A0092B-C50C-407E-A947-70E740481C1C}">
                <a14:useLocalDpi xmlns:a14="http://schemas.microsoft.com/office/drawing/2010/main" val="0"/>
              </a:ext>
            </a:extLst>
          </a:blip>
          <a:stretch>
            <a:fillRect/>
          </a:stretch>
        </p:blipFill>
        <p:spPr>
          <a:xfrm>
            <a:off x="5365749" y="268081"/>
            <a:ext cx="3276600" cy="6410325"/>
          </a:xfrm>
          <a:prstGeom prst="rect">
            <a:avLst/>
          </a:prstGeom>
        </p:spPr>
      </p:pic>
      <p:sp>
        <p:nvSpPr>
          <p:cNvPr id="11" name="Rectangle 10"/>
          <p:cNvSpPr/>
          <p:nvPr/>
        </p:nvSpPr>
        <p:spPr>
          <a:xfrm rot="5400000">
            <a:off x="5579756" y="3077015"/>
            <a:ext cx="6267148" cy="646331"/>
          </a:xfrm>
          <a:prstGeom prst="rect">
            <a:avLst/>
          </a:prstGeom>
        </p:spPr>
        <p:txBody>
          <a:bodyPr wrap="square">
            <a:spAutoFit/>
          </a:bodyPr>
          <a:lstStyle/>
          <a:p>
            <a:r>
              <a:rPr lang="en-GB" dirty="0">
                <a:solidFill>
                  <a:schemeClr val="accent4">
                    <a:lumMod val="60000"/>
                    <a:lumOff val="40000"/>
                  </a:schemeClr>
                </a:solidFill>
              </a:rPr>
              <a:t>Ephesian Artemis | Greco-Roman - 2nd A.D. </a:t>
            </a:r>
            <a:br>
              <a:rPr lang="en-GB" dirty="0">
                <a:solidFill>
                  <a:schemeClr val="accent4">
                    <a:lumMod val="60000"/>
                    <a:lumOff val="40000"/>
                  </a:schemeClr>
                </a:solidFill>
              </a:rPr>
            </a:br>
            <a:r>
              <a:rPr lang="en-GB" dirty="0">
                <a:solidFill>
                  <a:schemeClr val="accent4">
                    <a:lumMod val="60000"/>
                    <a:lumOff val="40000"/>
                  </a:schemeClr>
                </a:solidFill>
              </a:rPr>
              <a:t>Ephesus Archaeological Museum</a:t>
            </a:r>
            <a:endParaRPr lang="en-GB" dirty="0">
              <a:solidFill>
                <a:schemeClr val="accent4">
                  <a:lumMod val="60000"/>
                  <a:lumOff val="40000"/>
                </a:schemeClr>
              </a:solidFill>
            </a:endParaRPr>
          </a:p>
        </p:txBody>
      </p:sp>
    </p:spTree>
    <p:extLst>
      <p:ext uri="{BB962C8B-B14F-4D97-AF65-F5344CB8AC3E}">
        <p14:creationId xmlns:p14="http://schemas.microsoft.com/office/powerpoint/2010/main" val="2514807559"/>
      </p:ext>
    </p:extLst>
  </p:cSld>
  <p:clrMapOvr>
    <a:masterClrMapping/>
  </p:clrMapOvr>
  <p:transition spd="slow">
    <p:randomBa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10" name="Picture 9"/>
          <p:cNvPicPr>
            <a:picLocks noChangeAspect="1"/>
          </p:cNvPicPr>
          <p:nvPr/>
        </p:nvPicPr>
        <p:blipFill>
          <a:blip r:embed="rId2">
            <a:extLst>
              <a:ext uri="{BEBA8EAE-BF5A-486C-A8C5-ECC9F3942E4B}">
                <a14:imgProps xmlns:a14="http://schemas.microsoft.com/office/drawing/2010/main">
                  <a14:imgLayer r:embed="rId3">
                    <a14:imgEffect>
                      <a14:backgroundRemoval t="3418" b="98366" l="1744" r="97384"/>
                    </a14:imgEffect>
                  </a14:imgLayer>
                </a14:imgProps>
              </a:ext>
              <a:ext uri="{28A0092B-C50C-407E-A947-70E740481C1C}">
                <a14:useLocalDpi xmlns:a14="http://schemas.microsoft.com/office/drawing/2010/main" val="0"/>
              </a:ext>
            </a:extLst>
          </a:blip>
          <a:stretch>
            <a:fillRect/>
          </a:stretch>
        </p:blipFill>
        <p:spPr>
          <a:xfrm>
            <a:off x="5365749" y="268081"/>
            <a:ext cx="3276600" cy="6410325"/>
          </a:xfrm>
          <a:prstGeom prst="rect">
            <a:avLst/>
          </a:prstGeom>
        </p:spPr>
      </p:pic>
      <p:sp>
        <p:nvSpPr>
          <p:cNvPr id="11" name="Rectangle 10"/>
          <p:cNvSpPr/>
          <p:nvPr/>
        </p:nvSpPr>
        <p:spPr>
          <a:xfrm rot="5400000">
            <a:off x="5579756" y="3077015"/>
            <a:ext cx="6267148" cy="646331"/>
          </a:xfrm>
          <a:prstGeom prst="rect">
            <a:avLst/>
          </a:prstGeom>
        </p:spPr>
        <p:txBody>
          <a:bodyPr wrap="square">
            <a:spAutoFit/>
          </a:bodyPr>
          <a:lstStyle/>
          <a:p>
            <a:r>
              <a:rPr lang="en-GB" dirty="0">
                <a:solidFill>
                  <a:schemeClr val="accent4">
                    <a:lumMod val="60000"/>
                    <a:lumOff val="40000"/>
                  </a:schemeClr>
                </a:solidFill>
              </a:rPr>
              <a:t>Ephesian Artemis | Greco-Roman - 2nd A.D. </a:t>
            </a:r>
            <a:br>
              <a:rPr lang="en-GB" dirty="0">
                <a:solidFill>
                  <a:schemeClr val="accent4">
                    <a:lumMod val="60000"/>
                    <a:lumOff val="40000"/>
                  </a:schemeClr>
                </a:solidFill>
              </a:rPr>
            </a:br>
            <a:r>
              <a:rPr lang="en-GB" dirty="0">
                <a:solidFill>
                  <a:schemeClr val="accent4">
                    <a:lumMod val="60000"/>
                    <a:lumOff val="40000"/>
                  </a:schemeClr>
                </a:solidFill>
              </a:rPr>
              <a:t>Ephesus Archaeological Museum</a:t>
            </a:r>
            <a:endParaRPr lang="en-GB" dirty="0">
              <a:solidFill>
                <a:schemeClr val="accent4">
                  <a:lumMod val="60000"/>
                  <a:lumOff val="40000"/>
                </a:schemeClr>
              </a:solidFill>
            </a:endParaRPr>
          </a:p>
        </p:txBody>
      </p:sp>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backgroundRemoval t="1663" b="97118" l="4069" r="98822">
                        <a14:foregroundMark x1="57173" y1="5987" x2="57173" y2="5987"/>
                        <a14:foregroundMark x1="64989" y1="2882" x2="64989" y2="2882"/>
                        <a14:foregroundMark x1="94004" y1="42129" x2="94004" y2="42129"/>
                        <a14:foregroundMark x1="94004" y1="42129" x2="94004" y2="42129"/>
                        <a14:foregroundMark x1="52463" y1="94235" x2="52463" y2="94235"/>
                        <a14:foregroundMark x1="55353" y1="97118" x2="55353" y2="97118"/>
                        <a14:foregroundMark x1="4069" y1="51552" x2="4069" y2="51552"/>
                        <a14:foregroundMark x1="98929" y1="51885" x2="98929" y2="51885"/>
                        <a14:foregroundMark x1="75054" y1="5211" x2="75054" y2="5211"/>
                        <a14:foregroundMark x1="82869" y1="13304" x2="82869" y2="13304"/>
                        <a14:foregroundMark x1="59422" y1="1663" x2="59422" y2="1663"/>
                        <a14:foregroundMark x1="41863" y1="3104" x2="41863" y2="3104"/>
                      </a14:backgroundRemoval>
                    </a14:imgEffect>
                  </a14:imgLayer>
                </a14:imgProps>
              </a:ext>
              <a:ext uri="{28A0092B-C50C-407E-A947-70E740481C1C}">
                <a14:useLocalDpi xmlns:a14="http://schemas.microsoft.com/office/drawing/2010/main" val="0"/>
              </a:ext>
            </a:extLst>
          </a:blip>
          <a:stretch>
            <a:fillRect/>
          </a:stretch>
        </p:blipFill>
        <p:spPr>
          <a:xfrm>
            <a:off x="2915816" y="3140968"/>
            <a:ext cx="3478562" cy="3359383"/>
          </a:xfrm>
          <a:prstGeom prst="rect">
            <a:avLst/>
          </a:prstGeom>
        </p:spPr>
      </p:pic>
      <p:pic>
        <p:nvPicPr>
          <p:cNvPr id="9" name="Picture 8"/>
          <p:cNvPicPr>
            <a:picLocks noChangeAspect="1"/>
          </p:cNvPicPr>
          <p:nvPr/>
        </p:nvPicPr>
        <p:blipFill>
          <a:blip r:embed="rId6">
            <a:extLst>
              <a:ext uri="{BEBA8EAE-BF5A-486C-A8C5-ECC9F3942E4B}">
                <a14:imgProps xmlns:a14="http://schemas.microsoft.com/office/drawing/2010/main">
                  <a14:imgLayer r:embed="rId7">
                    <a14:imgEffect>
                      <a14:backgroundRemoval t="5328" b="95492" l="1916" r="94253">
                        <a14:foregroundMark x1="55556" y1="5328" x2="55556" y2="5328"/>
                        <a14:foregroundMark x1="95019" y1="53689" x2="95019" y2="53689"/>
                        <a14:foregroundMark x1="56705" y1="95492" x2="56705" y2="95492"/>
                        <a14:foregroundMark x1="7280" y1="41803" x2="7280" y2="41803"/>
                        <a14:foregroundMark x1="1916" y1="40984" x2="1916" y2="40984"/>
                        <a14:foregroundMark x1="10728" y1="77459" x2="10728" y2="77459"/>
                        <a14:foregroundMark x1="18774" y1="89754" x2="18774" y2="89754"/>
                      </a14:backgroundRemoval>
                    </a14:imgEffect>
                  </a14:imgLayer>
                </a14:imgProps>
              </a:ext>
              <a:ext uri="{28A0092B-C50C-407E-A947-70E740481C1C}">
                <a14:useLocalDpi xmlns:a14="http://schemas.microsoft.com/office/drawing/2010/main" val="0"/>
              </a:ext>
            </a:extLst>
          </a:blip>
          <a:stretch>
            <a:fillRect/>
          </a:stretch>
        </p:blipFill>
        <p:spPr>
          <a:xfrm>
            <a:off x="-333646" y="3229597"/>
            <a:ext cx="3465486" cy="3239765"/>
          </a:xfrm>
          <a:prstGeom prst="rect">
            <a:avLst/>
          </a:prstGeom>
        </p:spPr>
      </p:pic>
    </p:spTree>
    <p:extLst>
      <p:ext uri="{BB962C8B-B14F-4D97-AF65-F5344CB8AC3E}">
        <p14:creationId xmlns:p14="http://schemas.microsoft.com/office/powerpoint/2010/main" val="301204714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nodeType="afterEffect">
                                  <p:stCondLst>
                                    <p:cond delay="7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3212976"/>
            <a:ext cx="8512877" cy="4689876"/>
          </a:xfrm>
          <a:prstGeom prst="rect">
            <a:avLst/>
          </a:prstGeom>
        </p:spPr>
      </p:pic>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483870"/>
            <a:ext cx="4549571" cy="2232660"/>
          </a:xfrm>
          <a:prstGeom prst="rect">
            <a:avLst/>
          </a:prstGeom>
        </p:spPr>
      </p:pic>
      <p:sp>
        <p:nvSpPr>
          <p:cNvPr id="13" name="Rectangle 12"/>
          <p:cNvSpPr/>
          <p:nvPr/>
        </p:nvSpPr>
        <p:spPr>
          <a:xfrm>
            <a:off x="5922448" y="2707248"/>
            <a:ext cx="3047629" cy="646331"/>
          </a:xfrm>
          <a:prstGeom prst="rect">
            <a:avLst/>
          </a:prstGeom>
        </p:spPr>
        <p:txBody>
          <a:bodyPr wrap="none">
            <a:spAutoFit/>
          </a:bodyPr>
          <a:lstStyle/>
          <a:p>
            <a:pPr algn="r"/>
            <a:r>
              <a:rPr lang="en-GB" b="1" dirty="0"/>
              <a:t>Temple of Olympian Zeus</a:t>
            </a:r>
            <a:br>
              <a:rPr lang="en-GB" b="1" dirty="0"/>
            </a:br>
            <a:r>
              <a:rPr lang="en-GB" b="1" dirty="0"/>
              <a:t>finished by Hadrian – AD 132</a:t>
            </a:r>
            <a:endParaRPr lang="en-GB" dirty="0"/>
          </a:p>
        </p:txBody>
      </p:sp>
    </p:spTree>
    <p:extLst>
      <p:ext uri="{BB962C8B-B14F-4D97-AF65-F5344CB8AC3E}">
        <p14:creationId xmlns:p14="http://schemas.microsoft.com/office/powerpoint/2010/main" val="36758249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5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2080" y="328439"/>
            <a:ext cx="3500214" cy="35002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300" y="3284983"/>
            <a:ext cx="3788668" cy="3191613"/>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6588224" y="3863181"/>
            <a:ext cx="1407758" cy="369332"/>
          </a:xfrm>
          <a:prstGeom prst="rect">
            <a:avLst/>
          </a:prstGeom>
        </p:spPr>
        <p:txBody>
          <a:bodyPr wrap="none">
            <a:spAutoFit/>
          </a:bodyPr>
          <a:lstStyle/>
          <a:p>
            <a:r>
              <a:rPr lang="en-GB" dirty="0"/>
              <a:t>dura </a:t>
            </a:r>
            <a:r>
              <a:rPr lang="en-GB" dirty="0" err="1"/>
              <a:t>europos</a:t>
            </a:r>
            <a:endParaRPr lang="en-GB" dirty="0"/>
          </a:p>
        </p:txBody>
      </p:sp>
    </p:spTree>
    <p:extLst>
      <p:ext uri="{BB962C8B-B14F-4D97-AF65-F5344CB8AC3E}">
        <p14:creationId xmlns:p14="http://schemas.microsoft.com/office/powerpoint/2010/main" val="2209929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528" y="3404092"/>
            <a:ext cx="4799699" cy="3227798"/>
          </a:xfrm>
          <a:prstGeom prst="rect">
            <a:avLst/>
          </a:prstGeom>
        </p:spPr>
      </p:pic>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332" y="306462"/>
            <a:ext cx="3500214" cy="35002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p:cNvSpPr/>
          <p:nvPr/>
        </p:nvSpPr>
        <p:spPr>
          <a:xfrm>
            <a:off x="6588224" y="3863181"/>
            <a:ext cx="1407758" cy="369332"/>
          </a:xfrm>
          <a:prstGeom prst="rect">
            <a:avLst/>
          </a:prstGeom>
        </p:spPr>
        <p:txBody>
          <a:bodyPr wrap="none">
            <a:spAutoFit/>
          </a:bodyPr>
          <a:lstStyle/>
          <a:p>
            <a:r>
              <a:rPr lang="en-GB" dirty="0"/>
              <a:t>dura </a:t>
            </a:r>
            <a:r>
              <a:rPr lang="en-GB" dirty="0" err="1"/>
              <a:t>europos</a:t>
            </a:r>
            <a:endParaRPr lang="en-GB" dirty="0"/>
          </a:p>
        </p:txBody>
      </p:sp>
      <p:sp>
        <p:nvSpPr>
          <p:cNvPr id="10" name="Rectangle 9"/>
          <p:cNvSpPr/>
          <p:nvPr/>
        </p:nvSpPr>
        <p:spPr>
          <a:xfrm>
            <a:off x="323528" y="5708560"/>
            <a:ext cx="7272808" cy="923330"/>
          </a:xfrm>
          <a:prstGeom prst="rect">
            <a:avLst/>
          </a:prstGeom>
        </p:spPr>
        <p:txBody>
          <a:bodyPr wrap="square">
            <a:spAutoFit/>
          </a:bodyPr>
          <a:lstStyle/>
          <a:p>
            <a:r>
              <a:rPr lang="en-GB" dirty="0">
                <a:solidFill>
                  <a:schemeClr val="accent4">
                    <a:lumMod val="60000"/>
                    <a:lumOff val="40000"/>
                  </a:schemeClr>
                </a:solidFill>
              </a:rPr>
              <a:t>Wall Painting of Julius </a:t>
            </a:r>
            <a:r>
              <a:rPr lang="en-GB" dirty="0" err="1">
                <a:solidFill>
                  <a:schemeClr val="accent4">
                    <a:lumMod val="60000"/>
                    <a:lumOff val="40000"/>
                  </a:schemeClr>
                </a:solidFill>
              </a:rPr>
              <a:t>Terentius</a:t>
            </a:r>
            <a:r>
              <a:rPr lang="en-GB" dirty="0">
                <a:solidFill>
                  <a:schemeClr val="accent4">
                    <a:lumMod val="60000"/>
                    <a:lumOff val="40000"/>
                  </a:schemeClr>
                </a:solidFill>
              </a:rPr>
              <a:t> </a:t>
            </a:r>
            <a:br>
              <a:rPr lang="en-GB" dirty="0">
                <a:solidFill>
                  <a:schemeClr val="accent4">
                    <a:lumMod val="60000"/>
                    <a:lumOff val="40000"/>
                  </a:schemeClr>
                </a:solidFill>
              </a:rPr>
            </a:br>
            <a:r>
              <a:rPr lang="en-GB" dirty="0">
                <a:solidFill>
                  <a:schemeClr val="accent4">
                    <a:lumMod val="60000"/>
                    <a:lumOff val="40000"/>
                  </a:schemeClr>
                </a:solidFill>
              </a:rPr>
              <a:t>H. 107.0 cm, W. 165.0 cm </a:t>
            </a:r>
            <a:br>
              <a:rPr lang="en-GB" dirty="0">
                <a:solidFill>
                  <a:schemeClr val="accent4">
                    <a:lumMod val="60000"/>
                    <a:lumOff val="40000"/>
                  </a:schemeClr>
                </a:solidFill>
              </a:rPr>
            </a:br>
            <a:r>
              <a:rPr lang="en-GB" dirty="0">
                <a:solidFill>
                  <a:schemeClr val="accent4">
                    <a:lumMod val="60000"/>
                    <a:lumOff val="40000"/>
                  </a:schemeClr>
                </a:solidFill>
              </a:rPr>
              <a:t>Temple of the Palmyrene Gods, AD 239</a:t>
            </a:r>
            <a:endParaRPr lang="en-GB" dirty="0">
              <a:solidFill>
                <a:schemeClr val="accent4">
                  <a:lumMod val="60000"/>
                  <a:lumOff val="40000"/>
                </a:schemeClr>
              </a:solidFill>
            </a:endParaRPr>
          </a:p>
        </p:txBody>
      </p:sp>
    </p:spTree>
    <p:extLst>
      <p:ext uri="{BB962C8B-B14F-4D97-AF65-F5344CB8AC3E}">
        <p14:creationId xmlns:p14="http://schemas.microsoft.com/office/powerpoint/2010/main" val="128293373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528" y="3404092"/>
            <a:ext cx="4799699" cy="3227798"/>
          </a:xfrm>
          <a:prstGeom prst="rect">
            <a:avLst/>
          </a:prstGeom>
        </p:spPr>
      </p:pic>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sp>
        <p:nvSpPr>
          <p:cNvPr id="10" name="Rectangle 9"/>
          <p:cNvSpPr/>
          <p:nvPr/>
        </p:nvSpPr>
        <p:spPr>
          <a:xfrm>
            <a:off x="323528" y="5708560"/>
            <a:ext cx="7272808" cy="923330"/>
          </a:xfrm>
          <a:prstGeom prst="rect">
            <a:avLst/>
          </a:prstGeom>
        </p:spPr>
        <p:txBody>
          <a:bodyPr wrap="square">
            <a:spAutoFit/>
          </a:bodyPr>
          <a:lstStyle/>
          <a:p>
            <a:r>
              <a:rPr lang="en-GB" dirty="0">
                <a:solidFill>
                  <a:schemeClr val="accent4">
                    <a:lumMod val="60000"/>
                    <a:lumOff val="40000"/>
                  </a:schemeClr>
                </a:solidFill>
              </a:rPr>
              <a:t>Wall Painting of Julius </a:t>
            </a:r>
            <a:r>
              <a:rPr lang="en-GB" dirty="0" err="1">
                <a:solidFill>
                  <a:schemeClr val="accent4">
                    <a:lumMod val="60000"/>
                    <a:lumOff val="40000"/>
                  </a:schemeClr>
                </a:solidFill>
              </a:rPr>
              <a:t>Terentius</a:t>
            </a:r>
            <a:r>
              <a:rPr lang="en-GB" dirty="0">
                <a:solidFill>
                  <a:schemeClr val="accent4">
                    <a:lumMod val="60000"/>
                    <a:lumOff val="40000"/>
                  </a:schemeClr>
                </a:solidFill>
              </a:rPr>
              <a:t> </a:t>
            </a:r>
            <a:br>
              <a:rPr lang="en-GB" dirty="0">
                <a:solidFill>
                  <a:schemeClr val="accent4">
                    <a:lumMod val="60000"/>
                    <a:lumOff val="40000"/>
                  </a:schemeClr>
                </a:solidFill>
              </a:rPr>
            </a:br>
            <a:r>
              <a:rPr lang="en-GB" dirty="0">
                <a:solidFill>
                  <a:schemeClr val="accent4">
                    <a:lumMod val="60000"/>
                    <a:lumOff val="40000"/>
                  </a:schemeClr>
                </a:solidFill>
              </a:rPr>
              <a:t>H. 107.0 cm, W. 165.0 cm </a:t>
            </a:r>
            <a:br>
              <a:rPr lang="en-GB" dirty="0">
                <a:solidFill>
                  <a:schemeClr val="accent4">
                    <a:lumMod val="60000"/>
                    <a:lumOff val="40000"/>
                  </a:schemeClr>
                </a:solidFill>
              </a:rPr>
            </a:br>
            <a:r>
              <a:rPr lang="en-GB" dirty="0">
                <a:solidFill>
                  <a:schemeClr val="accent4">
                    <a:lumMod val="60000"/>
                    <a:lumOff val="40000"/>
                  </a:schemeClr>
                </a:solidFill>
              </a:rPr>
              <a:t>Temple of the Palmyrene Gods, AD 239</a:t>
            </a:r>
            <a:endParaRPr lang="en-GB" dirty="0">
              <a:solidFill>
                <a:schemeClr val="accent4">
                  <a:lumMod val="60000"/>
                  <a:lumOff val="40000"/>
                </a:schemeClr>
              </a:solidFill>
            </a:endParaRP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7999" t="6586" r="17999" b="6050"/>
          <a:stretch/>
        </p:blipFill>
        <p:spPr>
          <a:xfrm>
            <a:off x="7200279" y="1182451"/>
            <a:ext cx="1728193" cy="5361459"/>
          </a:xfrm>
          <a:prstGeom prst="rect">
            <a:avLst/>
          </a:prstGeom>
        </p:spPr>
      </p:pic>
      <p:sp>
        <p:nvSpPr>
          <p:cNvPr id="8" name="Rectangle 7"/>
          <p:cNvSpPr/>
          <p:nvPr/>
        </p:nvSpPr>
        <p:spPr>
          <a:xfrm rot="5400000">
            <a:off x="7183472" y="4671250"/>
            <a:ext cx="3375989" cy="369332"/>
          </a:xfrm>
          <a:prstGeom prst="rect">
            <a:avLst/>
          </a:prstGeom>
        </p:spPr>
        <p:txBody>
          <a:bodyPr wrap="none">
            <a:spAutoFit/>
          </a:bodyPr>
          <a:lstStyle/>
          <a:p>
            <a:r>
              <a:rPr lang="en-GB" dirty="0"/>
              <a:t>Victory Painted Wood, H. 38.0 cm,</a:t>
            </a:r>
            <a:endParaRPr lang="en-GB" dirty="0"/>
          </a:p>
        </p:txBody>
      </p:sp>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l="12436" t="11306" r="11817" b="9403"/>
          <a:stretch/>
        </p:blipFill>
        <p:spPr>
          <a:xfrm>
            <a:off x="3856869" y="1876410"/>
            <a:ext cx="3508730" cy="24939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Rectangle 12"/>
          <p:cNvSpPr/>
          <p:nvPr/>
        </p:nvSpPr>
        <p:spPr>
          <a:xfrm>
            <a:off x="3959932" y="1461964"/>
            <a:ext cx="4572000" cy="646331"/>
          </a:xfrm>
          <a:prstGeom prst="rect">
            <a:avLst/>
          </a:prstGeom>
        </p:spPr>
        <p:txBody>
          <a:bodyPr>
            <a:spAutoFit/>
          </a:bodyPr>
          <a:lstStyle/>
          <a:p>
            <a:r>
              <a:rPr lang="en-GB" dirty="0"/>
              <a:t>God </a:t>
            </a:r>
            <a:r>
              <a:rPr lang="en-GB" dirty="0" err="1"/>
              <a:t>Arsu</a:t>
            </a:r>
            <a:r>
              <a:rPr lang="en-GB" dirty="0"/>
              <a:t> on a camel; ; H. 33.0 cm, 2</a:t>
            </a:r>
            <a:r>
              <a:rPr lang="en-GB" baseline="30000" dirty="0"/>
              <a:t>nd</a:t>
            </a:r>
            <a:r>
              <a:rPr lang="en-GB" dirty="0"/>
              <a:t> c.</a:t>
            </a:r>
            <a:br>
              <a:rPr lang="en-GB" dirty="0"/>
            </a:br>
            <a:r>
              <a:rPr lang="en-GB" dirty="0"/>
              <a:t>from the Temple of Adonis</a:t>
            </a:r>
            <a:endParaRPr lang="en-GB" dirty="0"/>
          </a:p>
        </p:txBody>
      </p:sp>
    </p:spTree>
    <p:extLst>
      <p:ext uri="{BB962C8B-B14F-4D97-AF65-F5344CB8AC3E}">
        <p14:creationId xmlns:p14="http://schemas.microsoft.com/office/powerpoint/2010/main" val="400899287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7999" t="6586" r="17999" b="6050"/>
          <a:stretch/>
        </p:blipFill>
        <p:spPr>
          <a:xfrm>
            <a:off x="7200279" y="1182451"/>
            <a:ext cx="1728193" cy="5361459"/>
          </a:xfrm>
          <a:prstGeom prst="rect">
            <a:avLst/>
          </a:prstGeom>
        </p:spPr>
      </p:pic>
      <p:sp>
        <p:nvSpPr>
          <p:cNvPr id="8" name="Rectangle 7"/>
          <p:cNvSpPr/>
          <p:nvPr/>
        </p:nvSpPr>
        <p:spPr>
          <a:xfrm rot="5400000">
            <a:off x="7183472" y="4671250"/>
            <a:ext cx="3375989" cy="369332"/>
          </a:xfrm>
          <a:prstGeom prst="rect">
            <a:avLst/>
          </a:prstGeom>
        </p:spPr>
        <p:txBody>
          <a:bodyPr wrap="none">
            <a:spAutoFit/>
          </a:bodyPr>
          <a:lstStyle/>
          <a:p>
            <a:r>
              <a:rPr lang="en-GB" dirty="0"/>
              <a:t>Victory Painted Wood, H. 38.0 cm,</a:t>
            </a:r>
            <a:endParaRPr lang="en-GB" dirty="0"/>
          </a:p>
        </p:txBody>
      </p:sp>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l="12436" t="11306" r="11817" b="9403"/>
          <a:stretch/>
        </p:blipFill>
        <p:spPr>
          <a:xfrm>
            <a:off x="3856869" y="1876410"/>
            <a:ext cx="3508730" cy="24939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Rectangle 12"/>
          <p:cNvSpPr/>
          <p:nvPr/>
        </p:nvSpPr>
        <p:spPr>
          <a:xfrm>
            <a:off x="3959932" y="1461964"/>
            <a:ext cx="4572000" cy="646331"/>
          </a:xfrm>
          <a:prstGeom prst="rect">
            <a:avLst/>
          </a:prstGeom>
        </p:spPr>
        <p:txBody>
          <a:bodyPr>
            <a:spAutoFit/>
          </a:bodyPr>
          <a:lstStyle/>
          <a:p>
            <a:r>
              <a:rPr lang="en-GB" dirty="0"/>
              <a:t>God </a:t>
            </a:r>
            <a:r>
              <a:rPr lang="en-GB" dirty="0" err="1"/>
              <a:t>Arsu</a:t>
            </a:r>
            <a:r>
              <a:rPr lang="en-GB" dirty="0"/>
              <a:t> on a camel; ; H. 33.0 cm, 2</a:t>
            </a:r>
            <a:r>
              <a:rPr lang="en-GB" baseline="30000" dirty="0"/>
              <a:t>nd</a:t>
            </a:r>
            <a:r>
              <a:rPr lang="en-GB" dirty="0"/>
              <a:t> c.</a:t>
            </a:r>
            <a:br>
              <a:rPr lang="en-GB" dirty="0"/>
            </a:br>
            <a:r>
              <a:rPr lang="en-GB" dirty="0"/>
              <a:t>from the Temple of Adonis</a:t>
            </a:r>
            <a:endParaRPr lang="en-GB"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652" y="3123366"/>
            <a:ext cx="3311490" cy="3734544"/>
          </a:xfrm>
          <a:prstGeom prst="rect">
            <a:avLst/>
          </a:prstGeom>
        </p:spPr>
      </p:pic>
      <p:sp>
        <p:nvSpPr>
          <p:cNvPr id="9" name="Rectangle 8"/>
          <p:cNvSpPr/>
          <p:nvPr/>
        </p:nvSpPr>
        <p:spPr>
          <a:xfrm>
            <a:off x="172652" y="6366806"/>
            <a:ext cx="4314001" cy="369332"/>
          </a:xfrm>
          <a:prstGeom prst="rect">
            <a:avLst/>
          </a:prstGeom>
        </p:spPr>
        <p:txBody>
          <a:bodyPr wrap="none">
            <a:spAutoFit/>
          </a:bodyPr>
          <a:lstStyle/>
          <a:p>
            <a:r>
              <a:rPr lang="en-GB" dirty="0"/>
              <a:t>Palmyrene archers to the Roman god Mithras</a:t>
            </a:r>
            <a:endParaRPr lang="en-GB" dirty="0"/>
          </a:p>
        </p:txBody>
      </p:sp>
    </p:spTree>
    <p:extLst>
      <p:ext uri="{BB962C8B-B14F-4D97-AF65-F5344CB8AC3E}">
        <p14:creationId xmlns:p14="http://schemas.microsoft.com/office/powerpoint/2010/main" val="836418748"/>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7804" y="274638"/>
            <a:ext cx="4176465" cy="3296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652" y="3123366"/>
            <a:ext cx="3311490" cy="3734544"/>
          </a:xfrm>
          <a:prstGeom prst="rect">
            <a:avLst/>
          </a:prstGeom>
        </p:spPr>
      </p:pic>
      <p:sp>
        <p:nvSpPr>
          <p:cNvPr id="9" name="Rectangle 8"/>
          <p:cNvSpPr/>
          <p:nvPr/>
        </p:nvSpPr>
        <p:spPr>
          <a:xfrm>
            <a:off x="172652" y="6366806"/>
            <a:ext cx="4314001" cy="369332"/>
          </a:xfrm>
          <a:prstGeom prst="rect">
            <a:avLst/>
          </a:prstGeom>
        </p:spPr>
        <p:txBody>
          <a:bodyPr wrap="none">
            <a:spAutoFit/>
          </a:bodyPr>
          <a:lstStyle/>
          <a:p>
            <a:r>
              <a:rPr lang="en-GB" dirty="0"/>
              <a:t>Palmyrene archers to the Roman god Mithras</a:t>
            </a:r>
            <a:endParaRPr lang="en-GB" dirty="0"/>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43890" y="3896861"/>
            <a:ext cx="4042910" cy="24833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1789116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7804" y="274638"/>
            <a:ext cx="4176465" cy="3296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3890" y="3896861"/>
            <a:ext cx="4042910" cy="24833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96952"/>
            <a:ext cx="4486154" cy="27950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3069058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afterEffect">
                                  <p:stCondLst>
                                    <p:cond delay="0"/>
                                  </p:stCondLst>
                                  <p:childTnLst>
                                    <p:animEffect transition="out" filter="fade">
                                      <p:cBhvr>
                                        <p:cTn id="6" dur="1000"/>
                                        <p:tgtEl>
                                          <p:spTgt spid="10"/>
                                        </p:tgtEl>
                                      </p:cBhvr>
                                    </p:animEffect>
                                    <p:anim calcmode="lin" valueType="num">
                                      <p:cBhvr>
                                        <p:cTn id="7" dur="1000"/>
                                        <p:tgtEl>
                                          <p:spTgt spid="10"/>
                                        </p:tgtEl>
                                        <p:attrNameLst>
                                          <p:attrName>ppt_x</p:attrName>
                                        </p:attrNameLst>
                                      </p:cBhvr>
                                      <p:tavLst>
                                        <p:tav tm="0">
                                          <p:val>
                                            <p:strVal val="ppt_x"/>
                                          </p:val>
                                        </p:tav>
                                        <p:tav tm="100000">
                                          <p:val>
                                            <p:strVal val="ppt_x"/>
                                          </p:val>
                                        </p:tav>
                                      </p:tavLst>
                                    </p:anim>
                                    <p:anim calcmode="lin" valueType="num">
                                      <p:cBhvr>
                                        <p:cTn id="8" dur="1000"/>
                                        <p:tgtEl>
                                          <p:spTgt spid="10"/>
                                        </p:tgtEl>
                                        <p:attrNameLst>
                                          <p:attrName>ppt_y</p:attrName>
                                        </p:attrNameLst>
                                      </p:cBhvr>
                                      <p:tavLst>
                                        <p:tav tm="0">
                                          <p:val>
                                            <p:strVal val="ppt_y"/>
                                          </p:val>
                                        </p:tav>
                                        <p:tav tm="100000">
                                          <p:val>
                                            <p:strVal val="ppt_y+.1"/>
                                          </p:val>
                                        </p:tav>
                                      </p:tavLst>
                                    </p:anim>
                                    <p:set>
                                      <p:cBhvr>
                                        <p:cTn id="9" dur="1" fill="hold">
                                          <p:stCondLst>
                                            <p:cond delay="999"/>
                                          </p:stCondLst>
                                        </p:cTn>
                                        <p:tgtEl>
                                          <p:spTgt spid="10"/>
                                        </p:tgtEl>
                                        <p:attrNameLst>
                                          <p:attrName>style.visibility</p:attrName>
                                        </p:attrNameLst>
                                      </p:cBhvr>
                                      <p:to>
                                        <p:strVal val="hidden"/>
                                      </p:to>
                                    </p:set>
                                  </p:childTnLst>
                                </p:cTn>
                              </p:par>
                            </p:childTnLst>
                          </p:cTn>
                        </p:par>
                        <p:par>
                          <p:cTn id="10" fill="hold">
                            <p:stCondLst>
                              <p:cond delay="1000"/>
                            </p:stCondLst>
                            <p:childTnLst>
                              <p:par>
                                <p:cTn id="11" presetID="42" presetClass="exit" presetSubtype="0" fill="hold" nodeType="afterEffect">
                                  <p:stCondLst>
                                    <p:cond delay="0"/>
                                  </p:stCondLst>
                                  <p:childTnLst>
                                    <p:animEffect transition="out" filter="fade">
                                      <p:cBhvr>
                                        <p:cTn id="12" dur="1000"/>
                                        <p:tgtEl>
                                          <p:spTgt spid="14"/>
                                        </p:tgtEl>
                                      </p:cBhvr>
                                    </p:animEffect>
                                    <p:anim calcmode="lin" valueType="num">
                                      <p:cBhvr>
                                        <p:cTn id="13" dur="1000"/>
                                        <p:tgtEl>
                                          <p:spTgt spid="14"/>
                                        </p:tgtEl>
                                        <p:attrNameLst>
                                          <p:attrName>ppt_x</p:attrName>
                                        </p:attrNameLst>
                                      </p:cBhvr>
                                      <p:tavLst>
                                        <p:tav tm="0">
                                          <p:val>
                                            <p:strVal val="ppt_x"/>
                                          </p:val>
                                        </p:tav>
                                        <p:tav tm="100000">
                                          <p:val>
                                            <p:strVal val="ppt_x"/>
                                          </p:val>
                                        </p:tav>
                                      </p:tavLst>
                                    </p:anim>
                                    <p:anim calcmode="lin" valueType="num">
                                      <p:cBhvr>
                                        <p:cTn id="14" dur="1000"/>
                                        <p:tgtEl>
                                          <p:spTgt spid="14"/>
                                        </p:tgtEl>
                                        <p:attrNameLst>
                                          <p:attrName>ppt_y</p:attrName>
                                        </p:attrNameLst>
                                      </p:cBhvr>
                                      <p:tavLst>
                                        <p:tav tm="0">
                                          <p:val>
                                            <p:strVal val="ppt_y"/>
                                          </p:val>
                                        </p:tav>
                                        <p:tav tm="100000">
                                          <p:val>
                                            <p:strVal val="ppt_y+.1"/>
                                          </p:val>
                                        </p:tav>
                                      </p:tavLst>
                                    </p:anim>
                                    <p:set>
                                      <p:cBhvr>
                                        <p:cTn id="15"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7804" y="274638"/>
            <a:ext cx="4176465" cy="3296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3890" y="3896861"/>
            <a:ext cx="4042910" cy="24833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96952"/>
            <a:ext cx="4486154" cy="27950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59154" y="1271369"/>
            <a:ext cx="4784846" cy="3879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1"/>
          <p:cNvSpPr>
            <a:spLocks noChangeArrowheads="1"/>
          </p:cNvSpPr>
          <p:nvPr/>
        </p:nvSpPr>
        <p:spPr bwMode="auto">
          <a:xfrm>
            <a:off x="6415709" y="4573627"/>
            <a:ext cx="3024336" cy="375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Samuel anoints David </a:t>
            </a:r>
          </a:p>
        </p:txBody>
      </p:sp>
    </p:spTree>
    <p:extLst>
      <p:ext uri="{BB962C8B-B14F-4D97-AF65-F5344CB8AC3E}">
        <p14:creationId xmlns:p14="http://schemas.microsoft.com/office/powerpoint/2010/main" val="145989274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afterEffect">
                                  <p:stCondLst>
                                    <p:cond delay="0"/>
                                  </p:stCondLst>
                                  <p:childTnLst>
                                    <p:animEffect transition="out" filter="fade">
                                      <p:cBhvr>
                                        <p:cTn id="6" dur="1000"/>
                                        <p:tgtEl>
                                          <p:spTgt spid="10"/>
                                        </p:tgtEl>
                                      </p:cBhvr>
                                    </p:animEffect>
                                    <p:anim calcmode="lin" valueType="num">
                                      <p:cBhvr>
                                        <p:cTn id="7" dur="1000"/>
                                        <p:tgtEl>
                                          <p:spTgt spid="10"/>
                                        </p:tgtEl>
                                        <p:attrNameLst>
                                          <p:attrName>ppt_x</p:attrName>
                                        </p:attrNameLst>
                                      </p:cBhvr>
                                      <p:tavLst>
                                        <p:tav tm="0">
                                          <p:val>
                                            <p:strVal val="ppt_x"/>
                                          </p:val>
                                        </p:tav>
                                        <p:tav tm="100000">
                                          <p:val>
                                            <p:strVal val="ppt_x"/>
                                          </p:val>
                                        </p:tav>
                                      </p:tavLst>
                                    </p:anim>
                                    <p:anim calcmode="lin" valueType="num">
                                      <p:cBhvr>
                                        <p:cTn id="8" dur="1000"/>
                                        <p:tgtEl>
                                          <p:spTgt spid="10"/>
                                        </p:tgtEl>
                                        <p:attrNameLst>
                                          <p:attrName>ppt_y</p:attrName>
                                        </p:attrNameLst>
                                      </p:cBhvr>
                                      <p:tavLst>
                                        <p:tav tm="0">
                                          <p:val>
                                            <p:strVal val="ppt_y"/>
                                          </p:val>
                                        </p:tav>
                                        <p:tav tm="100000">
                                          <p:val>
                                            <p:strVal val="ppt_y+.1"/>
                                          </p:val>
                                        </p:tav>
                                      </p:tavLst>
                                    </p:anim>
                                    <p:set>
                                      <p:cBhvr>
                                        <p:cTn id="9" dur="1" fill="hold">
                                          <p:stCondLst>
                                            <p:cond delay="999"/>
                                          </p:stCondLst>
                                        </p:cTn>
                                        <p:tgtEl>
                                          <p:spTgt spid="10"/>
                                        </p:tgtEl>
                                        <p:attrNameLst>
                                          <p:attrName>style.visibility</p:attrName>
                                        </p:attrNameLst>
                                      </p:cBhvr>
                                      <p:to>
                                        <p:strVal val="hidden"/>
                                      </p:to>
                                    </p:set>
                                  </p:childTnLst>
                                </p:cTn>
                              </p:par>
                            </p:childTnLst>
                          </p:cTn>
                        </p:par>
                        <p:par>
                          <p:cTn id="10" fill="hold">
                            <p:stCondLst>
                              <p:cond delay="1000"/>
                            </p:stCondLst>
                            <p:childTnLst>
                              <p:par>
                                <p:cTn id="11" presetID="42" presetClass="exit" presetSubtype="0" fill="hold" nodeType="afterEffect">
                                  <p:stCondLst>
                                    <p:cond delay="0"/>
                                  </p:stCondLst>
                                  <p:childTnLst>
                                    <p:animEffect transition="out" filter="fade">
                                      <p:cBhvr>
                                        <p:cTn id="12" dur="1000"/>
                                        <p:tgtEl>
                                          <p:spTgt spid="14"/>
                                        </p:tgtEl>
                                      </p:cBhvr>
                                    </p:animEffect>
                                    <p:anim calcmode="lin" valueType="num">
                                      <p:cBhvr>
                                        <p:cTn id="13" dur="1000"/>
                                        <p:tgtEl>
                                          <p:spTgt spid="14"/>
                                        </p:tgtEl>
                                        <p:attrNameLst>
                                          <p:attrName>ppt_x</p:attrName>
                                        </p:attrNameLst>
                                      </p:cBhvr>
                                      <p:tavLst>
                                        <p:tav tm="0">
                                          <p:val>
                                            <p:strVal val="ppt_x"/>
                                          </p:val>
                                        </p:tav>
                                        <p:tav tm="100000">
                                          <p:val>
                                            <p:strVal val="ppt_x"/>
                                          </p:val>
                                        </p:tav>
                                      </p:tavLst>
                                    </p:anim>
                                    <p:anim calcmode="lin" valueType="num">
                                      <p:cBhvr>
                                        <p:cTn id="14" dur="1000"/>
                                        <p:tgtEl>
                                          <p:spTgt spid="14"/>
                                        </p:tgtEl>
                                        <p:attrNameLst>
                                          <p:attrName>ppt_y</p:attrName>
                                        </p:attrNameLst>
                                      </p:cBhvr>
                                      <p:tavLst>
                                        <p:tav tm="0">
                                          <p:val>
                                            <p:strVal val="ppt_y"/>
                                          </p:val>
                                        </p:tav>
                                        <p:tav tm="100000">
                                          <p:val>
                                            <p:strVal val="ppt_y+.1"/>
                                          </p:val>
                                        </p:tav>
                                      </p:tavLst>
                                    </p:anim>
                                    <p:set>
                                      <p:cBhvr>
                                        <p:cTn id="15"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9154" y="1271369"/>
            <a:ext cx="4784846" cy="3879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itle 1"/>
          <p:cNvSpPr>
            <a:spLocks noGrp="1"/>
          </p:cNvSpPr>
          <p:nvPr>
            <p:ph type="title"/>
          </p:nvPr>
        </p:nvSpPr>
        <p:spPr/>
        <p:txBody>
          <a:bodyPr/>
          <a:lstStyle/>
          <a:p>
            <a:r>
              <a:rPr lang="en-GB" dirty="0"/>
              <a:t>Aims &amp; Objective</a:t>
            </a:r>
          </a:p>
        </p:txBody>
      </p:sp>
      <p:sp>
        <p:nvSpPr>
          <p:cNvPr id="3" name="Content Placeholder 2"/>
          <p:cNvSpPr>
            <a:spLocks noGrp="1"/>
          </p:cNvSpPr>
          <p:nvPr>
            <p:ph idx="1"/>
          </p:nvPr>
        </p:nvSpPr>
        <p:spPr>
          <a:xfrm>
            <a:off x="457200" y="1600200"/>
            <a:ext cx="4618856" cy="4525963"/>
          </a:xfrm>
        </p:spPr>
        <p:txBody>
          <a:bodyPr/>
          <a:lstStyle/>
          <a:p>
            <a:r>
              <a:rPr lang="en-GB" dirty="0"/>
              <a:t>Do we expect to find religious change in the Greek East?</a:t>
            </a:r>
          </a:p>
          <a:p>
            <a:pPr lvl="1"/>
            <a:r>
              <a:rPr lang="en-GB" dirty="0"/>
              <a:t>In Greece, Asia Minor, Syria, Judaea,…?</a:t>
            </a:r>
          </a:p>
          <a:p>
            <a:endParaRPr lang="en-GB" dirty="0"/>
          </a:p>
        </p:txBody>
      </p:sp>
      <p:sp>
        <p:nvSpPr>
          <p:cNvPr id="7" name="Rectangle 1"/>
          <p:cNvSpPr>
            <a:spLocks noChangeArrowheads="1"/>
          </p:cNvSpPr>
          <p:nvPr/>
        </p:nvSpPr>
        <p:spPr bwMode="auto">
          <a:xfrm>
            <a:off x="6415709" y="4573627"/>
            <a:ext cx="3024336" cy="375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Samuel anoints David </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100" y="3342291"/>
            <a:ext cx="3761009" cy="3212976"/>
          </a:xfrm>
          <a:prstGeom prst="rect">
            <a:avLst/>
          </a:prstGeom>
        </p:spPr>
      </p:pic>
      <p:pic>
        <p:nvPicPr>
          <p:cNvPr id="15" name="Picture 14"/>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779912" y="2924944"/>
            <a:ext cx="5650806" cy="3681586"/>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57294" y="219410"/>
            <a:ext cx="3937891" cy="2570568"/>
          </a:xfrm>
          <a:prstGeom prst="rect">
            <a:avLst/>
          </a:prstGeom>
        </p:spPr>
      </p:pic>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1560" y="-8596"/>
            <a:ext cx="2244514" cy="3509604"/>
          </a:xfrm>
          <a:prstGeom prst="rect">
            <a:avLst/>
          </a:prstGeom>
        </p:spPr>
      </p:pic>
    </p:spTree>
    <p:extLst>
      <p:ext uri="{BB962C8B-B14F-4D97-AF65-F5344CB8AC3E}">
        <p14:creationId xmlns:p14="http://schemas.microsoft.com/office/powerpoint/2010/main" val="1638766808"/>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xit" presetSubtype="0" fill="hold" nodeType="afterEffect">
                                  <p:stCondLst>
                                    <p:cond delay="0"/>
                                  </p:stCondLst>
                                  <p:childTnLst>
                                    <p:animEffect transition="out" filter="fade">
                                      <p:cBhvr>
                                        <p:cTn id="12" dur="1000"/>
                                        <p:tgtEl>
                                          <p:spTgt spid="5"/>
                                        </p:tgtEl>
                                      </p:cBhvr>
                                    </p:animEffect>
                                    <p:anim calcmode="lin" valueType="num">
                                      <p:cBhvr>
                                        <p:cTn id="13" dur="1000"/>
                                        <p:tgtEl>
                                          <p:spTgt spid="5"/>
                                        </p:tgtEl>
                                        <p:attrNameLst>
                                          <p:attrName>ppt_x</p:attrName>
                                        </p:attrNameLst>
                                      </p:cBhvr>
                                      <p:tavLst>
                                        <p:tav tm="0">
                                          <p:val>
                                            <p:strVal val="ppt_x"/>
                                          </p:val>
                                        </p:tav>
                                        <p:tav tm="100000">
                                          <p:val>
                                            <p:strVal val="ppt_x"/>
                                          </p:val>
                                        </p:tav>
                                      </p:tavLst>
                                    </p:anim>
                                    <p:anim calcmode="lin" valueType="num">
                                      <p:cBhvr>
                                        <p:cTn id="14" dur="1000"/>
                                        <p:tgtEl>
                                          <p:spTgt spid="5"/>
                                        </p:tgtEl>
                                        <p:attrNameLst>
                                          <p:attrName>ppt_y</p:attrName>
                                        </p:attrNameLst>
                                      </p:cBhvr>
                                      <p:tavLst>
                                        <p:tav tm="0">
                                          <p:val>
                                            <p:strVal val="ppt_y"/>
                                          </p:val>
                                        </p:tav>
                                        <p:tav tm="100000">
                                          <p:val>
                                            <p:strVal val="ppt_y+.1"/>
                                          </p:val>
                                        </p:tav>
                                      </p:tavLst>
                                    </p:anim>
                                    <p:set>
                                      <p:cBhvr>
                                        <p:cTn id="15" dur="1" fill="hold">
                                          <p:stCondLst>
                                            <p:cond delay="999"/>
                                          </p:stCondLst>
                                        </p:cTn>
                                        <p:tgtEl>
                                          <p:spTgt spid="5"/>
                                        </p:tgtEl>
                                        <p:attrNameLst>
                                          <p:attrName>style.visibility</p:attrName>
                                        </p:attrNameLst>
                                      </p:cBhvr>
                                      <p:to>
                                        <p:strVal val="hidden"/>
                                      </p:to>
                                    </p:set>
                                  </p:childTnLst>
                                </p:cTn>
                              </p:par>
                            </p:childTnLst>
                          </p:cTn>
                        </p:par>
                        <p:par>
                          <p:cTn id="16" fill="hold">
                            <p:stCondLst>
                              <p:cond delay="2000"/>
                            </p:stCondLst>
                            <p:childTnLst>
                              <p:par>
                                <p:cTn id="17" presetID="42" presetClass="exit" presetSubtype="0" fill="hold" grpId="0" nodeType="afterEffect">
                                  <p:stCondLst>
                                    <p:cond delay="0"/>
                                  </p:stCondLst>
                                  <p:childTnLst>
                                    <p:animEffect transition="out" filter="fade">
                                      <p:cBhvr>
                                        <p:cTn id="18" dur="1000"/>
                                        <p:tgtEl>
                                          <p:spTgt spid="7"/>
                                        </p:tgtEl>
                                      </p:cBhvr>
                                    </p:animEffect>
                                    <p:anim calcmode="lin" valueType="num">
                                      <p:cBhvr>
                                        <p:cTn id="19" dur="1000"/>
                                        <p:tgtEl>
                                          <p:spTgt spid="7"/>
                                        </p:tgtEl>
                                        <p:attrNameLst>
                                          <p:attrName>ppt_x</p:attrName>
                                        </p:attrNameLst>
                                      </p:cBhvr>
                                      <p:tavLst>
                                        <p:tav tm="0">
                                          <p:val>
                                            <p:strVal val="ppt_x"/>
                                          </p:val>
                                        </p:tav>
                                        <p:tav tm="100000">
                                          <p:val>
                                            <p:strVal val="ppt_x"/>
                                          </p:val>
                                        </p:tav>
                                      </p:tavLst>
                                    </p:anim>
                                    <p:anim calcmode="lin" valueType="num">
                                      <p:cBhvr>
                                        <p:cTn id="20" dur="1000"/>
                                        <p:tgtEl>
                                          <p:spTgt spid="7"/>
                                        </p:tgtEl>
                                        <p:attrNameLst>
                                          <p:attrName>ppt_y</p:attrName>
                                        </p:attrNameLst>
                                      </p:cBhvr>
                                      <p:tavLst>
                                        <p:tav tm="0">
                                          <p:val>
                                            <p:strVal val="ppt_y"/>
                                          </p:val>
                                        </p:tav>
                                        <p:tav tm="100000">
                                          <p:val>
                                            <p:strVal val="ppt_y+.1"/>
                                          </p:val>
                                        </p:tav>
                                      </p:tavLst>
                                    </p:anim>
                                    <p:set>
                                      <p:cBhvr>
                                        <p:cTn id="21" dur="1" fill="hold">
                                          <p:stCondLst>
                                            <p:cond delay="999"/>
                                          </p:stCondLst>
                                        </p:cTn>
                                        <p:tgtEl>
                                          <p:spTgt spid="7"/>
                                        </p:tgtEl>
                                        <p:attrNameLst>
                                          <p:attrName>style.visibility</p:attrName>
                                        </p:attrNameLst>
                                      </p:cBhvr>
                                      <p:to>
                                        <p:strVal val="hidden"/>
                                      </p:to>
                                    </p:set>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10"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5500"/>
                            </p:stCondLst>
                            <p:childTnLst>
                              <p:par>
                                <p:cTn id="33" presetID="42" presetClass="entr" presetSubtype="0" fill="hold" nodeType="afterEffect">
                                  <p:stCondLst>
                                    <p:cond delay="100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&amp; Objective</a:t>
            </a: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45619" y="404664"/>
            <a:ext cx="4234893" cy="5976664"/>
          </a:xfrm>
        </p:spPr>
      </p:pic>
      <p:sp>
        <p:nvSpPr>
          <p:cNvPr id="6" name="Content Placeholder 2"/>
          <p:cNvSpPr txBox="1">
            <a:spLocks/>
          </p:cNvSpPr>
          <p:nvPr/>
        </p:nvSpPr>
        <p:spPr>
          <a:xfrm>
            <a:off x="457200" y="1600200"/>
            <a:ext cx="4618856"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Do we expect to find religious change in the Greek East?</a:t>
            </a:r>
          </a:p>
          <a:p>
            <a:pPr lvl="1"/>
            <a:r>
              <a:rPr lang="en-GB"/>
              <a:t>In Greece, Asia Minor, Syria, Judaea,…?</a:t>
            </a:r>
          </a:p>
          <a:p>
            <a:endParaRPr lang="en-GB" dirty="0"/>
          </a:p>
        </p:txBody>
      </p:sp>
      <p:pic>
        <p:nvPicPr>
          <p:cNvPr id="16" name="Picture 15"/>
          <p:cNvPicPr>
            <a:picLocks noChangeAspect="1"/>
          </p:cNvPicPr>
          <p:nvPr/>
        </p:nvPicPr>
        <p:blipFill rotWithShape="1">
          <a:blip r:embed="rId3">
            <a:extLst>
              <a:ext uri="{28A0092B-C50C-407E-A947-70E740481C1C}">
                <a14:useLocalDpi xmlns:a14="http://schemas.microsoft.com/office/drawing/2010/main" val="0"/>
              </a:ext>
            </a:extLst>
          </a:blip>
          <a:srcRect t="5546"/>
          <a:stretch/>
        </p:blipFill>
        <p:spPr>
          <a:xfrm>
            <a:off x="122312" y="3068960"/>
            <a:ext cx="5457800" cy="2452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Rectangle 16"/>
          <p:cNvSpPr/>
          <p:nvPr/>
        </p:nvSpPr>
        <p:spPr>
          <a:xfrm>
            <a:off x="1779717" y="5691364"/>
            <a:ext cx="1088760" cy="369332"/>
          </a:xfrm>
          <a:prstGeom prst="rect">
            <a:avLst/>
          </a:prstGeom>
        </p:spPr>
        <p:txBody>
          <a:bodyPr wrap="none">
            <a:spAutoFit/>
          </a:bodyPr>
          <a:lstStyle/>
          <a:p>
            <a:r>
              <a:rPr lang="en-GB" dirty="0"/>
              <a:t>Caesarea</a:t>
            </a:r>
            <a:endParaRPr lang="en-GB" dirty="0"/>
          </a:p>
        </p:txBody>
      </p:sp>
    </p:spTree>
    <p:extLst>
      <p:ext uri="{BB962C8B-B14F-4D97-AF65-F5344CB8AC3E}">
        <p14:creationId xmlns:p14="http://schemas.microsoft.com/office/powerpoint/2010/main" val="851200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708920"/>
            <a:ext cx="3836467" cy="21607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itle 1"/>
          <p:cNvSpPr>
            <a:spLocks noGrp="1"/>
          </p:cNvSpPr>
          <p:nvPr>
            <p:ph type="title"/>
          </p:nvPr>
        </p:nvSpPr>
        <p:spPr/>
        <p:txBody>
          <a:bodyPr/>
          <a:lstStyle/>
          <a:p>
            <a:r>
              <a:rPr lang="en-GB" dirty="0"/>
              <a:t>Aims &amp; Objective</a:t>
            </a:r>
            <a:endParaRPr lang="en-GB"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945619" y="404664"/>
            <a:ext cx="4234893" cy="5976664"/>
          </a:xfrm>
        </p:spPr>
      </p:pic>
      <p:sp>
        <p:nvSpPr>
          <p:cNvPr id="6" name="Content Placeholder 2"/>
          <p:cNvSpPr txBox="1">
            <a:spLocks/>
          </p:cNvSpPr>
          <p:nvPr/>
        </p:nvSpPr>
        <p:spPr>
          <a:xfrm>
            <a:off x="457200" y="1600200"/>
            <a:ext cx="4618856"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Do we expect to find religious change in the Greek East?</a:t>
            </a:r>
          </a:p>
          <a:p>
            <a:pPr lvl="1"/>
            <a:r>
              <a:rPr lang="en-GB"/>
              <a:t>In Greece, Asia Minor, Syria, Judaea,…?</a:t>
            </a:r>
          </a:p>
          <a:p>
            <a:endParaRPr lang="en-GB" dirty="0"/>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19469" y="4269970"/>
            <a:ext cx="3731983" cy="2559306"/>
          </a:xfrm>
          <a:prstGeom prst="rect">
            <a:avLst/>
          </a:prstGeom>
        </p:spPr>
      </p:pic>
    </p:spTree>
    <p:extLst>
      <p:ext uri="{BB962C8B-B14F-4D97-AF65-F5344CB8AC3E}">
        <p14:creationId xmlns:p14="http://schemas.microsoft.com/office/powerpoint/2010/main" val="28313787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2504" r="5623"/>
          <a:stretch/>
        </p:blipFill>
        <p:spPr>
          <a:xfrm>
            <a:off x="31975" y="44624"/>
            <a:ext cx="9056292" cy="6813376"/>
          </a:xfrm>
        </p:spPr>
      </p:pic>
      <p:sp>
        <p:nvSpPr>
          <p:cNvPr id="3" name="Title 2"/>
          <p:cNvSpPr>
            <a:spLocks noGrp="1"/>
          </p:cNvSpPr>
          <p:nvPr>
            <p:ph type="title"/>
          </p:nvPr>
        </p:nvSpPr>
        <p:spPr/>
        <p:txBody>
          <a:bodyPr/>
          <a:lstStyle/>
          <a:p>
            <a:endParaRPr lang="en-GB" dirty="0"/>
          </a:p>
        </p:txBody>
      </p:sp>
    </p:spTree>
    <p:extLst>
      <p:ext uri="{BB962C8B-B14F-4D97-AF65-F5344CB8AC3E}">
        <p14:creationId xmlns:p14="http://schemas.microsoft.com/office/powerpoint/2010/main" val="4100987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2476745"/>
            <a:ext cx="4419600" cy="1600327"/>
          </a:xfrm>
        </p:spPr>
        <p:txBody>
          <a:bodyPr>
            <a:normAutofit fontScale="90000"/>
          </a:bodyPr>
          <a:lstStyle/>
          <a:p>
            <a:r>
              <a:rPr lang="en-GB" dirty="0"/>
              <a:t>The </a:t>
            </a:r>
            <a:r>
              <a:rPr lang="en-GB" i="1" dirty="0" err="1"/>
              <a:t>archiereiai</a:t>
            </a:r>
            <a:r>
              <a:rPr lang="en-GB" dirty="0"/>
              <a:t> in Asia Minor.</a:t>
            </a:r>
            <a:br>
              <a:rPr lang="en-GB" dirty="0"/>
            </a:br>
            <a:r>
              <a:rPr lang="en-GB" dirty="0"/>
              <a:t>The imperial cult</a:t>
            </a:r>
            <a:br>
              <a:rPr lang="en-GB" dirty="0"/>
            </a:br>
            <a:r>
              <a:rPr lang="en-GB" dirty="0"/>
              <a:t>in Roman Asia Minor</a:t>
            </a:r>
          </a:p>
        </p:txBody>
      </p:sp>
      <p:sp>
        <p:nvSpPr>
          <p:cNvPr id="3" name="Subtitle 2"/>
          <p:cNvSpPr>
            <a:spLocks noGrp="1"/>
          </p:cNvSpPr>
          <p:nvPr>
            <p:ph type="subTitle" idx="1"/>
          </p:nvPr>
        </p:nvSpPr>
        <p:spPr>
          <a:xfrm>
            <a:off x="228600" y="4149080"/>
            <a:ext cx="4419600" cy="651520"/>
          </a:xfrm>
        </p:spPr>
        <p:txBody>
          <a:bodyPr/>
          <a:lstStyle/>
          <a:p>
            <a:endParaRPr lang="en-GB" dirty="0"/>
          </a:p>
        </p:txBody>
      </p:sp>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backgroundRemoval t="4889" b="97556" l="9596" r="90909">
                        <a14:foregroundMark x1="38889" y1="4889" x2="38889" y2="4889"/>
                        <a14:foregroundMark x1="16667" y1="33556" x2="16667" y2="33556"/>
                        <a14:foregroundMark x1="11616" y1="30444" x2="11616" y2="30444"/>
                        <a14:foregroundMark x1="13636" y1="36444" x2="13636" y2="36444"/>
                        <a14:foregroundMark x1="22727" y1="36667" x2="22727" y2="36667"/>
                        <a14:foregroundMark x1="91919" y1="39778" x2="91919" y2="39778"/>
                        <a14:foregroundMark x1="31818" y1="95778" x2="31818" y2="95778"/>
                        <a14:foregroundMark x1="64141" y1="97556" x2="64141" y2="97556"/>
                      </a14:backgroundRemoval>
                    </a14:imgEffect>
                  </a14:imgLayer>
                </a14:imgProps>
              </a:ext>
              <a:ext uri="{28A0092B-C50C-407E-A947-70E740481C1C}">
                <a14:useLocalDpi xmlns:a14="http://schemas.microsoft.com/office/drawing/2010/main" val="0"/>
              </a:ext>
            </a:extLst>
          </a:blip>
          <a:stretch>
            <a:fillRect/>
          </a:stretch>
        </p:blipFill>
        <p:spPr>
          <a:xfrm>
            <a:off x="5652120" y="188639"/>
            <a:ext cx="2877931" cy="6540753"/>
          </a:xfrm>
          <a:prstGeom prst="rect">
            <a:avLst/>
          </a:prstGeom>
        </p:spPr>
      </p:pic>
      <p:sp>
        <p:nvSpPr>
          <p:cNvPr id="5" name="TextBox 4"/>
          <p:cNvSpPr txBox="1"/>
          <p:nvPr/>
        </p:nvSpPr>
        <p:spPr>
          <a:xfrm rot="21164699">
            <a:off x="1495737" y="457013"/>
            <a:ext cx="5326047" cy="1200329"/>
          </a:xfrm>
          <a:prstGeom prst="rect">
            <a:avLst/>
          </a:prstGeom>
          <a:noFill/>
        </p:spPr>
        <p:txBody>
          <a:bodyPr wrap="square" rtlCol="0">
            <a:spAutoFit/>
          </a:bodyPr>
          <a:lstStyle/>
          <a:p>
            <a:r>
              <a:rPr lang="en-GB" spc="300" dirty="0">
                <a:solidFill>
                  <a:schemeClr val="accent1">
                    <a:lumMod val="60000"/>
                    <a:lumOff val="40000"/>
                  </a:schemeClr>
                </a:solidFill>
              </a:rPr>
              <a:t>“(…) women of wealth could</a:t>
            </a:r>
          </a:p>
          <a:p>
            <a:r>
              <a:rPr lang="en-GB" spc="300" dirty="0">
                <a:solidFill>
                  <a:schemeClr val="accent1">
                    <a:lumMod val="60000"/>
                    <a:lumOff val="40000"/>
                  </a:schemeClr>
                </a:solidFill>
              </a:rPr>
              <a:t>and did hold influential positions in the society of Paul’s lifetime (…).</a:t>
            </a:r>
            <a:br>
              <a:rPr lang="en-GB" spc="300" dirty="0">
                <a:solidFill>
                  <a:schemeClr val="accent1">
                    <a:lumMod val="60000"/>
                    <a:lumOff val="40000"/>
                  </a:schemeClr>
                </a:solidFill>
              </a:rPr>
            </a:br>
            <a:r>
              <a:rPr lang="en-GB" sz="1600" dirty="0">
                <a:solidFill>
                  <a:schemeClr val="accent1">
                    <a:lumMod val="60000"/>
                    <a:lumOff val="40000"/>
                  </a:schemeClr>
                </a:solidFill>
              </a:rPr>
              <a:t>(R.A. </a:t>
            </a:r>
            <a:r>
              <a:rPr lang="en-GB" sz="1600" dirty="0" err="1">
                <a:solidFill>
                  <a:schemeClr val="accent1">
                    <a:lumMod val="60000"/>
                    <a:lumOff val="40000"/>
                  </a:schemeClr>
                </a:solidFill>
              </a:rPr>
              <a:t>Kearsley</a:t>
            </a:r>
            <a:r>
              <a:rPr lang="en-GB" sz="1600" dirty="0">
                <a:solidFill>
                  <a:schemeClr val="accent1">
                    <a:lumMod val="60000"/>
                    <a:lumOff val="40000"/>
                  </a:schemeClr>
                </a:solidFill>
              </a:rPr>
              <a:t> 1999, 202)</a:t>
            </a:r>
            <a:endParaRPr lang="en-GB" sz="1600" i="1" dirty="0">
              <a:solidFill>
                <a:schemeClr val="accent1">
                  <a:lumMod val="60000"/>
                  <a:lumOff val="40000"/>
                </a:schemeClr>
              </a:solidFill>
              <a:effectLst>
                <a:outerShdw blurRad="38100" dist="38100" dir="2700000" algn="tl">
                  <a:srgbClr val="000000">
                    <a:alpha val="43137"/>
                  </a:srgbClr>
                </a:outerShdw>
              </a:effectLst>
            </a:endParaRPr>
          </a:p>
        </p:txBody>
      </p:sp>
      <p:sp>
        <p:nvSpPr>
          <p:cNvPr id="6" name="TextBox 5"/>
          <p:cNvSpPr txBox="1"/>
          <p:nvPr/>
        </p:nvSpPr>
        <p:spPr>
          <a:xfrm rot="20903565">
            <a:off x="1219066" y="4812852"/>
            <a:ext cx="5326047" cy="1569660"/>
          </a:xfrm>
          <a:prstGeom prst="rect">
            <a:avLst/>
          </a:prstGeom>
          <a:noFill/>
        </p:spPr>
        <p:txBody>
          <a:bodyPr wrap="square" rtlCol="0">
            <a:spAutoFit/>
          </a:bodyPr>
          <a:lstStyle/>
          <a:p>
            <a:r>
              <a:rPr lang="en-GB" sz="1600" spc="300" dirty="0">
                <a:solidFill>
                  <a:schemeClr val="accent1">
                    <a:lumMod val="60000"/>
                    <a:lumOff val="40000"/>
                  </a:schemeClr>
                </a:solidFill>
              </a:rPr>
              <a:t>“(…) the apparent increase in power and status (…) was accompanied by a loss in citizen-status and a public image that emphasised the familial aspects of womanhood.</a:t>
            </a:r>
            <a:br>
              <a:rPr lang="en-GB" spc="300" dirty="0">
                <a:solidFill>
                  <a:schemeClr val="accent1">
                    <a:lumMod val="60000"/>
                    <a:lumOff val="40000"/>
                  </a:schemeClr>
                </a:solidFill>
              </a:rPr>
            </a:br>
            <a:r>
              <a:rPr lang="en-GB" sz="1600" dirty="0">
                <a:solidFill>
                  <a:schemeClr val="accent1">
                    <a:lumMod val="60000"/>
                    <a:lumOff val="40000"/>
                  </a:schemeClr>
                </a:solidFill>
              </a:rPr>
              <a:t>(R. van Bremen 1997, 302)</a:t>
            </a:r>
            <a:endParaRPr lang="en-GB" sz="1600" i="1"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282718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2120" y="188639"/>
            <a:ext cx="2877931" cy="6540753"/>
          </a:xfrm>
          <a:prstGeom prst="rect">
            <a:avLst/>
          </a:prstGeom>
        </p:spPr>
      </p:pic>
      <p:sp>
        <p:nvSpPr>
          <p:cNvPr id="6" name="Content Placeholder 2"/>
          <p:cNvSpPr>
            <a:spLocks noGrp="1"/>
          </p:cNvSpPr>
          <p:nvPr>
            <p:ph idx="1"/>
          </p:nvPr>
        </p:nvSpPr>
        <p:spPr>
          <a:xfrm>
            <a:off x="251520" y="1556792"/>
            <a:ext cx="5112568" cy="1080120"/>
          </a:xfrm>
        </p:spPr>
        <p:txBody>
          <a:bodyPr>
            <a:normAutofit fontScale="92500" lnSpcReduction="20000"/>
          </a:bodyPr>
          <a:lstStyle/>
          <a:p>
            <a:r>
              <a:rPr lang="en-GB" sz="2000" b="1" i="1" dirty="0" err="1"/>
              <a:t>archiereia</a:t>
            </a:r>
            <a:r>
              <a:rPr lang="en-GB" sz="2000" b="1" dirty="0"/>
              <a:t> / </a:t>
            </a:r>
            <a:r>
              <a:rPr lang="el-GR" sz="2000" b="1" dirty="0"/>
              <a:t>ἀρχιέρεια</a:t>
            </a:r>
            <a:r>
              <a:rPr lang="en-GB" sz="2000" b="1" dirty="0"/>
              <a:t> </a:t>
            </a:r>
            <a:br>
              <a:rPr lang="en-GB" sz="2000" b="1" dirty="0"/>
            </a:br>
            <a:r>
              <a:rPr lang="en-GB" sz="2000" b="1" dirty="0"/>
              <a:t>the high priestess</a:t>
            </a:r>
            <a:br>
              <a:rPr lang="en-GB" sz="2000" b="1" dirty="0"/>
            </a:br>
            <a:r>
              <a:rPr lang="en-GB" sz="2000" b="1" dirty="0"/>
              <a:t>for the cult of the emperor(s)</a:t>
            </a:r>
          </a:p>
          <a:p>
            <a:r>
              <a:rPr lang="en-GB" sz="2000" b="1" i="1" dirty="0" err="1"/>
              <a:t>flaminica</a:t>
            </a:r>
            <a:r>
              <a:rPr lang="en-GB" sz="2000" b="1" i="1" dirty="0"/>
              <a:t> </a:t>
            </a:r>
            <a:r>
              <a:rPr lang="en-GB" sz="2000" b="1" dirty="0"/>
              <a:t>in the Roman West</a:t>
            </a:r>
            <a:endParaRPr lang="en-GB" sz="2000" b="1" i="1" dirty="0">
              <a:solidFill>
                <a:srgbClr val="00B0F0"/>
              </a:solidFill>
            </a:endParaRPr>
          </a:p>
        </p:txBody>
      </p:sp>
      <p:sp>
        <p:nvSpPr>
          <p:cNvPr id="9" name="TextBox 8"/>
          <p:cNvSpPr txBox="1"/>
          <p:nvPr/>
        </p:nvSpPr>
        <p:spPr>
          <a:xfrm rot="20903565">
            <a:off x="1219066" y="4812852"/>
            <a:ext cx="5326047" cy="1569660"/>
          </a:xfrm>
          <a:prstGeom prst="rect">
            <a:avLst/>
          </a:prstGeom>
          <a:noFill/>
        </p:spPr>
        <p:txBody>
          <a:bodyPr wrap="square" rtlCol="0">
            <a:spAutoFit/>
          </a:bodyPr>
          <a:lstStyle/>
          <a:p>
            <a:r>
              <a:rPr lang="en-GB" sz="1600" spc="300" dirty="0"/>
              <a:t>“(…) the apparent increase in power and status (…) was accompanied by a loss in citizen-status and a public image that emphasised the familial aspects of womanhood.</a:t>
            </a:r>
            <a:br>
              <a:rPr lang="en-GB" spc="300" dirty="0"/>
            </a:br>
            <a:r>
              <a:rPr lang="en-GB" sz="1600" dirty="0"/>
              <a:t>(R. van Bremen 1997, 302)</a:t>
            </a:r>
            <a:endParaRPr lang="en-GB" sz="1600" i="1" dirty="0">
              <a:effectLst>
                <a:outerShdw blurRad="38100" dist="38100" dir="2700000" algn="tl">
                  <a:srgbClr val="000000">
                    <a:alpha val="43137"/>
                  </a:srgbClr>
                </a:outerShdw>
              </a:effectLst>
            </a:endParaRPr>
          </a:p>
        </p:txBody>
      </p:sp>
      <p:sp>
        <p:nvSpPr>
          <p:cNvPr id="10" name="TextBox 9"/>
          <p:cNvSpPr txBox="1"/>
          <p:nvPr/>
        </p:nvSpPr>
        <p:spPr>
          <a:xfrm rot="5400000">
            <a:off x="5348965" y="3311138"/>
            <a:ext cx="6521998" cy="276999"/>
          </a:xfrm>
          <a:prstGeom prst="rect">
            <a:avLst/>
          </a:prstGeom>
          <a:noFill/>
        </p:spPr>
        <p:txBody>
          <a:bodyPr wrap="square" rtlCol="0">
            <a:spAutoFit/>
          </a:bodyPr>
          <a:lstStyle/>
          <a:p>
            <a:pPr algn="r"/>
            <a:r>
              <a:rPr lang="en-GB" sz="1200" dirty="0">
                <a:solidFill>
                  <a:schemeClr val="tx1">
                    <a:lumMod val="50000"/>
                  </a:schemeClr>
                </a:solidFill>
              </a:rPr>
              <a:t>Iulia </a:t>
            </a:r>
            <a:r>
              <a:rPr lang="en-GB" sz="1200" dirty="0" err="1">
                <a:solidFill>
                  <a:schemeClr val="tx1">
                    <a:lumMod val="50000"/>
                  </a:schemeClr>
                </a:solidFill>
              </a:rPr>
              <a:t>Soaemias</a:t>
            </a:r>
            <a:r>
              <a:rPr lang="en-GB" sz="1200" dirty="0">
                <a:solidFill>
                  <a:schemeClr val="tx1">
                    <a:lumMod val="50000"/>
                  </a:schemeClr>
                </a:solidFill>
              </a:rPr>
              <a:t> – Mutter  von Kaiser </a:t>
            </a:r>
            <a:r>
              <a:rPr lang="en-GB" sz="1200" dirty="0" err="1">
                <a:solidFill>
                  <a:schemeClr val="tx1">
                    <a:lumMod val="50000"/>
                  </a:schemeClr>
                </a:solidFill>
              </a:rPr>
              <a:t>Elagabal</a:t>
            </a:r>
            <a:r>
              <a:rPr lang="en-GB" sz="1200" dirty="0">
                <a:solidFill>
                  <a:schemeClr val="tx1">
                    <a:lumMod val="50000"/>
                  </a:schemeClr>
                </a:solidFill>
              </a:rPr>
              <a:t> (3.Jh., Antalya Museum)</a:t>
            </a:r>
          </a:p>
        </p:txBody>
      </p:sp>
    </p:spTree>
    <p:extLst>
      <p:ext uri="{BB962C8B-B14F-4D97-AF65-F5344CB8AC3E}">
        <p14:creationId xmlns:p14="http://schemas.microsoft.com/office/powerpoint/2010/main" val="378200903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randombar(vertical)">
                                      <p:cBhvr>
                                        <p:cTn id="7" dur="500"/>
                                        <p:tgtEl>
                                          <p:spTgt spid="6">
                                            <p:txEl>
                                              <p:pRg st="0" end="0"/>
                                            </p:txEl>
                                          </p:spTgt>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randombar(vertical)">
                                      <p:cBhvr>
                                        <p:cTn id="11"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rot="20822452">
            <a:off x="539552" y="3067712"/>
            <a:ext cx="4968552" cy="2862322"/>
          </a:xfrm>
          <a:prstGeom prst="rect">
            <a:avLst/>
          </a:prstGeom>
          <a:noFill/>
        </p:spPr>
        <p:txBody>
          <a:bodyPr wrap="square" rtlCol="0">
            <a:spAutoFit/>
          </a:bodyPr>
          <a:lstStyle/>
          <a:p>
            <a:pPr marL="342900" lvl="1" indent="-342900">
              <a:buFont typeface="Wingdings" pitchFamily="2" charset="2"/>
              <a:buChar char="Ø"/>
            </a:pPr>
            <a:r>
              <a:rPr lang="en-GB" sz="2000" dirty="0">
                <a:solidFill>
                  <a:schemeClr val="accent4">
                    <a:lumMod val="40000"/>
                    <a:lumOff val="60000"/>
                  </a:schemeClr>
                </a:solidFill>
              </a:rPr>
              <a:t>lack of a systematic study </a:t>
            </a:r>
            <a:br>
              <a:rPr lang="en-GB" sz="2000" dirty="0">
                <a:solidFill>
                  <a:schemeClr val="accent4">
                    <a:lumMod val="40000"/>
                    <a:lumOff val="60000"/>
                  </a:schemeClr>
                </a:solidFill>
              </a:rPr>
            </a:br>
            <a:r>
              <a:rPr lang="en-GB" sz="2000" dirty="0">
                <a:solidFill>
                  <a:schemeClr val="accent4">
                    <a:lumMod val="40000"/>
                    <a:lumOff val="60000"/>
                  </a:schemeClr>
                </a:solidFill>
              </a:rPr>
              <a:t>of </a:t>
            </a:r>
            <a:r>
              <a:rPr lang="en-GB" sz="2000" i="1" dirty="0" err="1">
                <a:solidFill>
                  <a:schemeClr val="accent4">
                    <a:lumMod val="40000"/>
                    <a:lumOff val="60000"/>
                  </a:schemeClr>
                </a:solidFill>
              </a:rPr>
              <a:t>flaminicae</a:t>
            </a:r>
            <a:r>
              <a:rPr lang="en-GB" sz="2000" dirty="0">
                <a:solidFill>
                  <a:schemeClr val="accent4">
                    <a:lumMod val="40000"/>
                    <a:lumOff val="60000"/>
                  </a:schemeClr>
                </a:solidFill>
              </a:rPr>
              <a:t> and </a:t>
            </a:r>
            <a:r>
              <a:rPr lang="en-GB" sz="2000" i="1" dirty="0" err="1">
                <a:solidFill>
                  <a:schemeClr val="accent4">
                    <a:lumMod val="40000"/>
                    <a:lumOff val="60000"/>
                  </a:schemeClr>
                </a:solidFill>
              </a:rPr>
              <a:t>ἀρχιερεία</a:t>
            </a:r>
            <a:r>
              <a:rPr lang="en-GB" sz="2000" dirty="0">
                <a:solidFill>
                  <a:schemeClr val="accent4">
                    <a:lumMod val="40000"/>
                    <a:lumOff val="60000"/>
                  </a:schemeClr>
                </a:solidFill>
              </a:rPr>
              <a:t> </a:t>
            </a:r>
          </a:p>
          <a:p>
            <a:pPr marL="342900" lvl="1" indent="-342900">
              <a:buFont typeface="Wingdings" pitchFamily="2" charset="2"/>
              <a:buChar char="Ø"/>
            </a:pPr>
            <a:r>
              <a:rPr lang="en-GB" sz="2000" dirty="0">
                <a:solidFill>
                  <a:schemeClr val="accent4">
                    <a:lumMod val="40000"/>
                    <a:lumOff val="60000"/>
                  </a:schemeClr>
                </a:solidFill>
              </a:rPr>
              <a:t>female priestesses – often marginalised in previous studies of imperial cult and Roman religion</a:t>
            </a:r>
          </a:p>
          <a:p>
            <a:pPr marL="342900" lvl="1" indent="-342900">
              <a:buFont typeface="Wingdings" pitchFamily="2" charset="2"/>
              <a:buChar char="Ø"/>
            </a:pPr>
            <a:r>
              <a:rPr lang="de-DE" sz="2000" dirty="0" err="1">
                <a:solidFill>
                  <a:schemeClr val="accent4">
                    <a:lumMod val="40000"/>
                    <a:lumOff val="60000"/>
                  </a:schemeClr>
                </a:solidFill>
              </a:rPr>
              <a:t>It</a:t>
            </a:r>
            <a:r>
              <a:rPr lang="de-DE" sz="2000" dirty="0">
                <a:solidFill>
                  <a:schemeClr val="accent4">
                    <a:lumMod val="40000"/>
                    <a:lumOff val="60000"/>
                  </a:schemeClr>
                </a:solidFill>
              </a:rPr>
              <a:t> </a:t>
            </a:r>
            <a:r>
              <a:rPr lang="de-DE" sz="2000" dirty="0" err="1">
                <a:solidFill>
                  <a:schemeClr val="accent4">
                    <a:lumMod val="40000"/>
                    <a:lumOff val="60000"/>
                  </a:schemeClr>
                </a:solidFill>
              </a:rPr>
              <a:t>is</a:t>
            </a:r>
            <a:r>
              <a:rPr lang="de-DE" sz="2000" dirty="0">
                <a:solidFill>
                  <a:schemeClr val="accent4">
                    <a:lumMod val="40000"/>
                    <a:lumOff val="60000"/>
                  </a:schemeClr>
                </a:solidFill>
              </a:rPr>
              <a:t> </a:t>
            </a:r>
            <a:r>
              <a:rPr lang="de-DE" sz="2000" dirty="0" err="1">
                <a:solidFill>
                  <a:schemeClr val="accent4">
                    <a:lumMod val="40000"/>
                    <a:lumOff val="60000"/>
                  </a:schemeClr>
                </a:solidFill>
              </a:rPr>
              <a:t>no</a:t>
            </a:r>
            <a:r>
              <a:rPr lang="de-DE" sz="2000" dirty="0">
                <a:solidFill>
                  <a:schemeClr val="accent4">
                    <a:lumMod val="40000"/>
                    <a:lumOff val="60000"/>
                  </a:schemeClr>
                </a:solidFill>
              </a:rPr>
              <a:t> „</a:t>
            </a:r>
            <a:r>
              <a:rPr lang="de-DE" sz="2000" dirty="0" err="1">
                <a:solidFill>
                  <a:schemeClr val="accent4">
                    <a:lumMod val="40000"/>
                    <a:lumOff val="60000"/>
                  </a:schemeClr>
                </a:solidFill>
              </a:rPr>
              <a:t>honorary</a:t>
            </a:r>
            <a:r>
              <a:rPr lang="de-DE" sz="2000" dirty="0">
                <a:solidFill>
                  <a:schemeClr val="accent4">
                    <a:lumMod val="40000"/>
                    <a:lumOff val="60000"/>
                  </a:schemeClr>
                </a:solidFill>
              </a:rPr>
              <a:t> title“, but </a:t>
            </a:r>
            <a:r>
              <a:rPr lang="de-DE" sz="2000" dirty="0" err="1">
                <a:solidFill>
                  <a:schemeClr val="accent4">
                    <a:lumMod val="40000"/>
                    <a:lumOff val="60000"/>
                  </a:schemeClr>
                </a:solidFill>
              </a:rPr>
              <a:t>regular</a:t>
            </a:r>
            <a:r>
              <a:rPr lang="de-DE" sz="2000" dirty="0">
                <a:solidFill>
                  <a:schemeClr val="accent4">
                    <a:lumMod val="40000"/>
                    <a:lumOff val="60000"/>
                  </a:schemeClr>
                </a:solidFill>
              </a:rPr>
              <a:t> </a:t>
            </a:r>
            <a:r>
              <a:rPr lang="de-DE" sz="2000" dirty="0" err="1">
                <a:solidFill>
                  <a:schemeClr val="accent4">
                    <a:lumMod val="40000"/>
                    <a:lumOff val="60000"/>
                  </a:schemeClr>
                </a:solidFill>
              </a:rPr>
              <a:t>priesthood</a:t>
            </a:r>
            <a:r>
              <a:rPr lang="de-DE" sz="2000" dirty="0">
                <a:solidFill>
                  <a:schemeClr val="accent4">
                    <a:lumMod val="40000"/>
                    <a:lumOff val="60000"/>
                  </a:schemeClr>
                </a:solidFill>
              </a:rPr>
              <a:t> </a:t>
            </a:r>
            <a:r>
              <a:rPr lang="de-DE" sz="2000" dirty="0" err="1">
                <a:solidFill>
                  <a:schemeClr val="accent4">
                    <a:lumMod val="40000"/>
                    <a:lumOff val="60000"/>
                  </a:schemeClr>
                </a:solidFill>
              </a:rPr>
              <a:t>that</a:t>
            </a:r>
            <a:r>
              <a:rPr lang="de-DE" sz="2000" dirty="0">
                <a:solidFill>
                  <a:schemeClr val="accent4">
                    <a:lumMod val="40000"/>
                    <a:lumOff val="60000"/>
                  </a:schemeClr>
                </a:solidFill>
              </a:rPr>
              <a:t> was </a:t>
            </a:r>
            <a:r>
              <a:rPr lang="de-DE" sz="2000" dirty="0" err="1">
                <a:solidFill>
                  <a:schemeClr val="accent4">
                    <a:lumMod val="40000"/>
                    <a:lumOff val="60000"/>
                  </a:schemeClr>
                </a:solidFill>
              </a:rPr>
              <a:t>becoming</a:t>
            </a:r>
            <a:r>
              <a:rPr lang="de-DE" sz="2000" dirty="0">
                <a:solidFill>
                  <a:schemeClr val="accent4">
                    <a:lumMod val="40000"/>
                    <a:lumOff val="60000"/>
                  </a:schemeClr>
                </a:solidFill>
              </a:rPr>
              <a:t> </a:t>
            </a:r>
            <a:r>
              <a:rPr lang="de-DE" sz="2000" dirty="0" err="1">
                <a:solidFill>
                  <a:schemeClr val="accent4">
                    <a:lumMod val="40000"/>
                    <a:lumOff val="60000"/>
                  </a:schemeClr>
                </a:solidFill>
              </a:rPr>
              <a:t>increasingly</a:t>
            </a:r>
            <a:r>
              <a:rPr lang="de-DE" sz="2000" dirty="0">
                <a:solidFill>
                  <a:schemeClr val="accent4">
                    <a:lumMod val="40000"/>
                    <a:lumOff val="60000"/>
                  </a:schemeClr>
                </a:solidFill>
              </a:rPr>
              <a:t> </a:t>
            </a:r>
            <a:r>
              <a:rPr lang="de-DE" sz="2000" dirty="0" err="1">
                <a:solidFill>
                  <a:schemeClr val="accent4">
                    <a:lumMod val="40000"/>
                    <a:lumOff val="60000"/>
                  </a:schemeClr>
                </a:solidFill>
              </a:rPr>
              <a:t>important</a:t>
            </a:r>
            <a:r>
              <a:rPr lang="de-DE" sz="2000" dirty="0">
                <a:solidFill>
                  <a:schemeClr val="accent4">
                    <a:lumMod val="40000"/>
                    <a:lumOff val="60000"/>
                  </a:schemeClr>
                </a:solidFill>
              </a:rPr>
              <a:t> </a:t>
            </a:r>
          </a:p>
          <a:p>
            <a:pPr marL="342900" lvl="1" indent="-342900">
              <a:buFont typeface="Wingdings" pitchFamily="2" charset="2"/>
              <a:buChar char="Ø"/>
            </a:pPr>
            <a:r>
              <a:rPr lang="de-DE" sz="2000" dirty="0" err="1">
                <a:solidFill>
                  <a:schemeClr val="accent4">
                    <a:lumMod val="40000"/>
                    <a:lumOff val="60000"/>
                  </a:schemeClr>
                </a:solidFill>
              </a:rPr>
              <a:t>Asia</a:t>
            </a:r>
            <a:r>
              <a:rPr lang="de-DE" sz="2000" dirty="0">
                <a:solidFill>
                  <a:schemeClr val="accent4">
                    <a:lumMod val="40000"/>
                    <a:lumOff val="60000"/>
                  </a:schemeClr>
                </a:solidFill>
              </a:rPr>
              <a:t> </a:t>
            </a:r>
            <a:r>
              <a:rPr lang="de-DE" sz="2000" dirty="0" err="1">
                <a:solidFill>
                  <a:schemeClr val="accent4">
                    <a:lumMod val="40000"/>
                    <a:lumOff val="60000"/>
                  </a:schemeClr>
                </a:solidFill>
              </a:rPr>
              <a:t>Minor</a:t>
            </a:r>
            <a:r>
              <a:rPr lang="de-DE" sz="2000" dirty="0">
                <a:solidFill>
                  <a:schemeClr val="accent4">
                    <a:lumMod val="40000"/>
                    <a:lumOff val="60000"/>
                  </a:schemeClr>
                </a:solidFill>
              </a:rPr>
              <a:t>: </a:t>
            </a:r>
            <a:r>
              <a:rPr lang="de-DE" sz="2000" dirty="0" err="1">
                <a:solidFill>
                  <a:schemeClr val="accent4">
                    <a:lumMod val="40000"/>
                    <a:lumOff val="60000"/>
                  </a:schemeClr>
                </a:solidFill>
              </a:rPr>
              <a:t>good</a:t>
            </a:r>
            <a:r>
              <a:rPr lang="de-DE" sz="2000" dirty="0">
                <a:solidFill>
                  <a:schemeClr val="accent4">
                    <a:lumMod val="40000"/>
                    <a:lumOff val="60000"/>
                  </a:schemeClr>
                </a:solidFill>
              </a:rPr>
              <a:t> </a:t>
            </a:r>
            <a:r>
              <a:rPr lang="de-DE" sz="2000" dirty="0" err="1">
                <a:solidFill>
                  <a:schemeClr val="accent4">
                    <a:lumMod val="40000"/>
                    <a:lumOff val="60000"/>
                  </a:schemeClr>
                </a:solidFill>
              </a:rPr>
              <a:t>sources</a:t>
            </a:r>
            <a:endParaRPr lang="en-GB" dirty="0">
              <a:solidFill>
                <a:schemeClr val="accent4">
                  <a:lumMod val="40000"/>
                  <a:lumOff val="60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2120" y="188639"/>
            <a:ext cx="2877931" cy="6540753"/>
          </a:xfrm>
          <a:prstGeom prst="rect">
            <a:avLst/>
          </a:prstGeom>
        </p:spPr>
      </p:pic>
      <p:sp>
        <p:nvSpPr>
          <p:cNvPr id="6" name="Content Placeholder 2"/>
          <p:cNvSpPr>
            <a:spLocks noGrp="1"/>
          </p:cNvSpPr>
          <p:nvPr>
            <p:ph idx="1"/>
          </p:nvPr>
        </p:nvSpPr>
        <p:spPr>
          <a:xfrm>
            <a:off x="251520" y="1556792"/>
            <a:ext cx="5112568" cy="1080120"/>
          </a:xfrm>
        </p:spPr>
        <p:txBody>
          <a:bodyPr>
            <a:normAutofit fontScale="92500" lnSpcReduction="20000"/>
          </a:bodyPr>
          <a:lstStyle/>
          <a:p>
            <a:r>
              <a:rPr lang="en-GB" sz="2000" b="1" i="1" dirty="0" err="1"/>
              <a:t>archiereia</a:t>
            </a:r>
            <a:r>
              <a:rPr lang="en-GB" sz="2000" b="1" dirty="0"/>
              <a:t> / </a:t>
            </a:r>
            <a:r>
              <a:rPr lang="el-GR" sz="2000" b="1" dirty="0"/>
              <a:t>ἀρχιέρεια</a:t>
            </a:r>
            <a:r>
              <a:rPr lang="en-GB" sz="2000" b="1" dirty="0"/>
              <a:t> </a:t>
            </a:r>
            <a:br>
              <a:rPr lang="en-GB" sz="2000" b="1" dirty="0"/>
            </a:br>
            <a:r>
              <a:rPr lang="en-GB" sz="2000" b="1" dirty="0"/>
              <a:t>the high priestess</a:t>
            </a:r>
            <a:br>
              <a:rPr lang="en-GB" sz="2000" b="1" dirty="0"/>
            </a:br>
            <a:r>
              <a:rPr lang="en-GB" sz="2000" b="1" dirty="0"/>
              <a:t>for the cult of the emperor(s)</a:t>
            </a:r>
          </a:p>
          <a:p>
            <a:r>
              <a:rPr lang="en-GB" sz="2000" b="1" i="1" dirty="0" err="1"/>
              <a:t>flaminica</a:t>
            </a:r>
            <a:r>
              <a:rPr lang="en-GB" sz="2000" b="1" i="1" dirty="0"/>
              <a:t> </a:t>
            </a:r>
            <a:r>
              <a:rPr lang="en-GB" sz="2000" b="1" dirty="0"/>
              <a:t>in the Roman West</a:t>
            </a:r>
            <a:endParaRPr lang="en-GB" sz="2000" b="1" i="1" dirty="0">
              <a:solidFill>
                <a:srgbClr val="00B0F0"/>
              </a:solidFill>
            </a:endParaRPr>
          </a:p>
        </p:txBody>
      </p:sp>
      <p:sp>
        <p:nvSpPr>
          <p:cNvPr id="8" name="TextBox 7"/>
          <p:cNvSpPr txBox="1"/>
          <p:nvPr/>
        </p:nvSpPr>
        <p:spPr>
          <a:xfrm rot="5400000">
            <a:off x="5348965" y="3311138"/>
            <a:ext cx="6521998" cy="276999"/>
          </a:xfrm>
          <a:prstGeom prst="rect">
            <a:avLst/>
          </a:prstGeom>
          <a:noFill/>
        </p:spPr>
        <p:txBody>
          <a:bodyPr wrap="square" rtlCol="0">
            <a:spAutoFit/>
          </a:bodyPr>
          <a:lstStyle/>
          <a:p>
            <a:pPr algn="r"/>
            <a:r>
              <a:rPr lang="en-GB" sz="1200" dirty="0">
                <a:solidFill>
                  <a:schemeClr val="tx1">
                    <a:lumMod val="50000"/>
                  </a:schemeClr>
                </a:solidFill>
              </a:rPr>
              <a:t>Iulia </a:t>
            </a:r>
            <a:r>
              <a:rPr lang="en-GB" sz="1200" dirty="0" err="1">
                <a:solidFill>
                  <a:schemeClr val="tx1">
                    <a:lumMod val="50000"/>
                  </a:schemeClr>
                </a:solidFill>
              </a:rPr>
              <a:t>Soaemias</a:t>
            </a:r>
            <a:r>
              <a:rPr lang="en-GB" sz="1200" dirty="0">
                <a:solidFill>
                  <a:schemeClr val="tx1">
                    <a:lumMod val="50000"/>
                  </a:schemeClr>
                </a:solidFill>
              </a:rPr>
              <a:t> – Mutter  von Kaiser </a:t>
            </a:r>
            <a:r>
              <a:rPr lang="en-GB" sz="1200" dirty="0" err="1">
                <a:solidFill>
                  <a:schemeClr val="tx1">
                    <a:lumMod val="50000"/>
                  </a:schemeClr>
                </a:solidFill>
              </a:rPr>
              <a:t>Elagabal</a:t>
            </a:r>
            <a:r>
              <a:rPr lang="en-GB" sz="1200" dirty="0">
                <a:solidFill>
                  <a:schemeClr val="tx1">
                    <a:lumMod val="50000"/>
                  </a:schemeClr>
                </a:solidFill>
              </a:rPr>
              <a:t> (3.Jh., Antalya Museum)</a:t>
            </a:r>
          </a:p>
        </p:txBody>
      </p:sp>
    </p:spTree>
    <p:extLst>
      <p:ext uri="{BB962C8B-B14F-4D97-AF65-F5344CB8AC3E}">
        <p14:creationId xmlns:p14="http://schemas.microsoft.com/office/powerpoint/2010/main" val="351854316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2120" y="188639"/>
            <a:ext cx="2877931" cy="6540753"/>
          </a:xfrm>
          <a:prstGeom prst="rect">
            <a:avLst/>
          </a:prstGeom>
        </p:spPr>
      </p:pic>
      <p:sp>
        <p:nvSpPr>
          <p:cNvPr id="6" name="Content Placeholder 2"/>
          <p:cNvSpPr txBox="1">
            <a:spLocks/>
          </p:cNvSpPr>
          <p:nvPr/>
        </p:nvSpPr>
        <p:spPr>
          <a:xfrm>
            <a:off x="251520" y="1556792"/>
            <a:ext cx="5112568" cy="1080120"/>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b="1" i="1" dirty="0" err="1"/>
              <a:t>archiereia</a:t>
            </a:r>
            <a:r>
              <a:rPr lang="en-GB" sz="2000" b="1" dirty="0"/>
              <a:t> / </a:t>
            </a:r>
            <a:r>
              <a:rPr lang="el-GR" sz="2000" b="1" dirty="0"/>
              <a:t>ἀρχιέρεια</a:t>
            </a:r>
            <a:r>
              <a:rPr lang="en-GB" sz="2000" b="1" dirty="0"/>
              <a:t> </a:t>
            </a:r>
            <a:br>
              <a:rPr lang="en-GB" sz="2000" b="1" dirty="0"/>
            </a:br>
            <a:r>
              <a:rPr lang="en-GB" sz="2000" b="1" dirty="0"/>
              <a:t>the high priestess</a:t>
            </a:r>
            <a:br>
              <a:rPr lang="en-GB" sz="2000" b="1" dirty="0"/>
            </a:br>
            <a:r>
              <a:rPr lang="en-GB" sz="2000" b="1" dirty="0"/>
              <a:t>for the cult of the emperor(s)</a:t>
            </a:r>
          </a:p>
          <a:p>
            <a:r>
              <a:rPr lang="en-GB" sz="2000" b="1" i="1" dirty="0" err="1"/>
              <a:t>flaminica</a:t>
            </a:r>
            <a:r>
              <a:rPr lang="en-GB" sz="2000" b="1" i="1" dirty="0"/>
              <a:t> </a:t>
            </a:r>
            <a:r>
              <a:rPr lang="en-GB" sz="2000" b="1" dirty="0"/>
              <a:t>in the Roman West</a:t>
            </a:r>
            <a:endParaRPr lang="en-GB" sz="2000" b="1" i="1" dirty="0">
              <a:solidFill>
                <a:srgbClr val="00B0F0"/>
              </a:solidFill>
            </a:endParaRPr>
          </a:p>
        </p:txBody>
      </p:sp>
      <p:sp>
        <p:nvSpPr>
          <p:cNvPr id="8" name="Content Placeholder 2"/>
          <p:cNvSpPr>
            <a:spLocks noGrp="1"/>
          </p:cNvSpPr>
          <p:nvPr>
            <p:ph idx="1"/>
          </p:nvPr>
        </p:nvSpPr>
        <p:spPr>
          <a:xfrm rot="20840079">
            <a:off x="240883" y="2582310"/>
            <a:ext cx="5100266" cy="3096344"/>
          </a:xfrm>
        </p:spPr>
        <p:txBody>
          <a:bodyPr>
            <a:noAutofit/>
          </a:bodyPr>
          <a:lstStyle/>
          <a:p>
            <a:r>
              <a:rPr lang="de-DE" sz="1800" dirty="0" err="1">
                <a:solidFill>
                  <a:schemeClr val="accent1">
                    <a:lumMod val="20000"/>
                    <a:lumOff val="80000"/>
                  </a:schemeClr>
                </a:solidFill>
                <a:sym typeface="Wingdings" pitchFamily="2" charset="2"/>
              </a:rPr>
              <a:t>Structure</a:t>
            </a:r>
            <a:endParaRPr lang="de-DE" sz="1800" dirty="0">
              <a:solidFill>
                <a:schemeClr val="accent1">
                  <a:lumMod val="20000"/>
                  <a:lumOff val="80000"/>
                </a:schemeClr>
              </a:solidFill>
              <a:sym typeface="Wingdings" pitchFamily="2" charset="2"/>
            </a:endParaRPr>
          </a:p>
          <a:p>
            <a:pPr lvl="1"/>
            <a:r>
              <a:rPr lang="de-DE" sz="1800" dirty="0">
                <a:solidFill>
                  <a:schemeClr val="accent1">
                    <a:lumMod val="20000"/>
                    <a:lumOff val="80000"/>
                  </a:schemeClr>
                </a:solidFill>
                <a:sym typeface="Wingdings" pitchFamily="2" charset="2"/>
              </a:rPr>
              <a:t>(1) </a:t>
            </a:r>
            <a:r>
              <a:rPr lang="de-DE" sz="1800" dirty="0" err="1">
                <a:solidFill>
                  <a:schemeClr val="accent1">
                    <a:lumMod val="20000"/>
                    <a:lumOff val="80000"/>
                  </a:schemeClr>
                </a:solidFill>
                <a:sym typeface="Wingdings" pitchFamily="2" charset="2"/>
              </a:rPr>
              <a:t>Sources</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problems</a:t>
            </a:r>
            <a:r>
              <a:rPr lang="de-DE" sz="1800" dirty="0">
                <a:solidFill>
                  <a:schemeClr val="accent1">
                    <a:lumMod val="20000"/>
                    <a:lumOff val="80000"/>
                  </a:schemeClr>
                </a:solidFill>
                <a:sym typeface="Wingdings" pitchFamily="2" charset="2"/>
              </a:rPr>
              <a:t> &amp; </a:t>
            </a:r>
            <a:r>
              <a:rPr lang="de-DE" sz="1800" dirty="0" err="1">
                <a:solidFill>
                  <a:schemeClr val="accent1">
                    <a:lumMod val="20000"/>
                    <a:lumOff val="80000"/>
                  </a:schemeClr>
                </a:solidFill>
                <a:sym typeface="Wingdings" pitchFamily="2" charset="2"/>
              </a:rPr>
              <a:t>questions</a:t>
            </a:r>
            <a:br>
              <a:rPr lang="de-DE" sz="1800" dirty="0">
                <a:solidFill>
                  <a:schemeClr val="accent1">
                    <a:lumMod val="20000"/>
                    <a:lumOff val="80000"/>
                  </a:schemeClr>
                </a:solidFill>
                <a:sym typeface="Wingdings" pitchFamily="2" charset="2"/>
              </a:rPr>
            </a:b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based</a:t>
            </a:r>
            <a:r>
              <a:rPr lang="de-DE" sz="1800" dirty="0">
                <a:solidFill>
                  <a:schemeClr val="accent1">
                    <a:lumMod val="20000"/>
                    <a:lumOff val="80000"/>
                  </a:schemeClr>
                </a:solidFill>
                <a:sym typeface="Wingdings" pitchFamily="2" charset="2"/>
              </a:rPr>
              <a:t> on </a:t>
            </a:r>
            <a:r>
              <a:rPr lang="de-DE" sz="1800" dirty="0" err="1">
                <a:solidFill>
                  <a:schemeClr val="accent1">
                    <a:lumMod val="20000"/>
                    <a:lumOff val="80000"/>
                  </a:schemeClr>
                </a:solidFill>
                <a:sym typeface="Wingdings" pitchFamily="2" charset="2"/>
              </a:rPr>
              <a:t>the</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example</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of</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Iulianè</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from</a:t>
            </a:r>
            <a:r>
              <a:rPr lang="de-DE" sz="1800" dirty="0">
                <a:solidFill>
                  <a:schemeClr val="accent1">
                    <a:lumMod val="20000"/>
                    <a:lumOff val="80000"/>
                  </a:schemeClr>
                </a:solidFill>
                <a:sym typeface="Wingdings" pitchFamily="2" charset="2"/>
              </a:rPr>
              <a:t> Magnesia </a:t>
            </a:r>
          </a:p>
          <a:p>
            <a:pPr lvl="1"/>
            <a:r>
              <a:rPr lang="de-DE" sz="1800" dirty="0">
                <a:solidFill>
                  <a:schemeClr val="accent1">
                    <a:lumMod val="20000"/>
                    <a:lumOff val="80000"/>
                  </a:schemeClr>
                </a:solidFill>
                <a:sym typeface="Wingdings" pitchFamily="2" charset="2"/>
              </a:rPr>
              <a:t>(2) </a:t>
            </a:r>
            <a:r>
              <a:rPr lang="de-DE" sz="1800" dirty="0" err="1">
                <a:solidFill>
                  <a:schemeClr val="accent1">
                    <a:lumMod val="20000"/>
                    <a:lumOff val="80000"/>
                  </a:schemeClr>
                </a:solidFill>
                <a:sym typeface="Wingdings" pitchFamily="2" charset="2"/>
              </a:rPr>
              <a:t>Aspects</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of</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cursus</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honorum</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of</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women</a:t>
            </a:r>
            <a:r>
              <a:rPr lang="de-DE" sz="1800" dirty="0">
                <a:solidFill>
                  <a:schemeClr val="accent1">
                    <a:lumMod val="20000"/>
                    <a:lumOff val="80000"/>
                  </a:schemeClr>
                </a:solidFill>
                <a:sym typeface="Wingdings" pitchFamily="2" charset="2"/>
              </a:rPr>
              <a:t> in Ephesos </a:t>
            </a:r>
            <a:r>
              <a:rPr lang="de-DE" sz="1800" dirty="0" err="1">
                <a:solidFill>
                  <a:schemeClr val="accent1">
                    <a:lumMod val="20000"/>
                    <a:lumOff val="80000"/>
                  </a:schemeClr>
                </a:solidFill>
                <a:sym typeface="Wingdings" pitchFamily="2" charset="2"/>
              </a:rPr>
              <a:t>and</a:t>
            </a:r>
            <a:r>
              <a:rPr lang="de-DE" sz="1800" dirty="0">
                <a:solidFill>
                  <a:schemeClr val="accent1">
                    <a:lumMod val="20000"/>
                    <a:lumOff val="80000"/>
                  </a:schemeClr>
                </a:solidFill>
                <a:sym typeface="Wingdings" pitchFamily="2" charset="2"/>
              </a:rPr>
              <a:t> Didyma/Milet  </a:t>
            </a:r>
          </a:p>
          <a:p>
            <a:pPr lvl="1"/>
            <a:r>
              <a:rPr lang="de-DE" sz="1800" dirty="0">
                <a:solidFill>
                  <a:schemeClr val="accent1">
                    <a:lumMod val="20000"/>
                    <a:lumOff val="80000"/>
                  </a:schemeClr>
                </a:solidFill>
                <a:sym typeface="Wingdings" pitchFamily="2" charset="2"/>
              </a:rPr>
              <a:t>(3 ) </a:t>
            </a:r>
            <a:r>
              <a:rPr lang="de-DE" sz="1800" dirty="0" err="1">
                <a:solidFill>
                  <a:schemeClr val="accent1">
                    <a:lumMod val="20000"/>
                    <a:lumOff val="80000"/>
                  </a:schemeClr>
                </a:solidFill>
                <a:sym typeface="Wingdings" pitchFamily="2" charset="2"/>
              </a:rPr>
              <a:t>Social</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prestige</a:t>
            </a:r>
            <a:r>
              <a:rPr lang="de-DE" sz="1800" dirty="0">
                <a:solidFill>
                  <a:schemeClr val="accent1">
                    <a:lumMod val="20000"/>
                    <a:lumOff val="80000"/>
                  </a:schemeClr>
                </a:solidFill>
                <a:sym typeface="Wingdings" pitchFamily="2" charset="2"/>
              </a:rPr>
              <a:t> &amp; </a:t>
            </a:r>
            <a:r>
              <a:rPr lang="de-DE" sz="1800" dirty="0" err="1">
                <a:solidFill>
                  <a:schemeClr val="accent1">
                    <a:lumMod val="20000"/>
                    <a:lumOff val="80000"/>
                  </a:schemeClr>
                </a:solidFill>
                <a:sym typeface="Wingdings" pitchFamily="2" charset="2"/>
              </a:rPr>
              <a:t>euergetismus</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of</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high</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priestesses</a:t>
            </a:r>
            <a:r>
              <a:rPr lang="de-DE" sz="1800" dirty="0">
                <a:solidFill>
                  <a:schemeClr val="accent1">
                    <a:lumMod val="20000"/>
                    <a:lumOff val="80000"/>
                  </a:schemeClr>
                </a:solidFill>
                <a:sym typeface="Wingdings" pitchFamily="2" charset="2"/>
              </a:rPr>
              <a:t> in </a:t>
            </a:r>
            <a:r>
              <a:rPr lang="de-DE" sz="1800" dirty="0" err="1">
                <a:solidFill>
                  <a:schemeClr val="accent1">
                    <a:lumMod val="20000"/>
                    <a:lumOff val="80000"/>
                  </a:schemeClr>
                </a:solidFill>
                <a:sym typeface="Wingdings" pitchFamily="2" charset="2"/>
              </a:rPr>
              <a:t>Aphrodisias</a:t>
            </a:r>
            <a:r>
              <a:rPr lang="de-DE" sz="1800" dirty="0">
                <a:solidFill>
                  <a:schemeClr val="accent1">
                    <a:lumMod val="20000"/>
                    <a:lumOff val="80000"/>
                  </a:schemeClr>
                </a:solidFill>
                <a:sym typeface="Wingdings" pitchFamily="2" charset="2"/>
              </a:rPr>
              <a:t> &amp; Perge</a:t>
            </a:r>
          </a:p>
          <a:p>
            <a:pPr lvl="1"/>
            <a:r>
              <a:rPr lang="de-DE" sz="1800" dirty="0">
                <a:solidFill>
                  <a:schemeClr val="accent1">
                    <a:lumMod val="20000"/>
                    <a:lumOff val="80000"/>
                  </a:schemeClr>
                </a:solidFill>
                <a:sym typeface="Wingdings" pitchFamily="2" charset="2"/>
              </a:rPr>
              <a:t>(4) </a:t>
            </a:r>
            <a:r>
              <a:rPr lang="de-DE" sz="1800" dirty="0" err="1">
                <a:solidFill>
                  <a:schemeClr val="accent1">
                    <a:lumMod val="20000"/>
                    <a:lumOff val="80000"/>
                  </a:schemeClr>
                </a:solidFill>
                <a:sym typeface="Wingdings" pitchFamily="2" charset="2"/>
              </a:rPr>
              <a:t>Summary</a:t>
            </a:r>
            <a:r>
              <a:rPr lang="de-DE" sz="1800" dirty="0">
                <a:solidFill>
                  <a:schemeClr val="accent1">
                    <a:lumMod val="20000"/>
                    <a:lumOff val="80000"/>
                  </a:schemeClr>
                </a:solidFill>
                <a:sym typeface="Wingdings" pitchFamily="2" charset="2"/>
              </a:rPr>
              <a:t> on </a:t>
            </a:r>
            <a:r>
              <a:rPr lang="de-DE" sz="1800" dirty="0" err="1">
                <a:solidFill>
                  <a:schemeClr val="accent1">
                    <a:lumMod val="20000"/>
                    <a:lumOff val="80000"/>
                  </a:schemeClr>
                </a:solidFill>
                <a:sym typeface="Wingdings" pitchFamily="2" charset="2"/>
              </a:rPr>
              <a:t>diversity</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of</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priesthood</a:t>
            </a:r>
            <a:r>
              <a:rPr lang="de-DE" sz="1800" dirty="0">
                <a:solidFill>
                  <a:schemeClr val="accent1">
                    <a:lumMod val="20000"/>
                    <a:lumOff val="80000"/>
                  </a:schemeClr>
                </a:solidFill>
                <a:sym typeface="Wingdings" pitchFamily="2" charset="2"/>
              </a:rPr>
              <a:t> in </a:t>
            </a:r>
            <a:r>
              <a:rPr lang="de-DE" sz="1800" dirty="0" err="1">
                <a:solidFill>
                  <a:schemeClr val="accent1">
                    <a:lumMod val="20000"/>
                    <a:lumOff val="80000"/>
                  </a:schemeClr>
                </a:solidFill>
                <a:sym typeface="Wingdings" pitchFamily="2" charset="2"/>
              </a:rPr>
              <a:t>Asia</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Minor</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and</a:t>
            </a:r>
            <a:r>
              <a:rPr lang="de-DE" sz="1800" dirty="0">
                <a:solidFill>
                  <a:schemeClr val="accent1">
                    <a:lumMod val="20000"/>
                    <a:lumOff val="80000"/>
                  </a:schemeClr>
                </a:solidFill>
                <a:sym typeface="Wingdings" pitchFamily="2" charset="2"/>
              </a:rPr>
              <a:t> on </a:t>
            </a:r>
            <a:r>
              <a:rPr lang="de-DE" sz="1800" dirty="0" err="1">
                <a:solidFill>
                  <a:schemeClr val="accent1">
                    <a:lumMod val="20000"/>
                    <a:lumOff val="80000"/>
                  </a:schemeClr>
                </a:solidFill>
                <a:sym typeface="Wingdings" pitchFamily="2" charset="2"/>
              </a:rPr>
              <a:t>the</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independence</a:t>
            </a:r>
            <a:r>
              <a:rPr lang="de-DE" sz="1800" dirty="0">
                <a:solidFill>
                  <a:schemeClr val="accent1">
                    <a:lumMod val="20000"/>
                    <a:lumOff val="80000"/>
                  </a:schemeClr>
                </a:solidFill>
                <a:sym typeface="Wingdings" pitchFamily="2" charset="2"/>
              </a:rPr>
              <a:t>“ </a:t>
            </a:r>
            <a:r>
              <a:rPr lang="de-DE" sz="1800" dirty="0" err="1">
                <a:solidFill>
                  <a:schemeClr val="accent1">
                    <a:lumMod val="20000"/>
                    <a:lumOff val="80000"/>
                  </a:schemeClr>
                </a:solidFill>
                <a:sym typeface="Wingdings" pitchFamily="2" charset="2"/>
              </a:rPr>
              <a:t>of</a:t>
            </a:r>
            <a:r>
              <a:rPr lang="de-DE" sz="1800" dirty="0">
                <a:solidFill>
                  <a:schemeClr val="accent1">
                    <a:lumMod val="20000"/>
                    <a:lumOff val="80000"/>
                  </a:schemeClr>
                </a:solidFill>
                <a:sym typeface="Wingdings" pitchFamily="2" charset="2"/>
              </a:rPr>
              <a:t> </a:t>
            </a:r>
            <a:r>
              <a:rPr lang="de-DE" sz="1800" i="1" dirty="0" err="1">
                <a:solidFill>
                  <a:schemeClr val="accent1">
                    <a:lumMod val="20000"/>
                    <a:lumOff val="80000"/>
                  </a:schemeClr>
                </a:solidFill>
                <a:sym typeface="Wingdings" pitchFamily="2" charset="2"/>
              </a:rPr>
              <a:t>archiereiai</a:t>
            </a:r>
            <a:r>
              <a:rPr lang="de-DE" sz="1800" i="1" dirty="0">
                <a:solidFill>
                  <a:schemeClr val="accent1">
                    <a:lumMod val="20000"/>
                    <a:lumOff val="80000"/>
                  </a:schemeClr>
                </a:solidFill>
                <a:sym typeface="Wingdings" pitchFamily="2" charset="2"/>
              </a:rPr>
              <a:t> </a:t>
            </a:r>
            <a:endParaRPr lang="de-DE" sz="1800" dirty="0">
              <a:solidFill>
                <a:schemeClr val="accent1">
                  <a:lumMod val="20000"/>
                  <a:lumOff val="80000"/>
                </a:schemeClr>
              </a:solidFill>
              <a:sym typeface="Wingdings" pitchFamily="2" charset="2"/>
            </a:endParaRPr>
          </a:p>
        </p:txBody>
      </p:sp>
      <p:sp>
        <p:nvSpPr>
          <p:cNvPr id="9" name="TextBox 8"/>
          <p:cNvSpPr txBox="1"/>
          <p:nvPr/>
        </p:nvSpPr>
        <p:spPr>
          <a:xfrm rot="5400000">
            <a:off x="5348965" y="3311138"/>
            <a:ext cx="6521998" cy="276999"/>
          </a:xfrm>
          <a:prstGeom prst="rect">
            <a:avLst/>
          </a:prstGeom>
          <a:noFill/>
        </p:spPr>
        <p:txBody>
          <a:bodyPr wrap="square" rtlCol="0">
            <a:spAutoFit/>
          </a:bodyPr>
          <a:lstStyle/>
          <a:p>
            <a:pPr algn="r"/>
            <a:r>
              <a:rPr lang="en-GB" sz="1200" dirty="0">
                <a:solidFill>
                  <a:schemeClr val="tx1">
                    <a:lumMod val="50000"/>
                  </a:schemeClr>
                </a:solidFill>
              </a:rPr>
              <a:t>Iulia </a:t>
            </a:r>
            <a:r>
              <a:rPr lang="en-GB" sz="1200" dirty="0" err="1">
                <a:solidFill>
                  <a:schemeClr val="tx1">
                    <a:lumMod val="50000"/>
                  </a:schemeClr>
                </a:solidFill>
              </a:rPr>
              <a:t>Soaemias</a:t>
            </a:r>
            <a:r>
              <a:rPr lang="en-GB" sz="1200" dirty="0">
                <a:solidFill>
                  <a:schemeClr val="tx1">
                    <a:lumMod val="50000"/>
                  </a:schemeClr>
                </a:solidFill>
              </a:rPr>
              <a:t> – Mutter  von Kaiser </a:t>
            </a:r>
            <a:r>
              <a:rPr lang="en-GB" sz="1200" dirty="0" err="1">
                <a:solidFill>
                  <a:schemeClr val="tx1">
                    <a:lumMod val="50000"/>
                  </a:schemeClr>
                </a:solidFill>
              </a:rPr>
              <a:t>Elagabal</a:t>
            </a:r>
            <a:r>
              <a:rPr lang="en-GB" sz="1200" dirty="0">
                <a:solidFill>
                  <a:schemeClr val="tx1">
                    <a:lumMod val="50000"/>
                  </a:schemeClr>
                </a:solidFill>
              </a:rPr>
              <a:t> (3.Jh., Antalya Museum)</a:t>
            </a:r>
          </a:p>
        </p:txBody>
      </p:sp>
    </p:spTree>
    <p:extLst>
      <p:ext uri="{BB962C8B-B14F-4D97-AF65-F5344CB8AC3E}">
        <p14:creationId xmlns:p14="http://schemas.microsoft.com/office/powerpoint/2010/main" val="319218527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Effect transition="in" filter="fade">
                                      <p:cBhvr>
                                        <p:cTn id="13" dur="1000"/>
                                        <p:tgtEl>
                                          <p:spTgt spid="8">
                                            <p:txEl>
                                              <p:pRg st="1" end="1"/>
                                            </p:txEl>
                                          </p:spTgt>
                                        </p:tgtEl>
                                      </p:cBhvr>
                                    </p:animEffect>
                                    <p:anim calcmode="lin" valueType="num">
                                      <p:cBhvr>
                                        <p:cTn id="14"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Effect transition="in" filter="fade">
                                      <p:cBhvr>
                                        <p:cTn id="19" dur="1000"/>
                                        <p:tgtEl>
                                          <p:spTgt spid="8">
                                            <p:txEl>
                                              <p:pRg st="2" end="2"/>
                                            </p:txEl>
                                          </p:spTgt>
                                        </p:tgtEl>
                                      </p:cBhvr>
                                    </p:animEffect>
                                    <p:anim calcmode="lin" valueType="num">
                                      <p:cBhvr>
                                        <p:cTn id="20"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Effect transition="in" filter="fade">
                                      <p:cBhvr>
                                        <p:cTn id="25" dur="1000"/>
                                        <p:tgtEl>
                                          <p:spTgt spid="8">
                                            <p:txEl>
                                              <p:pRg st="3" end="3"/>
                                            </p:txEl>
                                          </p:spTgt>
                                        </p:tgtEl>
                                      </p:cBhvr>
                                    </p:animEffect>
                                    <p:anim calcmode="lin" valueType="num">
                                      <p:cBhvr>
                                        <p:cTn id="26"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animEffect transition="in" filter="fade">
                                      <p:cBhvr>
                                        <p:cTn id="31" dur="1000"/>
                                        <p:tgtEl>
                                          <p:spTgt spid="8">
                                            <p:txEl>
                                              <p:pRg st="4" end="4"/>
                                            </p:txEl>
                                          </p:spTgt>
                                        </p:tgtEl>
                                      </p:cBhvr>
                                    </p:animEffect>
                                    <p:anim calcmode="lin" valueType="num">
                                      <p:cBhvr>
                                        <p:cTn id="32"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51520" y="1556792"/>
            <a:ext cx="5112568" cy="1080120"/>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b="1" i="1" dirty="0" err="1"/>
              <a:t>archiereia</a:t>
            </a:r>
            <a:r>
              <a:rPr lang="en-GB" sz="2000" b="1" dirty="0"/>
              <a:t> / </a:t>
            </a:r>
            <a:r>
              <a:rPr lang="el-GR" sz="2000" b="1" dirty="0"/>
              <a:t>ἀρχιέρεια</a:t>
            </a:r>
            <a:r>
              <a:rPr lang="en-GB" sz="2000" b="1" dirty="0"/>
              <a:t> </a:t>
            </a:r>
            <a:br>
              <a:rPr lang="en-GB" sz="2000" b="1" dirty="0"/>
            </a:br>
            <a:r>
              <a:rPr lang="en-GB" sz="2000" b="1" dirty="0"/>
              <a:t>the high priestess</a:t>
            </a:r>
            <a:br>
              <a:rPr lang="en-GB" sz="2000" b="1" dirty="0"/>
            </a:br>
            <a:r>
              <a:rPr lang="en-GB" sz="2000" b="1" dirty="0"/>
              <a:t>for the cult of the emperor(s)</a:t>
            </a:r>
          </a:p>
          <a:p>
            <a:r>
              <a:rPr lang="en-GB" sz="2000" b="1" i="1" dirty="0" err="1"/>
              <a:t>flaminica</a:t>
            </a:r>
            <a:r>
              <a:rPr lang="en-GB" sz="2000" b="1" i="1" dirty="0"/>
              <a:t> </a:t>
            </a:r>
            <a:r>
              <a:rPr lang="en-GB" sz="2000" b="1" dirty="0"/>
              <a:t>in the Roman West</a:t>
            </a:r>
            <a:endParaRPr lang="en-GB" sz="2000" b="1" i="1" dirty="0">
              <a:solidFill>
                <a:srgbClr val="00B0F0"/>
              </a:solidFill>
            </a:endParaRPr>
          </a:p>
        </p:txBody>
      </p:sp>
      <p:sp>
        <p:nvSpPr>
          <p:cNvPr id="9"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7" name="TextBox 6"/>
          <p:cNvSpPr txBox="1"/>
          <p:nvPr/>
        </p:nvSpPr>
        <p:spPr>
          <a:xfrm>
            <a:off x="4310611" y="1412776"/>
            <a:ext cx="4653877" cy="2031325"/>
          </a:xfrm>
          <a:prstGeom prst="rect">
            <a:avLst/>
          </a:prstGeom>
          <a:noFill/>
        </p:spPr>
        <p:txBody>
          <a:bodyPr wrap="square" rtlCol="0">
            <a:spAutoFit/>
          </a:bodyPr>
          <a:lstStyle/>
          <a:p>
            <a:pPr algn="ctr"/>
            <a:r>
              <a:rPr lang="en-GB" b="1" dirty="0">
                <a:solidFill>
                  <a:schemeClr val="accent5">
                    <a:lumMod val="40000"/>
                    <a:lumOff val="60000"/>
                  </a:schemeClr>
                </a:solidFill>
                <a:effectLst>
                  <a:outerShdw blurRad="38100" dist="38100" dir="2700000" algn="tl">
                    <a:srgbClr val="000000">
                      <a:alpha val="43137"/>
                    </a:srgbClr>
                  </a:outerShdw>
                </a:effectLst>
              </a:rPr>
              <a:t>Our sources in Asia Minor</a:t>
            </a:r>
          </a:p>
          <a:p>
            <a:pPr algn="ctr"/>
            <a:endParaRPr lang="en-GB"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honorary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74%</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votive </a:t>
            </a:r>
            <a:r>
              <a:rPr lang="en-GB" b="1" dirty="0" err="1">
                <a:solidFill>
                  <a:schemeClr val="accent5">
                    <a:lumMod val="40000"/>
                    <a:lumOff val="60000"/>
                  </a:schemeClr>
                </a:solidFill>
                <a:effectLst>
                  <a:outerShdw blurRad="38100" dist="38100" dir="2700000" algn="tl">
                    <a:srgbClr val="000000">
                      <a:alpha val="43137"/>
                    </a:srgbClr>
                  </a:outerShdw>
                </a:effectLst>
              </a:rPr>
              <a:t>inscr</a:t>
            </a:r>
            <a:r>
              <a:rPr lang="en-GB" b="1" dirty="0">
                <a:solidFill>
                  <a:schemeClr val="accent5">
                    <a:lumMod val="40000"/>
                    <a:lumOff val="60000"/>
                  </a:schemeClr>
                </a:solidFill>
                <a:effectLst>
                  <a:outerShdw blurRad="38100" dist="38100" dir="2700000" algn="tl">
                    <a:srgbClr val="000000">
                      <a:alpha val="43137"/>
                    </a:srgbClr>
                  </a:outerShdw>
                </a:effectLst>
              </a:rPr>
              <a:t>./dedications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13 %</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building inscriptions, etc.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a:solidFill>
                  <a:schemeClr val="accent5">
                    <a:lumMod val="40000"/>
                    <a:lumOff val="60000"/>
                  </a:schemeClr>
                </a:solidFill>
                <a:effectLst>
                  <a:outerShdw blurRad="38100" dist="38100" dir="2700000" algn="tl">
                    <a:srgbClr val="000000">
                      <a:alpha val="43137"/>
                    </a:srgbClr>
                  </a:outerShdw>
                </a:effectLst>
              </a:rPr>
              <a:t>6 %</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funerary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a:solidFill>
                  <a:schemeClr val="accent5">
                    <a:lumMod val="40000"/>
                    <a:lumOff val="60000"/>
                  </a:schemeClr>
                </a:solidFill>
                <a:effectLst>
                  <a:outerShdw blurRad="38100" dist="38100" dir="2700000" algn="tl">
                    <a:srgbClr val="000000">
                      <a:alpha val="43137"/>
                    </a:srgbClr>
                  </a:outerShdw>
                </a:effectLst>
              </a:rPr>
              <a:t>4 %</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Other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3%</a:t>
            </a:r>
            <a:endPar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p:txBody>
      </p:sp>
      <p:sp>
        <p:nvSpPr>
          <p:cNvPr id="10" name="Content Placeholder 2"/>
          <p:cNvSpPr>
            <a:spLocks noGrp="1"/>
          </p:cNvSpPr>
          <p:nvPr>
            <p:ph idx="1"/>
          </p:nvPr>
        </p:nvSpPr>
        <p:spPr>
          <a:xfrm rot="20840079">
            <a:off x="240883" y="2582310"/>
            <a:ext cx="5100266" cy="3096344"/>
          </a:xfrm>
        </p:spPr>
        <p:txBody>
          <a:bodyPr>
            <a:noAutofit/>
          </a:bodyPr>
          <a:lstStyle/>
          <a:p>
            <a:r>
              <a:rPr lang="de-DE" sz="1800" dirty="0" err="1">
                <a:solidFill>
                  <a:schemeClr val="accent1">
                    <a:lumMod val="40000"/>
                    <a:lumOff val="60000"/>
                  </a:schemeClr>
                </a:solidFill>
                <a:sym typeface="Wingdings" pitchFamily="2" charset="2"/>
              </a:rPr>
              <a:t>Structure</a:t>
            </a:r>
            <a:endParaRPr lang="de-DE" sz="1800" dirty="0">
              <a:solidFill>
                <a:schemeClr val="accent1">
                  <a:lumMod val="40000"/>
                  <a:lumOff val="60000"/>
                </a:schemeClr>
              </a:solidFill>
              <a:sym typeface="Wingdings" pitchFamily="2" charset="2"/>
            </a:endParaRPr>
          </a:p>
          <a:p>
            <a:pPr lvl="1"/>
            <a:r>
              <a:rPr lang="de-DE" sz="1800" dirty="0">
                <a:solidFill>
                  <a:schemeClr val="accent1">
                    <a:lumMod val="40000"/>
                    <a:lumOff val="60000"/>
                  </a:schemeClr>
                </a:solidFill>
                <a:sym typeface="Wingdings" pitchFamily="2" charset="2"/>
              </a:rPr>
              <a:t>(1) </a:t>
            </a:r>
            <a:r>
              <a:rPr lang="de-DE" sz="1800" dirty="0" err="1">
                <a:solidFill>
                  <a:schemeClr val="accent1">
                    <a:lumMod val="40000"/>
                    <a:lumOff val="60000"/>
                  </a:schemeClr>
                </a:solidFill>
                <a:sym typeface="Wingdings" pitchFamily="2" charset="2"/>
              </a:rPr>
              <a:t>Sources</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problems</a:t>
            </a:r>
            <a:r>
              <a:rPr lang="de-DE" sz="1800" dirty="0">
                <a:solidFill>
                  <a:schemeClr val="accent1">
                    <a:lumMod val="40000"/>
                    <a:lumOff val="60000"/>
                  </a:schemeClr>
                </a:solidFill>
                <a:sym typeface="Wingdings" pitchFamily="2" charset="2"/>
              </a:rPr>
              <a:t> &amp; </a:t>
            </a:r>
            <a:r>
              <a:rPr lang="de-DE" sz="1800" dirty="0" err="1">
                <a:solidFill>
                  <a:schemeClr val="accent1">
                    <a:lumMod val="40000"/>
                    <a:lumOff val="60000"/>
                  </a:schemeClr>
                </a:solidFill>
                <a:sym typeface="Wingdings" pitchFamily="2" charset="2"/>
              </a:rPr>
              <a:t>questions</a:t>
            </a:r>
            <a:br>
              <a:rPr lang="de-DE" sz="1800" dirty="0">
                <a:solidFill>
                  <a:schemeClr val="accent1">
                    <a:lumMod val="40000"/>
                    <a:lumOff val="60000"/>
                  </a:schemeClr>
                </a:solidFill>
                <a:sym typeface="Wingdings" pitchFamily="2" charset="2"/>
              </a:rPr>
            </a:b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based</a:t>
            </a:r>
            <a:r>
              <a:rPr lang="de-DE" sz="1800" dirty="0">
                <a:solidFill>
                  <a:schemeClr val="accent1">
                    <a:lumMod val="40000"/>
                    <a:lumOff val="60000"/>
                  </a:schemeClr>
                </a:solidFill>
                <a:sym typeface="Wingdings" pitchFamily="2" charset="2"/>
              </a:rPr>
              <a:t> on </a:t>
            </a:r>
            <a:r>
              <a:rPr lang="de-DE" sz="1800" dirty="0" err="1">
                <a:solidFill>
                  <a:schemeClr val="accent1">
                    <a:lumMod val="40000"/>
                    <a:lumOff val="60000"/>
                  </a:schemeClr>
                </a:solidFill>
                <a:sym typeface="Wingdings" pitchFamily="2" charset="2"/>
              </a:rPr>
              <a:t>the</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example</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of</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Iulianè</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from</a:t>
            </a:r>
            <a:r>
              <a:rPr lang="de-DE" sz="1800" dirty="0">
                <a:solidFill>
                  <a:schemeClr val="accent1">
                    <a:lumMod val="40000"/>
                    <a:lumOff val="60000"/>
                  </a:schemeClr>
                </a:solidFill>
                <a:sym typeface="Wingdings" pitchFamily="2" charset="2"/>
              </a:rPr>
              <a:t> Magnesia </a:t>
            </a:r>
          </a:p>
          <a:p>
            <a:pPr lvl="1"/>
            <a:r>
              <a:rPr lang="de-DE" sz="1800" dirty="0">
                <a:solidFill>
                  <a:schemeClr val="accent1">
                    <a:lumMod val="40000"/>
                    <a:lumOff val="60000"/>
                  </a:schemeClr>
                </a:solidFill>
                <a:sym typeface="Wingdings" pitchFamily="2" charset="2"/>
              </a:rPr>
              <a:t>(2) </a:t>
            </a:r>
            <a:r>
              <a:rPr lang="de-DE" sz="1800" dirty="0" err="1">
                <a:solidFill>
                  <a:schemeClr val="accent1">
                    <a:lumMod val="40000"/>
                    <a:lumOff val="60000"/>
                  </a:schemeClr>
                </a:solidFill>
                <a:sym typeface="Wingdings" pitchFamily="2" charset="2"/>
              </a:rPr>
              <a:t>Aspects</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of</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cursus</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honorum</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of</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women</a:t>
            </a:r>
            <a:r>
              <a:rPr lang="de-DE" sz="1800" dirty="0">
                <a:solidFill>
                  <a:schemeClr val="accent1">
                    <a:lumMod val="40000"/>
                    <a:lumOff val="60000"/>
                  </a:schemeClr>
                </a:solidFill>
                <a:sym typeface="Wingdings" pitchFamily="2" charset="2"/>
              </a:rPr>
              <a:t> in Ephesos </a:t>
            </a:r>
            <a:r>
              <a:rPr lang="de-DE" sz="1800" dirty="0" err="1">
                <a:solidFill>
                  <a:schemeClr val="accent1">
                    <a:lumMod val="40000"/>
                    <a:lumOff val="60000"/>
                  </a:schemeClr>
                </a:solidFill>
                <a:sym typeface="Wingdings" pitchFamily="2" charset="2"/>
              </a:rPr>
              <a:t>and</a:t>
            </a:r>
            <a:r>
              <a:rPr lang="de-DE" sz="1800" dirty="0">
                <a:solidFill>
                  <a:schemeClr val="accent1">
                    <a:lumMod val="40000"/>
                    <a:lumOff val="60000"/>
                  </a:schemeClr>
                </a:solidFill>
                <a:sym typeface="Wingdings" pitchFamily="2" charset="2"/>
              </a:rPr>
              <a:t> Didyma/Milet  </a:t>
            </a:r>
          </a:p>
          <a:p>
            <a:pPr lvl="1"/>
            <a:r>
              <a:rPr lang="de-DE" sz="1800" dirty="0">
                <a:solidFill>
                  <a:schemeClr val="accent1">
                    <a:lumMod val="40000"/>
                    <a:lumOff val="60000"/>
                  </a:schemeClr>
                </a:solidFill>
                <a:sym typeface="Wingdings" pitchFamily="2" charset="2"/>
              </a:rPr>
              <a:t>(3 ) </a:t>
            </a:r>
            <a:r>
              <a:rPr lang="de-DE" sz="1800" dirty="0" err="1">
                <a:solidFill>
                  <a:schemeClr val="accent1">
                    <a:lumMod val="40000"/>
                    <a:lumOff val="60000"/>
                  </a:schemeClr>
                </a:solidFill>
                <a:sym typeface="Wingdings" pitchFamily="2" charset="2"/>
              </a:rPr>
              <a:t>Social</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prestige</a:t>
            </a:r>
            <a:r>
              <a:rPr lang="de-DE" sz="1800" dirty="0">
                <a:solidFill>
                  <a:schemeClr val="accent1">
                    <a:lumMod val="40000"/>
                    <a:lumOff val="60000"/>
                  </a:schemeClr>
                </a:solidFill>
                <a:sym typeface="Wingdings" pitchFamily="2" charset="2"/>
              </a:rPr>
              <a:t> &amp; </a:t>
            </a:r>
            <a:r>
              <a:rPr lang="de-DE" sz="1800" dirty="0" err="1">
                <a:solidFill>
                  <a:schemeClr val="accent1">
                    <a:lumMod val="40000"/>
                    <a:lumOff val="60000"/>
                  </a:schemeClr>
                </a:solidFill>
                <a:sym typeface="Wingdings" pitchFamily="2" charset="2"/>
              </a:rPr>
              <a:t>euergetismus</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of</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high</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priestesses</a:t>
            </a:r>
            <a:r>
              <a:rPr lang="de-DE" sz="1800" dirty="0">
                <a:solidFill>
                  <a:schemeClr val="accent1">
                    <a:lumMod val="40000"/>
                    <a:lumOff val="60000"/>
                  </a:schemeClr>
                </a:solidFill>
                <a:sym typeface="Wingdings" pitchFamily="2" charset="2"/>
              </a:rPr>
              <a:t> in </a:t>
            </a:r>
            <a:r>
              <a:rPr lang="de-DE" sz="1800" dirty="0" err="1">
                <a:solidFill>
                  <a:schemeClr val="accent1">
                    <a:lumMod val="40000"/>
                    <a:lumOff val="60000"/>
                  </a:schemeClr>
                </a:solidFill>
                <a:sym typeface="Wingdings" pitchFamily="2" charset="2"/>
              </a:rPr>
              <a:t>Aphrodisias</a:t>
            </a:r>
            <a:r>
              <a:rPr lang="de-DE" sz="1800" dirty="0">
                <a:solidFill>
                  <a:schemeClr val="accent1">
                    <a:lumMod val="40000"/>
                    <a:lumOff val="60000"/>
                  </a:schemeClr>
                </a:solidFill>
                <a:sym typeface="Wingdings" pitchFamily="2" charset="2"/>
              </a:rPr>
              <a:t> &amp; Perge</a:t>
            </a:r>
          </a:p>
          <a:p>
            <a:pPr lvl="1"/>
            <a:r>
              <a:rPr lang="de-DE" sz="1800" dirty="0">
                <a:solidFill>
                  <a:schemeClr val="accent1">
                    <a:lumMod val="40000"/>
                    <a:lumOff val="60000"/>
                  </a:schemeClr>
                </a:solidFill>
                <a:sym typeface="Wingdings" pitchFamily="2" charset="2"/>
              </a:rPr>
              <a:t>(4) </a:t>
            </a:r>
            <a:r>
              <a:rPr lang="de-DE" sz="1800" dirty="0" err="1">
                <a:solidFill>
                  <a:schemeClr val="accent1">
                    <a:lumMod val="40000"/>
                    <a:lumOff val="60000"/>
                  </a:schemeClr>
                </a:solidFill>
                <a:sym typeface="Wingdings" pitchFamily="2" charset="2"/>
              </a:rPr>
              <a:t>Summary</a:t>
            </a:r>
            <a:r>
              <a:rPr lang="de-DE" sz="1800" dirty="0">
                <a:solidFill>
                  <a:schemeClr val="accent1">
                    <a:lumMod val="40000"/>
                    <a:lumOff val="60000"/>
                  </a:schemeClr>
                </a:solidFill>
                <a:sym typeface="Wingdings" pitchFamily="2" charset="2"/>
              </a:rPr>
              <a:t> on </a:t>
            </a:r>
            <a:r>
              <a:rPr lang="de-DE" sz="1800" dirty="0" err="1">
                <a:solidFill>
                  <a:schemeClr val="accent1">
                    <a:lumMod val="40000"/>
                    <a:lumOff val="60000"/>
                  </a:schemeClr>
                </a:solidFill>
                <a:sym typeface="Wingdings" pitchFamily="2" charset="2"/>
              </a:rPr>
              <a:t>diversity</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of</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priesthood</a:t>
            </a:r>
            <a:r>
              <a:rPr lang="de-DE" sz="1800" dirty="0">
                <a:solidFill>
                  <a:schemeClr val="accent1">
                    <a:lumMod val="40000"/>
                    <a:lumOff val="60000"/>
                  </a:schemeClr>
                </a:solidFill>
                <a:sym typeface="Wingdings" pitchFamily="2" charset="2"/>
              </a:rPr>
              <a:t> in </a:t>
            </a:r>
            <a:r>
              <a:rPr lang="de-DE" sz="1800" dirty="0" err="1">
                <a:solidFill>
                  <a:schemeClr val="accent1">
                    <a:lumMod val="40000"/>
                    <a:lumOff val="60000"/>
                  </a:schemeClr>
                </a:solidFill>
                <a:sym typeface="Wingdings" pitchFamily="2" charset="2"/>
              </a:rPr>
              <a:t>Asia</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Minor</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and</a:t>
            </a:r>
            <a:r>
              <a:rPr lang="de-DE" sz="1800" dirty="0">
                <a:solidFill>
                  <a:schemeClr val="accent1">
                    <a:lumMod val="40000"/>
                    <a:lumOff val="60000"/>
                  </a:schemeClr>
                </a:solidFill>
                <a:sym typeface="Wingdings" pitchFamily="2" charset="2"/>
              </a:rPr>
              <a:t> on </a:t>
            </a:r>
            <a:r>
              <a:rPr lang="de-DE" sz="1800" dirty="0" err="1">
                <a:solidFill>
                  <a:schemeClr val="accent1">
                    <a:lumMod val="40000"/>
                    <a:lumOff val="60000"/>
                  </a:schemeClr>
                </a:solidFill>
                <a:sym typeface="Wingdings" pitchFamily="2" charset="2"/>
              </a:rPr>
              <a:t>the</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independence</a:t>
            </a:r>
            <a:r>
              <a:rPr lang="de-DE" sz="1800" dirty="0">
                <a:solidFill>
                  <a:schemeClr val="accent1">
                    <a:lumMod val="40000"/>
                    <a:lumOff val="60000"/>
                  </a:schemeClr>
                </a:solidFill>
                <a:sym typeface="Wingdings" pitchFamily="2" charset="2"/>
              </a:rPr>
              <a:t>“ </a:t>
            </a:r>
            <a:r>
              <a:rPr lang="de-DE" sz="1800" dirty="0" err="1">
                <a:solidFill>
                  <a:schemeClr val="accent1">
                    <a:lumMod val="40000"/>
                    <a:lumOff val="60000"/>
                  </a:schemeClr>
                </a:solidFill>
                <a:sym typeface="Wingdings" pitchFamily="2" charset="2"/>
              </a:rPr>
              <a:t>of</a:t>
            </a:r>
            <a:r>
              <a:rPr lang="de-DE" sz="1800" dirty="0">
                <a:solidFill>
                  <a:schemeClr val="accent1">
                    <a:lumMod val="40000"/>
                    <a:lumOff val="60000"/>
                  </a:schemeClr>
                </a:solidFill>
                <a:sym typeface="Wingdings" pitchFamily="2" charset="2"/>
              </a:rPr>
              <a:t> </a:t>
            </a:r>
            <a:r>
              <a:rPr lang="de-DE" sz="1800" i="1" dirty="0" err="1">
                <a:solidFill>
                  <a:schemeClr val="accent1">
                    <a:lumMod val="40000"/>
                    <a:lumOff val="60000"/>
                  </a:schemeClr>
                </a:solidFill>
                <a:sym typeface="Wingdings" pitchFamily="2" charset="2"/>
              </a:rPr>
              <a:t>archiereiai</a:t>
            </a:r>
            <a:r>
              <a:rPr lang="de-DE" sz="1800" i="1" dirty="0">
                <a:solidFill>
                  <a:schemeClr val="accent1">
                    <a:lumMod val="40000"/>
                    <a:lumOff val="60000"/>
                  </a:schemeClr>
                </a:solidFill>
                <a:sym typeface="Wingdings" pitchFamily="2" charset="2"/>
              </a:rPr>
              <a:t> </a:t>
            </a:r>
            <a:endParaRPr lang="de-DE" sz="1800" dirty="0">
              <a:solidFill>
                <a:schemeClr val="accent1">
                  <a:lumMod val="40000"/>
                  <a:lumOff val="60000"/>
                </a:schemeClr>
              </a:solidFill>
              <a:sym typeface="Wingdings" pitchFamily="2" charset="2"/>
            </a:endParaRPr>
          </a:p>
        </p:txBody>
      </p:sp>
    </p:spTree>
    <p:extLst>
      <p:ext uri="{BB962C8B-B14F-4D97-AF65-F5344CB8AC3E}">
        <p14:creationId xmlns:p14="http://schemas.microsoft.com/office/powerpoint/2010/main" val="3917979898"/>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251520" y="1556792"/>
            <a:ext cx="5112568" cy="1080120"/>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b="1" i="1" dirty="0" err="1"/>
              <a:t>archiereia</a:t>
            </a:r>
            <a:r>
              <a:rPr lang="en-GB" sz="2000" b="1" dirty="0"/>
              <a:t> / </a:t>
            </a:r>
            <a:r>
              <a:rPr lang="el-GR" sz="2000" b="1" dirty="0"/>
              <a:t>ἀρχιέρεια</a:t>
            </a:r>
            <a:r>
              <a:rPr lang="en-GB" sz="2000" b="1" dirty="0"/>
              <a:t> </a:t>
            </a:r>
            <a:br>
              <a:rPr lang="en-GB" sz="2000" b="1" dirty="0"/>
            </a:br>
            <a:r>
              <a:rPr lang="en-GB" sz="2000" b="1" dirty="0"/>
              <a:t>the high priestess</a:t>
            </a:r>
            <a:br>
              <a:rPr lang="en-GB" sz="2000" b="1" dirty="0"/>
            </a:br>
            <a:r>
              <a:rPr lang="en-GB" sz="2000" b="1" dirty="0"/>
              <a:t>for the cult of the emperor(s)</a:t>
            </a:r>
          </a:p>
          <a:p>
            <a:r>
              <a:rPr lang="en-GB" sz="2000" b="1" i="1" dirty="0" err="1"/>
              <a:t>flaminica</a:t>
            </a:r>
            <a:r>
              <a:rPr lang="en-GB" sz="2000" b="1" i="1" dirty="0"/>
              <a:t> </a:t>
            </a:r>
            <a:r>
              <a:rPr lang="en-GB" sz="2000" b="1" dirty="0"/>
              <a:t>in the Roman West</a:t>
            </a:r>
            <a:endParaRPr lang="en-GB" sz="2000" b="1" i="1" dirty="0">
              <a:solidFill>
                <a:srgbClr val="00B0F0"/>
              </a:solidFill>
            </a:endParaRPr>
          </a:p>
        </p:txBody>
      </p:sp>
      <p:sp>
        <p:nvSpPr>
          <p:cNvPr id="6" name="TextBox 5"/>
          <p:cNvSpPr txBox="1"/>
          <p:nvPr/>
        </p:nvSpPr>
        <p:spPr>
          <a:xfrm>
            <a:off x="4310611" y="1412776"/>
            <a:ext cx="4653877" cy="3416320"/>
          </a:xfrm>
          <a:prstGeom prst="rect">
            <a:avLst/>
          </a:prstGeom>
          <a:noFill/>
        </p:spPr>
        <p:txBody>
          <a:bodyPr wrap="square" rtlCol="0">
            <a:spAutoFit/>
          </a:bodyPr>
          <a:lstStyle/>
          <a:p>
            <a:pPr algn="ctr"/>
            <a:r>
              <a:rPr lang="en-GB" b="1" dirty="0">
                <a:solidFill>
                  <a:schemeClr val="accent5">
                    <a:lumMod val="40000"/>
                    <a:lumOff val="60000"/>
                  </a:schemeClr>
                </a:solidFill>
                <a:effectLst>
                  <a:outerShdw blurRad="38100" dist="38100" dir="2700000" algn="tl">
                    <a:srgbClr val="000000">
                      <a:alpha val="43137"/>
                    </a:srgbClr>
                  </a:outerShdw>
                </a:effectLst>
              </a:rPr>
              <a:t>Our sources in Asia Minor</a:t>
            </a:r>
          </a:p>
          <a:p>
            <a:pPr algn="ctr"/>
            <a:endParaRPr lang="en-GB"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honorary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74%</a:t>
            </a:r>
          </a:p>
          <a:p>
            <a:pPr marL="742950" lvl="1" indent="-285750">
              <a:buFont typeface="Wingdings" pitchFamily="2" charset="2"/>
              <a:buChar char="Ø"/>
            </a:pPr>
            <a:r>
              <a:rPr lang="en-GB" dirty="0">
                <a:solidFill>
                  <a:schemeClr val="accent5">
                    <a:lumMod val="40000"/>
                    <a:lumOff val="60000"/>
                  </a:schemeClr>
                </a:solidFill>
                <a:effectLst>
                  <a:outerShdw blurRad="38100" dist="38100" dir="2700000" algn="tl">
                    <a:srgbClr val="000000">
                      <a:alpha val="43137"/>
                    </a:srgbClr>
                  </a:outerShdw>
                </a:effectLst>
              </a:rPr>
              <a:t>28% for </a:t>
            </a:r>
            <a:r>
              <a:rPr lang="en-GB" b="1" u="sng" dirty="0">
                <a:solidFill>
                  <a:schemeClr val="accent5">
                    <a:lumMod val="40000"/>
                    <a:lumOff val="60000"/>
                  </a:schemeClr>
                </a:solidFill>
                <a:effectLst>
                  <a:outerShdw blurRad="38100" dist="38100" dir="2700000" algn="tl">
                    <a:srgbClr val="000000">
                      <a:alpha val="43137"/>
                    </a:srgbClr>
                  </a:outerShdw>
                </a:effectLst>
              </a:rPr>
              <a:t>couple</a:t>
            </a:r>
            <a:r>
              <a:rPr lang="en-GB" dirty="0">
                <a:solidFill>
                  <a:schemeClr val="accent5">
                    <a:lumMod val="40000"/>
                    <a:lumOff val="60000"/>
                  </a:schemeClr>
                </a:solidFill>
                <a:effectLst>
                  <a:outerShdw blurRad="38100" dist="38100" dir="2700000" algn="tl">
                    <a:srgbClr val="000000">
                      <a:alpha val="43137"/>
                    </a:srgbClr>
                  </a:outerShdw>
                </a:effectLst>
              </a:rPr>
              <a:t> as high priests</a:t>
            </a:r>
          </a:p>
          <a:p>
            <a:pPr marL="742950" lvl="1" indent="-285750">
              <a:buFont typeface="Wingdings" pitchFamily="2" charset="2"/>
              <a:buChar char="Ø"/>
            </a:pPr>
            <a:r>
              <a:rPr lang="en-GB" dirty="0">
                <a:solidFill>
                  <a:schemeClr val="accent5">
                    <a:lumMod val="40000"/>
                    <a:lumOff val="60000"/>
                  </a:schemeClr>
                </a:solidFill>
                <a:effectLst>
                  <a:outerShdw blurRad="38100" dist="38100" dir="2700000" algn="tl">
                    <a:srgbClr val="000000">
                      <a:alpha val="43137"/>
                    </a:srgbClr>
                  </a:outerShdw>
                </a:effectLst>
              </a:rPr>
              <a:t>65% for priestess </a:t>
            </a:r>
            <a:r>
              <a:rPr lang="en-GB" b="1" dirty="0">
                <a:solidFill>
                  <a:schemeClr val="accent5">
                    <a:lumMod val="40000"/>
                    <a:lumOff val="60000"/>
                  </a:schemeClr>
                </a:solidFill>
                <a:effectLst>
                  <a:outerShdw blurRad="38100" dist="38100" dir="2700000" algn="tl">
                    <a:srgbClr val="000000">
                      <a:alpha val="43137"/>
                    </a:srgbClr>
                  </a:outerShdw>
                </a:effectLst>
              </a:rPr>
              <a:t>without</a:t>
            </a:r>
            <a:r>
              <a:rPr lang="en-GB" dirty="0">
                <a:solidFill>
                  <a:schemeClr val="accent5">
                    <a:lumMod val="40000"/>
                    <a:lumOff val="60000"/>
                  </a:schemeClr>
                </a:solidFill>
                <a:effectLst>
                  <a:outerShdw blurRad="38100" dist="38100" dir="2700000" algn="tl">
                    <a:srgbClr val="000000">
                      <a:alpha val="43137"/>
                    </a:srgbClr>
                  </a:outerShdw>
                </a:effectLst>
              </a:rPr>
              <a:t> </a:t>
            </a:r>
            <a:r>
              <a:rPr lang="en-GB" b="1" dirty="0">
                <a:solidFill>
                  <a:schemeClr val="accent5">
                    <a:lumMod val="40000"/>
                    <a:lumOff val="60000"/>
                  </a:schemeClr>
                </a:solidFill>
                <a:effectLst>
                  <a:outerShdw blurRad="38100" dist="38100" dir="2700000" algn="tl">
                    <a:srgbClr val="000000">
                      <a:alpha val="43137"/>
                    </a:srgbClr>
                  </a:outerShdw>
                </a:effectLst>
              </a:rPr>
              <a:t>husband</a:t>
            </a:r>
          </a:p>
          <a:p>
            <a:pPr marL="742950" lvl="1" indent="-285750">
              <a:buFont typeface="Wingdings" pitchFamily="2" charset="2"/>
              <a:buChar char="Ø"/>
            </a:pPr>
            <a:r>
              <a:rPr lang="de-DE" dirty="0">
                <a:solidFill>
                  <a:schemeClr val="accent5">
                    <a:lumMod val="40000"/>
                    <a:lumOff val="60000"/>
                  </a:schemeClr>
                </a:solidFill>
                <a:effectLst>
                  <a:outerShdw blurRad="38100" dist="38100" dir="2700000" algn="tl">
                    <a:srgbClr val="000000">
                      <a:alpha val="43137"/>
                    </a:srgbClr>
                  </a:outerShdw>
                </a:effectLst>
              </a:rPr>
              <a:t>7%   </a:t>
            </a:r>
            <a:r>
              <a:rPr lang="de-DE" dirty="0" err="1">
                <a:solidFill>
                  <a:schemeClr val="accent5">
                    <a:lumMod val="40000"/>
                    <a:lumOff val="60000"/>
                  </a:schemeClr>
                </a:solidFill>
                <a:effectLst>
                  <a:outerShdw blurRad="38100" dist="38100" dir="2700000" algn="tl">
                    <a:srgbClr val="000000">
                      <a:alpha val="43137"/>
                    </a:srgbClr>
                  </a:outerShdw>
                </a:effectLst>
              </a:rPr>
              <a:t>dedications</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by</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priestesses</a:t>
            </a:r>
            <a:endParaRPr lang="en-GB"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votive </a:t>
            </a:r>
            <a:r>
              <a:rPr lang="en-GB" b="1" dirty="0" err="1">
                <a:solidFill>
                  <a:schemeClr val="accent5">
                    <a:lumMod val="40000"/>
                    <a:lumOff val="60000"/>
                  </a:schemeClr>
                </a:solidFill>
                <a:effectLst>
                  <a:outerShdw blurRad="38100" dist="38100" dir="2700000" algn="tl">
                    <a:srgbClr val="000000">
                      <a:alpha val="43137"/>
                    </a:srgbClr>
                  </a:outerShdw>
                </a:effectLst>
              </a:rPr>
              <a:t>inscr</a:t>
            </a:r>
            <a:r>
              <a:rPr lang="en-GB" b="1" dirty="0">
                <a:solidFill>
                  <a:schemeClr val="accent5">
                    <a:lumMod val="40000"/>
                    <a:lumOff val="60000"/>
                  </a:schemeClr>
                </a:solidFill>
                <a:effectLst>
                  <a:outerShdw blurRad="38100" dist="38100" dir="2700000" algn="tl">
                    <a:srgbClr val="000000">
                      <a:alpha val="43137"/>
                    </a:srgbClr>
                  </a:outerShdw>
                </a:effectLst>
              </a:rPr>
              <a:t>./dedications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13 %</a:t>
            </a:r>
          </a:p>
          <a:p>
            <a:pPr marL="742950" lvl="1" indent="-285750">
              <a:buFont typeface="Wingdings" pitchFamily="2" charset="2"/>
              <a:buChar char="Ø"/>
            </a:pPr>
            <a:r>
              <a:rPr lang="de-DE" dirty="0">
                <a:solidFill>
                  <a:schemeClr val="accent5">
                    <a:lumMod val="40000"/>
                    <a:lumOff val="60000"/>
                  </a:schemeClr>
                </a:solidFill>
                <a:effectLst>
                  <a:outerShdw blurRad="38100" dist="38100" dir="2700000" algn="tl">
                    <a:srgbClr val="000000">
                      <a:alpha val="43137"/>
                    </a:srgbClr>
                  </a:outerShdw>
                </a:effectLst>
              </a:rPr>
              <a:t>9% </a:t>
            </a:r>
            <a:r>
              <a:rPr lang="de-DE" dirty="0" err="1">
                <a:solidFill>
                  <a:schemeClr val="accent5">
                    <a:lumMod val="40000"/>
                    <a:lumOff val="60000"/>
                  </a:schemeClr>
                </a:solidFill>
                <a:effectLst>
                  <a:outerShdw blurRad="38100" dist="38100" dir="2700000" algn="tl">
                    <a:srgbClr val="000000">
                      <a:alpha val="43137"/>
                    </a:srgbClr>
                  </a:outerShdw>
                </a:effectLst>
              </a:rPr>
              <a:t>to</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emperors</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empresses</a:t>
            </a:r>
            <a:endParaRPr lang="de-DE" dirty="0">
              <a:solidFill>
                <a:schemeClr val="accent5">
                  <a:lumMod val="40000"/>
                  <a:lumOff val="60000"/>
                </a:schemeClr>
              </a:solidFill>
              <a:effectLst>
                <a:outerShdw blurRad="38100" dist="38100" dir="2700000" algn="tl">
                  <a:srgbClr val="000000">
                    <a:alpha val="43137"/>
                  </a:srgbClr>
                </a:outerShdw>
              </a:effectLst>
            </a:endParaRPr>
          </a:p>
          <a:p>
            <a:pPr marL="742950" lvl="1" indent="-285750">
              <a:buFont typeface="Wingdings" pitchFamily="2" charset="2"/>
              <a:buChar char="Ø"/>
            </a:pPr>
            <a:r>
              <a:rPr lang="de-DE" dirty="0">
                <a:solidFill>
                  <a:schemeClr val="accent5">
                    <a:lumMod val="40000"/>
                    <a:lumOff val="60000"/>
                  </a:schemeClr>
                </a:solidFill>
                <a:effectLst>
                  <a:outerShdw blurRad="38100" dist="38100" dir="2700000" algn="tl">
                    <a:srgbClr val="000000">
                      <a:alpha val="43137"/>
                    </a:srgbClr>
                  </a:outerShdw>
                </a:effectLst>
              </a:rPr>
              <a:t>7% </a:t>
            </a:r>
            <a:r>
              <a:rPr lang="de-DE" dirty="0" err="1">
                <a:solidFill>
                  <a:schemeClr val="accent5">
                    <a:lumMod val="40000"/>
                    <a:lumOff val="60000"/>
                  </a:schemeClr>
                </a:solidFill>
                <a:effectLst>
                  <a:outerShdw blurRad="38100" dist="38100" dir="2700000" algn="tl">
                    <a:srgbClr val="000000">
                      <a:alpha val="43137"/>
                    </a:srgbClr>
                  </a:outerShdw>
                </a:effectLst>
              </a:rPr>
              <a:t>to</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other</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gods</a:t>
            </a:r>
            <a:endParaRPr lang="de-DE"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building inscriptions, etc.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a:solidFill>
                  <a:schemeClr val="accent5">
                    <a:lumMod val="40000"/>
                    <a:lumOff val="60000"/>
                  </a:schemeClr>
                </a:solidFill>
                <a:effectLst>
                  <a:outerShdw blurRad="38100" dist="38100" dir="2700000" algn="tl">
                    <a:srgbClr val="000000">
                      <a:alpha val="43137"/>
                    </a:srgbClr>
                  </a:outerShdw>
                </a:effectLst>
              </a:rPr>
              <a:t>6 %</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funerary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a:solidFill>
                  <a:schemeClr val="accent5">
                    <a:lumMod val="40000"/>
                    <a:lumOff val="60000"/>
                  </a:schemeClr>
                </a:solidFill>
                <a:effectLst>
                  <a:outerShdw blurRad="38100" dist="38100" dir="2700000" algn="tl">
                    <a:srgbClr val="000000">
                      <a:alpha val="43137"/>
                    </a:srgbClr>
                  </a:outerShdw>
                </a:effectLst>
              </a:rPr>
              <a:t>4 %</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Other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3%</a:t>
            </a:r>
            <a:endPar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p:txBody>
      </p:sp>
      <p:sp>
        <p:nvSpPr>
          <p:cNvPr id="7" name="Title 1"/>
          <p:cNvSpPr>
            <a:spLocks noGrp="1"/>
          </p:cNvSpPr>
          <p:nvPr>
            <p:ph type="title"/>
          </p:nvPr>
        </p:nvSpPr>
        <p:spPr>
          <a:xfrm>
            <a:off x="457200" y="188640"/>
            <a:ext cx="8229600" cy="926976"/>
          </a:xfrm>
        </p:spPr>
        <p:txBody>
          <a:bodyPr/>
          <a:lstStyle/>
          <a:p>
            <a:r>
              <a:rPr lang="en-GB" dirty="0"/>
              <a:t>Priestess </a:t>
            </a:r>
            <a:r>
              <a:rPr lang="en-GB" dirty="0" err="1"/>
              <a:t>Iulianè</a:t>
            </a:r>
            <a:r>
              <a:rPr lang="en-GB" dirty="0"/>
              <a:t> from Magnesia</a:t>
            </a:r>
          </a:p>
        </p:txBody>
      </p:sp>
    </p:spTree>
    <p:extLst>
      <p:ext uri="{BB962C8B-B14F-4D97-AF65-F5344CB8AC3E}">
        <p14:creationId xmlns:p14="http://schemas.microsoft.com/office/powerpoint/2010/main" val="60340141"/>
      </p:ext>
    </p:extLst>
  </p:cSld>
  <p:clrMapOvr>
    <a:masterClrMapping/>
  </p:clrMapOvr>
  <p:transition spd="slow">
    <p:randomBa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251520" y="1556792"/>
            <a:ext cx="5112568" cy="1080120"/>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b="1" i="1" dirty="0" err="1"/>
              <a:t>archiereia</a:t>
            </a:r>
            <a:r>
              <a:rPr lang="en-GB" sz="2000" b="1" dirty="0"/>
              <a:t> / </a:t>
            </a:r>
            <a:r>
              <a:rPr lang="el-GR" sz="2000" b="1" dirty="0"/>
              <a:t>ἀρχιέρεια</a:t>
            </a:r>
            <a:r>
              <a:rPr lang="en-GB" sz="2000" b="1" dirty="0"/>
              <a:t> </a:t>
            </a:r>
            <a:br>
              <a:rPr lang="en-GB" sz="2000" b="1" dirty="0"/>
            </a:br>
            <a:r>
              <a:rPr lang="en-GB" sz="2000" b="1" dirty="0"/>
              <a:t>the high priestess</a:t>
            </a:r>
            <a:br>
              <a:rPr lang="en-GB" sz="2000" b="1" dirty="0"/>
            </a:br>
            <a:r>
              <a:rPr lang="en-GB" sz="2000" b="1" dirty="0"/>
              <a:t>for the cult of the emperor(s)</a:t>
            </a:r>
          </a:p>
          <a:p>
            <a:r>
              <a:rPr lang="en-GB" sz="2000" b="1" i="1" dirty="0" err="1"/>
              <a:t>flaminica</a:t>
            </a:r>
            <a:r>
              <a:rPr lang="en-GB" sz="2000" b="1" i="1" dirty="0"/>
              <a:t> </a:t>
            </a:r>
            <a:r>
              <a:rPr lang="en-GB" sz="2000" b="1" dirty="0"/>
              <a:t>in the Roman West</a:t>
            </a:r>
            <a:endParaRPr lang="en-GB" sz="2000" b="1" i="1" dirty="0">
              <a:solidFill>
                <a:srgbClr val="00B0F0"/>
              </a:solidFill>
            </a:endParaRPr>
          </a:p>
        </p:txBody>
      </p:sp>
      <p:sp>
        <p:nvSpPr>
          <p:cNvPr id="6"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7" name="TextBox 6"/>
          <p:cNvSpPr txBox="1"/>
          <p:nvPr/>
        </p:nvSpPr>
        <p:spPr>
          <a:xfrm>
            <a:off x="4310611" y="1412776"/>
            <a:ext cx="4653877" cy="4524315"/>
          </a:xfrm>
          <a:prstGeom prst="rect">
            <a:avLst/>
          </a:prstGeom>
          <a:noFill/>
        </p:spPr>
        <p:txBody>
          <a:bodyPr wrap="square" rtlCol="0">
            <a:spAutoFit/>
          </a:bodyPr>
          <a:lstStyle/>
          <a:p>
            <a:pPr algn="ctr"/>
            <a:r>
              <a:rPr lang="en-GB" b="1" dirty="0">
                <a:solidFill>
                  <a:schemeClr val="accent5">
                    <a:lumMod val="40000"/>
                    <a:lumOff val="60000"/>
                  </a:schemeClr>
                </a:solidFill>
                <a:effectLst>
                  <a:outerShdw blurRad="38100" dist="38100" dir="2700000" algn="tl">
                    <a:srgbClr val="000000">
                      <a:alpha val="43137"/>
                    </a:srgbClr>
                  </a:outerShdw>
                </a:effectLst>
              </a:rPr>
              <a:t>Our sources in Asia Minor</a:t>
            </a:r>
          </a:p>
          <a:p>
            <a:pPr algn="ctr"/>
            <a:endParaRPr lang="en-GB"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honorary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74%</a:t>
            </a:r>
          </a:p>
          <a:p>
            <a:pPr marL="742950" lvl="1" indent="-285750">
              <a:buFont typeface="Wingdings" pitchFamily="2" charset="2"/>
              <a:buChar char="Ø"/>
            </a:pPr>
            <a:r>
              <a:rPr lang="en-GB" dirty="0">
                <a:solidFill>
                  <a:schemeClr val="accent5">
                    <a:lumMod val="40000"/>
                    <a:lumOff val="60000"/>
                  </a:schemeClr>
                </a:solidFill>
                <a:effectLst>
                  <a:outerShdw blurRad="38100" dist="38100" dir="2700000" algn="tl">
                    <a:srgbClr val="000000">
                      <a:alpha val="43137"/>
                    </a:srgbClr>
                  </a:outerShdw>
                </a:effectLst>
              </a:rPr>
              <a:t>28% for </a:t>
            </a:r>
            <a:r>
              <a:rPr lang="en-GB" b="1" u="sng" dirty="0">
                <a:solidFill>
                  <a:schemeClr val="accent5">
                    <a:lumMod val="40000"/>
                    <a:lumOff val="60000"/>
                  </a:schemeClr>
                </a:solidFill>
                <a:effectLst>
                  <a:outerShdw blurRad="38100" dist="38100" dir="2700000" algn="tl">
                    <a:srgbClr val="000000">
                      <a:alpha val="43137"/>
                    </a:srgbClr>
                  </a:outerShdw>
                </a:effectLst>
              </a:rPr>
              <a:t>couple</a:t>
            </a:r>
            <a:r>
              <a:rPr lang="en-GB" dirty="0">
                <a:solidFill>
                  <a:schemeClr val="accent5">
                    <a:lumMod val="40000"/>
                    <a:lumOff val="60000"/>
                  </a:schemeClr>
                </a:solidFill>
                <a:effectLst>
                  <a:outerShdw blurRad="38100" dist="38100" dir="2700000" algn="tl">
                    <a:srgbClr val="000000">
                      <a:alpha val="43137"/>
                    </a:srgbClr>
                  </a:outerShdw>
                </a:effectLst>
              </a:rPr>
              <a:t> as high priests</a:t>
            </a:r>
          </a:p>
          <a:p>
            <a:pPr marL="742950" lvl="1" indent="-285750">
              <a:buFont typeface="Wingdings" pitchFamily="2" charset="2"/>
              <a:buChar char="Ø"/>
            </a:pPr>
            <a:r>
              <a:rPr lang="en-GB" dirty="0">
                <a:solidFill>
                  <a:schemeClr val="accent5">
                    <a:lumMod val="40000"/>
                    <a:lumOff val="60000"/>
                  </a:schemeClr>
                </a:solidFill>
                <a:effectLst>
                  <a:outerShdw blurRad="38100" dist="38100" dir="2700000" algn="tl">
                    <a:srgbClr val="000000">
                      <a:alpha val="43137"/>
                    </a:srgbClr>
                  </a:outerShdw>
                </a:effectLst>
              </a:rPr>
              <a:t>65% for priestess </a:t>
            </a:r>
            <a:r>
              <a:rPr lang="en-GB" b="1" dirty="0">
                <a:solidFill>
                  <a:schemeClr val="accent5">
                    <a:lumMod val="40000"/>
                    <a:lumOff val="60000"/>
                  </a:schemeClr>
                </a:solidFill>
                <a:effectLst>
                  <a:outerShdw blurRad="38100" dist="38100" dir="2700000" algn="tl">
                    <a:srgbClr val="000000">
                      <a:alpha val="43137"/>
                    </a:srgbClr>
                  </a:outerShdw>
                </a:effectLst>
              </a:rPr>
              <a:t>without</a:t>
            </a:r>
            <a:r>
              <a:rPr lang="en-GB" dirty="0">
                <a:solidFill>
                  <a:schemeClr val="accent5">
                    <a:lumMod val="40000"/>
                    <a:lumOff val="60000"/>
                  </a:schemeClr>
                </a:solidFill>
                <a:effectLst>
                  <a:outerShdw blurRad="38100" dist="38100" dir="2700000" algn="tl">
                    <a:srgbClr val="000000">
                      <a:alpha val="43137"/>
                    </a:srgbClr>
                  </a:outerShdw>
                </a:effectLst>
              </a:rPr>
              <a:t> </a:t>
            </a:r>
            <a:r>
              <a:rPr lang="en-GB" b="1" dirty="0">
                <a:solidFill>
                  <a:schemeClr val="accent5">
                    <a:lumMod val="40000"/>
                    <a:lumOff val="60000"/>
                  </a:schemeClr>
                </a:solidFill>
                <a:effectLst>
                  <a:outerShdw blurRad="38100" dist="38100" dir="2700000" algn="tl">
                    <a:srgbClr val="000000">
                      <a:alpha val="43137"/>
                    </a:srgbClr>
                  </a:outerShdw>
                </a:effectLst>
              </a:rPr>
              <a:t>husband</a:t>
            </a:r>
          </a:p>
          <a:p>
            <a:pPr marL="742950" lvl="1" indent="-285750">
              <a:buFont typeface="Wingdings" pitchFamily="2" charset="2"/>
              <a:buChar char="Ø"/>
            </a:pPr>
            <a:r>
              <a:rPr lang="de-DE" dirty="0">
                <a:solidFill>
                  <a:srgbClr val="FFFF00"/>
                </a:solidFill>
                <a:effectLst>
                  <a:outerShdw blurRad="38100" dist="38100" dir="2700000" algn="tl">
                    <a:srgbClr val="000000">
                      <a:alpha val="43137"/>
                    </a:srgbClr>
                  </a:outerShdw>
                </a:effectLst>
              </a:rPr>
              <a:t>7%   </a:t>
            </a:r>
            <a:r>
              <a:rPr lang="de-DE" dirty="0" err="1">
                <a:solidFill>
                  <a:srgbClr val="FFFF00"/>
                </a:solidFill>
                <a:effectLst>
                  <a:outerShdw blurRad="38100" dist="38100" dir="2700000" algn="tl">
                    <a:srgbClr val="000000">
                      <a:alpha val="43137"/>
                    </a:srgbClr>
                  </a:outerShdw>
                </a:effectLst>
              </a:rPr>
              <a:t>dedications</a:t>
            </a:r>
            <a:r>
              <a:rPr lang="de-DE" dirty="0">
                <a:solidFill>
                  <a:srgbClr val="FFFF00"/>
                </a:solidFill>
                <a:effectLst>
                  <a:outerShdw blurRad="38100" dist="38100" dir="2700000" algn="tl">
                    <a:srgbClr val="000000">
                      <a:alpha val="43137"/>
                    </a:srgbClr>
                  </a:outerShdw>
                </a:effectLst>
              </a:rPr>
              <a:t> </a:t>
            </a:r>
            <a:r>
              <a:rPr lang="de-DE" dirty="0" err="1">
                <a:solidFill>
                  <a:srgbClr val="FFFF00"/>
                </a:solidFill>
                <a:effectLst>
                  <a:outerShdw blurRad="38100" dist="38100" dir="2700000" algn="tl">
                    <a:srgbClr val="000000">
                      <a:alpha val="43137"/>
                    </a:srgbClr>
                  </a:outerShdw>
                </a:effectLst>
              </a:rPr>
              <a:t>by</a:t>
            </a:r>
            <a:r>
              <a:rPr lang="de-DE" dirty="0">
                <a:solidFill>
                  <a:srgbClr val="FFFF00"/>
                </a:solidFill>
                <a:effectLst>
                  <a:outerShdw blurRad="38100" dist="38100" dir="2700000" algn="tl">
                    <a:srgbClr val="000000">
                      <a:alpha val="43137"/>
                    </a:srgbClr>
                  </a:outerShdw>
                </a:effectLst>
              </a:rPr>
              <a:t> </a:t>
            </a:r>
            <a:r>
              <a:rPr lang="de-DE" dirty="0" err="1">
                <a:solidFill>
                  <a:srgbClr val="FFFF00"/>
                </a:solidFill>
                <a:effectLst>
                  <a:outerShdw blurRad="38100" dist="38100" dir="2700000" algn="tl">
                    <a:srgbClr val="000000">
                      <a:alpha val="43137"/>
                    </a:srgbClr>
                  </a:outerShdw>
                </a:effectLst>
              </a:rPr>
              <a:t>priestesses</a:t>
            </a:r>
            <a:endParaRPr lang="en-GB" dirty="0">
              <a:solidFill>
                <a:srgbClr val="FFFF00"/>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votive </a:t>
            </a:r>
            <a:r>
              <a:rPr lang="en-GB" b="1" dirty="0" err="1">
                <a:solidFill>
                  <a:schemeClr val="accent5">
                    <a:lumMod val="40000"/>
                    <a:lumOff val="60000"/>
                  </a:schemeClr>
                </a:solidFill>
                <a:effectLst>
                  <a:outerShdw blurRad="38100" dist="38100" dir="2700000" algn="tl">
                    <a:srgbClr val="000000">
                      <a:alpha val="43137"/>
                    </a:srgbClr>
                  </a:outerShdw>
                </a:effectLst>
              </a:rPr>
              <a:t>inscr</a:t>
            </a:r>
            <a:r>
              <a:rPr lang="en-GB" b="1" dirty="0">
                <a:solidFill>
                  <a:schemeClr val="accent5">
                    <a:lumMod val="40000"/>
                    <a:lumOff val="60000"/>
                  </a:schemeClr>
                </a:solidFill>
                <a:effectLst>
                  <a:outerShdw blurRad="38100" dist="38100" dir="2700000" algn="tl">
                    <a:srgbClr val="000000">
                      <a:alpha val="43137"/>
                    </a:srgbClr>
                  </a:outerShdw>
                </a:effectLst>
              </a:rPr>
              <a:t>./dedications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13 %</a:t>
            </a:r>
          </a:p>
          <a:p>
            <a:pPr marL="742950" lvl="1" indent="-285750">
              <a:buFont typeface="Wingdings" pitchFamily="2" charset="2"/>
              <a:buChar char="Ø"/>
            </a:pPr>
            <a:r>
              <a:rPr lang="de-DE" dirty="0">
                <a:solidFill>
                  <a:schemeClr val="accent5">
                    <a:lumMod val="40000"/>
                    <a:lumOff val="60000"/>
                  </a:schemeClr>
                </a:solidFill>
                <a:effectLst>
                  <a:outerShdw blurRad="38100" dist="38100" dir="2700000" algn="tl">
                    <a:srgbClr val="000000">
                      <a:alpha val="43137"/>
                    </a:srgbClr>
                  </a:outerShdw>
                </a:effectLst>
              </a:rPr>
              <a:t>9</a:t>
            </a:r>
            <a:r>
              <a:rPr lang="de-DE" dirty="0">
                <a:solidFill>
                  <a:srgbClr val="FFFF00"/>
                </a:solidFill>
                <a:effectLst>
                  <a:outerShdw blurRad="38100" dist="38100" dir="2700000" algn="tl">
                    <a:srgbClr val="000000">
                      <a:alpha val="43137"/>
                    </a:srgbClr>
                  </a:outerShdw>
                </a:effectLst>
              </a:rPr>
              <a:t>% </a:t>
            </a:r>
            <a:r>
              <a:rPr lang="de-DE" dirty="0" err="1">
                <a:solidFill>
                  <a:srgbClr val="FFFF00"/>
                </a:solidFill>
                <a:effectLst>
                  <a:outerShdw blurRad="38100" dist="38100" dir="2700000" algn="tl">
                    <a:srgbClr val="000000">
                      <a:alpha val="43137"/>
                    </a:srgbClr>
                  </a:outerShdw>
                </a:effectLst>
              </a:rPr>
              <a:t>to</a:t>
            </a:r>
            <a:r>
              <a:rPr lang="de-DE" dirty="0">
                <a:solidFill>
                  <a:srgbClr val="FFFF00"/>
                </a:solidFill>
                <a:effectLst>
                  <a:outerShdw blurRad="38100" dist="38100" dir="2700000" algn="tl">
                    <a:srgbClr val="000000">
                      <a:alpha val="43137"/>
                    </a:srgbClr>
                  </a:outerShdw>
                </a:effectLst>
              </a:rPr>
              <a:t> </a:t>
            </a:r>
            <a:r>
              <a:rPr lang="de-DE" dirty="0" err="1">
                <a:solidFill>
                  <a:srgbClr val="FFFF00"/>
                </a:solidFill>
                <a:effectLst>
                  <a:outerShdw blurRad="38100" dist="38100" dir="2700000" algn="tl">
                    <a:srgbClr val="000000">
                      <a:alpha val="43137"/>
                    </a:srgbClr>
                  </a:outerShdw>
                </a:effectLst>
              </a:rPr>
              <a:t>emperors</a:t>
            </a:r>
            <a:r>
              <a:rPr lang="de-DE" dirty="0">
                <a:solidFill>
                  <a:srgbClr val="FFFF00"/>
                </a:solidFill>
                <a:effectLst>
                  <a:outerShdw blurRad="38100" dist="38100" dir="2700000" algn="tl">
                    <a:srgbClr val="000000">
                      <a:alpha val="43137"/>
                    </a:srgbClr>
                  </a:outerShdw>
                </a:effectLst>
              </a:rPr>
              <a:t>, </a:t>
            </a:r>
            <a:r>
              <a:rPr lang="de-DE" dirty="0" err="1">
                <a:solidFill>
                  <a:srgbClr val="FFFF00"/>
                </a:solidFill>
                <a:effectLst>
                  <a:outerShdw blurRad="38100" dist="38100" dir="2700000" algn="tl">
                    <a:srgbClr val="000000">
                      <a:alpha val="43137"/>
                    </a:srgbClr>
                  </a:outerShdw>
                </a:effectLst>
              </a:rPr>
              <a:t>empresses</a:t>
            </a:r>
            <a:endParaRPr lang="de-DE" dirty="0">
              <a:solidFill>
                <a:srgbClr val="FFFF00"/>
              </a:solidFill>
              <a:effectLst>
                <a:outerShdw blurRad="38100" dist="38100" dir="2700000" algn="tl">
                  <a:srgbClr val="000000">
                    <a:alpha val="43137"/>
                  </a:srgbClr>
                </a:outerShdw>
              </a:effectLst>
            </a:endParaRPr>
          </a:p>
          <a:p>
            <a:pPr marL="742950" lvl="1" indent="-285750">
              <a:buFont typeface="Wingdings" pitchFamily="2" charset="2"/>
              <a:buChar char="Ø"/>
            </a:pPr>
            <a:r>
              <a:rPr lang="de-DE" dirty="0">
                <a:solidFill>
                  <a:srgbClr val="FFFF00"/>
                </a:solidFill>
                <a:effectLst>
                  <a:outerShdw blurRad="38100" dist="38100" dir="2700000" algn="tl">
                    <a:srgbClr val="000000">
                      <a:alpha val="43137"/>
                    </a:srgbClr>
                  </a:outerShdw>
                </a:effectLst>
              </a:rPr>
              <a:t>7% </a:t>
            </a:r>
            <a:r>
              <a:rPr lang="de-DE" dirty="0" err="1">
                <a:solidFill>
                  <a:srgbClr val="FFFF00"/>
                </a:solidFill>
                <a:effectLst>
                  <a:outerShdw blurRad="38100" dist="38100" dir="2700000" algn="tl">
                    <a:srgbClr val="000000">
                      <a:alpha val="43137"/>
                    </a:srgbClr>
                  </a:outerShdw>
                </a:effectLst>
              </a:rPr>
              <a:t>to</a:t>
            </a:r>
            <a:r>
              <a:rPr lang="de-DE" dirty="0">
                <a:solidFill>
                  <a:srgbClr val="FFFF00"/>
                </a:solidFill>
                <a:effectLst>
                  <a:outerShdw blurRad="38100" dist="38100" dir="2700000" algn="tl">
                    <a:srgbClr val="000000">
                      <a:alpha val="43137"/>
                    </a:srgbClr>
                  </a:outerShdw>
                </a:effectLst>
              </a:rPr>
              <a:t> </a:t>
            </a:r>
            <a:r>
              <a:rPr lang="de-DE" dirty="0" err="1">
                <a:solidFill>
                  <a:srgbClr val="FFFF00"/>
                </a:solidFill>
                <a:effectLst>
                  <a:outerShdw blurRad="38100" dist="38100" dir="2700000" algn="tl">
                    <a:srgbClr val="000000">
                      <a:alpha val="43137"/>
                    </a:srgbClr>
                  </a:outerShdw>
                </a:effectLst>
              </a:rPr>
              <a:t>other</a:t>
            </a:r>
            <a:r>
              <a:rPr lang="de-DE" dirty="0">
                <a:solidFill>
                  <a:srgbClr val="FFFF00"/>
                </a:solidFill>
                <a:effectLst>
                  <a:outerShdw blurRad="38100" dist="38100" dir="2700000" algn="tl">
                    <a:srgbClr val="000000">
                      <a:alpha val="43137"/>
                    </a:srgbClr>
                  </a:outerShdw>
                </a:effectLst>
              </a:rPr>
              <a:t> </a:t>
            </a:r>
            <a:r>
              <a:rPr lang="de-DE" dirty="0" err="1">
                <a:solidFill>
                  <a:srgbClr val="FFFF00"/>
                </a:solidFill>
                <a:effectLst>
                  <a:outerShdw blurRad="38100" dist="38100" dir="2700000" algn="tl">
                    <a:srgbClr val="000000">
                      <a:alpha val="43137"/>
                    </a:srgbClr>
                  </a:outerShdw>
                </a:effectLst>
              </a:rPr>
              <a:t>gods</a:t>
            </a:r>
            <a:endParaRPr lang="de-DE" dirty="0">
              <a:solidFill>
                <a:srgbClr val="FFFF00"/>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rgbClr val="FFFF00"/>
                </a:solidFill>
                <a:effectLst>
                  <a:outerShdw blurRad="38100" dist="38100" dir="2700000" algn="tl">
                    <a:srgbClr val="000000">
                      <a:alpha val="43137"/>
                    </a:srgbClr>
                  </a:outerShdw>
                </a:effectLst>
              </a:rPr>
              <a:t>building inscriptions, etc.        	</a:t>
            </a:r>
            <a:r>
              <a:rPr lang="en-GB" b="1" dirty="0">
                <a:solidFill>
                  <a:srgbClr val="FFFF00"/>
                </a:solidFill>
                <a:effectLst>
                  <a:outerShdw blurRad="38100" dist="38100" dir="2700000" algn="tl">
                    <a:srgbClr val="000000">
                      <a:alpha val="43137"/>
                    </a:srgbClr>
                  </a:outerShdw>
                </a:effectLst>
                <a:sym typeface="Wingdings" pitchFamily="2" charset="2"/>
              </a:rPr>
              <a:t> </a:t>
            </a:r>
            <a:r>
              <a:rPr lang="en-GB" b="1" dirty="0">
                <a:solidFill>
                  <a:srgbClr val="FFFF00"/>
                </a:solidFill>
                <a:effectLst>
                  <a:outerShdw blurRad="38100" dist="38100" dir="2700000" algn="tl">
                    <a:srgbClr val="000000">
                      <a:alpha val="43137"/>
                    </a:srgbClr>
                  </a:outerShdw>
                </a:effectLst>
              </a:rPr>
              <a:t>6 %</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funerary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a:solidFill>
                  <a:schemeClr val="accent5">
                    <a:lumMod val="40000"/>
                    <a:lumOff val="60000"/>
                  </a:schemeClr>
                </a:solidFill>
                <a:effectLst>
                  <a:outerShdw blurRad="38100" dist="38100" dir="2700000" algn="tl">
                    <a:srgbClr val="000000">
                      <a:alpha val="43137"/>
                    </a:srgbClr>
                  </a:outerShdw>
                </a:effectLst>
              </a:rPr>
              <a:t>4 %</a:t>
            </a: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Other inscriptions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a:solidFill>
                  <a:schemeClr val="accent5">
                    <a:lumMod val="40000"/>
                    <a:lumOff val="60000"/>
                  </a:schemeClr>
                </a:solidFill>
                <a:effectLst>
                  <a:outerShdw blurRad="38100" dist="38100" dir="2700000" algn="tl">
                    <a:srgbClr val="000000">
                      <a:alpha val="43137"/>
                    </a:srgbClr>
                  </a:outerShdw>
                </a:effectLst>
              </a:rPr>
              <a:t> 3%</a:t>
            </a:r>
            <a:endPar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a:p>
            <a:pPr marL="285750" indent="-285750">
              <a:buFont typeface="Wingdings" pitchFamily="2" charset="2"/>
              <a:buChar char="Ø"/>
            </a:pPr>
            <a:endParaRPr lang="de-DE" b="1"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a:p>
            <a:pPr marL="285750" indent="-285750">
              <a:buFont typeface="Wingdings" pitchFamily="2" charset="2"/>
              <a:buChar char="Ø"/>
            </a:pPr>
            <a:endParaRPr lang="de-DE" b="1"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a:p>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a:solidFill>
                  <a:srgbClr val="FFFF00"/>
                </a:solidFill>
                <a:effectLst>
                  <a:outerShdw blurRad="38100" dist="38100" dir="2700000" algn="tl">
                    <a:srgbClr val="000000">
                      <a:alpha val="43137"/>
                    </a:srgbClr>
                  </a:outerShdw>
                </a:effectLst>
                <a:sym typeface="Wingdings" pitchFamily="2" charset="2"/>
              </a:rPr>
              <a:t>Priestesses themselves</a:t>
            </a:r>
            <a:br>
              <a:rPr lang="en-GB" b="1" dirty="0">
                <a:solidFill>
                  <a:srgbClr val="FFFF00"/>
                </a:solidFill>
                <a:effectLst>
                  <a:outerShdw blurRad="38100" dist="38100" dir="2700000" algn="tl">
                    <a:srgbClr val="000000">
                      <a:alpha val="43137"/>
                    </a:srgbClr>
                  </a:outerShdw>
                </a:effectLst>
                <a:sym typeface="Wingdings" pitchFamily="2" charset="2"/>
              </a:rPr>
            </a:br>
            <a:r>
              <a:rPr lang="en-GB" b="1" dirty="0">
                <a:solidFill>
                  <a:srgbClr val="FFFF00"/>
                </a:solidFill>
                <a:effectLst>
                  <a:outerShdw blurRad="38100" dist="38100" dir="2700000" algn="tl">
                    <a:srgbClr val="000000">
                      <a:alpha val="43137"/>
                    </a:srgbClr>
                  </a:outerShdw>
                </a:effectLst>
                <a:sym typeface="Wingdings" pitchFamily="2" charset="2"/>
              </a:rPr>
              <a:t>	   as agents 	 	24%</a:t>
            </a:r>
            <a:endPar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p:txBody>
      </p:sp>
    </p:spTree>
    <p:extLst>
      <p:ext uri="{BB962C8B-B14F-4D97-AF65-F5344CB8AC3E}">
        <p14:creationId xmlns:p14="http://schemas.microsoft.com/office/powerpoint/2010/main" val="2256921099"/>
      </p:ext>
    </p:extLst>
  </p:cSld>
  <p:clrMapOvr>
    <a:masterClrMapping/>
  </p:clrMapOvr>
  <p:transition spd="slow">
    <p:randomBa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ἀρ[χιέ]ρειαν γε[νομένην] | τῆς Ἀσία[ς πρ]ώτην τῶ[ν γυναικῶν], | στεφαν[ηφόρ]ον, γυμν[ασίαρχον],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p>
        </p:txBody>
      </p:sp>
      <p:sp>
        <p:nvSpPr>
          <p:cNvPr id="11" name="Content Placeholder 2"/>
          <p:cNvSpPr>
            <a:spLocks noGrp="1"/>
          </p:cNvSpPr>
          <p:nvPr>
            <p:ph idx="1"/>
          </p:nvPr>
        </p:nvSpPr>
        <p:spPr>
          <a:xfrm>
            <a:off x="251520" y="1556792"/>
            <a:ext cx="5112568" cy="1080120"/>
          </a:xfrm>
        </p:spPr>
        <p:txBody>
          <a:bodyPr>
            <a:normAutofit fontScale="92500" lnSpcReduction="20000"/>
          </a:bodyPr>
          <a:lstStyle/>
          <a:p>
            <a:r>
              <a:rPr lang="en-GB" sz="2000" b="1" i="1" dirty="0" err="1"/>
              <a:t>archiereia</a:t>
            </a:r>
            <a:r>
              <a:rPr lang="en-GB" sz="2000" b="1" dirty="0"/>
              <a:t> / </a:t>
            </a:r>
            <a:r>
              <a:rPr lang="el-GR" sz="2000" b="1" dirty="0"/>
              <a:t>ἀρχιέρεια</a:t>
            </a:r>
            <a:r>
              <a:rPr lang="en-GB" sz="2000" b="1" dirty="0"/>
              <a:t> </a:t>
            </a:r>
            <a:br>
              <a:rPr lang="en-GB" sz="2000" b="1" dirty="0"/>
            </a:br>
            <a:r>
              <a:rPr lang="en-GB" sz="2000" b="1" dirty="0"/>
              <a:t>the high priestess</a:t>
            </a:r>
            <a:br>
              <a:rPr lang="en-GB" sz="2000" b="1" dirty="0"/>
            </a:br>
            <a:r>
              <a:rPr lang="en-GB" sz="2000" b="1" dirty="0"/>
              <a:t>for the cult of the emperor(s)</a:t>
            </a:r>
          </a:p>
          <a:p>
            <a:r>
              <a:rPr lang="en-GB" sz="2000" b="1" i="1" dirty="0" err="1"/>
              <a:t>flaminica</a:t>
            </a:r>
            <a:r>
              <a:rPr lang="en-GB" sz="2000" b="1" i="1" dirty="0"/>
              <a:t> </a:t>
            </a:r>
            <a:r>
              <a:rPr lang="en-GB" sz="2000" b="1" dirty="0"/>
              <a:t>in the Roman West</a:t>
            </a:r>
            <a:endParaRPr lang="en-GB" sz="2000" b="1" i="1" dirty="0">
              <a:solidFill>
                <a:srgbClr val="00B0F0"/>
              </a:solidFill>
            </a:endParaRPr>
          </a:p>
        </p:txBody>
      </p:sp>
      <p:sp>
        <p:nvSpPr>
          <p:cNvPr id="6" name="TextBox 5"/>
          <p:cNvSpPr txBox="1"/>
          <p:nvPr/>
        </p:nvSpPr>
        <p:spPr>
          <a:xfrm>
            <a:off x="3851920" y="6182625"/>
            <a:ext cx="5145986" cy="523220"/>
          </a:xfrm>
          <a:prstGeom prst="rect">
            <a:avLst/>
          </a:prstGeom>
          <a:noFill/>
        </p:spPr>
        <p:txBody>
          <a:bodyPr wrap="square" rtlCol="0">
            <a:spAutoFit/>
          </a:bodyPr>
          <a:lstStyle/>
          <a:p>
            <a:pPr algn="r"/>
            <a:r>
              <a:rPr lang="en-GB" sz="1400" dirty="0">
                <a:solidFill>
                  <a:schemeClr val="tx1">
                    <a:lumMod val="65000"/>
                  </a:schemeClr>
                </a:solidFill>
              </a:rPr>
              <a:t>A.D. 38-42 – </a:t>
            </a:r>
            <a:r>
              <a:rPr lang="en-GB" sz="1400" dirty="0" err="1">
                <a:solidFill>
                  <a:schemeClr val="tx1">
                    <a:lumMod val="65000"/>
                  </a:schemeClr>
                </a:solidFill>
              </a:rPr>
              <a:t>I.Magnesia</a:t>
            </a:r>
            <a:r>
              <a:rPr lang="en-GB" sz="1400" dirty="0">
                <a:solidFill>
                  <a:schemeClr val="tx1">
                    <a:lumMod val="65000"/>
                  </a:schemeClr>
                </a:solidFill>
              </a:rPr>
              <a:t> 158; </a:t>
            </a:r>
            <a:r>
              <a:rPr lang="en-GB" sz="1400" dirty="0" err="1">
                <a:solidFill>
                  <a:schemeClr val="tx1">
                    <a:lumMod val="65000"/>
                  </a:schemeClr>
                </a:solidFill>
              </a:rPr>
              <a:t>Herz</a:t>
            </a:r>
            <a:r>
              <a:rPr lang="en-GB" sz="1400" dirty="0">
                <a:solidFill>
                  <a:schemeClr val="tx1">
                    <a:lumMod val="65000"/>
                  </a:schemeClr>
                </a:solidFill>
              </a:rPr>
              <a:t> 1992, 103-105; </a:t>
            </a:r>
            <a:br>
              <a:rPr lang="en-GB" sz="1400" dirty="0">
                <a:solidFill>
                  <a:schemeClr val="tx1">
                    <a:lumMod val="65000"/>
                  </a:schemeClr>
                </a:solidFill>
              </a:rPr>
            </a:br>
            <a:r>
              <a:rPr lang="nl-NL" sz="1400" dirty="0">
                <a:solidFill>
                  <a:schemeClr val="tx1">
                    <a:lumMod val="65000"/>
                  </a:schemeClr>
                </a:solidFill>
              </a:rPr>
              <a:t>Van Bremen 1996, 84, 118, 324; </a:t>
            </a:r>
            <a:r>
              <a:rPr lang="en-GB" sz="1400" dirty="0">
                <a:solidFill>
                  <a:schemeClr val="tx1">
                    <a:lumMod val="65000"/>
                  </a:schemeClr>
                </a:solidFill>
              </a:rPr>
              <a:t>Van </a:t>
            </a:r>
            <a:r>
              <a:rPr lang="en-GB" sz="1400" dirty="0" err="1">
                <a:solidFill>
                  <a:schemeClr val="tx1">
                    <a:lumMod val="65000"/>
                  </a:schemeClr>
                </a:solidFill>
              </a:rPr>
              <a:t>Tilborg</a:t>
            </a:r>
            <a:r>
              <a:rPr lang="en-GB" sz="1400" dirty="0">
                <a:solidFill>
                  <a:schemeClr val="tx1">
                    <a:lumMod val="65000"/>
                  </a:schemeClr>
                </a:solidFill>
              </a:rPr>
              <a:t>  1996, 157f</a:t>
            </a:r>
          </a:p>
        </p:txBody>
      </p:sp>
    </p:spTree>
    <p:extLst>
      <p:ext uri="{BB962C8B-B14F-4D97-AF65-F5344CB8AC3E}">
        <p14:creationId xmlns:p14="http://schemas.microsoft.com/office/powerpoint/2010/main" val="57976235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14" presetClass="entr" presetSubtype="1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childTnLst>
                          </p:cTn>
                        </p:par>
                        <p:par>
                          <p:cTn id="14" fill="hold">
                            <p:stCondLst>
                              <p:cond delay="1750"/>
                            </p:stCondLst>
                            <p:childTnLst>
                              <p:par>
                                <p:cTn id="15" presetID="55" presetClass="exit" presetSubtype="0" fill="hold" grpId="0" nodeType="afterEffect">
                                  <p:stCondLst>
                                    <p:cond delay="0"/>
                                  </p:stCondLst>
                                  <p:childTnLst>
                                    <p:anim calcmode="lin" valueType="num">
                                      <p:cBhvr>
                                        <p:cTn id="16" dur="1000"/>
                                        <p:tgtEl>
                                          <p:spTgt spid="11">
                                            <p:txEl>
                                              <p:pRg st="0" end="0"/>
                                            </p:txEl>
                                          </p:spTgt>
                                        </p:tgtEl>
                                        <p:attrNameLst>
                                          <p:attrName>ppt_w</p:attrName>
                                        </p:attrNameLst>
                                      </p:cBhvr>
                                      <p:tavLst>
                                        <p:tav tm="0">
                                          <p:val>
                                            <p:strVal val="ppt_w"/>
                                          </p:val>
                                        </p:tav>
                                        <p:tav tm="100000">
                                          <p:val>
                                            <p:strVal val="ppt_w*0.70"/>
                                          </p:val>
                                        </p:tav>
                                      </p:tavLst>
                                    </p:anim>
                                    <p:anim calcmode="lin" valueType="num">
                                      <p:cBhvr>
                                        <p:cTn id="17" dur="1000"/>
                                        <p:tgtEl>
                                          <p:spTgt spid="11">
                                            <p:txEl>
                                              <p:pRg st="0" end="0"/>
                                            </p:txEl>
                                          </p:spTgt>
                                        </p:tgtEl>
                                        <p:attrNameLst>
                                          <p:attrName>ppt_h</p:attrName>
                                        </p:attrNameLst>
                                      </p:cBhvr>
                                      <p:tavLst>
                                        <p:tav tm="0">
                                          <p:val>
                                            <p:strVal val="ppt_h"/>
                                          </p:val>
                                        </p:tav>
                                        <p:tav tm="100000">
                                          <p:val>
                                            <p:strVal val="ppt_h"/>
                                          </p:val>
                                        </p:tav>
                                      </p:tavLst>
                                    </p:anim>
                                    <p:animEffect transition="out" filter="fade">
                                      <p:cBhvr>
                                        <p:cTn id="18" dur="1000"/>
                                        <p:tgtEl>
                                          <p:spTgt spid="11">
                                            <p:txEl>
                                              <p:pRg st="0" end="0"/>
                                            </p:txEl>
                                          </p:spTgt>
                                        </p:tgtEl>
                                      </p:cBhvr>
                                    </p:animEffect>
                                    <p:set>
                                      <p:cBhvr>
                                        <p:cTn id="19" dur="1" fill="hold">
                                          <p:stCondLst>
                                            <p:cond delay="999"/>
                                          </p:stCondLst>
                                        </p:cTn>
                                        <p:tgtEl>
                                          <p:spTgt spid="11">
                                            <p:txEl>
                                              <p:pRg st="0" end="0"/>
                                            </p:txEl>
                                          </p:spTgt>
                                        </p:tgtEl>
                                        <p:attrNameLst>
                                          <p:attrName>style.visibility</p:attrName>
                                        </p:attrNameLst>
                                      </p:cBhvr>
                                      <p:to>
                                        <p:strVal val="hidden"/>
                                      </p:to>
                                    </p:set>
                                  </p:childTnLst>
                                </p:cTn>
                              </p:par>
                            </p:childTnLst>
                          </p:cTn>
                        </p:par>
                        <p:par>
                          <p:cTn id="20" fill="hold">
                            <p:stCondLst>
                              <p:cond delay="2750"/>
                            </p:stCondLst>
                            <p:childTnLst>
                              <p:par>
                                <p:cTn id="21" presetID="55" presetClass="exit" presetSubtype="0" fill="hold" grpId="0" nodeType="afterEffect">
                                  <p:stCondLst>
                                    <p:cond delay="0"/>
                                  </p:stCondLst>
                                  <p:childTnLst>
                                    <p:anim calcmode="lin" valueType="num">
                                      <p:cBhvr>
                                        <p:cTn id="22" dur="1000"/>
                                        <p:tgtEl>
                                          <p:spTgt spid="11">
                                            <p:txEl>
                                              <p:pRg st="1" end="1"/>
                                            </p:txEl>
                                          </p:spTgt>
                                        </p:tgtEl>
                                        <p:attrNameLst>
                                          <p:attrName>ppt_w</p:attrName>
                                        </p:attrNameLst>
                                      </p:cBhvr>
                                      <p:tavLst>
                                        <p:tav tm="0">
                                          <p:val>
                                            <p:strVal val="ppt_w"/>
                                          </p:val>
                                        </p:tav>
                                        <p:tav tm="100000">
                                          <p:val>
                                            <p:strVal val="ppt_w*0.70"/>
                                          </p:val>
                                        </p:tav>
                                      </p:tavLst>
                                    </p:anim>
                                    <p:anim calcmode="lin" valueType="num">
                                      <p:cBhvr>
                                        <p:cTn id="23" dur="1000"/>
                                        <p:tgtEl>
                                          <p:spTgt spid="11">
                                            <p:txEl>
                                              <p:pRg st="1" end="1"/>
                                            </p:txEl>
                                          </p:spTgt>
                                        </p:tgtEl>
                                        <p:attrNameLst>
                                          <p:attrName>ppt_h</p:attrName>
                                        </p:attrNameLst>
                                      </p:cBhvr>
                                      <p:tavLst>
                                        <p:tav tm="0">
                                          <p:val>
                                            <p:strVal val="ppt_h"/>
                                          </p:val>
                                        </p:tav>
                                        <p:tav tm="100000">
                                          <p:val>
                                            <p:strVal val="ppt_h"/>
                                          </p:val>
                                        </p:tav>
                                      </p:tavLst>
                                    </p:anim>
                                    <p:animEffect transition="out" filter="fade">
                                      <p:cBhvr>
                                        <p:cTn id="24" dur="1000"/>
                                        <p:tgtEl>
                                          <p:spTgt spid="11">
                                            <p:txEl>
                                              <p:pRg st="1" end="1"/>
                                            </p:txEl>
                                          </p:spTgt>
                                        </p:tgtEl>
                                      </p:cBhvr>
                                    </p:animEffect>
                                    <p:set>
                                      <p:cBhvr>
                                        <p:cTn id="25" dur="1" fill="hold">
                                          <p:stCondLst>
                                            <p:cond delay="999"/>
                                          </p:stCondLst>
                                        </p:cTn>
                                        <p:tgtEl>
                                          <p:spTgt spid="11">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build="p"/>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4" name="TextBox 3"/>
          <p:cNvSpPr txBox="1"/>
          <p:nvPr/>
        </p:nvSpPr>
        <p:spPr>
          <a:xfrm>
            <a:off x="4716016" y="1556792"/>
            <a:ext cx="4248472" cy="4493538"/>
          </a:xfrm>
          <a:prstGeom prst="rect">
            <a:avLst/>
          </a:prstGeom>
          <a:noFill/>
        </p:spPr>
        <p:txBody>
          <a:bodyPr wrap="square" rtlCol="0">
            <a:spAutoFit/>
          </a:bodyPr>
          <a:lstStyle/>
          <a:p>
            <a:r>
              <a:rPr lang="el-GR" sz="2200" b="1" dirty="0"/>
              <a:t>ἡ </a:t>
            </a:r>
            <a:r>
              <a:rPr lang="el-GR" sz="2200" b="1" dirty="0">
                <a:solidFill>
                  <a:srgbClr val="00B0F0"/>
                </a:solidFill>
              </a:rPr>
              <a:t>βουλὴ [καὶ ὁ δῆμος</a:t>
            </a:r>
            <a:r>
              <a:rPr lang="el-GR" sz="2200" b="1" dirty="0"/>
              <a:t> ἐτείμησαν] | Ἰουλιανὴ[ν </a:t>
            </a:r>
            <a:r>
              <a:rPr lang="en-GB" sz="2200" b="1" dirty="0"/>
              <a:t>E</a:t>
            </a:r>
            <a:r>
              <a:rPr lang="el-GR" sz="2200" b="1" dirty="0"/>
              <a:t>ὐσ]τρά[του τοῦ Φα]|νοστράτ[ου,] γυνα[ῖκα δὲ Ἀλ]|κίφρονο[ς τ]οῦ τῆς Ἀ[σίας ἀρχιε]|ρέως, ἀρ[χιέ]ρειαν γε[νομένην] | τῆς Ἀσία[ς πρ]ώτην τῶ[ν γυναικῶν], | στεφαν[ηφόρ]ον, γυμν[ασίαρχον],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p>
        </p:txBody>
      </p:sp>
      <p:sp>
        <p:nvSpPr>
          <p:cNvPr id="5" name="Content Placeholder 2"/>
          <p:cNvSpPr>
            <a:spLocks noGrp="1"/>
          </p:cNvSpPr>
          <p:nvPr>
            <p:ph idx="1"/>
          </p:nvPr>
        </p:nvSpPr>
        <p:spPr>
          <a:xfrm>
            <a:off x="251520" y="1556792"/>
            <a:ext cx="3960440" cy="5301208"/>
          </a:xfrm>
        </p:spPr>
        <p:txBody>
          <a:bodyPr>
            <a:normAutofit/>
          </a:bodyPr>
          <a:lstStyle/>
          <a:p>
            <a:r>
              <a:rPr lang="en-GB" sz="2000" b="1" i="1" dirty="0">
                <a:solidFill>
                  <a:srgbClr val="00B0F0"/>
                </a:solidFill>
              </a:rPr>
              <a:t>honorary inscription</a:t>
            </a:r>
            <a:br>
              <a:rPr lang="en-GB" sz="2000" b="1" i="1" dirty="0">
                <a:solidFill>
                  <a:srgbClr val="00B0F0"/>
                </a:solidFill>
              </a:rPr>
            </a:br>
            <a:r>
              <a:rPr lang="en-GB" sz="2000" b="1" i="1" dirty="0">
                <a:solidFill>
                  <a:srgbClr val="00B0F0"/>
                </a:solidFill>
              </a:rPr>
              <a:t>by </a:t>
            </a:r>
            <a:r>
              <a:rPr lang="en-GB" sz="2000" b="1" dirty="0" err="1">
                <a:solidFill>
                  <a:srgbClr val="00B0F0"/>
                </a:solidFill>
              </a:rPr>
              <a:t>boule</a:t>
            </a:r>
            <a:r>
              <a:rPr lang="en-GB" sz="2000" b="1" i="1" dirty="0">
                <a:solidFill>
                  <a:srgbClr val="00B0F0"/>
                </a:solidFill>
              </a:rPr>
              <a:t> and </a:t>
            </a:r>
            <a:r>
              <a:rPr lang="en-GB" sz="2000" b="1" dirty="0">
                <a:solidFill>
                  <a:srgbClr val="00B0F0"/>
                </a:solidFill>
              </a:rPr>
              <a:t>demos</a:t>
            </a:r>
          </a:p>
        </p:txBody>
      </p:sp>
      <p:sp>
        <p:nvSpPr>
          <p:cNvPr id="7" name="TextBox 6"/>
          <p:cNvSpPr txBox="1"/>
          <p:nvPr/>
        </p:nvSpPr>
        <p:spPr>
          <a:xfrm rot="21185323">
            <a:off x="1014383" y="2268980"/>
            <a:ext cx="3515020" cy="923330"/>
          </a:xfrm>
          <a:prstGeom prst="rect">
            <a:avLst/>
          </a:prstGeom>
          <a:noFill/>
        </p:spPr>
        <p:txBody>
          <a:bodyPr wrap="square" rtlCol="0">
            <a:spAutoFit/>
          </a:bodyPr>
          <a:lstStyle/>
          <a:p>
            <a:r>
              <a:rPr lang="en-GB"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honorary inscriptions show the high social prestige of the </a:t>
            </a:r>
            <a:r>
              <a:rPr lang="en-GB" b="1" i="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archiereia</a:t>
            </a:r>
            <a:r>
              <a:rPr lang="en-GB" b="1" i="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endParaRPr lang="en-GB" b="1" dirty="0">
              <a:solidFill>
                <a:schemeClr val="accent5">
                  <a:lumMod val="40000"/>
                  <a:lumOff val="60000"/>
                </a:schemeClr>
              </a:solidFill>
              <a:effectLst>
                <a:outerShdw blurRad="38100" dist="38100" dir="2700000" algn="tl">
                  <a:srgbClr val="000000">
                    <a:alpha val="43137"/>
                  </a:srgbClr>
                </a:outerShdw>
              </a:effectLst>
            </a:endParaRPr>
          </a:p>
        </p:txBody>
      </p:sp>
      <p:sp>
        <p:nvSpPr>
          <p:cNvPr id="3" name="TextBox 2"/>
          <p:cNvSpPr txBox="1"/>
          <p:nvPr/>
        </p:nvSpPr>
        <p:spPr>
          <a:xfrm>
            <a:off x="107504" y="5949280"/>
            <a:ext cx="4032448" cy="738664"/>
          </a:xfrm>
          <a:prstGeom prst="rect">
            <a:avLst/>
          </a:prstGeom>
          <a:noFill/>
        </p:spPr>
        <p:txBody>
          <a:bodyPr wrap="square" rtlCol="0">
            <a:spAutoFit/>
          </a:bodyPr>
          <a:lstStyle/>
          <a:p>
            <a:r>
              <a:rPr lang="en-GB" sz="1400" b="1" dirty="0" err="1">
                <a:solidFill>
                  <a:schemeClr val="tx1">
                    <a:lumMod val="65000"/>
                  </a:schemeClr>
                </a:solidFill>
              </a:rPr>
              <a:t>Leiturgie</a:t>
            </a:r>
            <a:r>
              <a:rPr lang="en-GB" sz="1400" b="1" dirty="0">
                <a:solidFill>
                  <a:schemeClr val="tx1">
                    <a:lumMod val="65000"/>
                  </a:schemeClr>
                </a:solidFill>
              </a:rPr>
              <a:t> </a:t>
            </a:r>
            <a:r>
              <a:rPr lang="en-GB" sz="1400" dirty="0">
                <a:solidFill>
                  <a:schemeClr val="tx1">
                    <a:lumMod val="65000"/>
                  </a:schemeClr>
                </a:solidFill>
              </a:rPr>
              <a:t>(</a:t>
            </a:r>
            <a:r>
              <a:rPr lang="en-GB" sz="1400" dirty="0" err="1">
                <a:solidFill>
                  <a:schemeClr val="tx1">
                    <a:lumMod val="65000"/>
                  </a:schemeClr>
                </a:solidFill>
              </a:rPr>
              <a:t>λειτουργία</a:t>
            </a:r>
            <a:r>
              <a:rPr lang="en-GB" sz="1400" dirty="0">
                <a:solidFill>
                  <a:schemeClr val="tx1">
                    <a:lumMod val="65000"/>
                  </a:schemeClr>
                </a:solidFill>
              </a:rPr>
              <a:t>): </a:t>
            </a:r>
            <a:br>
              <a:rPr lang="en-GB" sz="1400" dirty="0">
                <a:solidFill>
                  <a:schemeClr val="tx1">
                    <a:lumMod val="65000"/>
                  </a:schemeClr>
                </a:solidFill>
              </a:rPr>
            </a:br>
            <a:r>
              <a:rPr lang="en-GB" sz="1400" dirty="0">
                <a:solidFill>
                  <a:schemeClr val="tx1">
                    <a:lumMod val="65000"/>
                  </a:schemeClr>
                </a:solidFill>
              </a:rPr>
              <a:t>Service to the polis/demos – paid by wealthy people from their own resources</a:t>
            </a:r>
          </a:p>
        </p:txBody>
      </p:sp>
      <p:sp>
        <p:nvSpPr>
          <p:cNvPr id="9" name="TextBox 8"/>
          <p:cNvSpPr txBox="1"/>
          <p:nvPr/>
        </p:nvSpPr>
        <p:spPr>
          <a:xfrm>
            <a:off x="3851920" y="6182625"/>
            <a:ext cx="5145986" cy="523220"/>
          </a:xfrm>
          <a:prstGeom prst="rect">
            <a:avLst/>
          </a:prstGeom>
          <a:noFill/>
        </p:spPr>
        <p:txBody>
          <a:bodyPr wrap="square" rtlCol="0">
            <a:spAutoFit/>
          </a:bodyPr>
          <a:lstStyle/>
          <a:p>
            <a:pPr algn="r"/>
            <a:r>
              <a:rPr lang="en-GB" sz="1400" dirty="0">
                <a:solidFill>
                  <a:schemeClr val="tx1">
                    <a:lumMod val="65000"/>
                  </a:schemeClr>
                </a:solidFill>
              </a:rPr>
              <a:t>A.D. 38-42</a:t>
            </a:r>
            <a:r>
              <a:rPr lang="en-GB" sz="1400" dirty="0">
                <a:solidFill>
                  <a:schemeClr val="tx1">
                    <a:lumMod val="50000"/>
                  </a:schemeClr>
                </a:solidFill>
              </a:rPr>
              <a:t> – </a:t>
            </a:r>
            <a:r>
              <a:rPr lang="en-GB" sz="1400" dirty="0" err="1">
                <a:solidFill>
                  <a:schemeClr val="tx1">
                    <a:lumMod val="50000"/>
                  </a:schemeClr>
                </a:solidFill>
              </a:rPr>
              <a:t>I.Magnesia</a:t>
            </a:r>
            <a:r>
              <a:rPr lang="en-GB" sz="1400" dirty="0">
                <a:solidFill>
                  <a:schemeClr val="tx1">
                    <a:lumMod val="50000"/>
                  </a:schemeClr>
                </a:solidFill>
              </a:rPr>
              <a:t> 158; </a:t>
            </a:r>
            <a:r>
              <a:rPr lang="en-GB" sz="1400" dirty="0" err="1">
                <a:solidFill>
                  <a:schemeClr val="tx1">
                    <a:lumMod val="50000"/>
                  </a:schemeClr>
                </a:solidFill>
              </a:rPr>
              <a:t>Herz</a:t>
            </a:r>
            <a:r>
              <a:rPr lang="en-GB" sz="1400" dirty="0">
                <a:solidFill>
                  <a:schemeClr val="tx1">
                    <a:lumMod val="50000"/>
                  </a:schemeClr>
                </a:solidFill>
              </a:rPr>
              <a:t> 1992, 103-105; </a:t>
            </a:r>
            <a:br>
              <a:rPr lang="en-GB" sz="1400" dirty="0">
                <a:solidFill>
                  <a:schemeClr val="tx1">
                    <a:lumMod val="50000"/>
                  </a:schemeClr>
                </a:solidFill>
              </a:rPr>
            </a:br>
            <a:r>
              <a:rPr lang="nl-NL" sz="1400" dirty="0">
                <a:solidFill>
                  <a:schemeClr val="tx1">
                    <a:lumMod val="50000"/>
                  </a:schemeClr>
                </a:solidFill>
              </a:rPr>
              <a:t>Van Bremen 1996, 84, 118, 324; </a:t>
            </a:r>
            <a:r>
              <a:rPr lang="en-GB" sz="1400" dirty="0">
                <a:solidFill>
                  <a:schemeClr val="tx1">
                    <a:lumMod val="50000"/>
                  </a:schemeClr>
                </a:solidFill>
              </a:rPr>
              <a:t>Van </a:t>
            </a:r>
            <a:r>
              <a:rPr lang="en-GB" sz="1400" dirty="0" err="1">
                <a:solidFill>
                  <a:schemeClr val="tx1">
                    <a:lumMod val="50000"/>
                  </a:schemeClr>
                </a:solidFill>
              </a:rPr>
              <a:t>Tilborg</a:t>
            </a:r>
            <a:r>
              <a:rPr lang="en-GB" sz="1400" dirty="0">
                <a:solidFill>
                  <a:schemeClr val="tx1">
                    <a:lumMod val="50000"/>
                  </a:schemeClr>
                </a:solidFill>
              </a:rPr>
              <a:t> 1996, 157f</a:t>
            </a:r>
          </a:p>
        </p:txBody>
      </p:sp>
    </p:spTree>
    <p:extLst>
      <p:ext uri="{BB962C8B-B14F-4D97-AF65-F5344CB8AC3E}">
        <p14:creationId xmlns:p14="http://schemas.microsoft.com/office/powerpoint/2010/main" val="25762655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832092"/>
          </a:xfrm>
          <a:prstGeom prst="rect">
            <a:avLst/>
          </a:prstGeom>
          <a:noFill/>
        </p:spPr>
        <p:txBody>
          <a:bodyPr wrap="square" rtlCol="0">
            <a:spAutoFit/>
          </a:bodyPr>
          <a:lstStyle/>
          <a:p>
            <a:r>
              <a:rPr lang="el-GR" sz="2200" b="1" dirty="0"/>
              <a:t>ἡ βουλὴ [καὶ ὁ δῆμος ἐτείμησαν] | </a:t>
            </a:r>
            <a:r>
              <a:rPr lang="el-GR" sz="2200" b="1" dirty="0">
                <a:solidFill>
                  <a:srgbClr val="00B0F0"/>
                </a:solidFill>
              </a:rPr>
              <a:t>Ἰουλιανὴ[ν </a:t>
            </a:r>
            <a:r>
              <a:rPr lang="en-GB" sz="2200" b="1" dirty="0">
                <a:solidFill>
                  <a:srgbClr val="00B0F0"/>
                </a:solidFill>
              </a:rPr>
              <a:t>E</a:t>
            </a:r>
            <a:r>
              <a:rPr lang="el-GR" sz="2200" b="1" dirty="0">
                <a:solidFill>
                  <a:srgbClr val="00B0F0"/>
                </a:solidFill>
              </a:rPr>
              <a:t>ὐσ]τρά[του τοῦ Φα]|νοστράτ[ου</a:t>
            </a:r>
            <a:r>
              <a:rPr lang="el-GR" sz="2200" b="1" dirty="0"/>
              <a:t>,] γυνα[ῖκα δὲ Ἀλ]|κίφρονο[ς τ]οῦ τῆς Ἀ[σίας ἀρχιε]|ρέως, ἀρ[χιέ]ρειαν γε[νομένην] | τῆς Ἀσία[ς πρ]ώτην τῶ[ν γυναικῶν], | στεφαν[ηφόρ]ον, γυμν[ασίαρχον],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396044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b="1" i="1" dirty="0" err="1">
                <a:solidFill>
                  <a:srgbClr val="00B0F0"/>
                </a:solidFill>
              </a:rPr>
              <a:t>Iulian</a:t>
            </a:r>
            <a:r>
              <a:rPr lang="fr-FR" sz="2000" b="1" i="1" dirty="0">
                <a:solidFill>
                  <a:srgbClr val="00B0F0"/>
                </a:solidFill>
              </a:rPr>
              <a:t>è</a:t>
            </a:r>
            <a:r>
              <a:rPr lang="en-GB" sz="2000" b="1" i="1" dirty="0">
                <a:solidFill>
                  <a:srgbClr val="00B0F0"/>
                </a:solidFill>
              </a:rPr>
              <a:t> </a:t>
            </a:r>
          </a:p>
        </p:txBody>
      </p:sp>
      <p:sp>
        <p:nvSpPr>
          <p:cNvPr id="10" name="TextBox 9"/>
          <p:cNvSpPr txBox="1"/>
          <p:nvPr/>
        </p:nvSpPr>
        <p:spPr>
          <a:xfrm rot="20896448">
            <a:off x="708773" y="2822599"/>
            <a:ext cx="3564396" cy="2308324"/>
          </a:xfrm>
          <a:prstGeom prst="rect">
            <a:avLst/>
          </a:prstGeom>
          <a:noFill/>
        </p:spPr>
        <p:txBody>
          <a:bodyPr wrap="square" rtlCol="0">
            <a:spAutoFit/>
          </a:bodyPr>
          <a:lstStyle/>
          <a:p>
            <a:pPr marL="285750" indent="-285750">
              <a:buFont typeface="Wingdings" pitchFamily="2" charset="2"/>
              <a:buChar char="Ø"/>
            </a:pPr>
            <a:r>
              <a:rPr lang="fr-FR" b="1" dirty="0" err="1">
                <a:solidFill>
                  <a:schemeClr val="accent5">
                    <a:lumMod val="40000"/>
                    <a:lumOff val="60000"/>
                  </a:schemeClr>
                </a:solidFill>
                <a:effectLst>
                  <a:outerShdw blurRad="38100" dist="38100" dir="2700000" algn="tl">
                    <a:srgbClr val="000000">
                      <a:alpha val="43137"/>
                    </a:srgbClr>
                  </a:outerShdw>
                </a:effectLst>
              </a:rPr>
              <a:t>Iulianè</a:t>
            </a:r>
            <a:r>
              <a:rPr lang="fr-FR" b="1" dirty="0">
                <a:solidFill>
                  <a:schemeClr val="accent5">
                    <a:lumMod val="40000"/>
                    <a:lumOff val="60000"/>
                  </a:schemeClr>
                </a:solidFill>
                <a:effectLst>
                  <a:outerShdw blurRad="38100" dist="38100" dir="2700000" algn="tl">
                    <a:srgbClr val="000000">
                      <a:alpha val="43137"/>
                    </a:srgbClr>
                  </a:outerShdw>
                </a:effectLst>
              </a:rPr>
              <a:t>, </a:t>
            </a:r>
            <a:br>
              <a:rPr lang="fr-FR" b="1" dirty="0">
                <a:solidFill>
                  <a:schemeClr val="accent5">
                    <a:lumMod val="40000"/>
                    <a:lumOff val="60000"/>
                  </a:schemeClr>
                </a:solidFill>
                <a:effectLst>
                  <a:outerShdw blurRad="38100" dist="38100" dir="2700000" algn="tl">
                    <a:srgbClr val="000000">
                      <a:alpha val="43137"/>
                    </a:srgbClr>
                  </a:outerShdw>
                </a:effectLst>
              </a:rPr>
            </a:br>
            <a:r>
              <a:rPr lang="fr-FR" b="1" dirty="0">
                <a:solidFill>
                  <a:schemeClr val="accent5">
                    <a:lumMod val="40000"/>
                    <a:lumOff val="60000"/>
                  </a:schemeClr>
                </a:solidFill>
                <a:effectLst>
                  <a:outerShdw blurRad="38100" dist="38100" dir="2700000" algn="tl">
                    <a:srgbClr val="000000">
                      <a:alpha val="43137"/>
                    </a:srgbClr>
                  </a:outerShdw>
                </a:effectLst>
              </a:rPr>
              <a:t>the </a:t>
            </a:r>
            <a:r>
              <a:rPr lang="fr-FR" b="1" dirty="0" err="1">
                <a:solidFill>
                  <a:schemeClr val="accent5">
                    <a:lumMod val="40000"/>
                    <a:lumOff val="60000"/>
                  </a:schemeClr>
                </a:solidFill>
                <a:effectLst>
                  <a:outerShdw blurRad="38100" dist="38100" dir="2700000" algn="tl">
                    <a:srgbClr val="000000">
                      <a:alpha val="43137"/>
                    </a:srgbClr>
                  </a:outerShdw>
                </a:effectLst>
              </a:rPr>
              <a:t>daughter</a:t>
            </a:r>
            <a:r>
              <a:rPr lang="fr-FR" b="1" dirty="0">
                <a:solidFill>
                  <a:schemeClr val="accent5">
                    <a:lumMod val="40000"/>
                    <a:lumOff val="60000"/>
                  </a:schemeClr>
                </a:solidFill>
                <a:effectLst>
                  <a:outerShdw blurRad="38100" dist="38100" dir="2700000" algn="tl">
                    <a:srgbClr val="000000">
                      <a:alpha val="43137"/>
                    </a:srgbClr>
                  </a:outerShdw>
                </a:effectLst>
              </a:rPr>
              <a:t> of </a:t>
            </a:r>
            <a:r>
              <a:rPr lang="fr-FR" b="1" dirty="0" err="1">
                <a:solidFill>
                  <a:schemeClr val="accent5">
                    <a:lumMod val="40000"/>
                    <a:lumOff val="60000"/>
                  </a:schemeClr>
                </a:solidFill>
                <a:effectLst>
                  <a:outerShdw blurRad="38100" dist="38100" dir="2700000" algn="tl">
                    <a:srgbClr val="000000">
                      <a:alpha val="43137"/>
                    </a:srgbClr>
                  </a:outerShdw>
                </a:effectLst>
              </a:rPr>
              <a:t>Eustratos</a:t>
            </a:r>
            <a:r>
              <a:rPr lang="fr-FR" b="1" dirty="0">
                <a:solidFill>
                  <a:schemeClr val="accent5">
                    <a:lumMod val="40000"/>
                    <a:lumOff val="60000"/>
                  </a:schemeClr>
                </a:solidFill>
                <a:effectLst>
                  <a:outerShdw blurRad="38100" dist="38100" dir="2700000" algn="tl">
                    <a:srgbClr val="000000">
                      <a:alpha val="43137"/>
                    </a:srgbClr>
                  </a:outerShdw>
                </a:effectLst>
              </a:rPr>
              <a:t>, </a:t>
            </a:r>
            <a:br>
              <a:rPr lang="fr-FR" b="1" dirty="0">
                <a:solidFill>
                  <a:schemeClr val="accent5">
                    <a:lumMod val="40000"/>
                    <a:lumOff val="60000"/>
                  </a:schemeClr>
                </a:solidFill>
                <a:effectLst>
                  <a:outerShdw blurRad="38100" dist="38100" dir="2700000" algn="tl">
                    <a:srgbClr val="000000">
                      <a:alpha val="43137"/>
                    </a:srgbClr>
                  </a:outerShdw>
                </a:effectLst>
              </a:rPr>
            </a:br>
            <a:r>
              <a:rPr lang="fr-FR" b="1" dirty="0">
                <a:solidFill>
                  <a:schemeClr val="accent5">
                    <a:lumMod val="40000"/>
                    <a:lumOff val="60000"/>
                  </a:schemeClr>
                </a:solidFill>
                <a:effectLst>
                  <a:outerShdw blurRad="38100" dist="38100" dir="2700000" algn="tl">
                    <a:srgbClr val="000000">
                      <a:alpha val="43137"/>
                    </a:srgbClr>
                  </a:outerShdw>
                </a:effectLst>
              </a:rPr>
              <a:t>the son of </a:t>
            </a:r>
            <a:r>
              <a:rPr lang="fr-FR" b="1" dirty="0" err="1">
                <a:solidFill>
                  <a:schemeClr val="accent5">
                    <a:lumMod val="40000"/>
                    <a:lumOff val="60000"/>
                  </a:schemeClr>
                </a:solidFill>
                <a:effectLst>
                  <a:outerShdw blurRad="38100" dist="38100" dir="2700000" algn="tl">
                    <a:srgbClr val="000000">
                      <a:alpha val="43137"/>
                    </a:srgbClr>
                  </a:outerShdw>
                </a:effectLst>
              </a:rPr>
              <a:t>Phanostratos</a:t>
            </a:r>
            <a:endParaRPr lang="fr-FR"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fr-FR" dirty="0" err="1">
                <a:solidFill>
                  <a:schemeClr val="accent5">
                    <a:lumMod val="40000"/>
                    <a:lumOff val="60000"/>
                  </a:schemeClr>
                </a:solidFill>
                <a:effectLst>
                  <a:outerShdw blurRad="38100" dist="38100" dir="2700000" algn="tl">
                    <a:srgbClr val="000000">
                      <a:alpha val="43137"/>
                    </a:srgbClr>
                  </a:outerShdw>
                </a:effectLst>
              </a:rPr>
              <a:t>probably</a:t>
            </a:r>
            <a:r>
              <a:rPr lang="fr-FR" dirty="0">
                <a:solidFill>
                  <a:schemeClr val="accent5">
                    <a:lumMod val="40000"/>
                    <a:lumOff val="60000"/>
                  </a:schemeClr>
                </a:solidFill>
                <a:effectLst>
                  <a:outerShdw blurRad="38100" dist="38100" dir="2700000" algn="tl">
                    <a:srgbClr val="000000">
                      <a:alpha val="43137"/>
                    </a:srgbClr>
                  </a:outerShdw>
                </a:effectLst>
              </a:rPr>
              <a:t> a </a:t>
            </a:r>
            <a:r>
              <a:rPr lang="fr-FR" b="1" i="1" dirty="0" err="1">
                <a:solidFill>
                  <a:schemeClr val="accent5">
                    <a:lumMod val="40000"/>
                    <a:lumOff val="60000"/>
                  </a:schemeClr>
                </a:solidFill>
                <a:effectLst>
                  <a:outerShdw blurRad="38100" dist="38100" dir="2700000" algn="tl">
                    <a:srgbClr val="000000">
                      <a:alpha val="43137"/>
                    </a:srgbClr>
                  </a:outerShdw>
                </a:effectLst>
              </a:rPr>
              <a:t>peregrina</a:t>
            </a:r>
            <a:r>
              <a:rPr lang="fr-FR" dirty="0">
                <a:solidFill>
                  <a:schemeClr val="accent5">
                    <a:lumMod val="40000"/>
                    <a:lumOff val="60000"/>
                  </a:schemeClr>
                </a:solidFill>
                <a:effectLst>
                  <a:outerShdw blurRad="38100" dist="38100" dir="2700000" algn="tl">
                    <a:srgbClr val="000000">
                      <a:alpha val="43137"/>
                    </a:srgbClr>
                  </a:outerShdw>
                </a:effectLst>
              </a:rPr>
              <a:t> </a:t>
            </a:r>
          </a:p>
          <a:p>
            <a:pPr marL="742950" lvl="1" indent="-285750">
              <a:buFont typeface="Wingdings" pitchFamily="2" charset="2"/>
              <a:buChar char="Ø"/>
            </a:pPr>
            <a:r>
              <a:rPr lang="de-DE" dirty="0" err="1">
                <a:solidFill>
                  <a:schemeClr val="accent5">
                    <a:lumMod val="40000"/>
                    <a:lumOff val="60000"/>
                  </a:schemeClr>
                </a:solidFill>
                <a:effectLst>
                  <a:outerShdw blurRad="38100" dist="38100" dir="2700000" algn="tl">
                    <a:srgbClr val="000000">
                      <a:alpha val="43137"/>
                    </a:srgbClr>
                  </a:outerShdw>
                </a:effectLst>
              </a:rPr>
              <a:t>no</a:t>
            </a:r>
            <a:r>
              <a:rPr lang="de-DE" dirty="0">
                <a:solidFill>
                  <a:schemeClr val="accent5">
                    <a:lumMod val="40000"/>
                    <a:lumOff val="60000"/>
                  </a:schemeClr>
                </a:solidFill>
                <a:effectLst>
                  <a:outerShdw blurRad="38100" dist="38100" dir="2700000" algn="tl">
                    <a:srgbClr val="000000">
                      <a:alpha val="43137"/>
                    </a:srgbClr>
                  </a:outerShdw>
                </a:effectLst>
              </a:rPr>
              <a:t> </a:t>
            </a:r>
            <a:r>
              <a:rPr lang="de-DE" i="1" dirty="0">
                <a:solidFill>
                  <a:schemeClr val="accent5">
                    <a:lumMod val="40000"/>
                    <a:lumOff val="60000"/>
                  </a:schemeClr>
                </a:solidFill>
                <a:effectLst>
                  <a:outerShdw blurRad="38100" dist="38100" dir="2700000" algn="tl">
                    <a:srgbClr val="000000">
                      <a:alpha val="43137"/>
                    </a:srgbClr>
                  </a:outerShdw>
                </a:effectLst>
              </a:rPr>
              <a:t>gentilicium</a:t>
            </a:r>
          </a:p>
          <a:p>
            <a:pPr marL="285750" indent="-285750">
              <a:buFont typeface="Wingdings" pitchFamily="2" charset="2"/>
              <a:buChar char="Ø"/>
            </a:pPr>
            <a:r>
              <a:rPr lang="de-DE" i="1" dirty="0" err="1">
                <a:solidFill>
                  <a:schemeClr val="accent5">
                    <a:lumMod val="40000"/>
                    <a:lumOff val="60000"/>
                  </a:schemeClr>
                </a:solidFill>
                <a:effectLst>
                  <a:outerShdw blurRad="38100" dist="38100" dir="2700000" algn="tl">
                    <a:srgbClr val="000000">
                      <a:alpha val="43137"/>
                    </a:srgbClr>
                  </a:outerShdw>
                </a:effectLst>
              </a:rPr>
              <a:t>flaminicae</a:t>
            </a:r>
            <a:r>
              <a:rPr lang="de-DE" i="1" dirty="0">
                <a:solidFill>
                  <a:schemeClr val="accent5">
                    <a:lumMod val="40000"/>
                    <a:lumOff val="60000"/>
                  </a:schemeClr>
                </a:solidFill>
                <a:effectLst>
                  <a:outerShdw blurRad="38100" dist="38100" dir="2700000" algn="tl">
                    <a:srgbClr val="000000">
                      <a:alpha val="43137"/>
                    </a:srgbClr>
                  </a:outerShdw>
                </a:effectLst>
              </a:rPr>
              <a:t>/</a:t>
            </a:r>
            <a:r>
              <a:rPr lang="de-DE" i="1" dirty="0" err="1">
                <a:solidFill>
                  <a:schemeClr val="accent5">
                    <a:lumMod val="40000"/>
                    <a:lumOff val="60000"/>
                  </a:schemeClr>
                </a:solidFill>
                <a:effectLst>
                  <a:outerShdw blurRad="38100" dist="38100" dir="2700000" algn="tl">
                    <a:srgbClr val="000000">
                      <a:alpha val="43137"/>
                    </a:srgbClr>
                  </a:outerShdw>
                </a:effectLst>
              </a:rPr>
              <a:t>archiereiai</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usually</a:t>
            </a:r>
            <a:r>
              <a:rPr lang="de-DE" dirty="0">
                <a:solidFill>
                  <a:schemeClr val="accent5">
                    <a:lumMod val="40000"/>
                    <a:lumOff val="60000"/>
                  </a:schemeClr>
                </a:solidFill>
                <a:effectLst>
                  <a:outerShdw blurRad="38100" dist="38100" dir="2700000" algn="tl">
                    <a:srgbClr val="000000">
                      <a:alpha val="43137"/>
                    </a:srgbClr>
                  </a:outerShdw>
                </a:effectLst>
              </a:rPr>
              <a:t> ´Roman </a:t>
            </a:r>
            <a:r>
              <a:rPr lang="de-DE" dirty="0" err="1">
                <a:solidFill>
                  <a:schemeClr val="accent5">
                    <a:lumMod val="40000"/>
                    <a:lumOff val="60000"/>
                  </a:schemeClr>
                </a:solidFill>
                <a:effectLst>
                  <a:outerShdw blurRad="38100" dist="38100" dir="2700000" algn="tl">
                    <a:srgbClr val="000000">
                      <a:alpha val="43137"/>
                    </a:srgbClr>
                  </a:outerShdw>
                </a:effectLst>
              </a:rPr>
              <a:t>citizens</a:t>
            </a:r>
            <a:endParaRPr lang="de-DE"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de-DE" dirty="0" err="1">
                <a:solidFill>
                  <a:schemeClr val="accent5">
                    <a:lumMod val="40000"/>
                    <a:lumOff val="60000"/>
                  </a:schemeClr>
                </a:solidFill>
                <a:effectLst>
                  <a:outerShdw blurRad="38100" dist="38100" dir="2700000" algn="tl">
                    <a:srgbClr val="000000">
                      <a:alpha val="43137"/>
                    </a:srgbClr>
                  </a:outerShdw>
                </a:effectLst>
              </a:rPr>
              <a:t>from</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the</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polis</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leading</a:t>
            </a:r>
            <a:r>
              <a:rPr lang="de-DE" dirty="0">
                <a:solidFill>
                  <a:schemeClr val="accent5">
                    <a:lumMod val="40000"/>
                    <a:lumOff val="60000"/>
                  </a:schemeClr>
                </a:solidFill>
                <a:effectLst>
                  <a:outerShdw blurRad="38100" dist="38100" dir="2700000" algn="tl">
                    <a:srgbClr val="000000">
                      <a:alpha val="43137"/>
                    </a:srgbClr>
                  </a:outerShdw>
                </a:effectLst>
              </a:rPr>
              <a:t> </a:t>
            </a:r>
            <a:r>
              <a:rPr lang="de-DE" dirty="0" err="1">
                <a:solidFill>
                  <a:schemeClr val="accent5">
                    <a:lumMod val="40000"/>
                    <a:lumOff val="60000"/>
                  </a:schemeClr>
                </a:solidFill>
                <a:effectLst>
                  <a:outerShdw blurRad="38100" dist="38100" dir="2700000" algn="tl">
                    <a:srgbClr val="000000">
                      <a:alpha val="43137"/>
                    </a:srgbClr>
                  </a:outerShdw>
                </a:effectLst>
              </a:rPr>
              <a:t>families</a:t>
            </a:r>
            <a:endParaRPr lang="en-GB" dirty="0">
              <a:solidFill>
                <a:schemeClr val="accent5">
                  <a:lumMod val="40000"/>
                  <a:lumOff val="60000"/>
                </a:schemeClr>
              </a:solidFill>
              <a:effectLst>
                <a:outerShdw blurRad="38100" dist="38100" dir="2700000" algn="tl">
                  <a:srgbClr val="000000">
                    <a:alpha val="43137"/>
                  </a:srgbClr>
                </a:outerShdw>
              </a:effectLst>
            </a:endParaRPr>
          </a:p>
        </p:txBody>
      </p:sp>
      <p:sp>
        <p:nvSpPr>
          <p:cNvPr id="7" name="TextBox 6"/>
          <p:cNvSpPr txBox="1"/>
          <p:nvPr/>
        </p:nvSpPr>
        <p:spPr>
          <a:xfrm>
            <a:off x="3851920" y="6182625"/>
            <a:ext cx="5145986" cy="523220"/>
          </a:xfrm>
          <a:prstGeom prst="rect">
            <a:avLst/>
          </a:prstGeom>
          <a:noFill/>
        </p:spPr>
        <p:txBody>
          <a:bodyPr wrap="square" rtlCol="0">
            <a:spAutoFit/>
          </a:bodyPr>
          <a:lstStyle/>
          <a:p>
            <a:pPr algn="r"/>
            <a:r>
              <a:rPr lang="en-GB" sz="1400" dirty="0">
                <a:solidFill>
                  <a:schemeClr val="tx1">
                    <a:lumMod val="65000"/>
                  </a:schemeClr>
                </a:solidFill>
              </a:rPr>
              <a:t>A.D. 38-42 </a:t>
            </a:r>
            <a:r>
              <a:rPr lang="en-GB" sz="1400" dirty="0">
                <a:solidFill>
                  <a:schemeClr val="tx1">
                    <a:lumMod val="50000"/>
                  </a:schemeClr>
                </a:solidFill>
              </a:rPr>
              <a:t>– </a:t>
            </a:r>
            <a:r>
              <a:rPr lang="en-GB" sz="1400" dirty="0" err="1">
                <a:solidFill>
                  <a:schemeClr val="tx1">
                    <a:lumMod val="50000"/>
                  </a:schemeClr>
                </a:solidFill>
              </a:rPr>
              <a:t>I.Magnesia</a:t>
            </a:r>
            <a:r>
              <a:rPr lang="en-GB" sz="1400" dirty="0">
                <a:solidFill>
                  <a:schemeClr val="tx1">
                    <a:lumMod val="50000"/>
                  </a:schemeClr>
                </a:solidFill>
              </a:rPr>
              <a:t> 158; </a:t>
            </a:r>
            <a:r>
              <a:rPr lang="en-GB" sz="1400" dirty="0" err="1">
                <a:solidFill>
                  <a:schemeClr val="tx1">
                    <a:lumMod val="50000"/>
                  </a:schemeClr>
                </a:solidFill>
              </a:rPr>
              <a:t>Herz</a:t>
            </a:r>
            <a:r>
              <a:rPr lang="en-GB" sz="1400" dirty="0">
                <a:solidFill>
                  <a:schemeClr val="tx1">
                    <a:lumMod val="50000"/>
                  </a:schemeClr>
                </a:solidFill>
              </a:rPr>
              <a:t> 1992, 103-105; </a:t>
            </a:r>
            <a:br>
              <a:rPr lang="en-GB" sz="1400" dirty="0">
                <a:solidFill>
                  <a:schemeClr val="tx1">
                    <a:lumMod val="50000"/>
                  </a:schemeClr>
                </a:solidFill>
              </a:rPr>
            </a:br>
            <a:r>
              <a:rPr lang="nl-NL" sz="1400" dirty="0">
                <a:solidFill>
                  <a:schemeClr val="tx1">
                    <a:lumMod val="50000"/>
                  </a:schemeClr>
                </a:solidFill>
              </a:rPr>
              <a:t>Van Bremen 1996, 84, 118, 324; </a:t>
            </a:r>
            <a:r>
              <a:rPr lang="en-GB" sz="1400" dirty="0">
                <a:solidFill>
                  <a:schemeClr val="tx1">
                    <a:lumMod val="50000"/>
                  </a:schemeClr>
                </a:solidFill>
              </a:rPr>
              <a:t>Van </a:t>
            </a:r>
            <a:r>
              <a:rPr lang="en-GB" sz="1400" dirty="0" err="1">
                <a:solidFill>
                  <a:schemeClr val="tx1">
                    <a:lumMod val="50000"/>
                  </a:schemeClr>
                </a:solidFill>
              </a:rPr>
              <a:t>Tilborg</a:t>
            </a:r>
            <a:r>
              <a:rPr lang="en-GB" sz="1400" dirty="0">
                <a:solidFill>
                  <a:schemeClr val="tx1">
                    <a:lumMod val="50000"/>
                  </a:schemeClr>
                </a:solidFill>
              </a:rPr>
              <a:t> 1996, 157f</a:t>
            </a:r>
          </a:p>
        </p:txBody>
      </p:sp>
    </p:spTree>
    <p:extLst>
      <p:ext uri="{BB962C8B-B14F-4D97-AF65-F5344CB8AC3E}">
        <p14:creationId xmlns:p14="http://schemas.microsoft.com/office/powerpoint/2010/main" val="254179843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926976"/>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a:t>
            </a:r>
            <a:r>
              <a:rPr lang="el-GR" sz="2200" b="1" dirty="0">
                <a:solidFill>
                  <a:schemeClr val="accent5">
                    <a:lumMod val="60000"/>
                    <a:lumOff val="40000"/>
                  </a:schemeClr>
                </a:solidFill>
              </a:rPr>
              <a:t>γυνα[ῖκα</a:t>
            </a:r>
            <a:r>
              <a:rPr lang="el-GR" sz="2200" b="1" dirty="0">
                <a:solidFill>
                  <a:srgbClr val="00B0F0"/>
                </a:solidFill>
              </a:rPr>
              <a:t> δὲ Ἀλ]|κίφρονο[ς τ]οῦ τῆς Ἀ[σίας ἀρχιε]|ρέως</a:t>
            </a:r>
            <a:r>
              <a:rPr lang="el-GR" sz="2200" b="1" dirty="0"/>
              <a:t>, ἀρ[χιέ]ρειαν γε[νομένην] | τῆς Ἀσία[ς πρ]ώτην τῶ[ν γυναικῶν], | στεφαν[ηφόρ]ον, γυμν[ασίαρχον],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4464496"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a:t>
            </a:r>
            <a:r>
              <a:rPr lang="fr-FR" sz="2000" i="1" dirty="0">
                <a:solidFill>
                  <a:schemeClr val="tx1">
                    <a:lumMod val="65000"/>
                  </a:schemeClr>
                </a:solidFill>
              </a:rPr>
              <a:t>è</a:t>
            </a:r>
            <a:r>
              <a:rPr lang="fr-FR" sz="2000" b="1" i="1" dirty="0">
                <a:solidFill>
                  <a:schemeClr val="tx1">
                    <a:lumMod val="65000"/>
                  </a:schemeClr>
                </a:solidFill>
              </a:rPr>
              <a:t> </a:t>
            </a:r>
            <a:r>
              <a:rPr lang="en-GB" sz="2000" i="1" dirty="0">
                <a:solidFill>
                  <a:schemeClr val="tx1">
                    <a:lumMod val="65000"/>
                  </a:schemeClr>
                </a:solidFill>
              </a:rPr>
              <a:t> </a:t>
            </a:r>
          </a:p>
          <a:p>
            <a:r>
              <a:rPr lang="en-GB" sz="2000" b="1" i="1" dirty="0">
                <a:solidFill>
                  <a:srgbClr val="00B0F0"/>
                </a:solidFill>
              </a:rPr>
              <a:t>family relations:</a:t>
            </a:r>
            <a:br>
              <a:rPr lang="en-GB" sz="2000" b="1" i="1" dirty="0">
                <a:solidFill>
                  <a:srgbClr val="00B0F0"/>
                </a:solidFill>
              </a:rPr>
            </a:br>
            <a:r>
              <a:rPr lang="en-GB" sz="2000" b="1" i="1" dirty="0">
                <a:solidFill>
                  <a:srgbClr val="00B0F0"/>
                </a:solidFill>
              </a:rPr>
              <a:t>the wife of the high priest of Asia</a:t>
            </a:r>
            <a:br>
              <a:rPr lang="en-GB" sz="2000" b="1" i="1" dirty="0">
                <a:solidFill>
                  <a:srgbClr val="00B0F0"/>
                </a:solidFill>
              </a:rPr>
            </a:br>
            <a:r>
              <a:rPr lang="en-GB" sz="2000" b="1" i="1" dirty="0" err="1">
                <a:solidFill>
                  <a:srgbClr val="00B0F0"/>
                </a:solidFill>
              </a:rPr>
              <a:t>Alkiphron</a:t>
            </a:r>
            <a:endParaRPr lang="en-GB" sz="2000" b="1" i="1" dirty="0">
              <a:solidFill>
                <a:srgbClr val="00B0F0"/>
              </a:solidFill>
            </a:endParaRPr>
          </a:p>
        </p:txBody>
      </p:sp>
      <p:sp>
        <p:nvSpPr>
          <p:cNvPr id="7" name="TextBox 6"/>
          <p:cNvSpPr txBox="1"/>
          <p:nvPr/>
        </p:nvSpPr>
        <p:spPr>
          <a:xfrm rot="21089380">
            <a:off x="586125" y="3644779"/>
            <a:ext cx="4032448" cy="1923604"/>
          </a:xfrm>
          <a:prstGeom prst="rect">
            <a:avLst/>
          </a:prstGeom>
          <a:noFill/>
        </p:spPr>
        <p:txBody>
          <a:bodyPr wrap="square" rtlCol="0">
            <a:spAutoFit/>
          </a:bodyPr>
          <a:lstStyle/>
          <a:p>
            <a:pPr marL="285750" indent="-285750">
              <a:buFont typeface="Wingdings" pitchFamily="2" charset="2"/>
              <a:buChar char="Ø"/>
            </a:pPr>
            <a:r>
              <a:rPr lang="en-GB" sz="1700" b="1" dirty="0">
                <a:solidFill>
                  <a:schemeClr val="accent5">
                    <a:lumMod val="40000"/>
                    <a:lumOff val="60000"/>
                  </a:schemeClr>
                </a:solidFill>
                <a:effectLst>
                  <a:outerShdw blurRad="38100" dist="38100" dir="2700000" algn="tl">
                    <a:srgbClr val="000000">
                      <a:alpha val="43137"/>
                    </a:srgbClr>
                  </a:outerShdw>
                </a:effectLst>
              </a:rPr>
              <a:t>What is </a:t>
            </a:r>
            <a:r>
              <a:rPr lang="en-GB" sz="1700" b="1" dirty="0" err="1">
                <a:solidFill>
                  <a:schemeClr val="accent5">
                    <a:lumMod val="40000"/>
                    <a:lumOff val="60000"/>
                  </a:schemeClr>
                </a:solidFill>
                <a:effectLst>
                  <a:outerShdw blurRad="38100" dist="38100" dir="2700000" algn="tl">
                    <a:srgbClr val="000000">
                      <a:alpha val="43137"/>
                    </a:srgbClr>
                  </a:outerShdw>
                </a:effectLst>
              </a:rPr>
              <a:t>Iulianè’s</a:t>
            </a:r>
            <a:r>
              <a:rPr lang="en-GB" sz="1700" b="1" dirty="0">
                <a:solidFill>
                  <a:schemeClr val="accent5">
                    <a:lumMod val="40000"/>
                    <a:lumOff val="60000"/>
                  </a:schemeClr>
                </a:solidFill>
                <a:effectLst>
                  <a:outerShdw blurRad="38100" dist="38100" dir="2700000" algn="tl">
                    <a:srgbClr val="000000">
                      <a:alpha val="43137"/>
                    </a:srgbClr>
                  </a:outerShdw>
                </a:effectLst>
              </a:rPr>
              <a:t> power, status and prestige based upon?</a:t>
            </a:r>
          </a:p>
          <a:p>
            <a:pPr marL="742950" lvl="1" indent="-285750">
              <a:buFont typeface="Wingdings" pitchFamily="2" charset="2"/>
              <a:buChar char="Ø"/>
            </a:pPr>
            <a:r>
              <a:rPr lang="en-GB" sz="1700" b="1" dirty="0">
                <a:solidFill>
                  <a:schemeClr val="accent5">
                    <a:lumMod val="40000"/>
                    <a:lumOff val="60000"/>
                  </a:schemeClr>
                </a:solidFill>
                <a:effectLst>
                  <a:outerShdw blurRad="38100" dist="38100" dir="2700000" algn="tl">
                    <a:srgbClr val="000000">
                      <a:alpha val="43137"/>
                    </a:srgbClr>
                  </a:outerShdw>
                </a:effectLst>
              </a:rPr>
              <a:t>her origin ?</a:t>
            </a:r>
          </a:p>
          <a:p>
            <a:pPr marL="742950" lvl="1" indent="-285750">
              <a:buFont typeface="Wingdings" pitchFamily="2" charset="2"/>
              <a:buChar char="Ø"/>
            </a:pPr>
            <a:r>
              <a:rPr lang="en-GB" sz="1700" b="1" dirty="0">
                <a:solidFill>
                  <a:schemeClr val="accent5">
                    <a:lumMod val="40000"/>
                    <a:lumOff val="60000"/>
                  </a:schemeClr>
                </a:solidFill>
                <a:effectLst>
                  <a:outerShdw blurRad="38100" dist="38100" dir="2700000" algn="tl">
                    <a:srgbClr val="000000">
                      <a:alpha val="43137"/>
                    </a:srgbClr>
                  </a:outerShdw>
                </a:effectLst>
              </a:rPr>
              <a:t>her family ? </a:t>
            </a:r>
          </a:p>
          <a:p>
            <a:pPr marL="742950" lvl="1" indent="-285750">
              <a:buFont typeface="Wingdings" pitchFamily="2" charset="2"/>
              <a:buChar char="Ø"/>
            </a:pPr>
            <a:r>
              <a:rPr lang="en-GB" sz="1700" b="1" dirty="0">
                <a:solidFill>
                  <a:schemeClr val="accent5">
                    <a:lumMod val="40000"/>
                    <a:lumOff val="60000"/>
                  </a:schemeClr>
                </a:solidFill>
                <a:effectLst>
                  <a:outerShdw blurRad="38100" dist="38100" dir="2700000" algn="tl">
                    <a:srgbClr val="000000">
                      <a:alpha val="43137"/>
                    </a:srgbClr>
                  </a:outerShdw>
                </a:effectLst>
              </a:rPr>
              <a:t>her husband  ?</a:t>
            </a:r>
          </a:p>
          <a:p>
            <a:pPr marL="742950" lvl="1" indent="-285750">
              <a:buFont typeface="Wingdings" pitchFamily="2" charset="2"/>
              <a:buChar char="Ø"/>
            </a:pPr>
            <a:r>
              <a:rPr lang="en-GB" sz="1700" b="1" dirty="0">
                <a:solidFill>
                  <a:schemeClr val="accent5">
                    <a:lumMod val="40000"/>
                    <a:lumOff val="60000"/>
                  </a:schemeClr>
                </a:solidFill>
                <a:effectLst>
                  <a:outerShdw blurRad="38100" dist="38100" dir="2700000" algn="tl">
                    <a:srgbClr val="000000">
                      <a:alpha val="43137"/>
                    </a:srgbClr>
                  </a:outerShdw>
                </a:effectLst>
              </a:rPr>
              <a:t>or her own personal wealth or “</a:t>
            </a:r>
            <a:r>
              <a:rPr lang="en-GB" sz="1700" b="1" i="1" dirty="0">
                <a:solidFill>
                  <a:schemeClr val="accent5">
                    <a:lumMod val="40000"/>
                    <a:lumOff val="60000"/>
                  </a:schemeClr>
                </a:solidFill>
                <a:effectLst>
                  <a:outerShdw blurRad="38100" dist="38100" dir="2700000" algn="tl">
                    <a:srgbClr val="000000">
                      <a:alpha val="43137"/>
                    </a:srgbClr>
                  </a:outerShdw>
                </a:effectLst>
              </a:rPr>
              <a:t>auctoritas” </a:t>
            </a:r>
            <a:r>
              <a:rPr lang="en-GB" sz="1700" b="1" dirty="0">
                <a:solidFill>
                  <a:schemeClr val="accent5">
                    <a:lumMod val="40000"/>
                    <a:lumOff val="60000"/>
                  </a:schemeClr>
                </a:solidFill>
                <a:effectLst>
                  <a:outerShdw blurRad="38100" dist="38100" dir="2700000" algn="tl">
                    <a:srgbClr val="000000">
                      <a:alpha val="43137"/>
                    </a:srgbClr>
                  </a:outerShdw>
                </a:effectLst>
              </a:rPr>
              <a:t>?</a:t>
            </a:r>
            <a:endParaRPr lang="en-GB" sz="1700" b="1" dirty="0">
              <a:solidFill>
                <a:schemeClr val="tx1">
                  <a:lumMod val="65000"/>
                </a:schemeClr>
              </a:solidFill>
              <a:effectLst>
                <a:outerShdw blurRad="38100" dist="38100" dir="2700000" algn="tl">
                  <a:srgbClr val="000000">
                    <a:alpha val="43137"/>
                  </a:srgbClr>
                </a:outerShdw>
              </a:effectLst>
            </a:endParaRPr>
          </a:p>
        </p:txBody>
      </p:sp>
      <p:sp>
        <p:nvSpPr>
          <p:cNvPr id="8" name="TextBox 7"/>
          <p:cNvSpPr txBox="1"/>
          <p:nvPr/>
        </p:nvSpPr>
        <p:spPr>
          <a:xfrm>
            <a:off x="3851920" y="6182625"/>
            <a:ext cx="5145986" cy="523220"/>
          </a:xfrm>
          <a:prstGeom prst="rect">
            <a:avLst/>
          </a:prstGeom>
          <a:noFill/>
        </p:spPr>
        <p:txBody>
          <a:bodyPr wrap="square" rtlCol="0">
            <a:spAutoFit/>
          </a:bodyPr>
          <a:lstStyle/>
          <a:p>
            <a:pPr algn="r"/>
            <a:r>
              <a:rPr lang="en-GB" sz="1400" dirty="0">
                <a:solidFill>
                  <a:schemeClr val="tx1">
                    <a:lumMod val="65000"/>
                  </a:schemeClr>
                </a:solidFill>
              </a:rPr>
              <a:t>A.D. 38-42</a:t>
            </a:r>
            <a:r>
              <a:rPr lang="en-GB" sz="1400" dirty="0">
                <a:solidFill>
                  <a:schemeClr val="tx1">
                    <a:lumMod val="50000"/>
                  </a:schemeClr>
                </a:solidFill>
              </a:rPr>
              <a:t> – </a:t>
            </a:r>
            <a:r>
              <a:rPr lang="en-GB" sz="1400" dirty="0" err="1">
                <a:solidFill>
                  <a:schemeClr val="tx1">
                    <a:lumMod val="50000"/>
                  </a:schemeClr>
                </a:solidFill>
              </a:rPr>
              <a:t>I.Magnesia</a:t>
            </a:r>
            <a:r>
              <a:rPr lang="en-GB" sz="1400" dirty="0">
                <a:solidFill>
                  <a:schemeClr val="tx1">
                    <a:lumMod val="50000"/>
                  </a:schemeClr>
                </a:solidFill>
              </a:rPr>
              <a:t> 158; </a:t>
            </a:r>
            <a:r>
              <a:rPr lang="en-GB" sz="1400" dirty="0" err="1">
                <a:solidFill>
                  <a:schemeClr val="tx1">
                    <a:lumMod val="50000"/>
                  </a:schemeClr>
                </a:solidFill>
              </a:rPr>
              <a:t>Herz</a:t>
            </a:r>
            <a:r>
              <a:rPr lang="en-GB" sz="1400" dirty="0">
                <a:solidFill>
                  <a:schemeClr val="tx1">
                    <a:lumMod val="50000"/>
                  </a:schemeClr>
                </a:solidFill>
              </a:rPr>
              <a:t> 1992, 103-105; </a:t>
            </a:r>
            <a:br>
              <a:rPr lang="en-GB" sz="1400" dirty="0">
                <a:solidFill>
                  <a:schemeClr val="tx1">
                    <a:lumMod val="50000"/>
                  </a:schemeClr>
                </a:solidFill>
              </a:rPr>
            </a:br>
            <a:r>
              <a:rPr lang="nl-NL" sz="1400" dirty="0">
                <a:solidFill>
                  <a:schemeClr val="tx1">
                    <a:lumMod val="50000"/>
                  </a:schemeClr>
                </a:solidFill>
              </a:rPr>
              <a:t>Van Bremen 1996, 84, 118, 324; </a:t>
            </a:r>
            <a:r>
              <a:rPr lang="en-GB" sz="1400" dirty="0">
                <a:solidFill>
                  <a:schemeClr val="tx1">
                    <a:lumMod val="50000"/>
                  </a:schemeClr>
                </a:solidFill>
              </a:rPr>
              <a:t>Van </a:t>
            </a:r>
            <a:r>
              <a:rPr lang="en-GB" sz="1400" dirty="0" err="1">
                <a:solidFill>
                  <a:schemeClr val="tx1">
                    <a:lumMod val="50000"/>
                  </a:schemeClr>
                </a:solidFill>
              </a:rPr>
              <a:t>Tilborg</a:t>
            </a:r>
            <a:r>
              <a:rPr lang="en-GB" sz="1400" dirty="0">
                <a:solidFill>
                  <a:schemeClr val="tx1">
                    <a:lumMod val="50000"/>
                  </a:schemeClr>
                </a:solidFill>
              </a:rPr>
              <a:t> 1996, 157f</a:t>
            </a:r>
          </a:p>
        </p:txBody>
      </p:sp>
    </p:spTree>
    <p:extLst>
      <p:ext uri="{BB962C8B-B14F-4D97-AF65-F5344CB8AC3E}">
        <p14:creationId xmlns:p14="http://schemas.microsoft.com/office/powerpoint/2010/main" val="368720095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0648"/>
            <a:ext cx="8229600" cy="854968"/>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a:t>
            </a:r>
            <a:r>
              <a:rPr lang="el-GR" sz="2200" b="1" dirty="0">
                <a:solidFill>
                  <a:srgbClr val="00B0F0"/>
                </a:solidFill>
              </a:rPr>
              <a:t>ἀρ[χιέ]ρειαν γε[νομένην] | τῆς Ἀσία[ς πρ]ώτην τῶ[ν γυναικῶν]</a:t>
            </a:r>
            <a:r>
              <a:rPr lang="el-GR" sz="2200" b="1" dirty="0"/>
              <a:t>, | στεφαν[ηφόρ]ον, γυμν[ασίαρχον], | </a:t>
            </a:r>
            <a:r>
              <a:rPr lang="el-GR" sz="2200" b="1" dirty="0">
                <a:solidFill>
                  <a:srgbClr val="00B0F0"/>
                </a:solidFill>
              </a:rPr>
              <a:t>ἱέ[ρει]αν</a:t>
            </a:r>
            <a:r>
              <a:rPr lang="el-GR" sz="2200" b="1" dirty="0"/>
              <a:t> Ἀφ[ροδ]είτης κα[ὶ θεᾶς Ἀγριπ]|πείνης [μητ]ρὸς διὰ [βίου], </a:t>
            </a:r>
            <a:r>
              <a:rPr lang="el-GR" sz="2200" b="1" dirty="0">
                <a:solidFill>
                  <a:srgbClr val="00B0F0"/>
                </a:solidFill>
              </a:rPr>
              <a:t>ἱ[έρει|αν</a:t>
            </a:r>
            <a:r>
              <a:rPr lang="el-GR" sz="2200" b="1" dirty="0"/>
              <a:t>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432048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endParaRPr lang="en-GB" sz="2000" i="1" dirty="0">
              <a:solidFill>
                <a:schemeClr val="tx1">
                  <a:lumMod val="65000"/>
                </a:schemeClr>
              </a:solidFill>
            </a:endParaRP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b="1" i="1" dirty="0">
                <a:solidFill>
                  <a:srgbClr val="00B0F0"/>
                </a:solidFill>
              </a:rPr>
              <a:t>Her offices in Magnesia:</a:t>
            </a:r>
          </a:p>
          <a:p>
            <a:pPr lvl="1"/>
            <a:r>
              <a:rPr lang="en-GB" sz="1800" b="1" i="1" dirty="0">
                <a:solidFill>
                  <a:srgbClr val="00B0F0"/>
                </a:solidFill>
              </a:rPr>
              <a:t>high priestess of Asia </a:t>
            </a:r>
            <a:br>
              <a:rPr lang="en-GB" sz="1800" b="1" i="1" dirty="0">
                <a:solidFill>
                  <a:srgbClr val="00B0F0"/>
                </a:solidFill>
              </a:rPr>
            </a:br>
            <a:r>
              <a:rPr lang="en-GB" sz="1800" b="1" i="1" dirty="0">
                <a:solidFill>
                  <a:srgbClr val="00B0F0"/>
                </a:solidFill>
              </a:rPr>
              <a:t>(the first woman…</a:t>
            </a:r>
            <a:r>
              <a:rPr lang="en-GB" sz="1800" i="1" dirty="0">
                <a:solidFill>
                  <a:srgbClr val="00B0F0"/>
                </a:solidFill>
              </a:rPr>
              <a:t>)</a:t>
            </a:r>
          </a:p>
        </p:txBody>
      </p:sp>
      <p:sp>
        <p:nvSpPr>
          <p:cNvPr id="7" name="TextBox 6"/>
          <p:cNvSpPr txBox="1"/>
          <p:nvPr/>
        </p:nvSpPr>
        <p:spPr>
          <a:xfrm rot="21089380">
            <a:off x="491425" y="4276062"/>
            <a:ext cx="4032448" cy="2431435"/>
          </a:xfrm>
          <a:prstGeom prst="rect">
            <a:avLst/>
          </a:prstGeom>
          <a:noFill/>
        </p:spPr>
        <p:txBody>
          <a:bodyPr wrap="square" rtlCol="0">
            <a:spAutoFit/>
          </a:bodyPr>
          <a:lstStyle/>
          <a:p>
            <a:pPr marL="285750" indent="-285750">
              <a:buFont typeface="Wingdings" pitchFamily="2" charset="2"/>
              <a:buChar char="Ø"/>
            </a:pPr>
            <a:r>
              <a:rPr lang="el-GR" sz="1700" b="1" dirty="0">
                <a:solidFill>
                  <a:schemeClr val="accent5">
                    <a:lumMod val="40000"/>
                    <a:lumOff val="60000"/>
                  </a:schemeClr>
                </a:solidFill>
                <a:effectLst>
                  <a:outerShdw blurRad="38100" dist="38100" dir="2700000" algn="tl">
                    <a:srgbClr val="000000">
                      <a:alpha val="43137"/>
                    </a:srgbClr>
                  </a:outerShdw>
                </a:effectLst>
              </a:rPr>
              <a:t>ἱέρεια</a:t>
            </a:r>
            <a:r>
              <a:rPr lang="en-GB" sz="1700" b="1" dirty="0">
                <a:solidFill>
                  <a:schemeClr val="accent5">
                    <a:lumMod val="40000"/>
                    <a:lumOff val="60000"/>
                  </a:schemeClr>
                </a:solidFill>
                <a:effectLst>
                  <a:outerShdw blurRad="38100" dist="38100" dir="2700000" algn="tl">
                    <a:srgbClr val="000000">
                      <a:alpha val="43137"/>
                    </a:srgbClr>
                  </a:outerShdw>
                </a:effectLst>
              </a:rPr>
              <a:t> / </a:t>
            </a:r>
            <a:r>
              <a:rPr lang="el-GR" sz="1700" b="1" dirty="0">
                <a:solidFill>
                  <a:schemeClr val="accent5">
                    <a:lumMod val="40000"/>
                    <a:lumOff val="60000"/>
                  </a:schemeClr>
                </a:solidFill>
                <a:effectLst>
                  <a:outerShdw blurRad="38100" dist="38100" dir="2700000" algn="tl">
                    <a:srgbClr val="000000">
                      <a:alpha val="43137"/>
                    </a:srgbClr>
                  </a:outerShdw>
                </a:effectLst>
              </a:rPr>
              <a:t>ἀρχιέρεια</a:t>
            </a:r>
            <a:endParaRPr lang="en-GB" sz="1700"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l-GR" sz="1700" b="1" dirty="0">
                <a:solidFill>
                  <a:schemeClr val="accent5">
                    <a:lumMod val="40000"/>
                    <a:lumOff val="60000"/>
                  </a:schemeClr>
                </a:solidFill>
                <a:effectLst>
                  <a:outerShdw blurRad="38100" dist="38100" dir="2700000" algn="tl">
                    <a:srgbClr val="000000">
                      <a:alpha val="43137"/>
                    </a:srgbClr>
                  </a:outerShdw>
                </a:effectLst>
              </a:rPr>
              <a:t>ἀρχιέρεια</a:t>
            </a:r>
            <a:r>
              <a:rPr lang="en-GB" sz="1700" b="1" dirty="0">
                <a:solidFill>
                  <a:schemeClr val="accent5">
                    <a:lumMod val="40000"/>
                    <a:lumOff val="60000"/>
                  </a:schemeClr>
                </a:solidFill>
                <a:effectLst>
                  <a:outerShdw blurRad="38100" dist="38100" dir="2700000" algn="tl">
                    <a:srgbClr val="000000">
                      <a:alpha val="43137"/>
                    </a:srgbClr>
                  </a:outerShdw>
                </a:effectLst>
              </a:rPr>
              <a:t> </a:t>
            </a:r>
            <a:r>
              <a:rPr lang="el-GR" sz="1700" b="1" dirty="0">
                <a:solidFill>
                  <a:schemeClr val="accent5">
                    <a:lumMod val="40000"/>
                    <a:lumOff val="60000"/>
                  </a:schemeClr>
                </a:solidFill>
                <a:effectLst>
                  <a:outerShdw blurRad="38100" dist="38100" dir="2700000" algn="tl">
                    <a:srgbClr val="000000">
                      <a:alpha val="43137"/>
                    </a:srgbClr>
                  </a:outerShdw>
                </a:effectLst>
              </a:rPr>
              <a:t>τῆς Ἀσίας</a:t>
            </a:r>
            <a:endParaRPr lang="en-GB" sz="1700"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700" b="1" dirty="0" err="1">
                <a:solidFill>
                  <a:schemeClr val="accent5">
                    <a:lumMod val="40000"/>
                    <a:lumOff val="60000"/>
                  </a:schemeClr>
                </a:solidFill>
                <a:effectLst>
                  <a:outerShdw blurRad="38100" dist="38100" dir="2700000" algn="tl">
                    <a:srgbClr val="000000">
                      <a:alpha val="43137"/>
                    </a:srgbClr>
                  </a:outerShdw>
                </a:effectLst>
              </a:rPr>
              <a:t>ἀρχιέρει</a:t>
            </a:r>
            <a:r>
              <a:rPr lang="en-GB" sz="1700" b="1" dirty="0">
                <a:solidFill>
                  <a:schemeClr val="accent5">
                    <a:lumMod val="40000"/>
                    <a:lumOff val="60000"/>
                  </a:schemeClr>
                </a:solidFill>
                <a:effectLst>
                  <a:outerShdw blurRad="38100" dist="38100" dir="2700000" algn="tl">
                    <a:srgbClr val="000000">
                      <a:alpha val="43137"/>
                    </a:srgbClr>
                  </a:outerShdw>
                </a:effectLst>
              </a:rPr>
              <a:t>α Ἀσίας</a:t>
            </a:r>
          </a:p>
          <a:p>
            <a:pPr marL="285750" indent="-285750">
              <a:buFont typeface="Wingdings" pitchFamily="2" charset="2"/>
              <a:buChar char="Ø"/>
            </a:pPr>
            <a:r>
              <a:rPr lang="en-GB" sz="1700" b="1" dirty="0" err="1">
                <a:solidFill>
                  <a:schemeClr val="tx1">
                    <a:lumMod val="65000"/>
                  </a:schemeClr>
                </a:solidFill>
                <a:effectLst>
                  <a:outerShdw blurRad="38100" dist="38100" dir="2700000" algn="tl">
                    <a:srgbClr val="000000">
                      <a:alpha val="43137"/>
                    </a:srgbClr>
                  </a:outerShdw>
                </a:effectLst>
              </a:rPr>
              <a:t>ἀρχιέρει</a:t>
            </a:r>
            <a:r>
              <a:rPr lang="en-GB" sz="1700" b="1" dirty="0">
                <a:solidFill>
                  <a:schemeClr val="tx1">
                    <a:lumMod val="65000"/>
                  </a:schemeClr>
                </a:solidFill>
                <a:effectLst>
                  <a:outerShdw blurRad="38100" dist="38100" dir="2700000" algn="tl">
                    <a:srgbClr val="000000">
                      <a:alpha val="43137"/>
                    </a:srgbClr>
                  </a:outerShdw>
                </a:effectLst>
              </a:rPr>
              <a:t>α τῶν Σεβαστῶν</a:t>
            </a:r>
          </a:p>
          <a:p>
            <a:pPr marL="285750" indent="-285750">
              <a:buFont typeface="Wingdings" pitchFamily="2" charset="2"/>
              <a:buChar char="Ø"/>
            </a:pPr>
            <a:r>
              <a:rPr lang="en-GB" sz="1600" b="1" dirty="0" err="1">
                <a:solidFill>
                  <a:schemeClr val="tx1">
                    <a:lumMod val="65000"/>
                  </a:schemeClr>
                </a:solidFill>
                <a:effectLst>
                  <a:outerShdw blurRad="38100" dist="38100" dir="2700000" algn="tl">
                    <a:srgbClr val="000000">
                      <a:alpha val="43137"/>
                    </a:srgbClr>
                  </a:outerShdw>
                </a:effectLst>
              </a:rPr>
              <a:t>ἱέρει</a:t>
            </a:r>
            <a:r>
              <a:rPr lang="en-GB" sz="1600" b="1" dirty="0">
                <a:solidFill>
                  <a:schemeClr val="tx1">
                    <a:lumMod val="65000"/>
                  </a:schemeClr>
                </a:solidFill>
                <a:effectLst>
                  <a:outerShdw blurRad="38100" dist="38100" dir="2700000" algn="tl">
                    <a:srgbClr val="000000">
                      <a:alpha val="43137"/>
                    </a:srgbClr>
                  </a:outerShdw>
                </a:effectLst>
              </a:rPr>
              <a:t>α τῶν Σεβαστῶν</a:t>
            </a:r>
            <a:endParaRPr lang="en-GB" sz="2000" b="1" dirty="0">
              <a:solidFill>
                <a:schemeClr val="tx1">
                  <a:lumMod val="65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700" b="1" dirty="0" err="1">
                <a:solidFill>
                  <a:schemeClr val="tx1">
                    <a:lumMod val="65000"/>
                  </a:schemeClr>
                </a:solidFill>
                <a:effectLst>
                  <a:outerShdw blurRad="38100" dist="38100" dir="2700000" algn="tl">
                    <a:srgbClr val="000000">
                      <a:alpha val="43137"/>
                    </a:srgbClr>
                  </a:outerShdw>
                </a:effectLst>
              </a:rPr>
              <a:t>ἀρχιέρει</a:t>
            </a:r>
            <a:r>
              <a:rPr lang="en-GB" sz="1700" b="1" dirty="0">
                <a:solidFill>
                  <a:schemeClr val="tx1">
                    <a:lumMod val="65000"/>
                  </a:schemeClr>
                </a:solidFill>
                <a:effectLst>
                  <a:outerShdw blurRad="38100" dist="38100" dir="2700000" algn="tl">
                    <a:srgbClr val="000000">
                      <a:alpha val="43137"/>
                    </a:srgbClr>
                  </a:outerShdw>
                </a:effectLst>
              </a:rPr>
              <a:t>αν διὰ βίου θεῶν Σεβαστῶν</a:t>
            </a:r>
          </a:p>
          <a:p>
            <a:pPr marL="285750" indent="-285750">
              <a:buFont typeface="Wingdings" pitchFamily="2" charset="2"/>
              <a:buChar char="Ø"/>
            </a:pPr>
            <a:r>
              <a:rPr lang="en-GB" sz="1700" b="1" dirty="0" err="1">
                <a:solidFill>
                  <a:schemeClr val="tx1">
                    <a:lumMod val="65000"/>
                  </a:schemeClr>
                </a:solidFill>
                <a:effectLst>
                  <a:outerShdw blurRad="38100" dist="38100" dir="2700000" algn="tl">
                    <a:srgbClr val="000000">
                      <a:alpha val="43137"/>
                    </a:srgbClr>
                  </a:outerShdw>
                </a:effectLst>
              </a:rPr>
              <a:t>ἀρχιέρει</a:t>
            </a:r>
            <a:r>
              <a:rPr lang="en-GB" sz="1700" b="1" dirty="0">
                <a:solidFill>
                  <a:schemeClr val="tx1">
                    <a:lumMod val="65000"/>
                  </a:schemeClr>
                </a:solidFill>
                <a:effectLst>
                  <a:outerShdw blurRad="38100" dist="38100" dir="2700000" algn="tl">
                    <a:srgbClr val="000000">
                      <a:alpha val="43137"/>
                    </a:srgbClr>
                  </a:outerShdw>
                </a:effectLst>
              </a:rPr>
              <a:t>α τῆς Σεβαστῆς Ἰουλίας Δόμνης</a:t>
            </a:r>
          </a:p>
        </p:txBody>
      </p:sp>
    </p:spTree>
    <p:extLst>
      <p:ext uri="{BB962C8B-B14F-4D97-AF65-F5344CB8AC3E}">
        <p14:creationId xmlns:p14="http://schemas.microsoft.com/office/powerpoint/2010/main" val="396121749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75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a:t>
            </a:r>
            <a:r>
              <a:rPr lang="el-GR" sz="2200" b="1" dirty="0">
                <a:solidFill>
                  <a:srgbClr val="00B0F0"/>
                </a:solidFill>
              </a:rPr>
              <a:t>ἀρ[χιέ]ρειαν γε[νομένην] | τῆς Ἀσία[ς πρ]ώτην τῶ[ν γυναικῶν]</a:t>
            </a:r>
            <a:r>
              <a:rPr lang="el-GR" sz="2200" b="1" dirty="0"/>
              <a:t>, | στεφαν[ηφόρ]ον, γυμν[ασίαρχον], | ἱέ[ρει]αν Ἀφ[ροδ]είτης κα[ὶ </a:t>
            </a:r>
            <a:r>
              <a:rPr lang="el-GR" sz="2200" b="1" dirty="0">
                <a:solidFill>
                  <a:srgbClr val="00B0F0"/>
                </a:solidFill>
              </a:rPr>
              <a:t>θεᾶς</a:t>
            </a:r>
            <a:r>
              <a:rPr lang="el-GR" sz="2200" b="1" dirty="0"/>
              <a:t> </a:t>
            </a:r>
            <a:r>
              <a:rPr lang="el-GR" sz="2200" b="1" dirty="0">
                <a:solidFill>
                  <a:srgbClr val="00B0F0"/>
                </a:solidFill>
              </a:rPr>
              <a:t>Ἀγριπ]|πείνης </a:t>
            </a:r>
            <a:r>
              <a:rPr lang="el-GR" sz="2200" b="1" dirty="0"/>
              <a:t>[μητ]ρὸς διὰ [βίου], ἱ[έρει|αν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432048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r>
              <a:rPr lang="en-GB" sz="2000" i="1" dirty="0">
                <a:solidFill>
                  <a:schemeClr val="tx1">
                    <a:lumMod val="65000"/>
                  </a:schemeClr>
                </a:solidFill>
              </a:rPr>
              <a:t> </a:t>
            </a: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b="1" i="1" dirty="0">
                <a:solidFill>
                  <a:srgbClr val="00B0F0"/>
                </a:solidFill>
              </a:rPr>
              <a:t>Her offices in Magnesia:</a:t>
            </a:r>
          </a:p>
          <a:p>
            <a:pPr lvl="1"/>
            <a:r>
              <a:rPr lang="en-GB" sz="1800" b="1" i="1" dirty="0">
                <a:solidFill>
                  <a:srgbClr val="00B0F0"/>
                </a:solidFill>
              </a:rPr>
              <a:t>high priestess of Asia </a:t>
            </a:r>
            <a:br>
              <a:rPr lang="en-GB" sz="1800" b="1" i="1" dirty="0">
                <a:solidFill>
                  <a:srgbClr val="00B0F0"/>
                </a:solidFill>
              </a:rPr>
            </a:br>
            <a:r>
              <a:rPr lang="en-GB" sz="1800" b="1" i="1" dirty="0">
                <a:solidFill>
                  <a:srgbClr val="00B0F0"/>
                </a:solidFill>
              </a:rPr>
              <a:t>(the first woman…</a:t>
            </a:r>
            <a:r>
              <a:rPr lang="en-GB" sz="1800" i="1" dirty="0">
                <a:solidFill>
                  <a:srgbClr val="00B0F0"/>
                </a:solidFill>
              </a:rPr>
              <a:t>)</a:t>
            </a:r>
          </a:p>
        </p:txBody>
      </p:sp>
      <p:sp>
        <p:nvSpPr>
          <p:cNvPr id="7" name="TextBox 6"/>
          <p:cNvSpPr txBox="1"/>
          <p:nvPr/>
        </p:nvSpPr>
        <p:spPr>
          <a:xfrm rot="21089380">
            <a:off x="491425" y="4276062"/>
            <a:ext cx="4032448" cy="2431435"/>
          </a:xfrm>
          <a:prstGeom prst="rect">
            <a:avLst/>
          </a:prstGeom>
          <a:noFill/>
        </p:spPr>
        <p:txBody>
          <a:bodyPr wrap="square" rtlCol="0">
            <a:spAutoFit/>
          </a:bodyPr>
          <a:lstStyle/>
          <a:p>
            <a:pPr marL="285750" indent="-285750">
              <a:buFont typeface="Wingdings" pitchFamily="2" charset="2"/>
              <a:buChar char="Ø"/>
            </a:pPr>
            <a:r>
              <a:rPr lang="el-GR" sz="1700" b="1" dirty="0">
                <a:solidFill>
                  <a:schemeClr val="accent5">
                    <a:lumMod val="40000"/>
                    <a:lumOff val="60000"/>
                  </a:schemeClr>
                </a:solidFill>
                <a:effectLst>
                  <a:outerShdw blurRad="38100" dist="38100" dir="2700000" algn="tl">
                    <a:srgbClr val="000000">
                      <a:alpha val="43137"/>
                    </a:srgbClr>
                  </a:outerShdw>
                </a:effectLst>
              </a:rPr>
              <a:t>ἱέρεια</a:t>
            </a:r>
            <a:r>
              <a:rPr lang="en-GB" sz="1700" b="1" dirty="0">
                <a:solidFill>
                  <a:schemeClr val="accent5">
                    <a:lumMod val="40000"/>
                    <a:lumOff val="60000"/>
                  </a:schemeClr>
                </a:solidFill>
                <a:effectLst>
                  <a:outerShdw blurRad="38100" dist="38100" dir="2700000" algn="tl">
                    <a:srgbClr val="000000">
                      <a:alpha val="43137"/>
                    </a:srgbClr>
                  </a:outerShdw>
                </a:effectLst>
              </a:rPr>
              <a:t> / </a:t>
            </a:r>
            <a:r>
              <a:rPr lang="el-GR" sz="1700" b="1" dirty="0">
                <a:solidFill>
                  <a:schemeClr val="accent5">
                    <a:lumMod val="40000"/>
                    <a:lumOff val="60000"/>
                  </a:schemeClr>
                </a:solidFill>
                <a:effectLst>
                  <a:outerShdw blurRad="38100" dist="38100" dir="2700000" algn="tl">
                    <a:srgbClr val="000000">
                      <a:alpha val="43137"/>
                    </a:srgbClr>
                  </a:outerShdw>
                </a:effectLst>
              </a:rPr>
              <a:t>ἀρχιέρεια</a:t>
            </a:r>
            <a:endParaRPr lang="en-GB" sz="1700"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l-GR" sz="1700" b="1" dirty="0">
                <a:solidFill>
                  <a:schemeClr val="accent5">
                    <a:lumMod val="40000"/>
                    <a:lumOff val="60000"/>
                  </a:schemeClr>
                </a:solidFill>
                <a:effectLst>
                  <a:outerShdw blurRad="38100" dist="38100" dir="2700000" algn="tl">
                    <a:srgbClr val="000000">
                      <a:alpha val="43137"/>
                    </a:srgbClr>
                  </a:outerShdw>
                </a:effectLst>
              </a:rPr>
              <a:t>ἀρχιέρεια</a:t>
            </a:r>
            <a:r>
              <a:rPr lang="en-GB" sz="1700" b="1" dirty="0">
                <a:solidFill>
                  <a:schemeClr val="accent5">
                    <a:lumMod val="40000"/>
                    <a:lumOff val="60000"/>
                  </a:schemeClr>
                </a:solidFill>
                <a:effectLst>
                  <a:outerShdw blurRad="38100" dist="38100" dir="2700000" algn="tl">
                    <a:srgbClr val="000000">
                      <a:alpha val="43137"/>
                    </a:srgbClr>
                  </a:outerShdw>
                </a:effectLst>
              </a:rPr>
              <a:t> </a:t>
            </a:r>
            <a:r>
              <a:rPr lang="el-GR" sz="1700" b="1" dirty="0">
                <a:solidFill>
                  <a:schemeClr val="accent5">
                    <a:lumMod val="40000"/>
                    <a:lumOff val="60000"/>
                  </a:schemeClr>
                </a:solidFill>
                <a:effectLst>
                  <a:outerShdw blurRad="38100" dist="38100" dir="2700000" algn="tl">
                    <a:srgbClr val="000000">
                      <a:alpha val="43137"/>
                    </a:srgbClr>
                  </a:outerShdw>
                </a:effectLst>
              </a:rPr>
              <a:t>τῆς Ἀσίας</a:t>
            </a:r>
            <a:endParaRPr lang="en-GB" sz="1700"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700" b="1" dirty="0" err="1">
                <a:solidFill>
                  <a:schemeClr val="accent5">
                    <a:lumMod val="40000"/>
                    <a:lumOff val="60000"/>
                  </a:schemeClr>
                </a:solidFill>
                <a:effectLst>
                  <a:outerShdw blurRad="38100" dist="38100" dir="2700000" algn="tl">
                    <a:srgbClr val="000000">
                      <a:alpha val="43137"/>
                    </a:srgbClr>
                  </a:outerShdw>
                </a:effectLst>
              </a:rPr>
              <a:t>ἀρχιέρει</a:t>
            </a:r>
            <a:r>
              <a:rPr lang="en-GB" sz="1700" b="1" dirty="0">
                <a:solidFill>
                  <a:schemeClr val="accent5">
                    <a:lumMod val="40000"/>
                    <a:lumOff val="60000"/>
                  </a:schemeClr>
                </a:solidFill>
                <a:effectLst>
                  <a:outerShdw blurRad="38100" dist="38100" dir="2700000" algn="tl">
                    <a:srgbClr val="000000">
                      <a:alpha val="43137"/>
                    </a:srgbClr>
                  </a:outerShdw>
                </a:effectLst>
              </a:rPr>
              <a:t>α Ἀσίας</a:t>
            </a:r>
          </a:p>
          <a:p>
            <a:pPr marL="285750" indent="-285750">
              <a:buFont typeface="Wingdings" pitchFamily="2" charset="2"/>
              <a:buChar char="Ø"/>
            </a:pPr>
            <a:r>
              <a:rPr lang="en-GB" sz="1700" b="1" dirty="0" err="1">
                <a:solidFill>
                  <a:schemeClr val="accent5">
                    <a:lumMod val="40000"/>
                    <a:lumOff val="60000"/>
                  </a:schemeClr>
                </a:solidFill>
                <a:effectLst>
                  <a:outerShdw blurRad="38100" dist="38100" dir="2700000" algn="tl">
                    <a:srgbClr val="000000">
                      <a:alpha val="43137"/>
                    </a:srgbClr>
                  </a:outerShdw>
                </a:effectLst>
              </a:rPr>
              <a:t>ἀρχιέρει</a:t>
            </a:r>
            <a:r>
              <a:rPr lang="en-GB" sz="1700" b="1" dirty="0">
                <a:solidFill>
                  <a:schemeClr val="accent5">
                    <a:lumMod val="40000"/>
                    <a:lumOff val="60000"/>
                  </a:schemeClr>
                </a:solidFill>
                <a:effectLst>
                  <a:outerShdw blurRad="38100" dist="38100" dir="2700000" algn="tl">
                    <a:srgbClr val="000000">
                      <a:alpha val="43137"/>
                    </a:srgbClr>
                  </a:outerShdw>
                </a:effectLst>
              </a:rPr>
              <a:t>α τῶν Σεβαστῶν</a:t>
            </a:r>
          </a:p>
          <a:p>
            <a:pPr marL="285750" indent="-285750">
              <a:buFont typeface="Wingdings" pitchFamily="2" charset="2"/>
              <a:buChar char="Ø"/>
            </a:pPr>
            <a:r>
              <a:rPr lang="en-GB" sz="1600" b="1" dirty="0" err="1">
                <a:solidFill>
                  <a:schemeClr val="accent5">
                    <a:lumMod val="40000"/>
                    <a:lumOff val="60000"/>
                  </a:schemeClr>
                </a:solidFill>
                <a:effectLst>
                  <a:outerShdw blurRad="38100" dist="38100" dir="2700000" algn="tl">
                    <a:srgbClr val="000000">
                      <a:alpha val="43137"/>
                    </a:srgbClr>
                  </a:outerShdw>
                </a:effectLst>
              </a:rPr>
              <a:t>ἱέρει</a:t>
            </a:r>
            <a:r>
              <a:rPr lang="en-GB" sz="1600" b="1" dirty="0">
                <a:solidFill>
                  <a:schemeClr val="accent5">
                    <a:lumMod val="40000"/>
                    <a:lumOff val="60000"/>
                  </a:schemeClr>
                </a:solidFill>
                <a:effectLst>
                  <a:outerShdw blurRad="38100" dist="38100" dir="2700000" algn="tl">
                    <a:srgbClr val="000000">
                      <a:alpha val="43137"/>
                    </a:srgbClr>
                  </a:outerShdw>
                </a:effectLst>
              </a:rPr>
              <a:t>α τῶν Σεβαστῶν</a:t>
            </a:r>
            <a:endParaRPr lang="en-GB" sz="1700"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700" b="1" dirty="0" err="1">
                <a:solidFill>
                  <a:schemeClr val="accent5">
                    <a:lumMod val="40000"/>
                    <a:lumOff val="60000"/>
                  </a:schemeClr>
                </a:solidFill>
                <a:effectLst>
                  <a:outerShdw blurRad="38100" dist="38100" dir="2700000" algn="tl">
                    <a:srgbClr val="000000">
                      <a:alpha val="43137"/>
                    </a:srgbClr>
                  </a:outerShdw>
                </a:effectLst>
              </a:rPr>
              <a:t>ἀρχιέρει</a:t>
            </a:r>
            <a:r>
              <a:rPr lang="en-GB" sz="1700" b="1" dirty="0">
                <a:solidFill>
                  <a:schemeClr val="accent5">
                    <a:lumMod val="40000"/>
                    <a:lumOff val="60000"/>
                  </a:schemeClr>
                </a:solidFill>
                <a:effectLst>
                  <a:outerShdw blurRad="38100" dist="38100" dir="2700000" algn="tl">
                    <a:srgbClr val="000000">
                      <a:alpha val="43137"/>
                    </a:srgbClr>
                  </a:outerShdw>
                </a:effectLst>
              </a:rPr>
              <a:t>αν διὰ βίου θεῶν Σεβαστῶν</a:t>
            </a:r>
          </a:p>
          <a:p>
            <a:pPr marL="285750" indent="-285750">
              <a:buFont typeface="Wingdings" pitchFamily="2" charset="2"/>
              <a:buChar char="Ø"/>
            </a:pPr>
            <a:r>
              <a:rPr lang="en-GB" sz="1700" b="1" dirty="0" err="1">
                <a:solidFill>
                  <a:schemeClr val="accent5">
                    <a:lumMod val="40000"/>
                    <a:lumOff val="60000"/>
                  </a:schemeClr>
                </a:solidFill>
                <a:effectLst>
                  <a:outerShdw blurRad="38100" dist="38100" dir="2700000" algn="tl">
                    <a:srgbClr val="000000">
                      <a:alpha val="43137"/>
                    </a:srgbClr>
                  </a:outerShdw>
                </a:effectLst>
              </a:rPr>
              <a:t>ἀρχιέρει</a:t>
            </a:r>
            <a:r>
              <a:rPr lang="en-GB" sz="1700" b="1" dirty="0">
                <a:solidFill>
                  <a:schemeClr val="accent5">
                    <a:lumMod val="40000"/>
                    <a:lumOff val="60000"/>
                  </a:schemeClr>
                </a:solidFill>
                <a:effectLst>
                  <a:outerShdw blurRad="38100" dist="38100" dir="2700000" algn="tl">
                    <a:srgbClr val="000000">
                      <a:alpha val="43137"/>
                    </a:srgbClr>
                  </a:outerShdw>
                </a:effectLst>
              </a:rPr>
              <a:t>α </a:t>
            </a:r>
            <a:r>
              <a:rPr lang="en-GB" sz="1700" b="1" dirty="0">
                <a:solidFill>
                  <a:srgbClr val="00B0F0"/>
                </a:solidFill>
                <a:effectLst>
                  <a:outerShdw blurRad="38100" dist="38100" dir="2700000" algn="tl">
                    <a:srgbClr val="000000">
                      <a:alpha val="43137"/>
                    </a:srgbClr>
                  </a:outerShdw>
                </a:effectLst>
              </a:rPr>
              <a:t>τῆς Σεβαστῆς Ἰουλίας Δόμνης</a:t>
            </a:r>
          </a:p>
        </p:txBody>
      </p:sp>
    </p:spTree>
    <p:extLst>
      <p:ext uri="{BB962C8B-B14F-4D97-AF65-F5344CB8AC3E}">
        <p14:creationId xmlns:p14="http://schemas.microsoft.com/office/powerpoint/2010/main" val="4159885097"/>
      </p:ext>
    </p:extLst>
  </p:cSld>
  <p:clrMapOvr>
    <a:masterClrMapping/>
  </p:clrMapOvr>
  <p:transition spd="slow">
    <p:randomBa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a:t>
            </a:r>
            <a:r>
              <a:rPr lang="el-GR" sz="2200" b="1" dirty="0">
                <a:solidFill>
                  <a:srgbClr val="00B0F0"/>
                </a:solidFill>
              </a:rPr>
              <a:t>ἀρ[χιέ]ρειαν γε[νομένην] | τῆς Ἀσία[ς πρ]ώτην τῶ[ν γυναικῶν]</a:t>
            </a:r>
            <a:r>
              <a:rPr lang="el-GR" sz="2200" b="1" dirty="0"/>
              <a:t>, | στεφαν[ηφόρ]ον, γυμν[ασίαρχον],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432048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endParaRPr lang="en-GB" sz="2000" i="1" dirty="0">
              <a:solidFill>
                <a:schemeClr val="tx1">
                  <a:lumMod val="65000"/>
                </a:schemeClr>
              </a:solidFill>
            </a:endParaRP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i="1" dirty="0">
                <a:solidFill>
                  <a:srgbClr val="00B0F0"/>
                </a:solidFill>
              </a:rPr>
              <a:t>Her offices in Magnesia:</a:t>
            </a:r>
          </a:p>
          <a:p>
            <a:pPr lvl="1"/>
            <a:r>
              <a:rPr lang="en-GB" sz="1800" i="1" dirty="0">
                <a:solidFill>
                  <a:srgbClr val="00B0F0"/>
                </a:solidFill>
              </a:rPr>
              <a:t>high priestess of Asia </a:t>
            </a:r>
            <a:br>
              <a:rPr lang="en-GB" sz="1800" i="1" dirty="0">
                <a:solidFill>
                  <a:srgbClr val="00B0F0"/>
                </a:solidFill>
              </a:rPr>
            </a:br>
            <a:r>
              <a:rPr lang="en-GB" sz="1800" i="1" dirty="0">
                <a:solidFill>
                  <a:srgbClr val="00B0F0"/>
                </a:solidFill>
              </a:rPr>
              <a:t>(the first woman…)</a:t>
            </a:r>
          </a:p>
        </p:txBody>
      </p:sp>
      <p:sp>
        <p:nvSpPr>
          <p:cNvPr id="7" name="TextBox 6"/>
          <p:cNvSpPr txBox="1"/>
          <p:nvPr/>
        </p:nvSpPr>
        <p:spPr>
          <a:xfrm rot="21089380">
            <a:off x="962188" y="4439747"/>
            <a:ext cx="4032448" cy="1400383"/>
          </a:xfrm>
          <a:prstGeom prst="rect">
            <a:avLst/>
          </a:prstGeom>
          <a:noFill/>
        </p:spPr>
        <p:txBody>
          <a:bodyPr wrap="square" rtlCol="0">
            <a:spAutoFit/>
          </a:bodyPr>
          <a:lstStyle/>
          <a:p>
            <a:pPr marL="285750" indent="-285750">
              <a:buFont typeface="Wingdings" pitchFamily="2" charset="2"/>
              <a:buChar char="Ø"/>
            </a:pPr>
            <a:r>
              <a:rPr lang="en-GB" sz="1700" b="1" dirty="0">
                <a:solidFill>
                  <a:schemeClr val="accent5">
                    <a:lumMod val="40000"/>
                    <a:lumOff val="60000"/>
                  </a:schemeClr>
                </a:solidFill>
              </a:rPr>
              <a:t>Difference</a:t>
            </a:r>
          </a:p>
          <a:p>
            <a:pPr marL="742950" lvl="1" indent="-285750">
              <a:buFont typeface="Wingdings" pitchFamily="2" charset="2"/>
              <a:buChar char="Ø"/>
            </a:pPr>
            <a:r>
              <a:rPr lang="en-GB" sz="1700" b="1" dirty="0">
                <a:solidFill>
                  <a:schemeClr val="accent5">
                    <a:lumMod val="40000"/>
                    <a:lumOff val="60000"/>
                  </a:schemeClr>
                </a:solidFill>
              </a:rPr>
              <a:t>provincial priestess</a:t>
            </a:r>
            <a:br>
              <a:rPr lang="en-GB" sz="1700" b="1" dirty="0">
                <a:solidFill>
                  <a:schemeClr val="accent5">
                    <a:lumMod val="40000"/>
                    <a:lumOff val="60000"/>
                  </a:schemeClr>
                </a:solidFill>
              </a:rPr>
            </a:br>
            <a:r>
              <a:rPr lang="en-GB" sz="1700" b="1" dirty="0">
                <a:solidFill>
                  <a:schemeClr val="accent5">
                    <a:lumMod val="40000"/>
                    <a:lumOff val="60000"/>
                  </a:schemeClr>
                </a:solidFill>
              </a:rPr>
              <a:t>  </a:t>
            </a:r>
            <a:r>
              <a:rPr lang="en-GB" sz="1700" b="1" dirty="0">
                <a:solidFill>
                  <a:schemeClr val="accent5">
                    <a:lumMod val="40000"/>
                    <a:lumOff val="60000"/>
                  </a:schemeClr>
                </a:solidFill>
                <a:sym typeface="Wingdings" pitchFamily="2" charset="2"/>
              </a:rPr>
              <a:t> </a:t>
            </a:r>
            <a:r>
              <a:rPr lang="el-GR" sz="1600" b="1" dirty="0">
                <a:solidFill>
                  <a:schemeClr val="accent5">
                    <a:lumMod val="40000"/>
                    <a:lumOff val="60000"/>
                  </a:schemeClr>
                </a:solidFill>
              </a:rPr>
              <a:t>ἀρχιέρεια</a:t>
            </a:r>
            <a:r>
              <a:rPr lang="en-GB" sz="1600" b="1" dirty="0">
                <a:solidFill>
                  <a:schemeClr val="accent5">
                    <a:lumMod val="40000"/>
                    <a:lumOff val="60000"/>
                  </a:schemeClr>
                </a:solidFill>
              </a:rPr>
              <a:t> </a:t>
            </a:r>
            <a:r>
              <a:rPr lang="el-GR" sz="1600" b="1" dirty="0">
                <a:solidFill>
                  <a:schemeClr val="accent5">
                    <a:lumMod val="40000"/>
                    <a:lumOff val="60000"/>
                  </a:schemeClr>
                </a:solidFill>
              </a:rPr>
              <a:t>τῆς Ἀσίας</a:t>
            </a:r>
            <a:endParaRPr lang="en-GB" sz="1700" b="1" dirty="0">
              <a:solidFill>
                <a:schemeClr val="accent5">
                  <a:lumMod val="40000"/>
                  <a:lumOff val="60000"/>
                </a:schemeClr>
              </a:solidFill>
            </a:endParaRPr>
          </a:p>
          <a:p>
            <a:pPr marL="742950" lvl="1" indent="-285750">
              <a:buFont typeface="Wingdings" pitchFamily="2" charset="2"/>
              <a:buChar char="Ø"/>
            </a:pPr>
            <a:r>
              <a:rPr lang="en-GB" sz="1700" b="1" dirty="0">
                <a:solidFill>
                  <a:schemeClr val="accent5">
                    <a:lumMod val="40000"/>
                    <a:lumOff val="60000"/>
                  </a:schemeClr>
                </a:solidFill>
              </a:rPr>
              <a:t>municipal priestess </a:t>
            </a:r>
            <a:br>
              <a:rPr lang="en-GB" sz="1700" b="1" dirty="0">
                <a:solidFill>
                  <a:schemeClr val="accent5">
                    <a:lumMod val="40000"/>
                    <a:lumOff val="60000"/>
                  </a:schemeClr>
                </a:solidFill>
              </a:rPr>
            </a:br>
            <a:r>
              <a:rPr lang="en-GB" sz="1700" b="1" dirty="0">
                <a:solidFill>
                  <a:schemeClr val="accent5">
                    <a:lumMod val="40000"/>
                    <a:lumOff val="60000"/>
                  </a:schemeClr>
                </a:solidFill>
              </a:rPr>
              <a:t>  </a:t>
            </a:r>
            <a:r>
              <a:rPr lang="en-GB" sz="1700" b="1" dirty="0">
                <a:solidFill>
                  <a:schemeClr val="accent5">
                    <a:lumMod val="40000"/>
                    <a:lumOff val="60000"/>
                  </a:schemeClr>
                </a:solidFill>
                <a:sym typeface="Wingdings" pitchFamily="2" charset="2"/>
              </a:rPr>
              <a:t> </a:t>
            </a:r>
            <a:r>
              <a:rPr lang="en-GB" sz="1600" b="1" dirty="0" err="1">
                <a:solidFill>
                  <a:schemeClr val="accent5">
                    <a:lumMod val="40000"/>
                    <a:lumOff val="60000"/>
                  </a:schemeClr>
                </a:solidFill>
              </a:rPr>
              <a:t>ἀρχιέρεια</a:t>
            </a:r>
            <a:r>
              <a:rPr lang="en-GB" sz="1600" b="1" dirty="0">
                <a:solidFill>
                  <a:schemeClr val="accent5">
                    <a:lumMod val="40000"/>
                    <a:lumOff val="60000"/>
                  </a:schemeClr>
                </a:solidFill>
              </a:rPr>
              <a:t> τῆς πόλεως</a:t>
            </a:r>
            <a:endParaRPr lang="en-GB" sz="1700" b="1" dirty="0">
              <a:solidFill>
                <a:schemeClr val="accent5">
                  <a:lumMod val="40000"/>
                  <a:lumOff val="60000"/>
                </a:schemeClr>
              </a:solidFill>
            </a:endParaRPr>
          </a:p>
        </p:txBody>
      </p:sp>
    </p:spTree>
    <p:extLst>
      <p:ext uri="{BB962C8B-B14F-4D97-AF65-F5344CB8AC3E}">
        <p14:creationId xmlns:p14="http://schemas.microsoft.com/office/powerpoint/2010/main" val="163304737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ἀρ[χιέ]ρειαν γε[νομένην] | τῆς Ἀσία[ς πρ]ώτην τῶ[ν γυναικῶν], | </a:t>
            </a:r>
            <a:r>
              <a:rPr lang="el-GR" sz="2200" b="1" dirty="0">
                <a:solidFill>
                  <a:srgbClr val="00B0F0"/>
                </a:solidFill>
              </a:rPr>
              <a:t>στεφαν[ηφόρ]ον, γυμν[ασίαρχον]</a:t>
            </a:r>
            <a:r>
              <a:rPr lang="el-GR" sz="2200" b="1" dirty="0"/>
              <a:t>,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432048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endParaRPr lang="en-GB" sz="2000" i="1" dirty="0">
              <a:solidFill>
                <a:schemeClr val="tx1">
                  <a:lumMod val="65000"/>
                </a:schemeClr>
              </a:solidFill>
            </a:endParaRP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i="1" dirty="0">
                <a:solidFill>
                  <a:schemeClr val="tx1">
                    <a:lumMod val="65000"/>
                  </a:schemeClr>
                </a:solidFill>
              </a:rPr>
              <a:t>Her offices in Magnesia:</a:t>
            </a:r>
          </a:p>
          <a:p>
            <a:pPr lvl="1"/>
            <a:r>
              <a:rPr lang="en-GB" sz="1800" i="1" dirty="0">
                <a:solidFill>
                  <a:schemeClr val="tx1">
                    <a:lumMod val="65000"/>
                  </a:schemeClr>
                </a:solidFill>
              </a:rPr>
              <a:t>high priestess of Asia </a:t>
            </a:r>
            <a:br>
              <a:rPr lang="en-GB" sz="1800" i="1" dirty="0">
                <a:solidFill>
                  <a:schemeClr val="tx1">
                    <a:lumMod val="65000"/>
                  </a:schemeClr>
                </a:solidFill>
              </a:rPr>
            </a:br>
            <a:r>
              <a:rPr lang="en-GB" sz="1800" i="1" dirty="0">
                <a:solidFill>
                  <a:schemeClr val="tx1">
                    <a:lumMod val="65000"/>
                  </a:schemeClr>
                </a:solidFill>
              </a:rPr>
              <a:t>(the first woman…)</a:t>
            </a:r>
          </a:p>
          <a:p>
            <a:pPr lvl="1"/>
            <a:r>
              <a:rPr lang="en-GB" sz="1800" b="1" i="1" dirty="0" err="1">
                <a:solidFill>
                  <a:srgbClr val="00B0F0"/>
                </a:solidFill>
              </a:rPr>
              <a:t>Stephanephor</a:t>
            </a:r>
            <a:r>
              <a:rPr lang="en-GB" sz="1800" b="1" i="1" dirty="0">
                <a:solidFill>
                  <a:srgbClr val="00B0F0"/>
                </a:solidFill>
              </a:rPr>
              <a:t> </a:t>
            </a:r>
            <a:endParaRPr lang="en-GB" sz="1800" i="1" dirty="0">
              <a:solidFill>
                <a:schemeClr val="accent5">
                  <a:lumMod val="60000"/>
                  <a:lumOff val="40000"/>
                </a:schemeClr>
              </a:solidFill>
            </a:endParaRPr>
          </a:p>
          <a:p>
            <a:pPr lvl="1"/>
            <a:r>
              <a:rPr lang="en-GB" sz="1800" b="1" i="1" dirty="0">
                <a:solidFill>
                  <a:srgbClr val="00B0F0"/>
                </a:solidFill>
              </a:rPr>
              <a:t>Gymnasiarch</a:t>
            </a:r>
            <a:endParaRPr lang="en-GB" sz="1800" i="1" dirty="0">
              <a:solidFill>
                <a:srgbClr val="00B0F0"/>
              </a:solidFill>
            </a:endParaRPr>
          </a:p>
        </p:txBody>
      </p:sp>
      <p:sp>
        <p:nvSpPr>
          <p:cNvPr id="7" name="TextBox 6"/>
          <p:cNvSpPr txBox="1"/>
          <p:nvPr/>
        </p:nvSpPr>
        <p:spPr>
          <a:xfrm rot="21089380">
            <a:off x="1471816" y="4527302"/>
            <a:ext cx="7507216" cy="1754326"/>
          </a:xfrm>
          <a:prstGeom prst="rect">
            <a:avLst/>
          </a:prstGeom>
          <a:gradFill>
            <a:gsLst>
              <a:gs pos="0">
                <a:schemeClr val="accent4">
                  <a:shade val="15000"/>
                  <a:satMod val="180000"/>
                  <a:lumMod val="89000"/>
                  <a:lumOff val="11000"/>
                  <a:alpha val="56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p:spPr>
        <p:style>
          <a:lnRef idx="0">
            <a:schemeClr val="accent4"/>
          </a:lnRef>
          <a:fillRef idx="3">
            <a:schemeClr val="accent4"/>
          </a:fillRef>
          <a:effectRef idx="3">
            <a:schemeClr val="accent4"/>
          </a:effectRef>
          <a:fontRef idx="minor">
            <a:schemeClr val="lt1"/>
          </a:fontRef>
        </p:style>
        <p:txBody>
          <a:bodyPr wrap="square" rtlCol="0">
            <a:spAutoFit/>
          </a:bodyPr>
          <a:lstStyle/>
          <a:p>
            <a:pPr marL="285750" indent="-285750">
              <a:buFont typeface="Wingdings" pitchFamily="2" charset="2"/>
              <a:buChar char="Ø"/>
            </a:pPr>
            <a:r>
              <a:rPr lang="en-GB" b="1" spc="-50" dirty="0">
                <a:solidFill>
                  <a:schemeClr val="accent5">
                    <a:lumMod val="40000"/>
                    <a:lumOff val="60000"/>
                  </a:schemeClr>
                </a:solidFill>
                <a:effectLst>
                  <a:outerShdw blurRad="38100" dist="38100" dir="2700000" algn="tl">
                    <a:srgbClr val="000000">
                      <a:alpha val="43137"/>
                    </a:srgbClr>
                  </a:outerShdw>
                </a:effectLst>
              </a:rPr>
              <a:t>Combination of </a:t>
            </a:r>
            <a:r>
              <a:rPr lang="en-GB" b="1" i="1" spc="-50" dirty="0" err="1">
                <a:solidFill>
                  <a:schemeClr val="accent5">
                    <a:lumMod val="40000"/>
                    <a:lumOff val="60000"/>
                  </a:schemeClr>
                </a:solidFill>
                <a:effectLst>
                  <a:outerShdw blurRad="38100" dist="38100" dir="2700000" algn="tl">
                    <a:srgbClr val="000000">
                      <a:alpha val="43137"/>
                    </a:srgbClr>
                  </a:outerShdw>
                </a:effectLst>
              </a:rPr>
              <a:t>leitourgiai</a:t>
            </a:r>
            <a:r>
              <a:rPr lang="en-GB" b="1" i="1" spc="-50" dirty="0">
                <a:solidFill>
                  <a:schemeClr val="accent5">
                    <a:lumMod val="40000"/>
                    <a:lumOff val="60000"/>
                  </a:schemeClr>
                </a:solidFill>
                <a:effectLst>
                  <a:outerShdw blurRad="38100" dist="38100" dir="2700000" algn="tl">
                    <a:srgbClr val="000000">
                      <a:alpha val="43137"/>
                    </a:srgbClr>
                  </a:outerShdw>
                </a:effectLst>
              </a:rPr>
              <a:t> </a:t>
            </a:r>
            <a:r>
              <a:rPr lang="en-GB" b="1" spc="-50" dirty="0">
                <a:solidFill>
                  <a:schemeClr val="accent5">
                    <a:lumMod val="40000"/>
                    <a:lumOff val="60000"/>
                  </a:schemeClr>
                </a:solidFill>
                <a:effectLst>
                  <a:outerShdw blurRad="38100" dist="38100" dir="2700000" algn="tl">
                    <a:srgbClr val="000000">
                      <a:alpha val="43137"/>
                    </a:srgbClr>
                  </a:outerShdw>
                </a:effectLst>
              </a:rPr>
              <a:t>&amp; magistracies/offices </a:t>
            </a:r>
          </a:p>
          <a:p>
            <a:pPr marL="742950" lvl="1" indent="-285750">
              <a:buFont typeface="Wingdings" pitchFamily="2" charset="2"/>
              <a:buChar char="Ø"/>
            </a:pPr>
            <a:r>
              <a:rPr lang="en-GB" b="1" i="1" spc="-50" dirty="0" err="1">
                <a:solidFill>
                  <a:schemeClr val="accent5">
                    <a:lumMod val="40000"/>
                    <a:lumOff val="60000"/>
                  </a:schemeClr>
                </a:solidFill>
                <a:effectLst>
                  <a:outerShdw blurRad="38100" dist="38100" dir="2700000" algn="tl">
                    <a:srgbClr val="000000">
                      <a:alpha val="43137"/>
                    </a:srgbClr>
                  </a:outerShdw>
                </a:effectLst>
              </a:rPr>
              <a:t>stephanephoros</a:t>
            </a:r>
            <a:r>
              <a:rPr lang="en-GB" b="1" spc="-50" dirty="0">
                <a:solidFill>
                  <a:schemeClr val="accent5">
                    <a:lumMod val="40000"/>
                    <a:lumOff val="60000"/>
                  </a:schemeClr>
                </a:solidFill>
                <a:effectLst>
                  <a:outerShdw blurRad="38100" dist="38100" dir="2700000" algn="tl">
                    <a:srgbClr val="000000">
                      <a:alpha val="43137"/>
                    </a:srgbClr>
                  </a:outerShdw>
                </a:effectLst>
              </a:rPr>
              <a:t>, </a:t>
            </a:r>
            <a:r>
              <a:rPr lang="en-GB" b="1" i="1" spc="-50" dirty="0" err="1">
                <a:solidFill>
                  <a:schemeClr val="accent5">
                    <a:lumMod val="40000"/>
                    <a:lumOff val="60000"/>
                  </a:schemeClr>
                </a:solidFill>
                <a:effectLst>
                  <a:outerShdw blurRad="38100" dist="38100" dir="2700000" algn="tl">
                    <a:srgbClr val="000000">
                      <a:alpha val="43137"/>
                    </a:srgbClr>
                  </a:outerShdw>
                </a:effectLst>
              </a:rPr>
              <a:t>gymnasiarchos</a:t>
            </a:r>
            <a:r>
              <a:rPr lang="en-GB" b="1" spc="-50" dirty="0">
                <a:solidFill>
                  <a:schemeClr val="accent5">
                    <a:lumMod val="40000"/>
                    <a:lumOff val="60000"/>
                  </a:schemeClr>
                </a:solidFill>
                <a:effectLst>
                  <a:outerShdw blurRad="38100" dist="38100" dir="2700000" algn="tl">
                    <a:srgbClr val="000000">
                      <a:alpha val="43137"/>
                    </a:srgbClr>
                  </a:outerShdw>
                </a:effectLst>
              </a:rPr>
              <a:t>, </a:t>
            </a:r>
            <a:r>
              <a:rPr lang="en-GB" b="1" i="1" spc="-50" dirty="0" err="1">
                <a:solidFill>
                  <a:schemeClr val="accent5">
                    <a:lumMod val="40000"/>
                    <a:lumOff val="60000"/>
                  </a:schemeClr>
                </a:solidFill>
                <a:effectLst>
                  <a:outerShdw blurRad="38100" dist="38100" dir="2700000" algn="tl">
                    <a:srgbClr val="000000">
                      <a:alpha val="43137"/>
                    </a:srgbClr>
                  </a:outerShdw>
                </a:effectLst>
              </a:rPr>
              <a:t>agonothetes</a:t>
            </a:r>
            <a:r>
              <a:rPr lang="en-GB" b="1" i="1" spc="-50" dirty="0">
                <a:solidFill>
                  <a:schemeClr val="accent5">
                    <a:lumMod val="40000"/>
                    <a:lumOff val="60000"/>
                  </a:schemeClr>
                </a:solidFill>
                <a:effectLst>
                  <a:outerShdw blurRad="38100" dist="38100" dir="2700000" algn="tl">
                    <a:srgbClr val="000000">
                      <a:alpha val="43137"/>
                    </a:srgbClr>
                  </a:outerShdw>
                </a:effectLst>
              </a:rPr>
              <a:t>, </a:t>
            </a:r>
            <a:r>
              <a:rPr lang="en-GB" b="1" i="1" spc="-50" dirty="0" err="1">
                <a:solidFill>
                  <a:schemeClr val="accent5">
                    <a:lumMod val="40000"/>
                    <a:lumOff val="60000"/>
                  </a:schemeClr>
                </a:solidFill>
                <a:effectLst>
                  <a:outerShdw blurRad="38100" dist="38100" dir="2700000" algn="tl">
                    <a:srgbClr val="000000">
                      <a:alpha val="43137"/>
                    </a:srgbClr>
                  </a:outerShdw>
                </a:effectLst>
              </a:rPr>
              <a:t>prytanis</a:t>
            </a:r>
            <a:r>
              <a:rPr lang="en-GB" b="1" i="1" spc="-50" dirty="0">
                <a:solidFill>
                  <a:schemeClr val="accent5">
                    <a:lumMod val="40000"/>
                    <a:lumOff val="60000"/>
                  </a:schemeClr>
                </a:solidFill>
                <a:effectLst>
                  <a:outerShdw blurRad="38100" dist="38100" dir="2700000" algn="tl">
                    <a:srgbClr val="000000">
                      <a:alpha val="43137"/>
                    </a:srgbClr>
                  </a:outerShdw>
                </a:effectLst>
              </a:rPr>
              <a:t>, </a:t>
            </a:r>
            <a:r>
              <a:rPr lang="en-GB" b="1" spc="-50" dirty="0">
                <a:solidFill>
                  <a:schemeClr val="accent5">
                    <a:lumMod val="40000"/>
                    <a:lumOff val="60000"/>
                  </a:schemeClr>
                </a:solidFill>
                <a:effectLst>
                  <a:outerShdw blurRad="38100" dist="38100" dir="2700000" algn="tl">
                    <a:srgbClr val="000000">
                      <a:alpha val="43137"/>
                    </a:srgbClr>
                  </a:outerShdw>
                </a:effectLst>
              </a:rPr>
              <a:t>etc.</a:t>
            </a:r>
          </a:p>
          <a:p>
            <a:pPr marL="742950" lvl="1" indent="-285750">
              <a:buFont typeface="Wingdings" pitchFamily="2" charset="2"/>
              <a:buChar char="Ø"/>
            </a:pPr>
            <a:r>
              <a:rPr lang="en-GB" spc="-50" dirty="0">
                <a:solidFill>
                  <a:schemeClr val="accent5">
                    <a:lumMod val="40000"/>
                    <a:lumOff val="60000"/>
                  </a:schemeClr>
                </a:solidFill>
                <a:effectLst>
                  <a:outerShdw blurRad="38100" dist="38100" dir="2700000" algn="tl">
                    <a:srgbClr val="000000">
                      <a:alpha val="43137"/>
                    </a:srgbClr>
                  </a:outerShdw>
                </a:effectLst>
              </a:rPr>
              <a:t>Financing e.g. festivals and games for imperial cult</a:t>
            </a:r>
          </a:p>
          <a:p>
            <a:pPr marL="742950" lvl="1" indent="-285750">
              <a:buFont typeface="Wingdings" pitchFamily="2" charset="2"/>
              <a:buChar char="Ø"/>
            </a:pPr>
            <a:r>
              <a:rPr lang="en-GB" spc="-50" dirty="0">
                <a:solidFill>
                  <a:schemeClr val="accent5">
                    <a:lumMod val="40000"/>
                    <a:lumOff val="60000"/>
                  </a:schemeClr>
                </a:solidFill>
                <a:effectLst>
                  <a:outerShdw blurRad="38100" dist="38100" dir="2700000" algn="tl">
                    <a:srgbClr val="000000">
                      <a:alpha val="43137"/>
                    </a:srgbClr>
                  </a:outerShdw>
                </a:effectLst>
              </a:rPr>
              <a:t>But how can we recognise </a:t>
            </a:r>
            <a:r>
              <a:rPr lang="en-GB" b="1" spc="-50" dirty="0">
                <a:solidFill>
                  <a:schemeClr val="accent5">
                    <a:lumMod val="40000"/>
                    <a:lumOff val="60000"/>
                  </a:schemeClr>
                </a:solidFill>
                <a:effectLst>
                  <a:outerShdw blurRad="38100" dist="38100" dir="2700000" algn="tl">
                    <a:srgbClr val="000000">
                      <a:alpha val="43137"/>
                    </a:srgbClr>
                  </a:outerShdw>
                </a:effectLst>
              </a:rPr>
              <a:t>female career structures </a:t>
            </a:r>
            <a:r>
              <a:rPr lang="en-GB" spc="-50" dirty="0">
                <a:solidFill>
                  <a:schemeClr val="accent5">
                    <a:lumMod val="40000"/>
                    <a:lumOff val="60000"/>
                  </a:schemeClr>
                </a:solidFill>
                <a:effectLst>
                  <a:outerShdw blurRad="38100" dist="38100" dir="2700000" algn="tl">
                    <a:srgbClr val="000000">
                      <a:alpha val="43137"/>
                    </a:srgbClr>
                  </a:outerShdw>
                </a:effectLst>
              </a:rPr>
              <a:t>? </a:t>
            </a:r>
          </a:p>
          <a:p>
            <a:pPr marL="1200150" lvl="2" indent="-285750">
              <a:buFont typeface="Wingdings" pitchFamily="2" charset="2"/>
              <a:buChar char="Ø"/>
            </a:pPr>
            <a:r>
              <a:rPr lang="en-GB" spc="-50" dirty="0" err="1">
                <a:solidFill>
                  <a:schemeClr val="accent5">
                    <a:lumMod val="40000"/>
                    <a:lumOff val="60000"/>
                  </a:schemeClr>
                </a:solidFill>
                <a:effectLst>
                  <a:outerShdw blurRad="38100" dist="38100" dir="2700000" algn="tl">
                    <a:srgbClr val="000000">
                      <a:alpha val="43137"/>
                    </a:srgbClr>
                  </a:outerShdw>
                </a:effectLst>
              </a:rPr>
              <a:t>Riet</a:t>
            </a:r>
            <a:r>
              <a:rPr lang="en-GB" spc="-50" dirty="0">
                <a:solidFill>
                  <a:schemeClr val="accent5">
                    <a:lumMod val="40000"/>
                    <a:lumOff val="60000"/>
                  </a:schemeClr>
                </a:solidFill>
                <a:effectLst>
                  <a:outerShdw blurRad="38100" dist="38100" dir="2700000" algn="tl">
                    <a:srgbClr val="000000">
                      <a:alpha val="43137"/>
                    </a:srgbClr>
                  </a:outerShdw>
                </a:effectLst>
              </a:rPr>
              <a:t> van Bremen p. 84:</a:t>
            </a:r>
            <a:br>
              <a:rPr lang="en-GB" spc="-50" dirty="0">
                <a:solidFill>
                  <a:schemeClr val="accent5">
                    <a:lumMod val="40000"/>
                    <a:lumOff val="60000"/>
                  </a:schemeClr>
                </a:solidFill>
                <a:effectLst>
                  <a:outerShdw blurRad="38100" dist="38100" dir="2700000" algn="tl">
                    <a:srgbClr val="000000">
                      <a:alpha val="43137"/>
                    </a:srgbClr>
                  </a:outerShdw>
                </a:effectLst>
              </a:rPr>
            </a:br>
            <a:r>
              <a:rPr lang="en-GB" b="1" i="1" spc="-50" dirty="0">
                <a:solidFill>
                  <a:schemeClr val="accent5">
                    <a:lumMod val="40000"/>
                    <a:lumOff val="60000"/>
                  </a:schemeClr>
                </a:solidFill>
                <a:effectLst>
                  <a:outerShdw blurRad="38100" dist="38100" dir="2700000" algn="tl">
                    <a:srgbClr val="000000">
                      <a:alpha val="43137"/>
                    </a:srgbClr>
                  </a:outerShdw>
                </a:effectLst>
              </a:rPr>
              <a:t>Prestige for family, but no “power” of women </a:t>
            </a:r>
          </a:p>
        </p:txBody>
      </p:sp>
    </p:spTree>
    <p:extLst>
      <p:ext uri="{BB962C8B-B14F-4D97-AF65-F5344CB8AC3E}">
        <p14:creationId xmlns:p14="http://schemas.microsoft.com/office/powerpoint/2010/main" val="367547869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ἀρ[χιέ]ρειαν γε[νομένην] | τῆς Ἀσία[ς πρ]ώτην τῶ[ν γυναικῶν], | </a:t>
            </a:r>
            <a:r>
              <a:rPr lang="el-GR" sz="2200" b="1" dirty="0">
                <a:solidFill>
                  <a:srgbClr val="00B0F0"/>
                </a:solidFill>
              </a:rPr>
              <a:t>στεφαν[ηφόρ]ον, γυμν[ασίαρχον]</a:t>
            </a:r>
            <a:r>
              <a:rPr lang="el-GR" sz="2200" b="1" dirty="0"/>
              <a:t>,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432048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endParaRPr lang="en-GB" sz="2000" i="1" dirty="0">
              <a:solidFill>
                <a:schemeClr val="tx1">
                  <a:lumMod val="65000"/>
                </a:schemeClr>
              </a:solidFill>
            </a:endParaRP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i="1" dirty="0">
                <a:solidFill>
                  <a:schemeClr val="tx1">
                    <a:lumMod val="65000"/>
                  </a:schemeClr>
                </a:solidFill>
              </a:rPr>
              <a:t>Her offices in Magnesia:</a:t>
            </a:r>
          </a:p>
          <a:p>
            <a:pPr lvl="1"/>
            <a:r>
              <a:rPr lang="en-GB" sz="1800" i="1" dirty="0">
                <a:solidFill>
                  <a:schemeClr val="tx1">
                    <a:lumMod val="65000"/>
                  </a:schemeClr>
                </a:solidFill>
              </a:rPr>
              <a:t>high priestess of Asia </a:t>
            </a:r>
            <a:br>
              <a:rPr lang="en-GB" sz="1800" i="1" dirty="0">
                <a:solidFill>
                  <a:schemeClr val="tx1">
                    <a:lumMod val="65000"/>
                  </a:schemeClr>
                </a:solidFill>
              </a:rPr>
            </a:br>
            <a:r>
              <a:rPr lang="en-GB" sz="1800" i="1" dirty="0">
                <a:solidFill>
                  <a:schemeClr val="tx1">
                    <a:lumMod val="65000"/>
                  </a:schemeClr>
                </a:solidFill>
              </a:rPr>
              <a:t>(the first woman…)</a:t>
            </a:r>
          </a:p>
          <a:p>
            <a:pPr lvl="1"/>
            <a:r>
              <a:rPr lang="en-GB" sz="1800" b="1" i="1" dirty="0" err="1">
                <a:solidFill>
                  <a:srgbClr val="00B0F0"/>
                </a:solidFill>
              </a:rPr>
              <a:t>Stephanephor</a:t>
            </a:r>
            <a:r>
              <a:rPr lang="en-GB" sz="1800" b="1" i="1" dirty="0">
                <a:solidFill>
                  <a:srgbClr val="00B0F0"/>
                </a:solidFill>
              </a:rPr>
              <a:t> </a:t>
            </a:r>
            <a:endParaRPr lang="en-GB" sz="1800" i="1" dirty="0">
              <a:solidFill>
                <a:schemeClr val="accent5">
                  <a:lumMod val="60000"/>
                  <a:lumOff val="40000"/>
                </a:schemeClr>
              </a:solidFill>
            </a:endParaRPr>
          </a:p>
          <a:p>
            <a:pPr lvl="1"/>
            <a:r>
              <a:rPr lang="en-GB" sz="1800" b="1" i="1" dirty="0">
                <a:solidFill>
                  <a:srgbClr val="00B0F0"/>
                </a:solidFill>
              </a:rPr>
              <a:t>Gymnasiarch</a:t>
            </a:r>
            <a:endParaRPr lang="en-GB" sz="1800" i="1" dirty="0">
              <a:solidFill>
                <a:srgbClr val="00B0F0"/>
              </a:solidFill>
            </a:endParaRPr>
          </a:p>
        </p:txBody>
      </p:sp>
      <p:sp>
        <p:nvSpPr>
          <p:cNvPr id="7" name="TextBox 6"/>
          <p:cNvSpPr txBox="1"/>
          <p:nvPr/>
        </p:nvSpPr>
        <p:spPr>
          <a:xfrm rot="21089380">
            <a:off x="1471816" y="4527302"/>
            <a:ext cx="7507216" cy="1754326"/>
          </a:xfrm>
          <a:prstGeom prst="rect">
            <a:avLst/>
          </a:prstGeom>
          <a:gradFill>
            <a:gsLst>
              <a:gs pos="0">
                <a:schemeClr val="accent4">
                  <a:shade val="15000"/>
                  <a:satMod val="180000"/>
                  <a:lumMod val="89000"/>
                  <a:lumOff val="11000"/>
                  <a:alpha val="56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p:spPr>
        <p:style>
          <a:lnRef idx="0">
            <a:schemeClr val="accent4"/>
          </a:lnRef>
          <a:fillRef idx="3">
            <a:schemeClr val="accent4"/>
          </a:fillRef>
          <a:effectRef idx="3">
            <a:schemeClr val="accent4"/>
          </a:effectRef>
          <a:fontRef idx="minor">
            <a:schemeClr val="lt1"/>
          </a:fontRef>
        </p:style>
        <p:txBody>
          <a:bodyPr wrap="square" rtlCol="0">
            <a:spAutoFit/>
          </a:bodyPr>
          <a:lstStyle/>
          <a:p>
            <a:pPr marL="285750" indent="-285750">
              <a:buFont typeface="Wingdings" pitchFamily="2" charset="2"/>
              <a:buChar char="Ø"/>
            </a:pPr>
            <a:r>
              <a:rPr lang="en-GB" b="1" spc="-50" dirty="0">
                <a:solidFill>
                  <a:schemeClr val="accent5">
                    <a:lumMod val="40000"/>
                    <a:lumOff val="60000"/>
                  </a:schemeClr>
                </a:solidFill>
                <a:effectLst>
                  <a:outerShdw blurRad="38100" dist="38100" dir="2700000" algn="tl">
                    <a:srgbClr val="000000">
                      <a:alpha val="43137"/>
                    </a:srgbClr>
                  </a:outerShdw>
                </a:effectLst>
              </a:rPr>
              <a:t>Combination of </a:t>
            </a:r>
            <a:r>
              <a:rPr lang="en-GB" b="1" i="1" spc="-50" dirty="0" err="1">
                <a:solidFill>
                  <a:schemeClr val="accent5">
                    <a:lumMod val="40000"/>
                    <a:lumOff val="60000"/>
                  </a:schemeClr>
                </a:solidFill>
                <a:effectLst>
                  <a:outerShdw blurRad="38100" dist="38100" dir="2700000" algn="tl">
                    <a:srgbClr val="000000">
                      <a:alpha val="43137"/>
                    </a:srgbClr>
                  </a:outerShdw>
                </a:effectLst>
              </a:rPr>
              <a:t>leitourgiai</a:t>
            </a:r>
            <a:r>
              <a:rPr lang="en-GB" b="1" i="1" spc="-50" dirty="0">
                <a:solidFill>
                  <a:schemeClr val="accent5">
                    <a:lumMod val="40000"/>
                    <a:lumOff val="60000"/>
                  </a:schemeClr>
                </a:solidFill>
                <a:effectLst>
                  <a:outerShdw blurRad="38100" dist="38100" dir="2700000" algn="tl">
                    <a:srgbClr val="000000">
                      <a:alpha val="43137"/>
                    </a:srgbClr>
                  </a:outerShdw>
                </a:effectLst>
              </a:rPr>
              <a:t> </a:t>
            </a:r>
            <a:r>
              <a:rPr lang="en-GB" b="1" spc="-50" dirty="0">
                <a:solidFill>
                  <a:schemeClr val="accent5">
                    <a:lumMod val="40000"/>
                    <a:lumOff val="60000"/>
                  </a:schemeClr>
                </a:solidFill>
                <a:effectLst>
                  <a:outerShdw blurRad="38100" dist="38100" dir="2700000" algn="tl">
                    <a:srgbClr val="000000">
                      <a:alpha val="43137"/>
                    </a:srgbClr>
                  </a:outerShdw>
                </a:effectLst>
              </a:rPr>
              <a:t>&amp; magistracies/offices </a:t>
            </a:r>
          </a:p>
          <a:p>
            <a:pPr marL="742950" lvl="1" indent="-285750">
              <a:buFont typeface="Wingdings" pitchFamily="2" charset="2"/>
              <a:buChar char="Ø"/>
            </a:pPr>
            <a:r>
              <a:rPr lang="en-GB" b="1" i="1" spc="-50" dirty="0" err="1">
                <a:solidFill>
                  <a:schemeClr val="accent5">
                    <a:lumMod val="40000"/>
                    <a:lumOff val="60000"/>
                  </a:schemeClr>
                </a:solidFill>
                <a:effectLst>
                  <a:outerShdw blurRad="38100" dist="38100" dir="2700000" algn="tl">
                    <a:srgbClr val="000000">
                      <a:alpha val="43137"/>
                    </a:srgbClr>
                  </a:outerShdw>
                </a:effectLst>
              </a:rPr>
              <a:t>stephanephoros</a:t>
            </a:r>
            <a:r>
              <a:rPr lang="en-GB" b="1" spc="-50" dirty="0">
                <a:solidFill>
                  <a:schemeClr val="accent5">
                    <a:lumMod val="40000"/>
                    <a:lumOff val="60000"/>
                  </a:schemeClr>
                </a:solidFill>
                <a:effectLst>
                  <a:outerShdw blurRad="38100" dist="38100" dir="2700000" algn="tl">
                    <a:srgbClr val="000000">
                      <a:alpha val="43137"/>
                    </a:srgbClr>
                  </a:outerShdw>
                </a:effectLst>
              </a:rPr>
              <a:t>, </a:t>
            </a:r>
            <a:r>
              <a:rPr lang="en-GB" b="1" i="1" spc="-50" dirty="0" err="1">
                <a:solidFill>
                  <a:schemeClr val="accent5">
                    <a:lumMod val="40000"/>
                    <a:lumOff val="60000"/>
                  </a:schemeClr>
                </a:solidFill>
                <a:effectLst>
                  <a:outerShdw blurRad="38100" dist="38100" dir="2700000" algn="tl">
                    <a:srgbClr val="000000">
                      <a:alpha val="43137"/>
                    </a:srgbClr>
                  </a:outerShdw>
                </a:effectLst>
              </a:rPr>
              <a:t>gymnasiarchos</a:t>
            </a:r>
            <a:r>
              <a:rPr lang="en-GB" b="1" spc="-50" dirty="0">
                <a:solidFill>
                  <a:schemeClr val="accent5">
                    <a:lumMod val="40000"/>
                    <a:lumOff val="60000"/>
                  </a:schemeClr>
                </a:solidFill>
                <a:effectLst>
                  <a:outerShdw blurRad="38100" dist="38100" dir="2700000" algn="tl">
                    <a:srgbClr val="000000">
                      <a:alpha val="43137"/>
                    </a:srgbClr>
                  </a:outerShdw>
                </a:effectLst>
              </a:rPr>
              <a:t>, </a:t>
            </a:r>
            <a:r>
              <a:rPr lang="en-GB" b="1" i="1" spc="-50" dirty="0" err="1">
                <a:solidFill>
                  <a:schemeClr val="accent5">
                    <a:lumMod val="40000"/>
                    <a:lumOff val="60000"/>
                  </a:schemeClr>
                </a:solidFill>
                <a:effectLst>
                  <a:outerShdw blurRad="38100" dist="38100" dir="2700000" algn="tl">
                    <a:srgbClr val="000000">
                      <a:alpha val="43137"/>
                    </a:srgbClr>
                  </a:outerShdw>
                </a:effectLst>
              </a:rPr>
              <a:t>agonothetes</a:t>
            </a:r>
            <a:r>
              <a:rPr lang="en-GB" b="1" i="1" spc="-50" dirty="0">
                <a:solidFill>
                  <a:schemeClr val="accent5">
                    <a:lumMod val="40000"/>
                    <a:lumOff val="60000"/>
                  </a:schemeClr>
                </a:solidFill>
                <a:effectLst>
                  <a:outerShdw blurRad="38100" dist="38100" dir="2700000" algn="tl">
                    <a:srgbClr val="000000">
                      <a:alpha val="43137"/>
                    </a:srgbClr>
                  </a:outerShdw>
                </a:effectLst>
              </a:rPr>
              <a:t>, </a:t>
            </a:r>
            <a:r>
              <a:rPr lang="en-GB" b="1" i="1" spc="-50" dirty="0" err="1">
                <a:solidFill>
                  <a:schemeClr val="accent5">
                    <a:lumMod val="40000"/>
                    <a:lumOff val="60000"/>
                  </a:schemeClr>
                </a:solidFill>
                <a:effectLst>
                  <a:outerShdw blurRad="38100" dist="38100" dir="2700000" algn="tl">
                    <a:srgbClr val="000000">
                      <a:alpha val="43137"/>
                    </a:srgbClr>
                  </a:outerShdw>
                </a:effectLst>
              </a:rPr>
              <a:t>prytanis</a:t>
            </a:r>
            <a:r>
              <a:rPr lang="en-GB" b="1" i="1" spc="-50" dirty="0">
                <a:solidFill>
                  <a:schemeClr val="accent5">
                    <a:lumMod val="40000"/>
                    <a:lumOff val="60000"/>
                  </a:schemeClr>
                </a:solidFill>
                <a:effectLst>
                  <a:outerShdw blurRad="38100" dist="38100" dir="2700000" algn="tl">
                    <a:srgbClr val="000000">
                      <a:alpha val="43137"/>
                    </a:srgbClr>
                  </a:outerShdw>
                </a:effectLst>
              </a:rPr>
              <a:t>, </a:t>
            </a:r>
            <a:r>
              <a:rPr lang="en-GB" b="1" spc="-50" dirty="0">
                <a:solidFill>
                  <a:schemeClr val="accent5">
                    <a:lumMod val="40000"/>
                    <a:lumOff val="60000"/>
                  </a:schemeClr>
                </a:solidFill>
                <a:effectLst>
                  <a:outerShdw blurRad="38100" dist="38100" dir="2700000" algn="tl">
                    <a:srgbClr val="000000">
                      <a:alpha val="43137"/>
                    </a:srgbClr>
                  </a:outerShdw>
                </a:effectLst>
              </a:rPr>
              <a:t>etc.</a:t>
            </a:r>
          </a:p>
          <a:p>
            <a:pPr marL="742950" lvl="1" indent="-285750">
              <a:buFont typeface="Wingdings" pitchFamily="2" charset="2"/>
              <a:buChar char="Ø"/>
            </a:pPr>
            <a:r>
              <a:rPr lang="en-GB" spc="-50" dirty="0">
                <a:solidFill>
                  <a:schemeClr val="accent5">
                    <a:lumMod val="40000"/>
                    <a:lumOff val="60000"/>
                  </a:schemeClr>
                </a:solidFill>
                <a:effectLst>
                  <a:outerShdw blurRad="38100" dist="38100" dir="2700000" algn="tl">
                    <a:srgbClr val="000000">
                      <a:alpha val="43137"/>
                    </a:srgbClr>
                  </a:outerShdw>
                </a:effectLst>
              </a:rPr>
              <a:t>Financing e.g. festivals and games for imperial cult</a:t>
            </a:r>
          </a:p>
          <a:p>
            <a:pPr marL="742950" lvl="1" indent="-285750">
              <a:buFont typeface="Wingdings" pitchFamily="2" charset="2"/>
              <a:buChar char="Ø"/>
            </a:pPr>
            <a:r>
              <a:rPr lang="en-GB" spc="-50" dirty="0">
                <a:solidFill>
                  <a:schemeClr val="accent5">
                    <a:lumMod val="40000"/>
                    <a:lumOff val="60000"/>
                  </a:schemeClr>
                </a:solidFill>
                <a:effectLst>
                  <a:outerShdw blurRad="38100" dist="38100" dir="2700000" algn="tl">
                    <a:srgbClr val="000000">
                      <a:alpha val="43137"/>
                    </a:srgbClr>
                  </a:outerShdw>
                </a:effectLst>
              </a:rPr>
              <a:t>But how can we recognise </a:t>
            </a:r>
            <a:r>
              <a:rPr lang="en-GB" b="1" spc="-50" dirty="0">
                <a:solidFill>
                  <a:schemeClr val="accent5">
                    <a:lumMod val="40000"/>
                    <a:lumOff val="60000"/>
                  </a:schemeClr>
                </a:solidFill>
                <a:effectLst>
                  <a:outerShdw blurRad="38100" dist="38100" dir="2700000" algn="tl">
                    <a:srgbClr val="000000">
                      <a:alpha val="43137"/>
                    </a:srgbClr>
                  </a:outerShdw>
                </a:effectLst>
              </a:rPr>
              <a:t>female career structures </a:t>
            </a:r>
            <a:r>
              <a:rPr lang="en-GB" spc="-50" dirty="0">
                <a:solidFill>
                  <a:schemeClr val="accent5">
                    <a:lumMod val="40000"/>
                    <a:lumOff val="60000"/>
                  </a:schemeClr>
                </a:solidFill>
                <a:effectLst>
                  <a:outerShdw blurRad="38100" dist="38100" dir="2700000" algn="tl">
                    <a:srgbClr val="000000">
                      <a:alpha val="43137"/>
                    </a:srgbClr>
                  </a:outerShdw>
                </a:effectLst>
              </a:rPr>
              <a:t>? </a:t>
            </a:r>
          </a:p>
          <a:p>
            <a:pPr marL="1200150" lvl="2" indent="-285750">
              <a:buFont typeface="Wingdings" pitchFamily="2" charset="2"/>
              <a:buChar char="Ø"/>
            </a:pPr>
            <a:r>
              <a:rPr lang="en-GB" spc="-50" dirty="0" err="1">
                <a:solidFill>
                  <a:schemeClr val="accent5">
                    <a:lumMod val="40000"/>
                    <a:lumOff val="60000"/>
                  </a:schemeClr>
                </a:solidFill>
                <a:effectLst>
                  <a:outerShdw blurRad="38100" dist="38100" dir="2700000" algn="tl">
                    <a:srgbClr val="000000">
                      <a:alpha val="43137"/>
                    </a:srgbClr>
                  </a:outerShdw>
                </a:effectLst>
              </a:rPr>
              <a:t>Riet</a:t>
            </a:r>
            <a:r>
              <a:rPr lang="en-GB" spc="-50" dirty="0">
                <a:solidFill>
                  <a:schemeClr val="accent5">
                    <a:lumMod val="40000"/>
                    <a:lumOff val="60000"/>
                  </a:schemeClr>
                </a:solidFill>
                <a:effectLst>
                  <a:outerShdw blurRad="38100" dist="38100" dir="2700000" algn="tl">
                    <a:srgbClr val="000000">
                      <a:alpha val="43137"/>
                    </a:srgbClr>
                  </a:outerShdw>
                </a:effectLst>
              </a:rPr>
              <a:t> van Bremen p. 84:</a:t>
            </a:r>
            <a:br>
              <a:rPr lang="en-GB" spc="-50" dirty="0">
                <a:solidFill>
                  <a:schemeClr val="accent5">
                    <a:lumMod val="40000"/>
                    <a:lumOff val="60000"/>
                  </a:schemeClr>
                </a:solidFill>
                <a:effectLst>
                  <a:outerShdw blurRad="38100" dist="38100" dir="2700000" algn="tl">
                    <a:srgbClr val="000000">
                      <a:alpha val="43137"/>
                    </a:srgbClr>
                  </a:outerShdw>
                </a:effectLst>
              </a:rPr>
            </a:br>
            <a:r>
              <a:rPr lang="en-GB" b="1" i="1" spc="-50" dirty="0">
                <a:solidFill>
                  <a:schemeClr val="accent5">
                    <a:lumMod val="40000"/>
                    <a:lumOff val="60000"/>
                  </a:schemeClr>
                </a:solidFill>
                <a:effectLst>
                  <a:outerShdw blurRad="38100" dist="38100" dir="2700000" algn="tl">
                    <a:srgbClr val="000000">
                      <a:alpha val="43137"/>
                    </a:srgbClr>
                  </a:outerShdw>
                </a:effectLst>
              </a:rPr>
              <a:t>Prestige for family, but no “power” of women </a:t>
            </a:r>
          </a:p>
        </p:txBody>
      </p:sp>
    </p:spTree>
    <p:extLst>
      <p:ext uri="{BB962C8B-B14F-4D97-AF65-F5344CB8AC3E}">
        <p14:creationId xmlns:p14="http://schemas.microsoft.com/office/powerpoint/2010/main" val="2057820712"/>
      </p:ext>
    </p:extLst>
  </p:cSld>
  <p:clrMapOvr>
    <a:masterClrMapping/>
  </p:clrMapOvr>
  <p:transition spd="slow" advClick="0" advTm="15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afterEffect">
                                  <p:stCondLst>
                                    <p:cond delay="0"/>
                                  </p:stCondLst>
                                  <p:childTnLst>
                                    <p:anim calcmode="lin" valueType="num">
                                      <p:cBhvr>
                                        <p:cTn id="6" dur="500"/>
                                        <p:tgtEl>
                                          <p:spTgt spid="7"/>
                                        </p:tgtEl>
                                        <p:attrNameLst>
                                          <p:attrName>ppt_w</p:attrName>
                                        </p:attrNameLst>
                                      </p:cBhvr>
                                      <p:tavLst>
                                        <p:tav tm="0">
                                          <p:val>
                                            <p:strVal val="ppt_w"/>
                                          </p:val>
                                        </p:tav>
                                        <p:tav tm="100000">
                                          <p:val>
                                            <p:fltVal val="0"/>
                                          </p:val>
                                        </p:tav>
                                      </p:tavLst>
                                    </p:anim>
                                    <p:anim calcmode="lin" valueType="num">
                                      <p:cBhvr>
                                        <p:cTn id="7" dur="500"/>
                                        <p:tgtEl>
                                          <p:spTgt spid="7"/>
                                        </p:tgtEl>
                                        <p:attrNameLst>
                                          <p:attrName>ppt_h</p:attrName>
                                        </p:attrNameLst>
                                      </p:cBhvr>
                                      <p:tavLst>
                                        <p:tav tm="0">
                                          <p:val>
                                            <p:strVal val="ppt_h"/>
                                          </p:val>
                                        </p:tav>
                                        <p:tav tm="100000">
                                          <p:val>
                                            <p:fltVal val="0"/>
                                          </p:val>
                                        </p:tav>
                                      </p:tavLst>
                                    </p:anim>
                                    <p:animEffect transition="out" filter="fade">
                                      <p:cBhvr>
                                        <p:cTn id="8" dur="500"/>
                                        <p:tgtEl>
                                          <p:spTgt spid="7"/>
                                        </p:tgtEl>
                                      </p:cBhvr>
                                    </p:animEffect>
                                    <p:set>
                                      <p:cBhvr>
                                        <p:cTn id="9"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ἀρ[χιέ]ρειαν γε[νομένην] | τῆς Ἀσία[ς πρ]ώτην τῶ[ν γυναικῶν], | στεφαν[ηφόρ]ον, γυμν[ασίαρχον], | </a:t>
            </a:r>
            <a:r>
              <a:rPr lang="el-GR" sz="2200" b="1" dirty="0">
                <a:solidFill>
                  <a:srgbClr val="00B0F0"/>
                </a:solidFill>
              </a:rPr>
              <a:t>ἱέ[ρει]αν Ἀφ[ροδ]είτης κα[ὶ θεᾶς Ἀγριπ]|πείνης [μητ]ρὸς </a:t>
            </a:r>
            <a:r>
              <a:rPr lang="el-GR" sz="2200" b="1" dirty="0">
                <a:solidFill>
                  <a:srgbClr val="FFC000"/>
                </a:solidFill>
              </a:rPr>
              <a:t>διὰ [βίου]</a:t>
            </a:r>
            <a:r>
              <a:rPr lang="el-GR" sz="2200" b="1" dirty="0"/>
              <a:t>, ἱ[έρει|αν δὲ κα[ὶ ἐν Ἐ]φέσῳ Δή[μητρ]ος [διὰ] | βίου, πάσ[ης ἀ]ρετῆς ἕν[εκεν].</a:t>
            </a:r>
            <a:endParaRPr lang="en-GB" sz="2200" b="1" dirty="0"/>
          </a:p>
        </p:txBody>
      </p:sp>
      <p:sp>
        <p:nvSpPr>
          <p:cNvPr id="6" name="Content Placeholder 2"/>
          <p:cNvSpPr>
            <a:spLocks noGrp="1"/>
          </p:cNvSpPr>
          <p:nvPr>
            <p:ph idx="1"/>
          </p:nvPr>
        </p:nvSpPr>
        <p:spPr>
          <a:xfrm>
            <a:off x="251520" y="1556792"/>
            <a:ext cx="4176464"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endParaRPr lang="en-GB" sz="2000" i="1" dirty="0">
              <a:solidFill>
                <a:schemeClr val="tx1">
                  <a:lumMod val="65000"/>
                </a:schemeClr>
              </a:solidFill>
            </a:endParaRP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i="1" dirty="0">
                <a:solidFill>
                  <a:schemeClr val="tx1">
                    <a:lumMod val="65000"/>
                  </a:schemeClr>
                </a:solidFill>
              </a:rPr>
              <a:t>Her offices in Magnesia:</a:t>
            </a:r>
          </a:p>
          <a:p>
            <a:pPr lvl="1"/>
            <a:r>
              <a:rPr lang="en-GB" sz="1800" i="1" dirty="0">
                <a:solidFill>
                  <a:schemeClr val="tx1">
                    <a:lumMod val="65000"/>
                  </a:schemeClr>
                </a:solidFill>
              </a:rPr>
              <a:t>high priestess of Asia </a:t>
            </a:r>
            <a:br>
              <a:rPr lang="en-GB" sz="1800" i="1" dirty="0">
                <a:solidFill>
                  <a:schemeClr val="tx1">
                    <a:lumMod val="65000"/>
                  </a:schemeClr>
                </a:solidFill>
              </a:rPr>
            </a:br>
            <a:r>
              <a:rPr lang="en-GB" sz="1800" i="1" dirty="0">
                <a:solidFill>
                  <a:schemeClr val="tx1">
                    <a:lumMod val="65000"/>
                  </a:schemeClr>
                </a:solidFill>
              </a:rPr>
              <a:t>(the first woman…)</a:t>
            </a:r>
          </a:p>
          <a:p>
            <a:pPr lvl="1"/>
            <a:r>
              <a:rPr lang="en-GB" sz="1800" i="1" dirty="0" err="1">
                <a:solidFill>
                  <a:schemeClr val="tx1">
                    <a:lumMod val="65000"/>
                  </a:schemeClr>
                </a:solidFill>
              </a:rPr>
              <a:t>Stephanephor</a:t>
            </a:r>
            <a:endParaRPr lang="en-GB" sz="1800" i="1" dirty="0">
              <a:solidFill>
                <a:schemeClr val="tx1">
                  <a:lumMod val="65000"/>
                </a:schemeClr>
              </a:solidFill>
            </a:endParaRPr>
          </a:p>
          <a:p>
            <a:pPr lvl="1"/>
            <a:r>
              <a:rPr lang="en-GB" sz="1800" i="1" dirty="0">
                <a:solidFill>
                  <a:schemeClr val="tx1">
                    <a:lumMod val="65000"/>
                  </a:schemeClr>
                </a:solidFill>
              </a:rPr>
              <a:t>Gymnasiarch</a:t>
            </a:r>
          </a:p>
          <a:p>
            <a:pPr lvl="1"/>
            <a:r>
              <a:rPr lang="en-GB" sz="1800" b="1" i="1" dirty="0">
                <a:solidFill>
                  <a:srgbClr val="00B0F0"/>
                </a:solidFill>
              </a:rPr>
              <a:t>Priestess for Life for Aphrodite and </a:t>
            </a:r>
            <a:r>
              <a:rPr lang="en-GB" sz="1800" b="1" dirty="0" err="1">
                <a:solidFill>
                  <a:srgbClr val="00B0F0"/>
                </a:solidFill>
              </a:rPr>
              <a:t>dea</a:t>
            </a:r>
            <a:r>
              <a:rPr lang="en-GB" sz="1800" b="1" dirty="0">
                <a:solidFill>
                  <a:srgbClr val="00B0F0"/>
                </a:solidFill>
              </a:rPr>
              <a:t> Agrippina Mater </a:t>
            </a:r>
          </a:p>
        </p:txBody>
      </p:sp>
      <p:sp>
        <p:nvSpPr>
          <p:cNvPr id="7" name="TextBox 6"/>
          <p:cNvSpPr txBox="1"/>
          <p:nvPr/>
        </p:nvSpPr>
        <p:spPr>
          <a:xfrm rot="21089380">
            <a:off x="2005337" y="5950550"/>
            <a:ext cx="4032448" cy="369332"/>
          </a:xfrm>
          <a:prstGeom prst="rect">
            <a:avLst/>
          </a:prstGeom>
          <a:noFill/>
        </p:spPr>
        <p:txBody>
          <a:bodyPr wrap="square" rtlCol="0">
            <a:spAutoFit/>
          </a:bodyPr>
          <a:lstStyle/>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Annuity / Life</a:t>
            </a:r>
          </a:p>
        </p:txBody>
      </p:sp>
    </p:spTree>
    <p:extLst>
      <p:ext uri="{BB962C8B-B14F-4D97-AF65-F5344CB8AC3E}">
        <p14:creationId xmlns:p14="http://schemas.microsoft.com/office/powerpoint/2010/main" val="81168330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32656"/>
            <a:ext cx="8229600" cy="782960"/>
          </a:xfrm>
        </p:spPr>
        <p:txBody>
          <a:bodyPr/>
          <a:lstStyle/>
          <a:p>
            <a:r>
              <a:rPr lang="en-GB" dirty="0"/>
              <a:t>Priestess </a:t>
            </a:r>
            <a:r>
              <a:rPr lang="en-GB" dirty="0" err="1"/>
              <a:t>Iulianè</a:t>
            </a:r>
            <a:r>
              <a:rPr lang="en-GB" dirty="0"/>
              <a:t> from Magnesia</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t>ἡ βουλὴ [καὶ ὁ δῆμος ἐτείμησαν] | Ἰουλιανὴ[ν </a:t>
            </a:r>
            <a:r>
              <a:rPr lang="en-GB" sz="2200" b="1" dirty="0"/>
              <a:t>E</a:t>
            </a:r>
            <a:r>
              <a:rPr lang="el-GR" sz="2200" b="1" dirty="0"/>
              <a:t>ὐσ]τρά[του τοῦ Φα]|νοστράτ[ου,] γυνα[ῖκα δὲ Ἀλ]|κίφρονο[ς τ]οῦ τῆς Ἀ[σίας ἀρχιε]|ρέως, ἀρ[χιέ]ρειαν γε[νομένην] | τῆς Ἀσία[ς πρ]ώτην τῶ[ν γυναικῶν], | στεφαν[ηφόρ]ον, γυμν[ασίαρχον], | ἱέ[ρει]αν Ἀφ[ροδ]είτης κα[ὶ θεᾶς Ἀγριπ]|πείνης [μητ]ρὸς διὰ [βίου], </a:t>
            </a:r>
            <a:r>
              <a:rPr lang="el-GR" sz="2200" b="1" dirty="0">
                <a:solidFill>
                  <a:srgbClr val="00B0F0"/>
                </a:solidFill>
              </a:rPr>
              <a:t>ἱ[έρει|αν δὲ κα[ὶ ἐν Ἐ]φέσῳ Δή[μητρ]ος [διὰ] | βίου, </a:t>
            </a:r>
            <a:r>
              <a:rPr lang="el-GR" sz="2200" b="1" dirty="0"/>
              <a:t>πάσ[ης ἀ]ρετῆς ἕν[εκεν].</a:t>
            </a:r>
            <a:endParaRPr lang="en-GB" sz="2200" b="1" dirty="0"/>
          </a:p>
        </p:txBody>
      </p:sp>
      <p:sp>
        <p:nvSpPr>
          <p:cNvPr id="6" name="Content Placeholder 2"/>
          <p:cNvSpPr>
            <a:spLocks noGrp="1"/>
          </p:cNvSpPr>
          <p:nvPr>
            <p:ph idx="1"/>
          </p:nvPr>
        </p:nvSpPr>
        <p:spPr>
          <a:xfrm>
            <a:off x="251520" y="1556792"/>
            <a:ext cx="432048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endParaRPr lang="en-GB" sz="2000" i="1" dirty="0">
              <a:solidFill>
                <a:schemeClr val="tx1">
                  <a:lumMod val="65000"/>
                </a:schemeClr>
              </a:solidFill>
            </a:endParaRP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i="1" dirty="0">
                <a:solidFill>
                  <a:schemeClr val="tx1">
                    <a:lumMod val="65000"/>
                  </a:schemeClr>
                </a:solidFill>
              </a:rPr>
              <a:t>Her offices in Magnesia:</a:t>
            </a:r>
          </a:p>
          <a:p>
            <a:pPr lvl="1"/>
            <a:r>
              <a:rPr lang="en-GB" sz="1800" i="1" dirty="0">
                <a:solidFill>
                  <a:schemeClr val="tx1">
                    <a:lumMod val="65000"/>
                  </a:schemeClr>
                </a:solidFill>
              </a:rPr>
              <a:t>high priestess of Asia </a:t>
            </a:r>
            <a:br>
              <a:rPr lang="en-GB" sz="1800" i="1" dirty="0">
                <a:solidFill>
                  <a:schemeClr val="tx1">
                    <a:lumMod val="65000"/>
                  </a:schemeClr>
                </a:solidFill>
              </a:rPr>
            </a:br>
            <a:r>
              <a:rPr lang="en-GB" sz="1800" i="1" dirty="0">
                <a:solidFill>
                  <a:schemeClr val="tx1">
                    <a:lumMod val="65000"/>
                  </a:schemeClr>
                </a:solidFill>
              </a:rPr>
              <a:t>(the first woman…)</a:t>
            </a:r>
          </a:p>
          <a:p>
            <a:pPr lvl="1"/>
            <a:r>
              <a:rPr lang="en-GB" sz="1800" i="1" dirty="0" err="1">
                <a:solidFill>
                  <a:schemeClr val="tx1">
                    <a:lumMod val="65000"/>
                  </a:schemeClr>
                </a:solidFill>
              </a:rPr>
              <a:t>Stephanephor</a:t>
            </a:r>
            <a:endParaRPr lang="en-GB" sz="1800" i="1" dirty="0">
              <a:solidFill>
                <a:schemeClr val="tx1">
                  <a:lumMod val="65000"/>
                </a:schemeClr>
              </a:solidFill>
            </a:endParaRPr>
          </a:p>
          <a:p>
            <a:pPr lvl="1"/>
            <a:r>
              <a:rPr lang="en-GB" sz="1800" i="1" dirty="0">
                <a:solidFill>
                  <a:schemeClr val="tx1">
                    <a:lumMod val="65000"/>
                  </a:schemeClr>
                </a:solidFill>
              </a:rPr>
              <a:t>Gymnasiarch</a:t>
            </a:r>
          </a:p>
          <a:p>
            <a:pPr lvl="1"/>
            <a:r>
              <a:rPr lang="en-GB" sz="1800" i="1" dirty="0">
                <a:solidFill>
                  <a:schemeClr val="tx1">
                    <a:lumMod val="65000"/>
                  </a:schemeClr>
                </a:solidFill>
              </a:rPr>
              <a:t>Priestess for Life for Aphrodite and </a:t>
            </a:r>
            <a:r>
              <a:rPr lang="en-GB" sz="1800" dirty="0" err="1">
                <a:solidFill>
                  <a:schemeClr val="tx1">
                    <a:lumMod val="65000"/>
                  </a:schemeClr>
                </a:solidFill>
              </a:rPr>
              <a:t>dea</a:t>
            </a:r>
            <a:r>
              <a:rPr lang="en-GB" sz="1800" dirty="0">
                <a:solidFill>
                  <a:schemeClr val="tx1">
                    <a:lumMod val="65000"/>
                  </a:schemeClr>
                </a:solidFill>
              </a:rPr>
              <a:t> Agrippina Mater </a:t>
            </a:r>
          </a:p>
          <a:p>
            <a:r>
              <a:rPr lang="en-GB" sz="2000" b="1" i="1" dirty="0">
                <a:solidFill>
                  <a:srgbClr val="00B0F0"/>
                </a:solidFill>
              </a:rPr>
              <a:t>Priestess for Life for Demeter </a:t>
            </a:r>
            <a:br>
              <a:rPr lang="en-GB" sz="2000" b="1" i="1" dirty="0">
                <a:solidFill>
                  <a:srgbClr val="00B0F0"/>
                </a:solidFill>
              </a:rPr>
            </a:br>
            <a:r>
              <a:rPr lang="en-GB" sz="2000" b="1" i="1" dirty="0">
                <a:solidFill>
                  <a:srgbClr val="00B0F0"/>
                </a:solidFill>
              </a:rPr>
              <a:t>in </a:t>
            </a:r>
            <a:r>
              <a:rPr lang="en-GB" sz="2000" b="1" i="1" dirty="0" err="1">
                <a:solidFill>
                  <a:srgbClr val="00B0F0"/>
                </a:solidFill>
              </a:rPr>
              <a:t>Ephesos</a:t>
            </a:r>
            <a:endParaRPr lang="en-GB" sz="2000" b="1" i="1" dirty="0">
              <a:solidFill>
                <a:srgbClr val="00B0F0"/>
              </a:solidFill>
            </a:endParaRPr>
          </a:p>
        </p:txBody>
      </p:sp>
      <p:sp>
        <p:nvSpPr>
          <p:cNvPr id="7" name="TextBox 6"/>
          <p:cNvSpPr txBox="1"/>
          <p:nvPr/>
        </p:nvSpPr>
        <p:spPr>
          <a:xfrm>
            <a:off x="1907704" y="6167045"/>
            <a:ext cx="4032448" cy="646331"/>
          </a:xfrm>
          <a:prstGeom prst="rect">
            <a:avLst/>
          </a:prstGeom>
          <a:noFill/>
        </p:spPr>
        <p:txBody>
          <a:bodyPr wrap="square" rtlCol="0">
            <a:spAutoFit/>
          </a:bodyPr>
          <a:lstStyle/>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rPr>
              <a:t>priestesses mainly for female deities and empresses !?</a:t>
            </a:r>
          </a:p>
        </p:txBody>
      </p:sp>
    </p:spTree>
    <p:extLst>
      <p:ext uri="{BB962C8B-B14F-4D97-AF65-F5344CB8AC3E}">
        <p14:creationId xmlns:p14="http://schemas.microsoft.com/office/powerpoint/2010/main" val="147459714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51520" y="1556792"/>
            <a:ext cx="4320480" cy="5301208"/>
          </a:xfrm>
        </p:spPr>
        <p:txBody>
          <a:bodyPr>
            <a:normAutofit/>
          </a:bodyPr>
          <a:lstStyle/>
          <a:p>
            <a:r>
              <a:rPr lang="en-GB" sz="2000" i="1" dirty="0">
                <a:solidFill>
                  <a:schemeClr val="tx1">
                    <a:lumMod val="65000"/>
                  </a:schemeClr>
                </a:solidFill>
              </a:rPr>
              <a:t>honorary inscription</a:t>
            </a:r>
            <a:br>
              <a:rPr lang="en-GB" sz="2000" i="1" dirty="0">
                <a:solidFill>
                  <a:schemeClr val="tx1">
                    <a:lumMod val="65000"/>
                  </a:schemeClr>
                </a:solidFill>
              </a:rPr>
            </a:br>
            <a:r>
              <a:rPr lang="en-GB" sz="2000" i="1" dirty="0">
                <a:solidFill>
                  <a:schemeClr val="tx1">
                    <a:lumMod val="65000"/>
                  </a:schemeClr>
                </a:solidFill>
              </a:rPr>
              <a:t>by </a:t>
            </a:r>
            <a:r>
              <a:rPr lang="en-GB" sz="2000" dirty="0" err="1">
                <a:solidFill>
                  <a:schemeClr val="tx1">
                    <a:lumMod val="65000"/>
                  </a:schemeClr>
                </a:solidFill>
              </a:rPr>
              <a:t>boule</a:t>
            </a:r>
            <a:r>
              <a:rPr lang="en-GB" sz="2000" i="1" dirty="0">
                <a:solidFill>
                  <a:schemeClr val="tx1">
                    <a:lumMod val="65000"/>
                  </a:schemeClr>
                </a:solidFill>
              </a:rPr>
              <a:t> and </a:t>
            </a:r>
            <a:r>
              <a:rPr lang="en-GB" sz="2000" dirty="0">
                <a:solidFill>
                  <a:schemeClr val="tx1">
                    <a:lumMod val="65000"/>
                  </a:schemeClr>
                </a:solidFill>
              </a:rPr>
              <a:t>demos</a:t>
            </a:r>
          </a:p>
          <a:p>
            <a:r>
              <a:rPr lang="en-GB" sz="2000" i="1" dirty="0" err="1">
                <a:solidFill>
                  <a:schemeClr val="tx1">
                    <a:lumMod val="65000"/>
                  </a:schemeClr>
                </a:solidFill>
              </a:rPr>
              <a:t>Iulianè</a:t>
            </a:r>
            <a:r>
              <a:rPr lang="en-GB" sz="2000" i="1" dirty="0">
                <a:solidFill>
                  <a:schemeClr val="tx1">
                    <a:lumMod val="65000"/>
                  </a:schemeClr>
                </a:solidFill>
              </a:rPr>
              <a:t> </a:t>
            </a:r>
          </a:p>
          <a:p>
            <a:r>
              <a:rPr lang="en-GB" sz="2000" i="1" dirty="0">
                <a:solidFill>
                  <a:schemeClr val="tx1">
                    <a:lumMod val="65000"/>
                  </a:schemeClr>
                </a:solidFill>
              </a:rPr>
              <a:t>family relations:</a:t>
            </a:r>
            <a:br>
              <a:rPr lang="en-GB" sz="2000" i="1" dirty="0">
                <a:solidFill>
                  <a:schemeClr val="tx1">
                    <a:lumMod val="65000"/>
                  </a:schemeClr>
                </a:solidFill>
              </a:rPr>
            </a:br>
            <a:r>
              <a:rPr lang="en-GB" sz="2000" i="1" dirty="0">
                <a:solidFill>
                  <a:schemeClr val="tx1">
                    <a:lumMod val="65000"/>
                  </a:schemeClr>
                </a:solidFill>
              </a:rPr>
              <a:t>the wife of the high priest of Asia</a:t>
            </a:r>
            <a:br>
              <a:rPr lang="en-GB" sz="2000" i="1" dirty="0">
                <a:solidFill>
                  <a:schemeClr val="tx1">
                    <a:lumMod val="65000"/>
                  </a:schemeClr>
                </a:solidFill>
              </a:rPr>
            </a:br>
            <a:r>
              <a:rPr lang="en-GB" sz="2000" i="1" dirty="0" err="1">
                <a:solidFill>
                  <a:schemeClr val="tx1">
                    <a:lumMod val="65000"/>
                  </a:schemeClr>
                </a:solidFill>
              </a:rPr>
              <a:t>Alkiphron</a:t>
            </a:r>
            <a:endParaRPr lang="en-GB" sz="2000" i="1" dirty="0">
              <a:solidFill>
                <a:schemeClr val="tx1">
                  <a:lumMod val="65000"/>
                </a:schemeClr>
              </a:solidFill>
            </a:endParaRPr>
          </a:p>
          <a:p>
            <a:r>
              <a:rPr lang="en-GB" sz="2000" i="1" dirty="0">
                <a:solidFill>
                  <a:schemeClr val="tx1">
                    <a:lumMod val="65000"/>
                  </a:schemeClr>
                </a:solidFill>
              </a:rPr>
              <a:t>Her offices in Magnesia:</a:t>
            </a:r>
          </a:p>
          <a:p>
            <a:pPr lvl="1"/>
            <a:r>
              <a:rPr lang="en-GB" sz="1800" i="1" dirty="0">
                <a:solidFill>
                  <a:schemeClr val="tx1">
                    <a:lumMod val="65000"/>
                  </a:schemeClr>
                </a:solidFill>
              </a:rPr>
              <a:t>high priestess of Asia </a:t>
            </a:r>
            <a:br>
              <a:rPr lang="en-GB" sz="1800" i="1" dirty="0">
                <a:solidFill>
                  <a:schemeClr val="tx1">
                    <a:lumMod val="65000"/>
                  </a:schemeClr>
                </a:solidFill>
              </a:rPr>
            </a:br>
            <a:r>
              <a:rPr lang="en-GB" sz="1800" i="1" dirty="0">
                <a:solidFill>
                  <a:schemeClr val="tx1">
                    <a:lumMod val="65000"/>
                  </a:schemeClr>
                </a:solidFill>
              </a:rPr>
              <a:t>(the first woman…)</a:t>
            </a:r>
          </a:p>
          <a:p>
            <a:pPr lvl="1"/>
            <a:r>
              <a:rPr lang="en-GB" sz="1800" i="1" dirty="0" err="1">
                <a:solidFill>
                  <a:schemeClr val="tx1">
                    <a:lumMod val="65000"/>
                  </a:schemeClr>
                </a:solidFill>
              </a:rPr>
              <a:t>Stephanephor</a:t>
            </a:r>
            <a:endParaRPr lang="en-GB" sz="1800" i="1" dirty="0">
              <a:solidFill>
                <a:schemeClr val="tx1">
                  <a:lumMod val="65000"/>
                </a:schemeClr>
              </a:solidFill>
            </a:endParaRPr>
          </a:p>
          <a:p>
            <a:pPr lvl="1"/>
            <a:r>
              <a:rPr lang="en-GB" sz="1800" i="1" dirty="0">
                <a:solidFill>
                  <a:schemeClr val="tx1">
                    <a:lumMod val="65000"/>
                  </a:schemeClr>
                </a:solidFill>
              </a:rPr>
              <a:t>Gymnasiarch</a:t>
            </a:r>
          </a:p>
          <a:p>
            <a:pPr lvl="1"/>
            <a:r>
              <a:rPr lang="en-GB" sz="1800" i="1" dirty="0">
                <a:solidFill>
                  <a:schemeClr val="tx1">
                    <a:lumMod val="65000"/>
                  </a:schemeClr>
                </a:solidFill>
              </a:rPr>
              <a:t>Priestess for Life for Aphrodite and </a:t>
            </a:r>
            <a:r>
              <a:rPr lang="en-GB" sz="1800" dirty="0" err="1">
                <a:solidFill>
                  <a:schemeClr val="tx1">
                    <a:lumMod val="65000"/>
                  </a:schemeClr>
                </a:solidFill>
              </a:rPr>
              <a:t>dea</a:t>
            </a:r>
            <a:r>
              <a:rPr lang="en-GB" sz="1800" dirty="0">
                <a:solidFill>
                  <a:schemeClr val="tx1">
                    <a:lumMod val="65000"/>
                  </a:schemeClr>
                </a:solidFill>
              </a:rPr>
              <a:t> Agrippina Mater </a:t>
            </a:r>
          </a:p>
          <a:p>
            <a:r>
              <a:rPr lang="en-GB" sz="2000" i="1" dirty="0">
                <a:solidFill>
                  <a:schemeClr val="tx1">
                    <a:lumMod val="65000"/>
                  </a:schemeClr>
                </a:solidFill>
              </a:rPr>
              <a:t>Priestess for Life for Demeter </a:t>
            </a:r>
            <a:br>
              <a:rPr lang="en-GB" sz="2000" i="1" dirty="0">
                <a:solidFill>
                  <a:schemeClr val="tx1">
                    <a:lumMod val="65000"/>
                  </a:schemeClr>
                </a:solidFill>
              </a:rPr>
            </a:br>
            <a:r>
              <a:rPr lang="en-GB" sz="2000" i="1" dirty="0">
                <a:solidFill>
                  <a:schemeClr val="tx1">
                    <a:lumMod val="65000"/>
                  </a:schemeClr>
                </a:solidFill>
              </a:rPr>
              <a:t>in </a:t>
            </a:r>
            <a:r>
              <a:rPr lang="en-GB" sz="2000" i="1" dirty="0" err="1">
                <a:solidFill>
                  <a:schemeClr val="tx1">
                    <a:lumMod val="65000"/>
                  </a:schemeClr>
                </a:solidFill>
              </a:rPr>
              <a:t>Ephesos</a:t>
            </a:r>
            <a:endParaRPr lang="en-GB" sz="2000" i="1" dirty="0">
              <a:solidFill>
                <a:schemeClr val="tx1">
                  <a:lumMod val="65000"/>
                </a:schemeClr>
              </a:solidFill>
            </a:endParaRPr>
          </a:p>
        </p:txBody>
      </p:sp>
      <p:sp>
        <p:nvSpPr>
          <p:cNvPr id="5" name="Title 1"/>
          <p:cNvSpPr>
            <a:spLocks noGrp="1"/>
          </p:cNvSpPr>
          <p:nvPr>
            <p:ph type="title"/>
          </p:nvPr>
        </p:nvSpPr>
        <p:spPr>
          <a:xfrm>
            <a:off x="457200" y="260648"/>
            <a:ext cx="8229600" cy="854968"/>
          </a:xfrm>
        </p:spPr>
        <p:txBody>
          <a:bodyPr/>
          <a:lstStyle/>
          <a:p>
            <a:r>
              <a:rPr lang="en-GB" dirty="0"/>
              <a:t>Questions</a:t>
            </a:r>
          </a:p>
        </p:txBody>
      </p:sp>
      <p:sp>
        <p:nvSpPr>
          <p:cNvPr id="6" name="TextBox 5"/>
          <p:cNvSpPr txBox="1"/>
          <p:nvPr/>
        </p:nvSpPr>
        <p:spPr>
          <a:xfrm>
            <a:off x="4716016" y="1556792"/>
            <a:ext cx="4248472" cy="4493538"/>
          </a:xfrm>
          <a:prstGeom prst="rect">
            <a:avLst/>
          </a:prstGeom>
          <a:noFill/>
        </p:spPr>
        <p:txBody>
          <a:bodyPr wrap="square" rtlCol="0">
            <a:spAutoFit/>
          </a:bodyPr>
          <a:lstStyle/>
          <a:p>
            <a:r>
              <a:rPr lang="el-GR" sz="2200" b="1" dirty="0">
                <a:solidFill>
                  <a:schemeClr val="tx1">
                    <a:lumMod val="75000"/>
                  </a:schemeClr>
                </a:solidFill>
              </a:rPr>
              <a:t>ἡ βουλὴ [καὶ ὁ δῆμος ἐτείμησαν] | Ἰουλιανὴ[ν </a:t>
            </a:r>
            <a:r>
              <a:rPr lang="en-GB" sz="2200" b="1" dirty="0">
                <a:solidFill>
                  <a:schemeClr val="tx1">
                    <a:lumMod val="75000"/>
                  </a:schemeClr>
                </a:solidFill>
              </a:rPr>
              <a:t>E</a:t>
            </a:r>
            <a:r>
              <a:rPr lang="el-GR" sz="2200" b="1" dirty="0">
                <a:solidFill>
                  <a:schemeClr val="tx1">
                    <a:lumMod val="75000"/>
                  </a:schemeClr>
                </a:solidFill>
              </a:rPr>
              <a:t>ὐσ]τρά[του τοῦ Φα]|νοστράτ[ου,] γυνα[ῖκα δὲ Ἀλ]|κίφρονο[ς τ]οῦ τῆς Ἀ[σίας ἀρχιε]|ρέως, ἀρ[χιέ]ρειαν γε[νομένην] | τῆς Ἀσία[ς πρ]ώτην τῶ[ν γυναικῶν], | στεφαν[ηφόρ]ον, γυμν[ασίαρχον],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solidFill>
                <a:schemeClr val="tx1">
                  <a:lumMod val="75000"/>
                </a:schemeClr>
              </a:solidFill>
            </a:endParaRPr>
          </a:p>
        </p:txBody>
      </p:sp>
      <p:sp>
        <p:nvSpPr>
          <p:cNvPr id="11" name="Content Placeholder 2"/>
          <p:cNvSpPr txBox="1">
            <a:spLocks/>
          </p:cNvSpPr>
          <p:nvPr/>
        </p:nvSpPr>
        <p:spPr>
          <a:xfrm>
            <a:off x="539552" y="1340768"/>
            <a:ext cx="3754760" cy="1998610"/>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CAREER ?</a:t>
            </a:r>
          </a:p>
          <a:p>
            <a:pPr>
              <a:buFont typeface="Wingdings" pitchFamily="2" charset="2"/>
              <a:buChar char="Ø"/>
            </a:pPr>
            <a:r>
              <a:rPr lang="en-GB" sz="1600" b="1" dirty="0">
                <a:solidFill>
                  <a:schemeClr val="accent5">
                    <a:lumMod val="40000"/>
                    <a:lumOff val="60000"/>
                  </a:schemeClr>
                </a:solidFill>
              </a:rPr>
              <a:t>career structure for women </a:t>
            </a:r>
            <a:r>
              <a:rPr lang="en-GB" sz="1600" dirty="0">
                <a:solidFill>
                  <a:schemeClr val="accent5">
                    <a:lumMod val="40000"/>
                    <a:lumOff val="60000"/>
                  </a:schemeClr>
                </a:solidFill>
              </a:rPr>
              <a:t>?</a:t>
            </a:r>
          </a:p>
          <a:p>
            <a:pPr lvl="1">
              <a:buFont typeface="Wingdings" pitchFamily="2" charset="2"/>
              <a:buChar char="Ø"/>
            </a:pPr>
            <a:r>
              <a:rPr lang="en-GB" sz="1600" dirty="0">
                <a:solidFill>
                  <a:schemeClr val="accent5">
                    <a:lumMod val="40000"/>
                    <a:lumOff val="60000"/>
                  </a:schemeClr>
                </a:solidFill>
              </a:rPr>
              <a:t>‘accumulation’ </a:t>
            </a:r>
            <a:br>
              <a:rPr lang="en-GB" sz="1600" dirty="0">
                <a:solidFill>
                  <a:schemeClr val="accent5">
                    <a:lumMod val="40000"/>
                    <a:lumOff val="60000"/>
                  </a:schemeClr>
                </a:solidFill>
              </a:rPr>
            </a:br>
            <a:r>
              <a:rPr lang="en-GB" sz="1600" dirty="0">
                <a:solidFill>
                  <a:schemeClr val="accent5">
                    <a:lumMod val="40000"/>
                    <a:lumOff val="60000"/>
                  </a:schemeClr>
                </a:solidFill>
              </a:rPr>
              <a:t>of offices and </a:t>
            </a:r>
            <a:r>
              <a:rPr lang="en-GB" sz="1600" i="1" dirty="0" err="1">
                <a:solidFill>
                  <a:schemeClr val="accent5">
                    <a:lumMod val="40000"/>
                    <a:lumOff val="60000"/>
                  </a:schemeClr>
                </a:solidFill>
              </a:rPr>
              <a:t>leitourgiai</a:t>
            </a:r>
            <a:endParaRPr lang="en-GB" sz="1600" i="1" dirty="0">
              <a:solidFill>
                <a:schemeClr val="accent5">
                  <a:lumMod val="40000"/>
                  <a:lumOff val="60000"/>
                </a:schemeClr>
              </a:solidFill>
            </a:endParaRPr>
          </a:p>
          <a:p>
            <a:pPr lvl="1">
              <a:buFont typeface="Wingdings" pitchFamily="2" charset="2"/>
              <a:buChar char="Ø"/>
            </a:pPr>
            <a:r>
              <a:rPr lang="de-DE" sz="1600" dirty="0">
                <a:solidFill>
                  <a:schemeClr val="accent5">
                    <a:lumMod val="40000"/>
                    <a:lumOff val="60000"/>
                  </a:schemeClr>
                </a:solidFill>
              </a:rPr>
              <a:t>„</a:t>
            </a:r>
            <a:r>
              <a:rPr lang="de-DE" sz="1600" dirty="0" err="1">
                <a:solidFill>
                  <a:schemeClr val="accent5">
                    <a:lumMod val="40000"/>
                    <a:lumOff val="60000"/>
                  </a:schemeClr>
                </a:solidFill>
              </a:rPr>
              <a:t>cursus</a:t>
            </a:r>
            <a:r>
              <a:rPr lang="de-DE" sz="1600" dirty="0">
                <a:solidFill>
                  <a:schemeClr val="accent5">
                    <a:lumMod val="40000"/>
                    <a:lumOff val="60000"/>
                  </a:schemeClr>
                </a:solidFill>
              </a:rPr>
              <a:t> </a:t>
            </a:r>
            <a:r>
              <a:rPr lang="de-DE" sz="1600" dirty="0" err="1">
                <a:solidFill>
                  <a:schemeClr val="accent5">
                    <a:lumMod val="40000"/>
                    <a:lumOff val="60000"/>
                  </a:schemeClr>
                </a:solidFill>
              </a:rPr>
              <a:t>honorum</a:t>
            </a:r>
            <a:r>
              <a:rPr lang="de-DE" sz="1600" dirty="0">
                <a:solidFill>
                  <a:schemeClr val="accent5">
                    <a:lumMod val="40000"/>
                    <a:lumOff val="60000"/>
                  </a:schemeClr>
                </a:solidFill>
              </a:rPr>
              <a:t>“</a:t>
            </a:r>
          </a:p>
          <a:p>
            <a:pPr lvl="1">
              <a:buFont typeface="Wingdings" pitchFamily="2" charset="2"/>
              <a:buChar char="Ø"/>
            </a:pPr>
            <a:r>
              <a:rPr lang="de-DE" sz="1600" dirty="0" err="1">
                <a:solidFill>
                  <a:schemeClr val="accent5">
                    <a:lumMod val="40000"/>
                    <a:lumOff val="60000"/>
                  </a:schemeClr>
                </a:solidFill>
              </a:rPr>
              <a:t>competition</a:t>
            </a:r>
            <a:r>
              <a:rPr lang="de-DE" sz="1600" dirty="0">
                <a:solidFill>
                  <a:schemeClr val="accent5">
                    <a:lumMod val="40000"/>
                    <a:lumOff val="60000"/>
                  </a:schemeClr>
                </a:solidFill>
              </a:rPr>
              <a:t> </a:t>
            </a:r>
            <a:r>
              <a:rPr lang="de-DE" sz="1600" dirty="0" err="1">
                <a:solidFill>
                  <a:schemeClr val="accent5">
                    <a:lumMod val="40000"/>
                    <a:lumOff val="60000"/>
                  </a:schemeClr>
                </a:solidFill>
              </a:rPr>
              <a:t>for</a:t>
            </a:r>
            <a:r>
              <a:rPr lang="de-DE" sz="1600" dirty="0">
                <a:solidFill>
                  <a:schemeClr val="accent5">
                    <a:lumMod val="40000"/>
                    <a:lumOff val="60000"/>
                  </a:schemeClr>
                </a:solidFill>
              </a:rPr>
              <a:t> </a:t>
            </a:r>
            <a:r>
              <a:rPr lang="de-DE" sz="1600" dirty="0" err="1">
                <a:solidFill>
                  <a:schemeClr val="accent5">
                    <a:lumMod val="40000"/>
                    <a:lumOff val="60000"/>
                  </a:schemeClr>
                </a:solidFill>
              </a:rPr>
              <a:t>offices</a:t>
            </a:r>
            <a:endParaRPr lang="en-GB" sz="1600" dirty="0">
              <a:solidFill>
                <a:schemeClr val="accent5">
                  <a:lumMod val="40000"/>
                  <a:lumOff val="60000"/>
                </a:schemeClr>
              </a:solidFill>
            </a:endParaRPr>
          </a:p>
        </p:txBody>
      </p:sp>
      <p:sp>
        <p:nvSpPr>
          <p:cNvPr id="12" name="Rectangle 11"/>
          <p:cNvSpPr/>
          <p:nvPr/>
        </p:nvSpPr>
        <p:spPr>
          <a:xfrm>
            <a:off x="611560" y="1738603"/>
            <a:ext cx="3626728" cy="1474373"/>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042320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251520" y="1556792"/>
            <a:ext cx="3960440" cy="5301208"/>
          </a:xfrm>
        </p:spPr>
        <p:txBody>
          <a:bodyPr>
            <a:normAutofit/>
          </a:bodyPr>
          <a:lstStyle/>
          <a:p>
            <a:r>
              <a:rPr lang="en-GB" sz="2000" i="1" dirty="0" err="1">
                <a:solidFill>
                  <a:schemeClr val="tx1">
                    <a:lumMod val="75000"/>
                  </a:schemeClr>
                </a:solidFill>
              </a:rPr>
              <a:t>Ehreninschrift</a:t>
            </a:r>
            <a:r>
              <a:rPr lang="en-GB" sz="2000" i="1" dirty="0">
                <a:solidFill>
                  <a:schemeClr val="tx1">
                    <a:lumMod val="75000"/>
                  </a:schemeClr>
                </a:solidFill>
              </a:rPr>
              <a:t> </a:t>
            </a:r>
            <a:br>
              <a:rPr lang="en-GB" sz="2000" i="1" dirty="0">
                <a:solidFill>
                  <a:schemeClr val="tx1">
                    <a:lumMod val="75000"/>
                  </a:schemeClr>
                </a:solidFill>
              </a:rPr>
            </a:br>
            <a:r>
              <a:rPr lang="en-GB" sz="2000" i="1" dirty="0">
                <a:solidFill>
                  <a:schemeClr val="tx1">
                    <a:lumMod val="75000"/>
                  </a:schemeClr>
                </a:solidFill>
              </a:rPr>
              <a:t>von </a:t>
            </a:r>
            <a:r>
              <a:rPr lang="en-GB" sz="2000" dirty="0">
                <a:solidFill>
                  <a:schemeClr val="tx1">
                    <a:lumMod val="75000"/>
                  </a:schemeClr>
                </a:solidFill>
              </a:rPr>
              <a:t>boule</a:t>
            </a:r>
            <a:r>
              <a:rPr lang="en-GB" sz="2000" i="1" dirty="0">
                <a:solidFill>
                  <a:schemeClr val="tx1">
                    <a:lumMod val="75000"/>
                  </a:schemeClr>
                </a:solidFill>
              </a:rPr>
              <a:t> und </a:t>
            </a:r>
            <a:r>
              <a:rPr lang="en-GB" sz="2000" dirty="0">
                <a:solidFill>
                  <a:schemeClr val="tx1">
                    <a:lumMod val="75000"/>
                  </a:schemeClr>
                </a:solidFill>
              </a:rPr>
              <a:t>demos</a:t>
            </a:r>
          </a:p>
          <a:p>
            <a:r>
              <a:rPr lang="en-GB" sz="2000" i="1" dirty="0" err="1">
                <a:solidFill>
                  <a:schemeClr val="tx1">
                    <a:lumMod val="75000"/>
                  </a:schemeClr>
                </a:solidFill>
              </a:rPr>
              <a:t>Iulianè</a:t>
            </a:r>
            <a:r>
              <a:rPr lang="en-GB" sz="2000" i="1" dirty="0">
                <a:solidFill>
                  <a:schemeClr val="tx1">
                    <a:lumMod val="75000"/>
                  </a:schemeClr>
                </a:solidFill>
              </a:rPr>
              <a:t> </a:t>
            </a:r>
          </a:p>
          <a:p>
            <a:r>
              <a:rPr lang="en-GB" sz="2000" i="1" dirty="0" err="1">
                <a:solidFill>
                  <a:schemeClr val="tx1">
                    <a:lumMod val="75000"/>
                  </a:schemeClr>
                </a:solidFill>
              </a:rPr>
              <a:t>Familienbeziehungen</a:t>
            </a:r>
            <a:br>
              <a:rPr lang="en-GB" sz="2000" i="1" dirty="0">
                <a:solidFill>
                  <a:schemeClr val="tx1">
                    <a:lumMod val="75000"/>
                  </a:schemeClr>
                </a:solidFill>
              </a:rPr>
            </a:br>
            <a:r>
              <a:rPr lang="en-GB" sz="2000" i="1" dirty="0">
                <a:solidFill>
                  <a:schemeClr val="tx1">
                    <a:lumMod val="75000"/>
                  </a:schemeClr>
                </a:solidFill>
              </a:rPr>
              <a:t>Frau des </a:t>
            </a:r>
            <a:r>
              <a:rPr lang="en-GB" sz="2000" i="1" dirty="0" err="1">
                <a:solidFill>
                  <a:schemeClr val="tx1">
                    <a:lumMod val="75000"/>
                  </a:schemeClr>
                </a:solidFill>
              </a:rPr>
              <a:t>Hohepriesters</a:t>
            </a:r>
            <a:r>
              <a:rPr lang="en-GB" sz="2000" i="1" dirty="0">
                <a:solidFill>
                  <a:schemeClr val="tx1">
                    <a:lumMod val="75000"/>
                  </a:schemeClr>
                </a:solidFill>
              </a:rPr>
              <a:t> </a:t>
            </a:r>
            <a:r>
              <a:rPr lang="en-GB" sz="2000" i="1" dirty="0" err="1">
                <a:solidFill>
                  <a:schemeClr val="tx1">
                    <a:lumMod val="75000"/>
                  </a:schemeClr>
                </a:solidFill>
              </a:rPr>
              <a:t>Asiens</a:t>
            </a:r>
            <a:r>
              <a:rPr lang="en-GB" sz="2000" i="1" dirty="0">
                <a:solidFill>
                  <a:schemeClr val="tx1">
                    <a:lumMod val="75000"/>
                  </a:schemeClr>
                </a:solidFill>
              </a:rPr>
              <a:t> </a:t>
            </a:r>
            <a:r>
              <a:rPr lang="en-GB" sz="2000" i="1" dirty="0" err="1">
                <a:solidFill>
                  <a:schemeClr val="tx1">
                    <a:lumMod val="75000"/>
                  </a:schemeClr>
                </a:solidFill>
              </a:rPr>
              <a:t>Alkiphron</a:t>
            </a:r>
          </a:p>
          <a:p>
            <a:r>
              <a:rPr lang="en-GB" sz="2000" i="1" dirty="0" err="1">
                <a:solidFill>
                  <a:schemeClr val="tx1">
                    <a:lumMod val="75000"/>
                  </a:schemeClr>
                </a:solidFill>
              </a:rPr>
              <a:t>Ihre</a:t>
            </a:r>
            <a:r>
              <a:rPr lang="en-GB" sz="2000" i="1" dirty="0">
                <a:solidFill>
                  <a:schemeClr val="tx1">
                    <a:lumMod val="75000"/>
                  </a:schemeClr>
                </a:solidFill>
              </a:rPr>
              <a:t> </a:t>
            </a:r>
            <a:r>
              <a:rPr lang="en-GB" sz="2000" i="1" dirty="0" err="1">
                <a:solidFill>
                  <a:schemeClr val="tx1">
                    <a:lumMod val="75000"/>
                  </a:schemeClr>
                </a:solidFill>
              </a:rPr>
              <a:t>Ämter</a:t>
            </a:r>
            <a:r>
              <a:rPr lang="en-GB" sz="2000" i="1" dirty="0">
                <a:solidFill>
                  <a:schemeClr val="tx1">
                    <a:lumMod val="75000"/>
                  </a:schemeClr>
                </a:solidFill>
              </a:rPr>
              <a:t> in Magnesia:</a:t>
            </a:r>
          </a:p>
          <a:p>
            <a:pPr lvl="1"/>
            <a:r>
              <a:rPr lang="en-GB" sz="1800" i="1" dirty="0" err="1">
                <a:solidFill>
                  <a:schemeClr val="tx1">
                    <a:lumMod val="75000"/>
                  </a:schemeClr>
                </a:solidFill>
              </a:rPr>
              <a:t>Hohepriesterin</a:t>
            </a:r>
            <a:r>
              <a:rPr lang="en-GB" sz="1800" i="1" dirty="0">
                <a:solidFill>
                  <a:schemeClr val="tx1">
                    <a:lumMod val="75000"/>
                  </a:schemeClr>
                </a:solidFill>
              </a:rPr>
              <a:t> </a:t>
            </a:r>
            <a:r>
              <a:rPr lang="en-GB" sz="1800" i="1" dirty="0" err="1">
                <a:solidFill>
                  <a:schemeClr val="tx1">
                    <a:lumMod val="75000"/>
                  </a:schemeClr>
                </a:solidFill>
              </a:rPr>
              <a:t>Asiens</a:t>
            </a:r>
            <a:br>
              <a:rPr lang="en-GB" sz="1800" i="1" dirty="0">
                <a:solidFill>
                  <a:schemeClr val="tx1">
                    <a:lumMod val="75000"/>
                  </a:schemeClr>
                </a:solidFill>
              </a:rPr>
            </a:br>
            <a:r>
              <a:rPr lang="en-GB" sz="1800" i="1" dirty="0">
                <a:solidFill>
                  <a:schemeClr val="tx1">
                    <a:lumMod val="75000"/>
                  </a:schemeClr>
                </a:solidFill>
              </a:rPr>
              <a:t>(die </a:t>
            </a:r>
            <a:r>
              <a:rPr lang="en-GB" sz="1800" i="1" dirty="0" err="1">
                <a:solidFill>
                  <a:schemeClr val="tx1">
                    <a:lumMod val="75000"/>
                  </a:schemeClr>
                </a:solidFill>
              </a:rPr>
              <a:t>erste</a:t>
            </a:r>
            <a:r>
              <a:rPr lang="en-GB" sz="1800" i="1" dirty="0">
                <a:solidFill>
                  <a:schemeClr val="tx1">
                    <a:lumMod val="75000"/>
                  </a:schemeClr>
                </a:solidFill>
              </a:rPr>
              <a:t> Frau)</a:t>
            </a:r>
          </a:p>
          <a:p>
            <a:pPr lvl="1"/>
            <a:r>
              <a:rPr lang="en-GB" sz="1800" i="1" dirty="0" err="1">
                <a:solidFill>
                  <a:schemeClr val="tx1">
                    <a:lumMod val="75000"/>
                  </a:schemeClr>
                </a:solidFill>
              </a:rPr>
              <a:t>Stephanephor</a:t>
            </a:r>
            <a:endParaRPr lang="en-GB" sz="1800" i="1" dirty="0">
              <a:solidFill>
                <a:schemeClr val="tx1">
                  <a:lumMod val="75000"/>
                </a:schemeClr>
              </a:solidFill>
            </a:endParaRPr>
          </a:p>
          <a:p>
            <a:pPr lvl="1"/>
            <a:r>
              <a:rPr lang="en-GB" sz="1800" i="1" dirty="0">
                <a:solidFill>
                  <a:schemeClr val="tx1">
                    <a:lumMod val="75000"/>
                  </a:schemeClr>
                </a:solidFill>
              </a:rPr>
              <a:t>Gymnasiarch</a:t>
            </a:r>
          </a:p>
          <a:p>
            <a:pPr lvl="1"/>
            <a:r>
              <a:rPr lang="en-GB" sz="1800" i="1" dirty="0">
                <a:solidFill>
                  <a:schemeClr val="tx1">
                    <a:lumMod val="65000"/>
                  </a:schemeClr>
                </a:solidFill>
              </a:rPr>
              <a:t>Priestess for Life for Aphrodite and </a:t>
            </a:r>
            <a:r>
              <a:rPr lang="en-GB" sz="1800" dirty="0" err="1">
                <a:solidFill>
                  <a:schemeClr val="tx1">
                    <a:lumMod val="65000"/>
                  </a:schemeClr>
                </a:solidFill>
              </a:rPr>
              <a:t>dea</a:t>
            </a:r>
            <a:r>
              <a:rPr lang="en-GB" sz="1800" dirty="0">
                <a:solidFill>
                  <a:schemeClr val="tx1">
                    <a:lumMod val="65000"/>
                  </a:schemeClr>
                </a:solidFill>
              </a:rPr>
              <a:t> Agrippina Mater </a:t>
            </a:r>
          </a:p>
          <a:p>
            <a:r>
              <a:rPr lang="en-GB" sz="2000" i="1" dirty="0">
                <a:solidFill>
                  <a:schemeClr val="tx1">
                    <a:lumMod val="65000"/>
                  </a:schemeClr>
                </a:solidFill>
              </a:rPr>
              <a:t>Priestess for Life for Demeter </a:t>
            </a:r>
            <a:br>
              <a:rPr lang="en-GB" sz="2000" i="1" dirty="0">
                <a:solidFill>
                  <a:schemeClr val="tx1">
                    <a:lumMod val="65000"/>
                  </a:schemeClr>
                </a:solidFill>
              </a:rPr>
            </a:br>
            <a:r>
              <a:rPr lang="en-GB" sz="2000" i="1" dirty="0">
                <a:solidFill>
                  <a:schemeClr val="tx1">
                    <a:lumMod val="65000"/>
                  </a:schemeClr>
                </a:solidFill>
              </a:rPr>
              <a:t>in </a:t>
            </a:r>
            <a:r>
              <a:rPr lang="en-GB" sz="2000" i="1" dirty="0" err="1">
                <a:solidFill>
                  <a:schemeClr val="tx1">
                    <a:lumMod val="65000"/>
                  </a:schemeClr>
                </a:solidFill>
              </a:rPr>
              <a:t>Ephesos</a:t>
            </a:r>
            <a:endParaRPr lang="en-GB" sz="2000" i="1" dirty="0">
              <a:solidFill>
                <a:schemeClr val="tx1">
                  <a:lumMod val="65000"/>
                </a:schemeClr>
              </a:solidFill>
            </a:endParaRPr>
          </a:p>
        </p:txBody>
      </p:sp>
      <p:sp>
        <p:nvSpPr>
          <p:cNvPr id="4" name="Title 1"/>
          <p:cNvSpPr>
            <a:spLocks noGrp="1"/>
          </p:cNvSpPr>
          <p:nvPr>
            <p:ph type="title"/>
          </p:nvPr>
        </p:nvSpPr>
        <p:spPr>
          <a:xfrm>
            <a:off x="457200" y="260648"/>
            <a:ext cx="8229600" cy="854968"/>
          </a:xfrm>
        </p:spPr>
        <p:txBody>
          <a:bodyPr/>
          <a:lstStyle/>
          <a:p>
            <a:r>
              <a:rPr lang="en-GB" dirty="0"/>
              <a:t>Questions</a:t>
            </a:r>
          </a:p>
        </p:txBody>
      </p:sp>
      <p:sp>
        <p:nvSpPr>
          <p:cNvPr id="5" name="TextBox 4"/>
          <p:cNvSpPr txBox="1"/>
          <p:nvPr/>
        </p:nvSpPr>
        <p:spPr>
          <a:xfrm>
            <a:off x="4716016" y="1556792"/>
            <a:ext cx="4248472" cy="4493538"/>
          </a:xfrm>
          <a:prstGeom prst="rect">
            <a:avLst/>
          </a:prstGeom>
          <a:noFill/>
        </p:spPr>
        <p:txBody>
          <a:bodyPr wrap="square" rtlCol="0">
            <a:spAutoFit/>
          </a:bodyPr>
          <a:lstStyle/>
          <a:p>
            <a:r>
              <a:rPr lang="el-GR" sz="2200" b="1" dirty="0">
                <a:solidFill>
                  <a:schemeClr val="tx1">
                    <a:lumMod val="75000"/>
                  </a:schemeClr>
                </a:solidFill>
              </a:rPr>
              <a:t>ἡ βουλὴ [καὶ ὁ δῆμος ἐτείμησαν] | Ἰουλιανὴ[ν </a:t>
            </a:r>
            <a:r>
              <a:rPr lang="en-GB" sz="2200" b="1" dirty="0">
                <a:solidFill>
                  <a:schemeClr val="tx1">
                    <a:lumMod val="75000"/>
                  </a:schemeClr>
                </a:solidFill>
              </a:rPr>
              <a:t>E</a:t>
            </a:r>
            <a:r>
              <a:rPr lang="el-GR" sz="2200" b="1" dirty="0">
                <a:solidFill>
                  <a:schemeClr val="tx1">
                    <a:lumMod val="75000"/>
                  </a:schemeClr>
                </a:solidFill>
              </a:rPr>
              <a:t>ὐσ]τρά[του τοῦ Φα]|νοστράτ[ου,] γυνα[ῖκα δὲ Ἀλ]|κίφρονο[ς τ]οῦ τῆς Ἀ[σίας ἀρχιε]|ρέως, ἀρ[χιέ]ρειαν γε[νομένην] | τῆς Ἀσία[ς πρ]ώτην τῶ[ν γυναικῶν], | στεφαν[ηφόρ]ον, γυμν[ασίαρχον], | ἱέ[ρει]αν Ἀφ[ροδ]είτης κα[ὶ θεᾶς Ἀγριπ]|πείνης [μητ]ρὸς διὰ [βίου], ἱ[έρει|αν δὲ κα[ὶ ἐν Ἐ]φέσῳ Δή[μητρ]ος [διὰ] | βίου, πάσ[ης ἀ]ρετῆς ἕν[εκεν].</a:t>
            </a:r>
            <a:endParaRPr lang="en-GB" sz="2200" b="1" dirty="0">
              <a:solidFill>
                <a:schemeClr val="tx1">
                  <a:lumMod val="75000"/>
                </a:schemeClr>
              </a:solidFill>
            </a:endParaRPr>
          </a:p>
        </p:txBody>
      </p:sp>
      <p:sp>
        <p:nvSpPr>
          <p:cNvPr id="14" name="Content Placeholder 2"/>
          <p:cNvSpPr txBox="1">
            <a:spLocks/>
          </p:cNvSpPr>
          <p:nvPr/>
        </p:nvSpPr>
        <p:spPr>
          <a:xfrm>
            <a:off x="4577992" y="1353657"/>
            <a:ext cx="3754760" cy="2057729"/>
          </a:xfrm>
          <a:prstGeom prst="rect">
            <a:avLst/>
          </a:prstGeom>
          <a:gradFill>
            <a:gsLst>
              <a:gs pos="0">
                <a:schemeClr val="accent2">
                  <a:shade val="15000"/>
                  <a:satMod val="180000"/>
                  <a:alpha val="7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gradFill>
          <a:ln/>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tx2">
                    <a:lumMod val="25000"/>
                  </a:schemeClr>
                </a:solidFill>
                <a:effectLst>
                  <a:outerShdw blurRad="38100" dist="38100" dir="2700000" algn="tl">
                    <a:srgbClr val="000000">
                      <a:alpha val="43137"/>
                    </a:srgbClr>
                  </a:outerShdw>
                </a:effectLst>
              </a:rPr>
              <a:t>INFLUENCE &amp; STATUS ?</a:t>
            </a:r>
            <a:br>
              <a:rPr lang="en-GB" sz="2000" b="1" dirty="0">
                <a:solidFill>
                  <a:schemeClr val="tx2">
                    <a:lumMod val="25000"/>
                  </a:schemeClr>
                </a:solidFill>
                <a:effectLst>
                  <a:outerShdw blurRad="38100" dist="38100" dir="2700000" algn="tl">
                    <a:srgbClr val="000000">
                      <a:alpha val="43137"/>
                    </a:srgbClr>
                  </a:outerShdw>
                </a:effectLst>
              </a:rPr>
            </a:br>
            <a:endParaRPr lang="en-GB" sz="1050" b="1"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800" dirty="0" err="1">
                <a:solidFill>
                  <a:schemeClr val="tx2">
                    <a:lumMod val="25000"/>
                  </a:schemeClr>
                </a:solidFill>
                <a:effectLst>
                  <a:outerShdw blurRad="38100" dist="38100" dir="2700000" algn="tl">
                    <a:srgbClr val="000000">
                      <a:alpha val="43137"/>
                    </a:srgbClr>
                  </a:outerShdw>
                </a:effectLst>
              </a:rPr>
              <a:t>Social</a:t>
            </a:r>
            <a:r>
              <a:rPr lang="de-DE" sz="1800" dirty="0">
                <a:solidFill>
                  <a:schemeClr val="tx2">
                    <a:lumMod val="25000"/>
                  </a:schemeClr>
                </a:solidFill>
                <a:effectLst>
                  <a:outerShdw blurRad="38100" dist="38100" dir="2700000" algn="tl">
                    <a:srgbClr val="000000">
                      <a:alpha val="43137"/>
                    </a:srgbClr>
                  </a:outerShdw>
                </a:effectLst>
              </a:rPr>
              <a:t> </a:t>
            </a:r>
            <a:r>
              <a:rPr lang="de-DE" sz="1800" dirty="0" err="1">
                <a:solidFill>
                  <a:schemeClr val="tx2">
                    <a:lumMod val="25000"/>
                  </a:schemeClr>
                </a:solidFill>
                <a:effectLst>
                  <a:outerShdw blurRad="38100" dist="38100" dir="2700000" algn="tl">
                    <a:srgbClr val="000000">
                      <a:alpha val="43137"/>
                    </a:srgbClr>
                  </a:outerShdw>
                </a:effectLst>
              </a:rPr>
              <a:t>status</a:t>
            </a:r>
            <a:r>
              <a:rPr lang="de-DE" sz="1800" dirty="0">
                <a:solidFill>
                  <a:schemeClr val="tx2">
                    <a:lumMod val="25000"/>
                  </a:schemeClr>
                </a:solidFill>
                <a:effectLst>
                  <a:outerShdw blurRad="38100" dist="38100" dir="2700000" algn="tl">
                    <a:srgbClr val="000000">
                      <a:alpha val="43137"/>
                    </a:srgbClr>
                  </a:outerShdw>
                </a:effectLst>
              </a:rPr>
              <a:t> </a:t>
            </a:r>
            <a:r>
              <a:rPr lang="de-DE" sz="1800" dirty="0" err="1">
                <a:solidFill>
                  <a:schemeClr val="tx2">
                    <a:lumMod val="25000"/>
                  </a:schemeClr>
                </a:solidFill>
                <a:effectLst>
                  <a:outerShdw blurRad="38100" dist="38100" dir="2700000" algn="tl">
                    <a:srgbClr val="000000">
                      <a:alpha val="43137"/>
                    </a:srgbClr>
                  </a:outerShdw>
                </a:effectLst>
              </a:rPr>
              <a:t>of</a:t>
            </a:r>
            <a:r>
              <a:rPr lang="de-DE" sz="1800" dirty="0">
                <a:solidFill>
                  <a:schemeClr val="tx2">
                    <a:lumMod val="25000"/>
                  </a:schemeClr>
                </a:solidFill>
                <a:effectLst>
                  <a:outerShdw blurRad="38100" dist="38100" dir="2700000" algn="tl">
                    <a:srgbClr val="000000">
                      <a:alpha val="43137"/>
                    </a:srgbClr>
                  </a:outerShdw>
                </a:effectLst>
              </a:rPr>
              <a:t> </a:t>
            </a:r>
            <a:r>
              <a:rPr lang="de-DE" sz="1800" dirty="0" err="1">
                <a:solidFill>
                  <a:schemeClr val="tx2">
                    <a:lumMod val="25000"/>
                  </a:schemeClr>
                </a:solidFill>
                <a:effectLst>
                  <a:outerShdw blurRad="38100" dist="38100" dir="2700000" algn="tl">
                    <a:srgbClr val="000000">
                      <a:alpha val="43137"/>
                    </a:srgbClr>
                  </a:outerShdw>
                </a:effectLst>
              </a:rPr>
              <a:t>women</a:t>
            </a:r>
            <a:endParaRPr lang="en-GB" sz="18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800" dirty="0" err="1">
                <a:solidFill>
                  <a:schemeClr val="tx2">
                    <a:lumMod val="25000"/>
                  </a:schemeClr>
                </a:solidFill>
                <a:effectLst>
                  <a:outerShdw blurRad="38100" dist="38100" dir="2700000" algn="tl">
                    <a:srgbClr val="000000">
                      <a:alpha val="43137"/>
                    </a:srgbClr>
                  </a:outerShdw>
                </a:effectLst>
              </a:rPr>
              <a:t>political</a:t>
            </a:r>
            <a:r>
              <a:rPr lang="de-DE" sz="1800" dirty="0">
                <a:solidFill>
                  <a:schemeClr val="tx2">
                    <a:lumMod val="25000"/>
                  </a:schemeClr>
                </a:solidFill>
                <a:effectLst>
                  <a:outerShdw blurRad="38100" dist="38100" dir="2700000" algn="tl">
                    <a:srgbClr val="000000">
                      <a:alpha val="43137"/>
                    </a:srgbClr>
                  </a:outerShdw>
                </a:effectLst>
              </a:rPr>
              <a:t> power </a:t>
            </a:r>
            <a:r>
              <a:rPr lang="de-DE" sz="1800" dirty="0" err="1">
                <a:solidFill>
                  <a:schemeClr val="tx2">
                    <a:lumMod val="25000"/>
                  </a:schemeClr>
                </a:solidFill>
                <a:effectLst>
                  <a:outerShdw blurRad="38100" dist="38100" dir="2700000" algn="tl">
                    <a:srgbClr val="000000">
                      <a:alpha val="43137"/>
                    </a:srgbClr>
                  </a:outerShdw>
                </a:effectLst>
              </a:rPr>
              <a:t>or</a:t>
            </a:r>
            <a:r>
              <a:rPr lang="de-DE" sz="1800" dirty="0">
                <a:solidFill>
                  <a:schemeClr val="tx2">
                    <a:lumMod val="25000"/>
                  </a:schemeClr>
                </a:solidFill>
                <a:effectLst>
                  <a:outerShdw blurRad="38100" dist="38100" dir="2700000" algn="tl">
                    <a:srgbClr val="000000">
                      <a:alpha val="43137"/>
                    </a:srgbClr>
                  </a:outerShdw>
                </a:effectLst>
              </a:rPr>
              <a:t> „</a:t>
            </a:r>
            <a:r>
              <a:rPr lang="de-DE" sz="1800" dirty="0" err="1">
                <a:solidFill>
                  <a:schemeClr val="tx2">
                    <a:lumMod val="25000"/>
                  </a:schemeClr>
                </a:solidFill>
                <a:effectLst>
                  <a:outerShdw blurRad="38100" dist="38100" dir="2700000" algn="tl">
                    <a:srgbClr val="000000">
                      <a:alpha val="43137"/>
                    </a:srgbClr>
                  </a:outerShdw>
                </a:effectLst>
              </a:rPr>
              <a:t>influence</a:t>
            </a:r>
            <a:r>
              <a:rPr lang="de-DE" sz="1800" dirty="0">
                <a:solidFill>
                  <a:schemeClr val="tx2">
                    <a:lumMod val="25000"/>
                  </a:schemeClr>
                </a:solidFill>
                <a:effectLst>
                  <a:outerShdw blurRad="38100" dist="38100" dir="2700000" algn="tl">
                    <a:srgbClr val="000000">
                      <a:alpha val="43137"/>
                    </a:srgbClr>
                  </a:outerShdw>
                </a:effectLst>
              </a:rPr>
              <a:t>“?</a:t>
            </a:r>
          </a:p>
          <a:p>
            <a:pPr>
              <a:buFont typeface="Wingdings" pitchFamily="2" charset="2"/>
              <a:buChar char="Ø"/>
            </a:pPr>
            <a:r>
              <a:rPr lang="en-GB" sz="1800" dirty="0" err="1">
                <a:solidFill>
                  <a:schemeClr val="tx2">
                    <a:lumMod val="25000"/>
                  </a:schemeClr>
                </a:solidFill>
                <a:effectLst>
                  <a:outerShdw blurRad="38100" dist="38100" dir="2700000" algn="tl">
                    <a:srgbClr val="000000">
                      <a:alpha val="43137"/>
                    </a:srgbClr>
                  </a:outerShdw>
                </a:effectLst>
              </a:rPr>
              <a:t>euergetismus</a:t>
            </a:r>
            <a:endParaRPr lang="en-GB" sz="18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en-GB" sz="1800" dirty="0" err="1">
                <a:solidFill>
                  <a:schemeClr val="tx2">
                    <a:lumMod val="25000"/>
                  </a:schemeClr>
                </a:solidFill>
                <a:effectLst>
                  <a:outerShdw blurRad="38100" dist="38100" dir="2700000" algn="tl">
                    <a:srgbClr val="000000">
                      <a:alpha val="43137"/>
                    </a:srgbClr>
                  </a:outerShdw>
                </a:effectLst>
              </a:rPr>
              <a:t>prieshood</a:t>
            </a:r>
            <a:r>
              <a:rPr lang="en-GB" sz="1800" dirty="0">
                <a:solidFill>
                  <a:schemeClr val="tx2">
                    <a:lumMod val="25000"/>
                  </a:schemeClr>
                </a:solidFill>
                <a:effectLst>
                  <a:outerShdw blurRad="38100" dist="38100" dir="2700000" algn="tl">
                    <a:srgbClr val="000000">
                      <a:alpha val="43137"/>
                    </a:srgbClr>
                  </a:outerShdw>
                </a:effectLst>
              </a:rPr>
              <a:t> as opportunity for public role, self-display,…</a:t>
            </a:r>
          </a:p>
        </p:txBody>
      </p:sp>
      <p:sp>
        <p:nvSpPr>
          <p:cNvPr id="15" name="Rectangle 14"/>
          <p:cNvSpPr/>
          <p:nvPr/>
        </p:nvSpPr>
        <p:spPr>
          <a:xfrm>
            <a:off x="4617680" y="1772816"/>
            <a:ext cx="3626728" cy="156656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2"/>
          <p:cNvSpPr txBox="1">
            <a:spLocks/>
          </p:cNvSpPr>
          <p:nvPr/>
        </p:nvSpPr>
        <p:spPr>
          <a:xfrm>
            <a:off x="539552" y="1340768"/>
            <a:ext cx="3754760" cy="1998610"/>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CAREER ?</a:t>
            </a:r>
          </a:p>
          <a:p>
            <a:pPr>
              <a:buFont typeface="Wingdings" pitchFamily="2" charset="2"/>
              <a:buChar char="Ø"/>
            </a:pPr>
            <a:r>
              <a:rPr lang="en-GB" sz="1600" b="1" dirty="0">
                <a:solidFill>
                  <a:schemeClr val="accent5">
                    <a:lumMod val="40000"/>
                    <a:lumOff val="60000"/>
                  </a:schemeClr>
                </a:solidFill>
              </a:rPr>
              <a:t>career structure for women </a:t>
            </a:r>
            <a:r>
              <a:rPr lang="en-GB" sz="1600" dirty="0">
                <a:solidFill>
                  <a:schemeClr val="accent5">
                    <a:lumMod val="40000"/>
                    <a:lumOff val="60000"/>
                  </a:schemeClr>
                </a:solidFill>
              </a:rPr>
              <a:t>?</a:t>
            </a:r>
          </a:p>
          <a:p>
            <a:pPr lvl="1">
              <a:buFont typeface="Wingdings" pitchFamily="2" charset="2"/>
              <a:buChar char="Ø"/>
            </a:pPr>
            <a:r>
              <a:rPr lang="en-GB" sz="1600" dirty="0">
                <a:solidFill>
                  <a:schemeClr val="accent5">
                    <a:lumMod val="40000"/>
                    <a:lumOff val="60000"/>
                  </a:schemeClr>
                </a:solidFill>
              </a:rPr>
              <a:t>‘accumulation’ </a:t>
            </a:r>
            <a:br>
              <a:rPr lang="en-GB" sz="1600" dirty="0">
                <a:solidFill>
                  <a:schemeClr val="accent5">
                    <a:lumMod val="40000"/>
                    <a:lumOff val="60000"/>
                  </a:schemeClr>
                </a:solidFill>
              </a:rPr>
            </a:br>
            <a:r>
              <a:rPr lang="en-GB" sz="1600" dirty="0">
                <a:solidFill>
                  <a:schemeClr val="accent5">
                    <a:lumMod val="40000"/>
                    <a:lumOff val="60000"/>
                  </a:schemeClr>
                </a:solidFill>
              </a:rPr>
              <a:t>of offices and </a:t>
            </a:r>
            <a:r>
              <a:rPr lang="en-GB" sz="1600" i="1" dirty="0" err="1">
                <a:solidFill>
                  <a:schemeClr val="accent5">
                    <a:lumMod val="40000"/>
                    <a:lumOff val="60000"/>
                  </a:schemeClr>
                </a:solidFill>
              </a:rPr>
              <a:t>leitourgiai</a:t>
            </a:r>
            <a:endParaRPr lang="en-GB" sz="1600" i="1" dirty="0">
              <a:solidFill>
                <a:schemeClr val="accent5">
                  <a:lumMod val="40000"/>
                  <a:lumOff val="60000"/>
                </a:schemeClr>
              </a:solidFill>
            </a:endParaRPr>
          </a:p>
          <a:p>
            <a:pPr lvl="1">
              <a:buFont typeface="Wingdings" pitchFamily="2" charset="2"/>
              <a:buChar char="Ø"/>
            </a:pPr>
            <a:r>
              <a:rPr lang="de-DE" sz="1600" dirty="0">
                <a:solidFill>
                  <a:schemeClr val="accent5">
                    <a:lumMod val="40000"/>
                    <a:lumOff val="60000"/>
                  </a:schemeClr>
                </a:solidFill>
              </a:rPr>
              <a:t>„</a:t>
            </a:r>
            <a:r>
              <a:rPr lang="de-DE" sz="1600" dirty="0" err="1">
                <a:solidFill>
                  <a:schemeClr val="accent5">
                    <a:lumMod val="40000"/>
                    <a:lumOff val="60000"/>
                  </a:schemeClr>
                </a:solidFill>
              </a:rPr>
              <a:t>cursus</a:t>
            </a:r>
            <a:r>
              <a:rPr lang="de-DE" sz="1600" dirty="0">
                <a:solidFill>
                  <a:schemeClr val="accent5">
                    <a:lumMod val="40000"/>
                    <a:lumOff val="60000"/>
                  </a:schemeClr>
                </a:solidFill>
              </a:rPr>
              <a:t> </a:t>
            </a:r>
            <a:r>
              <a:rPr lang="de-DE" sz="1600" dirty="0" err="1">
                <a:solidFill>
                  <a:schemeClr val="accent5">
                    <a:lumMod val="40000"/>
                    <a:lumOff val="60000"/>
                  </a:schemeClr>
                </a:solidFill>
              </a:rPr>
              <a:t>honorum</a:t>
            </a:r>
            <a:r>
              <a:rPr lang="de-DE" sz="1600" dirty="0">
                <a:solidFill>
                  <a:schemeClr val="accent5">
                    <a:lumMod val="40000"/>
                    <a:lumOff val="60000"/>
                  </a:schemeClr>
                </a:solidFill>
              </a:rPr>
              <a:t>“</a:t>
            </a:r>
          </a:p>
          <a:p>
            <a:pPr lvl="1">
              <a:buFont typeface="Wingdings" pitchFamily="2" charset="2"/>
              <a:buChar char="Ø"/>
            </a:pPr>
            <a:r>
              <a:rPr lang="de-DE" sz="1600" dirty="0" err="1">
                <a:solidFill>
                  <a:schemeClr val="accent5">
                    <a:lumMod val="40000"/>
                    <a:lumOff val="60000"/>
                  </a:schemeClr>
                </a:solidFill>
              </a:rPr>
              <a:t>competition</a:t>
            </a:r>
            <a:r>
              <a:rPr lang="de-DE" sz="1600" dirty="0">
                <a:solidFill>
                  <a:schemeClr val="accent5">
                    <a:lumMod val="40000"/>
                    <a:lumOff val="60000"/>
                  </a:schemeClr>
                </a:solidFill>
              </a:rPr>
              <a:t> </a:t>
            </a:r>
            <a:r>
              <a:rPr lang="de-DE" sz="1600" dirty="0" err="1">
                <a:solidFill>
                  <a:schemeClr val="accent5">
                    <a:lumMod val="40000"/>
                    <a:lumOff val="60000"/>
                  </a:schemeClr>
                </a:solidFill>
              </a:rPr>
              <a:t>for</a:t>
            </a:r>
            <a:r>
              <a:rPr lang="de-DE" sz="1600" dirty="0">
                <a:solidFill>
                  <a:schemeClr val="accent5">
                    <a:lumMod val="40000"/>
                    <a:lumOff val="60000"/>
                  </a:schemeClr>
                </a:solidFill>
              </a:rPr>
              <a:t> </a:t>
            </a:r>
            <a:r>
              <a:rPr lang="de-DE" sz="1600" dirty="0" err="1">
                <a:solidFill>
                  <a:schemeClr val="accent5">
                    <a:lumMod val="40000"/>
                    <a:lumOff val="60000"/>
                  </a:schemeClr>
                </a:solidFill>
              </a:rPr>
              <a:t>offices</a:t>
            </a:r>
            <a:endParaRPr lang="en-GB" sz="1600" dirty="0">
              <a:solidFill>
                <a:schemeClr val="accent5">
                  <a:lumMod val="40000"/>
                  <a:lumOff val="60000"/>
                </a:schemeClr>
              </a:solidFill>
            </a:endParaRPr>
          </a:p>
        </p:txBody>
      </p:sp>
      <p:sp>
        <p:nvSpPr>
          <p:cNvPr id="11" name="Rectangle 10"/>
          <p:cNvSpPr/>
          <p:nvPr/>
        </p:nvSpPr>
        <p:spPr>
          <a:xfrm>
            <a:off x="611560" y="1738603"/>
            <a:ext cx="3626728" cy="1474373"/>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18343801"/>
      </p:ext>
    </p:extLst>
  </p:cSld>
  <p:clrMapOvr>
    <a:masterClrMapping/>
  </p:clrMapOvr>
  <p:transition spd="slow" advClick="0" advTm="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5" name="Content Placeholder 2"/>
          <p:cNvSpPr txBox="1">
            <a:spLocks/>
          </p:cNvSpPr>
          <p:nvPr/>
        </p:nvSpPr>
        <p:spPr>
          <a:xfrm>
            <a:off x="539552" y="1340768"/>
            <a:ext cx="3754760" cy="1998610"/>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CAREER ?</a:t>
            </a:r>
          </a:p>
          <a:p>
            <a:pPr>
              <a:buFont typeface="Wingdings" pitchFamily="2" charset="2"/>
              <a:buChar char="Ø"/>
            </a:pPr>
            <a:r>
              <a:rPr lang="en-GB" sz="1600" b="1" dirty="0">
                <a:solidFill>
                  <a:schemeClr val="accent5">
                    <a:lumMod val="40000"/>
                    <a:lumOff val="60000"/>
                  </a:schemeClr>
                </a:solidFill>
              </a:rPr>
              <a:t>career structure for women </a:t>
            </a:r>
            <a:r>
              <a:rPr lang="en-GB" sz="1600" dirty="0">
                <a:solidFill>
                  <a:schemeClr val="accent5">
                    <a:lumMod val="40000"/>
                    <a:lumOff val="60000"/>
                  </a:schemeClr>
                </a:solidFill>
              </a:rPr>
              <a:t>?</a:t>
            </a:r>
          </a:p>
          <a:p>
            <a:pPr lvl="1">
              <a:buFont typeface="Wingdings" pitchFamily="2" charset="2"/>
              <a:buChar char="Ø"/>
            </a:pPr>
            <a:r>
              <a:rPr lang="en-GB" sz="1600" dirty="0">
                <a:solidFill>
                  <a:schemeClr val="accent5">
                    <a:lumMod val="40000"/>
                    <a:lumOff val="60000"/>
                  </a:schemeClr>
                </a:solidFill>
              </a:rPr>
              <a:t>‘accumulation’ </a:t>
            </a:r>
            <a:br>
              <a:rPr lang="en-GB" sz="1600" dirty="0">
                <a:solidFill>
                  <a:schemeClr val="accent5">
                    <a:lumMod val="40000"/>
                    <a:lumOff val="60000"/>
                  </a:schemeClr>
                </a:solidFill>
              </a:rPr>
            </a:br>
            <a:r>
              <a:rPr lang="en-GB" sz="1600" dirty="0">
                <a:solidFill>
                  <a:schemeClr val="accent5">
                    <a:lumMod val="40000"/>
                    <a:lumOff val="60000"/>
                  </a:schemeClr>
                </a:solidFill>
              </a:rPr>
              <a:t>of offices and </a:t>
            </a:r>
            <a:r>
              <a:rPr lang="en-GB" sz="1600" i="1" dirty="0" err="1">
                <a:solidFill>
                  <a:schemeClr val="accent5">
                    <a:lumMod val="40000"/>
                    <a:lumOff val="60000"/>
                  </a:schemeClr>
                </a:solidFill>
              </a:rPr>
              <a:t>leitourgiai</a:t>
            </a:r>
            <a:endParaRPr lang="en-GB" sz="1600" i="1" dirty="0">
              <a:solidFill>
                <a:schemeClr val="accent5">
                  <a:lumMod val="40000"/>
                  <a:lumOff val="60000"/>
                </a:schemeClr>
              </a:solidFill>
            </a:endParaRPr>
          </a:p>
          <a:p>
            <a:pPr lvl="1">
              <a:buFont typeface="Wingdings" pitchFamily="2" charset="2"/>
              <a:buChar char="Ø"/>
            </a:pPr>
            <a:r>
              <a:rPr lang="de-DE" sz="1600" dirty="0">
                <a:solidFill>
                  <a:schemeClr val="accent5">
                    <a:lumMod val="40000"/>
                    <a:lumOff val="60000"/>
                  </a:schemeClr>
                </a:solidFill>
              </a:rPr>
              <a:t>„</a:t>
            </a:r>
            <a:r>
              <a:rPr lang="de-DE" sz="1600" dirty="0" err="1">
                <a:solidFill>
                  <a:schemeClr val="accent5">
                    <a:lumMod val="40000"/>
                    <a:lumOff val="60000"/>
                  </a:schemeClr>
                </a:solidFill>
              </a:rPr>
              <a:t>cursus</a:t>
            </a:r>
            <a:r>
              <a:rPr lang="de-DE" sz="1600" dirty="0">
                <a:solidFill>
                  <a:schemeClr val="accent5">
                    <a:lumMod val="40000"/>
                    <a:lumOff val="60000"/>
                  </a:schemeClr>
                </a:solidFill>
              </a:rPr>
              <a:t> </a:t>
            </a:r>
            <a:r>
              <a:rPr lang="de-DE" sz="1600" dirty="0" err="1">
                <a:solidFill>
                  <a:schemeClr val="accent5">
                    <a:lumMod val="40000"/>
                    <a:lumOff val="60000"/>
                  </a:schemeClr>
                </a:solidFill>
              </a:rPr>
              <a:t>honorum</a:t>
            </a:r>
            <a:r>
              <a:rPr lang="de-DE" sz="1600" dirty="0">
                <a:solidFill>
                  <a:schemeClr val="accent5">
                    <a:lumMod val="40000"/>
                    <a:lumOff val="60000"/>
                  </a:schemeClr>
                </a:solidFill>
              </a:rPr>
              <a:t>“</a:t>
            </a:r>
          </a:p>
          <a:p>
            <a:pPr lvl="1">
              <a:buFont typeface="Wingdings" pitchFamily="2" charset="2"/>
              <a:buChar char="Ø"/>
            </a:pPr>
            <a:r>
              <a:rPr lang="de-DE" sz="1600" dirty="0" err="1">
                <a:solidFill>
                  <a:schemeClr val="accent5">
                    <a:lumMod val="40000"/>
                    <a:lumOff val="60000"/>
                  </a:schemeClr>
                </a:solidFill>
              </a:rPr>
              <a:t>competition</a:t>
            </a:r>
            <a:r>
              <a:rPr lang="de-DE" sz="1600" dirty="0">
                <a:solidFill>
                  <a:schemeClr val="accent5">
                    <a:lumMod val="40000"/>
                    <a:lumOff val="60000"/>
                  </a:schemeClr>
                </a:solidFill>
              </a:rPr>
              <a:t> </a:t>
            </a:r>
            <a:r>
              <a:rPr lang="de-DE" sz="1600" dirty="0" err="1">
                <a:solidFill>
                  <a:schemeClr val="accent5">
                    <a:lumMod val="40000"/>
                    <a:lumOff val="60000"/>
                  </a:schemeClr>
                </a:solidFill>
              </a:rPr>
              <a:t>for</a:t>
            </a:r>
            <a:r>
              <a:rPr lang="de-DE" sz="1600" dirty="0">
                <a:solidFill>
                  <a:schemeClr val="accent5">
                    <a:lumMod val="40000"/>
                    <a:lumOff val="60000"/>
                  </a:schemeClr>
                </a:solidFill>
              </a:rPr>
              <a:t> </a:t>
            </a:r>
            <a:r>
              <a:rPr lang="de-DE" sz="1600" dirty="0" err="1">
                <a:solidFill>
                  <a:schemeClr val="accent5">
                    <a:lumMod val="40000"/>
                    <a:lumOff val="60000"/>
                  </a:schemeClr>
                </a:solidFill>
              </a:rPr>
              <a:t>offices</a:t>
            </a:r>
            <a:endParaRPr lang="en-GB" sz="1600" dirty="0">
              <a:solidFill>
                <a:schemeClr val="accent5">
                  <a:lumMod val="40000"/>
                  <a:lumOff val="60000"/>
                </a:schemeClr>
              </a:solidFill>
            </a:endParaRPr>
          </a:p>
        </p:txBody>
      </p:sp>
      <p:sp>
        <p:nvSpPr>
          <p:cNvPr id="11" name="Rectangle 10"/>
          <p:cNvSpPr/>
          <p:nvPr/>
        </p:nvSpPr>
        <p:spPr>
          <a:xfrm>
            <a:off x="611560" y="1738603"/>
            <a:ext cx="3626728" cy="1474373"/>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rot="20287356">
            <a:off x="386179" y="3205486"/>
            <a:ext cx="4752528" cy="2800767"/>
          </a:xfrm>
          <a:prstGeom prst="rect">
            <a:avLst/>
          </a:prstGeom>
          <a:blipFill>
            <a:blip r:embed="rId3" cstate="print"/>
            <a:tile tx="0" ty="0" sx="100000" sy="100000" flip="none" algn="tl"/>
          </a:blipFill>
          <a:scene3d>
            <a:camera prst="perspectiveRight"/>
            <a:lightRig rig="brightRoom" dir="t">
              <a:rot lat="0" lon="0" rev="8700000"/>
            </a:lightRig>
          </a:scene3d>
          <a:sp3d contourW="12700" prstMaterial="dkEdge">
            <a:bevelT w="0" h="0" prst="relaxedInset"/>
            <a:contourClr>
              <a:schemeClr val="accent3">
                <a:shade val="65000"/>
                <a:satMod val="150000"/>
              </a:schemeClr>
            </a:contourClr>
          </a:sp3d>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de-DE" sz="1600" dirty="0">
                <a:solidFill>
                  <a:srgbClr val="92D050"/>
                </a:solidFill>
                <a:effectLst>
                  <a:outerShdw blurRad="38100" dist="38100" dir="2700000" algn="tl">
                    <a:srgbClr val="000000">
                      <a:alpha val="43137"/>
                    </a:srgbClr>
                  </a:outerShdw>
                </a:effectLst>
              </a:rPr>
              <a:t>Stratonikeia </a:t>
            </a:r>
            <a:r>
              <a:rPr lang="de-DE" sz="1600" dirty="0">
                <a:solidFill>
                  <a:srgbClr val="92D050"/>
                </a:solidFill>
                <a:effectLst>
                  <a:outerShdw blurRad="38100" dist="38100" dir="2700000" algn="tl">
                    <a:srgbClr val="000000">
                      <a:alpha val="43137"/>
                    </a:srgbClr>
                  </a:outerShdw>
                </a:effectLst>
                <a:sym typeface="Wingdings" pitchFamily="2" charset="2"/>
              </a:rPr>
              <a:t> </a:t>
            </a:r>
            <a:r>
              <a:rPr lang="de-DE" sz="1600" dirty="0" err="1">
                <a:solidFill>
                  <a:srgbClr val="92D050"/>
                </a:solidFill>
                <a:effectLst>
                  <a:outerShdw blurRad="38100" dist="38100" dir="2700000" algn="tl">
                    <a:srgbClr val="000000">
                      <a:alpha val="43137"/>
                    </a:srgbClr>
                  </a:outerShdw>
                </a:effectLst>
                <a:sym typeface="Wingdings" pitchFamily="2" charset="2"/>
              </a:rPr>
              <a:t>many</a:t>
            </a:r>
            <a:r>
              <a:rPr lang="de-DE" sz="1600" dirty="0">
                <a:solidFill>
                  <a:srgbClr val="92D050"/>
                </a:solidFill>
                <a:effectLst>
                  <a:outerShdw blurRad="38100" dist="38100" dir="2700000" algn="tl">
                    <a:srgbClr val="000000">
                      <a:alpha val="43137"/>
                    </a:srgbClr>
                  </a:outerShdw>
                </a:effectLst>
                <a:sym typeface="Wingdings" pitchFamily="2" charset="2"/>
              </a:rPr>
              <a:t> </a:t>
            </a:r>
            <a:r>
              <a:rPr lang="de-DE" sz="1600" dirty="0" err="1">
                <a:solidFill>
                  <a:srgbClr val="92D050"/>
                </a:solidFill>
                <a:effectLst>
                  <a:outerShdw blurRad="38100" dist="38100" dir="2700000" algn="tl">
                    <a:srgbClr val="000000">
                      <a:alpha val="43137"/>
                    </a:srgbClr>
                  </a:outerShdw>
                </a:effectLst>
                <a:sym typeface="Wingdings" pitchFamily="2" charset="2"/>
              </a:rPr>
              <a:t>couples</a:t>
            </a:r>
            <a:r>
              <a:rPr lang="de-DE" sz="1600" dirty="0">
                <a:solidFill>
                  <a:srgbClr val="92D050"/>
                </a:solidFill>
                <a:effectLst>
                  <a:outerShdw blurRad="38100" dist="38100" dir="2700000" algn="tl">
                    <a:srgbClr val="000000">
                      <a:alpha val="43137"/>
                    </a:srgbClr>
                  </a:outerShdw>
                </a:effectLst>
                <a:sym typeface="Wingdings" pitchFamily="2" charset="2"/>
              </a:rPr>
              <a:t> </a:t>
            </a:r>
            <a:r>
              <a:rPr lang="de-DE" sz="1600" dirty="0" err="1">
                <a:solidFill>
                  <a:srgbClr val="92D050"/>
                </a:solidFill>
                <a:effectLst>
                  <a:outerShdw blurRad="38100" dist="38100" dir="2700000" algn="tl">
                    <a:srgbClr val="000000">
                      <a:alpha val="43137"/>
                    </a:srgbClr>
                  </a:outerShdw>
                </a:effectLst>
                <a:sym typeface="Wingdings" pitchFamily="2" charset="2"/>
              </a:rPr>
              <a:t>as</a:t>
            </a:r>
            <a:r>
              <a:rPr lang="de-DE" sz="1600" dirty="0">
                <a:solidFill>
                  <a:srgbClr val="92D050"/>
                </a:solidFill>
                <a:effectLst>
                  <a:outerShdw blurRad="38100" dist="38100" dir="2700000" algn="tl">
                    <a:srgbClr val="000000">
                      <a:alpha val="43137"/>
                    </a:srgbClr>
                  </a:outerShdw>
                </a:effectLst>
                <a:sym typeface="Wingdings" pitchFamily="2" charset="2"/>
              </a:rPr>
              <a:t> </a:t>
            </a:r>
            <a:r>
              <a:rPr lang="de-DE" sz="1600" dirty="0" err="1">
                <a:solidFill>
                  <a:srgbClr val="92D050"/>
                </a:solidFill>
                <a:effectLst>
                  <a:outerShdw blurRad="38100" dist="38100" dir="2700000" algn="tl">
                    <a:srgbClr val="000000">
                      <a:alpha val="43137"/>
                    </a:srgbClr>
                  </a:outerShdw>
                </a:effectLst>
                <a:sym typeface="Wingdings" pitchFamily="2" charset="2"/>
              </a:rPr>
              <a:t>high</a:t>
            </a:r>
            <a:r>
              <a:rPr lang="de-DE" sz="1600" dirty="0">
                <a:solidFill>
                  <a:srgbClr val="92D050"/>
                </a:solidFill>
                <a:effectLst>
                  <a:outerShdw blurRad="38100" dist="38100" dir="2700000" algn="tl">
                    <a:srgbClr val="000000">
                      <a:alpha val="43137"/>
                    </a:srgbClr>
                  </a:outerShdw>
                </a:effectLst>
                <a:sym typeface="Wingdings" pitchFamily="2" charset="2"/>
              </a:rPr>
              <a:t> </a:t>
            </a:r>
            <a:r>
              <a:rPr lang="de-DE" sz="1600" dirty="0" err="1">
                <a:solidFill>
                  <a:srgbClr val="92D050"/>
                </a:solidFill>
                <a:effectLst>
                  <a:outerShdw blurRad="38100" dist="38100" dir="2700000" algn="tl">
                    <a:srgbClr val="000000">
                      <a:alpha val="43137"/>
                    </a:srgbClr>
                  </a:outerShdw>
                </a:effectLst>
                <a:sym typeface="Wingdings" pitchFamily="2" charset="2"/>
              </a:rPr>
              <a:t>priests</a:t>
            </a:r>
            <a:endParaRPr lang="de-DE" sz="1600" dirty="0">
              <a:solidFill>
                <a:srgbClr val="92D050"/>
              </a:solidFill>
              <a:effectLst>
                <a:outerShdw blurRad="38100" dist="38100" dir="2700000" algn="tl">
                  <a:srgbClr val="000000">
                    <a:alpha val="43137"/>
                  </a:srgbClr>
                </a:outerShdw>
              </a:effectLst>
              <a:sym typeface="Wingdings" pitchFamily="2" charset="2"/>
            </a:endParaRPr>
          </a:p>
          <a:p>
            <a:r>
              <a:rPr lang="de-DE" sz="1600" dirty="0">
                <a:solidFill>
                  <a:srgbClr val="92D050"/>
                </a:solidFill>
                <a:effectLst>
                  <a:outerShdw blurRad="38100" dist="38100" dir="2700000" algn="tl">
                    <a:srgbClr val="000000">
                      <a:alpha val="43137"/>
                    </a:srgbClr>
                  </a:outerShdw>
                </a:effectLst>
                <a:sym typeface="Wingdings" pitchFamily="2" charset="2"/>
              </a:rPr>
              <a:t>e.g. </a:t>
            </a:r>
            <a:r>
              <a:rPr lang="en-GB" sz="1600" dirty="0" err="1">
                <a:solidFill>
                  <a:srgbClr val="92D050"/>
                </a:solidFill>
                <a:effectLst>
                  <a:outerShdw blurRad="38100" dist="38100" dir="2700000" algn="tl">
                    <a:srgbClr val="000000">
                      <a:alpha val="43137"/>
                    </a:srgbClr>
                  </a:outerShdw>
                </a:effectLst>
              </a:rPr>
              <a:t>I.Stratonikeia</a:t>
            </a:r>
            <a:r>
              <a:rPr lang="en-GB" sz="1600" dirty="0">
                <a:solidFill>
                  <a:srgbClr val="92D050"/>
                </a:solidFill>
                <a:effectLst>
                  <a:outerShdw blurRad="38100" dist="38100" dir="2700000" algn="tl">
                    <a:srgbClr val="000000">
                      <a:alpha val="43137"/>
                    </a:srgbClr>
                  </a:outerShdw>
                </a:effectLst>
              </a:rPr>
              <a:t> 237: </a:t>
            </a:r>
            <a:endParaRPr lang="de-DE" sz="1600" dirty="0">
              <a:solidFill>
                <a:srgbClr val="92D050"/>
              </a:solidFill>
              <a:effectLst>
                <a:outerShdw blurRad="38100" dist="38100" dir="2700000" algn="tl">
                  <a:srgbClr val="000000">
                    <a:alpha val="43137"/>
                  </a:srgbClr>
                </a:outerShdw>
              </a:effectLst>
            </a:endParaRPr>
          </a:p>
          <a:p>
            <a:pPr marL="285750" indent="-285750">
              <a:buFont typeface="Wingdings" pitchFamily="2" charset="2"/>
              <a:buChar char="Ø"/>
            </a:pPr>
            <a:r>
              <a:rPr lang="fr-FR" sz="1600" dirty="0">
                <a:solidFill>
                  <a:srgbClr val="92D050"/>
                </a:solidFill>
                <a:effectLst>
                  <a:outerShdw blurRad="38100" dist="38100" dir="2700000" algn="tl">
                    <a:srgbClr val="000000">
                      <a:alpha val="43137"/>
                    </a:srgbClr>
                  </a:outerShdw>
                </a:effectLst>
              </a:rPr>
              <a:t>the </a:t>
            </a:r>
            <a:r>
              <a:rPr lang="fr-FR" sz="1600" dirty="0" err="1">
                <a:solidFill>
                  <a:srgbClr val="92D050"/>
                </a:solidFill>
                <a:effectLst>
                  <a:outerShdw blurRad="38100" dist="38100" dir="2700000" algn="tl">
                    <a:srgbClr val="000000">
                      <a:alpha val="43137"/>
                    </a:srgbClr>
                  </a:outerShdw>
                </a:effectLst>
              </a:rPr>
              <a:t>two</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priests</a:t>
            </a:r>
            <a:r>
              <a:rPr lang="fr-FR" sz="1600" dirty="0">
                <a:solidFill>
                  <a:srgbClr val="92D050"/>
                </a:solidFill>
                <a:effectLst>
                  <a:outerShdw blurRad="38100" dist="38100" dir="2700000" algn="tl">
                    <a:srgbClr val="000000">
                      <a:alpha val="43137"/>
                    </a:srgbClr>
                  </a:outerShdw>
                </a:effectLst>
              </a:rPr>
              <a:t> of Zeus / </a:t>
            </a:r>
            <a:r>
              <a:rPr lang="fr-FR" sz="1600" dirty="0" err="1">
                <a:solidFill>
                  <a:srgbClr val="92D050"/>
                </a:solidFill>
                <a:effectLst>
                  <a:outerShdw blurRad="38100" dist="38100" dir="2700000" algn="tl">
                    <a:srgbClr val="000000">
                      <a:alpha val="43137"/>
                    </a:srgbClr>
                  </a:outerShdw>
                </a:effectLst>
              </a:rPr>
              <a:t>Hera</a:t>
            </a:r>
            <a:r>
              <a:rPr lang="fr-FR" sz="1600" dirty="0">
                <a:solidFill>
                  <a:srgbClr val="92D050"/>
                </a:solidFill>
                <a:effectLst>
                  <a:outerShdw blurRad="38100" dist="38100" dir="2700000" algn="tl">
                    <a:srgbClr val="000000">
                      <a:alpha val="43137"/>
                    </a:srgbClr>
                  </a:outerShdw>
                </a:effectLst>
              </a:rPr>
              <a:t>:</a:t>
            </a:r>
          </a:p>
          <a:p>
            <a:pPr marL="285750" indent="-285750">
              <a:buFont typeface="Wingdings" pitchFamily="2" charset="2"/>
              <a:buChar char="Ø"/>
            </a:pPr>
            <a:r>
              <a:rPr lang="fr-FR" sz="1600" dirty="0">
                <a:solidFill>
                  <a:srgbClr val="92D050"/>
                </a:solidFill>
                <a:effectLst>
                  <a:outerShdw blurRad="38100" dist="38100" dir="2700000" algn="tl">
                    <a:srgbClr val="000000">
                      <a:alpha val="43137"/>
                    </a:srgbClr>
                  </a:outerShdw>
                </a:effectLst>
              </a:rPr>
              <a:t>M. </a:t>
            </a:r>
            <a:r>
              <a:rPr lang="fr-FR" sz="1600" dirty="0" err="1">
                <a:solidFill>
                  <a:srgbClr val="92D050"/>
                </a:solidFill>
                <a:effectLst>
                  <a:outerShdw blurRad="38100" dist="38100" dir="2700000" algn="tl">
                    <a:srgbClr val="000000">
                      <a:alpha val="43137"/>
                    </a:srgbClr>
                  </a:outerShdw>
                </a:effectLst>
              </a:rPr>
              <a:t>Ulpius</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Ariston</a:t>
            </a:r>
            <a:endParaRPr lang="fr-FR" sz="1600" dirty="0">
              <a:solidFill>
                <a:srgbClr val="92D050"/>
              </a:solidFill>
              <a:effectLst>
                <a:outerShdw blurRad="38100" dist="38100" dir="2700000" algn="tl">
                  <a:srgbClr val="000000">
                    <a:alpha val="43137"/>
                  </a:srgbClr>
                </a:outerShdw>
              </a:effectLst>
            </a:endParaRPr>
          </a:p>
          <a:p>
            <a:pPr marL="742950" lvl="1" indent="-285750">
              <a:buFont typeface="Wingdings" pitchFamily="2" charset="2"/>
              <a:buChar char="Ø"/>
            </a:pPr>
            <a:r>
              <a:rPr lang="de-DE" sz="1600" dirty="0" err="1">
                <a:solidFill>
                  <a:srgbClr val="92D050"/>
                </a:solidFill>
                <a:effectLst>
                  <a:outerShdw blurRad="38100" dist="38100" dir="2700000" algn="tl">
                    <a:srgbClr val="000000">
                      <a:alpha val="43137"/>
                    </a:srgbClr>
                  </a:outerShdw>
                </a:effectLst>
              </a:rPr>
              <a:t>before</a:t>
            </a:r>
            <a:r>
              <a:rPr lang="de-DE" sz="1600" dirty="0">
                <a:solidFill>
                  <a:srgbClr val="92D050"/>
                </a:solidFill>
                <a:effectLst>
                  <a:outerShdw blurRad="38100" dist="38100" dir="2700000" algn="tl">
                    <a:srgbClr val="000000">
                      <a:alpha val="43137"/>
                    </a:srgbClr>
                  </a:outerShdw>
                </a:effectLst>
              </a:rPr>
              <a:t>: </a:t>
            </a:r>
            <a:r>
              <a:rPr lang="de-DE" sz="1600" i="1" dirty="0">
                <a:solidFill>
                  <a:srgbClr val="92D050"/>
                </a:solidFill>
                <a:effectLst>
                  <a:outerShdw blurRad="38100" dist="38100" dir="2700000" algn="tl">
                    <a:srgbClr val="000000">
                      <a:alpha val="43137"/>
                    </a:srgbClr>
                  </a:outerShdw>
                </a:effectLst>
              </a:rPr>
              <a:t>archiereos</a:t>
            </a:r>
            <a:r>
              <a:rPr lang="de-DE" sz="1600" dirty="0">
                <a:solidFill>
                  <a:srgbClr val="92D050"/>
                </a:solidFill>
                <a:effectLst>
                  <a:outerShdw blurRad="38100" dist="38100" dir="2700000" algn="tl">
                    <a:srgbClr val="000000">
                      <a:alpha val="43137"/>
                    </a:srgbClr>
                  </a:outerShdw>
                </a:effectLst>
              </a:rPr>
              <a:t> &amp; </a:t>
            </a:r>
            <a:r>
              <a:rPr lang="de-DE" sz="1600" i="1" dirty="0">
                <a:solidFill>
                  <a:srgbClr val="92D050"/>
                </a:solidFill>
                <a:effectLst>
                  <a:outerShdw blurRad="38100" dist="38100" dir="2700000" algn="tl">
                    <a:srgbClr val="000000">
                      <a:alpha val="43137"/>
                    </a:srgbClr>
                  </a:outerShdw>
                </a:effectLst>
              </a:rPr>
              <a:t>gymnasiarchos </a:t>
            </a:r>
          </a:p>
          <a:p>
            <a:pPr marL="285750" indent="-285750">
              <a:buFont typeface="Wingdings" pitchFamily="2" charset="2"/>
              <a:buChar char="Ø"/>
            </a:pPr>
            <a:r>
              <a:rPr lang="fr-FR" sz="1600" dirty="0" err="1">
                <a:solidFill>
                  <a:srgbClr val="92D050"/>
                </a:solidFill>
                <a:effectLst>
                  <a:outerShdw blurRad="38100" dist="38100" dir="2700000" algn="tl">
                    <a:srgbClr val="000000">
                      <a:alpha val="43137"/>
                    </a:srgbClr>
                  </a:outerShdw>
                </a:effectLst>
              </a:rPr>
              <a:t>Aelia</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Tryphaina</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Draconti</a:t>
            </a:r>
            <a:endParaRPr lang="fr-FR" sz="1600" dirty="0">
              <a:solidFill>
                <a:srgbClr val="92D050"/>
              </a:solidFill>
              <a:effectLst>
                <a:outerShdw blurRad="38100" dist="38100" dir="2700000" algn="tl">
                  <a:srgbClr val="000000">
                    <a:alpha val="43137"/>
                  </a:srgbClr>
                </a:outerShdw>
              </a:effectLst>
            </a:endParaRPr>
          </a:p>
          <a:p>
            <a:pPr marL="742950" lvl="1" indent="-285750">
              <a:buFont typeface="Wingdings" pitchFamily="2" charset="2"/>
              <a:buChar char="Ø"/>
            </a:pPr>
            <a:r>
              <a:rPr lang="de-DE" sz="1600" dirty="0" err="1">
                <a:solidFill>
                  <a:srgbClr val="92D050"/>
                </a:solidFill>
                <a:effectLst>
                  <a:outerShdw blurRad="38100" dist="38100" dir="2700000" algn="tl">
                    <a:srgbClr val="000000">
                      <a:alpha val="43137"/>
                    </a:srgbClr>
                  </a:outerShdw>
                </a:effectLst>
              </a:rPr>
              <a:t>before</a:t>
            </a:r>
            <a:r>
              <a:rPr lang="de-DE" sz="1600" dirty="0">
                <a:solidFill>
                  <a:srgbClr val="92D050"/>
                </a:solidFill>
                <a:effectLst>
                  <a:outerShdw blurRad="38100" dist="38100" dir="2700000" algn="tl">
                    <a:srgbClr val="000000">
                      <a:alpha val="43137"/>
                    </a:srgbClr>
                  </a:outerShdw>
                </a:effectLst>
              </a:rPr>
              <a:t>: </a:t>
            </a:r>
            <a:r>
              <a:rPr lang="fr-FR" sz="1600" dirty="0">
                <a:solidFill>
                  <a:srgbClr val="92D050"/>
                </a:solidFill>
                <a:effectLst>
                  <a:outerShdw blurRad="38100" dist="38100" dir="2700000" algn="tl">
                    <a:srgbClr val="000000">
                      <a:alpha val="43137"/>
                    </a:srgbClr>
                  </a:outerShdw>
                </a:effectLst>
              </a:rPr>
              <a:t>2 x </a:t>
            </a:r>
            <a:r>
              <a:rPr lang="fr-FR" sz="1600" i="1" dirty="0" err="1">
                <a:solidFill>
                  <a:srgbClr val="92D050"/>
                </a:solidFill>
                <a:effectLst>
                  <a:outerShdw blurRad="38100" dist="38100" dir="2700000" algn="tl">
                    <a:srgbClr val="000000">
                      <a:alpha val="43137"/>
                    </a:srgbClr>
                  </a:outerShdw>
                </a:effectLst>
              </a:rPr>
              <a:t>archiereia</a:t>
            </a:r>
            <a:r>
              <a:rPr lang="fr-FR" sz="1600" dirty="0">
                <a:solidFill>
                  <a:srgbClr val="92D050"/>
                </a:solidFill>
                <a:effectLst>
                  <a:outerShdw blurRad="38100" dist="38100" dir="2700000" algn="tl">
                    <a:srgbClr val="000000">
                      <a:alpha val="43137"/>
                    </a:srgbClr>
                  </a:outerShdw>
                </a:effectLst>
              </a:rPr>
              <a:t>;</a:t>
            </a:r>
            <a:br>
              <a:rPr lang="fr-FR" sz="1600" dirty="0">
                <a:solidFill>
                  <a:srgbClr val="92D050"/>
                </a:solidFill>
                <a:effectLst>
                  <a:outerShdw blurRad="38100" dist="38100" dir="2700000" algn="tl">
                    <a:srgbClr val="000000">
                      <a:alpha val="43137"/>
                    </a:srgbClr>
                  </a:outerShdw>
                </a:effectLst>
              </a:rPr>
            </a:br>
            <a:r>
              <a:rPr lang="fr-FR" sz="1600" i="1" dirty="0" err="1">
                <a:solidFill>
                  <a:srgbClr val="92D050"/>
                </a:solidFill>
                <a:effectLst>
                  <a:outerShdw blurRad="38100" dist="38100" dir="2700000" algn="tl">
                    <a:srgbClr val="000000">
                      <a:alpha val="43137"/>
                    </a:srgbClr>
                  </a:outerShdw>
                </a:effectLst>
              </a:rPr>
              <a:t>clidophor</a:t>
            </a:r>
            <a:r>
              <a:rPr lang="fr-FR" sz="1600" dirty="0">
                <a:solidFill>
                  <a:srgbClr val="92D050"/>
                </a:solidFill>
                <a:effectLst>
                  <a:outerShdw blurRad="38100" dist="38100" dir="2700000" algn="tl">
                    <a:srgbClr val="000000">
                      <a:alpha val="43137"/>
                    </a:srgbClr>
                  </a:outerShdw>
                </a:effectLst>
              </a:rPr>
              <a:t> of </a:t>
            </a:r>
            <a:r>
              <a:rPr lang="fr-FR" sz="1600" dirty="0" err="1">
                <a:solidFill>
                  <a:srgbClr val="92D050"/>
                </a:solidFill>
                <a:effectLst>
                  <a:outerShdw blurRad="38100" dist="38100" dir="2700000" algn="tl">
                    <a:srgbClr val="000000">
                      <a:alpha val="43137"/>
                    </a:srgbClr>
                  </a:outerShdw>
                </a:effectLst>
              </a:rPr>
              <a:t>Hekaté</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key</a:t>
            </a:r>
            <a:r>
              <a:rPr lang="fr-FR" sz="1600" dirty="0">
                <a:solidFill>
                  <a:srgbClr val="92D050"/>
                </a:solidFill>
                <a:effectLst>
                  <a:outerShdw blurRad="38100" dist="38100" dir="2700000" algn="tl">
                    <a:srgbClr val="000000">
                      <a:alpha val="43137"/>
                    </a:srgbClr>
                  </a:outerShdw>
                </a:effectLst>
              </a:rPr>
              <a:t> carrier)</a:t>
            </a:r>
          </a:p>
          <a:p>
            <a:pPr marL="285750" indent="-285750">
              <a:buFont typeface="Wingdings" pitchFamily="2" charset="2"/>
              <a:buChar char="Ø"/>
            </a:pPr>
            <a:r>
              <a:rPr lang="fr-FR" sz="1600" dirty="0" err="1">
                <a:solidFill>
                  <a:srgbClr val="92D050"/>
                </a:solidFill>
                <a:effectLst>
                  <a:outerShdw blurRad="38100" dist="38100" dir="2700000" algn="tl">
                    <a:srgbClr val="000000">
                      <a:alpha val="43137"/>
                    </a:srgbClr>
                  </a:outerShdw>
                </a:effectLst>
              </a:rPr>
              <a:t>benefactor</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towards</a:t>
            </a:r>
            <a:r>
              <a:rPr lang="fr-FR" sz="1600" dirty="0">
                <a:solidFill>
                  <a:srgbClr val="92D050"/>
                </a:solidFill>
                <a:effectLst>
                  <a:outerShdw blurRad="38100" dist="38100" dir="2700000" algn="tl">
                    <a:srgbClr val="000000">
                      <a:alpha val="43137"/>
                    </a:srgbClr>
                  </a:outerShdw>
                </a:effectLst>
              </a:rPr>
              <a:t> the people</a:t>
            </a:r>
          </a:p>
          <a:p>
            <a:pPr marL="285750" indent="-285750">
              <a:buFont typeface="Wingdings" pitchFamily="2" charset="2"/>
              <a:buChar char="Ø"/>
            </a:pPr>
            <a:r>
              <a:rPr lang="fr-FR" sz="1600" dirty="0">
                <a:solidFill>
                  <a:srgbClr val="92D050"/>
                </a:solidFill>
                <a:effectLst>
                  <a:outerShdw blurRad="38100" dist="38100" dir="2700000" algn="tl">
                    <a:srgbClr val="000000">
                      <a:alpha val="43137"/>
                    </a:srgbClr>
                  </a:outerShdw>
                </a:effectLst>
              </a:rPr>
              <a:t>e.g., </a:t>
            </a:r>
            <a:r>
              <a:rPr lang="fr-FR" sz="1600" dirty="0" err="1">
                <a:solidFill>
                  <a:srgbClr val="92D050"/>
                </a:solidFill>
                <a:effectLst>
                  <a:outerShdw blurRad="38100" dist="38100" dir="2700000" algn="tl">
                    <a:srgbClr val="000000">
                      <a:alpha val="43137"/>
                    </a:srgbClr>
                  </a:outerShdw>
                </a:effectLst>
              </a:rPr>
              <a:t>together</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they</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give</a:t>
            </a:r>
            <a:r>
              <a:rPr lang="fr-FR" sz="1600" dirty="0">
                <a:solidFill>
                  <a:srgbClr val="92D050"/>
                </a:solidFill>
                <a:effectLst>
                  <a:outerShdw blurRad="38100" dist="38100" dir="2700000" algn="tl">
                    <a:srgbClr val="000000">
                      <a:alpha val="43137"/>
                    </a:srgbClr>
                  </a:outerShdw>
                </a:effectLst>
              </a:rPr>
              <a:t> 3 </a:t>
            </a:r>
            <a:r>
              <a:rPr lang="fr-FR" sz="1600" dirty="0" err="1">
                <a:solidFill>
                  <a:srgbClr val="92D050"/>
                </a:solidFill>
                <a:effectLst>
                  <a:outerShdw blurRad="38100" dist="38100" dir="2700000" algn="tl">
                    <a:srgbClr val="000000">
                      <a:alpha val="43137"/>
                    </a:srgbClr>
                  </a:outerShdw>
                </a:effectLst>
              </a:rPr>
              <a:t>denarii</a:t>
            </a:r>
            <a:r>
              <a:rPr lang="fr-FR" sz="1600" dirty="0">
                <a:solidFill>
                  <a:srgbClr val="92D050"/>
                </a:solidFill>
                <a:effectLst>
                  <a:outerShdw blurRad="38100" dist="38100" dir="2700000" algn="tl">
                    <a:srgbClr val="000000">
                      <a:alpha val="43137"/>
                    </a:srgbClr>
                  </a:outerShdw>
                </a:effectLst>
              </a:rPr>
              <a:t> to </a:t>
            </a:r>
            <a:r>
              <a:rPr lang="fr-FR" sz="1600" dirty="0" err="1">
                <a:solidFill>
                  <a:srgbClr val="92D050"/>
                </a:solidFill>
                <a:effectLst>
                  <a:outerShdw blurRad="38100" dist="38100" dir="2700000" algn="tl">
                    <a:srgbClr val="000000">
                      <a:alpha val="43137"/>
                    </a:srgbClr>
                  </a:outerShdw>
                </a:effectLst>
              </a:rPr>
              <a:t>each</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member</a:t>
            </a:r>
            <a:r>
              <a:rPr lang="fr-FR" sz="1600" dirty="0">
                <a:solidFill>
                  <a:srgbClr val="92D050"/>
                </a:solidFill>
                <a:effectLst>
                  <a:outerShdw blurRad="38100" dist="38100" dir="2700000" algn="tl">
                    <a:srgbClr val="000000">
                      <a:alpha val="43137"/>
                    </a:srgbClr>
                  </a:outerShdw>
                </a:effectLst>
              </a:rPr>
              <a:t> of </a:t>
            </a:r>
            <a:r>
              <a:rPr lang="fr-FR" sz="1600" i="1" dirty="0">
                <a:solidFill>
                  <a:srgbClr val="92D050"/>
                </a:solidFill>
                <a:effectLst>
                  <a:outerShdw blurRad="38100" dist="38100" dir="2700000" algn="tl">
                    <a:srgbClr val="000000">
                      <a:alpha val="43137"/>
                    </a:srgbClr>
                  </a:outerShdw>
                </a:effectLst>
              </a:rPr>
              <a:t>boule</a:t>
            </a:r>
            <a:r>
              <a:rPr lang="fr-FR" sz="1600" dirty="0">
                <a:solidFill>
                  <a:srgbClr val="92D050"/>
                </a:solidFill>
                <a:effectLst>
                  <a:outerShdw blurRad="38100" dist="38100" dir="2700000" algn="tl">
                    <a:srgbClr val="000000">
                      <a:alpha val="43137"/>
                    </a:srgbClr>
                  </a:outerShdw>
                </a:effectLst>
              </a:rPr>
              <a:t> and </a:t>
            </a:r>
            <a:r>
              <a:rPr lang="fr-FR" sz="1600" i="1" dirty="0" err="1">
                <a:solidFill>
                  <a:srgbClr val="92D050"/>
                </a:solidFill>
                <a:effectLst>
                  <a:outerShdw blurRad="38100" dist="38100" dir="2700000" algn="tl">
                    <a:srgbClr val="000000">
                      <a:alpha val="43137"/>
                    </a:srgbClr>
                  </a:outerShdw>
                </a:effectLst>
              </a:rPr>
              <a:t>gerousia</a:t>
            </a:r>
            <a:endParaRPr lang="en-GB" sz="1600" i="1" dirty="0">
              <a:solidFill>
                <a:srgbClr val="92D050"/>
              </a:solidFill>
              <a:effectLst>
                <a:outerShdw blurRad="38100" dist="38100" dir="2700000" algn="tl">
                  <a:srgbClr val="000000">
                    <a:alpha val="43137"/>
                  </a:srgbClr>
                </a:outerShdw>
              </a:effectLst>
            </a:endParaRPr>
          </a:p>
        </p:txBody>
      </p:sp>
      <p:sp>
        <p:nvSpPr>
          <p:cNvPr id="2" name="Title 1"/>
          <p:cNvSpPr>
            <a:spLocks noGrp="1"/>
          </p:cNvSpPr>
          <p:nvPr>
            <p:ph type="title"/>
          </p:nvPr>
        </p:nvSpPr>
        <p:spPr>
          <a:xfrm>
            <a:off x="457200" y="260648"/>
            <a:ext cx="8229600" cy="854968"/>
          </a:xfrm>
        </p:spPr>
        <p:txBody>
          <a:bodyPr>
            <a:normAutofit/>
          </a:bodyPr>
          <a:lstStyle/>
          <a:p>
            <a:r>
              <a:rPr lang="en-GB" dirty="0"/>
              <a:t>Questions</a:t>
            </a:r>
          </a:p>
        </p:txBody>
      </p:sp>
      <p:sp>
        <p:nvSpPr>
          <p:cNvPr id="6" name="Content Placeholder 2"/>
          <p:cNvSpPr txBox="1">
            <a:spLocks/>
          </p:cNvSpPr>
          <p:nvPr/>
        </p:nvSpPr>
        <p:spPr>
          <a:xfrm>
            <a:off x="4644008" y="3510265"/>
            <a:ext cx="3754760" cy="3015079"/>
          </a:xfrm>
          <a:prstGeom prst="rect">
            <a:avLst/>
          </a:prstGeom>
          <a:gradFill>
            <a:gsLst>
              <a:gs pos="0">
                <a:schemeClr val="accent1">
                  <a:shade val="15000"/>
                  <a:satMod val="180000"/>
                  <a:alpha val="70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gradFill>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4000" b="1" dirty="0">
                <a:solidFill>
                  <a:schemeClr val="accent5">
                    <a:lumMod val="60000"/>
                    <a:lumOff val="40000"/>
                  </a:schemeClr>
                </a:solidFill>
                <a:effectLst>
                  <a:outerShdw blurRad="38100" dist="38100" dir="2700000" algn="tl">
                    <a:srgbClr val="000000">
                      <a:alpha val="43137"/>
                    </a:srgbClr>
                  </a:outerShdw>
                </a:effectLst>
              </a:rPr>
              <a:t>INDEPENDENCE ?</a:t>
            </a:r>
          </a:p>
          <a:p>
            <a:endParaRPr lang="en-GB" sz="28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dirty="0">
                <a:solidFill>
                  <a:schemeClr val="accent5">
                    <a:lumMod val="60000"/>
                    <a:lumOff val="40000"/>
                  </a:schemeClr>
                </a:solidFill>
                <a:effectLst>
                  <a:outerShdw blurRad="38100" dist="38100" dir="2700000" algn="tl">
                    <a:srgbClr val="000000">
                      <a:alpha val="43137"/>
                    </a:srgbClr>
                  </a:outerShdw>
                </a:effectLst>
              </a:rPr>
              <a:t>Where could women act on their own ?</a:t>
            </a:r>
            <a:br>
              <a:rPr lang="en-GB" dirty="0">
                <a:solidFill>
                  <a:schemeClr val="accent5">
                    <a:lumMod val="60000"/>
                    <a:lumOff val="40000"/>
                  </a:schemeClr>
                </a:solidFill>
                <a:effectLst>
                  <a:outerShdw blurRad="38100" dist="38100" dir="2700000" algn="tl">
                    <a:srgbClr val="000000">
                      <a:alpha val="43137"/>
                    </a:srgbClr>
                  </a:outerShdw>
                </a:effectLst>
              </a:rPr>
            </a:br>
            <a:endParaRPr lang="en-GB"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dirty="0" err="1">
                <a:solidFill>
                  <a:schemeClr val="accent5">
                    <a:lumMod val="60000"/>
                    <a:lumOff val="40000"/>
                  </a:schemeClr>
                </a:solidFill>
                <a:effectLst>
                  <a:outerShdw blurRad="38100" dist="38100" dir="2700000" algn="tl">
                    <a:srgbClr val="000000">
                      <a:alpha val="43137"/>
                    </a:srgbClr>
                  </a:outerShdw>
                </a:effectLst>
              </a:rPr>
              <a:t>Wealth</a:t>
            </a:r>
            <a:r>
              <a:rPr lang="de-DE" dirty="0">
                <a:solidFill>
                  <a:schemeClr val="accent5">
                    <a:lumMod val="60000"/>
                    <a:lumOff val="40000"/>
                  </a:schemeClr>
                </a:solidFill>
                <a:effectLst>
                  <a:outerShdw blurRad="38100" dist="38100" dir="2700000" algn="tl">
                    <a:srgbClr val="000000">
                      <a:alpha val="43137"/>
                    </a:srgbClr>
                  </a:outerShdw>
                </a:effectLst>
              </a:rPr>
              <a:t> </a:t>
            </a:r>
            <a:r>
              <a:rPr lang="de-DE" dirty="0" err="1">
                <a:solidFill>
                  <a:schemeClr val="accent5">
                    <a:lumMod val="60000"/>
                    <a:lumOff val="40000"/>
                  </a:schemeClr>
                </a:solidFill>
                <a:effectLst>
                  <a:outerShdw blurRad="38100" dist="38100" dir="2700000" algn="tl">
                    <a:srgbClr val="000000">
                      <a:alpha val="43137"/>
                    </a:srgbClr>
                  </a:outerShdw>
                </a:effectLst>
              </a:rPr>
              <a:t>of</a:t>
            </a:r>
            <a:r>
              <a:rPr lang="de-DE" dirty="0">
                <a:solidFill>
                  <a:schemeClr val="accent5">
                    <a:lumMod val="60000"/>
                    <a:lumOff val="40000"/>
                  </a:schemeClr>
                </a:solidFill>
                <a:effectLst>
                  <a:outerShdw blurRad="38100" dist="38100" dir="2700000" algn="tl">
                    <a:srgbClr val="000000">
                      <a:alpha val="43137"/>
                    </a:srgbClr>
                  </a:outerShdw>
                </a:effectLst>
              </a:rPr>
              <a:t> </a:t>
            </a:r>
            <a:r>
              <a:rPr lang="de-DE" dirty="0" err="1">
                <a:solidFill>
                  <a:schemeClr val="accent5">
                    <a:lumMod val="60000"/>
                    <a:lumOff val="40000"/>
                  </a:schemeClr>
                </a:solidFill>
                <a:effectLst>
                  <a:outerShdw blurRad="38100" dist="38100" dir="2700000" algn="tl">
                    <a:srgbClr val="000000">
                      <a:alpha val="43137"/>
                    </a:srgbClr>
                  </a:outerShdw>
                </a:effectLst>
              </a:rPr>
              <a:t>women</a:t>
            </a:r>
            <a:endParaRPr lang="de-DE"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endParaRPr lang="de-DE"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dirty="0">
                <a:solidFill>
                  <a:schemeClr val="accent5">
                    <a:lumMod val="60000"/>
                    <a:lumOff val="40000"/>
                  </a:schemeClr>
                </a:solidFill>
                <a:effectLst>
                  <a:outerShdw blurRad="38100" dist="38100" dir="2700000" algn="tl">
                    <a:srgbClr val="000000">
                      <a:alpha val="43137"/>
                    </a:srgbClr>
                  </a:outerShdw>
                </a:effectLst>
              </a:rPr>
              <a:t>Patronage / </a:t>
            </a:r>
            <a:r>
              <a:rPr lang="de-DE" dirty="0" err="1">
                <a:solidFill>
                  <a:schemeClr val="accent5">
                    <a:lumMod val="60000"/>
                    <a:lumOff val="40000"/>
                  </a:schemeClr>
                </a:solidFill>
                <a:effectLst>
                  <a:outerShdw blurRad="38100" dist="38100" dir="2700000" algn="tl">
                    <a:srgbClr val="000000">
                      <a:alpha val="43137"/>
                    </a:srgbClr>
                  </a:outerShdw>
                </a:effectLst>
              </a:rPr>
              <a:t>Matronage</a:t>
            </a:r>
            <a:br>
              <a:rPr lang="de-DE" dirty="0">
                <a:solidFill>
                  <a:schemeClr val="accent5">
                    <a:lumMod val="60000"/>
                    <a:lumOff val="40000"/>
                  </a:schemeClr>
                </a:solidFill>
                <a:effectLst>
                  <a:outerShdw blurRad="38100" dist="38100" dir="2700000" algn="tl">
                    <a:srgbClr val="000000">
                      <a:alpha val="43137"/>
                    </a:srgbClr>
                  </a:outerShdw>
                </a:effectLst>
              </a:rPr>
            </a:br>
            <a:endParaRPr lang="en-GB"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dirty="0">
                <a:solidFill>
                  <a:schemeClr val="accent5">
                    <a:lumMod val="60000"/>
                    <a:lumOff val="40000"/>
                  </a:schemeClr>
                </a:solidFill>
                <a:effectLst>
                  <a:outerShdw blurRad="38100" dist="38100" dir="2700000" algn="tl">
                    <a:srgbClr val="000000">
                      <a:alpha val="43137"/>
                    </a:srgbClr>
                  </a:outerShdw>
                </a:effectLst>
              </a:rPr>
              <a:t>Role of husband and family for doing the job as priestess ?</a:t>
            </a:r>
          </a:p>
        </p:txBody>
      </p:sp>
      <p:sp>
        <p:nvSpPr>
          <p:cNvPr id="3" name="Rectangle 2"/>
          <p:cNvSpPr/>
          <p:nvPr/>
        </p:nvSpPr>
        <p:spPr>
          <a:xfrm>
            <a:off x="4716016" y="3933057"/>
            <a:ext cx="3626728" cy="2520279"/>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2"/>
          <p:cNvSpPr txBox="1">
            <a:spLocks/>
          </p:cNvSpPr>
          <p:nvPr/>
        </p:nvSpPr>
        <p:spPr>
          <a:xfrm>
            <a:off x="4577992" y="1353657"/>
            <a:ext cx="3754760" cy="2057729"/>
          </a:xfrm>
          <a:prstGeom prst="rect">
            <a:avLst/>
          </a:prstGeom>
          <a:gradFill>
            <a:gsLst>
              <a:gs pos="0">
                <a:schemeClr val="accent2">
                  <a:shade val="15000"/>
                  <a:satMod val="180000"/>
                  <a:alpha val="7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gradFill>
          <a:ln/>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fontScale="92500"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b="1" dirty="0">
                <a:solidFill>
                  <a:schemeClr val="tx2">
                    <a:lumMod val="25000"/>
                  </a:schemeClr>
                </a:solidFill>
                <a:effectLst>
                  <a:outerShdw blurRad="38100" dist="38100" dir="2700000" algn="tl">
                    <a:srgbClr val="000000">
                      <a:alpha val="43137"/>
                    </a:srgbClr>
                  </a:outerShdw>
                </a:effectLst>
              </a:rPr>
              <a:t>INFLUENCE &amp; STATUS ?</a:t>
            </a:r>
            <a:br>
              <a:rPr lang="en-GB" sz="2800" b="1" dirty="0">
                <a:solidFill>
                  <a:schemeClr val="tx2">
                    <a:lumMod val="25000"/>
                  </a:schemeClr>
                </a:solidFill>
                <a:effectLst>
                  <a:outerShdw blurRad="38100" dist="38100" dir="2700000" algn="tl">
                    <a:srgbClr val="000000">
                      <a:alpha val="43137"/>
                    </a:srgbClr>
                  </a:outerShdw>
                </a:effectLst>
              </a:rPr>
            </a:br>
            <a:endParaRPr lang="en-GB" sz="1200" b="1"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Social</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status</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of</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women</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political</a:t>
            </a:r>
            <a:r>
              <a:rPr lang="de-DE" sz="1900" dirty="0">
                <a:solidFill>
                  <a:schemeClr val="tx2">
                    <a:lumMod val="25000"/>
                  </a:schemeClr>
                </a:solidFill>
                <a:effectLst>
                  <a:outerShdw blurRad="38100" dist="38100" dir="2700000" algn="tl">
                    <a:srgbClr val="000000">
                      <a:alpha val="43137"/>
                    </a:srgbClr>
                  </a:outerShdw>
                </a:effectLst>
              </a:rPr>
              <a:t> power </a:t>
            </a:r>
            <a:r>
              <a:rPr lang="de-DE" sz="1900" dirty="0" err="1">
                <a:solidFill>
                  <a:schemeClr val="tx2">
                    <a:lumMod val="25000"/>
                  </a:schemeClr>
                </a:solidFill>
                <a:effectLst>
                  <a:outerShdw blurRad="38100" dist="38100" dir="2700000" algn="tl">
                    <a:srgbClr val="000000">
                      <a:alpha val="43137"/>
                    </a:srgbClr>
                  </a:outerShdw>
                </a:effectLst>
              </a:rPr>
              <a:t>or</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influence</a:t>
            </a:r>
            <a:r>
              <a:rPr lang="de-DE" sz="1900" dirty="0">
                <a:solidFill>
                  <a:schemeClr val="tx2">
                    <a:lumMod val="25000"/>
                  </a:schemeClr>
                </a:solidFill>
                <a:effectLst>
                  <a:outerShdw blurRad="38100" dist="38100" dir="2700000" algn="tl">
                    <a:srgbClr val="000000">
                      <a:alpha val="43137"/>
                    </a:srgbClr>
                  </a:outerShdw>
                </a:effectLst>
              </a:rPr>
              <a:t>“?</a:t>
            </a: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euergetismus</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prieshood</a:t>
            </a:r>
            <a:r>
              <a:rPr lang="en-GB" sz="1900" dirty="0">
                <a:solidFill>
                  <a:schemeClr val="tx2">
                    <a:lumMod val="25000"/>
                  </a:schemeClr>
                </a:solidFill>
                <a:effectLst>
                  <a:outerShdw blurRad="38100" dist="38100" dir="2700000" algn="tl">
                    <a:srgbClr val="000000">
                      <a:alpha val="43137"/>
                    </a:srgbClr>
                  </a:outerShdw>
                </a:effectLst>
              </a:rPr>
              <a:t> as opportunity for public role, self-display,…</a:t>
            </a:r>
          </a:p>
        </p:txBody>
      </p:sp>
      <p:sp>
        <p:nvSpPr>
          <p:cNvPr id="13" name="Rectangle 12"/>
          <p:cNvSpPr/>
          <p:nvPr/>
        </p:nvSpPr>
        <p:spPr>
          <a:xfrm>
            <a:off x="4617680" y="1772816"/>
            <a:ext cx="3626728" cy="156656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387183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5" name="Content Placeholder 2"/>
          <p:cNvSpPr txBox="1">
            <a:spLocks/>
          </p:cNvSpPr>
          <p:nvPr/>
        </p:nvSpPr>
        <p:spPr>
          <a:xfrm>
            <a:off x="539552" y="1340768"/>
            <a:ext cx="3754760" cy="1998610"/>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CAREER ?</a:t>
            </a:r>
          </a:p>
          <a:p>
            <a:pPr>
              <a:buFont typeface="Wingdings" pitchFamily="2" charset="2"/>
              <a:buChar char="Ø"/>
            </a:pPr>
            <a:r>
              <a:rPr lang="en-GB" sz="1600" b="1" dirty="0">
                <a:solidFill>
                  <a:schemeClr val="accent5">
                    <a:lumMod val="40000"/>
                    <a:lumOff val="60000"/>
                  </a:schemeClr>
                </a:solidFill>
              </a:rPr>
              <a:t>career structure for women </a:t>
            </a:r>
            <a:r>
              <a:rPr lang="en-GB" sz="1600" dirty="0">
                <a:solidFill>
                  <a:schemeClr val="accent5">
                    <a:lumMod val="40000"/>
                    <a:lumOff val="60000"/>
                  </a:schemeClr>
                </a:solidFill>
              </a:rPr>
              <a:t>?</a:t>
            </a:r>
          </a:p>
          <a:p>
            <a:pPr lvl="1">
              <a:buFont typeface="Wingdings" pitchFamily="2" charset="2"/>
              <a:buChar char="Ø"/>
            </a:pPr>
            <a:r>
              <a:rPr lang="en-GB" sz="1600" dirty="0">
                <a:solidFill>
                  <a:schemeClr val="accent5">
                    <a:lumMod val="40000"/>
                    <a:lumOff val="60000"/>
                  </a:schemeClr>
                </a:solidFill>
              </a:rPr>
              <a:t>‘accumulation’ </a:t>
            </a:r>
            <a:br>
              <a:rPr lang="en-GB" sz="1600" dirty="0">
                <a:solidFill>
                  <a:schemeClr val="accent5">
                    <a:lumMod val="40000"/>
                    <a:lumOff val="60000"/>
                  </a:schemeClr>
                </a:solidFill>
              </a:rPr>
            </a:br>
            <a:r>
              <a:rPr lang="en-GB" sz="1600" dirty="0">
                <a:solidFill>
                  <a:schemeClr val="accent5">
                    <a:lumMod val="40000"/>
                    <a:lumOff val="60000"/>
                  </a:schemeClr>
                </a:solidFill>
              </a:rPr>
              <a:t>of offices and </a:t>
            </a:r>
            <a:r>
              <a:rPr lang="en-GB" sz="1600" i="1" dirty="0" err="1">
                <a:solidFill>
                  <a:schemeClr val="accent5">
                    <a:lumMod val="40000"/>
                    <a:lumOff val="60000"/>
                  </a:schemeClr>
                </a:solidFill>
              </a:rPr>
              <a:t>leitourgiai</a:t>
            </a:r>
            <a:endParaRPr lang="en-GB" sz="1600" i="1" dirty="0">
              <a:solidFill>
                <a:schemeClr val="accent5">
                  <a:lumMod val="40000"/>
                  <a:lumOff val="60000"/>
                </a:schemeClr>
              </a:solidFill>
            </a:endParaRPr>
          </a:p>
          <a:p>
            <a:pPr lvl="1">
              <a:buFont typeface="Wingdings" pitchFamily="2" charset="2"/>
              <a:buChar char="Ø"/>
            </a:pPr>
            <a:r>
              <a:rPr lang="de-DE" sz="1600" dirty="0">
                <a:solidFill>
                  <a:schemeClr val="accent5">
                    <a:lumMod val="40000"/>
                    <a:lumOff val="60000"/>
                  </a:schemeClr>
                </a:solidFill>
              </a:rPr>
              <a:t>„</a:t>
            </a:r>
            <a:r>
              <a:rPr lang="de-DE" sz="1600" dirty="0" err="1">
                <a:solidFill>
                  <a:schemeClr val="accent5">
                    <a:lumMod val="40000"/>
                    <a:lumOff val="60000"/>
                  </a:schemeClr>
                </a:solidFill>
              </a:rPr>
              <a:t>cursus</a:t>
            </a:r>
            <a:r>
              <a:rPr lang="de-DE" sz="1600" dirty="0">
                <a:solidFill>
                  <a:schemeClr val="accent5">
                    <a:lumMod val="40000"/>
                    <a:lumOff val="60000"/>
                  </a:schemeClr>
                </a:solidFill>
              </a:rPr>
              <a:t> </a:t>
            </a:r>
            <a:r>
              <a:rPr lang="de-DE" sz="1600" dirty="0" err="1">
                <a:solidFill>
                  <a:schemeClr val="accent5">
                    <a:lumMod val="40000"/>
                    <a:lumOff val="60000"/>
                  </a:schemeClr>
                </a:solidFill>
              </a:rPr>
              <a:t>honorum</a:t>
            </a:r>
            <a:r>
              <a:rPr lang="de-DE" sz="1600" dirty="0">
                <a:solidFill>
                  <a:schemeClr val="accent5">
                    <a:lumMod val="40000"/>
                    <a:lumOff val="60000"/>
                  </a:schemeClr>
                </a:solidFill>
              </a:rPr>
              <a:t>“</a:t>
            </a:r>
          </a:p>
          <a:p>
            <a:pPr lvl="1">
              <a:buFont typeface="Wingdings" pitchFamily="2" charset="2"/>
              <a:buChar char="Ø"/>
            </a:pPr>
            <a:r>
              <a:rPr lang="de-DE" sz="1600" dirty="0" err="1">
                <a:solidFill>
                  <a:schemeClr val="accent5">
                    <a:lumMod val="40000"/>
                    <a:lumOff val="60000"/>
                  </a:schemeClr>
                </a:solidFill>
              </a:rPr>
              <a:t>competition</a:t>
            </a:r>
            <a:r>
              <a:rPr lang="de-DE" sz="1600" dirty="0">
                <a:solidFill>
                  <a:schemeClr val="accent5">
                    <a:lumMod val="40000"/>
                    <a:lumOff val="60000"/>
                  </a:schemeClr>
                </a:solidFill>
              </a:rPr>
              <a:t> </a:t>
            </a:r>
            <a:r>
              <a:rPr lang="de-DE" sz="1600" dirty="0" err="1">
                <a:solidFill>
                  <a:schemeClr val="accent5">
                    <a:lumMod val="40000"/>
                    <a:lumOff val="60000"/>
                  </a:schemeClr>
                </a:solidFill>
              </a:rPr>
              <a:t>for</a:t>
            </a:r>
            <a:r>
              <a:rPr lang="de-DE" sz="1600" dirty="0">
                <a:solidFill>
                  <a:schemeClr val="accent5">
                    <a:lumMod val="40000"/>
                    <a:lumOff val="60000"/>
                  </a:schemeClr>
                </a:solidFill>
              </a:rPr>
              <a:t> </a:t>
            </a:r>
            <a:r>
              <a:rPr lang="de-DE" sz="1600" dirty="0" err="1">
                <a:solidFill>
                  <a:schemeClr val="accent5">
                    <a:lumMod val="40000"/>
                    <a:lumOff val="60000"/>
                  </a:schemeClr>
                </a:solidFill>
              </a:rPr>
              <a:t>offices</a:t>
            </a:r>
            <a:endParaRPr lang="en-GB" sz="1600" dirty="0">
              <a:solidFill>
                <a:schemeClr val="accent5">
                  <a:lumMod val="40000"/>
                  <a:lumOff val="60000"/>
                </a:schemeClr>
              </a:solidFill>
            </a:endParaRPr>
          </a:p>
        </p:txBody>
      </p:sp>
      <p:sp>
        <p:nvSpPr>
          <p:cNvPr id="6" name="Rectangle 5"/>
          <p:cNvSpPr/>
          <p:nvPr/>
        </p:nvSpPr>
        <p:spPr>
          <a:xfrm>
            <a:off x="611560" y="1738603"/>
            <a:ext cx="3626728" cy="1474373"/>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rot="20287356">
            <a:off x="386179" y="3205485"/>
            <a:ext cx="4752528" cy="2800767"/>
          </a:xfrm>
          <a:prstGeom prst="rect">
            <a:avLst/>
          </a:prstGeom>
          <a:blipFill>
            <a:blip r:embed="rId3" cstate="print"/>
            <a:tile tx="0" ty="0" sx="100000" sy="100000" flip="none" algn="tl"/>
          </a:blipFill>
          <a:scene3d>
            <a:camera prst="perspectiveRight"/>
            <a:lightRig rig="brightRoom" dir="t">
              <a:rot lat="0" lon="0" rev="8700000"/>
            </a:lightRig>
          </a:scene3d>
          <a:sp3d contourW="12700" prstMaterial="dkEdge">
            <a:bevelT w="0" h="0" prst="relaxedInset"/>
            <a:contourClr>
              <a:schemeClr val="accent3">
                <a:shade val="65000"/>
                <a:satMod val="150000"/>
              </a:schemeClr>
            </a:contourClr>
          </a:sp3d>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de-DE" sz="1600" dirty="0">
                <a:solidFill>
                  <a:srgbClr val="92D050"/>
                </a:solidFill>
                <a:effectLst>
                  <a:outerShdw blurRad="38100" dist="38100" dir="2700000" algn="tl">
                    <a:srgbClr val="000000">
                      <a:alpha val="43137"/>
                    </a:srgbClr>
                  </a:outerShdw>
                </a:effectLst>
              </a:rPr>
              <a:t>Stratonikeia </a:t>
            </a:r>
            <a:r>
              <a:rPr lang="de-DE" sz="1600" dirty="0">
                <a:solidFill>
                  <a:srgbClr val="92D050"/>
                </a:solidFill>
                <a:effectLst>
                  <a:outerShdw blurRad="38100" dist="38100" dir="2700000" algn="tl">
                    <a:srgbClr val="000000">
                      <a:alpha val="43137"/>
                    </a:srgbClr>
                  </a:outerShdw>
                </a:effectLst>
                <a:sym typeface="Wingdings" pitchFamily="2" charset="2"/>
              </a:rPr>
              <a:t> viele Ehepaare als Hohepriester</a:t>
            </a:r>
          </a:p>
          <a:p>
            <a:r>
              <a:rPr lang="de-DE" sz="1600" dirty="0">
                <a:solidFill>
                  <a:srgbClr val="92D050"/>
                </a:solidFill>
                <a:effectLst>
                  <a:outerShdw blurRad="38100" dist="38100" dir="2700000" algn="tl">
                    <a:srgbClr val="000000">
                      <a:alpha val="43137"/>
                    </a:srgbClr>
                  </a:outerShdw>
                </a:effectLst>
                <a:sym typeface="Wingdings" pitchFamily="2" charset="2"/>
              </a:rPr>
              <a:t>z.B. </a:t>
            </a:r>
            <a:r>
              <a:rPr lang="en-GB" sz="1600" dirty="0" err="1">
                <a:solidFill>
                  <a:srgbClr val="92D050"/>
                </a:solidFill>
                <a:effectLst>
                  <a:outerShdw blurRad="38100" dist="38100" dir="2700000" algn="tl">
                    <a:srgbClr val="000000">
                      <a:alpha val="43137"/>
                    </a:srgbClr>
                  </a:outerShdw>
                </a:effectLst>
              </a:rPr>
              <a:t>I.Stratonikeia</a:t>
            </a:r>
            <a:r>
              <a:rPr lang="en-GB" sz="1600" dirty="0">
                <a:solidFill>
                  <a:srgbClr val="92D050"/>
                </a:solidFill>
                <a:effectLst>
                  <a:outerShdw blurRad="38100" dist="38100" dir="2700000" algn="tl">
                    <a:srgbClr val="000000">
                      <a:alpha val="43137"/>
                    </a:srgbClr>
                  </a:outerShdw>
                </a:effectLst>
              </a:rPr>
              <a:t> 237: </a:t>
            </a:r>
            <a:endParaRPr lang="de-DE" sz="1600" dirty="0">
              <a:solidFill>
                <a:srgbClr val="92D050"/>
              </a:solidFill>
              <a:effectLst>
                <a:outerShdw blurRad="38100" dist="38100" dir="2700000" algn="tl">
                  <a:srgbClr val="000000">
                    <a:alpha val="43137"/>
                  </a:srgbClr>
                </a:outerShdw>
              </a:effectLst>
            </a:endParaRPr>
          </a:p>
          <a:p>
            <a:pPr marL="285750" indent="-285750">
              <a:buFont typeface="Wingdings" pitchFamily="2" charset="2"/>
              <a:buChar char="Ø"/>
            </a:pPr>
            <a:r>
              <a:rPr lang="fr-FR" sz="1600" dirty="0">
                <a:solidFill>
                  <a:srgbClr val="92D050"/>
                </a:solidFill>
                <a:effectLst>
                  <a:outerShdw blurRad="38100" dist="38100" dir="2700000" algn="tl">
                    <a:srgbClr val="000000">
                      <a:alpha val="43137"/>
                    </a:srgbClr>
                  </a:outerShdw>
                </a:effectLst>
              </a:rPr>
              <a:t>Die </a:t>
            </a:r>
            <a:r>
              <a:rPr lang="fr-FR" sz="1600" dirty="0" err="1">
                <a:solidFill>
                  <a:srgbClr val="92D050"/>
                </a:solidFill>
                <a:effectLst>
                  <a:outerShdw blurRad="38100" dist="38100" dir="2700000" algn="tl">
                    <a:srgbClr val="000000">
                      <a:alpha val="43137"/>
                    </a:srgbClr>
                  </a:outerShdw>
                </a:effectLst>
              </a:rPr>
              <a:t>beiden</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Priester</a:t>
            </a:r>
            <a:r>
              <a:rPr lang="fr-FR" sz="1600" dirty="0">
                <a:solidFill>
                  <a:srgbClr val="92D050"/>
                </a:solidFill>
                <a:effectLst>
                  <a:outerShdw blurRad="38100" dist="38100" dir="2700000" algn="tl">
                    <a:srgbClr val="000000">
                      <a:alpha val="43137"/>
                    </a:srgbClr>
                  </a:outerShdw>
                </a:effectLst>
              </a:rPr>
              <a:t> des Zeus / der </a:t>
            </a:r>
            <a:r>
              <a:rPr lang="fr-FR" sz="1600" dirty="0" err="1">
                <a:solidFill>
                  <a:srgbClr val="92D050"/>
                </a:solidFill>
                <a:effectLst>
                  <a:outerShdw blurRad="38100" dist="38100" dir="2700000" algn="tl">
                    <a:srgbClr val="000000">
                      <a:alpha val="43137"/>
                    </a:srgbClr>
                  </a:outerShdw>
                </a:effectLst>
              </a:rPr>
              <a:t>Hera</a:t>
            </a:r>
            <a:r>
              <a:rPr lang="fr-FR" sz="1600" dirty="0">
                <a:solidFill>
                  <a:srgbClr val="92D050"/>
                </a:solidFill>
                <a:effectLst>
                  <a:outerShdw blurRad="38100" dist="38100" dir="2700000" algn="tl">
                    <a:srgbClr val="000000">
                      <a:alpha val="43137"/>
                    </a:srgbClr>
                  </a:outerShdw>
                </a:effectLst>
              </a:rPr>
              <a:t>:</a:t>
            </a:r>
          </a:p>
          <a:p>
            <a:pPr marL="285750" indent="-285750">
              <a:buFont typeface="Wingdings" pitchFamily="2" charset="2"/>
              <a:buChar char="Ø"/>
            </a:pPr>
            <a:r>
              <a:rPr lang="fr-FR" sz="1600" dirty="0">
                <a:solidFill>
                  <a:srgbClr val="92D050"/>
                </a:solidFill>
                <a:effectLst>
                  <a:outerShdw blurRad="38100" dist="38100" dir="2700000" algn="tl">
                    <a:srgbClr val="000000">
                      <a:alpha val="43137"/>
                    </a:srgbClr>
                  </a:outerShdw>
                </a:effectLst>
              </a:rPr>
              <a:t>M. </a:t>
            </a:r>
            <a:r>
              <a:rPr lang="fr-FR" sz="1600" dirty="0" err="1">
                <a:solidFill>
                  <a:srgbClr val="92D050"/>
                </a:solidFill>
                <a:effectLst>
                  <a:outerShdw blurRad="38100" dist="38100" dir="2700000" algn="tl">
                    <a:srgbClr val="000000">
                      <a:alpha val="43137"/>
                    </a:srgbClr>
                  </a:outerShdw>
                </a:effectLst>
              </a:rPr>
              <a:t>Ulpius</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Ariston</a:t>
            </a:r>
            <a:endParaRPr lang="fr-FR" sz="1600" dirty="0">
              <a:solidFill>
                <a:srgbClr val="92D050"/>
              </a:solidFill>
              <a:effectLst>
                <a:outerShdw blurRad="38100" dist="38100" dir="2700000" algn="tl">
                  <a:srgbClr val="000000">
                    <a:alpha val="43137"/>
                  </a:srgbClr>
                </a:outerShdw>
              </a:effectLst>
            </a:endParaRPr>
          </a:p>
          <a:p>
            <a:pPr marL="742950" lvl="1" indent="-285750">
              <a:buFont typeface="Wingdings" pitchFamily="2" charset="2"/>
              <a:buChar char="Ø"/>
            </a:pPr>
            <a:r>
              <a:rPr lang="de-DE" sz="1600" dirty="0">
                <a:solidFill>
                  <a:srgbClr val="92D050"/>
                </a:solidFill>
                <a:effectLst>
                  <a:outerShdw blurRad="38100" dist="38100" dir="2700000" algn="tl">
                    <a:srgbClr val="000000">
                      <a:alpha val="43137"/>
                    </a:srgbClr>
                  </a:outerShdw>
                </a:effectLst>
              </a:rPr>
              <a:t>zuvor: </a:t>
            </a:r>
            <a:r>
              <a:rPr lang="de-DE" sz="1600" i="1" dirty="0">
                <a:solidFill>
                  <a:srgbClr val="92D050"/>
                </a:solidFill>
                <a:effectLst>
                  <a:outerShdw blurRad="38100" dist="38100" dir="2700000" algn="tl">
                    <a:srgbClr val="000000">
                      <a:alpha val="43137"/>
                    </a:srgbClr>
                  </a:outerShdw>
                </a:effectLst>
              </a:rPr>
              <a:t>archiereos</a:t>
            </a:r>
            <a:r>
              <a:rPr lang="de-DE" sz="1600" dirty="0">
                <a:solidFill>
                  <a:srgbClr val="92D050"/>
                </a:solidFill>
                <a:effectLst>
                  <a:outerShdw blurRad="38100" dist="38100" dir="2700000" algn="tl">
                    <a:srgbClr val="000000">
                      <a:alpha val="43137"/>
                    </a:srgbClr>
                  </a:outerShdw>
                </a:effectLst>
              </a:rPr>
              <a:t> &amp; </a:t>
            </a:r>
            <a:r>
              <a:rPr lang="de-DE" sz="1600" i="1" dirty="0">
                <a:solidFill>
                  <a:srgbClr val="92D050"/>
                </a:solidFill>
                <a:effectLst>
                  <a:outerShdw blurRad="38100" dist="38100" dir="2700000" algn="tl">
                    <a:srgbClr val="000000">
                      <a:alpha val="43137"/>
                    </a:srgbClr>
                  </a:outerShdw>
                </a:effectLst>
              </a:rPr>
              <a:t>gymnasiarchos </a:t>
            </a:r>
          </a:p>
          <a:p>
            <a:pPr marL="285750" indent="-285750">
              <a:buFont typeface="Wingdings" pitchFamily="2" charset="2"/>
              <a:buChar char="Ø"/>
            </a:pPr>
            <a:r>
              <a:rPr lang="fr-FR" sz="1600" dirty="0" err="1">
                <a:solidFill>
                  <a:srgbClr val="92D050"/>
                </a:solidFill>
                <a:effectLst>
                  <a:outerShdw blurRad="38100" dist="38100" dir="2700000" algn="tl">
                    <a:srgbClr val="000000">
                      <a:alpha val="43137"/>
                    </a:srgbClr>
                  </a:outerShdw>
                </a:effectLst>
              </a:rPr>
              <a:t>Aelia</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Tryphaina</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Draconti</a:t>
            </a:r>
            <a:endParaRPr lang="fr-FR" sz="1600" dirty="0">
              <a:solidFill>
                <a:srgbClr val="92D050"/>
              </a:solidFill>
              <a:effectLst>
                <a:outerShdw blurRad="38100" dist="38100" dir="2700000" algn="tl">
                  <a:srgbClr val="000000">
                    <a:alpha val="43137"/>
                  </a:srgbClr>
                </a:outerShdw>
              </a:effectLst>
            </a:endParaRPr>
          </a:p>
          <a:p>
            <a:pPr marL="742950" lvl="1" indent="-285750">
              <a:buFont typeface="Wingdings" pitchFamily="2" charset="2"/>
              <a:buChar char="Ø"/>
            </a:pPr>
            <a:r>
              <a:rPr lang="de-DE" sz="1600" dirty="0">
                <a:solidFill>
                  <a:srgbClr val="92D050"/>
                </a:solidFill>
                <a:effectLst>
                  <a:outerShdw blurRad="38100" dist="38100" dir="2700000" algn="tl">
                    <a:srgbClr val="000000">
                      <a:alpha val="43137"/>
                    </a:srgbClr>
                  </a:outerShdw>
                </a:effectLst>
              </a:rPr>
              <a:t>zuvor: </a:t>
            </a:r>
            <a:r>
              <a:rPr lang="fr-FR" sz="1600" dirty="0">
                <a:solidFill>
                  <a:srgbClr val="92D050"/>
                </a:solidFill>
                <a:effectLst>
                  <a:outerShdw blurRad="38100" dist="38100" dir="2700000" algn="tl">
                    <a:srgbClr val="000000">
                      <a:alpha val="43137"/>
                    </a:srgbClr>
                  </a:outerShdw>
                </a:effectLst>
              </a:rPr>
              <a:t>2 x </a:t>
            </a:r>
            <a:r>
              <a:rPr lang="fr-FR" sz="1600" i="1" dirty="0" err="1">
                <a:solidFill>
                  <a:srgbClr val="92D050"/>
                </a:solidFill>
                <a:effectLst>
                  <a:outerShdw blurRad="38100" dist="38100" dir="2700000" algn="tl">
                    <a:srgbClr val="000000">
                      <a:alpha val="43137"/>
                    </a:srgbClr>
                  </a:outerShdw>
                </a:effectLst>
              </a:rPr>
              <a:t>archiereia</a:t>
            </a:r>
            <a:r>
              <a:rPr lang="fr-FR" sz="1600" dirty="0">
                <a:solidFill>
                  <a:srgbClr val="92D050"/>
                </a:solidFill>
                <a:effectLst>
                  <a:outerShdw blurRad="38100" dist="38100" dir="2700000" algn="tl">
                    <a:srgbClr val="000000">
                      <a:alpha val="43137"/>
                    </a:srgbClr>
                  </a:outerShdw>
                </a:effectLst>
              </a:rPr>
              <a:t>;</a:t>
            </a:r>
            <a:br>
              <a:rPr lang="fr-FR" sz="1600" dirty="0">
                <a:solidFill>
                  <a:srgbClr val="92D050"/>
                </a:solidFill>
                <a:effectLst>
                  <a:outerShdw blurRad="38100" dist="38100" dir="2700000" algn="tl">
                    <a:srgbClr val="000000">
                      <a:alpha val="43137"/>
                    </a:srgbClr>
                  </a:outerShdw>
                </a:effectLst>
              </a:rPr>
            </a:br>
            <a:r>
              <a:rPr lang="fr-FR" sz="1600" i="1" dirty="0" err="1">
                <a:solidFill>
                  <a:srgbClr val="92D050"/>
                </a:solidFill>
                <a:effectLst>
                  <a:outerShdw blurRad="38100" dist="38100" dir="2700000" algn="tl">
                    <a:srgbClr val="000000">
                      <a:alpha val="43137"/>
                    </a:srgbClr>
                  </a:outerShdw>
                </a:effectLst>
              </a:rPr>
              <a:t>clidophor</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von</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Hekaté</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Schlüsselträger</a:t>
            </a:r>
            <a:r>
              <a:rPr lang="fr-FR" sz="1600" dirty="0">
                <a:solidFill>
                  <a:srgbClr val="92D050"/>
                </a:solidFill>
                <a:effectLst>
                  <a:outerShdw blurRad="38100" dist="38100" dir="2700000" algn="tl">
                    <a:srgbClr val="000000">
                      <a:alpha val="43137"/>
                    </a:srgbClr>
                  </a:outerShdw>
                </a:effectLst>
              </a:rPr>
              <a:t>)</a:t>
            </a:r>
          </a:p>
          <a:p>
            <a:pPr marL="285750" indent="-285750">
              <a:buFont typeface="Wingdings" pitchFamily="2" charset="2"/>
              <a:buChar char="Ø"/>
            </a:pPr>
            <a:r>
              <a:rPr lang="fr-FR" sz="1600" dirty="0" err="1">
                <a:solidFill>
                  <a:srgbClr val="92D050"/>
                </a:solidFill>
                <a:effectLst>
                  <a:outerShdw blurRad="38100" dist="38100" dir="2700000" algn="tl">
                    <a:srgbClr val="000000">
                      <a:alpha val="43137"/>
                    </a:srgbClr>
                  </a:outerShdw>
                </a:effectLst>
              </a:rPr>
              <a:t>Wohlt</a:t>
            </a:r>
            <a:r>
              <a:rPr lang="de-DE" sz="1600" dirty="0">
                <a:solidFill>
                  <a:srgbClr val="92D050"/>
                </a:solidFill>
                <a:effectLst>
                  <a:outerShdw blurRad="38100" dist="38100" dir="2700000" algn="tl">
                    <a:srgbClr val="000000">
                      <a:alpha val="43137"/>
                    </a:srgbClr>
                  </a:outerShdw>
                </a:effectLst>
              </a:rPr>
              <a:t>äter gegenüber dem Volk</a:t>
            </a:r>
            <a:endParaRPr lang="fr-FR" sz="1600" dirty="0">
              <a:solidFill>
                <a:srgbClr val="92D050"/>
              </a:solidFill>
              <a:effectLst>
                <a:outerShdw blurRad="38100" dist="38100" dir="2700000" algn="tl">
                  <a:srgbClr val="000000">
                    <a:alpha val="43137"/>
                  </a:srgbClr>
                </a:outerShdw>
              </a:effectLst>
            </a:endParaRPr>
          </a:p>
          <a:p>
            <a:pPr marL="285750" indent="-285750">
              <a:buFont typeface="Wingdings" pitchFamily="2" charset="2"/>
              <a:buChar char="Ø"/>
            </a:pPr>
            <a:r>
              <a:rPr lang="fr-FR" sz="1600" dirty="0" err="1">
                <a:solidFill>
                  <a:srgbClr val="92D050"/>
                </a:solidFill>
                <a:effectLst>
                  <a:outerShdw blurRad="38100" dist="38100" dir="2700000" algn="tl">
                    <a:srgbClr val="000000">
                      <a:alpha val="43137"/>
                    </a:srgbClr>
                  </a:outerShdw>
                </a:effectLst>
              </a:rPr>
              <a:t>u.a</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geben</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sie</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zusammen</a:t>
            </a:r>
            <a:r>
              <a:rPr lang="fr-FR" sz="1600" dirty="0">
                <a:solidFill>
                  <a:srgbClr val="92D050"/>
                </a:solidFill>
                <a:effectLst>
                  <a:outerShdw blurRad="38100" dist="38100" dir="2700000" algn="tl">
                    <a:srgbClr val="000000">
                      <a:alpha val="43137"/>
                    </a:srgbClr>
                  </a:outerShdw>
                </a:effectLst>
              </a:rPr>
              <a:t>) 3 </a:t>
            </a:r>
            <a:r>
              <a:rPr lang="fr-FR" sz="1600" dirty="0" err="1">
                <a:solidFill>
                  <a:srgbClr val="92D050"/>
                </a:solidFill>
                <a:effectLst>
                  <a:outerShdw blurRad="38100" dist="38100" dir="2700000" algn="tl">
                    <a:srgbClr val="000000">
                      <a:alpha val="43137"/>
                    </a:srgbClr>
                  </a:outerShdw>
                </a:effectLst>
              </a:rPr>
              <a:t>Denare</a:t>
            </a:r>
            <a:r>
              <a:rPr lang="fr-FR" sz="1600" dirty="0">
                <a:solidFill>
                  <a:srgbClr val="92D050"/>
                </a:solidFill>
                <a:effectLst>
                  <a:outerShdw blurRad="38100" dist="38100" dir="2700000" algn="tl">
                    <a:srgbClr val="000000">
                      <a:alpha val="43137"/>
                    </a:srgbClr>
                  </a:outerShdw>
                </a:effectLst>
              </a:rPr>
              <a:t> an </a:t>
            </a:r>
            <a:r>
              <a:rPr lang="fr-FR" sz="1600" dirty="0" err="1">
                <a:solidFill>
                  <a:srgbClr val="92D050"/>
                </a:solidFill>
                <a:effectLst>
                  <a:outerShdw blurRad="38100" dist="38100" dir="2700000" algn="tl">
                    <a:srgbClr val="000000">
                      <a:alpha val="43137"/>
                    </a:srgbClr>
                  </a:outerShdw>
                </a:effectLst>
              </a:rPr>
              <a:t>Mitglieder</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von</a:t>
            </a:r>
            <a:r>
              <a:rPr lang="fr-FR" sz="1600" dirty="0">
                <a:solidFill>
                  <a:srgbClr val="92D050"/>
                </a:solidFill>
                <a:effectLst>
                  <a:outerShdw blurRad="38100" dist="38100" dir="2700000" algn="tl">
                    <a:srgbClr val="000000">
                      <a:alpha val="43137"/>
                    </a:srgbClr>
                  </a:outerShdw>
                </a:effectLst>
              </a:rPr>
              <a:t> Rat </a:t>
            </a:r>
            <a:r>
              <a:rPr lang="fr-FR" sz="1600" dirty="0" err="1">
                <a:solidFill>
                  <a:srgbClr val="92D050"/>
                </a:solidFill>
                <a:effectLst>
                  <a:outerShdw blurRad="38100" dist="38100" dir="2700000" algn="tl">
                    <a:srgbClr val="000000">
                      <a:alpha val="43137"/>
                    </a:srgbClr>
                  </a:outerShdw>
                </a:effectLst>
              </a:rPr>
              <a:t>und</a:t>
            </a:r>
            <a:r>
              <a:rPr lang="fr-FR" sz="1600" dirty="0">
                <a:solidFill>
                  <a:srgbClr val="92D050"/>
                </a:solidFill>
                <a:effectLst>
                  <a:outerShdw blurRad="38100" dist="38100" dir="2700000" algn="tl">
                    <a:srgbClr val="000000">
                      <a:alpha val="43137"/>
                    </a:srgbClr>
                  </a:outerShdw>
                </a:effectLst>
              </a:rPr>
              <a:t> </a:t>
            </a:r>
            <a:r>
              <a:rPr lang="fr-FR" sz="1600" dirty="0" err="1">
                <a:solidFill>
                  <a:srgbClr val="92D050"/>
                </a:solidFill>
                <a:effectLst>
                  <a:outerShdw blurRad="38100" dist="38100" dir="2700000" algn="tl">
                    <a:srgbClr val="000000">
                      <a:alpha val="43137"/>
                    </a:srgbClr>
                  </a:outerShdw>
                </a:effectLst>
              </a:rPr>
              <a:t>Gerousia</a:t>
            </a:r>
            <a:endParaRPr lang="en-GB" sz="1600" dirty="0">
              <a:solidFill>
                <a:srgbClr val="92D050"/>
              </a:solidFill>
              <a:effectLst>
                <a:outerShdw blurRad="38100" dist="38100" dir="2700000" algn="tl">
                  <a:srgbClr val="000000">
                    <a:alpha val="43137"/>
                  </a:srgbClr>
                </a:outerShdw>
              </a:effectLst>
            </a:endParaRPr>
          </a:p>
        </p:txBody>
      </p:sp>
      <p:sp>
        <p:nvSpPr>
          <p:cNvPr id="8" name="Title 1"/>
          <p:cNvSpPr>
            <a:spLocks noGrp="1"/>
          </p:cNvSpPr>
          <p:nvPr>
            <p:ph type="title"/>
          </p:nvPr>
        </p:nvSpPr>
        <p:spPr>
          <a:xfrm>
            <a:off x="457200" y="260648"/>
            <a:ext cx="8229600" cy="854968"/>
          </a:xfrm>
        </p:spPr>
        <p:txBody>
          <a:bodyPr>
            <a:normAutofit/>
          </a:bodyPr>
          <a:lstStyle/>
          <a:p>
            <a:r>
              <a:rPr lang="en-GB" dirty="0"/>
              <a:t>Questions</a:t>
            </a:r>
          </a:p>
        </p:txBody>
      </p:sp>
      <p:sp>
        <p:nvSpPr>
          <p:cNvPr id="9" name="Content Placeholder 2"/>
          <p:cNvSpPr txBox="1">
            <a:spLocks/>
          </p:cNvSpPr>
          <p:nvPr/>
        </p:nvSpPr>
        <p:spPr>
          <a:xfrm>
            <a:off x="4644008" y="3510265"/>
            <a:ext cx="3754760" cy="3015079"/>
          </a:xfrm>
          <a:prstGeom prst="rect">
            <a:avLst/>
          </a:prstGeom>
          <a:gradFill>
            <a:gsLst>
              <a:gs pos="0">
                <a:schemeClr val="accent1">
                  <a:shade val="15000"/>
                  <a:satMod val="180000"/>
                  <a:alpha val="70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gradFill>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4000" b="1" dirty="0">
                <a:solidFill>
                  <a:schemeClr val="accent5">
                    <a:lumMod val="60000"/>
                    <a:lumOff val="40000"/>
                  </a:schemeClr>
                </a:solidFill>
                <a:effectLst>
                  <a:outerShdw blurRad="38100" dist="38100" dir="2700000" algn="tl">
                    <a:srgbClr val="000000">
                      <a:alpha val="43137"/>
                    </a:srgbClr>
                  </a:outerShdw>
                </a:effectLst>
              </a:rPr>
              <a:t>INDEPENDENCE ?</a:t>
            </a:r>
          </a:p>
          <a:p>
            <a:endParaRPr lang="en-GB" sz="28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Where could women act on their own ?</a:t>
            </a:r>
            <a:br>
              <a:rPr lang="en-GB"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err="1">
                <a:solidFill>
                  <a:schemeClr val="accent5">
                    <a:lumMod val="60000"/>
                    <a:lumOff val="40000"/>
                  </a:schemeClr>
                </a:solidFill>
                <a:effectLst>
                  <a:outerShdw blurRad="38100" dist="38100" dir="2700000" algn="tl">
                    <a:srgbClr val="000000">
                      <a:alpha val="43137"/>
                    </a:srgbClr>
                  </a:outerShdw>
                </a:effectLst>
              </a:rPr>
              <a:t>Wealth</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of</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women</a:t>
            </a: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a:solidFill>
                  <a:schemeClr val="accent5">
                    <a:lumMod val="60000"/>
                    <a:lumOff val="40000"/>
                  </a:schemeClr>
                </a:solidFill>
                <a:effectLst>
                  <a:outerShdw blurRad="38100" dist="38100" dir="2700000" algn="tl">
                    <a:srgbClr val="000000">
                      <a:alpha val="43137"/>
                    </a:srgbClr>
                  </a:outerShdw>
                </a:effectLst>
              </a:rPr>
              <a:t>Patronage / </a:t>
            </a:r>
            <a:r>
              <a:rPr lang="de-DE" sz="2000" dirty="0" err="1">
                <a:solidFill>
                  <a:schemeClr val="accent5">
                    <a:lumMod val="60000"/>
                    <a:lumOff val="40000"/>
                  </a:schemeClr>
                </a:solidFill>
                <a:effectLst>
                  <a:outerShdw blurRad="38100" dist="38100" dir="2700000" algn="tl">
                    <a:srgbClr val="000000">
                      <a:alpha val="43137"/>
                    </a:srgbClr>
                  </a:outerShdw>
                </a:effectLst>
              </a:rPr>
              <a:t>Matronage</a:t>
            </a:r>
            <a:br>
              <a:rPr lang="de-DE"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Role of husband and family for doing the job as priestess ?</a:t>
            </a:r>
          </a:p>
        </p:txBody>
      </p:sp>
      <p:sp>
        <p:nvSpPr>
          <p:cNvPr id="10" name="Rectangle 9"/>
          <p:cNvSpPr/>
          <p:nvPr/>
        </p:nvSpPr>
        <p:spPr>
          <a:xfrm>
            <a:off x="4716016" y="3933057"/>
            <a:ext cx="3626728" cy="2520279"/>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Content Placeholder 2"/>
          <p:cNvSpPr txBox="1">
            <a:spLocks/>
          </p:cNvSpPr>
          <p:nvPr/>
        </p:nvSpPr>
        <p:spPr>
          <a:xfrm>
            <a:off x="4577992" y="1353657"/>
            <a:ext cx="3754760" cy="2057729"/>
          </a:xfrm>
          <a:prstGeom prst="rect">
            <a:avLst/>
          </a:prstGeom>
          <a:gradFill>
            <a:gsLst>
              <a:gs pos="0">
                <a:schemeClr val="accent2">
                  <a:shade val="15000"/>
                  <a:satMod val="180000"/>
                  <a:alpha val="7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gradFill>
          <a:ln/>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200" b="1" dirty="0">
                <a:solidFill>
                  <a:schemeClr val="tx2">
                    <a:lumMod val="25000"/>
                  </a:schemeClr>
                </a:solidFill>
                <a:effectLst>
                  <a:outerShdw blurRad="38100" dist="38100" dir="2700000" algn="tl">
                    <a:srgbClr val="000000">
                      <a:alpha val="43137"/>
                    </a:srgbClr>
                  </a:outerShdw>
                </a:effectLst>
              </a:rPr>
              <a:t>INFLUENCE &amp; STATUS ?</a:t>
            </a:r>
            <a:br>
              <a:rPr lang="en-GB" sz="2200" b="1" dirty="0">
                <a:solidFill>
                  <a:schemeClr val="tx2">
                    <a:lumMod val="25000"/>
                  </a:schemeClr>
                </a:solidFill>
                <a:effectLst>
                  <a:outerShdw blurRad="38100" dist="38100" dir="2700000" algn="tl">
                    <a:srgbClr val="000000">
                      <a:alpha val="43137"/>
                    </a:srgbClr>
                  </a:outerShdw>
                </a:effectLst>
              </a:rPr>
            </a:br>
            <a:endParaRPr lang="en-GB" sz="2200" b="1"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Social</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status</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of</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women</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political</a:t>
            </a:r>
            <a:r>
              <a:rPr lang="de-DE" sz="1900" dirty="0">
                <a:solidFill>
                  <a:schemeClr val="tx2">
                    <a:lumMod val="25000"/>
                  </a:schemeClr>
                </a:solidFill>
                <a:effectLst>
                  <a:outerShdw blurRad="38100" dist="38100" dir="2700000" algn="tl">
                    <a:srgbClr val="000000">
                      <a:alpha val="43137"/>
                    </a:srgbClr>
                  </a:outerShdw>
                </a:effectLst>
              </a:rPr>
              <a:t> power </a:t>
            </a:r>
            <a:r>
              <a:rPr lang="de-DE" sz="1900" dirty="0" err="1">
                <a:solidFill>
                  <a:schemeClr val="tx2">
                    <a:lumMod val="25000"/>
                  </a:schemeClr>
                </a:solidFill>
                <a:effectLst>
                  <a:outerShdw blurRad="38100" dist="38100" dir="2700000" algn="tl">
                    <a:srgbClr val="000000">
                      <a:alpha val="43137"/>
                    </a:srgbClr>
                  </a:outerShdw>
                </a:effectLst>
              </a:rPr>
              <a:t>or</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influence</a:t>
            </a:r>
            <a:r>
              <a:rPr lang="de-DE" sz="1900" dirty="0">
                <a:solidFill>
                  <a:schemeClr val="tx2">
                    <a:lumMod val="25000"/>
                  </a:schemeClr>
                </a:solidFill>
                <a:effectLst>
                  <a:outerShdw blurRad="38100" dist="38100" dir="2700000" algn="tl">
                    <a:srgbClr val="000000">
                      <a:alpha val="43137"/>
                    </a:srgbClr>
                  </a:outerShdw>
                </a:effectLst>
              </a:rPr>
              <a:t>“?</a:t>
            </a: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euergetismus</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prieshood</a:t>
            </a:r>
            <a:r>
              <a:rPr lang="en-GB" sz="1900" dirty="0">
                <a:solidFill>
                  <a:schemeClr val="tx2">
                    <a:lumMod val="25000"/>
                  </a:schemeClr>
                </a:solidFill>
                <a:effectLst>
                  <a:outerShdw blurRad="38100" dist="38100" dir="2700000" algn="tl">
                    <a:srgbClr val="000000">
                      <a:alpha val="43137"/>
                    </a:srgbClr>
                  </a:outerShdw>
                </a:effectLst>
              </a:rPr>
              <a:t> as opportunity for public role, self-display,…</a:t>
            </a:r>
          </a:p>
        </p:txBody>
      </p:sp>
      <p:sp>
        <p:nvSpPr>
          <p:cNvPr id="12" name="Rectangle 11"/>
          <p:cNvSpPr/>
          <p:nvPr/>
        </p:nvSpPr>
        <p:spPr>
          <a:xfrm>
            <a:off x="4617680" y="1772816"/>
            <a:ext cx="3626728" cy="156656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0420799"/>
      </p:ext>
    </p:extLst>
  </p:cSld>
  <p:clrMapOvr>
    <a:masterClrMapping/>
  </p:clrMapOvr>
  <p:transition spd="slow" advClick="0" advTm="14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0"/>
                                  </p:stCondLst>
                                  <p:childTnLst>
                                    <p:anim calcmode="lin" valueType="num">
                                      <p:cBhvr>
                                        <p:cTn id="6" dur="1000"/>
                                        <p:tgtEl>
                                          <p:spTgt spid="7"/>
                                        </p:tgtEl>
                                        <p:attrNameLst>
                                          <p:attrName>ppt_w</p:attrName>
                                        </p:attrNameLst>
                                      </p:cBhvr>
                                      <p:tavLst>
                                        <p:tav tm="0">
                                          <p:val>
                                            <p:strVal val="ppt_w"/>
                                          </p:val>
                                        </p:tav>
                                        <p:tav tm="100000">
                                          <p:val>
                                            <p:strVal val="ppt_w*0.70"/>
                                          </p:val>
                                        </p:tav>
                                      </p:tavLst>
                                    </p:anim>
                                    <p:anim calcmode="lin" valueType="num">
                                      <p:cBhvr>
                                        <p:cTn id="7" dur="1000"/>
                                        <p:tgtEl>
                                          <p:spTgt spid="7"/>
                                        </p:tgtEl>
                                        <p:attrNameLst>
                                          <p:attrName>ppt_h</p:attrName>
                                        </p:attrNameLst>
                                      </p:cBhvr>
                                      <p:tavLst>
                                        <p:tav tm="0">
                                          <p:val>
                                            <p:strVal val="ppt_h"/>
                                          </p:val>
                                        </p:tav>
                                        <p:tav tm="100000">
                                          <p:val>
                                            <p:strVal val="ppt_h"/>
                                          </p:val>
                                        </p:tav>
                                      </p:tavLst>
                                    </p:anim>
                                    <p:animEffect transition="out" filter="fade">
                                      <p:cBhvr>
                                        <p:cTn id="8" dur="1000"/>
                                        <p:tgtEl>
                                          <p:spTgt spid="7"/>
                                        </p:tgtEl>
                                      </p:cBhvr>
                                    </p:animEffect>
                                    <p:set>
                                      <p:cBhvr>
                                        <p:cTn id="9"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5" name="Title 1"/>
          <p:cNvSpPr>
            <a:spLocks noGrp="1"/>
          </p:cNvSpPr>
          <p:nvPr>
            <p:ph type="title"/>
          </p:nvPr>
        </p:nvSpPr>
        <p:spPr>
          <a:xfrm>
            <a:off x="457200" y="332656"/>
            <a:ext cx="8229600" cy="782960"/>
          </a:xfrm>
        </p:spPr>
        <p:txBody>
          <a:bodyPr>
            <a:normAutofit/>
          </a:bodyPr>
          <a:lstStyle/>
          <a:p>
            <a:r>
              <a:rPr lang="en-GB" dirty="0"/>
              <a:t>Questions</a:t>
            </a:r>
          </a:p>
        </p:txBody>
      </p:sp>
      <p:sp>
        <p:nvSpPr>
          <p:cNvPr id="7" name="Content Placeholder 2"/>
          <p:cNvSpPr>
            <a:spLocks noGrp="1"/>
          </p:cNvSpPr>
          <p:nvPr>
            <p:ph idx="1"/>
          </p:nvPr>
        </p:nvSpPr>
        <p:spPr>
          <a:xfrm>
            <a:off x="611560" y="3429000"/>
            <a:ext cx="3819658" cy="3312368"/>
          </a:xfrm>
          <a:gradFill>
            <a:gsLst>
              <a:gs pos="0">
                <a:schemeClr val="accent4">
                  <a:shade val="15000"/>
                  <a:satMod val="180000"/>
                  <a:alpha val="70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a:ln/>
        </p:spPr>
        <p:style>
          <a:lnRef idx="1">
            <a:schemeClr val="accent4"/>
          </a:lnRef>
          <a:fillRef idx="3">
            <a:schemeClr val="accent4"/>
          </a:fillRef>
          <a:effectRef idx="2">
            <a:schemeClr val="accent4"/>
          </a:effectRef>
          <a:fontRef idx="minor">
            <a:schemeClr val="lt1"/>
          </a:fontRef>
        </p:style>
        <p:txBody>
          <a:bodyPr>
            <a:normAutofit fontScale="70000" lnSpcReduction="20000"/>
          </a:bodyPr>
          <a:lstStyle/>
          <a:p>
            <a:pPr marL="0" indent="0" algn="ctr">
              <a:buNone/>
            </a:pPr>
            <a:r>
              <a:rPr lang="en-GB" sz="2900" b="1" dirty="0">
                <a:solidFill>
                  <a:schemeClr val="accent5">
                    <a:lumMod val="40000"/>
                    <a:lumOff val="60000"/>
                  </a:schemeClr>
                </a:solidFill>
                <a:effectLst>
                  <a:outerShdw blurRad="38100" dist="38100" dir="2700000" algn="tl">
                    <a:srgbClr val="000000">
                      <a:alpha val="43137"/>
                    </a:srgbClr>
                  </a:outerShdw>
                </a:effectLst>
              </a:rPr>
              <a:t>NEW ROLE FOR WOMEN ?</a:t>
            </a:r>
            <a:br>
              <a:rPr lang="en-GB" sz="2900" b="1" dirty="0">
                <a:solidFill>
                  <a:schemeClr val="accent5">
                    <a:lumMod val="40000"/>
                    <a:lumOff val="60000"/>
                  </a:schemeClr>
                </a:solidFill>
                <a:effectLst>
                  <a:outerShdw blurRad="38100" dist="38100" dir="2700000" algn="tl">
                    <a:srgbClr val="000000">
                      <a:alpha val="43137"/>
                    </a:srgbClr>
                  </a:outerShdw>
                </a:effectLst>
              </a:rPr>
            </a:br>
            <a:endParaRPr lang="en-GB" sz="900" b="1" dirty="0">
              <a:solidFill>
                <a:schemeClr val="accent5">
                  <a:lumMod val="40000"/>
                  <a:lumOff val="60000"/>
                </a:schemeClr>
              </a:solidFill>
              <a:effectLst>
                <a:outerShdw blurRad="38100" dist="38100" dir="2700000" algn="tl">
                  <a:srgbClr val="000000">
                    <a:alpha val="43137"/>
                  </a:srgbClr>
                </a:outerShdw>
              </a:effectLst>
            </a:endParaRPr>
          </a:p>
          <a:p>
            <a:r>
              <a:rPr lang="en-GB" sz="2300" b="1" dirty="0">
                <a:solidFill>
                  <a:schemeClr val="accent5">
                    <a:lumMod val="40000"/>
                    <a:lumOff val="60000"/>
                  </a:schemeClr>
                </a:solidFill>
                <a:effectLst>
                  <a:outerShdw blurRad="38100" dist="38100" dir="2700000" algn="tl">
                    <a:srgbClr val="000000">
                      <a:alpha val="43137"/>
                    </a:srgbClr>
                  </a:outerShdw>
                </a:effectLst>
              </a:rPr>
              <a:t>Marginalisation of women down to end 1</a:t>
            </a:r>
            <a:r>
              <a:rPr lang="en-GB" sz="2300" b="1" baseline="30000" dirty="0">
                <a:solidFill>
                  <a:schemeClr val="accent5">
                    <a:lumMod val="40000"/>
                    <a:lumOff val="60000"/>
                  </a:schemeClr>
                </a:solidFill>
                <a:effectLst>
                  <a:outerShdw blurRad="38100" dist="38100" dir="2700000" algn="tl">
                    <a:srgbClr val="000000">
                      <a:alpha val="43137"/>
                    </a:srgbClr>
                  </a:outerShdw>
                </a:effectLst>
              </a:rPr>
              <a:t>st</a:t>
            </a:r>
            <a:r>
              <a:rPr lang="en-GB" sz="2300" b="1" dirty="0">
                <a:solidFill>
                  <a:schemeClr val="accent5">
                    <a:lumMod val="40000"/>
                    <a:lumOff val="60000"/>
                  </a:schemeClr>
                </a:solidFill>
                <a:effectLst>
                  <a:outerShdw blurRad="38100" dist="38100" dir="2700000" algn="tl">
                    <a:srgbClr val="000000">
                      <a:alpha val="43137"/>
                    </a:srgbClr>
                  </a:outerShdw>
                </a:effectLst>
              </a:rPr>
              <a:t> c. B.C.</a:t>
            </a:r>
          </a:p>
          <a:p>
            <a:r>
              <a:rPr lang="de-DE" sz="2300" b="1" dirty="0">
                <a:solidFill>
                  <a:schemeClr val="accent5">
                    <a:lumMod val="40000"/>
                    <a:lumOff val="60000"/>
                  </a:schemeClr>
                </a:solidFill>
                <a:effectLst>
                  <a:outerShdw blurRad="38100" dist="38100" dir="2700000" algn="tl">
                    <a:srgbClr val="000000">
                      <a:alpha val="43137"/>
                    </a:srgbClr>
                  </a:outerShdw>
                </a:effectLst>
              </a:rPr>
              <a:t>Women –&gt;trad. male </a:t>
            </a:r>
            <a:r>
              <a:rPr lang="de-DE" sz="2300" b="1" dirty="0" err="1">
                <a:solidFill>
                  <a:schemeClr val="accent5">
                    <a:lumMod val="40000"/>
                    <a:lumOff val="60000"/>
                  </a:schemeClr>
                </a:solidFill>
                <a:effectLst>
                  <a:outerShdw blurRad="38100" dist="38100" dir="2700000" algn="tl">
                    <a:srgbClr val="000000">
                      <a:alpha val="43137"/>
                    </a:srgbClr>
                  </a:outerShdw>
                </a:effectLst>
              </a:rPr>
              <a:t>offices</a:t>
            </a:r>
            <a:r>
              <a:rPr lang="de-DE" sz="2300" b="1" dirty="0">
                <a:solidFill>
                  <a:schemeClr val="accent5">
                    <a:lumMod val="40000"/>
                    <a:lumOff val="60000"/>
                  </a:schemeClr>
                </a:solidFill>
                <a:effectLst>
                  <a:outerShdw blurRad="38100" dist="38100" dir="2700000" algn="tl">
                    <a:srgbClr val="000000">
                      <a:alpha val="43137"/>
                    </a:srgbClr>
                  </a:outerShdw>
                </a:effectLst>
              </a:rPr>
              <a:t> ?</a:t>
            </a:r>
          </a:p>
          <a:p>
            <a:pPr lvl="1"/>
            <a:r>
              <a:rPr lang="de-DE" sz="2100" i="1" dirty="0">
                <a:solidFill>
                  <a:schemeClr val="accent5">
                    <a:lumMod val="40000"/>
                    <a:lumOff val="60000"/>
                  </a:schemeClr>
                </a:solidFill>
                <a:effectLst>
                  <a:outerShdw blurRad="38100" dist="38100" dir="2700000" algn="tl">
                    <a:srgbClr val="000000">
                      <a:alpha val="43137"/>
                    </a:srgbClr>
                  </a:outerShdw>
                </a:effectLst>
              </a:rPr>
              <a:t>gymnasiarchos</a:t>
            </a:r>
            <a:r>
              <a:rPr lang="de-DE" sz="2100" dirty="0">
                <a:solidFill>
                  <a:schemeClr val="accent5">
                    <a:lumMod val="40000"/>
                    <a:lumOff val="60000"/>
                  </a:schemeClr>
                </a:solidFill>
                <a:effectLst>
                  <a:outerShdw blurRad="38100" dist="38100" dir="2700000" algn="tl">
                    <a:srgbClr val="000000">
                      <a:alpha val="43137"/>
                    </a:srgbClr>
                  </a:outerShdw>
                </a:effectLst>
              </a:rPr>
              <a:t>, </a:t>
            </a:r>
            <a:r>
              <a:rPr lang="de-DE" sz="2100" i="1" dirty="0">
                <a:solidFill>
                  <a:schemeClr val="accent5">
                    <a:lumMod val="40000"/>
                    <a:lumOff val="60000"/>
                  </a:schemeClr>
                </a:solidFill>
                <a:effectLst>
                  <a:outerShdw blurRad="38100" dist="38100" dir="2700000" algn="tl">
                    <a:srgbClr val="000000">
                      <a:alpha val="43137"/>
                    </a:srgbClr>
                  </a:outerShdw>
                </a:effectLst>
              </a:rPr>
              <a:t>prytanis</a:t>
            </a:r>
            <a:r>
              <a:rPr lang="de-DE" sz="2100" dirty="0">
                <a:solidFill>
                  <a:schemeClr val="accent5">
                    <a:lumMod val="40000"/>
                    <a:lumOff val="60000"/>
                  </a:schemeClr>
                </a:solidFill>
                <a:effectLst>
                  <a:outerShdw blurRad="38100" dist="38100" dir="2700000" algn="tl">
                    <a:srgbClr val="000000">
                      <a:alpha val="43137"/>
                    </a:srgbClr>
                  </a:outerShdw>
                </a:effectLst>
              </a:rPr>
              <a:t>, </a:t>
            </a:r>
            <a:r>
              <a:rPr lang="de-DE" sz="2100" i="1" dirty="0">
                <a:solidFill>
                  <a:schemeClr val="accent5">
                    <a:lumMod val="40000"/>
                    <a:lumOff val="60000"/>
                  </a:schemeClr>
                </a:solidFill>
                <a:effectLst>
                  <a:outerShdw blurRad="38100" dist="38100" dir="2700000" algn="tl">
                    <a:srgbClr val="000000">
                      <a:alpha val="43137"/>
                    </a:srgbClr>
                  </a:outerShdw>
                </a:effectLst>
              </a:rPr>
              <a:t>archiereia</a:t>
            </a:r>
            <a:r>
              <a:rPr lang="de-DE" sz="2100" dirty="0">
                <a:solidFill>
                  <a:schemeClr val="accent5">
                    <a:lumMod val="40000"/>
                    <a:lumOff val="60000"/>
                  </a:schemeClr>
                </a:solidFill>
                <a:effectLst>
                  <a:outerShdw blurRad="38100" dist="38100" dir="2700000" algn="tl">
                    <a:srgbClr val="000000">
                      <a:alpha val="43137"/>
                    </a:srgbClr>
                  </a:outerShdw>
                </a:effectLst>
              </a:rPr>
              <a:t>, </a:t>
            </a:r>
            <a:r>
              <a:rPr lang="en-GB" sz="2100" i="1" dirty="0" err="1">
                <a:solidFill>
                  <a:schemeClr val="accent5">
                    <a:lumMod val="40000"/>
                    <a:lumOff val="60000"/>
                  </a:schemeClr>
                </a:solidFill>
                <a:effectLst>
                  <a:outerShdw blurRad="38100" dist="38100" dir="2700000" algn="tl">
                    <a:srgbClr val="000000">
                      <a:alpha val="43137"/>
                    </a:srgbClr>
                  </a:outerShdw>
                </a:effectLst>
              </a:rPr>
              <a:t>paidonomos</a:t>
            </a:r>
            <a:r>
              <a:rPr lang="de-DE" sz="2100" dirty="0">
                <a:solidFill>
                  <a:schemeClr val="accent5">
                    <a:lumMod val="40000"/>
                    <a:lumOff val="60000"/>
                  </a:schemeClr>
                </a:solidFill>
                <a:effectLst>
                  <a:outerShdw blurRad="38100" dist="38100" dir="2700000" algn="tl">
                    <a:srgbClr val="000000">
                      <a:alpha val="43137"/>
                    </a:srgbClr>
                  </a:outerShdw>
                </a:effectLst>
              </a:rPr>
              <a:t> </a:t>
            </a:r>
            <a:r>
              <a:rPr lang="de-DE" sz="2100" dirty="0" err="1">
                <a:solidFill>
                  <a:schemeClr val="accent5">
                    <a:lumMod val="40000"/>
                    <a:lumOff val="60000"/>
                  </a:schemeClr>
                </a:solidFill>
                <a:effectLst>
                  <a:outerShdw blurRad="38100" dist="38100" dir="2700000" algn="tl">
                    <a:srgbClr val="000000">
                      <a:alpha val="43137"/>
                    </a:srgbClr>
                  </a:outerShdw>
                </a:effectLst>
              </a:rPr>
              <a:t>and</a:t>
            </a:r>
            <a:r>
              <a:rPr lang="de-DE" sz="2100" dirty="0">
                <a:solidFill>
                  <a:schemeClr val="accent5">
                    <a:lumMod val="40000"/>
                    <a:lumOff val="60000"/>
                  </a:schemeClr>
                </a:solidFill>
                <a:effectLst>
                  <a:outerShdw blurRad="38100" dist="38100" dir="2700000" algn="tl">
                    <a:srgbClr val="000000">
                      <a:alpha val="43137"/>
                    </a:srgbClr>
                  </a:outerShdw>
                </a:effectLst>
              </a:rPr>
              <a:t> </a:t>
            </a:r>
            <a:r>
              <a:rPr lang="de-DE" sz="2100" dirty="0" err="1">
                <a:solidFill>
                  <a:schemeClr val="accent5">
                    <a:lumMod val="40000"/>
                    <a:lumOff val="60000"/>
                  </a:schemeClr>
                </a:solidFill>
                <a:effectLst>
                  <a:outerShdw blurRad="38100" dist="38100" dir="2700000" algn="tl">
                    <a:srgbClr val="000000">
                      <a:alpha val="43137"/>
                    </a:srgbClr>
                  </a:outerShdw>
                </a:effectLst>
              </a:rPr>
              <a:t>many</a:t>
            </a:r>
            <a:r>
              <a:rPr lang="de-DE" sz="2100" dirty="0">
                <a:solidFill>
                  <a:schemeClr val="accent5">
                    <a:lumMod val="40000"/>
                    <a:lumOff val="60000"/>
                  </a:schemeClr>
                </a:solidFill>
                <a:effectLst>
                  <a:outerShdw blurRad="38100" dist="38100" dir="2700000" algn="tl">
                    <a:srgbClr val="000000">
                      <a:alpha val="43137"/>
                    </a:srgbClr>
                  </a:outerShdw>
                </a:effectLst>
              </a:rPr>
              <a:t> </a:t>
            </a:r>
            <a:r>
              <a:rPr lang="de-DE" sz="2100" dirty="0" err="1">
                <a:solidFill>
                  <a:schemeClr val="accent5">
                    <a:lumMod val="40000"/>
                    <a:lumOff val="60000"/>
                  </a:schemeClr>
                </a:solidFill>
                <a:effectLst>
                  <a:outerShdw blurRad="38100" dist="38100" dir="2700000" algn="tl">
                    <a:srgbClr val="000000">
                      <a:alpha val="43137"/>
                    </a:srgbClr>
                  </a:outerShdw>
                </a:effectLst>
              </a:rPr>
              <a:t>more</a:t>
            </a:r>
            <a:endParaRPr lang="de-DE" sz="2100" dirty="0">
              <a:solidFill>
                <a:schemeClr val="accent5">
                  <a:lumMod val="40000"/>
                  <a:lumOff val="60000"/>
                </a:schemeClr>
              </a:solidFill>
              <a:effectLst>
                <a:outerShdw blurRad="38100" dist="38100" dir="2700000" algn="tl">
                  <a:srgbClr val="000000">
                    <a:alpha val="43137"/>
                  </a:srgbClr>
                </a:outerShdw>
              </a:effectLst>
            </a:endParaRPr>
          </a:p>
          <a:p>
            <a:pPr lvl="1"/>
            <a:r>
              <a:rPr lang="de-DE" sz="2100" dirty="0" err="1">
                <a:solidFill>
                  <a:schemeClr val="accent5">
                    <a:lumMod val="40000"/>
                    <a:lumOff val="60000"/>
                  </a:schemeClr>
                </a:solidFill>
                <a:effectLst>
                  <a:outerShdw blurRad="38100" dist="38100" dir="2700000" algn="tl">
                    <a:srgbClr val="000000">
                      <a:alpha val="43137"/>
                    </a:srgbClr>
                  </a:outerShdw>
                </a:effectLst>
              </a:rPr>
              <a:t>esp</a:t>
            </a:r>
            <a:r>
              <a:rPr lang="de-DE" sz="2100" dirty="0">
                <a:solidFill>
                  <a:schemeClr val="accent5">
                    <a:lumMod val="40000"/>
                    <a:lumOff val="60000"/>
                  </a:schemeClr>
                </a:solidFill>
                <a:effectLst>
                  <a:outerShdw blurRad="38100" dist="38100" dir="2700000" algn="tl">
                    <a:srgbClr val="000000">
                      <a:alpha val="43137"/>
                    </a:srgbClr>
                  </a:outerShdw>
                </a:effectLst>
              </a:rPr>
              <a:t>. in </a:t>
            </a:r>
            <a:r>
              <a:rPr lang="de-DE" sz="2100" dirty="0" err="1">
                <a:solidFill>
                  <a:schemeClr val="accent5">
                    <a:lumMod val="40000"/>
                    <a:lumOff val="60000"/>
                  </a:schemeClr>
                </a:solidFill>
                <a:effectLst>
                  <a:outerShdw blurRad="38100" dist="38100" dir="2700000" algn="tl">
                    <a:srgbClr val="000000">
                      <a:alpha val="43137"/>
                    </a:srgbClr>
                  </a:outerShdw>
                </a:effectLst>
              </a:rPr>
              <a:t>the</a:t>
            </a:r>
            <a:r>
              <a:rPr lang="de-DE" sz="2100" dirty="0">
                <a:solidFill>
                  <a:schemeClr val="accent5">
                    <a:lumMod val="40000"/>
                    <a:lumOff val="60000"/>
                  </a:schemeClr>
                </a:solidFill>
                <a:effectLst>
                  <a:outerShdw blurRad="38100" dist="38100" dir="2700000" algn="tl">
                    <a:srgbClr val="000000">
                      <a:alpha val="43137"/>
                    </a:srgbClr>
                  </a:outerShdw>
                </a:effectLst>
              </a:rPr>
              <a:t> Principate</a:t>
            </a:r>
          </a:p>
          <a:p>
            <a:r>
              <a:rPr lang="de-DE" sz="2300" b="1" dirty="0">
                <a:solidFill>
                  <a:schemeClr val="accent5">
                    <a:lumMod val="40000"/>
                    <a:lumOff val="60000"/>
                  </a:schemeClr>
                </a:solidFill>
                <a:effectLst>
                  <a:outerShdw blurRad="38100" dist="38100" dir="2700000" algn="tl">
                    <a:srgbClr val="000000">
                      <a:alpha val="43137"/>
                    </a:srgbClr>
                  </a:outerShdw>
                </a:effectLst>
              </a:rPr>
              <a:t>Public </a:t>
            </a:r>
            <a:r>
              <a:rPr lang="de-DE" sz="2300" b="1" dirty="0" err="1">
                <a:solidFill>
                  <a:schemeClr val="accent5">
                    <a:lumMod val="40000"/>
                    <a:lumOff val="60000"/>
                  </a:schemeClr>
                </a:solidFill>
                <a:effectLst>
                  <a:outerShdw blurRad="38100" dist="38100" dir="2700000" algn="tl">
                    <a:srgbClr val="000000">
                      <a:alpha val="43137"/>
                    </a:srgbClr>
                  </a:outerShdw>
                </a:effectLst>
              </a:rPr>
              <a:t>role</a:t>
            </a:r>
            <a:r>
              <a:rPr lang="de-DE" sz="2300" b="1" dirty="0">
                <a:solidFill>
                  <a:schemeClr val="accent5">
                    <a:lumMod val="40000"/>
                    <a:lumOff val="60000"/>
                  </a:schemeClr>
                </a:solidFill>
                <a:effectLst>
                  <a:outerShdw blurRad="38100" dist="38100" dir="2700000" algn="tl">
                    <a:srgbClr val="000000">
                      <a:alpha val="43137"/>
                    </a:srgbClr>
                  </a:outerShdw>
                </a:effectLst>
              </a:rPr>
              <a:t> </a:t>
            </a:r>
            <a:r>
              <a:rPr lang="de-DE" sz="2300"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de-DE" sz="2300"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new</a:t>
            </a:r>
            <a:r>
              <a:rPr lang="de-DE" sz="2300"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2300"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visual</a:t>
            </a:r>
            <a:r>
              <a:rPr lang="de-DE" sz="2300"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2300"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presence</a:t>
            </a:r>
            <a:r>
              <a:rPr lang="de-DE" sz="2300"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2300"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of</a:t>
            </a:r>
            <a:r>
              <a:rPr lang="de-DE" sz="2300"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2300"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women</a:t>
            </a:r>
            <a:r>
              <a:rPr lang="de-DE" sz="2300"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in </a:t>
            </a:r>
            <a:r>
              <a:rPr lang="de-DE" sz="2300"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the</a:t>
            </a:r>
            <a:r>
              <a:rPr lang="de-DE" sz="2300"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2300"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public</a:t>
            </a:r>
            <a:endParaRPr lang="de-DE" sz="2300" dirty="0">
              <a:solidFill>
                <a:schemeClr val="accent5">
                  <a:lumMod val="40000"/>
                  <a:lumOff val="60000"/>
                </a:schemeClr>
              </a:solidFill>
              <a:effectLst>
                <a:outerShdw blurRad="38100" dist="38100" dir="2700000" algn="tl">
                  <a:srgbClr val="000000">
                    <a:alpha val="43137"/>
                  </a:srgbClr>
                </a:outerShdw>
              </a:effectLst>
            </a:endParaRPr>
          </a:p>
          <a:p>
            <a:r>
              <a:rPr lang="en-GB" sz="2300" b="1" dirty="0">
                <a:solidFill>
                  <a:schemeClr val="accent5">
                    <a:lumMod val="40000"/>
                    <a:lumOff val="60000"/>
                  </a:schemeClr>
                </a:solidFill>
                <a:effectLst>
                  <a:outerShdw blurRad="38100" dist="38100" dir="2700000" algn="tl">
                    <a:srgbClr val="000000">
                      <a:alpha val="43137"/>
                    </a:srgbClr>
                  </a:outerShdw>
                </a:effectLst>
              </a:rPr>
              <a:t>Pre-Roman differences ?</a:t>
            </a:r>
          </a:p>
          <a:p>
            <a:pPr lvl="1"/>
            <a:r>
              <a:rPr lang="en-GB" sz="2100" dirty="0">
                <a:solidFill>
                  <a:schemeClr val="accent5">
                    <a:lumMod val="40000"/>
                    <a:lumOff val="60000"/>
                  </a:schemeClr>
                </a:solidFill>
                <a:effectLst>
                  <a:outerShdw blurRad="38100" dist="38100" dir="2700000" algn="tl">
                    <a:srgbClr val="000000">
                      <a:alpha val="43137"/>
                    </a:srgbClr>
                  </a:outerShdw>
                </a:effectLst>
              </a:rPr>
              <a:t>e.g., role of women in society and cult</a:t>
            </a:r>
          </a:p>
          <a:p>
            <a:pPr lvl="1"/>
            <a:r>
              <a:rPr lang="en-GB" sz="2100" dirty="0">
                <a:solidFill>
                  <a:schemeClr val="accent5">
                    <a:lumMod val="40000"/>
                    <a:lumOff val="60000"/>
                  </a:schemeClr>
                </a:solidFill>
                <a:effectLst>
                  <a:outerShdw blurRad="38100" dist="38100" dir="2700000" algn="tl">
                    <a:srgbClr val="000000">
                      <a:alpha val="43137"/>
                    </a:srgbClr>
                  </a:outerShdw>
                </a:effectLst>
              </a:rPr>
              <a:t>Importance in cults, e.g. for Artemis in </a:t>
            </a:r>
            <a:r>
              <a:rPr lang="en-GB" sz="2100" dirty="0" err="1">
                <a:solidFill>
                  <a:schemeClr val="accent5">
                    <a:lumMod val="40000"/>
                    <a:lumOff val="60000"/>
                  </a:schemeClr>
                </a:solidFill>
                <a:effectLst>
                  <a:outerShdw blurRad="38100" dist="38100" dir="2700000" algn="tl">
                    <a:srgbClr val="000000">
                      <a:alpha val="43137"/>
                    </a:srgbClr>
                  </a:outerShdw>
                </a:effectLst>
              </a:rPr>
              <a:t>Ephesos</a:t>
            </a:r>
            <a:r>
              <a:rPr lang="en-GB" sz="2100" dirty="0">
                <a:solidFill>
                  <a:schemeClr val="accent5">
                    <a:lumMod val="40000"/>
                    <a:lumOff val="60000"/>
                  </a:schemeClr>
                </a:solidFill>
                <a:effectLst>
                  <a:outerShdw blurRad="38100" dist="38100" dir="2700000" algn="tl">
                    <a:srgbClr val="000000">
                      <a:alpha val="43137"/>
                    </a:srgbClr>
                  </a:outerShdw>
                </a:effectLst>
              </a:rPr>
              <a:t> and in </a:t>
            </a:r>
            <a:r>
              <a:rPr lang="en-GB" sz="2100" dirty="0" err="1">
                <a:solidFill>
                  <a:schemeClr val="accent5">
                    <a:lumMod val="40000"/>
                    <a:lumOff val="60000"/>
                  </a:schemeClr>
                </a:solidFill>
                <a:effectLst>
                  <a:outerShdw blurRad="38100" dist="38100" dir="2700000" algn="tl">
                    <a:srgbClr val="000000">
                      <a:alpha val="43137"/>
                    </a:srgbClr>
                  </a:outerShdw>
                </a:effectLst>
              </a:rPr>
              <a:t>Didyma</a:t>
            </a:r>
            <a:r>
              <a:rPr lang="en-GB" sz="2100" dirty="0">
                <a:solidFill>
                  <a:schemeClr val="accent5">
                    <a:lumMod val="40000"/>
                    <a:lumOff val="60000"/>
                  </a:schemeClr>
                </a:solidFill>
                <a:effectLst>
                  <a:outerShdw blurRad="38100" dist="38100" dir="2700000" algn="tl">
                    <a:srgbClr val="000000">
                      <a:alpha val="43137"/>
                    </a:srgbClr>
                  </a:outerShdw>
                </a:effectLst>
              </a:rPr>
              <a:t> </a:t>
            </a:r>
          </a:p>
        </p:txBody>
      </p:sp>
      <p:sp>
        <p:nvSpPr>
          <p:cNvPr id="9" name="Rectangle 8"/>
          <p:cNvSpPr/>
          <p:nvPr/>
        </p:nvSpPr>
        <p:spPr>
          <a:xfrm>
            <a:off x="667583" y="3789040"/>
            <a:ext cx="3626729" cy="2952328"/>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Content Placeholder 2"/>
          <p:cNvSpPr txBox="1">
            <a:spLocks/>
          </p:cNvSpPr>
          <p:nvPr/>
        </p:nvSpPr>
        <p:spPr>
          <a:xfrm>
            <a:off x="4644008" y="3510265"/>
            <a:ext cx="3754760" cy="3015079"/>
          </a:xfrm>
          <a:prstGeom prst="rect">
            <a:avLst/>
          </a:prstGeom>
          <a:gradFill>
            <a:gsLst>
              <a:gs pos="0">
                <a:schemeClr val="accent1">
                  <a:shade val="15000"/>
                  <a:satMod val="180000"/>
                  <a:alpha val="70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gradFill>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4000" b="1" dirty="0">
                <a:solidFill>
                  <a:schemeClr val="accent5">
                    <a:lumMod val="60000"/>
                    <a:lumOff val="40000"/>
                  </a:schemeClr>
                </a:solidFill>
                <a:effectLst>
                  <a:outerShdw blurRad="38100" dist="38100" dir="2700000" algn="tl">
                    <a:srgbClr val="000000">
                      <a:alpha val="43137"/>
                    </a:srgbClr>
                  </a:outerShdw>
                </a:effectLst>
              </a:rPr>
              <a:t>INDEPENDENCE ?</a:t>
            </a:r>
          </a:p>
          <a:p>
            <a:endParaRPr lang="en-GB" sz="28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Where could women act on their own ?</a:t>
            </a:r>
            <a:br>
              <a:rPr lang="en-GB"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err="1">
                <a:solidFill>
                  <a:schemeClr val="accent5">
                    <a:lumMod val="60000"/>
                    <a:lumOff val="40000"/>
                  </a:schemeClr>
                </a:solidFill>
                <a:effectLst>
                  <a:outerShdw blurRad="38100" dist="38100" dir="2700000" algn="tl">
                    <a:srgbClr val="000000">
                      <a:alpha val="43137"/>
                    </a:srgbClr>
                  </a:outerShdw>
                </a:effectLst>
              </a:rPr>
              <a:t>Wealth</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of</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women</a:t>
            </a: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a:solidFill>
                  <a:schemeClr val="accent5">
                    <a:lumMod val="60000"/>
                    <a:lumOff val="40000"/>
                  </a:schemeClr>
                </a:solidFill>
                <a:effectLst>
                  <a:outerShdw blurRad="38100" dist="38100" dir="2700000" algn="tl">
                    <a:srgbClr val="000000">
                      <a:alpha val="43137"/>
                    </a:srgbClr>
                  </a:outerShdw>
                </a:effectLst>
              </a:rPr>
              <a:t>Patronage / </a:t>
            </a:r>
            <a:r>
              <a:rPr lang="de-DE" sz="2000" dirty="0" err="1">
                <a:solidFill>
                  <a:schemeClr val="accent5">
                    <a:lumMod val="60000"/>
                    <a:lumOff val="40000"/>
                  </a:schemeClr>
                </a:solidFill>
                <a:effectLst>
                  <a:outerShdw blurRad="38100" dist="38100" dir="2700000" algn="tl">
                    <a:srgbClr val="000000">
                      <a:alpha val="43137"/>
                    </a:srgbClr>
                  </a:outerShdw>
                </a:effectLst>
              </a:rPr>
              <a:t>Matronage</a:t>
            </a:r>
            <a:br>
              <a:rPr lang="de-DE"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Role of husband and family for doing the job as priestess ?</a:t>
            </a:r>
          </a:p>
        </p:txBody>
      </p:sp>
      <p:sp>
        <p:nvSpPr>
          <p:cNvPr id="15" name="Rectangle 14"/>
          <p:cNvSpPr/>
          <p:nvPr/>
        </p:nvSpPr>
        <p:spPr>
          <a:xfrm>
            <a:off x="4716016" y="3933057"/>
            <a:ext cx="3626728" cy="2520279"/>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2"/>
          <p:cNvSpPr txBox="1">
            <a:spLocks/>
          </p:cNvSpPr>
          <p:nvPr/>
        </p:nvSpPr>
        <p:spPr>
          <a:xfrm>
            <a:off x="539552" y="1340768"/>
            <a:ext cx="3754760" cy="1998610"/>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CAREER ?</a:t>
            </a:r>
          </a:p>
          <a:p>
            <a:pPr>
              <a:buFont typeface="Wingdings" pitchFamily="2" charset="2"/>
              <a:buChar char="Ø"/>
            </a:pPr>
            <a:r>
              <a:rPr lang="en-GB" sz="1600" b="1" dirty="0">
                <a:solidFill>
                  <a:schemeClr val="accent5">
                    <a:lumMod val="40000"/>
                    <a:lumOff val="60000"/>
                  </a:schemeClr>
                </a:solidFill>
              </a:rPr>
              <a:t>career structure for women </a:t>
            </a:r>
            <a:r>
              <a:rPr lang="en-GB" sz="1600" dirty="0">
                <a:solidFill>
                  <a:schemeClr val="accent5">
                    <a:lumMod val="40000"/>
                    <a:lumOff val="60000"/>
                  </a:schemeClr>
                </a:solidFill>
              </a:rPr>
              <a:t>?</a:t>
            </a:r>
          </a:p>
          <a:p>
            <a:pPr lvl="1">
              <a:buFont typeface="Wingdings" pitchFamily="2" charset="2"/>
              <a:buChar char="Ø"/>
            </a:pPr>
            <a:r>
              <a:rPr lang="en-GB" sz="1600" dirty="0">
                <a:solidFill>
                  <a:schemeClr val="accent5">
                    <a:lumMod val="40000"/>
                    <a:lumOff val="60000"/>
                  </a:schemeClr>
                </a:solidFill>
              </a:rPr>
              <a:t>‘accumulation’ </a:t>
            </a:r>
            <a:br>
              <a:rPr lang="en-GB" sz="1600" dirty="0">
                <a:solidFill>
                  <a:schemeClr val="accent5">
                    <a:lumMod val="40000"/>
                    <a:lumOff val="60000"/>
                  </a:schemeClr>
                </a:solidFill>
              </a:rPr>
            </a:br>
            <a:r>
              <a:rPr lang="en-GB" sz="1600" dirty="0">
                <a:solidFill>
                  <a:schemeClr val="accent5">
                    <a:lumMod val="40000"/>
                    <a:lumOff val="60000"/>
                  </a:schemeClr>
                </a:solidFill>
              </a:rPr>
              <a:t>of offices and </a:t>
            </a:r>
            <a:r>
              <a:rPr lang="en-GB" sz="1600" i="1" dirty="0" err="1">
                <a:solidFill>
                  <a:schemeClr val="accent5">
                    <a:lumMod val="40000"/>
                    <a:lumOff val="60000"/>
                  </a:schemeClr>
                </a:solidFill>
              </a:rPr>
              <a:t>leitourgiai</a:t>
            </a:r>
            <a:endParaRPr lang="en-GB" sz="1600" i="1" dirty="0">
              <a:solidFill>
                <a:schemeClr val="accent5">
                  <a:lumMod val="40000"/>
                  <a:lumOff val="60000"/>
                </a:schemeClr>
              </a:solidFill>
            </a:endParaRPr>
          </a:p>
          <a:p>
            <a:pPr lvl="1">
              <a:buFont typeface="Wingdings" pitchFamily="2" charset="2"/>
              <a:buChar char="Ø"/>
            </a:pPr>
            <a:r>
              <a:rPr lang="de-DE" sz="1600" dirty="0">
                <a:solidFill>
                  <a:schemeClr val="accent5">
                    <a:lumMod val="40000"/>
                    <a:lumOff val="60000"/>
                  </a:schemeClr>
                </a:solidFill>
              </a:rPr>
              <a:t>„</a:t>
            </a:r>
            <a:r>
              <a:rPr lang="de-DE" sz="1600" dirty="0" err="1">
                <a:solidFill>
                  <a:schemeClr val="accent5">
                    <a:lumMod val="40000"/>
                    <a:lumOff val="60000"/>
                  </a:schemeClr>
                </a:solidFill>
              </a:rPr>
              <a:t>cursus</a:t>
            </a:r>
            <a:r>
              <a:rPr lang="de-DE" sz="1600" dirty="0">
                <a:solidFill>
                  <a:schemeClr val="accent5">
                    <a:lumMod val="40000"/>
                    <a:lumOff val="60000"/>
                  </a:schemeClr>
                </a:solidFill>
              </a:rPr>
              <a:t> </a:t>
            </a:r>
            <a:r>
              <a:rPr lang="de-DE" sz="1600" dirty="0" err="1">
                <a:solidFill>
                  <a:schemeClr val="accent5">
                    <a:lumMod val="40000"/>
                    <a:lumOff val="60000"/>
                  </a:schemeClr>
                </a:solidFill>
              </a:rPr>
              <a:t>honorum</a:t>
            </a:r>
            <a:r>
              <a:rPr lang="de-DE" sz="1600" dirty="0">
                <a:solidFill>
                  <a:schemeClr val="accent5">
                    <a:lumMod val="40000"/>
                    <a:lumOff val="60000"/>
                  </a:schemeClr>
                </a:solidFill>
              </a:rPr>
              <a:t>“</a:t>
            </a:r>
          </a:p>
          <a:p>
            <a:pPr lvl="1">
              <a:buFont typeface="Wingdings" pitchFamily="2" charset="2"/>
              <a:buChar char="Ø"/>
            </a:pPr>
            <a:r>
              <a:rPr lang="de-DE" sz="1600" dirty="0" err="1">
                <a:solidFill>
                  <a:schemeClr val="accent5">
                    <a:lumMod val="40000"/>
                    <a:lumOff val="60000"/>
                  </a:schemeClr>
                </a:solidFill>
              </a:rPr>
              <a:t>competition</a:t>
            </a:r>
            <a:r>
              <a:rPr lang="de-DE" sz="1600" dirty="0">
                <a:solidFill>
                  <a:schemeClr val="accent5">
                    <a:lumMod val="40000"/>
                    <a:lumOff val="60000"/>
                  </a:schemeClr>
                </a:solidFill>
              </a:rPr>
              <a:t> </a:t>
            </a:r>
            <a:r>
              <a:rPr lang="de-DE" sz="1600" dirty="0" err="1">
                <a:solidFill>
                  <a:schemeClr val="accent5">
                    <a:lumMod val="40000"/>
                    <a:lumOff val="60000"/>
                  </a:schemeClr>
                </a:solidFill>
              </a:rPr>
              <a:t>for</a:t>
            </a:r>
            <a:r>
              <a:rPr lang="de-DE" sz="1600" dirty="0">
                <a:solidFill>
                  <a:schemeClr val="accent5">
                    <a:lumMod val="40000"/>
                    <a:lumOff val="60000"/>
                  </a:schemeClr>
                </a:solidFill>
              </a:rPr>
              <a:t> </a:t>
            </a:r>
            <a:r>
              <a:rPr lang="de-DE" sz="1600" dirty="0" err="1">
                <a:solidFill>
                  <a:schemeClr val="accent5">
                    <a:lumMod val="40000"/>
                    <a:lumOff val="60000"/>
                  </a:schemeClr>
                </a:solidFill>
              </a:rPr>
              <a:t>offices</a:t>
            </a:r>
            <a:endParaRPr lang="en-GB" sz="1600" dirty="0">
              <a:solidFill>
                <a:schemeClr val="accent5">
                  <a:lumMod val="40000"/>
                  <a:lumOff val="60000"/>
                </a:schemeClr>
              </a:solidFill>
            </a:endParaRPr>
          </a:p>
        </p:txBody>
      </p:sp>
      <p:sp>
        <p:nvSpPr>
          <p:cNvPr id="13" name="Rectangle 12"/>
          <p:cNvSpPr/>
          <p:nvPr/>
        </p:nvSpPr>
        <p:spPr>
          <a:xfrm>
            <a:off x="611560" y="1738603"/>
            <a:ext cx="3626728" cy="1474373"/>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Content Placeholder 2"/>
          <p:cNvSpPr txBox="1">
            <a:spLocks/>
          </p:cNvSpPr>
          <p:nvPr/>
        </p:nvSpPr>
        <p:spPr>
          <a:xfrm>
            <a:off x="4577992" y="1353657"/>
            <a:ext cx="3754760" cy="2057729"/>
          </a:xfrm>
          <a:prstGeom prst="rect">
            <a:avLst/>
          </a:prstGeom>
          <a:gradFill>
            <a:gsLst>
              <a:gs pos="0">
                <a:schemeClr val="accent2">
                  <a:shade val="15000"/>
                  <a:satMod val="180000"/>
                  <a:alpha val="7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gradFill>
          <a:ln/>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fontScale="92500"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200" b="1" dirty="0">
                <a:solidFill>
                  <a:schemeClr val="tx2">
                    <a:lumMod val="25000"/>
                  </a:schemeClr>
                </a:solidFill>
                <a:effectLst>
                  <a:outerShdw blurRad="38100" dist="38100" dir="2700000" algn="tl">
                    <a:srgbClr val="000000">
                      <a:alpha val="43137"/>
                    </a:srgbClr>
                  </a:outerShdw>
                </a:effectLst>
              </a:rPr>
              <a:t>INFLUENCE &amp; STATUS ?</a:t>
            </a:r>
            <a:br>
              <a:rPr lang="en-GB" sz="3500" b="1" dirty="0">
                <a:solidFill>
                  <a:schemeClr val="tx2">
                    <a:lumMod val="25000"/>
                  </a:schemeClr>
                </a:solidFill>
                <a:effectLst>
                  <a:outerShdw blurRad="38100" dist="38100" dir="2700000" algn="tl">
                    <a:srgbClr val="000000">
                      <a:alpha val="43137"/>
                    </a:srgbClr>
                  </a:outerShdw>
                </a:effectLst>
              </a:rPr>
            </a:br>
            <a:endParaRPr lang="en-GB" sz="1400" b="1"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Social</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status</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of</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women</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political</a:t>
            </a:r>
            <a:r>
              <a:rPr lang="de-DE" sz="1900" dirty="0">
                <a:solidFill>
                  <a:schemeClr val="tx2">
                    <a:lumMod val="25000"/>
                  </a:schemeClr>
                </a:solidFill>
                <a:effectLst>
                  <a:outerShdw blurRad="38100" dist="38100" dir="2700000" algn="tl">
                    <a:srgbClr val="000000">
                      <a:alpha val="43137"/>
                    </a:srgbClr>
                  </a:outerShdw>
                </a:effectLst>
              </a:rPr>
              <a:t> power </a:t>
            </a:r>
            <a:r>
              <a:rPr lang="de-DE" sz="1900" dirty="0" err="1">
                <a:solidFill>
                  <a:schemeClr val="tx2">
                    <a:lumMod val="25000"/>
                  </a:schemeClr>
                </a:solidFill>
                <a:effectLst>
                  <a:outerShdw blurRad="38100" dist="38100" dir="2700000" algn="tl">
                    <a:srgbClr val="000000">
                      <a:alpha val="43137"/>
                    </a:srgbClr>
                  </a:outerShdw>
                </a:effectLst>
              </a:rPr>
              <a:t>or</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influence</a:t>
            </a:r>
            <a:r>
              <a:rPr lang="de-DE" sz="1900" dirty="0">
                <a:solidFill>
                  <a:schemeClr val="tx2">
                    <a:lumMod val="25000"/>
                  </a:schemeClr>
                </a:solidFill>
                <a:effectLst>
                  <a:outerShdw blurRad="38100" dist="38100" dir="2700000" algn="tl">
                    <a:srgbClr val="000000">
                      <a:alpha val="43137"/>
                    </a:srgbClr>
                  </a:outerShdw>
                </a:effectLst>
              </a:rPr>
              <a:t>“?</a:t>
            </a: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euergetismus</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prieshood</a:t>
            </a:r>
            <a:r>
              <a:rPr lang="en-GB" sz="1900" dirty="0">
                <a:solidFill>
                  <a:schemeClr val="tx2">
                    <a:lumMod val="25000"/>
                  </a:schemeClr>
                </a:solidFill>
                <a:effectLst>
                  <a:outerShdw blurRad="38100" dist="38100" dir="2700000" algn="tl">
                    <a:srgbClr val="000000">
                      <a:alpha val="43137"/>
                    </a:srgbClr>
                  </a:outerShdw>
                </a:effectLst>
              </a:rPr>
              <a:t> as opportunity for public role, self-display,…</a:t>
            </a:r>
          </a:p>
        </p:txBody>
      </p:sp>
      <p:sp>
        <p:nvSpPr>
          <p:cNvPr id="19" name="Rectangle 18"/>
          <p:cNvSpPr/>
          <p:nvPr/>
        </p:nvSpPr>
        <p:spPr>
          <a:xfrm>
            <a:off x="4617680" y="1772816"/>
            <a:ext cx="3626728" cy="156656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8207675"/>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10" presetClass="entr" presetSubtype="0" fill="hold" grpId="0" nodeType="withEffect">
                                  <p:stCondLst>
                                    <p:cond delay="150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2" name="Title 1"/>
          <p:cNvSpPr>
            <a:spLocks noGrp="1"/>
          </p:cNvSpPr>
          <p:nvPr>
            <p:ph type="title"/>
          </p:nvPr>
        </p:nvSpPr>
        <p:spPr>
          <a:xfrm>
            <a:off x="457200" y="332656"/>
            <a:ext cx="8229600" cy="776047"/>
          </a:xfrm>
        </p:spPr>
        <p:txBody>
          <a:bodyPr/>
          <a:lstStyle/>
          <a:p>
            <a:r>
              <a:rPr lang="en-GB" dirty="0"/>
              <a:t>Methodology</a:t>
            </a:r>
          </a:p>
        </p:txBody>
      </p:sp>
      <p:sp>
        <p:nvSpPr>
          <p:cNvPr id="13" name="TextBox 12"/>
          <p:cNvSpPr txBox="1"/>
          <p:nvPr/>
        </p:nvSpPr>
        <p:spPr>
          <a:xfrm rot="20509699">
            <a:off x="395536" y="1176685"/>
            <a:ext cx="3888432" cy="2046714"/>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000" b="1" dirty="0">
                <a:solidFill>
                  <a:schemeClr val="tx1"/>
                </a:solidFill>
                <a:effectLst>
                  <a:outerShdw blurRad="38100" dist="38100" dir="2700000" algn="tl">
                    <a:srgbClr val="000000">
                      <a:alpha val="43137"/>
                    </a:srgbClr>
                  </a:outerShdw>
                </a:effectLst>
              </a:rPr>
              <a:t>Basis for this study</a:t>
            </a:r>
            <a:br>
              <a:rPr lang="en-GB" sz="2000" b="1" dirty="0">
                <a:solidFill>
                  <a:schemeClr val="tx1"/>
                </a:solidFill>
                <a:effectLst>
                  <a:outerShdw blurRad="38100" dist="38100" dir="2700000" algn="tl">
                    <a:srgbClr val="000000">
                      <a:alpha val="43137"/>
                    </a:srgbClr>
                  </a:outerShdw>
                </a:effectLst>
              </a:rPr>
            </a:br>
            <a:endParaRPr lang="en-GB" sz="900" b="1" dirty="0">
              <a:solidFill>
                <a:schemeClr val="tx1"/>
              </a:solidFill>
              <a:effectLst>
                <a:outerShdw blurRad="38100" dist="38100" dir="2700000" algn="tl">
                  <a:srgbClr val="000000">
                    <a:alpha val="43137"/>
                  </a:srgbClr>
                </a:outerShdw>
              </a:effectLst>
            </a:endParaRPr>
          </a:p>
          <a:p>
            <a:pPr marL="285750" indent="-285750">
              <a:buFont typeface="Wingdings" pitchFamily="2" charset="2"/>
              <a:buChar char="Ø"/>
            </a:pPr>
            <a:r>
              <a:rPr lang="en-GB" sz="1400" b="1" dirty="0">
                <a:solidFill>
                  <a:schemeClr val="tx1"/>
                </a:solidFill>
                <a:effectLst>
                  <a:outerShdw blurRad="38100" dist="38100" dir="2700000" algn="tl">
                    <a:srgbClr val="000000">
                      <a:alpha val="43137"/>
                    </a:srgbClr>
                  </a:outerShdw>
                </a:effectLst>
              </a:rPr>
              <a:t>Collection of more than 1,000 inscriptions from over 100 </a:t>
            </a:r>
            <a:r>
              <a:rPr lang="en-GB" sz="1400" b="1" i="1" dirty="0">
                <a:solidFill>
                  <a:schemeClr val="tx1"/>
                </a:solidFill>
                <a:effectLst>
                  <a:outerShdw blurRad="38100" dist="38100" dir="2700000" algn="tl">
                    <a:srgbClr val="000000">
                      <a:alpha val="43137"/>
                    </a:srgbClr>
                  </a:outerShdw>
                </a:effectLst>
              </a:rPr>
              <a:t>poleis</a:t>
            </a:r>
            <a:endParaRPr lang="en-GB" sz="1400" b="1" dirty="0">
              <a:solidFill>
                <a:schemeClr val="tx1"/>
              </a:solidFill>
              <a:effectLst>
                <a:outerShdw blurRad="38100" dist="38100" dir="2700000" algn="tl">
                  <a:srgbClr val="000000">
                    <a:alpha val="43137"/>
                  </a:srgbClr>
                </a:outerShdw>
              </a:effectLst>
            </a:endParaRPr>
          </a:p>
          <a:p>
            <a:pPr marL="285750" indent="-285750">
              <a:buFont typeface="Wingdings" pitchFamily="2" charset="2"/>
              <a:buChar char="Ø"/>
            </a:pPr>
            <a:r>
              <a:rPr lang="en-GB" sz="1400" b="1" dirty="0">
                <a:solidFill>
                  <a:schemeClr val="tx1"/>
                </a:solidFill>
                <a:effectLst>
                  <a:outerShdw blurRad="38100" dist="38100" dir="2700000" algn="tl">
                    <a:srgbClr val="000000">
                      <a:alpha val="43137"/>
                    </a:srgbClr>
                  </a:outerShdw>
                </a:effectLst>
              </a:rPr>
              <a:t>A database: </a:t>
            </a:r>
            <a:r>
              <a:rPr lang="en-GB" sz="1400" b="1" i="1" dirty="0">
                <a:solidFill>
                  <a:schemeClr val="tx1"/>
                </a:solidFill>
                <a:effectLst>
                  <a:outerShdw blurRad="38100" dist="38100" dir="2700000" algn="tl">
                    <a:srgbClr val="000000">
                      <a:alpha val="43137"/>
                    </a:srgbClr>
                  </a:outerShdw>
                </a:effectLst>
              </a:rPr>
              <a:t>c</a:t>
            </a:r>
            <a:r>
              <a:rPr lang="en-GB" sz="1400" b="1" dirty="0">
                <a:solidFill>
                  <a:schemeClr val="tx1"/>
                </a:solidFill>
                <a:effectLst>
                  <a:outerShdw blurRad="38100" dist="38100" dir="2700000" algn="tl">
                    <a:srgbClr val="000000">
                      <a:alpha val="43137"/>
                    </a:srgbClr>
                  </a:outerShdw>
                </a:effectLst>
              </a:rPr>
              <a:t> 200 priestesses in 45 </a:t>
            </a:r>
            <a:r>
              <a:rPr lang="en-GB" sz="1400" b="1" i="1" dirty="0">
                <a:solidFill>
                  <a:schemeClr val="tx1"/>
                </a:solidFill>
                <a:effectLst>
                  <a:outerShdw blurRad="38100" dist="38100" dir="2700000" algn="tl">
                    <a:srgbClr val="000000">
                      <a:alpha val="43137"/>
                    </a:srgbClr>
                  </a:outerShdw>
                </a:effectLst>
              </a:rPr>
              <a:t>poleis</a:t>
            </a:r>
          </a:p>
          <a:p>
            <a:pPr marL="285750" indent="-285750">
              <a:buFont typeface="Wingdings" pitchFamily="2" charset="2"/>
              <a:buChar char="Ø"/>
            </a:pPr>
            <a:r>
              <a:rPr lang="de-DE" sz="1400" b="1" dirty="0" err="1">
                <a:solidFill>
                  <a:schemeClr val="tx1"/>
                </a:solidFill>
                <a:effectLst>
                  <a:outerShdw blurRad="38100" dist="38100" dir="2700000" algn="tl">
                    <a:srgbClr val="000000">
                      <a:alpha val="43137"/>
                    </a:srgbClr>
                  </a:outerShdw>
                </a:effectLst>
                <a:sym typeface="Wingdings" pitchFamily="2" charset="2"/>
              </a:rPr>
              <a:t>distribution</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maps</a:t>
            </a:r>
            <a:r>
              <a:rPr lang="de-DE" sz="1400" b="1" dirty="0">
                <a:solidFill>
                  <a:schemeClr val="tx1"/>
                </a:solidFill>
                <a:effectLst>
                  <a:outerShdw blurRad="38100" dist="38100" dir="2700000" algn="tl">
                    <a:srgbClr val="000000">
                      <a:alpha val="43137"/>
                    </a:srgbClr>
                  </a:outerShdw>
                </a:effectLst>
                <a:sym typeface="Wingdings" pitchFamily="2" charset="2"/>
              </a:rPr>
              <a:t>  regional </a:t>
            </a:r>
            <a:r>
              <a:rPr lang="de-DE" sz="1400" b="1" dirty="0" err="1">
                <a:solidFill>
                  <a:schemeClr val="tx1"/>
                </a:solidFill>
                <a:effectLst>
                  <a:outerShdw blurRad="38100" dist="38100" dir="2700000" algn="tl">
                    <a:srgbClr val="000000">
                      <a:alpha val="43137"/>
                    </a:srgbClr>
                  </a:outerShdw>
                </a:effectLst>
                <a:sym typeface="Wingdings" pitchFamily="2" charset="2"/>
              </a:rPr>
              <a:t>differences</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within</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Asia</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Minor</a:t>
            </a:r>
            <a:br>
              <a:rPr lang="de-DE" sz="1400" b="1" dirty="0">
                <a:solidFill>
                  <a:schemeClr val="tx1"/>
                </a:solidFill>
                <a:effectLst>
                  <a:outerShdw blurRad="38100" dist="38100" dir="2700000" algn="tl">
                    <a:srgbClr val="000000">
                      <a:alpha val="43137"/>
                    </a:srgbClr>
                  </a:outerShdw>
                </a:effectLst>
                <a:sym typeface="Wingdings" pitchFamily="2" charset="2"/>
              </a:rPr>
            </a:br>
            <a:endParaRPr lang="en-GB" sz="1400" b="1" dirty="0">
              <a:solidFill>
                <a:schemeClr val="tx1"/>
              </a:solidFill>
              <a:effectLst>
                <a:outerShdw blurRad="38100" dist="38100" dir="2700000" algn="tl">
                  <a:srgbClr val="000000">
                    <a:alpha val="43137"/>
                  </a:srgbClr>
                </a:outerShdw>
              </a:effectLst>
            </a:endParaRPr>
          </a:p>
        </p:txBody>
      </p:sp>
      <p:sp>
        <p:nvSpPr>
          <p:cNvPr id="14" name="Content Placeholder 2"/>
          <p:cNvSpPr txBox="1">
            <a:spLocks/>
          </p:cNvSpPr>
          <p:nvPr/>
        </p:nvSpPr>
        <p:spPr>
          <a:xfrm>
            <a:off x="4644008" y="3510265"/>
            <a:ext cx="3754760" cy="3015079"/>
          </a:xfrm>
          <a:prstGeom prst="rect">
            <a:avLst/>
          </a:prstGeom>
          <a:gradFill>
            <a:gsLst>
              <a:gs pos="0">
                <a:schemeClr val="accent1">
                  <a:shade val="15000"/>
                  <a:satMod val="180000"/>
                  <a:alpha val="70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gradFill>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4000" b="1" dirty="0">
                <a:solidFill>
                  <a:schemeClr val="accent5">
                    <a:lumMod val="60000"/>
                    <a:lumOff val="40000"/>
                  </a:schemeClr>
                </a:solidFill>
                <a:effectLst>
                  <a:outerShdw blurRad="38100" dist="38100" dir="2700000" algn="tl">
                    <a:srgbClr val="000000">
                      <a:alpha val="43137"/>
                    </a:srgbClr>
                  </a:outerShdw>
                </a:effectLst>
              </a:rPr>
              <a:t>INDEPENDENCE ?</a:t>
            </a:r>
          </a:p>
          <a:p>
            <a:endParaRPr lang="en-GB" sz="28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Where could women act on their own ?</a:t>
            </a:r>
            <a:br>
              <a:rPr lang="en-GB"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err="1">
                <a:solidFill>
                  <a:schemeClr val="accent5">
                    <a:lumMod val="60000"/>
                    <a:lumOff val="40000"/>
                  </a:schemeClr>
                </a:solidFill>
                <a:effectLst>
                  <a:outerShdw blurRad="38100" dist="38100" dir="2700000" algn="tl">
                    <a:srgbClr val="000000">
                      <a:alpha val="43137"/>
                    </a:srgbClr>
                  </a:outerShdw>
                </a:effectLst>
              </a:rPr>
              <a:t>Wealth</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of</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women</a:t>
            </a: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a:solidFill>
                  <a:schemeClr val="accent5">
                    <a:lumMod val="60000"/>
                    <a:lumOff val="40000"/>
                  </a:schemeClr>
                </a:solidFill>
                <a:effectLst>
                  <a:outerShdw blurRad="38100" dist="38100" dir="2700000" algn="tl">
                    <a:srgbClr val="000000">
                      <a:alpha val="43137"/>
                    </a:srgbClr>
                  </a:outerShdw>
                </a:effectLst>
              </a:rPr>
              <a:t>Patronage / </a:t>
            </a:r>
            <a:r>
              <a:rPr lang="de-DE" sz="2000" dirty="0" err="1">
                <a:solidFill>
                  <a:schemeClr val="accent5">
                    <a:lumMod val="60000"/>
                    <a:lumOff val="40000"/>
                  </a:schemeClr>
                </a:solidFill>
                <a:effectLst>
                  <a:outerShdw blurRad="38100" dist="38100" dir="2700000" algn="tl">
                    <a:srgbClr val="000000">
                      <a:alpha val="43137"/>
                    </a:srgbClr>
                  </a:outerShdw>
                </a:effectLst>
              </a:rPr>
              <a:t>Matronage</a:t>
            </a:r>
            <a:br>
              <a:rPr lang="de-DE"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Role of husband and family for doing the job as priestess ?</a:t>
            </a:r>
          </a:p>
        </p:txBody>
      </p:sp>
      <p:sp>
        <p:nvSpPr>
          <p:cNvPr id="15" name="Rectangle 14"/>
          <p:cNvSpPr/>
          <p:nvPr/>
        </p:nvSpPr>
        <p:spPr>
          <a:xfrm>
            <a:off x="4716016" y="3933057"/>
            <a:ext cx="3626728" cy="2520279"/>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Content Placeholder 2"/>
          <p:cNvSpPr txBox="1">
            <a:spLocks/>
          </p:cNvSpPr>
          <p:nvPr/>
        </p:nvSpPr>
        <p:spPr>
          <a:xfrm>
            <a:off x="4577992" y="1353657"/>
            <a:ext cx="3754760" cy="2057729"/>
          </a:xfrm>
          <a:prstGeom prst="rect">
            <a:avLst/>
          </a:prstGeom>
          <a:gradFill>
            <a:gsLst>
              <a:gs pos="0">
                <a:schemeClr val="accent2">
                  <a:shade val="15000"/>
                  <a:satMod val="180000"/>
                  <a:alpha val="7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gradFill>
          <a:ln/>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fontScale="92500"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200" b="1" dirty="0">
                <a:solidFill>
                  <a:schemeClr val="tx2">
                    <a:lumMod val="25000"/>
                  </a:schemeClr>
                </a:solidFill>
                <a:effectLst>
                  <a:outerShdw blurRad="38100" dist="38100" dir="2700000" algn="tl">
                    <a:srgbClr val="000000">
                      <a:alpha val="43137"/>
                    </a:srgbClr>
                  </a:outerShdw>
                </a:effectLst>
              </a:rPr>
              <a:t>INFLUENCE &amp; STATUS ?</a:t>
            </a:r>
            <a:br>
              <a:rPr lang="en-GB" sz="3500" b="1" dirty="0">
                <a:solidFill>
                  <a:schemeClr val="tx2">
                    <a:lumMod val="25000"/>
                  </a:schemeClr>
                </a:solidFill>
                <a:effectLst>
                  <a:outerShdw blurRad="38100" dist="38100" dir="2700000" algn="tl">
                    <a:srgbClr val="000000">
                      <a:alpha val="43137"/>
                    </a:srgbClr>
                  </a:outerShdw>
                </a:effectLst>
              </a:rPr>
            </a:br>
            <a:endParaRPr lang="en-GB" sz="1400" b="1"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Social</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status</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of</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women</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political</a:t>
            </a:r>
            <a:r>
              <a:rPr lang="de-DE" sz="1900" dirty="0">
                <a:solidFill>
                  <a:schemeClr val="tx2">
                    <a:lumMod val="25000"/>
                  </a:schemeClr>
                </a:solidFill>
                <a:effectLst>
                  <a:outerShdw blurRad="38100" dist="38100" dir="2700000" algn="tl">
                    <a:srgbClr val="000000">
                      <a:alpha val="43137"/>
                    </a:srgbClr>
                  </a:outerShdw>
                </a:effectLst>
              </a:rPr>
              <a:t> power </a:t>
            </a:r>
            <a:r>
              <a:rPr lang="de-DE" sz="1900" dirty="0" err="1">
                <a:solidFill>
                  <a:schemeClr val="tx2">
                    <a:lumMod val="25000"/>
                  </a:schemeClr>
                </a:solidFill>
                <a:effectLst>
                  <a:outerShdw blurRad="38100" dist="38100" dir="2700000" algn="tl">
                    <a:srgbClr val="000000">
                      <a:alpha val="43137"/>
                    </a:srgbClr>
                  </a:outerShdw>
                </a:effectLst>
              </a:rPr>
              <a:t>or</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influence</a:t>
            </a:r>
            <a:r>
              <a:rPr lang="de-DE" sz="1900" dirty="0">
                <a:solidFill>
                  <a:schemeClr val="tx2">
                    <a:lumMod val="25000"/>
                  </a:schemeClr>
                </a:solidFill>
                <a:effectLst>
                  <a:outerShdw blurRad="38100" dist="38100" dir="2700000" algn="tl">
                    <a:srgbClr val="000000">
                      <a:alpha val="43137"/>
                    </a:srgbClr>
                  </a:outerShdw>
                </a:effectLst>
              </a:rPr>
              <a:t>“?</a:t>
            </a: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euergetismus</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prieshood</a:t>
            </a:r>
            <a:r>
              <a:rPr lang="en-GB" sz="1900" dirty="0">
                <a:solidFill>
                  <a:schemeClr val="tx2">
                    <a:lumMod val="25000"/>
                  </a:schemeClr>
                </a:solidFill>
                <a:effectLst>
                  <a:outerShdw blurRad="38100" dist="38100" dir="2700000" algn="tl">
                    <a:srgbClr val="000000">
                      <a:alpha val="43137"/>
                    </a:srgbClr>
                  </a:outerShdw>
                </a:effectLst>
              </a:rPr>
              <a:t> as opportunity for public role, self-display,…</a:t>
            </a:r>
          </a:p>
        </p:txBody>
      </p:sp>
      <p:sp>
        <p:nvSpPr>
          <p:cNvPr id="10" name="Rectangle 9"/>
          <p:cNvSpPr/>
          <p:nvPr/>
        </p:nvSpPr>
        <p:spPr>
          <a:xfrm>
            <a:off x="4617680" y="1772816"/>
            <a:ext cx="3626728" cy="156656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642246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50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12" name="Content Placeholder 2"/>
          <p:cNvSpPr txBox="1">
            <a:spLocks/>
          </p:cNvSpPr>
          <p:nvPr/>
        </p:nvSpPr>
        <p:spPr>
          <a:xfrm>
            <a:off x="4644008" y="3510265"/>
            <a:ext cx="3754760" cy="3015079"/>
          </a:xfrm>
          <a:prstGeom prst="rect">
            <a:avLst/>
          </a:prstGeom>
          <a:gradFill>
            <a:gsLst>
              <a:gs pos="0">
                <a:schemeClr val="accent1">
                  <a:shade val="15000"/>
                  <a:satMod val="180000"/>
                  <a:alpha val="70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gradFill>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4000" b="1" dirty="0">
                <a:solidFill>
                  <a:schemeClr val="accent5">
                    <a:lumMod val="60000"/>
                    <a:lumOff val="40000"/>
                  </a:schemeClr>
                </a:solidFill>
                <a:effectLst>
                  <a:outerShdw blurRad="38100" dist="38100" dir="2700000" algn="tl">
                    <a:srgbClr val="000000">
                      <a:alpha val="43137"/>
                    </a:srgbClr>
                  </a:outerShdw>
                </a:effectLst>
              </a:rPr>
              <a:t>INDEPENDENCE ?</a:t>
            </a:r>
          </a:p>
          <a:p>
            <a:endParaRPr lang="en-GB" sz="28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Where could women act on their own ?</a:t>
            </a:r>
            <a:br>
              <a:rPr lang="en-GB"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err="1">
                <a:solidFill>
                  <a:schemeClr val="accent5">
                    <a:lumMod val="60000"/>
                    <a:lumOff val="40000"/>
                  </a:schemeClr>
                </a:solidFill>
                <a:effectLst>
                  <a:outerShdw blurRad="38100" dist="38100" dir="2700000" algn="tl">
                    <a:srgbClr val="000000">
                      <a:alpha val="43137"/>
                    </a:srgbClr>
                  </a:outerShdw>
                </a:effectLst>
              </a:rPr>
              <a:t>Wealth</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of</a:t>
            </a:r>
            <a:r>
              <a:rPr lang="de-DE" sz="2000" dirty="0">
                <a:solidFill>
                  <a:schemeClr val="accent5">
                    <a:lumMod val="60000"/>
                    <a:lumOff val="40000"/>
                  </a:schemeClr>
                </a:solidFill>
                <a:effectLst>
                  <a:outerShdw blurRad="38100" dist="38100" dir="2700000" algn="tl">
                    <a:srgbClr val="000000">
                      <a:alpha val="43137"/>
                    </a:srgbClr>
                  </a:outerShdw>
                </a:effectLst>
              </a:rPr>
              <a:t> </a:t>
            </a:r>
            <a:r>
              <a:rPr lang="de-DE" sz="2000" dirty="0" err="1">
                <a:solidFill>
                  <a:schemeClr val="accent5">
                    <a:lumMod val="60000"/>
                    <a:lumOff val="40000"/>
                  </a:schemeClr>
                </a:solidFill>
                <a:effectLst>
                  <a:outerShdw blurRad="38100" dist="38100" dir="2700000" algn="tl">
                    <a:srgbClr val="000000">
                      <a:alpha val="43137"/>
                    </a:srgbClr>
                  </a:outerShdw>
                </a:effectLst>
              </a:rPr>
              <a:t>women</a:t>
            </a: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endParaRPr lang="de-DE"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de-DE" sz="2000" dirty="0">
                <a:solidFill>
                  <a:schemeClr val="accent5">
                    <a:lumMod val="60000"/>
                    <a:lumOff val="40000"/>
                  </a:schemeClr>
                </a:solidFill>
                <a:effectLst>
                  <a:outerShdw blurRad="38100" dist="38100" dir="2700000" algn="tl">
                    <a:srgbClr val="000000">
                      <a:alpha val="43137"/>
                    </a:srgbClr>
                  </a:outerShdw>
                </a:effectLst>
              </a:rPr>
              <a:t>Patronage / </a:t>
            </a:r>
            <a:r>
              <a:rPr lang="de-DE" sz="2000" dirty="0" err="1">
                <a:solidFill>
                  <a:schemeClr val="accent5">
                    <a:lumMod val="60000"/>
                    <a:lumOff val="40000"/>
                  </a:schemeClr>
                </a:solidFill>
                <a:effectLst>
                  <a:outerShdw blurRad="38100" dist="38100" dir="2700000" algn="tl">
                    <a:srgbClr val="000000">
                      <a:alpha val="43137"/>
                    </a:srgbClr>
                  </a:outerShdw>
                </a:effectLst>
              </a:rPr>
              <a:t>Matronage</a:t>
            </a:r>
            <a:br>
              <a:rPr lang="de-DE" sz="2000" dirty="0">
                <a:solidFill>
                  <a:schemeClr val="accent5">
                    <a:lumMod val="60000"/>
                    <a:lumOff val="40000"/>
                  </a:schemeClr>
                </a:solidFill>
                <a:effectLst>
                  <a:outerShdw blurRad="38100" dist="38100" dir="2700000" algn="tl">
                    <a:srgbClr val="000000">
                      <a:alpha val="43137"/>
                    </a:srgbClr>
                  </a:outerShdw>
                </a:effectLst>
              </a:rPr>
            </a:br>
            <a:endParaRPr lang="en-GB" sz="20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2000" dirty="0">
                <a:solidFill>
                  <a:schemeClr val="accent5">
                    <a:lumMod val="60000"/>
                    <a:lumOff val="40000"/>
                  </a:schemeClr>
                </a:solidFill>
                <a:effectLst>
                  <a:outerShdw blurRad="38100" dist="38100" dir="2700000" algn="tl">
                    <a:srgbClr val="000000">
                      <a:alpha val="43137"/>
                    </a:srgbClr>
                  </a:outerShdw>
                </a:effectLst>
              </a:rPr>
              <a:t>Role of husband and family for doing the job as priestess ?</a:t>
            </a:r>
          </a:p>
        </p:txBody>
      </p:sp>
      <p:sp>
        <p:nvSpPr>
          <p:cNvPr id="5" name="Title 1"/>
          <p:cNvSpPr>
            <a:spLocks noGrp="1"/>
          </p:cNvSpPr>
          <p:nvPr>
            <p:ph type="title"/>
          </p:nvPr>
        </p:nvSpPr>
        <p:spPr>
          <a:xfrm>
            <a:off x="457200" y="332656"/>
            <a:ext cx="8229600" cy="776047"/>
          </a:xfrm>
        </p:spPr>
        <p:txBody>
          <a:bodyPr/>
          <a:lstStyle/>
          <a:p>
            <a:r>
              <a:rPr lang="en-GB" dirty="0"/>
              <a:t>Methodology</a:t>
            </a:r>
          </a:p>
        </p:txBody>
      </p:sp>
      <p:sp>
        <p:nvSpPr>
          <p:cNvPr id="13" name="Rectangle 12"/>
          <p:cNvSpPr/>
          <p:nvPr/>
        </p:nvSpPr>
        <p:spPr>
          <a:xfrm>
            <a:off x="4716016" y="3933057"/>
            <a:ext cx="3626728" cy="2520279"/>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Content Placeholder 2"/>
          <p:cNvSpPr>
            <a:spLocks noGrp="1"/>
          </p:cNvSpPr>
          <p:nvPr>
            <p:ph idx="1"/>
          </p:nvPr>
        </p:nvSpPr>
        <p:spPr>
          <a:xfrm>
            <a:off x="3275856" y="3844490"/>
            <a:ext cx="4176464" cy="2608845"/>
          </a:xfrm>
          <a:gradFill flip="none" rotWithShape="1">
            <a:gsLst>
              <a:gs pos="0">
                <a:schemeClr val="tx2">
                  <a:lumMod val="50000"/>
                  <a:shade val="30000"/>
                  <a:satMod val="115000"/>
                  <a:alpha val="73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p:spPr>
        <p:style>
          <a:lnRef idx="1">
            <a:schemeClr val="dk1"/>
          </a:lnRef>
          <a:fillRef idx="3">
            <a:schemeClr val="dk1"/>
          </a:fillRef>
          <a:effectRef idx="2">
            <a:schemeClr val="dk1"/>
          </a:effectRef>
          <a:fontRef idx="minor">
            <a:schemeClr val="lt1"/>
          </a:fontRef>
        </p:style>
        <p:txBody>
          <a:bodyPr>
            <a:noAutofit/>
          </a:bodyPr>
          <a:lstStyle/>
          <a:p>
            <a:pPr marL="0" indent="0" algn="ctr">
              <a:buNone/>
            </a:pPr>
            <a:r>
              <a:rPr lang="en-GB" sz="2000" b="1" dirty="0">
                <a:solidFill>
                  <a:schemeClr val="accent2">
                    <a:lumMod val="20000"/>
                    <a:lumOff val="80000"/>
                  </a:schemeClr>
                </a:solidFill>
                <a:effectLst>
                  <a:outerShdw blurRad="38100" dist="38100" dir="2700000" algn="tl">
                    <a:srgbClr val="000000">
                      <a:alpha val="43137"/>
                    </a:srgbClr>
                  </a:outerShdw>
                </a:effectLst>
              </a:rPr>
              <a:t>contextual study</a:t>
            </a:r>
            <a:br>
              <a:rPr lang="en-GB" sz="2000" b="1" dirty="0">
                <a:solidFill>
                  <a:schemeClr val="accent2">
                    <a:lumMod val="20000"/>
                    <a:lumOff val="80000"/>
                  </a:schemeClr>
                </a:solidFill>
                <a:effectLst>
                  <a:outerShdw blurRad="38100" dist="38100" dir="2700000" algn="tl">
                    <a:srgbClr val="000000">
                      <a:alpha val="43137"/>
                    </a:srgbClr>
                  </a:outerShdw>
                </a:effectLst>
              </a:rPr>
            </a:br>
            <a:endParaRPr lang="en-GB" sz="2000" b="1" dirty="0">
              <a:solidFill>
                <a:schemeClr val="accent2">
                  <a:lumMod val="20000"/>
                  <a:lumOff val="80000"/>
                </a:schemeClr>
              </a:solidFill>
              <a:effectLst>
                <a:outerShdw blurRad="38100" dist="38100" dir="2700000" algn="tl">
                  <a:srgbClr val="000000">
                    <a:alpha val="43137"/>
                  </a:srgbClr>
                </a:outerShdw>
              </a:effectLst>
            </a:endParaRPr>
          </a:p>
          <a:p>
            <a:r>
              <a:rPr lang="en-GB" sz="1600" b="1" dirty="0">
                <a:solidFill>
                  <a:schemeClr val="accent2">
                    <a:lumMod val="20000"/>
                    <a:lumOff val="80000"/>
                  </a:schemeClr>
                </a:solidFill>
                <a:effectLst>
                  <a:outerShdw blurRad="38100" dist="38100" dir="2700000" algn="tl">
                    <a:srgbClr val="000000">
                      <a:alpha val="43137"/>
                    </a:srgbClr>
                  </a:outerShdw>
                </a:effectLst>
              </a:rPr>
              <a:t>societal and political context within which a priestess is acting</a:t>
            </a:r>
          </a:p>
          <a:p>
            <a:r>
              <a:rPr lang="en-GB" sz="1600" b="1" dirty="0">
                <a:solidFill>
                  <a:schemeClr val="accent2">
                    <a:lumMod val="20000"/>
                    <a:lumOff val="80000"/>
                  </a:schemeClr>
                </a:solidFill>
                <a:effectLst>
                  <a:outerShdw blurRad="38100" dist="38100" dir="2700000" algn="tl">
                    <a:srgbClr val="000000">
                      <a:alpha val="43137"/>
                    </a:srgbClr>
                  </a:outerShdw>
                </a:effectLst>
              </a:rPr>
              <a:t>local cults / sanctuaries</a:t>
            </a:r>
          </a:p>
          <a:p>
            <a:r>
              <a:rPr lang="en-GB" sz="1600" b="1" dirty="0">
                <a:solidFill>
                  <a:schemeClr val="accent2">
                    <a:lumMod val="20000"/>
                    <a:lumOff val="80000"/>
                  </a:schemeClr>
                </a:solidFill>
                <a:effectLst>
                  <a:outerShdw blurRad="38100" dist="38100" dir="2700000" algn="tl">
                    <a:srgbClr val="000000">
                      <a:alpha val="43137"/>
                    </a:srgbClr>
                  </a:outerShdw>
                </a:effectLst>
              </a:rPr>
              <a:t>family / dynastic context</a:t>
            </a:r>
          </a:p>
          <a:p>
            <a:r>
              <a:rPr lang="en-GB" sz="1600" b="1" dirty="0">
                <a:solidFill>
                  <a:schemeClr val="accent2">
                    <a:lumMod val="20000"/>
                    <a:lumOff val="80000"/>
                  </a:schemeClr>
                </a:solidFill>
                <a:effectLst>
                  <a:outerShdw blurRad="38100" dist="38100" dir="2700000" algn="tl">
                    <a:srgbClr val="000000">
                      <a:alpha val="43137"/>
                    </a:srgbClr>
                  </a:outerShdw>
                </a:effectLst>
              </a:rPr>
              <a:t>Who is worshipped ?</a:t>
            </a:r>
          </a:p>
          <a:p>
            <a:r>
              <a:rPr lang="en-GB" sz="1600" b="1" dirty="0">
                <a:solidFill>
                  <a:schemeClr val="accent2">
                    <a:lumMod val="20000"/>
                    <a:lumOff val="80000"/>
                  </a:schemeClr>
                </a:solidFill>
                <a:effectLst>
                  <a:outerShdw blurRad="38100" dist="38100" dir="2700000" algn="tl">
                    <a:srgbClr val="000000">
                      <a:alpha val="43137"/>
                    </a:srgbClr>
                  </a:outerShdw>
                </a:effectLst>
              </a:rPr>
              <a:t>archaeological context </a:t>
            </a:r>
          </a:p>
        </p:txBody>
      </p:sp>
      <p:sp>
        <p:nvSpPr>
          <p:cNvPr id="14" name="Content Placeholder 2"/>
          <p:cNvSpPr txBox="1">
            <a:spLocks/>
          </p:cNvSpPr>
          <p:nvPr/>
        </p:nvSpPr>
        <p:spPr>
          <a:xfrm>
            <a:off x="4577992" y="1353657"/>
            <a:ext cx="3754760" cy="2057729"/>
          </a:xfrm>
          <a:prstGeom prst="rect">
            <a:avLst/>
          </a:prstGeom>
          <a:gradFill>
            <a:gsLst>
              <a:gs pos="0">
                <a:schemeClr val="accent2">
                  <a:shade val="15000"/>
                  <a:satMod val="180000"/>
                  <a:alpha val="70000"/>
                </a:schemeClr>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gradFill>
          <a:ln/>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fontScale="92500"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200" b="1" dirty="0">
                <a:solidFill>
                  <a:schemeClr val="tx2">
                    <a:lumMod val="25000"/>
                  </a:schemeClr>
                </a:solidFill>
                <a:effectLst>
                  <a:outerShdw blurRad="38100" dist="38100" dir="2700000" algn="tl">
                    <a:srgbClr val="000000">
                      <a:alpha val="43137"/>
                    </a:srgbClr>
                  </a:outerShdw>
                </a:effectLst>
              </a:rPr>
              <a:t>INFLUENCE &amp; STATUS ?</a:t>
            </a:r>
            <a:br>
              <a:rPr lang="en-GB" sz="3200" b="1" dirty="0">
                <a:solidFill>
                  <a:schemeClr val="tx2">
                    <a:lumMod val="25000"/>
                  </a:schemeClr>
                </a:solidFill>
                <a:effectLst>
                  <a:outerShdw blurRad="38100" dist="38100" dir="2700000" algn="tl">
                    <a:srgbClr val="000000">
                      <a:alpha val="43137"/>
                    </a:srgbClr>
                  </a:outerShdw>
                </a:effectLst>
              </a:rPr>
            </a:br>
            <a:endParaRPr lang="en-GB" sz="1400" b="1"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Social</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status</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of</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women</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de-DE" sz="1900" dirty="0" err="1">
                <a:solidFill>
                  <a:schemeClr val="tx2">
                    <a:lumMod val="25000"/>
                  </a:schemeClr>
                </a:solidFill>
                <a:effectLst>
                  <a:outerShdw blurRad="38100" dist="38100" dir="2700000" algn="tl">
                    <a:srgbClr val="000000">
                      <a:alpha val="43137"/>
                    </a:srgbClr>
                  </a:outerShdw>
                </a:effectLst>
              </a:rPr>
              <a:t>political</a:t>
            </a:r>
            <a:r>
              <a:rPr lang="de-DE" sz="1900" dirty="0">
                <a:solidFill>
                  <a:schemeClr val="tx2">
                    <a:lumMod val="25000"/>
                  </a:schemeClr>
                </a:solidFill>
                <a:effectLst>
                  <a:outerShdw blurRad="38100" dist="38100" dir="2700000" algn="tl">
                    <a:srgbClr val="000000">
                      <a:alpha val="43137"/>
                    </a:srgbClr>
                  </a:outerShdw>
                </a:effectLst>
              </a:rPr>
              <a:t> power </a:t>
            </a:r>
            <a:r>
              <a:rPr lang="de-DE" sz="1900" dirty="0" err="1">
                <a:solidFill>
                  <a:schemeClr val="tx2">
                    <a:lumMod val="25000"/>
                  </a:schemeClr>
                </a:solidFill>
                <a:effectLst>
                  <a:outerShdw blurRad="38100" dist="38100" dir="2700000" algn="tl">
                    <a:srgbClr val="000000">
                      <a:alpha val="43137"/>
                    </a:srgbClr>
                  </a:outerShdw>
                </a:effectLst>
              </a:rPr>
              <a:t>or</a:t>
            </a:r>
            <a:r>
              <a:rPr lang="de-DE" sz="1900" dirty="0">
                <a:solidFill>
                  <a:schemeClr val="tx2">
                    <a:lumMod val="25000"/>
                  </a:schemeClr>
                </a:solidFill>
                <a:effectLst>
                  <a:outerShdw blurRad="38100" dist="38100" dir="2700000" algn="tl">
                    <a:srgbClr val="000000">
                      <a:alpha val="43137"/>
                    </a:srgbClr>
                  </a:outerShdw>
                </a:effectLst>
              </a:rPr>
              <a:t> „</a:t>
            </a:r>
            <a:r>
              <a:rPr lang="de-DE" sz="1900" dirty="0" err="1">
                <a:solidFill>
                  <a:schemeClr val="tx2">
                    <a:lumMod val="25000"/>
                  </a:schemeClr>
                </a:solidFill>
                <a:effectLst>
                  <a:outerShdw blurRad="38100" dist="38100" dir="2700000" algn="tl">
                    <a:srgbClr val="000000">
                      <a:alpha val="43137"/>
                    </a:srgbClr>
                  </a:outerShdw>
                </a:effectLst>
              </a:rPr>
              <a:t>influence</a:t>
            </a:r>
            <a:r>
              <a:rPr lang="de-DE" sz="1900" dirty="0">
                <a:solidFill>
                  <a:schemeClr val="tx2">
                    <a:lumMod val="25000"/>
                  </a:schemeClr>
                </a:solidFill>
                <a:effectLst>
                  <a:outerShdw blurRad="38100" dist="38100" dir="2700000" algn="tl">
                    <a:srgbClr val="000000">
                      <a:alpha val="43137"/>
                    </a:srgbClr>
                  </a:outerShdw>
                </a:effectLst>
              </a:rPr>
              <a:t>“?</a:t>
            </a: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euergetismus</a:t>
            </a:r>
            <a:endParaRPr lang="en-GB" sz="1900" dirty="0">
              <a:solidFill>
                <a:schemeClr val="tx2">
                  <a:lumMod val="25000"/>
                </a:schemeClr>
              </a:solidFill>
              <a:effectLst>
                <a:outerShdw blurRad="38100" dist="38100" dir="2700000" algn="tl">
                  <a:srgbClr val="000000">
                    <a:alpha val="43137"/>
                  </a:srgbClr>
                </a:outerShdw>
              </a:effectLst>
            </a:endParaRPr>
          </a:p>
          <a:p>
            <a:pPr>
              <a:buFont typeface="Wingdings" pitchFamily="2" charset="2"/>
              <a:buChar char="Ø"/>
            </a:pPr>
            <a:r>
              <a:rPr lang="en-GB" sz="1900" dirty="0" err="1">
                <a:solidFill>
                  <a:schemeClr val="tx2">
                    <a:lumMod val="25000"/>
                  </a:schemeClr>
                </a:solidFill>
                <a:effectLst>
                  <a:outerShdw blurRad="38100" dist="38100" dir="2700000" algn="tl">
                    <a:srgbClr val="000000">
                      <a:alpha val="43137"/>
                    </a:srgbClr>
                  </a:outerShdw>
                </a:effectLst>
              </a:rPr>
              <a:t>prieshood</a:t>
            </a:r>
            <a:r>
              <a:rPr lang="en-GB" sz="1900" dirty="0">
                <a:solidFill>
                  <a:schemeClr val="tx2">
                    <a:lumMod val="25000"/>
                  </a:schemeClr>
                </a:solidFill>
                <a:effectLst>
                  <a:outerShdw blurRad="38100" dist="38100" dir="2700000" algn="tl">
                    <a:srgbClr val="000000">
                      <a:alpha val="43137"/>
                    </a:srgbClr>
                  </a:outerShdw>
                </a:effectLst>
              </a:rPr>
              <a:t> as opportunity for public role, self-display,…</a:t>
            </a:r>
          </a:p>
        </p:txBody>
      </p:sp>
      <p:sp>
        <p:nvSpPr>
          <p:cNvPr id="15" name="Rectangle 14"/>
          <p:cNvSpPr/>
          <p:nvPr/>
        </p:nvSpPr>
        <p:spPr>
          <a:xfrm>
            <a:off x="4617680" y="1772816"/>
            <a:ext cx="3626728" cy="156656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2"/>
          <p:cNvSpPr txBox="1"/>
          <p:nvPr/>
        </p:nvSpPr>
        <p:spPr>
          <a:xfrm rot="20509699">
            <a:off x="395536" y="1176685"/>
            <a:ext cx="3888432" cy="2046714"/>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000" b="1" dirty="0">
                <a:solidFill>
                  <a:schemeClr val="tx1"/>
                </a:solidFill>
                <a:effectLst>
                  <a:outerShdw blurRad="38100" dist="38100" dir="2700000" algn="tl">
                    <a:srgbClr val="000000">
                      <a:alpha val="43137"/>
                    </a:srgbClr>
                  </a:outerShdw>
                </a:effectLst>
              </a:rPr>
              <a:t>Basis for this study</a:t>
            </a:r>
            <a:br>
              <a:rPr lang="en-GB" sz="2000" b="1" dirty="0">
                <a:solidFill>
                  <a:schemeClr val="tx1"/>
                </a:solidFill>
                <a:effectLst>
                  <a:outerShdw blurRad="38100" dist="38100" dir="2700000" algn="tl">
                    <a:srgbClr val="000000">
                      <a:alpha val="43137"/>
                    </a:srgbClr>
                  </a:outerShdw>
                </a:effectLst>
              </a:rPr>
            </a:br>
            <a:endParaRPr lang="en-GB" sz="900" b="1" dirty="0">
              <a:solidFill>
                <a:schemeClr val="tx1"/>
              </a:solidFill>
              <a:effectLst>
                <a:outerShdw blurRad="38100" dist="38100" dir="2700000" algn="tl">
                  <a:srgbClr val="000000">
                    <a:alpha val="43137"/>
                  </a:srgbClr>
                </a:outerShdw>
              </a:effectLst>
            </a:endParaRPr>
          </a:p>
          <a:p>
            <a:pPr marL="285750" indent="-285750">
              <a:buFont typeface="Wingdings" pitchFamily="2" charset="2"/>
              <a:buChar char="Ø"/>
            </a:pPr>
            <a:r>
              <a:rPr lang="en-GB" sz="1400" b="1" dirty="0">
                <a:solidFill>
                  <a:schemeClr val="tx1"/>
                </a:solidFill>
                <a:effectLst>
                  <a:outerShdw blurRad="38100" dist="38100" dir="2700000" algn="tl">
                    <a:srgbClr val="000000">
                      <a:alpha val="43137"/>
                    </a:srgbClr>
                  </a:outerShdw>
                </a:effectLst>
              </a:rPr>
              <a:t>Collection of more than 1,000 inscriptions from over 100 </a:t>
            </a:r>
            <a:r>
              <a:rPr lang="en-GB" sz="1400" b="1" i="1" dirty="0">
                <a:solidFill>
                  <a:schemeClr val="tx1"/>
                </a:solidFill>
                <a:effectLst>
                  <a:outerShdw blurRad="38100" dist="38100" dir="2700000" algn="tl">
                    <a:srgbClr val="000000">
                      <a:alpha val="43137"/>
                    </a:srgbClr>
                  </a:outerShdw>
                </a:effectLst>
              </a:rPr>
              <a:t>poleis</a:t>
            </a:r>
            <a:endParaRPr lang="en-GB" sz="1400" b="1" dirty="0">
              <a:solidFill>
                <a:schemeClr val="tx1"/>
              </a:solidFill>
              <a:effectLst>
                <a:outerShdw blurRad="38100" dist="38100" dir="2700000" algn="tl">
                  <a:srgbClr val="000000">
                    <a:alpha val="43137"/>
                  </a:srgbClr>
                </a:outerShdw>
              </a:effectLst>
            </a:endParaRPr>
          </a:p>
          <a:p>
            <a:pPr marL="285750" indent="-285750">
              <a:buFont typeface="Wingdings" pitchFamily="2" charset="2"/>
              <a:buChar char="Ø"/>
            </a:pPr>
            <a:r>
              <a:rPr lang="en-GB" sz="1400" b="1" dirty="0">
                <a:solidFill>
                  <a:schemeClr val="tx1"/>
                </a:solidFill>
                <a:effectLst>
                  <a:outerShdw blurRad="38100" dist="38100" dir="2700000" algn="tl">
                    <a:srgbClr val="000000">
                      <a:alpha val="43137"/>
                    </a:srgbClr>
                  </a:outerShdw>
                </a:effectLst>
              </a:rPr>
              <a:t>A database: </a:t>
            </a:r>
            <a:r>
              <a:rPr lang="en-GB" sz="1400" b="1" i="1" dirty="0">
                <a:solidFill>
                  <a:schemeClr val="tx1"/>
                </a:solidFill>
                <a:effectLst>
                  <a:outerShdw blurRad="38100" dist="38100" dir="2700000" algn="tl">
                    <a:srgbClr val="000000">
                      <a:alpha val="43137"/>
                    </a:srgbClr>
                  </a:outerShdw>
                </a:effectLst>
              </a:rPr>
              <a:t>c</a:t>
            </a:r>
            <a:r>
              <a:rPr lang="en-GB" sz="1400" b="1" dirty="0">
                <a:solidFill>
                  <a:schemeClr val="tx1"/>
                </a:solidFill>
                <a:effectLst>
                  <a:outerShdw blurRad="38100" dist="38100" dir="2700000" algn="tl">
                    <a:srgbClr val="000000">
                      <a:alpha val="43137"/>
                    </a:srgbClr>
                  </a:outerShdw>
                </a:effectLst>
              </a:rPr>
              <a:t> 200 priestesses in 45 </a:t>
            </a:r>
            <a:r>
              <a:rPr lang="en-GB" sz="1400" b="1" i="1" dirty="0">
                <a:solidFill>
                  <a:schemeClr val="tx1"/>
                </a:solidFill>
                <a:effectLst>
                  <a:outerShdw blurRad="38100" dist="38100" dir="2700000" algn="tl">
                    <a:srgbClr val="000000">
                      <a:alpha val="43137"/>
                    </a:srgbClr>
                  </a:outerShdw>
                </a:effectLst>
              </a:rPr>
              <a:t>poleis</a:t>
            </a:r>
          </a:p>
          <a:p>
            <a:pPr marL="285750" indent="-285750">
              <a:buFont typeface="Wingdings" pitchFamily="2" charset="2"/>
              <a:buChar char="Ø"/>
            </a:pPr>
            <a:r>
              <a:rPr lang="de-DE" sz="1400" b="1" dirty="0" err="1">
                <a:solidFill>
                  <a:schemeClr val="tx1"/>
                </a:solidFill>
                <a:effectLst>
                  <a:outerShdw blurRad="38100" dist="38100" dir="2700000" algn="tl">
                    <a:srgbClr val="000000">
                      <a:alpha val="43137"/>
                    </a:srgbClr>
                  </a:outerShdw>
                </a:effectLst>
                <a:sym typeface="Wingdings" pitchFamily="2" charset="2"/>
              </a:rPr>
              <a:t>distribution</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maps</a:t>
            </a:r>
            <a:r>
              <a:rPr lang="de-DE" sz="1400" b="1" dirty="0">
                <a:solidFill>
                  <a:schemeClr val="tx1"/>
                </a:solidFill>
                <a:effectLst>
                  <a:outerShdw blurRad="38100" dist="38100" dir="2700000" algn="tl">
                    <a:srgbClr val="000000">
                      <a:alpha val="43137"/>
                    </a:srgbClr>
                  </a:outerShdw>
                </a:effectLst>
                <a:sym typeface="Wingdings" pitchFamily="2" charset="2"/>
              </a:rPr>
              <a:t>  regional </a:t>
            </a:r>
            <a:r>
              <a:rPr lang="de-DE" sz="1400" b="1" dirty="0" err="1">
                <a:solidFill>
                  <a:schemeClr val="tx1"/>
                </a:solidFill>
                <a:effectLst>
                  <a:outerShdw blurRad="38100" dist="38100" dir="2700000" algn="tl">
                    <a:srgbClr val="000000">
                      <a:alpha val="43137"/>
                    </a:srgbClr>
                  </a:outerShdw>
                </a:effectLst>
                <a:sym typeface="Wingdings" pitchFamily="2" charset="2"/>
              </a:rPr>
              <a:t>differences</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within</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Asia</a:t>
            </a:r>
            <a:r>
              <a:rPr lang="de-DE" sz="1400" b="1" dirty="0">
                <a:solidFill>
                  <a:schemeClr val="tx1"/>
                </a:solidFill>
                <a:effectLst>
                  <a:outerShdw blurRad="38100" dist="38100" dir="2700000" algn="tl">
                    <a:srgbClr val="000000">
                      <a:alpha val="43137"/>
                    </a:srgbClr>
                  </a:outerShdw>
                </a:effectLst>
                <a:sym typeface="Wingdings" pitchFamily="2" charset="2"/>
              </a:rPr>
              <a:t> </a:t>
            </a:r>
            <a:r>
              <a:rPr lang="de-DE" sz="1400" b="1" dirty="0" err="1">
                <a:solidFill>
                  <a:schemeClr val="tx1"/>
                </a:solidFill>
                <a:effectLst>
                  <a:outerShdw blurRad="38100" dist="38100" dir="2700000" algn="tl">
                    <a:srgbClr val="000000">
                      <a:alpha val="43137"/>
                    </a:srgbClr>
                  </a:outerShdw>
                </a:effectLst>
                <a:sym typeface="Wingdings" pitchFamily="2" charset="2"/>
              </a:rPr>
              <a:t>Minor</a:t>
            </a:r>
            <a:br>
              <a:rPr lang="de-DE" sz="1400" b="1" dirty="0">
                <a:solidFill>
                  <a:schemeClr val="tx1"/>
                </a:solidFill>
                <a:effectLst>
                  <a:outerShdw blurRad="38100" dist="38100" dir="2700000" algn="tl">
                    <a:srgbClr val="000000">
                      <a:alpha val="43137"/>
                    </a:srgbClr>
                  </a:outerShdw>
                </a:effectLst>
                <a:sym typeface="Wingdings" pitchFamily="2" charset="2"/>
              </a:rPr>
            </a:br>
            <a:endParaRPr lang="en-GB" sz="1400" b="1"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7432301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80">
                                          <p:stCondLst>
                                            <p:cond delay="0"/>
                                          </p:stCondLst>
                                        </p:cTn>
                                        <p:tgtEl>
                                          <p:spTgt spid="11"/>
                                        </p:tgtEl>
                                      </p:cBhvr>
                                    </p:animEffect>
                                    <p:anim calcmode="lin" valueType="num">
                                      <p:cBhvr>
                                        <p:cTn id="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gtEl>
                                      </p:cBhvr>
                                      <p:to x="100000" y="60000"/>
                                    </p:animScale>
                                    <p:animScale>
                                      <p:cBhvr>
                                        <p:cTn id="14" dur="166" decel="50000">
                                          <p:stCondLst>
                                            <p:cond delay="676"/>
                                          </p:stCondLst>
                                        </p:cTn>
                                        <p:tgtEl>
                                          <p:spTgt spid="11"/>
                                        </p:tgtEl>
                                      </p:cBhvr>
                                      <p:to x="100000" y="100000"/>
                                    </p:animScale>
                                    <p:animScale>
                                      <p:cBhvr>
                                        <p:cTn id="15" dur="26">
                                          <p:stCondLst>
                                            <p:cond delay="1312"/>
                                          </p:stCondLst>
                                        </p:cTn>
                                        <p:tgtEl>
                                          <p:spTgt spid="11"/>
                                        </p:tgtEl>
                                      </p:cBhvr>
                                      <p:to x="100000" y="80000"/>
                                    </p:animScale>
                                    <p:animScale>
                                      <p:cBhvr>
                                        <p:cTn id="16" dur="166" decel="50000">
                                          <p:stCondLst>
                                            <p:cond delay="1338"/>
                                          </p:stCondLst>
                                        </p:cTn>
                                        <p:tgtEl>
                                          <p:spTgt spid="11"/>
                                        </p:tgtEl>
                                      </p:cBhvr>
                                      <p:to x="100000" y="100000"/>
                                    </p:animScale>
                                    <p:animScale>
                                      <p:cBhvr>
                                        <p:cTn id="17" dur="26">
                                          <p:stCondLst>
                                            <p:cond delay="1642"/>
                                          </p:stCondLst>
                                        </p:cTn>
                                        <p:tgtEl>
                                          <p:spTgt spid="11"/>
                                        </p:tgtEl>
                                      </p:cBhvr>
                                      <p:to x="100000" y="90000"/>
                                    </p:animScale>
                                    <p:animScale>
                                      <p:cBhvr>
                                        <p:cTn id="18" dur="166" decel="50000">
                                          <p:stCondLst>
                                            <p:cond delay="1668"/>
                                          </p:stCondLst>
                                        </p:cTn>
                                        <p:tgtEl>
                                          <p:spTgt spid="11"/>
                                        </p:tgtEl>
                                      </p:cBhvr>
                                      <p:to x="100000" y="100000"/>
                                    </p:animScale>
                                    <p:animScale>
                                      <p:cBhvr>
                                        <p:cTn id="19" dur="26">
                                          <p:stCondLst>
                                            <p:cond delay="1808"/>
                                          </p:stCondLst>
                                        </p:cTn>
                                        <p:tgtEl>
                                          <p:spTgt spid="11"/>
                                        </p:tgtEl>
                                      </p:cBhvr>
                                      <p:to x="100000" y="95000"/>
                                    </p:animScale>
                                    <p:animScale>
                                      <p:cBhvr>
                                        <p:cTn id="20" dur="166" decel="50000">
                                          <p:stCondLst>
                                            <p:cond delay="1834"/>
                                          </p:stCondLst>
                                        </p:cTn>
                                        <p:tgtEl>
                                          <p:spTgt spid="11"/>
                                        </p:tgtEl>
                                      </p:cBhvr>
                                      <p:to x="100000" y="100000"/>
                                    </p:animScale>
                                  </p:childTnLst>
                                </p:cTn>
                              </p:par>
                            </p:childTnLst>
                          </p:cTn>
                        </p:par>
                        <p:par>
                          <p:cTn id="21" fill="hold">
                            <p:stCondLst>
                              <p:cond delay="2000"/>
                            </p:stCondLst>
                            <p:childTnLst>
                              <p:par>
                                <p:cTn id="22" presetID="42" presetClass="exit" presetSubtype="0" fill="hold" grpId="0" nodeType="afterEffect">
                                  <p:stCondLst>
                                    <p:cond delay="0"/>
                                  </p:stCondLst>
                                  <p:childTnLst>
                                    <p:animEffect transition="out" filter="fade">
                                      <p:cBhvr>
                                        <p:cTn id="23" dur="1000"/>
                                        <p:tgtEl>
                                          <p:spTgt spid="12"/>
                                        </p:tgtEl>
                                      </p:cBhvr>
                                    </p:animEffect>
                                    <p:anim calcmode="lin" valueType="num">
                                      <p:cBhvr>
                                        <p:cTn id="24" dur="1000"/>
                                        <p:tgtEl>
                                          <p:spTgt spid="12"/>
                                        </p:tgtEl>
                                        <p:attrNameLst>
                                          <p:attrName>ppt_x</p:attrName>
                                        </p:attrNameLst>
                                      </p:cBhvr>
                                      <p:tavLst>
                                        <p:tav tm="0">
                                          <p:val>
                                            <p:strVal val="ppt_x"/>
                                          </p:val>
                                        </p:tav>
                                        <p:tav tm="100000">
                                          <p:val>
                                            <p:strVal val="ppt_x"/>
                                          </p:val>
                                        </p:tav>
                                      </p:tavLst>
                                    </p:anim>
                                    <p:anim calcmode="lin" valueType="num">
                                      <p:cBhvr>
                                        <p:cTn id="25" dur="1000"/>
                                        <p:tgtEl>
                                          <p:spTgt spid="12"/>
                                        </p:tgtEl>
                                        <p:attrNameLst>
                                          <p:attrName>ppt_y</p:attrName>
                                        </p:attrNameLst>
                                      </p:cBhvr>
                                      <p:tavLst>
                                        <p:tav tm="0">
                                          <p:val>
                                            <p:strVal val="ppt_y"/>
                                          </p:val>
                                        </p:tav>
                                        <p:tav tm="100000">
                                          <p:val>
                                            <p:strVal val="ppt_y+.1"/>
                                          </p:val>
                                        </p:tav>
                                      </p:tavLst>
                                    </p:anim>
                                    <p:set>
                                      <p:cBhvr>
                                        <p:cTn id="26" dur="1" fill="hold">
                                          <p:stCondLst>
                                            <p:cond delay="999"/>
                                          </p:stCondLst>
                                        </p:cTn>
                                        <p:tgtEl>
                                          <p:spTgt spid="12"/>
                                        </p:tgtEl>
                                        <p:attrNameLst>
                                          <p:attrName>style.visibility</p:attrName>
                                        </p:attrNameLst>
                                      </p:cBhvr>
                                      <p:to>
                                        <p:strVal val="hidden"/>
                                      </p:to>
                                    </p:set>
                                  </p:childTnLst>
                                </p:cTn>
                              </p:par>
                            </p:childTnLst>
                          </p:cTn>
                        </p:par>
                        <p:par>
                          <p:cTn id="27" fill="hold">
                            <p:stCondLst>
                              <p:cond delay="3000"/>
                            </p:stCondLst>
                            <p:childTnLst>
                              <p:par>
                                <p:cTn id="28" presetID="42" presetClass="exit" presetSubtype="0" fill="hold" grpId="0" nodeType="afterEffect">
                                  <p:stCondLst>
                                    <p:cond delay="0"/>
                                  </p:stCondLst>
                                  <p:childTnLst>
                                    <p:animEffect transition="out" filter="fade">
                                      <p:cBhvr>
                                        <p:cTn id="29" dur="1000"/>
                                        <p:tgtEl>
                                          <p:spTgt spid="13"/>
                                        </p:tgtEl>
                                      </p:cBhvr>
                                    </p:animEffect>
                                    <p:anim calcmode="lin" valueType="num">
                                      <p:cBhvr>
                                        <p:cTn id="30" dur="1000"/>
                                        <p:tgtEl>
                                          <p:spTgt spid="13"/>
                                        </p:tgtEl>
                                        <p:attrNameLst>
                                          <p:attrName>ppt_x</p:attrName>
                                        </p:attrNameLst>
                                      </p:cBhvr>
                                      <p:tavLst>
                                        <p:tav tm="0">
                                          <p:val>
                                            <p:strVal val="ppt_x"/>
                                          </p:val>
                                        </p:tav>
                                        <p:tav tm="100000">
                                          <p:val>
                                            <p:strVal val="ppt_x"/>
                                          </p:val>
                                        </p:tav>
                                      </p:tavLst>
                                    </p:anim>
                                    <p:anim calcmode="lin" valueType="num">
                                      <p:cBhvr>
                                        <p:cTn id="31" dur="1000"/>
                                        <p:tgtEl>
                                          <p:spTgt spid="13"/>
                                        </p:tgtEl>
                                        <p:attrNameLst>
                                          <p:attrName>ppt_y</p:attrName>
                                        </p:attrNameLst>
                                      </p:cBhvr>
                                      <p:tavLst>
                                        <p:tav tm="0">
                                          <p:val>
                                            <p:strVal val="ppt_y"/>
                                          </p:val>
                                        </p:tav>
                                        <p:tav tm="100000">
                                          <p:val>
                                            <p:strVal val="ppt_y+.1"/>
                                          </p:val>
                                        </p:tav>
                                      </p:tavLst>
                                    </p:anim>
                                    <p:set>
                                      <p:cBhvr>
                                        <p:cTn id="32" dur="1" fill="hold">
                                          <p:stCondLst>
                                            <p:cond delay="999"/>
                                          </p:stCondLst>
                                        </p:cTn>
                                        <p:tgtEl>
                                          <p:spTgt spid="13"/>
                                        </p:tgtEl>
                                        <p:attrNameLst>
                                          <p:attrName>style.visibility</p:attrName>
                                        </p:attrNameLst>
                                      </p:cBhvr>
                                      <p:to>
                                        <p:strVal val="hidden"/>
                                      </p:to>
                                    </p:set>
                                  </p:childTnLst>
                                </p:cTn>
                              </p:par>
                            </p:childTnLst>
                          </p:cTn>
                        </p:par>
                        <p:par>
                          <p:cTn id="33" fill="hold">
                            <p:stCondLst>
                              <p:cond delay="4000"/>
                            </p:stCondLst>
                            <p:childTnLst>
                              <p:par>
                                <p:cTn id="34" presetID="42" presetClass="exit" presetSubtype="0" fill="hold" grpId="0" nodeType="afterEffect">
                                  <p:stCondLst>
                                    <p:cond delay="0"/>
                                  </p:stCondLst>
                                  <p:childTnLst>
                                    <p:animEffect transition="out" filter="fade">
                                      <p:cBhvr>
                                        <p:cTn id="35" dur="1000"/>
                                        <p:tgtEl>
                                          <p:spTgt spid="14"/>
                                        </p:tgtEl>
                                      </p:cBhvr>
                                    </p:animEffect>
                                    <p:anim calcmode="lin" valueType="num">
                                      <p:cBhvr>
                                        <p:cTn id="36" dur="1000"/>
                                        <p:tgtEl>
                                          <p:spTgt spid="14"/>
                                        </p:tgtEl>
                                        <p:attrNameLst>
                                          <p:attrName>ppt_x</p:attrName>
                                        </p:attrNameLst>
                                      </p:cBhvr>
                                      <p:tavLst>
                                        <p:tav tm="0">
                                          <p:val>
                                            <p:strVal val="ppt_x"/>
                                          </p:val>
                                        </p:tav>
                                        <p:tav tm="100000">
                                          <p:val>
                                            <p:strVal val="ppt_x"/>
                                          </p:val>
                                        </p:tav>
                                      </p:tavLst>
                                    </p:anim>
                                    <p:anim calcmode="lin" valueType="num">
                                      <p:cBhvr>
                                        <p:cTn id="37" dur="1000"/>
                                        <p:tgtEl>
                                          <p:spTgt spid="14"/>
                                        </p:tgtEl>
                                        <p:attrNameLst>
                                          <p:attrName>ppt_y</p:attrName>
                                        </p:attrNameLst>
                                      </p:cBhvr>
                                      <p:tavLst>
                                        <p:tav tm="0">
                                          <p:val>
                                            <p:strVal val="ppt_y"/>
                                          </p:val>
                                        </p:tav>
                                        <p:tav tm="100000">
                                          <p:val>
                                            <p:strVal val="ppt_y+.1"/>
                                          </p:val>
                                        </p:tav>
                                      </p:tavLst>
                                    </p:anim>
                                    <p:set>
                                      <p:cBhvr>
                                        <p:cTn id="38" dur="1" fill="hold">
                                          <p:stCondLst>
                                            <p:cond delay="999"/>
                                          </p:stCondLst>
                                        </p:cTn>
                                        <p:tgtEl>
                                          <p:spTgt spid="14"/>
                                        </p:tgtEl>
                                        <p:attrNameLst>
                                          <p:attrName>style.visibility</p:attrName>
                                        </p:attrNameLst>
                                      </p:cBhvr>
                                      <p:to>
                                        <p:strVal val="hidden"/>
                                      </p:to>
                                    </p:set>
                                  </p:childTnLst>
                                </p:cTn>
                              </p:par>
                            </p:childTnLst>
                          </p:cTn>
                        </p:par>
                        <p:par>
                          <p:cTn id="39" fill="hold">
                            <p:stCondLst>
                              <p:cond delay="5000"/>
                            </p:stCondLst>
                            <p:childTnLst>
                              <p:par>
                                <p:cTn id="40" presetID="42" presetClass="exit" presetSubtype="0" fill="hold" grpId="0" nodeType="afterEffect">
                                  <p:stCondLst>
                                    <p:cond delay="0"/>
                                  </p:stCondLst>
                                  <p:childTnLst>
                                    <p:animEffect transition="out" filter="fade">
                                      <p:cBhvr>
                                        <p:cTn id="41" dur="1000"/>
                                        <p:tgtEl>
                                          <p:spTgt spid="15"/>
                                        </p:tgtEl>
                                      </p:cBhvr>
                                    </p:animEffect>
                                    <p:anim calcmode="lin" valueType="num">
                                      <p:cBhvr>
                                        <p:cTn id="42" dur="1000"/>
                                        <p:tgtEl>
                                          <p:spTgt spid="15"/>
                                        </p:tgtEl>
                                        <p:attrNameLst>
                                          <p:attrName>ppt_x</p:attrName>
                                        </p:attrNameLst>
                                      </p:cBhvr>
                                      <p:tavLst>
                                        <p:tav tm="0">
                                          <p:val>
                                            <p:strVal val="ppt_x"/>
                                          </p:val>
                                        </p:tav>
                                        <p:tav tm="100000">
                                          <p:val>
                                            <p:strVal val="ppt_x"/>
                                          </p:val>
                                        </p:tav>
                                      </p:tavLst>
                                    </p:anim>
                                    <p:anim calcmode="lin" valueType="num">
                                      <p:cBhvr>
                                        <p:cTn id="43" dur="1000"/>
                                        <p:tgtEl>
                                          <p:spTgt spid="15"/>
                                        </p:tgtEl>
                                        <p:attrNameLst>
                                          <p:attrName>ppt_y</p:attrName>
                                        </p:attrNameLst>
                                      </p:cBhvr>
                                      <p:tavLst>
                                        <p:tav tm="0">
                                          <p:val>
                                            <p:strVal val="ppt_y"/>
                                          </p:val>
                                        </p:tav>
                                        <p:tav tm="100000">
                                          <p:val>
                                            <p:strVal val="ppt_y+.1"/>
                                          </p:val>
                                        </p:tav>
                                      </p:tavLst>
                                    </p:anim>
                                    <p:set>
                                      <p:cBhvr>
                                        <p:cTn id="44"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1" grpId="0" animBg="1"/>
      <p:bldP spid="14" grpId="0"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5" name="Title 1"/>
          <p:cNvSpPr>
            <a:spLocks noGrp="1"/>
          </p:cNvSpPr>
          <p:nvPr>
            <p:ph type="title"/>
          </p:nvPr>
        </p:nvSpPr>
        <p:spPr>
          <a:xfrm>
            <a:off x="457200" y="260648"/>
            <a:ext cx="8229600" cy="854968"/>
          </a:xfrm>
        </p:spPr>
        <p:txBody>
          <a:bodyPr/>
          <a:lstStyle/>
          <a:p>
            <a:r>
              <a:rPr lang="en-GB" dirty="0"/>
              <a:t>Case studies</a:t>
            </a:r>
          </a:p>
        </p:txBody>
      </p:sp>
      <p:sp>
        <p:nvSpPr>
          <p:cNvPr id="12" name="Oval 11"/>
          <p:cNvSpPr/>
          <p:nvPr/>
        </p:nvSpPr>
        <p:spPr>
          <a:xfrm>
            <a:off x="971600" y="3390900"/>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1115616" y="3481958"/>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979984" y="3769990"/>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rot="20086291">
            <a:off x="481313" y="3114320"/>
            <a:ext cx="1224136" cy="338554"/>
          </a:xfrm>
          <a:prstGeom prst="rect">
            <a:avLst/>
          </a:prstGeom>
          <a:noFill/>
        </p:spPr>
        <p:txBody>
          <a:bodyPr wrap="square" rtlCol="0">
            <a:spAutoFit/>
          </a:bodyPr>
          <a:lstStyle/>
          <a:p>
            <a:r>
              <a:rPr lang="de-DE" sz="1600" b="1" dirty="0">
                <a:solidFill>
                  <a:srgbClr val="FFC000"/>
                </a:solidFill>
              </a:rPr>
              <a:t>EPHESOS</a:t>
            </a:r>
            <a:endParaRPr lang="en-GB" sz="1600" b="1" dirty="0">
              <a:solidFill>
                <a:srgbClr val="FFC000"/>
              </a:solidFill>
            </a:endParaRPr>
          </a:p>
        </p:txBody>
      </p:sp>
      <p:sp>
        <p:nvSpPr>
          <p:cNvPr id="16" name="TextBox 15"/>
          <p:cNvSpPr txBox="1"/>
          <p:nvPr/>
        </p:nvSpPr>
        <p:spPr>
          <a:xfrm rot="20086291">
            <a:off x="1267780" y="3088242"/>
            <a:ext cx="1517776" cy="338554"/>
          </a:xfrm>
          <a:prstGeom prst="rect">
            <a:avLst/>
          </a:prstGeom>
          <a:noFill/>
        </p:spPr>
        <p:txBody>
          <a:bodyPr wrap="square" rtlCol="0">
            <a:spAutoFit/>
          </a:bodyPr>
          <a:lstStyle/>
          <a:p>
            <a:r>
              <a:rPr lang="de-DE" sz="1600" b="1" dirty="0">
                <a:solidFill>
                  <a:srgbClr val="FFC000"/>
                </a:solidFill>
              </a:rPr>
              <a:t>MAGNESIA</a:t>
            </a:r>
            <a:endParaRPr lang="en-GB" sz="1600" b="1" dirty="0">
              <a:solidFill>
                <a:srgbClr val="FFC000"/>
              </a:solidFill>
            </a:endParaRPr>
          </a:p>
        </p:txBody>
      </p:sp>
      <p:sp>
        <p:nvSpPr>
          <p:cNvPr id="18" name="Oval 17"/>
          <p:cNvSpPr/>
          <p:nvPr/>
        </p:nvSpPr>
        <p:spPr>
          <a:xfrm>
            <a:off x="3131840" y="4181295"/>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rot="20086291">
            <a:off x="3060452" y="4156033"/>
            <a:ext cx="1517776" cy="338554"/>
          </a:xfrm>
          <a:prstGeom prst="rect">
            <a:avLst/>
          </a:prstGeom>
          <a:noFill/>
        </p:spPr>
        <p:txBody>
          <a:bodyPr wrap="square" rtlCol="0">
            <a:spAutoFit/>
          </a:bodyPr>
          <a:lstStyle/>
          <a:p>
            <a:r>
              <a:rPr lang="de-DE" sz="1600" b="1" dirty="0">
                <a:solidFill>
                  <a:srgbClr val="FFC000"/>
                </a:solidFill>
              </a:rPr>
              <a:t>PERGE</a:t>
            </a:r>
            <a:endParaRPr lang="en-GB" sz="1600" b="1" dirty="0">
              <a:solidFill>
                <a:srgbClr val="FFC000"/>
              </a:solidFill>
            </a:endParaRPr>
          </a:p>
        </p:txBody>
      </p:sp>
      <p:sp>
        <p:nvSpPr>
          <p:cNvPr id="20" name="Oval 19"/>
          <p:cNvSpPr/>
          <p:nvPr/>
        </p:nvSpPr>
        <p:spPr>
          <a:xfrm>
            <a:off x="2195736" y="3914006"/>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rot="20086291">
            <a:off x="1752035" y="4029527"/>
            <a:ext cx="1751213" cy="338554"/>
          </a:xfrm>
          <a:prstGeom prst="rect">
            <a:avLst/>
          </a:prstGeom>
          <a:noFill/>
        </p:spPr>
        <p:txBody>
          <a:bodyPr wrap="square" rtlCol="0">
            <a:spAutoFit/>
          </a:bodyPr>
          <a:lstStyle/>
          <a:p>
            <a:r>
              <a:rPr lang="de-DE" sz="1600" b="1" dirty="0">
                <a:solidFill>
                  <a:srgbClr val="FFC000"/>
                </a:solidFill>
              </a:rPr>
              <a:t>APHRODISIAS</a:t>
            </a:r>
            <a:endParaRPr lang="en-GB" sz="1600" b="1" dirty="0">
              <a:solidFill>
                <a:srgbClr val="FFC000"/>
              </a:solidFill>
            </a:endParaRPr>
          </a:p>
        </p:txBody>
      </p:sp>
      <p:sp>
        <p:nvSpPr>
          <p:cNvPr id="24" name="TextBox 23"/>
          <p:cNvSpPr txBox="1"/>
          <p:nvPr/>
        </p:nvSpPr>
        <p:spPr>
          <a:xfrm rot="20086291">
            <a:off x="201678" y="3863136"/>
            <a:ext cx="1517776" cy="584775"/>
          </a:xfrm>
          <a:prstGeom prst="rect">
            <a:avLst/>
          </a:prstGeom>
          <a:noFill/>
        </p:spPr>
        <p:txBody>
          <a:bodyPr wrap="square" rtlCol="0">
            <a:spAutoFit/>
          </a:bodyPr>
          <a:lstStyle/>
          <a:p>
            <a:r>
              <a:rPr lang="de-DE" sz="1600" b="1" dirty="0">
                <a:solidFill>
                  <a:srgbClr val="FFC000"/>
                </a:solidFill>
              </a:rPr>
              <a:t>DIDYMA</a:t>
            </a:r>
            <a:br>
              <a:rPr lang="de-DE" sz="1600" b="1" dirty="0">
                <a:solidFill>
                  <a:srgbClr val="FFC000"/>
                </a:solidFill>
              </a:rPr>
            </a:br>
            <a:r>
              <a:rPr lang="de-DE" sz="1600" b="1" dirty="0">
                <a:solidFill>
                  <a:srgbClr val="FFC000"/>
                </a:solidFill>
              </a:rPr>
              <a:t>     MILET</a:t>
            </a:r>
            <a:endParaRPr lang="en-GB" sz="1600" b="1" dirty="0">
              <a:solidFill>
                <a:srgbClr val="FFC000"/>
              </a:solidFill>
            </a:endParaRPr>
          </a:p>
        </p:txBody>
      </p:sp>
      <p:sp>
        <p:nvSpPr>
          <p:cNvPr id="22" name="Content Placeholder 2"/>
          <p:cNvSpPr txBox="1">
            <a:spLocks/>
          </p:cNvSpPr>
          <p:nvPr/>
        </p:nvSpPr>
        <p:spPr>
          <a:xfrm>
            <a:off x="3275856" y="3844490"/>
            <a:ext cx="4176464" cy="2608845"/>
          </a:xfrm>
          <a:prstGeom prst="rect">
            <a:avLst/>
          </a:prstGeom>
          <a:gradFill flip="none" rotWithShape="1">
            <a:gsLst>
              <a:gs pos="0">
                <a:schemeClr val="tx2">
                  <a:lumMod val="50000"/>
                  <a:shade val="30000"/>
                  <a:satMod val="115000"/>
                  <a:alpha val="73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p:spPr>
        <p:style>
          <a:lnRef idx="1">
            <a:schemeClr val="dk1"/>
          </a:lnRef>
          <a:fillRef idx="3">
            <a:schemeClr val="dk1"/>
          </a:fillRef>
          <a:effectRef idx="2">
            <a:schemeClr val="dk1"/>
          </a:effectRef>
          <a:fontRef idx="minor">
            <a:schemeClr val="lt1"/>
          </a:fontRef>
        </p:style>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None/>
              <a:tabLst/>
              <a:defRPr/>
            </a:pPr>
            <a:r>
              <a:rPr kumimoji="0" lang="en-GB" sz="20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rPr>
              <a:t>contextual study</a:t>
            </a:r>
            <a:br>
              <a:rPr kumimoji="0" lang="en-GB" sz="20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rPr>
            </a:br>
            <a:endParaRPr kumimoji="0" lang="en-GB" sz="20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Char char="•"/>
              <a:tabLst/>
              <a:defRPr/>
            </a:pPr>
            <a:r>
              <a:rPr kumimoji="0" lang="en-GB" sz="16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rPr>
              <a:t>societal and political context within which a priestess is acting</a:t>
            </a:r>
          </a:p>
          <a:p>
            <a:pPr marL="274320" marR="0" lvl="0" indent="-274320" algn="l"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Char char="•"/>
              <a:tabLst/>
              <a:defRPr/>
            </a:pPr>
            <a:r>
              <a:rPr kumimoji="0" lang="en-GB" sz="16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rPr>
              <a:t>local cults / sanctuaries</a:t>
            </a:r>
          </a:p>
          <a:p>
            <a:pPr marL="274320" marR="0" lvl="0" indent="-274320" algn="l"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Char char="•"/>
              <a:tabLst/>
              <a:defRPr/>
            </a:pPr>
            <a:r>
              <a:rPr kumimoji="0" lang="en-GB" sz="16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rPr>
              <a:t>family / dynastic context</a:t>
            </a:r>
          </a:p>
          <a:p>
            <a:pPr marL="274320" marR="0" lvl="0" indent="-274320" algn="l"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Char char="•"/>
              <a:tabLst/>
              <a:defRPr/>
            </a:pPr>
            <a:r>
              <a:rPr kumimoji="0" lang="en-GB" sz="16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rPr>
              <a:t>Who is worshipped ?</a:t>
            </a:r>
          </a:p>
          <a:p>
            <a:pPr marL="274320" marR="0" lvl="0" indent="-274320" algn="l"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Char char="•"/>
              <a:tabLst/>
              <a:defRPr/>
            </a:pPr>
            <a:r>
              <a:rPr kumimoji="0" lang="en-GB" sz="1600" b="1" i="0" u="none" strike="noStrike" kern="1200" cap="none" spc="0" normalizeH="0" baseline="0" noProof="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rPr>
              <a:t>archaeological context </a:t>
            </a:r>
            <a:endParaRPr kumimoji="0" lang="en-GB" sz="1600" b="1" i="0" u="none" strike="noStrike" kern="1200" cap="none" spc="0" normalizeH="0" baseline="0" noProof="0" dirty="0">
              <a:ln>
                <a:noFill/>
              </a:ln>
              <a:solidFill>
                <a:schemeClr val="accent2">
                  <a:lumMod val="20000"/>
                  <a:lumOff val="80000"/>
                </a:schemeClr>
              </a:solidFill>
              <a:effectLst>
                <a:outerShdw blurRad="38100" dist="38100" dir="2700000" algn="tl">
                  <a:srgbClr val="000000">
                    <a:alpha val="43137"/>
                  </a:srgbClr>
                </a:outerShdw>
              </a:effectLst>
              <a:uLnTx/>
              <a:uFillTx/>
              <a:latin typeface="+mn-lt"/>
              <a:ea typeface="+mn-ea"/>
              <a:cs typeface="+mn-cs"/>
            </a:endParaRPr>
          </a:p>
        </p:txBody>
      </p:sp>
    </p:spTree>
    <p:extLst>
      <p:ext uri="{BB962C8B-B14F-4D97-AF65-F5344CB8AC3E}">
        <p14:creationId xmlns:p14="http://schemas.microsoft.com/office/powerpoint/2010/main" val="40282170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50"/>
                                        <p:tgtEl>
                                          <p:spTgt spid="12"/>
                                        </p:tgtEl>
                                      </p:cBhvr>
                                    </p:animEffect>
                                  </p:childTnLst>
                                </p:cTn>
                              </p:par>
                            </p:childTnLst>
                          </p:cTn>
                        </p:par>
                        <p:par>
                          <p:cTn id="8" fill="hold">
                            <p:stCondLst>
                              <p:cond delay="250"/>
                            </p:stCondLst>
                            <p:childTnLst>
                              <p:par>
                                <p:cTn id="9" presetID="22" presetClass="entr" presetSubtype="4"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250"/>
                                        <p:tgtEl>
                                          <p:spTgt spid="13"/>
                                        </p:tgtEl>
                                      </p:cBhvr>
                                    </p:animEffect>
                                  </p:childTnLst>
                                </p:cTn>
                              </p:par>
                            </p:childTnLst>
                          </p:cTn>
                        </p:par>
                        <p:par>
                          <p:cTn id="12" fill="hold">
                            <p:stCondLst>
                              <p:cond delay="500"/>
                            </p:stCondLst>
                            <p:childTnLst>
                              <p:par>
                                <p:cTn id="13" presetID="22" presetClass="entr" presetSubtype="4"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down)">
                                      <p:cBhvr>
                                        <p:cTn id="15" dur="250"/>
                                        <p:tgtEl>
                                          <p:spTgt spid="14"/>
                                        </p:tgtEl>
                                      </p:cBhvr>
                                    </p:animEffect>
                                  </p:childTnLst>
                                </p:cTn>
                              </p:par>
                            </p:childTnLst>
                          </p:cTn>
                        </p:par>
                        <p:par>
                          <p:cTn id="16" fill="hold">
                            <p:stCondLst>
                              <p:cond delay="750"/>
                            </p:stCondLst>
                            <p:childTnLst>
                              <p:par>
                                <p:cTn id="17" presetID="22" presetClass="entr" presetSubtype="4"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250"/>
                                        <p:tgtEl>
                                          <p:spTgt spid="15"/>
                                        </p:tgtEl>
                                      </p:cBhvr>
                                    </p:animEffect>
                                  </p:childTnLst>
                                </p:cTn>
                              </p:par>
                            </p:childTnLst>
                          </p:cTn>
                        </p:par>
                        <p:par>
                          <p:cTn id="20" fill="hold">
                            <p:stCondLst>
                              <p:cond delay="1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250"/>
                                        <p:tgtEl>
                                          <p:spTgt spid="16"/>
                                        </p:tgtEl>
                                      </p:cBhvr>
                                    </p:animEffect>
                                  </p:childTnLst>
                                </p:cTn>
                              </p:par>
                            </p:childTnLst>
                          </p:cTn>
                        </p:par>
                        <p:par>
                          <p:cTn id="24" fill="hold">
                            <p:stCondLst>
                              <p:cond delay="1250"/>
                            </p:stCondLst>
                            <p:childTnLst>
                              <p:par>
                                <p:cTn id="25" presetID="2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250"/>
                                        <p:tgtEl>
                                          <p:spTgt spid="18"/>
                                        </p:tgtEl>
                                      </p:cBhvr>
                                    </p:animEffect>
                                  </p:childTnLst>
                                </p:cTn>
                              </p:par>
                            </p:childTnLst>
                          </p:cTn>
                        </p:par>
                        <p:par>
                          <p:cTn id="28" fill="hold">
                            <p:stCondLst>
                              <p:cond delay="1500"/>
                            </p:stCondLst>
                            <p:childTnLst>
                              <p:par>
                                <p:cTn id="29" presetID="2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down)">
                                      <p:cBhvr>
                                        <p:cTn id="31" dur="250"/>
                                        <p:tgtEl>
                                          <p:spTgt spid="19"/>
                                        </p:tgtEl>
                                      </p:cBhvr>
                                    </p:animEffect>
                                  </p:childTnLst>
                                </p:cTn>
                              </p:par>
                            </p:childTnLst>
                          </p:cTn>
                        </p:par>
                        <p:par>
                          <p:cTn id="32" fill="hold">
                            <p:stCondLst>
                              <p:cond delay="1750"/>
                            </p:stCondLst>
                            <p:childTnLst>
                              <p:par>
                                <p:cTn id="33" presetID="22" presetClass="entr" presetSubtype="4"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250"/>
                                        <p:tgtEl>
                                          <p:spTgt spid="24"/>
                                        </p:tgtEl>
                                      </p:cBhvr>
                                    </p:animEffect>
                                  </p:childTnLst>
                                </p:cTn>
                              </p:par>
                            </p:childTnLst>
                          </p:cTn>
                        </p:par>
                        <p:par>
                          <p:cTn id="36" fill="hold">
                            <p:stCondLst>
                              <p:cond delay="2000"/>
                            </p:stCondLst>
                            <p:childTnLst>
                              <p:par>
                                <p:cTn id="37" presetID="22" presetClass="entr" presetSubtype="4"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down)">
                                      <p:cBhvr>
                                        <p:cTn id="39" dur="250"/>
                                        <p:tgtEl>
                                          <p:spTgt spid="20"/>
                                        </p:tgtEl>
                                      </p:cBhvr>
                                    </p:animEffect>
                                  </p:childTnLst>
                                </p:cTn>
                              </p:par>
                            </p:childTnLst>
                          </p:cTn>
                        </p:par>
                        <p:par>
                          <p:cTn id="40" fill="hold">
                            <p:stCondLst>
                              <p:cond delay="2250"/>
                            </p:stCondLst>
                            <p:childTnLst>
                              <p:par>
                                <p:cTn id="41" presetID="22" presetClass="entr" presetSubtype="4"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down)">
                                      <p:cBhvr>
                                        <p:cTn id="43" dur="250"/>
                                        <p:tgtEl>
                                          <p:spTgt spid="21"/>
                                        </p:tgtEl>
                                      </p:cBhvr>
                                    </p:animEffect>
                                  </p:childTnLst>
                                </p:cTn>
                              </p:par>
                            </p:childTnLst>
                          </p:cTn>
                        </p:par>
                        <p:par>
                          <p:cTn id="44" fill="hold">
                            <p:stCondLst>
                              <p:cond delay="2500"/>
                            </p:stCondLst>
                            <p:childTnLst>
                              <p:par>
                                <p:cTn id="45" presetID="26"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down)">
                                      <p:cBhvr>
                                        <p:cTn id="47" dur="580">
                                          <p:stCondLst>
                                            <p:cond delay="0"/>
                                          </p:stCondLst>
                                        </p:cTn>
                                        <p:tgtEl>
                                          <p:spTgt spid="22"/>
                                        </p:tgtEl>
                                      </p:cBhvr>
                                    </p:animEffect>
                                    <p:anim calcmode="lin" valueType="num">
                                      <p:cBhvr>
                                        <p:cTn id="48"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53" dur="26">
                                          <p:stCondLst>
                                            <p:cond delay="650"/>
                                          </p:stCondLst>
                                        </p:cTn>
                                        <p:tgtEl>
                                          <p:spTgt spid="22"/>
                                        </p:tgtEl>
                                      </p:cBhvr>
                                      <p:to x="100000" y="60000"/>
                                    </p:animScale>
                                    <p:animScale>
                                      <p:cBhvr>
                                        <p:cTn id="54" dur="166" decel="50000">
                                          <p:stCondLst>
                                            <p:cond delay="676"/>
                                          </p:stCondLst>
                                        </p:cTn>
                                        <p:tgtEl>
                                          <p:spTgt spid="22"/>
                                        </p:tgtEl>
                                      </p:cBhvr>
                                      <p:to x="100000" y="100000"/>
                                    </p:animScale>
                                    <p:animScale>
                                      <p:cBhvr>
                                        <p:cTn id="55" dur="26">
                                          <p:stCondLst>
                                            <p:cond delay="1312"/>
                                          </p:stCondLst>
                                        </p:cTn>
                                        <p:tgtEl>
                                          <p:spTgt spid="22"/>
                                        </p:tgtEl>
                                      </p:cBhvr>
                                      <p:to x="100000" y="80000"/>
                                    </p:animScale>
                                    <p:animScale>
                                      <p:cBhvr>
                                        <p:cTn id="56" dur="166" decel="50000">
                                          <p:stCondLst>
                                            <p:cond delay="1338"/>
                                          </p:stCondLst>
                                        </p:cTn>
                                        <p:tgtEl>
                                          <p:spTgt spid="22"/>
                                        </p:tgtEl>
                                      </p:cBhvr>
                                      <p:to x="100000" y="100000"/>
                                    </p:animScale>
                                    <p:animScale>
                                      <p:cBhvr>
                                        <p:cTn id="57" dur="26">
                                          <p:stCondLst>
                                            <p:cond delay="1642"/>
                                          </p:stCondLst>
                                        </p:cTn>
                                        <p:tgtEl>
                                          <p:spTgt spid="22"/>
                                        </p:tgtEl>
                                      </p:cBhvr>
                                      <p:to x="100000" y="90000"/>
                                    </p:animScale>
                                    <p:animScale>
                                      <p:cBhvr>
                                        <p:cTn id="58" dur="166" decel="50000">
                                          <p:stCondLst>
                                            <p:cond delay="1668"/>
                                          </p:stCondLst>
                                        </p:cTn>
                                        <p:tgtEl>
                                          <p:spTgt spid="22"/>
                                        </p:tgtEl>
                                      </p:cBhvr>
                                      <p:to x="100000" y="100000"/>
                                    </p:animScale>
                                    <p:animScale>
                                      <p:cBhvr>
                                        <p:cTn id="59" dur="26">
                                          <p:stCondLst>
                                            <p:cond delay="1808"/>
                                          </p:stCondLst>
                                        </p:cTn>
                                        <p:tgtEl>
                                          <p:spTgt spid="22"/>
                                        </p:tgtEl>
                                      </p:cBhvr>
                                      <p:to x="100000" y="95000"/>
                                    </p:animScale>
                                    <p:animScale>
                                      <p:cBhvr>
                                        <p:cTn id="60" dur="166" decel="50000">
                                          <p:stCondLst>
                                            <p:cond delay="1834"/>
                                          </p:stCondLst>
                                        </p:cTn>
                                        <p:tgtEl>
                                          <p:spTgt spid="22"/>
                                        </p:tgtEl>
                                      </p:cBhvr>
                                      <p:to x="100000" y="100000"/>
                                    </p:animScale>
                                  </p:childTnLst>
                                </p:cTn>
                              </p:par>
                            </p:childTnLst>
                          </p:cTn>
                        </p:par>
                        <p:par>
                          <p:cTn id="61" fill="hold">
                            <p:stCondLst>
                              <p:cond delay="4500"/>
                            </p:stCondLst>
                            <p:childTnLst>
                              <p:par>
                                <p:cTn id="62" presetID="55" presetClass="exit" presetSubtype="0" fill="hold" grpId="1" nodeType="afterEffect">
                                  <p:stCondLst>
                                    <p:cond delay="0"/>
                                  </p:stCondLst>
                                  <p:childTnLst>
                                    <p:anim calcmode="lin" valueType="num">
                                      <p:cBhvr>
                                        <p:cTn id="63" dur="3000"/>
                                        <p:tgtEl>
                                          <p:spTgt spid="22"/>
                                        </p:tgtEl>
                                        <p:attrNameLst>
                                          <p:attrName>ppt_w</p:attrName>
                                        </p:attrNameLst>
                                      </p:cBhvr>
                                      <p:tavLst>
                                        <p:tav tm="0">
                                          <p:val>
                                            <p:strVal val="ppt_w"/>
                                          </p:val>
                                        </p:tav>
                                        <p:tav tm="100000">
                                          <p:val>
                                            <p:strVal val="ppt_w*0.70"/>
                                          </p:val>
                                        </p:tav>
                                      </p:tavLst>
                                    </p:anim>
                                    <p:anim calcmode="lin" valueType="num">
                                      <p:cBhvr>
                                        <p:cTn id="64" dur="3000"/>
                                        <p:tgtEl>
                                          <p:spTgt spid="22"/>
                                        </p:tgtEl>
                                        <p:attrNameLst>
                                          <p:attrName>ppt_h</p:attrName>
                                        </p:attrNameLst>
                                      </p:cBhvr>
                                      <p:tavLst>
                                        <p:tav tm="0">
                                          <p:val>
                                            <p:strVal val="ppt_h"/>
                                          </p:val>
                                        </p:tav>
                                        <p:tav tm="100000">
                                          <p:val>
                                            <p:strVal val="ppt_h"/>
                                          </p:val>
                                        </p:tav>
                                      </p:tavLst>
                                    </p:anim>
                                    <p:animEffect transition="out" filter="fade">
                                      <p:cBhvr>
                                        <p:cTn id="65" dur="3000"/>
                                        <p:tgtEl>
                                          <p:spTgt spid="22"/>
                                        </p:tgtEl>
                                      </p:cBhvr>
                                    </p:animEffect>
                                    <p:set>
                                      <p:cBhvr>
                                        <p:cTn id="66" dur="1" fill="hold">
                                          <p:stCondLst>
                                            <p:cond delay="29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6" grpId="0"/>
      <p:bldP spid="18" grpId="0" animBg="1"/>
      <p:bldP spid="19" grpId="0"/>
      <p:bldP spid="20" grpId="0" animBg="1"/>
      <p:bldP spid="21" grpId="0"/>
      <p:bldP spid="24" grpId="0"/>
      <p:bldP spid="22" grpId="0" animBg="1"/>
      <p:bldP spid="22"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7" name="Oval 6"/>
          <p:cNvSpPr/>
          <p:nvPr/>
        </p:nvSpPr>
        <p:spPr>
          <a:xfrm>
            <a:off x="971600" y="3390900"/>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115616" y="3481958"/>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979984" y="3769990"/>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rot="20086291">
            <a:off x="481313" y="3114320"/>
            <a:ext cx="1224136" cy="338554"/>
          </a:xfrm>
          <a:prstGeom prst="rect">
            <a:avLst/>
          </a:prstGeom>
          <a:noFill/>
        </p:spPr>
        <p:txBody>
          <a:bodyPr wrap="square" rtlCol="0">
            <a:spAutoFit/>
          </a:bodyPr>
          <a:lstStyle/>
          <a:p>
            <a:r>
              <a:rPr lang="de-DE" sz="1600" b="1" dirty="0">
                <a:solidFill>
                  <a:srgbClr val="FFC000"/>
                </a:solidFill>
              </a:rPr>
              <a:t>EPHESOS</a:t>
            </a:r>
            <a:endParaRPr lang="en-GB" sz="1600" b="1" dirty="0">
              <a:solidFill>
                <a:srgbClr val="FFC000"/>
              </a:solidFill>
            </a:endParaRPr>
          </a:p>
        </p:txBody>
      </p:sp>
      <p:sp>
        <p:nvSpPr>
          <p:cNvPr id="11" name="TextBox 10"/>
          <p:cNvSpPr txBox="1"/>
          <p:nvPr/>
        </p:nvSpPr>
        <p:spPr>
          <a:xfrm rot="20086291">
            <a:off x="1267780" y="3088242"/>
            <a:ext cx="1517776" cy="338554"/>
          </a:xfrm>
          <a:prstGeom prst="rect">
            <a:avLst/>
          </a:prstGeom>
          <a:noFill/>
        </p:spPr>
        <p:txBody>
          <a:bodyPr wrap="square" rtlCol="0">
            <a:spAutoFit/>
          </a:bodyPr>
          <a:lstStyle/>
          <a:p>
            <a:r>
              <a:rPr lang="de-DE" sz="1600" b="1" dirty="0">
                <a:solidFill>
                  <a:srgbClr val="FFC000"/>
                </a:solidFill>
              </a:rPr>
              <a:t>MAGNESIA</a:t>
            </a:r>
            <a:endParaRPr lang="en-GB" sz="1600" b="1" dirty="0">
              <a:solidFill>
                <a:srgbClr val="FFC000"/>
              </a:solidFill>
            </a:endParaRPr>
          </a:p>
        </p:txBody>
      </p:sp>
      <p:sp>
        <p:nvSpPr>
          <p:cNvPr id="12" name="TextBox 11"/>
          <p:cNvSpPr txBox="1"/>
          <p:nvPr/>
        </p:nvSpPr>
        <p:spPr>
          <a:xfrm rot="20086291">
            <a:off x="201678" y="3863136"/>
            <a:ext cx="1517776" cy="584775"/>
          </a:xfrm>
          <a:prstGeom prst="rect">
            <a:avLst/>
          </a:prstGeom>
          <a:noFill/>
        </p:spPr>
        <p:txBody>
          <a:bodyPr wrap="square" rtlCol="0">
            <a:spAutoFit/>
          </a:bodyPr>
          <a:lstStyle/>
          <a:p>
            <a:r>
              <a:rPr lang="de-DE" sz="1600" b="1" dirty="0">
                <a:solidFill>
                  <a:srgbClr val="FFC000"/>
                </a:solidFill>
              </a:rPr>
              <a:t>DIDYMA</a:t>
            </a:r>
            <a:br>
              <a:rPr lang="de-DE" sz="1600" b="1" dirty="0">
                <a:solidFill>
                  <a:srgbClr val="FFC000"/>
                </a:solidFill>
              </a:rPr>
            </a:br>
            <a:r>
              <a:rPr lang="de-DE" sz="1600" b="1" dirty="0">
                <a:solidFill>
                  <a:srgbClr val="FFC000"/>
                </a:solidFill>
              </a:rPr>
              <a:t>     MILET</a:t>
            </a:r>
            <a:endParaRPr lang="en-GB" sz="1600" b="1" dirty="0">
              <a:solidFill>
                <a:srgbClr val="FFC000"/>
              </a:solidFill>
            </a:endParaRPr>
          </a:p>
        </p:txBody>
      </p:sp>
      <p:sp>
        <p:nvSpPr>
          <p:cNvPr id="13" name="Oval 12"/>
          <p:cNvSpPr/>
          <p:nvPr/>
        </p:nvSpPr>
        <p:spPr>
          <a:xfrm>
            <a:off x="3131840" y="4181295"/>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rot="20086291">
            <a:off x="3060452" y="4156033"/>
            <a:ext cx="1517776" cy="338554"/>
          </a:xfrm>
          <a:prstGeom prst="rect">
            <a:avLst/>
          </a:prstGeom>
          <a:noFill/>
        </p:spPr>
        <p:txBody>
          <a:bodyPr wrap="square" rtlCol="0">
            <a:spAutoFit/>
          </a:bodyPr>
          <a:lstStyle/>
          <a:p>
            <a:r>
              <a:rPr lang="de-DE" sz="1600" b="1" dirty="0">
                <a:solidFill>
                  <a:srgbClr val="FFC000"/>
                </a:solidFill>
              </a:rPr>
              <a:t>PERGE</a:t>
            </a:r>
            <a:endParaRPr lang="en-GB" sz="1600" b="1" dirty="0">
              <a:solidFill>
                <a:srgbClr val="FFC000"/>
              </a:solidFill>
            </a:endParaRPr>
          </a:p>
        </p:txBody>
      </p:sp>
      <p:sp>
        <p:nvSpPr>
          <p:cNvPr id="15" name="Oval 14"/>
          <p:cNvSpPr/>
          <p:nvPr/>
        </p:nvSpPr>
        <p:spPr>
          <a:xfrm>
            <a:off x="2195736" y="3914006"/>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rot="20086291">
            <a:off x="1752035" y="4029527"/>
            <a:ext cx="1751213" cy="338554"/>
          </a:xfrm>
          <a:prstGeom prst="rect">
            <a:avLst/>
          </a:prstGeom>
          <a:noFill/>
        </p:spPr>
        <p:txBody>
          <a:bodyPr wrap="square" rtlCol="0">
            <a:spAutoFit/>
          </a:bodyPr>
          <a:lstStyle/>
          <a:p>
            <a:r>
              <a:rPr lang="de-DE" sz="1600" b="1" dirty="0">
                <a:solidFill>
                  <a:srgbClr val="FFC000"/>
                </a:solidFill>
              </a:rPr>
              <a:t>APHRODISIAS</a:t>
            </a:r>
            <a:endParaRPr lang="en-GB" sz="1600" b="1" dirty="0">
              <a:solidFill>
                <a:srgbClr val="FFC000"/>
              </a:solidFill>
            </a:endParaRPr>
          </a:p>
        </p:txBody>
      </p:sp>
      <p:pic>
        <p:nvPicPr>
          <p:cNvPr id="18" name="Picture 17"/>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sp>
        <p:nvSpPr>
          <p:cNvPr id="22" name="Title 1"/>
          <p:cNvSpPr>
            <a:spLocks noGrp="1"/>
          </p:cNvSpPr>
          <p:nvPr>
            <p:ph type="title"/>
          </p:nvPr>
        </p:nvSpPr>
        <p:spPr>
          <a:xfrm>
            <a:off x="457200" y="404664"/>
            <a:ext cx="8229600" cy="796950"/>
          </a:xfrm>
        </p:spPr>
        <p:txBody>
          <a:bodyPr/>
          <a:lstStyle/>
          <a:p>
            <a:r>
              <a:rPr lang="en-GB" dirty="0" err="1"/>
              <a:t>Ephesos</a:t>
            </a:r>
            <a:r>
              <a:rPr lang="en-GB" dirty="0"/>
              <a:t>: “Career Structures”</a:t>
            </a:r>
          </a:p>
        </p:txBody>
      </p:sp>
      <p:pic>
        <p:nvPicPr>
          <p:cNvPr id="23" name="Picture 22"/>
          <p:cNvPicPr>
            <a:picLocks noChangeAspect="1"/>
          </p:cNvPicPr>
          <p:nvPr/>
        </p:nvPicPr>
        <p:blipFill>
          <a:blip r:embed="rId5" cstate="print">
            <a:extLst>
              <a:ext uri="{BEBA8EAE-BF5A-486C-A8C5-ECC9F3942E4B}">
                <a14:imgProps xmlns:a14="http://schemas.microsoft.com/office/drawing/2010/main">
                  <a14:imgLayer r:embed="rId6">
                    <a14:imgEffect>
                      <a14:backgroundRemoval t="829" b="99724" l="1200" r="96400">
                        <a14:foregroundMark x1="37600" y1="70166" x2="37600" y2="70166"/>
                        <a14:foregroundMark x1="32400" y1="87845" x2="32400" y2="87845"/>
                        <a14:foregroundMark x1="37000" y1="75138" x2="37000" y2="75138"/>
                        <a14:foregroundMark x1="26400" y1="65746" x2="26400" y2="65746"/>
                        <a14:foregroundMark x1="3200" y1="69890" x2="3200" y2="69890"/>
                        <a14:foregroundMark x1="4600" y1="78177" x2="4600" y2="78177"/>
                        <a14:foregroundMark x1="6000" y1="82320" x2="6000" y2="82320"/>
                        <a14:foregroundMark x1="2600" y1="77348" x2="2600" y2="77348"/>
                        <a14:foregroundMark x1="8000" y1="64917" x2="8000" y2="64917"/>
                        <a14:foregroundMark x1="32200" y1="61326" x2="32200" y2="61326"/>
                        <a14:foregroundMark x1="52200" y1="75691" x2="52200" y2="75691"/>
                        <a14:foregroundMark x1="55600" y1="82320" x2="55600" y2="82320"/>
                        <a14:foregroundMark x1="65800" y1="76243" x2="65800" y2="76243"/>
                        <a14:foregroundMark x1="78400" y1="67956" x2="78400" y2="67956"/>
                        <a14:foregroundMark x1="71000" y1="78177" x2="71000" y2="78177"/>
                        <a14:foregroundMark x1="55400" y1="95028" x2="55400" y2="95028"/>
                        <a14:foregroundMark x1="32600" y1="95580" x2="32600" y2="95580"/>
                        <a14:foregroundMark x1="39000" y1="85083" x2="39000" y2="85083"/>
                        <a14:foregroundMark x1="21400" y1="83149" x2="21400" y2="83149"/>
                        <a14:foregroundMark x1="14400" y1="80387" x2="14400" y2="80387"/>
                        <a14:foregroundMark x1="9800" y1="75414" x2="9800" y2="75414"/>
                        <a14:foregroundMark x1="7200" y1="88950" x2="7200" y2="88950"/>
                      </a14:backgroundRemoval>
                    </a14:imgEffect>
                  </a14:imgLayer>
                </a14:imgProps>
              </a:ext>
              <a:ext uri="{28A0092B-C50C-407E-A947-70E740481C1C}">
                <a14:useLocalDpi xmlns:a14="http://schemas.microsoft.com/office/drawing/2010/main" val="0"/>
              </a:ext>
            </a:extLst>
          </a:blip>
          <a:stretch>
            <a:fillRect/>
          </a:stretch>
        </p:blipFill>
        <p:spPr>
          <a:xfrm>
            <a:off x="3779912" y="2839904"/>
            <a:ext cx="5388763" cy="3901464"/>
          </a:xfrm>
          <a:prstGeom prst="rect">
            <a:avLst/>
          </a:prstGeom>
        </p:spPr>
      </p:pic>
      <p:sp>
        <p:nvSpPr>
          <p:cNvPr id="24" name="Content Placeholder 2"/>
          <p:cNvSpPr txBox="1">
            <a:spLocks/>
          </p:cNvSpPr>
          <p:nvPr/>
        </p:nvSpPr>
        <p:spPr>
          <a:xfrm>
            <a:off x="179512" y="5013176"/>
            <a:ext cx="6635080" cy="1584176"/>
          </a:xfrm>
          <a:prstGeom prst="rect">
            <a:avLst/>
          </a:prstGeom>
          <a:noFill/>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de-DE" sz="2000" b="1" dirty="0">
                <a:solidFill>
                  <a:schemeClr val="accent5">
                    <a:lumMod val="60000"/>
                    <a:lumOff val="40000"/>
                  </a:schemeClr>
                </a:solidFill>
                <a:effectLst>
                  <a:outerShdw blurRad="38100" dist="38100" dir="2700000" algn="tl">
                    <a:srgbClr val="000000">
                      <a:alpha val="43137"/>
                    </a:srgbClr>
                  </a:outerShdw>
                </a:effectLst>
              </a:rPr>
              <a:t>Seat </a:t>
            </a:r>
            <a:r>
              <a:rPr lang="de-DE" sz="2000" b="1" dirty="0" err="1">
                <a:solidFill>
                  <a:schemeClr val="accent5">
                    <a:lumMod val="60000"/>
                    <a:lumOff val="40000"/>
                  </a:schemeClr>
                </a:solidFill>
                <a:effectLst>
                  <a:outerShdw blurRad="38100" dist="38100" dir="2700000" algn="tl">
                    <a:srgbClr val="000000">
                      <a:alpha val="43137"/>
                    </a:srgbClr>
                  </a:outerShdw>
                </a:effectLst>
              </a:rPr>
              <a:t>of</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the</a:t>
            </a:r>
            <a:r>
              <a:rPr lang="de-DE" sz="2000" b="1" dirty="0">
                <a:solidFill>
                  <a:schemeClr val="accent5">
                    <a:lumMod val="60000"/>
                    <a:lumOff val="40000"/>
                  </a:schemeClr>
                </a:solidFill>
                <a:effectLst>
                  <a:outerShdw blurRad="38100" dist="38100" dir="2700000" algn="tl">
                    <a:srgbClr val="000000">
                      <a:alpha val="43137"/>
                    </a:srgbClr>
                  </a:outerShdw>
                </a:effectLst>
              </a:rPr>
              <a:t> Roman </a:t>
            </a:r>
            <a:r>
              <a:rPr lang="de-DE" sz="2000" b="1" dirty="0" err="1">
                <a:solidFill>
                  <a:schemeClr val="accent5">
                    <a:lumMod val="60000"/>
                    <a:lumOff val="40000"/>
                  </a:schemeClr>
                </a:solidFill>
                <a:effectLst>
                  <a:outerShdw blurRad="38100" dist="38100" dir="2700000" algn="tl">
                    <a:srgbClr val="000000">
                      <a:alpha val="43137"/>
                    </a:srgbClr>
                  </a:outerShdw>
                </a:effectLst>
              </a:rPr>
              <a:t>governor</a:t>
            </a:r>
            <a:endParaRPr lang="de-DE" sz="2000" b="1" dirty="0">
              <a:solidFill>
                <a:schemeClr val="accent5">
                  <a:lumMod val="60000"/>
                  <a:lumOff val="40000"/>
                </a:schemeClr>
              </a:solidFill>
              <a:effectLst>
                <a:outerShdw blurRad="38100" dist="38100" dir="2700000" algn="tl">
                  <a:srgbClr val="000000">
                    <a:alpha val="43137"/>
                  </a:srgbClr>
                </a:outerShdw>
              </a:effectLst>
            </a:endParaRPr>
          </a:p>
          <a:p>
            <a:r>
              <a:rPr lang="de-DE" sz="2000" b="1" dirty="0">
                <a:solidFill>
                  <a:schemeClr val="accent5">
                    <a:lumMod val="60000"/>
                    <a:lumOff val="40000"/>
                  </a:schemeClr>
                </a:solidFill>
                <a:effectLst>
                  <a:outerShdw blurRad="38100" dist="38100" dir="2700000" algn="tl">
                    <a:srgbClr val="000000">
                      <a:alpha val="43137"/>
                    </a:srgbClr>
                  </a:outerShdw>
                </a:effectLst>
              </a:rPr>
              <a:t>Imperial </a:t>
            </a:r>
            <a:r>
              <a:rPr lang="de-DE" sz="2000" b="1" dirty="0" err="1">
                <a:solidFill>
                  <a:schemeClr val="accent5">
                    <a:lumMod val="60000"/>
                    <a:lumOff val="40000"/>
                  </a:schemeClr>
                </a:solidFill>
                <a:effectLst>
                  <a:outerShdw blurRad="38100" dist="38100" dir="2700000" algn="tl">
                    <a:srgbClr val="000000">
                      <a:alpha val="43137"/>
                    </a:srgbClr>
                  </a:outerShdw>
                </a:effectLst>
              </a:rPr>
              <a:t>cult</a:t>
            </a:r>
            <a:r>
              <a:rPr lang="de-DE" sz="2000" b="1" dirty="0">
                <a:solidFill>
                  <a:schemeClr val="accent5">
                    <a:lumMod val="60000"/>
                    <a:lumOff val="40000"/>
                  </a:schemeClr>
                </a:solidFill>
                <a:effectLst>
                  <a:outerShdw blurRad="38100" dist="38100" dir="2700000" algn="tl">
                    <a:srgbClr val="000000">
                      <a:alpha val="43137"/>
                    </a:srgbClr>
                  </a:outerShdw>
                </a:effectLst>
              </a:rPr>
              <a:t> &amp; Artemis </a:t>
            </a:r>
            <a:r>
              <a:rPr lang="de-DE" sz="2000" b="1" dirty="0" err="1">
                <a:solidFill>
                  <a:schemeClr val="accent5">
                    <a:lumMod val="60000"/>
                    <a:lumOff val="40000"/>
                  </a:schemeClr>
                </a:solidFill>
                <a:effectLst>
                  <a:outerShdw blurRad="38100" dist="38100" dir="2700000" algn="tl">
                    <a:srgbClr val="000000">
                      <a:alpha val="43137"/>
                    </a:srgbClr>
                  </a:outerShdw>
                </a:effectLst>
              </a:rPr>
              <a:t>cult</a:t>
            </a:r>
            <a:endParaRPr lang="de-DE" sz="2000" b="1" dirty="0">
              <a:solidFill>
                <a:schemeClr val="accent5">
                  <a:lumMod val="60000"/>
                  <a:lumOff val="40000"/>
                </a:schemeClr>
              </a:solidFill>
              <a:effectLst>
                <a:outerShdw blurRad="38100" dist="38100" dir="2700000" algn="tl">
                  <a:srgbClr val="000000">
                    <a:alpha val="43137"/>
                  </a:srgbClr>
                </a:outerShdw>
              </a:effectLst>
            </a:endParaRPr>
          </a:p>
          <a:p>
            <a:r>
              <a:rPr lang="de-DE" sz="2000" b="1" dirty="0" err="1">
                <a:solidFill>
                  <a:schemeClr val="accent5">
                    <a:lumMod val="60000"/>
                    <a:lumOff val="40000"/>
                  </a:schemeClr>
                </a:solidFill>
                <a:effectLst>
                  <a:outerShdw blurRad="38100" dist="38100" dir="2700000" algn="tl">
                    <a:srgbClr val="000000">
                      <a:alpha val="43137"/>
                    </a:srgbClr>
                  </a:outerShdw>
                </a:effectLst>
              </a:rPr>
              <a:t>Career</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structure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for</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women</a:t>
            </a:r>
            <a:endParaRPr lang="de-DE" sz="2000" b="1" dirty="0">
              <a:solidFill>
                <a:schemeClr val="accent5">
                  <a:lumMod val="60000"/>
                  <a:lumOff val="40000"/>
                </a:schemeClr>
              </a:solidFill>
              <a:effectLst>
                <a:outerShdw blurRad="38100" dist="38100" dir="2700000" algn="tl">
                  <a:srgbClr val="000000">
                    <a:alpha val="43137"/>
                  </a:srgbClr>
                </a:outerShdw>
              </a:effectLst>
            </a:endParaRPr>
          </a:p>
          <a:p>
            <a:r>
              <a:rPr lang="de-DE" sz="2000" b="1" dirty="0">
                <a:solidFill>
                  <a:schemeClr val="accent5">
                    <a:lumMod val="60000"/>
                    <a:lumOff val="40000"/>
                  </a:schemeClr>
                </a:solidFill>
                <a:effectLst>
                  <a:outerShdw blurRad="38100" dist="38100" dir="2700000" algn="tl">
                    <a:srgbClr val="000000">
                      <a:alpha val="43137"/>
                    </a:srgbClr>
                  </a:outerShdw>
                </a:effectLst>
              </a:rPr>
              <a:t>The „</a:t>
            </a:r>
            <a:r>
              <a:rPr lang="de-DE" sz="2000" b="1" dirty="0" err="1">
                <a:solidFill>
                  <a:schemeClr val="accent5">
                    <a:lumMod val="60000"/>
                    <a:lumOff val="40000"/>
                  </a:schemeClr>
                </a:solidFill>
                <a:effectLst>
                  <a:outerShdw blurRad="38100" dist="38100" dir="2700000" algn="tl">
                    <a:srgbClr val="000000">
                      <a:alpha val="43137"/>
                    </a:srgbClr>
                  </a:outerShdw>
                </a:effectLst>
              </a:rPr>
              <a:t>accummulation</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of</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offices</a:t>
            </a:r>
            <a:endParaRPr lang="en-GB" sz="1800" b="1" dirty="0">
              <a:solidFill>
                <a:schemeClr val="accent5">
                  <a:lumMod val="60000"/>
                  <a:lumOff val="40000"/>
                </a:schemeClr>
              </a:solidFill>
              <a:effectLst>
                <a:outerShdw blurRad="38100" dist="38100" dir="2700000" algn="tl">
                  <a:srgbClr val="000000">
                    <a:alpha val="43137"/>
                  </a:srgbClr>
                </a:outerShdw>
              </a:effectLst>
            </a:endParaRPr>
          </a:p>
        </p:txBody>
      </p:sp>
      <p:sp>
        <p:nvSpPr>
          <p:cNvPr id="25" name="TextBox 24"/>
          <p:cNvSpPr txBox="1"/>
          <p:nvPr/>
        </p:nvSpPr>
        <p:spPr>
          <a:xfrm>
            <a:off x="6244697" y="5548590"/>
            <a:ext cx="2808312" cy="369332"/>
          </a:xfrm>
          <a:prstGeom prst="rect">
            <a:avLst/>
          </a:prstGeom>
          <a:noFill/>
        </p:spPr>
        <p:txBody>
          <a:bodyPr wrap="square" rtlCol="0">
            <a:spAutoFit/>
          </a:bodyPr>
          <a:lstStyle/>
          <a:p>
            <a:r>
              <a:rPr lang="de-DE" b="1" dirty="0">
                <a:solidFill>
                  <a:schemeClr val="accent6">
                    <a:lumMod val="75000"/>
                  </a:schemeClr>
                </a:solidFill>
                <a:effectLst>
                  <a:outerShdw blurRad="38100" dist="38100" dir="2700000" algn="tl">
                    <a:srgbClr val="000000">
                      <a:alpha val="43137"/>
                    </a:srgbClr>
                  </a:outerShdw>
                </a:effectLst>
              </a:rPr>
              <a:t>ARTEMISION</a:t>
            </a:r>
            <a:endParaRPr lang="en-GB" b="1" dirty="0">
              <a:solidFill>
                <a:schemeClr val="accent6">
                  <a:lumMod val="75000"/>
                </a:schemeClr>
              </a:solidFill>
              <a:effectLst>
                <a:outerShdw blurRad="38100" dist="38100" dir="2700000" algn="tl">
                  <a:srgbClr val="000000">
                    <a:alpha val="43137"/>
                  </a:srgbClr>
                </a:outerShdw>
              </a:effectLst>
            </a:endParaRPr>
          </a:p>
        </p:txBody>
      </p:sp>
      <p:sp>
        <p:nvSpPr>
          <p:cNvPr id="26" name="TextBox 25"/>
          <p:cNvSpPr txBox="1"/>
          <p:nvPr/>
        </p:nvSpPr>
        <p:spPr>
          <a:xfrm rot="5400000">
            <a:off x="7889014" y="1552146"/>
            <a:ext cx="1800200" cy="369332"/>
          </a:xfrm>
          <a:prstGeom prst="rect">
            <a:avLst/>
          </a:prstGeom>
          <a:noFill/>
        </p:spPr>
        <p:txBody>
          <a:bodyPr wrap="square" rtlCol="0">
            <a:spAutoFit/>
          </a:bodyPr>
          <a:lstStyle/>
          <a:p>
            <a:r>
              <a:rPr lang="en-GB" dirty="0">
                <a:solidFill>
                  <a:schemeClr val="accent6">
                    <a:lumMod val="40000"/>
                    <a:lumOff val="60000"/>
                  </a:schemeClr>
                </a:solidFill>
              </a:rPr>
              <a:t>Diana </a:t>
            </a:r>
            <a:r>
              <a:rPr lang="en-GB" dirty="0" err="1">
                <a:solidFill>
                  <a:schemeClr val="accent6">
                    <a:lumMod val="40000"/>
                    <a:lumOff val="60000"/>
                  </a:schemeClr>
                </a:solidFill>
              </a:rPr>
              <a:t>Ephesia</a:t>
            </a:r>
            <a:endParaRPr lang="en-GB" dirty="0">
              <a:solidFill>
                <a:schemeClr val="accent6">
                  <a:lumMod val="40000"/>
                  <a:lumOff val="60000"/>
                </a:schemeClr>
              </a:solidFill>
            </a:endParaRPr>
          </a:p>
        </p:txBody>
      </p:sp>
    </p:spTree>
    <p:extLst>
      <p:ext uri="{BB962C8B-B14F-4D97-AF65-F5344CB8AC3E}">
        <p14:creationId xmlns:p14="http://schemas.microsoft.com/office/powerpoint/2010/main" val="352196085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1000"/>
                                        <p:tgtEl>
                                          <p:spTgt spid="22"/>
                                        </p:tgtEl>
                                      </p:cBhvr>
                                    </p:animEffect>
                                  </p:childTnLst>
                                </p:cTn>
                              </p:par>
                              <p:par>
                                <p:cTn id="8" presetID="6" presetClass="emph" presetSubtype="0" fill="hold" grpId="0" nodeType="withEffect">
                                  <p:stCondLst>
                                    <p:cond delay="0"/>
                                  </p:stCondLst>
                                  <p:childTnLst>
                                    <p:animScale>
                                      <p:cBhvr>
                                        <p:cTn id="9" dur="1250" fill="hold"/>
                                        <p:tgtEl>
                                          <p:spTgt spid="10"/>
                                        </p:tgtEl>
                                      </p:cBhvr>
                                      <p:by x="150000" y="150000"/>
                                    </p:animScale>
                                  </p:childTnLst>
                                </p:cTn>
                              </p:par>
                              <p:par>
                                <p:cTn id="10" presetID="6" presetClass="emph" presetSubtype="0" fill="hold" grpId="0" nodeType="withEffect">
                                  <p:stCondLst>
                                    <p:cond delay="0"/>
                                  </p:stCondLst>
                                  <p:childTnLst>
                                    <p:animScale>
                                      <p:cBhvr>
                                        <p:cTn id="11" dur="1250" fill="hold"/>
                                        <p:tgtEl>
                                          <p:spTgt spid="7"/>
                                        </p:tgtEl>
                                      </p:cBhvr>
                                      <p:by x="150000" y="150000"/>
                                    </p:animScale>
                                  </p:childTnLst>
                                </p:cTn>
                              </p:par>
                              <p:par>
                                <p:cTn id="12" presetID="14" presetClass="entr" presetSubtype="10"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randombar(horizontal)">
                                      <p:cBhvr>
                                        <p:cTn id="14" dur="500"/>
                                        <p:tgtEl>
                                          <p:spTgt spid="23"/>
                                        </p:tgtEl>
                                      </p:cBhvr>
                                    </p:animEffect>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1000"/>
                                        <p:tgtEl>
                                          <p:spTgt spid="24"/>
                                        </p:tgtEl>
                                      </p:cBhvr>
                                    </p:animEffect>
                                    <p:anim calcmode="lin" valueType="num">
                                      <p:cBhvr>
                                        <p:cTn id="19" dur="1000" fill="hold"/>
                                        <p:tgtEl>
                                          <p:spTgt spid="24"/>
                                        </p:tgtEl>
                                        <p:attrNameLst>
                                          <p:attrName>ppt_x</p:attrName>
                                        </p:attrNameLst>
                                      </p:cBhvr>
                                      <p:tavLst>
                                        <p:tav tm="0">
                                          <p:val>
                                            <p:strVal val="#ppt_x"/>
                                          </p:val>
                                        </p:tav>
                                        <p:tav tm="100000">
                                          <p:val>
                                            <p:strVal val="#ppt_x"/>
                                          </p:val>
                                        </p:tav>
                                      </p:tavLst>
                                    </p:anim>
                                    <p:anim calcmode="lin" valueType="num">
                                      <p:cBhvr>
                                        <p:cTn id="20" dur="1000" fill="hold"/>
                                        <p:tgtEl>
                                          <p:spTgt spid="24"/>
                                        </p:tgtEl>
                                        <p:attrNameLst>
                                          <p:attrName>ppt_y</p:attrName>
                                        </p:attrNameLst>
                                      </p:cBhvr>
                                      <p:tavLst>
                                        <p:tav tm="0">
                                          <p:val>
                                            <p:strVal val="#ppt_y+.1"/>
                                          </p:val>
                                        </p:tav>
                                        <p:tav tm="100000">
                                          <p:val>
                                            <p:strVal val="#ppt_y"/>
                                          </p:val>
                                        </p:tav>
                                      </p:tavLst>
                                    </p:anim>
                                  </p:childTnLst>
                                </p:cTn>
                              </p:par>
                              <p:par>
                                <p:cTn id="21" presetID="14" presetClass="entr" presetSubtype="1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randombar(horizontal)">
                                      <p:cBhvr>
                                        <p:cTn id="23" dur="500"/>
                                        <p:tgtEl>
                                          <p:spTgt spid="25"/>
                                        </p:tgtEl>
                                      </p:cBhvr>
                                    </p:animEffect>
                                  </p:childTnLst>
                                </p:cTn>
                              </p:par>
                            </p:childTnLst>
                          </p:cTn>
                        </p:par>
                        <p:par>
                          <p:cTn id="24" fill="hold">
                            <p:stCondLst>
                              <p:cond delay="2250"/>
                            </p:stCondLst>
                            <p:childTnLst>
                              <p:par>
                                <p:cTn id="25" presetID="14" presetClass="entr" presetSubtype="5"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randombar(vertical)">
                                      <p:cBhvr>
                                        <p:cTn id="27" dur="500"/>
                                        <p:tgtEl>
                                          <p:spTgt spid="18"/>
                                        </p:tgtEl>
                                      </p:cBhvr>
                                    </p:animEffect>
                                  </p:childTnLst>
                                </p:cTn>
                              </p:par>
                            </p:childTnLst>
                          </p:cTn>
                        </p:par>
                        <p:par>
                          <p:cTn id="28" fill="hold">
                            <p:stCondLst>
                              <p:cond delay="2750"/>
                            </p:stCondLst>
                            <p:childTnLst>
                              <p:par>
                                <p:cTn id="29" presetID="14" presetClass="entr" presetSubtype="5"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randombar(vertical)">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P spid="22" grpId="0"/>
      <p:bldP spid="24" grpId="0"/>
      <p:bldP spid="25" grpId="0"/>
      <p:bldP spid="2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p:cNvSpPr txBox="1">
            <a:spLocks/>
          </p:cNvSpPr>
          <p:nvPr/>
        </p:nvSpPr>
        <p:spPr>
          <a:xfrm>
            <a:off x="179512" y="5013176"/>
            <a:ext cx="6635080" cy="1584176"/>
          </a:xfrm>
          <a:prstGeom prst="rect">
            <a:avLst/>
          </a:prstGeom>
          <a:noFill/>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de-DE" sz="2000" b="1" dirty="0">
                <a:solidFill>
                  <a:schemeClr val="accent5">
                    <a:lumMod val="60000"/>
                    <a:lumOff val="40000"/>
                  </a:schemeClr>
                </a:solidFill>
                <a:effectLst>
                  <a:outerShdw blurRad="38100" dist="38100" dir="2700000" algn="tl">
                    <a:srgbClr val="000000">
                      <a:alpha val="43137"/>
                    </a:srgbClr>
                  </a:outerShdw>
                </a:effectLst>
              </a:rPr>
              <a:t>Seat </a:t>
            </a:r>
            <a:r>
              <a:rPr lang="de-DE" sz="2000" b="1" dirty="0" err="1">
                <a:solidFill>
                  <a:schemeClr val="accent5">
                    <a:lumMod val="60000"/>
                    <a:lumOff val="40000"/>
                  </a:schemeClr>
                </a:solidFill>
                <a:effectLst>
                  <a:outerShdw blurRad="38100" dist="38100" dir="2700000" algn="tl">
                    <a:srgbClr val="000000">
                      <a:alpha val="43137"/>
                    </a:srgbClr>
                  </a:outerShdw>
                </a:effectLst>
              </a:rPr>
              <a:t>of</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the</a:t>
            </a:r>
            <a:r>
              <a:rPr lang="de-DE" sz="2000" b="1" dirty="0">
                <a:solidFill>
                  <a:schemeClr val="accent5">
                    <a:lumMod val="60000"/>
                    <a:lumOff val="40000"/>
                  </a:schemeClr>
                </a:solidFill>
                <a:effectLst>
                  <a:outerShdw blurRad="38100" dist="38100" dir="2700000" algn="tl">
                    <a:srgbClr val="000000">
                      <a:alpha val="43137"/>
                    </a:srgbClr>
                  </a:outerShdw>
                </a:effectLst>
              </a:rPr>
              <a:t> Roman </a:t>
            </a:r>
            <a:r>
              <a:rPr lang="de-DE" sz="2000" b="1" dirty="0" err="1">
                <a:solidFill>
                  <a:schemeClr val="accent5">
                    <a:lumMod val="60000"/>
                    <a:lumOff val="40000"/>
                  </a:schemeClr>
                </a:solidFill>
                <a:effectLst>
                  <a:outerShdw blurRad="38100" dist="38100" dir="2700000" algn="tl">
                    <a:srgbClr val="000000">
                      <a:alpha val="43137"/>
                    </a:srgbClr>
                  </a:outerShdw>
                </a:effectLst>
              </a:rPr>
              <a:t>governor</a:t>
            </a:r>
            <a:endParaRPr lang="de-DE" sz="2000" b="1" dirty="0">
              <a:solidFill>
                <a:schemeClr val="accent5">
                  <a:lumMod val="60000"/>
                  <a:lumOff val="40000"/>
                </a:schemeClr>
              </a:solidFill>
              <a:effectLst>
                <a:outerShdw blurRad="38100" dist="38100" dir="2700000" algn="tl">
                  <a:srgbClr val="000000">
                    <a:alpha val="43137"/>
                  </a:srgbClr>
                </a:outerShdw>
              </a:effectLst>
            </a:endParaRPr>
          </a:p>
          <a:p>
            <a:r>
              <a:rPr lang="de-DE" sz="2000" b="1" dirty="0">
                <a:solidFill>
                  <a:schemeClr val="accent5">
                    <a:lumMod val="60000"/>
                    <a:lumOff val="40000"/>
                  </a:schemeClr>
                </a:solidFill>
                <a:effectLst>
                  <a:outerShdw blurRad="38100" dist="38100" dir="2700000" algn="tl">
                    <a:srgbClr val="000000">
                      <a:alpha val="43137"/>
                    </a:srgbClr>
                  </a:outerShdw>
                </a:effectLst>
              </a:rPr>
              <a:t>Imperial </a:t>
            </a:r>
            <a:r>
              <a:rPr lang="de-DE" sz="2000" b="1" dirty="0" err="1">
                <a:solidFill>
                  <a:schemeClr val="accent5">
                    <a:lumMod val="60000"/>
                    <a:lumOff val="40000"/>
                  </a:schemeClr>
                </a:solidFill>
                <a:effectLst>
                  <a:outerShdw blurRad="38100" dist="38100" dir="2700000" algn="tl">
                    <a:srgbClr val="000000">
                      <a:alpha val="43137"/>
                    </a:srgbClr>
                  </a:outerShdw>
                </a:effectLst>
              </a:rPr>
              <a:t>cult</a:t>
            </a:r>
            <a:r>
              <a:rPr lang="de-DE" sz="2000" b="1" dirty="0">
                <a:solidFill>
                  <a:schemeClr val="accent5">
                    <a:lumMod val="60000"/>
                    <a:lumOff val="40000"/>
                  </a:schemeClr>
                </a:solidFill>
                <a:effectLst>
                  <a:outerShdw blurRad="38100" dist="38100" dir="2700000" algn="tl">
                    <a:srgbClr val="000000">
                      <a:alpha val="43137"/>
                    </a:srgbClr>
                  </a:outerShdw>
                </a:effectLst>
              </a:rPr>
              <a:t> &amp; Artemis </a:t>
            </a:r>
            <a:r>
              <a:rPr lang="de-DE" sz="2000" b="1" dirty="0" err="1">
                <a:solidFill>
                  <a:schemeClr val="accent5">
                    <a:lumMod val="60000"/>
                    <a:lumOff val="40000"/>
                  </a:schemeClr>
                </a:solidFill>
                <a:effectLst>
                  <a:outerShdw blurRad="38100" dist="38100" dir="2700000" algn="tl">
                    <a:srgbClr val="000000">
                      <a:alpha val="43137"/>
                    </a:srgbClr>
                  </a:outerShdw>
                </a:effectLst>
              </a:rPr>
              <a:t>cult</a:t>
            </a:r>
            <a:endParaRPr lang="de-DE" sz="2000" b="1" dirty="0">
              <a:solidFill>
                <a:schemeClr val="accent5">
                  <a:lumMod val="60000"/>
                  <a:lumOff val="40000"/>
                </a:schemeClr>
              </a:solidFill>
              <a:effectLst>
                <a:outerShdw blurRad="38100" dist="38100" dir="2700000" algn="tl">
                  <a:srgbClr val="000000">
                    <a:alpha val="43137"/>
                  </a:srgbClr>
                </a:outerShdw>
              </a:effectLst>
            </a:endParaRPr>
          </a:p>
          <a:p>
            <a:r>
              <a:rPr lang="de-DE" sz="2000" b="1" dirty="0" err="1">
                <a:solidFill>
                  <a:schemeClr val="accent5">
                    <a:lumMod val="60000"/>
                    <a:lumOff val="40000"/>
                  </a:schemeClr>
                </a:solidFill>
                <a:effectLst>
                  <a:outerShdw blurRad="38100" dist="38100" dir="2700000" algn="tl">
                    <a:srgbClr val="000000">
                      <a:alpha val="43137"/>
                    </a:srgbClr>
                  </a:outerShdw>
                </a:effectLst>
              </a:rPr>
              <a:t>Career</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structure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for</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women</a:t>
            </a:r>
            <a:endParaRPr lang="de-DE" sz="2000" b="1" dirty="0">
              <a:solidFill>
                <a:schemeClr val="accent5">
                  <a:lumMod val="60000"/>
                  <a:lumOff val="40000"/>
                </a:schemeClr>
              </a:solidFill>
              <a:effectLst>
                <a:outerShdw blurRad="38100" dist="38100" dir="2700000" algn="tl">
                  <a:srgbClr val="000000">
                    <a:alpha val="43137"/>
                  </a:srgbClr>
                </a:outerShdw>
              </a:effectLst>
            </a:endParaRPr>
          </a:p>
          <a:p>
            <a:r>
              <a:rPr lang="de-DE" sz="2000" b="1" dirty="0">
                <a:solidFill>
                  <a:schemeClr val="accent5">
                    <a:lumMod val="60000"/>
                    <a:lumOff val="40000"/>
                  </a:schemeClr>
                </a:solidFill>
                <a:effectLst>
                  <a:outerShdw blurRad="38100" dist="38100" dir="2700000" algn="tl">
                    <a:srgbClr val="000000">
                      <a:alpha val="43137"/>
                    </a:srgbClr>
                  </a:outerShdw>
                </a:effectLst>
              </a:rPr>
              <a:t>The „</a:t>
            </a:r>
            <a:r>
              <a:rPr lang="de-DE" sz="2000" b="1" dirty="0" err="1">
                <a:solidFill>
                  <a:schemeClr val="accent5">
                    <a:lumMod val="60000"/>
                    <a:lumOff val="40000"/>
                  </a:schemeClr>
                </a:solidFill>
                <a:effectLst>
                  <a:outerShdw blurRad="38100" dist="38100" dir="2700000" algn="tl">
                    <a:srgbClr val="000000">
                      <a:alpha val="43137"/>
                    </a:srgbClr>
                  </a:outerShdw>
                </a:effectLst>
              </a:rPr>
              <a:t>accummulation</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of</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offices</a:t>
            </a:r>
            <a:endParaRPr lang="en-GB" sz="1800" b="1" dirty="0">
              <a:solidFill>
                <a:schemeClr val="accent5">
                  <a:lumMod val="60000"/>
                  <a:lumOff val="40000"/>
                </a:schemeClr>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1520" y="1556793"/>
            <a:ext cx="4104456" cy="3672408"/>
          </a:xfrm>
        </p:spPr>
        <p:txBody>
          <a:bodyPr>
            <a:normAutofit/>
          </a:bodyPr>
          <a:lstStyle/>
          <a:p>
            <a:r>
              <a:rPr lang="it-IT" sz="2000" b="1" dirty="0">
                <a:solidFill>
                  <a:schemeClr val="accent5">
                    <a:lumMod val="60000"/>
                    <a:lumOff val="40000"/>
                  </a:schemeClr>
                </a:solidFill>
                <a:effectLst>
                  <a:outerShdw blurRad="38100" dist="38100" dir="2700000" algn="tl">
                    <a:srgbClr val="000000">
                      <a:alpha val="43137"/>
                    </a:srgbClr>
                  </a:outerShdw>
                </a:effectLst>
              </a:rPr>
              <a:t>Iulia Atticilla</a:t>
            </a:r>
          </a:p>
          <a:p>
            <a:pPr lvl="1"/>
            <a:r>
              <a:rPr lang="it-IT" sz="1800" b="1" dirty="0" err="1">
                <a:solidFill>
                  <a:schemeClr val="accent5">
                    <a:lumMod val="60000"/>
                    <a:lumOff val="40000"/>
                  </a:schemeClr>
                </a:solidFill>
                <a:effectLst>
                  <a:outerShdw blurRad="38100" dist="38100" dir="2700000" algn="tl">
                    <a:srgbClr val="000000">
                      <a:alpha val="43137"/>
                    </a:srgbClr>
                  </a:outerShdw>
                </a:effectLst>
              </a:rPr>
              <a:t>Priestess</a:t>
            </a:r>
            <a:r>
              <a:rPr lang="it-IT" sz="1800" b="1" dirty="0">
                <a:solidFill>
                  <a:schemeClr val="accent5">
                    <a:lumMod val="60000"/>
                    <a:lumOff val="40000"/>
                  </a:schemeClr>
                </a:solidFill>
                <a:effectLst>
                  <a:outerShdw blurRad="38100" dist="38100" dir="2700000" algn="tl">
                    <a:srgbClr val="000000">
                      <a:alpha val="43137"/>
                    </a:srgbClr>
                  </a:outerShdw>
                </a:effectLst>
              </a:rPr>
              <a:t> </a:t>
            </a:r>
            <a:r>
              <a:rPr lang="it-IT" sz="1800" b="1" dirty="0" err="1">
                <a:solidFill>
                  <a:schemeClr val="accent5">
                    <a:lumMod val="60000"/>
                    <a:lumOff val="40000"/>
                  </a:schemeClr>
                </a:solidFill>
                <a:effectLst>
                  <a:outerShdw blurRad="38100" dist="38100" dir="2700000" algn="tl">
                    <a:srgbClr val="000000">
                      <a:alpha val="43137"/>
                    </a:srgbClr>
                  </a:outerShdw>
                </a:effectLst>
              </a:rPr>
              <a:t>of</a:t>
            </a:r>
            <a:r>
              <a:rPr lang="it-IT" sz="1800" b="1" dirty="0">
                <a:solidFill>
                  <a:schemeClr val="accent5">
                    <a:lumMod val="60000"/>
                    <a:lumOff val="40000"/>
                  </a:schemeClr>
                </a:solidFill>
                <a:effectLst>
                  <a:outerShdw blurRad="38100" dist="38100" dir="2700000" algn="tl">
                    <a:srgbClr val="000000">
                      <a:alpha val="43137"/>
                    </a:srgbClr>
                  </a:outerShdw>
                </a:effectLst>
              </a:rPr>
              <a:t> </a:t>
            </a:r>
            <a:r>
              <a:rPr lang="it-IT" sz="1800" b="1" dirty="0" err="1">
                <a:solidFill>
                  <a:schemeClr val="accent5">
                    <a:lumMod val="60000"/>
                    <a:lumOff val="40000"/>
                  </a:schemeClr>
                </a:solidFill>
                <a:effectLst>
                  <a:outerShdw blurRad="38100" dist="38100" dir="2700000" algn="tl">
                    <a:srgbClr val="000000">
                      <a:alpha val="43137"/>
                    </a:srgbClr>
                  </a:outerShdw>
                </a:effectLst>
              </a:rPr>
              <a:t>Artemis</a:t>
            </a:r>
            <a:endParaRPr lang="it-IT" sz="1800" b="1" dirty="0">
              <a:solidFill>
                <a:schemeClr val="accent5">
                  <a:lumMod val="60000"/>
                  <a:lumOff val="40000"/>
                </a:schemeClr>
              </a:solidFill>
              <a:effectLst>
                <a:outerShdw blurRad="38100" dist="38100" dir="2700000" algn="tl">
                  <a:srgbClr val="000000">
                    <a:alpha val="43137"/>
                  </a:srgbClr>
                </a:outerShdw>
              </a:effectLst>
            </a:endParaRPr>
          </a:p>
          <a:p>
            <a:pPr lvl="1"/>
            <a:r>
              <a:rPr lang="de-DE" sz="1800" b="1" dirty="0">
                <a:solidFill>
                  <a:schemeClr val="accent5">
                    <a:lumMod val="60000"/>
                    <a:lumOff val="40000"/>
                  </a:schemeClr>
                </a:solidFill>
                <a:effectLst>
                  <a:outerShdw blurRad="38100" dist="38100" dir="2700000" algn="tl">
                    <a:srgbClr val="000000">
                      <a:alpha val="43137"/>
                    </a:srgbClr>
                  </a:outerShdw>
                </a:effectLst>
              </a:rPr>
              <a:t>High </a:t>
            </a:r>
            <a:r>
              <a:rPr lang="de-DE" sz="1800" b="1" dirty="0" err="1">
                <a:solidFill>
                  <a:schemeClr val="accent5">
                    <a:lumMod val="60000"/>
                    <a:lumOff val="40000"/>
                  </a:schemeClr>
                </a:solidFill>
                <a:effectLst>
                  <a:outerShdw blurRad="38100" dist="38100" dir="2700000" algn="tl">
                    <a:srgbClr val="000000">
                      <a:alpha val="43137"/>
                    </a:srgbClr>
                  </a:outerShdw>
                </a:effectLst>
              </a:rPr>
              <a:t>Priestess</a:t>
            </a:r>
            <a:br>
              <a:rPr lang="de-DE" sz="1800" b="1" dirty="0">
                <a:solidFill>
                  <a:schemeClr val="accent5">
                    <a:lumMod val="60000"/>
                    <a:lumOff val="40000"/>
                  </a:schemeClr>
                </a:solidFill>
                <a:effectLst>
                  <a:outerShdw blurRad="38100" dist="38100" dir="2700000" algn="tl">
                    <a:srgbClr val="000000">
                      <a:alpha val="43137"/>
                    </a:srgbClr>
                  </a:outerShdw>
                </a:effectLst>
              </a:rPr>
            </a:br>
            <a:r>
              <a:rPr lang="de-DE" sz="1800" b="1" dirty="0" err="1">
                <a:solidFill>
                  <a:schemeClr val="accent5">
                    <a:lumMod val="60000"/>
                    <a:lumOff val="40000"/>
                  </a:schemeClr>
                </a:solidFill>
                <a:effectLst>
                  <a:outerShdw blurRad="38100" dist="38100" dir="2700000" algn="tl">
                    <a:srgbClr val="000000">
                      <a:alpha val="43137"/>
                    </a:srgbClr>
                  </a:outerShdw>
                </a:effectLst>
              </a:rPr>
              <a:t>of</a:t>
            </a:r>
            <a:r>
              <a:rPr lang="de-DE" sz="1800" b="1" dirty="0">
                <a:solidFill>
                  <a:schemeClr val="accent5">
                    <a:lumMod val="60000"/>
                    <a:lumOff val="40000"/>
                  </a:schemeClr>
                </a:solidFill>
                <a:effectLst>
                  <a:outerShdw blurRad="38100" dist="38100" dir="2700000" algn="tl">
                    <a:srgbClr val="000000">
                      <a:alpha val="43137"/>
                    </a:srgbClr>
                  </a:outerShdw>
                </a:effectLst>
              </a:rPr>
              <a:t> </a:t>
            </a:r>
            <a:r>
              <a:rPr lang="de-DE" sz="1800" b="1" dirty="0" err="1">
                <a:solidFill>
                  <a:schemeClr val="accent5">
                    <a:lumMod val="60000"/>
                    <a:lumOff val="40000"/>
                  </a:schemeClr>
                </a:solidFill>
                <a:effectLst>
                  <a:outerShdw blurRad="38100" dist="38100" dir="2700000" algn="tl">
                    <a:srgbClr val="000000">
                      <a:alpha val="43137"/>
                    </a:srgbClr>
                  </a:outerShdw>
                </a:effectLst>
              </a:rPr>
              <a:t>the</a:t>
            </a:r>
            <a:r>
              <a:rPr lang="de-DE" sz="1800" b="1" dirty="0">
                <a:solidFill>
                  <a:schemeClr val="accent5">
                    <a:lumMod val="60000"/>
                    <a:lumOff val="40000"/>
                  </a:schemeClr>
                </a:solidFill>
                <a:effectLst>
                  <a:outerShdw blurRad="38100" dist="38100" dir="2700000" algn="tl">
                    <a:srgbClr val="000000">
                      <a:alpha val="43137"/>
                    </a:srgbClr>
                  </a:outerShdw>
                </a:effectLst>
              </a:rPr>
              <a:t> </a:t>
            </a:r>
            <a:r>
              <a:rPr lang="de-DE" sz="1800" b="1" dirty="0" err="1">
                <a:solidFill>
                  <a:schemeClr val="accent5">
                    <a:lumMod val="60000"/>
                    <a:lumOff val="40000"/>
                  </a:schemeClr>
                </a:solidFill>
                <a:effectLst>
                  <a:outerShdw blurRad="38100" dist="38100" dir="2700000" algn="tl">
                    <a:srgbClr val="000000">
                      <a:alpha val="43137"/>
                    </a:srgbClr>
                  </a:outerShdw>
                </a:effectLst>
              </a:rPr>
              <a:t>province</a:t>
            </a:r>
            <a:r>
              <a:rPr lang="de-DE" sz="1800" b="1" dirty="0">
                <a:solidFill>
                  <a:schemeClr val="accent5">
                    <a:lumMod val="60000"/>
                    <a:lumOff val="40000"/>
                  </a:schemeClr>
                </a:solidFill>
                <a:effectLst>
                  <a:outerShdw blurRad="38100" dist="38100" dir="2700000" algn="tl">
                    <a:srgbClr val="000000">
                      <a:alpha val="43137"/>
                    </a:srgbClr>
                  </a:outerShdw>
                </a:effectLst>
              </a:rPr>
              <a:t> </a:t>
            </a:r>
            <a:r>
              <a:rPr lang="de-DE" sz="1800" b="1" dirty="0" err="1">
                <a:solidFill>
                  <a:schemeClr val="accent5">
                    <a:lumMod val="60000"/>
                    <a:lumOff val="40000"/>
                  </a:schemeClr>
                </a:solidFill>
                <a:effectLst>
                  <a:outerShdw blurRad="38100" dist="38100" dir="2700000" algn="tl">
                    <a:srgbClr val="000000">
                      <a:alpha val="43137"/>
                    </a:srgbClr>
                  </a:outerShdw>
                </a:effectLst>
              </a:rPr>
              <a:t>of</a:t>
            </a:r>
            <a:r>
              <a:rPr lang="de-DE" sz="1800" b="1" dirty="0">
                <a:solidFill>
                  <a:schemeClr val="accent5">
                    <a:lumMod val="60000"/>
                    <a:lumOff val="40000"/>
                  </a:schemeClr>
                </a:solidFill>
                <a:effectLst>
                  <a:outerShdw blurRad="38100" dist="38100" dir="2700000" algn="tl">
                    <a:srgbClr val="000000">
                      <a:alpha val="43137"/>
                    </a:srgbClr>
                  </a:outerShdw>
                </a:effectLst>
              </a:rPr>
              <a:t> </a:t>
            </a:r>
            <a:r>
              <a:rPr lang="de-DE" sz="1800" b="1" i="1" dirty="0">
                <a:solidFill>
                  <a:schemeClr val="accent5">
                    <a:lumMod val="60000"/>
                    <a:lumOff val="40000"/>
                  </a:schemeClr>
                </a:solidFill>
                <a:effectLst>
                  <a:outerShdw blurRad="38100" dist="38100" dir="2700000" algn="tl">
                    <a:srgbClr val="000000">
                      <a:alpha val="43137"/>
                    </a:srgbClr>
                  </a:outerShdw>
                </a:effectLst>
              </a:rPr>
              <a:t>Asia</a:t>
            </a:r>
            <a:br>
              <a:rPr lang="de-DE" sz="1800" b="1" i="1" dirty="0">
                <a:solidFill>
                  <a:schemeClr val="accent5">
                    <a:lumMod val="60000"/>
                    <a:lumOff val="40000"/>
                  </a:schemeClr>
                </a:solidFill>
                <a:effectLst>
                  <a:outerShdw blurRad="38100" dist="38100" dir="2700000" algn="tl">
                    <a:srgbClr val="000000">
                      <a:alpha val="43137"/>
                    </a:srgbClr>
                  </a:outerShdw>
                </a:effectLst>
              </a:rPr>
            </a:br>
            <a:r>
              <a:rPr lang="de-DE" sz="1800" b="1" dirty="0" err="1">
                <a:solidFill>
                  <a:schemeClr val="accent5">
                    <a:lumMod val="60000"/>
                    <a:lumOff val="40000"/>
                  </a:schemeClr>
                </a:solidFill>
                <a:effectLst>
                  <a:outerShdw blurRad="38100" dist="38100" dir="2700000" algn="tl">
                    <a:srgbClr val="000000">
                      <a:alpha val="43137"/>
                    </a:srgbClr>
                  </a:outerShdw>
                </a:effectLst>
              </a:rPr>
              <a:t>with</a:t>
            </a:r>
            <a:r>
              <a:rPr lang="de-DE" sz="1800" b="1" dirty="0">
                <a:solidFill>
                  <a:schemeClr val="accent5">
                    <a:lumMod val="60000"/>
                    <a:lumOff val="40000"/>
                  </a:schemeClr>
                </a:solidFill>
                <a:effectLst>
                  <a:outerShdw blurRad="38100" dist="38100" dir="2700000" algn="tl">
                    <a:srgbClr val="000000">
                      <a:alpha val="43137"/>
                    </a:srgbClr>
                  </a:outerShdw>
                </a:effectLst>
              </a:rPr>
              <a:t> Ephesos </a:t>
            </a:r>
            <a:r>
              <a:rPr lang="de-DE" sz="1800" b="1" dirty="0" err="1">
                <a:solidFill>
                  <a:schemeClr val="accent5">
                    <a:lumMod val="60000"/>
                    <a:lumOff val="40000"/>
                  </a:schemeClr>
                </a:solidFill>
                <a:effectLst>
                  <a:outerShdw blurRad="38100" dist="38100" dir="2700000" algn="tl">
                    <a:srgbClr val="000000">
                      <a:alpha val="43137"/>
                    </a:srgbClr>
                  </a:outerShdw>
                </a:effectLst>
              </a:rPr>
              <a:t>as</a:t>
            </a:r>
            <a:r>
              <a:rPr lang="de-DE" sz="1800" b="1" dirty="0">
                <a:solidFill>
                  <a:schemeClr val="accent5">
                    <a:lumMod val="60000"/>
                    <a:lumOff val="40000"/>
                  </a:schemeClr>
                </a:solidFill>
                <a:effectLst>
                  <a:outerShdw blurRad="38100" dist="38100" dir="2700000" algn="tl">
                    <a:srgbClr val="000000">
                      <a:alpha val="43137"/>
                    </a:srgbClr>
                  </a:outerShdw>
                </a:effectLst>
              </a:rPr>
              <a:t> „</a:t>
            </a:r>
            <a:r>
              <a:rPr lang="de-DE" sz="1800" b="1" dirty="0" err="1">
                <a:solidFill>
                  <a:schemeClr val="accent5">
                    <a:lumMod val="60000"/>
                    <a:lumOff val="40000"/>
                  </a:schemeClr>
                </a:solidFill>
                <a:effectLst>
                  <a:outerShdw blurRad="38100" dist="38100" dir="2700000" algn="tl">
                    <a:srgbClr val="000000">
                      <a:alpha val="43137"/>
                    </a:srgbClr>
                  </a:outerShdw>
                </a:effectLst>
              </a:rPr>
              <a:t>capital</a:t>
            </a:r>
            <a:r>
              <a:rPr lang="de-DE" sz="1800" b="1" dirty="0">
                <a:solidFill>
                  <a:schemeClr val="accent5">
                    <a:lumMod val="60000"/>
                    <a:lumOff val="40000"/>
                  </a:schemeClr>
                </a:solidFill>
                <a:effectLst>
                  <a:outerShdw blurRad="38100" dist="38100" dir="2700000" algn="tl">
                    <a:srgbClr val="000000">
                      <a:alpha val="43137"/>
                    </a:srgbClr>
                  </a:outerShdw>
                </a:effectLst>
              </a:rPr>
              <a:t>“</a:t>
            </a:r>
          </a:p>
          <a:p>
            <a:pPr lvl="1"/>
            <a:r>
              <a:rPr lang="en-GB" sz="1800" b="1" dirty="0">
                <a:solidFill>
                  <a:schemeClr val="accent5">
                    <a:lumMod val="60000"/>
                    <a:lumOff val="40000"/>
                  </a:schemeClr>
                </a:solidFill>
                <a:effectLst>
                  <a:outerShdw blurRad="38100" dist="38100" dir="2700000" algn="tl">
                    <a:srgbClr val="000000">
                      <a:alpha val="43137"/>
                    </a:srgbClr>
                  </a:outerShdw>
                </a:effectLst>
              </a:rPr>
              <a:t>Honorary dedication for </a:t>
            </a:r>
            <a:r>
              <a:rPr lang="en-GB" sz="1800" b="1" dirty="0" err="1">
                <a:solidFill>
                  <a:schemeClr val="accent5">
                    <a:lumMod val="60000"/>
                    <a:lumOff val="40000"/>
                  </a:schemeClr>
                </a:solidFill>
                <a:effectLst>
                  <a:outerShdw blurRad="38100" dist="38100" dir="2700000" algn="tl">
                    <a:srgbClr val="000000">
                      <a:alpha val="43137"/>
                    </a:srgbClr>
                  </a:outerShdw>
                </a:effectLst>
              </a:rPr>
              <a:t>Desidiene</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Cincia</a:t>
            </a:r>
            <a:r>
              <a:rPr lang="en-GB" sz="1800" b="1" dirty="0">
                <a:solidFill>
                  <a:schemeClr val="accent5">
                    <a:lumMod val="60000"/>
                    <a:lumOff val="40000"/>
                  </a:schemeClr>
                </a:solidFill>
                <a:effectLst>
                  <a:outerShdw blurRad="38100" dist="38100" dir="2700000" algn="tl">
                    <a:srgbClr val="000000">
                      <a:alpha val="43137"/>
                    </a:srgbClr>
                  </a:outerShdw>
                </a:effectLst>
              </a:rPr>
              <a:t>, </a:t>
            </a:r>
            <a:br>
              <a:rPr lang="en-GB" sz="1800" b="1" dirty="0">
                <a:solidFill>
                  <a:schemeClr val="accent5">
                    <a:lumMod val="60000"/>
                    <a:lumOff val="40000"/>
                  </a:schemeClr>
                </a:solidFill>
                <a:effectLst>
                  <a:outerShdw blurRad="38100" dist="38100" dir="2700000" algn="tl">
                    <a:srgbClr val="000000">
                      <a:alpha val="43137"/>
                    </a:srgbClr>
                  </a:outerShdw>
                </a:effectLst>
              </a:rPr>
            </a:br>
            <a:r>
              <a:rPr lang="en-GB" sz="1800" b="1" dirty="0">
                <a:solidFill>
                  <a:schemeClr val="accent5">
                    <a:lumMod val="60000"/>
                    <a:lumOff val="40000"/>
                  </a:schemeClr>
                </a:solidFill>
                <a:effectLst>
                  <a:outerShdw blurRad="38100" dist="38100" dir="2700000" algn="tl">
                    <a:srgbClr val="000000">
                      <a:alpha val="43137"/>
                    </a:srgbClr>
                  </a:outerShdw>
                </a:effectLst>
              </a:rPr>
              <a:t>wife of the </a:t>
            </a:r>
            <a:r>
              <a:rPr lang="en-GB" sz="1800" b="1" i="1" dirty="0" err="1">
                <a:solidFill>
                  <a:schemeClr val="accent5">
                    <a:lumMod val="60000"/>
                    <a:lumOff val="40000"/>
                  </a:schemeClr>
                </a:solidFill>
                <a:effectLst>
                  <a:outerShdw blurRad="38100" dist="38100" dir="2700000" algn="tl">
                    <a:srgbClr val="000000">
                      <a:alpha val="43137"/>
                    </a:srgbClr>
                  </a:outerShdw>
                </a:effectLst>
              </a:rPr>
              <a:t>philosophos</a:t>
            </a:r>
            <a:br>
              <a:rPr lang="en-GB" sz="1800" b="1" dirty="0">
                <a:solidFill>
                  <a:schemeClr val="accent5">
                    <a:lumMod val="60000"/>
                    <a:lumOff val="40000"/>
                  </a:schemeClr>
                </a:solidFill>
                <a:effectLst>
                  <a:outerShdw blurRad="38100" dist="38100" dir="2700000" algn="tl">
                    <a:srgbClr val="000000">
                      <a:alpha val="43137"/>
                    </a:srgbClr>
                  </a:outerShdw>
                </a:effectLst>
              </a:rPr>
            </a:br>
            <a:r>
              <a:rPr lang="en-GB" sz="1800" b="1" dirty="0" err="1">
                <a:solidFill>
                  <a:schemeClr val="accent5">
                    <a:lumMod val="60000"/>
                    <a:lumOff val="40000"/>
                  </a:schemeClr>
                </a:solidFill>
                <a:effectLst>
                  <a:outerShdw blurRad="38100" dist="38100" dir="2700000" algn="tl">
                    <a:srgbClr val="000000">
                      <a:alpha val="43137"/>
                    </a:srgbClr>
                  </a:outerShdw>
                </a:effectLst>
              </a:rPr>
              <a:t>Appius</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Alexandros</a:t>
            </a:r>
            <a:r>
              <a:rPr lang="en-GB" sz="1800" b="1" dirty="0">
                <a:solidFill>
                  <a:schemeClr val="accent5">
                    <a:lumMod val="60000"/>
                    <a:lumOff val="40000"/>
                  </a:schemeClr>
                </a:solidFill>
                <a:effectLst>
                  <a:outerShdw blurRad="38100" dist="38100" dir="2700000" algn="tl">
                    <a:srgbClr val="000000">
                      <a:alpha val="43137"/>
                    </a:srgbClr>
                  </a:outerShdw>
                </a:effectLst>
              </a:rPr>
              <a:t>, </a:t>
            </a:r>
            <a:br>
              <a:rPr lang="en-GB" sz="1800" b="1" dirty="0">
                <a:solidFill>
                  <a:schemeClr val="accent5">
                    <a:lumMod val="60000"/>
                    <a:lumOff val="40000"/>
                  </a:schemeClr>
                </a:solidFill>
                <a:effectLst>
                  <a:outerShdw blurRad="38100" dist="38100" dir="2700000" algn="tl">
                    <a:srgbClr val="000000">
                      <a:alpha val="43137"/>
                    </a:srgbClr>
                  </a:outerShdw>
                </a:effectLst>
              </a:rPr>
            </a:br>
            <a:r>
              <a:rPr lang="en-GB" sz="1800" b="1" i="1" dirty="0">
                <a:solidFill>
                  <a:schemeClr val="accent5">
                    <a:lumMod val="60000"/>
                    <a:lumOff val="40000"/>
                  </a:schemeClr>
                </a:solidFill>
                <a:effectLst>
                  <a:outerShdw blurRad="38100" dist="38100" dir="2700000" algn="tl">
                    <a:srgbClr val="000000">
                      <a:alpha val="43137"/>
                    </a:srgbClr>
                  </a:outerShdw>
                </a:effectLst>
              </a:rPr>
              <a:t>procurator</a:t>
            </a:r>
            <a:r>
              <a:rPr lang="en-GB" sz="1800" b="1" dirty="0">
                <a:solidFill>
                  <a:schemeClr val="accent5">
                    <a:lumMod val="60000"/>
                    <a:lumOff val="40000"/>
                  </a:schemeClr>
                </a:solidFill>
                <a:effectLst>
                  <a:outerShdw blurRad="38100" dist="38100" dir="2700000" algn="tl">
                    <a:srgbClr val="000000">
                      <a:alpha val="43137"/>
                    </a:srgbClr>
                  </a:outerShdw>
                </a:effectLst>
              </a:rPr>
              <a:t> der </a:t>
            </a:r>
            <a:r>
              <a:rPr lang="en-GB" sz="1800" b="1" i="1" dirty="0">
                <a:solidFill>
                  <a:schemeClr val="accent5">
                    <a:lumMod val="60000"/>
                    <a:lumOff val="40000"/>
                  </a:schemeClr>
                </a:solidFill>
                <a:effectLst>
                  <a:outerShdw blurRad="38100" dist="38100" dir="2700000" algn="tl">
                    <a:srgbClr val="000000">
                      <a:alpha val="43137"/>
                    </a:srgbClr>
                  </a:outerShdw>
                </a:effectLst>
              </a:rPr>
              <a:t>Augusti</a:t>
            </a:r>
            <a:br>
              <a:rPr lang="en-GB" sz="1800" b="1" i="1" dirty="0">
                <a:solidFill>
                  <a:schemeClr val="accent5">
                    <a:lumMod val="60000"/>
                    <a:lumOff val="40000"/>
                  </a:schemeClr>
                </a:solidFill>
                <a:effectLst>
                  <a:outerShdw blurRad="38100" dist="38100" dir="2700000" algn="tl">
                    <a:srgbClr val="000000">
                      <a:alpha val="43137"/>
                    </a:srgbClr>
                  </a:outerShdw>
                </a:effectLst>
              </a:rPr>
            </a:br>
            <a:r>
              <a:rPr lang="en-GB" sz="1800" b="1" dirty="0">
                <a:solidFill>
                  <a:schemeClr val="accent5">
                    <a:lumMod val="60000"/>
                    <a:lumOff val="40000"/>
                  </a:schemeClr>
                </a:solidFill>
                <a:effectLst>
                  <a:outerShdw blurRad="38100" dist="38100" dir="2700000" algn="tl">
                    <a:srgbClr val="000000">
                      <a:alpha val="43137"/>
                    </a:srgbClr>
                  </a:outerShdw>
                </a:effectLst>
              </a:rPr>
              <a:t>A.D. 217/218</a:t>
            </a:r>
            <a:endParaRPr lang="en-GB" sz="1800" dirty="0">
              <a:solidFill>
                <a:schemeClr val="accent5">
                  <a:lumMod val="60000"/>
                  <a:lumOff val="40000"/>
                </a:schemeClr>
              </a:solidFill>
              <a:effectLst>
                <a:outerShdw blurRad="38100" dist="38100" dir="2700000" algn="tl">
                  <a:srgbClr val="000000">
                    <a:alpha val="43137"/>
                  </a:srgbClr>
                </a:outerShdw>
              </a:effectLst>
            </a:endParaRPr>
          </a:p>
        </p:txBody>
      </p:sp>
      <p:sp>
        <p:nvSpPr>
          <p:cNvPr id="4" name="TextBox 3"/>
          <p:cNvSpPr txBox="1"/>
          <p:nvPr/>
        </p:nvSpPr>
        <p:spPr>
          <a:xfrm>
            <a:off x="4706724" y="6167045"/>
            <a:ext cx="4401780" cy="646331"/>
          </a:xfrm>
          <a:prstGeom prst="rect">
            <a:avLst/>
          </a:prstGeom>
          <a:noFill/>
        </p:spPr>
        <p:txBody>
          <a:bodyPr wrap="square" rtlCol="0">
            <a:spAutoFit/>
          </a:bodyPr>
          <a:lstStyle/>
          <a:p>
            <a:pPr algn="r"/>
            <a:r>
              <a:rPr lang="en-GB" sz="1200" dirty="0">
                <a:solidFill>
                  <a:schemeClr val="tx1">
                    <a:lumMod val="50000"/>
                  </a:schemeClr>
                </a:solidFill>
              </a:rPr>
              <a:t>JÖAI 52, 26, no 17; AE 1982, 870; </a:t>
            </a:r>
            <a:r>
              <a:rPr lang="en-GB" sz="1200" dirty="0" err="1">
                <a:solidFill>
                  <a:schemeClr val="tx1">
                    <a:lumMod val="50000"/>
                  </a:schemeClr>
                </a:solidFill>
              </a:rPr>
              <a:t>IEph</a:t>
            </a:r>
            <a:r>
              <a:rPr lang="en-GB" sz="1200" dirty="0">
                <a:solidFill>
                  <a:schemeClr val="tx1">
                    <a:lumMod val="50000"/>
                  </a:schemeClr>
                </a:solidFill>
              </a:rPr>
              <a:t> 617; also </a:t>
            </a:r>
            <a:r>
              <a:rPr lang="en-GB" sz="1200" dirty="0" err="1">
                <a:solidFill>
                  <a:schemeClr val="tx1">
                    <a:lumMod val="50000"/>
                  </a:schemeClr>
                </a:solidFill>
              </a:rPr>
              <a:t>cf</a:t>
            </a:r>
            <a:r>
              <a:rPr lang="en-GB" sz="1200" dirty="0">
                <a:solidFill>
                  <a:schemeClr val="tx1">
                    <a:lumMod val="50000"/>
                  </a:schemeClr>
                </a:solidFill>
              </a:rPr>
              <a:t>,</a:t>
            </a:r>
            <a:r>
              <a:rPr lang="de-DE" sz="1200" dirty="0">
                <a:solidFill>
                  <a:schemeClr val="tx1">
                    <a:lumMod val="50000"/>
                  </a:schemeClr>
                </a:solidFill>
              </a:rPr>
              <a:t> IEph 616: </a:t>
            </a:r>
            <a:r>
              <a:rPr lang="de-DE" sz="1200" dirty="0" err="1">
                <a:solidFill>
                  <a:schemeClr val="tx1">
                    <a:lumMod val="50000"/>
                  </a:schemeClr>
                </a:solidFill>
              </a:rPr>
              <a:t>dedication</a:t>
            </a:r>
            <a:r>
              <a:rPr lang="de-DE" sz="1200" dirty="0">
                <a:solidFill>
                  <a:schemeClr val="tx1">
                    <a:lumMod val="50000"/>
                  </a:schemeClr>
                </a:solidFill>
              </a:rPr>
              <a:t> </a:t>
            </a:r>
            <a:r>
              <a:rPr lang="de-DE" sz="1200" dirty="0" err="1">
                <a:solidFill>
                  <a:schemeClr val="tx1">
                    <a:lumMod val="50000"/>
                  </a:schemeClr>
                </a:solidFill>
              </a:rPr>
              <a:t>to</a:t>
            </a:r>
            <a:r>
              <a:rPr lang="de-DE" sz="1200" dirty="0">
                <a:solidFill>
                  <a:schemeClr val="tx1">
                    <a:lumMod val="50000"/>
                  </a:schemeClr>
                </a:solidFill>
              </a:rPr>
              <a:t> </a:t>
            </a:r>
            <a:r>
              <a:rPr lang="de-DE" sz="1200" dirty="0" err="1">
                <a:solidFill>
                  <a:schemeClr val="tx1">
                    <a:lumMod val="50000"/>
                  </a:schemeClr>
                </a:solidFill>
              </a:rPr>
              <a:t>Appius</a:t>
            </a:r>
            <a:r>
              <a:rPr lang="de-DE" sz="1200" dirty="0">
                <a:solidFill>
                  <a:schemeClr val="tx1">
                    <a:lumMod val="50000"/>
                  </a:schemeClr>
                </a:solidFill>
              </a:rPr>
              <a:t> Alexandros </a:t>
            </a:r>
            <a:br>
              <a:rPr lang="de-DE" sz="1200" dirty="0">
                <a:solidFill>
                  <a:schemeClr val="tx1">
                    <a:lumMod val="50000"/>
                  </a:schemeClr>
                </a:solidFill>
              </a:rPr>
            </a:br>
            <a:r>
              <a:rPr lang="de-DE" sz="1200" dirty="0" err="1">
                <a:solidFill>
                  <a:schemeClr val="tx1">
                    <a:lumMod val="50000"/>
                  </a:schemeClr>
                </a:solidFill>
              </a:rPr>
              <a:t>by</a:t>
            </a:r>
            <a:r>
              <a:rPr lang="de-DE" sz="1200" dirty="0">
                <a:solidFill>
                  <a:schemeClr val="tx1">
                    <a:lumMod val="50000"/>
                  </a:schemeClr>
                </a:solidFill>
              </a:rPr>
              <a:t> M. Aurelius Daphnos, </a:t>
            </a:r>
            <a:r>
              <a:rPr lang="de-DE" sz="1200" i="1" dirty="0">
                <a:solidFill>
                  <a:schemeClr val="tx1">
                    <a:lumMod val="50000"/>
                  </a:schemeClr>
                </a:solidFill>
              </a:rPr>
              <a:t>asiarchos</a:t>
            </a:r>
            <a:r>
              <a:rPr lang="de-DE" sz="1200" dirty="0">
                <a:solidFill>
                  <a:schemeClr val="tx1">
                    <a:lumMod val="50000"/>
                  </a:schemeClr>
                </a:solidFill>
              </a:rPr>
              <a:t>,</a:t>
            </a:r>
            <a:endParaRPr lang="en-GB" sz="1200" i="1" dirty="0">
              <a:solidFill>
                <a:schemeClr val="tx1">
                  <a:lumMod val="50000"/>
                </a:schemeClr>
              </a:solidFill>
            </a:endParaRPr>
          </a:p>
        </p:txBody>
      </p:sp>
      <p:pic>
        <p:nvPicPr>
          <p:cNvPr id="8" name="Picture 7"/>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sp>
        <p:nvSpPr>
          <p:cNvPr id="9" name="TextBox 8"/>
          <p:cNvSpPr txBox="1"/>
          <p:nvPr/>
        </p:nvSpPr>
        <p:spPr>
          <a:xfrm rot="5400000">
            <a:off x="7889014" y="1552146"/>
            <a:ext cx="1800200" cy="369332"/>
          </a:xfrm>
          <a:prstGeom prst="rect">
            <a:avLst/>
          </a:prstGeom>
          <a:noFill/>
        </p:spPr>
        <p:txBody>
          <a:bodyPr wrap="square" rtlCol="0">
            <a:spAutoFit/>
          </a:bodyPr>
          <a:lstStyle/>
          <a:p>
            <a:r>
              <a:rPr lang="en-GB" dirty="0">
                <a:solidFill>
                  <a:schemeClr val="tx1">
                    <a:lumMod val="65000"/>
                  </a:schemeClr>
                </a:solidFill>
              </a:rPr>
              <a:t>Diana </a:t>
            </a:r>
            <a:r>
              <a:rPr lang="en-GB" dirty="0" err="1">
                <a:solidFill>
                  <a:schemeClr val="tx1">
                    <a:lumMod val="65000"/>
                  </a:schemeClr>
                </a:solidFill>
              </a:rPr>
              <a:t>Ephesia</a:t>
            </a:r>
            <a:endParaRPr lang="en-GB" dirty="0">
              <a:solidFill>
                <a:schemeClr val="tx1">
                  <a:lumMod val="65000"/>
                </a:schemeClr>
              </a:solidFill>
            </a:endParaRPr>
          </a:p>
        </p:txBody>
      </p:sp>
      <p:sp>
        <p:nvSpPr>
          <p:cNvPr id="2"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11" name="TextBox 10"/>
          <p:cNvSpPr txBox="1"/>
          <p:nvPr/>
        </p:nvSpPr>
        <p:spPr>
          <a:xfrm>
            <a:off x="4932040" y="2385429"/>
            <a:ext cx="4248472" cy="3139321"/>
          </a:xfrm>
          <a:prstGeom prst="rect">
            <a:avLst/>
          </a:prstGeom>
          <a:noFill/>
        </p:spPr>
        <p:txBody>
          <a:bodyPr wrap="square" rtlCol="0">
            <a:spAutoFit/>
          </a:bodyPr>
          <a:lstStyle/>
          <a:p>
            <a:r>
              <a:rPr lang="de-DE" dirty="0"/>
              <a:t>   </a:t>
            </a:r>
            <a:r>
              <a:rPr lang="el-GR" dirty="0"/>
              <a:t>Δησιδιήνην Κινκίαν</a:t>
            </a:r>
          </a:p>
          <a:p>
            <a:r>
              <a:rPr lang="de-DE" dirty="0"/>
              <a:t>   </a:t>
            </a:r>
            <a:r>
              <a:rPr lang="el-GR" dirty="0"/>
              <a:t>τὴν κοσμιωτάτην</a:t>
            </a:r>
          </a:p>
          <a:p>
            <a:r>
              <a:rPr lang="de-DE" dirty="0"/>
              <a:t>   </a:t>
            </a:r>
            <a:r>
              <a:rPr lang="el-GR" dirty="0"/>
              <a:t>γυναῖκα</a:t>
            </a:r>
          </a:p>
          <a:p>
            <a:r>
              <a:rPr lang="de-DE" dirty="0"/>
              <a:t>   </a:t>
            </a:r>
            <a:r>
              <a:rPr lang="el-GR" dirty="0"/>
              <a:t>Ἀππίου Ἀλεξάνδρου</a:t>
            </a:r>
          </a:p>
          <a:p>
            <a:r>
              <a:rPr lang="el-GR" baseline="30000" dirty="0"/>
              <a:t>5</a:t>
            </a:r>
            <a:r>
              <a:rPr lang="el-GR" dirty="0"/>
              <a:t> </a:t>
            </a:r>
            <a:r>
              <a:rPr lang="de-DE" dirty="0"/>
              <a:t> </a:t>
            </a:r>
            <a:r>
              <a:rPr lang="el-GR" dirty="0"/>
              <a:t>τοῦ κρατίστου</a:t>
            </a:r>
          </a:p>
          <a:p>
            <a:r>
              <a:rPr lang="de-DE" dirty="0"/>
              <a:t>   </a:t>
            </a:r>
            <a:r>
              <a:rPr lang="el-GR" dirty="0"/>
              <a:t>ἐπιτρόπου τῶν Σεββ(αστῶν)</a:t>
            </a:r>
          </a:p>
          <a:p>
            <a:r>
              <a:rPr lang="de-DE" dirty="0"/>
              <a:t>   </a:t>
            </a:r>
            <a:r>
              <a:rPr lang="el-GR" dirty="0"/>
              <a:t>Ἰουλ(ία) Ἀττίκιλλα</a:t>
            </a:r>
            <a:r>
              <a:rPr lang="el-GR" b="1" dirty="0">
                <a:solidFill>
                  <a:srgbClr val="00B0F0"/>
                </a:solidFill>
              </a:rPr>
              <a:t> ἱέρεια</a:t>
            </a:r>
          </a:p>
          <a:p>
            <a:r>
              <a:rPr lang="de-DE" b="1" dirty="0">
                <a:solidFill>
                  <a:srgbClr val="00B0F0"/>
                </a:solidFill>
              </a:rPr>
              <a:t>   </a:t>
            </a:r>
            <a:r>
              <a:rPr lang="el-GR" b="1" dirty="0">
                <a:solidFill>
                  <a:srgbClr val="00B0F0"/>
                </a:solidFill>
              </a:rPr>
              <a:t>τῆς ἁγιωτάτης Ἀρτέμιδος</a:t>
            </a:r>
          </a:p>
          <a:p>
            <a:r>
              <a:rPr lang="de-DE" b="1" dirty="0">
                <a:solidFill>
                  <a:srgbClr val="00B0F0"/>
                </a:solidFill>
              </a:rPr>
              <a:t>   </a:t>
            </a:r>
            <a:r>
              <a:rPr lang="el-GR" b="1" dirty="0">
                <a:solidFill>
                  <a:srgbClr val="00B0F0"/>
                </a:solidFill>
              </a:rPr>
              <a:t>καὶ ἀρχιέρεια Ἀσίας</a:t>
            </a:r>
            <a:r>
              <a:rPr lang="el-GR" dirty="0"/>
              <a:t> ναῶν</a:t>
            </a:r>
          </a:p>
          <a:p>
            <a:r>
              <a:rPr lang="el-GR" baseline="30000" dirty="0"/>
              <a:t>10</a:t>
            </a:r>
            <a:r>
              <a:rPr lang="el-GR" dirty="0"/>
              <a:t> τῶν ἐν Ἐφέσῳ</a:t>
            </a:r>
          </a:p>
          <a:p>
            <a:r>
              <a:rPr lang="de-DE" dirty="0"/>
              <a:t>   </a:t>
            </a:r>
            <a:r>
              <a:rPr lang="el-GR" dirty="0"/>
              <a:t>τὴν ἑαυτῆς </a:t>
            </a:r>
            <a:r>
              <a:rPr lang="el-GR" b="1" dirty="0">
                <a:solidFill>
                  <a:srgbClr val="00B0F0"/>
                </a:solidFill>
              </a:rPr>
              <a:t>εὐεργέτιν</a:t>
            </a:r>
            <a:r>
              <a:rPr lang="el-GR" dirty="0"/>
              <a:t>.</a:t>
            </a:r>
            <a:endParaRPr lang="en-GB" dirty="0"/>
          </a:p>
        </p:txBody>
      </p:sp>
      <p:sp>
        <p:nvSpPr>
          <p:cNvPr id="6" name="Content Placeholder 2"/>
          <p:cNvSpPr txBox="1">
            <a:spLocks/>
          </p:cNvSpPr>
          <p:nvPr/>
        </p:nvSpPr>
        <p:spPr>
          <a:xfrm rot="20239803">
            <a:off x="1147975" y="5077666"/>
            <a:ext cx="3754760" cy="828092"/>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PATRONAGE STRUCTURES</a:t>
            </a:r>
            <a:br>
              <a:rPr lang="en-GB" sz="2000" b="1" dirty="0">
                <a:solidFill>
                  <a:schemeClr val="accent5">
                    <a:lumMod val="40000"/>
                    <a:lumOff val="60000"/>
                  </a:schemeClr>
                </a:solidFill>
                <a:effectLst>
                  <a:outerShdw blurRad="38100" dist="38100" dir="2700000" algn="tl">
                    <a:srgbClr val="000000">
                      <a:alpha val="43137"/>
                    </a:srgbClr>
                  </a:outerShdw>
                </a:effectLst>
              </a:rPr>
            </a:br>
            <a:r>
              <a:rPr lang="en-GB" sz="2000" b="1" dirty="0">
                <a:solidFill>
                  <a:schemeClr val="accent5">
                    <a:lumMod val="40000"/>
                    <a:lumOff val="60000"/>
                  </a:schemeClr>
                </a:solidFill>
                <a:effectLst>
                  <a:outerShdw blurRad="38100" dist="38100" dir="2700000" algn="tl">
                    <a:srgbClr val="000000">
                      <a:alpha val="43137"/>
                    </a:srgbClr>
                  </a:outerShdw>
                </a:effectLst>
              </a:rPr>
              <a:t>among elite women</a:t>
            </a:r>
            <a:endParaRPr lang="en-GB" sz="1400" b="1" dirty="0">
              <a:solidFill>
                <a:schemeClr val="accent5">
                  <a:lumMod val="40000"/>
                  <a:lumOff val="60000"/>
                </a:schemeClr>
              </a:solidFill>
            </a:endParaRPr>
          </a:p>
        </p:txBody>
      </p:sp>
    </p:spTree>
    <p:extLst>
      <p:ext uri="{BB962C8B-B14F-4D97-AF65-F5344CB8AC3E}">
        <p14:creationId xmlns:p14="http://schemas.microsoft.com/office/powerpoint/2010/main" val="232264520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4" dur="500"/>
                                        <p:tgtEl>
                                          <p:spTgt spid="3">
                                            <p:txEl>
                                              <p:pRg st="1" end="1"/>
                                            </p:txEl>
                                          </p:spTgt>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0" dur="500"/>
                                        <p:tgtEl>
                                          <p:spTgt spid="3">
                                            <p:txEl>
                                              <p:pRg st="3" end="3"/>
                                            </p:txEl>
                                          </p:spTgt>
                                        </p:tgtEl>
                                      </p:cBhvr>
                                    </p:animEffect>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500"/>
                                        <p:tgtEl>
                                          <p:spTgt spid="2"/>
                                        </p:tgtEl>
                                      </p:cBhvr>
                                    </p:animEffect>
                                  </p:childTnLst>
                                </p:cTn>
                              </p:par>
                            </p:childTnLst>
                          </p:cTn>
                        </p:par>
                        <p:par>
                          <p:cTn id="25" fill="hold">
                            <p:stCondLst>
                              <p:cond delay="1500"/>
                            </p:stCondLst>
                            <p:childTnLst>
                              <p:par>
                                <p:cTn id="26" presetID="14" presetClass="entr" presetSubtype="1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randombar(horizontal)">
                                      <p:cBhvr>
                                        <p:cTn id="28" dur="500"/>
                                        <p:tgtEl>
                                          <p:spTgt spid="4"/>
                                        </p:tgtEl>
                                      </p:cBhvr>
                                    </p:animEffect>
                                  </p:childTnLst>
                                </p:cTn>
                              </p:par>
                            </p:childTnLst>
                          </p:cTn>
                        </p:par>
                        <p:par>
                          <p:cTn id="29" fill="hold">
                            <p:stCondLst>
                              <p:cond delay="2000"/>
                            </p:stCondLst>
                            <p:childTnLst>
                              <p:par>
                                <p:cTn id="30" presetID="14" presetClass="exit" presetSubtype="10" fill="hold" grpId="0" nodeType="afterEffect">
                                  <p:stCondLst>
                                    <p:cond delay="0"/>
                                  </p:stCondLst>
                                  <p:childTnLst>
                                    <p:animEffect transition="out" filter="randombar(horizontal)">
                                      <p:cBhvr>
                                        <p:cTn id="31" dur="500"/>
                                        <p:tgtEl>
                                          <p:spTgt spid="10">
                                            <p:txEl>
                                              <p:pRg st="0" end="0"/>
                                            </p:txEl>
                                          </p:spTgt>
                                        </p:tgtEl>
                                      </p:cBhvr>
                                    </p:animEffect>
                                    <p:set>
                                      <p:cBhvr>
                                        <p:cTn id="32" dur="1" fill="hold">
                                          <p:stCondLst>
                                            <p:cond delay="499"/>
                                          </p:stCondLst>
                                        </p:cTn>
                                        <p:tgtEl>
                                          <p:spTgt spid="10">
                                            <p:txEl>
                                              <p:pRg st="0" end="0"/>
                                            </p:txEl>
                                          </p:spTgt>
                                        </p:tgtEl>
                                        <p:attrNameLst>
                                          <p:attrName>style.visibility</p:attrName>
                                        </p:attrNameLst>
                                      </p:cBhvr>
                                      <p:to>
                                        <p:strVal val="hidden"/>
                                      </p:to>
                                    </p:set>
                                  </p:childTnLst>
                                </p:cTn>
                              </p:par>
                            </p:childTnLst>
                          </p:cTn>
                        </p:par>
                        <p:par>
                          <p:cTn id="33" fill="hold">
                            <p:stCondLst>
                              <p:cond delay="2500"/>
                            </p:stCondLst>
                            <p:childTnLst>
                              <p:par>
                                <p:cTn id="34" presetID="14" presetClass="exit" presetSubtype="10" fill="hold" grpId="0" nodeType="afterEffect">
                                  <p:stCondLst>
                                    <p:cond delay="0"/>
                                  </p:stCondLst>
                                  <p:childTnLst>
                                    <p:animEffect transition="out" filter="randombar(horizontal)">
                                      <p:cBhvr>
                                        <p:cTn id="35" dur="500"/>
                                        <p:tgtEl>
                                          <p:spTgt spid="10">
                                            <p:txEl>
                                              <p:pRg st="1" end="1"/>
                                            </p:txEl>
                                          </p:spTgt>
                                        </p:tgtEl>
                                      </p:cBhvr>
                                    </p:animEffect>
                                    <p:set>
                                      <p:cBhvr>
                                        <p:cTn id="36" dur="1" fill="hold">
                                          <p:stCondLst>
                                            <p:cond delay="499"/>
                                          </p:stCondLst>
                                        </p:cTn>
                                        <p:tgtEl>
                                          <p:spTgt spid="10">
                                            <p:txEl>
                                              <p:pRg st="1" end="1"/>
                                            </p:txEl>
                                          </p:spTgt>
                                        </p:tgtEl>
                                        <p:attrNameLst>
                                          <p:attrName>style.visibility</p:attrName>
                                        </p:attrNameLst>
                                      </p:cBhvr>
                                      <p:to>
                                        <p:strVal val="hidden"/>
                                      </p:to>
                                    </p:set>
                                  </p:childTnLst>
                                </p:cTn>
                              </p:par>
                            </p:childTnLst>
                          </p:cTn>
                        </p:par>
                        <p:par>
                          <p:cTn id="37" fill="hold">
                            <p:stCondLst>
                              <p:cond delay="3000"/>
                            </p:stCondLst>
                            <p:childTnLst>
                              <p:par>
                                <p:cTn id="38" presetID="14" presetClass="exit" presetSubtype="10" fill="hold" grpId="0" nodeType="afterEffect">
                                  <p:stCondLst>
                                    <p:cond delay="0"/>
                                  </p:stCondLst>
                                  <p:childTnLst>
                                    <p:animEffect transition="out" filter="randombar(horizontal)">
                                      <p:cBhvr>
                                        <p:cTn id="39" dur="500"/>
                                        <p:tgtEl>
                                          <p:spTgt spid="10">
                                            <p:txEl>
                                              <p:pRg st="2" end="2"/>
                                            </p:txEl>
                                          </p:spTgt>
                                        </p:tgtEl>
                                      </p:cBhvr>
                                    </p:animEffect>
                                    <p:set>
                                      <p:cBhvr>
                                        <p:cTn id="40" dur="1" fill="hold">
                                          <p:stCondLst>
                                            <p:cond delay="499"/>
                                          </p:stCondLst>
                                        </p:cTn>
                                        <p:tgtEl>
                                          <p:spTgt spid="10">
                                            <p:txEl>
                                              <p:pRg st="2" end="2"/>
                                            </p:txEl>
                                          </p:spTgt>
                                        </p:tgtEl>
                                        <p:attrNameLst>
                                          <p:attrName>style.visibility</p:attrName>
                                        </p:attrNameLst>
                                      </p:cBhvr>
                                      <p:to>
                                        <p:strVal val="hidden"/>
                                      </p:to>
                                    </p:set>
                                  </p:childTnLst>
                                </p:cTn>
                              </p:par>
                            </p:childTnLst>
                          </p:cTn>
                        </p:par>
                        <p:par>
                          <p:cTn id="41" fill="hold">
                            <p:stCondLst>
                              <p:cond delay="3500"/>
                            </p:stCondLst>
                            <p:childTnLst>
                              <p:par>
                                <p:cTn id="42" presetID="14" presetClass="exit" presetSubtype="10" fill="hold" grpId="0" nodeType="afterEffect">
                                  <p:stCondLst>
                                    <p:cond delay="0"/>
                                  </p:stCondLst>
                                  <p:childTnLst>
                                    <p:animEffect transition="out" filter="randombar(horizontal)">
                                      <p:cBhvr>
                                        <p:cTn id="43" dur="500"/>
                                        <p:tgtEl>
                                          <p:spTgt spid="10">
                                            <p:txEl>
                                              <p:pRg st="3" end="3"/>
                                            </p:txEl>
                                          </p:spTgt>
                                        </p:tgtEl>
                                      </p:cBhvr>
                                    </p:animEffect>
                                    <p:set>
                                      <p:cBhvr>
                                        <p:cTn id="44" dur="1" fill="hold">
                                          <p:stCondLst>
                                            <p:cond delay="499"/>
                                          </p:stCondLst>
                                        </p:cTn>
                                        <p:tgtEl>
                                          <p:spTgt spid="10">
                                            <p:txEl>
                                              <p:pRg st="3" end="3"/>
                                            </p:txEl>
                                          </p:spTgt>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3" grpId="0" build="p"/>
      <p:bldP spid="4" grpId="0"/>
      <p:bldP spid="2" grpId="0"/>
      <p:bldP spid="11" grpId="0"/>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sp>
        <p:nvSpPr>
          <p:cNvPr id="2"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3" name="Content Placeholder 2"/>
          <p:cNvSpPr>
            <a:spLocks noGrp="1"/>
          </p:cNvSpPr>
          <p:nvPr>
            <p:ph idx="1"/>
          </p:nvPr>
        </p:nvSpPr>
        <p:spPr>
          <a:xfrm>
            <a:off x="179512" y="1412776"/>
            <a:ext cx="5328592" cy="5328592"/>
          </a:xfrm>
        </p:spPr>
        <p:txBody>
          <a:bodyPr>
            <a:normAutofit/>
          </a:bodyPr>
          <a:lstStyle/>
          <a:p>
            <a:r>
              <a:rPr lang="en-GB" sz="2000" b="1" dirty="0">
                <a:solidFill>
                  <a:schemeClr val="tx1">
                    <a:lumMod val="65000"/>
                  </a:schemeClr>
                </a:solidFill>
              </a:rPr>
              <a:t>Honorary inscription A.D. </a:t>
            </a:r>
            <a:r>
              <a:rPr lang="en-GB" sz="2000" dirty="0">
                <a:solidFill>
                  <a:schemeClr val="tx1">
                    <a:lumMod val="65000"/>
                  </a:schemeClr>
                </a:solidFill>
              </a:rPr>
              <a:t>132-260 </a:t>
            </a:r>
            <a:r>
              <a:rPr lang="en-GB" sz="2000" dirty="0" err="1">
                <a:solidFill>
                  <a:schemeClr val="tx1">
                    <a:lumMod val="65000"/>
                  </a:schemeClr>
                </a:solidFill>
              </a:rPr>
              <a:t>n.Chr</a:t>
            </a:r>
            <a:r>
              <a:rPr lang="en-GB" sz="2000" dirty="0">
                <a:solidFill>
                  <a:schemeClr val="tx1">
                    <a:lumMod val="65000"/>
                  </a:schemeClr>
                </a:solidFill>
              </a:rPr>
              <a:t>.</a:t>
            </a:r>
          </a:p>
          <a:p>
            <a:pPr lvl="1"/>
            <a:r>
              <a:rPr lang="en-GB" sz="1800" dirty="0">
                <a:solidFill>
                  <a:schemeClr val="tx1">
                    <a:lumMod val="65000"/>
                  </a:schemeClr>
                </a:solidFill>
              </a:rPr>
              <a:t>Name </a:t>
            </a:r>
            <a:r>
              <a:rPr lang="en-GB" sz="1800" dirty="0" err="1">
                <a:solidFill>
                  <a:schemeClr val="tx1">
                    <a:lumMod val="65000"/>
                  </a:schemeClr>
                </a:solidFill>
              </a:rPr>
              <a:t>nicht</a:t>
            </a:r>
            <a:r>
              <a:rPr lang="en-GB" sz="1800" dirty="0">
                <a:solidFill>
                  <a:schemeClr val="tx1">
                    <a:lumMod val="65000"/>
                  </a:schemeClr>
                </a:solidFill>
              </a:rPr>
              <a:t> </a:t>
            </a:r>
            <a:r>
              <a:rPr lang="en-GB" sz="1800" dirty="0" err="1">
                <a:solidFill>
                  <a:schemeClr val="tx1">
                    <a:lumMod val="65000"/>
                  </a:schemeClr>
                </a:solidFill>
              </a:rPr>
              <a:t>erhalten</a:t>
            </a:r>
            <a:r>
              <a:rPr lang="en-GB" sz="1800" dirty="0">
                <a:solidFill>
                  <a:schemeClr val="tx1">
                    <a:lumMod val="65000"/>
                  </a:schemeClr>
                </a:solidFill>
              </a:rPr>
              <a:t> </a:t>
            </a:r>
          </a:p>
          <a:p>
            <a:r>
              <a:rPr lang="en-GB" sz="2000" dirty="0">
                <a:solidFill>
                  <a:schemeClr val="accent5">
                    <a:lumMod val="60000"/>
                    <a:lumOff val="40000"/>
                  </a:schemeClr>
                </a:solidFill>
              </a:rPr>
              <a:t>‘Accumulation’ of political and religious</a:t>
            </a:r>
            <a:br>
              <a:rPr lang="en-GB" sz="2000" dirty="0">
                <a:solidFill>
                  <a:schemeClr val="accent5">
                    <a:lumMod val="60000"/>
                    <a:lumOff val="40000"/>
                  </a:schemeClr>
                </a:solidFill>
              </a:rPr>
            </a:br>
            <a:r>
              <a:rPr lang="en-GB" sz="2000" dirty="0">
                <a:solidFill>
                  <a:schemeClr val="accent5">
                    <a:lumMod val="60000"/>
                    <a:lumOff val="40000"/>
                  </a:schemeClr>
                </a:solidFill>
              </a:rPr>
              <a:t>offices and </a:t>
            </a:r>
            <a:r>
              <a:rPr lang="en-GB" sz="2000" i="1" dirty="0" err="1">
                <a:solidFill>
                  <a:schemeClr val="accent5">
                    <a:lumMod val="60000"/>
                    <a:lumOff val="40000"/>
                  </a:schemeClr>
                </a:solidFill>
              </a:rPr>
              <a:t>leiturigia</a:t>
            </a:r>
            <a:r>
              <a:rPr lang="en-GB" sz="2000" i="1" dirty="0">
                <a:solidFill>
                  <a:schemeClr val="accent5">
                    <a:lumMod val="60000"/>
                    <a:lumOff val="40000"/>
                  </a:schemeClr>
                </a:solidFill>
              </a:rPr>
              <a:t> </a:t>
            </a:r>
            <a:r>
              <a:rPr lang="en-GB" sz="2000" dirty="0">
                <a:solidFill>
                  <a:schemeClr val="accent5">
                    <a:lumMod val="60000"/>
                    <a:lumOff val="40000"/>
                  </a:schemeClr>
                </a:solidFill>
              </a:rPr>
              <a:t>in </a:t>
            </a:r>
            <a:r>
              <a:rPr lang="en-GB" sz="2000" dirty="0" err="1">
                <a:solidFill>
                  <a:schemeClr val="accent5">
                    <a:lumMod val="60000"/>
                    <a:lumOff val="40000"/>
                  </a:schemeClr>
                </a:solidFill>
              </a:rPr>
              <a:t>Ephesos</a:t>
            </a:r>
            <a:r>
              <a:rPr lang="en-GB" sz="2000" dirty="0">
                <a:solidFill>
                  <a:schemeClr val="accent5">
                    <a:lumMod val="60000"/>
                    <a:lumOff val="40000"/>
                  </a:schemeClr>
                </a:solidFill>
              </a:rPr>
              <a:t>:</a:t>
            </a:r>
          </a:p>
          <a:p>
            <a:pPr lvl="1"/>
            <a:r>
              <a:rPr lang="en-GB" sz="1800" b="1" i="1" dirty="0" err="1">
                <a:solidFill>
                  <a:schemeClr val="accent5">
                    <a:lumMod val="60000"/>
                    <a:lumOff val="40000"/>
                  </a:schemeClr>
                </a:solidFill>
              </a:rPr>
              <a:t>prytanis</a:t>
            </a:r>
            <a:r>
              <a:rPr lang="en-GB" sz="1800" b="1" dirty="0">
                <a:solidFill>
                  <a:schemeClr val="accent5">
                    <a:lumMod val="60000"/>
                    <a:lumOff val="40000"/>
                  </a:schemeClr>
                </a:solidFill>
              </a:rPr>
              <a:t> </a:t>
            </a:r>
          </a:p>
          <a:p>
            <a:pPr lvl="2"/>
            <a:r>
              <a:rPr lang="de-DE" sz="1400" i="1" dirty="0">
                <a:solidFill>
                  <a:schemeClr val="accent5">
                    <a:lumMod val="40000"/>
                    <a:lumOff val="60000"/>
                  </a:schemeClr>
                </a:solidFill>
                <a:sym typeface="Wingdings" pitchFamily="2" charset="2"/>
              </a:rPr>
              <a:t>prytanis</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originally</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highest</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office</a:t>
            </a:r>
            <a:r>
              <a:rPr lang="de-DE" sz="1400" dirty="0">
                <a:solidFill>
                  <a:schemeClr val="accent5">
                    <a:lumMod val="40000"/>
                    <a:lumOff val="60000"/>
                  </a:schemeClr>
                </a:solidFill>
                <a:sym typeface="Wingdings" pitchFamily="2" charset="2"/>
              </a:rPr>
              <a:t> in </a:t>
            </a:r>
            <a:r>
              <a:rPr lang="de-DE" sz="1400" dirty="0" err="1">
                <a:solidFill>
                  <a:schemeClr val="accent5">
                    <a:lumMod val="40000"/>
                    <a:lumOff val="60000"/>
                  </a:schemeClr>
                </a:solidFill>
                <a:sym typeface="Wingdings" pitchFamily="2" charset="2"/>
              </a:rPr>
              <a:t>the</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polis</a:t>
            </a:r>
            <a:br>
              <a:rPr lang="de-DE" sz="1400" dirty="0">
                <a:solidFill>
                  <a:schemeClr val="accent5">
                    <a:lumMod val="40000"/>
                    <a:lumOff val="60000"/>
                  </a:schemeClr>
                </a:solidFill>
                <a:sym typeface="Wingdings" pitchFamily="2" charset="2"/>
              </a:rPr>
            </a:b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comparable</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with</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the</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archontes</a:t>
            </a:r>
            <a:r>
              <a:rPr lang="de-DE" sz="1400" dirty="0">
                <a:solidFill>
                  <a:schemeClr val="accent5">
                    <a:lumMod val="40000"/>
                    <a:lumOff val="60000"/>
                  </a:schemeClr>
                </a:solidFill>
                <a:sym typeface="Wingdings" pitchFamily="2" charset="2"/>
              </a:rPr>
              <a:t> in Athens</a:t>
            </a:r>
          </a:p>
          <a:p>
            <a:pPr lvl="2"/>
            <a:r>
              <a:rPr lang="de-DE" sz="1400" dirty="0">
                <a:solidFill>
                  <a:schemeClr val="accent5">
                    <a:lumMod val="40000"/>
                    <a:lumOff val="60000"/>
                  </a:schemeClr>
                </a:solidFill>
                <a:sym typeface="Wingdings" pitchFamily="2" charset="2"/>
              </a:rPr>
              <a:t>Chairman </a:t>
            </a:r>
            <a:r>
              <a:rPr lang="de-DE" sz="1400" dirty="0" err="1">
                <a:solidFill>
                  <a:schemeClr val="accent5">
                    <a:lumMod val="40000"/>
                    <a:lumOff val="60000"/>
                  </a:schemeClr>
                </a:solidFill>
                <a:sym typeface="Wingdings" pitchFamily="2" charset="2"/>
              </a:rPr>
              <a:t>of</a:t>
            </a:r>
            <a:r>
              <a:rPr lang="de-DE" sz="1400" dirty="0">
                <a:solidFill>
                  <a:schemeClr val="accent5">
                    <a:lumMod val="40000"/>
                    <a:lumOff val="60000"/>
                  </a:schemeClr>
                </a:solidFill>
                <a:sym typeface="Wingdings" pitchFamily="2" charset="2"/>
              </a:rPr>
              <a:t> Council (</a:t>
            </a:r>
            <a:r>
              <a:rPr lang="de-DE" sz="1400" dirty="0" err="1">
                <a:solidFill>
                  <a:schemeClr val="accent5">
                    <a:lumMod val="40000"/>
                    <a:lumOff val="60000"/>
                  </a:schemeClr>
                </a:solidFill>
                <a:sym typeface="Wingdings" pitchFamily="2" charset="2"/>
              </a:rPr>
              <a:t>with</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the</a:t>
            </a:r>
            <a:r>
              <a:rPr lang="de-DE" sz="1400" dirty="0">
                <a:solidFill>
                  <a:schemeClr val="accent5">
                    <a:lumMod val="40000"/>
                    <a:lumOff val="60000"/>
                  </a:schemeClr>
                </a:solidFill>
                <a:sym typeface="Wingdings" pitchFamily="2" charset="2"/>
              </a:rPr>
              <a:t> 6 </a:t>
            </a:r>
            <a:r>
              <a:rPr lang="de-DE" sz="1400" i="1" dirty="0">
                <a:solidFill>
                  <a:schemeClr val="accent5">
                    <a:lumMod val="40000"/>
                    <a:lumOff val="60000"/>
                  </a:schemeClr>
                </a:solidFill>
                <a:sym typeface="Wingdings" pitchFamily="2" charset="2"/>
              </a:rPr>
              <a:t>kouretes</a:t>
            </a:r>
            <a:r>
              <a:rPr lang="de-DE" sz="1400" dirty="0">
                <a:solidFill>
                  <a:schemeClr val="accent5">
                    <a:lumMod val="40000"/>
                    <a:lumOff val="60000"/>
                  </a:schemeClr>
                </a:solidFill>
                <a:sym typeface="Wingdings" pitchFamily="2" charset="2"/>
              </a:rPr>
              <a:t>)</a:t>
            </a:r>
            <a:endParaRPr lang="en-GB" sz="1400" dirty="0">
              <a:solidFill>
                <a:schemeClr val="accent5">
                  <a:lumMod val="40000"/>
                  <a:lumOff val="60000"/>
                </a:schemeClr>
              </a:solidFill>
              <a:sym typeface="Wingdings" pitchFamily="2" charset="2"/>
            </a:endParaRPr>
          </a:p>
          <a:p>
            <a:pPr lvl="2"/>
            <a:r>
              <a:rPr lang="en-GB" sz="1400" dirty="0">
                <a:solidFill>
                  <a:schemeClr val="accent5">
                    <a:lumMod val="40000"/>
                    <a:lumOff val="60000"/>
                  </a:schemeClr>
                </a:solidFill>
                <a:sym typeface="Wingdings" pitchFamily="2" charset="2"/>
              </a:rPr>
              <a:t>Resides in the </a:t>
            </a:r>
            <a:r>
              <a:rPr lang="en-GB" sz="1400" i="1" dirty="0" err="1">
                <a:solidFill>
                  <a:schemeClr val="accent5">
                    <a:lumMod val="40000"/>
                    <a:lumOff val="60000"/>
                  </a:schemeClr>
                </a:solidFill>
                <a:sym typeface="Wingdings" pitchFamily="2" charset="2"/>
              </a:rPr>
              <a:t>prytaneion</a:t>
            </a:r>
            <a:r>
              <a:rPr lang="en-GB" sz="1400" i="1" dirty="0">
                <a:solidFill>
                  <a:schemeClr val="accent5">
                    <a:lumMod val="40000"/>
                    <a:lumOff val="60000"/>
                  </a:schemeClr>
                </a:solidFill>
                <a:sym typeface="Wingdings" pitchFamily="2" charset="2"/>
              </a:rPr>
              <a:t> </a:t>
            </a:r>
            <a:r>
              <a:rPr lang="en-GB" sz="1400" dirty="0">
                <a:solidFill>
                  <a:schemeClr val="accent5">
                    <a:lumMod val="40000"/>
                    <a:lumOff val="60000"/>
                  </a:schemeClr>
                </a:solidFill>
                <a:sym typeface="Wingdings" pitchFamily="2" charset="2"/>
              </a:rPr>
              <a:t>for one year</a:t>
            </a:r>
            <a:endParaRPr lang="en-GB" sz="1400" i="1" dirty="0">
              <a:solidFill>
                <a:schemeClr val="accent5">
                  <a:lumMod val="40000"/>
                  <a:lumOff val="60000"/>
                </a:schemeClr>
              </a:solidFill>
              <a:sym typeface="Wingdings" pitchFamily="2" charset="2"/>
            </a:endParaRPr>
          </a:p>
          <a:p>
            <a:pPr lvl="2"/>
            <a:r>
              <a:rPr lang="de-DE" sz="1400" dirty="0" err="1">
                <a:solidFill>
                  <a:schemeClr val="accent5">
                    <a:lumMod val="40000"/>
                    <a:lumOff val="60000"/>
                  </a:schemeClr>
                </a:solidFill>
                <a:sym typeface="Wingdings" pitchFamily="2" charset="2"/>
              </a:rPr>
              <a:t>Esp</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sacred</a:t>
            </a:r>
            <a:r>
              <a:rPr lang="de-DE" sz="1400" dirty="0">
                <a:solidFill>
                  <a:schemeClr val="accent5">
                    <a:lumMod val="40000"/>
                    <a:lumOff val="60000"/>
                  </a:schemeClr>
                </a:solidFill>
                <a:sym typeface="Wingdings" pitchFamily="2" charset="2"/>
              </a:rPr>
              <a:t> &amp; </a:t>
            </a:r>
            <a:r>
              <a:rPr lang="de-DE" sz="1400" dirty="0" err="1">
                <a:solidFill>
                  <a:schemeClr val="accent5">
                    <a:lumMod val="40000"/>
                    <a:lumOff val="60000"/>
                  </a:schemeClr>
                </a:solidFill>
                <a:sym typeface="Wingdings" pitchFamily="2" charset="2"/>
              </a:rPr>
              <a:t>ceremonial</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duties</a:t>
            </a:r>
            <a:r>
              <a:rPr lang="de-DE" sz="1400" dirty="0">
                <a:solidFill>
                  <a:schemeClr val="accent5">
                    <a:lumMod val="40000"/>
                    <a:lumOff val="60000"/>
                  </a:schemeClr>
                </a:solidFill>
                <a:sym typeface="Wingdings" pitchFamily="2" charset="2"/>
              </a:rPr>
              <a:t> in </a:t>
            </a:r>
            <a:r>
              <a:rPr lang="de-DE" sz="1400" dirty="0" err="1">
                <a:solidFill>
                  <a:schemeClr val="accent5">
                    <a:lumMod val="40000"/>
                    <a:lumOff val="60000"/>
                  </a:schemeClr>
                </a:solidFill>
                <a:sym typeface="Wingdings" pitchFamily="2" charset="2"/>
              </a:rPr>
              <a:t>imp</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period</a:t>
            </a:r>
            <a:endParaRPr lang="de-DE" sz="1400" dirty="0">
              <a:solidFill>
                <a:schemeClr val="accent5">
                  <a:lumMod val="40000"/>
                  <a:lumOff val="60000"/>
                </a:schemeClr>
              </a:solidFill>
              <a:sym typeface="Wingdings" pitchFamily="2" charset="2"/>
            </a:endParaRPr>
          </a:p>
          <a:p>
            <a:pPr lvl="3"/>
            <a:r>
              <a:rPr lang="de-DE" sz="1200" dirty="0" err="1">
                <a:solidFill>
                  <a:schemeClr val="accent5">
                    <a:lumMod val="40000"/>
                    <a:lumOff val="60000"/>
                  </a:schemeClr>
                </a:solidFill>
                <a:sym typeface="Wingdings" pitchFamily="2" charset="2"/>
              </a:rPr>
              <a:t>Responsible</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for</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hearth</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of</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polis</a:t>
            </a:r>
            <a:r>
              <a:rPr lang="de-DE" sz="1200" dirty="0">
                <a:solidFill>
                  <a:schemeClr val="accent5">
                    <a:lumMod val="40000"/>
                    <a:lumOff val="60000"/>
                  </a:schemeClr>
                </a:solidFill>
                <a:sym typeface="Wingdings" pitchFamily="2" charset="2"/>
              </a:rPr>
              <a:t>: Hestia</a:t>
            </a:r>
          </a:p>
          <a:p>
            <a:pPr lvl="3"/>
            <a:r>
              <a:rPr lang="de-DE" sz="1200" dirty="0" err="1">
                <a:solidFill>
                  <a:schemeClr val="accent5">
                    <a:lumMod val="40000"/>
                    <a:lumOff val="60000"/>
                  </a:schemeClr>
                </a:solidFill>
                <a:sym typeface="Wingdings" pitchFamily="2" charset="2"/>
              </a:rPr>
              <a:t>Finances</a:t>
            </a:r>
            <a:r>
              <a:rPr lang="de-DE" sz="1200" dirty="0">
                <a:solidFill>
                  <a:schemeClr val="accent5">
                    <a:lumMod val="40000"/>
                    <a:lumOff val="60000"/>
                  </a:schemeClr>
                </a:solidFill>
                <a:sym typeface="Wingdings" pitchFamily="2" charset="2"/>
              </a:rPr>
              <a:t> 365 </a:t>
            </a:r>
            <a:r>
              <a:rPr lang="de-DE" sz="1200" dirty="0" err="1">
                <a:solidFill>
                  <a:schemeClr val="accent5">
                    <a:lumMod val="40000"/>
                    <a:lumOff val="60000"/>
                  </a:schemeClr>
                </a:solidFill>
                <a:sym typeface="Wingdings" pitchFamily="2" charset="2"/>
              </a:rPr>
              <a:t>sacrificial</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victims</a:t>
            </a:r>
            <a:r>
              <a:rPr lang="de-DE" sz="1200" dirty="0">
                <a:solidFill>
                  <a:schemeClr val="accent5">
                    <a:lumMod val="40000"/>
                    <a:lumOff val="60000"/>
                  </a:schemeClr>
                </a:solidFill>
                <a:sym typeface="Wingdings" pitchFamily="2" charset="2"/>
              </a:rPr>
              <a:t>‘</a:t>
            </a:r>
            <a:endParaRPr lang="en-GB" sz="1200" dirty="0">
              <a:solidFill>
                <a:schemeClr val="accent5">
                  <a:lumMod val="40000"/>
                  <a:lumOff val="60000"/>
                </a:schemeClr>
              </a:solidFill>
              <a:sym typeface="Wingdings" pitchFamily="2" charset="2"/>
            </a:endParaRPr>
          </a:p>
          <a:p>
            <a:pPr lvl="2"/>
            <a:r>
              <a:rPr lang="de-DE" sz="1400" dirty="0">
                <a:solidFill>
                  <a:schemeClr val="accent5">
                    <a:lumMod val="40000"/>
                    <a:lumOff val="60000"/>
                  </a:schemeClr>
                </a:solidFill>
                <a:sym typeface="Wingdings" pitchFamily="2" charset="2"/>
              </a:rPr>
              <a:t>In Ephesos: </a:t>
            </a:r>
            <a:r>
              <a:rPr lang="de-DE" sz="1400" dirty="0" err="1">
                <a:solidFill>
                  <a:schemeClr val="accent5">
                    <a:lumMod val="40000"/>
                    <a:lumOff val="60000"/>
                  </a:schemeClr>
                </a:solidFill>
                <a:sym typeface="Wingdings" pitchFamily="2" charset="2"/>
              </a:rPr>
              <a:t>mainly</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young</a:t>
            </a:r>
            <a:r>
              <a:rPr lang="de-DE" sz="1400" dirty="0">
                <a:solidFill>
                  <a:schemeClr val="accent5">
                    <a:lumMod val="40000"/>
                    <a:lumOff val="60000"/>
                  </a:schemeClr>
                </a:solidFill>
                <a:sym typeface="Wingdings" pitchFamily="2" charset="2"/>
              </a:rPr>
              <a:t>, non-</a:t>
            </a:r>
            <a:r>
              <a:rPr lang="de-DE" sz="1400" dirty="0" err="1">
                <a:solidFill>
                  <a:schemeClr val="accent5">
                    <a:lumMod val="40000"/>
                    <a:lumOff val="60000"/>
                  </a:schemeClr>
                </a:solidFill>
                <a:sym typeface="Wingdings" pitchFamily="2" charset="2"/>
              </a:rPr>
              <a:t>married</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women</a:t>
            </a:r>
            <a:endParaRPr lang="de-DE" sz="1400" dirty="0">
              <a:solidFill>
                <a:schemeClr val="accent5">
                  <a:lumMod val="40000"/>
                  <a:lumOff val="60000"/>
                </a:schemeClr>
              </a:solidFill>
              <a:sym typeface="Wingdings" pitchFamily="2" charset="2"/>
            </a:endParaRPr>
          </a:p>
          <a:p>
            <a:pPr lvl="3"/>
            <a:r>
              <a:rPr lang="de-DE" sz="1200" dirty="0">
                <a:solidFill>
                  <a:schemeClr val="accent5">
                    <a:lumMod val="40000"/>
                    <a:lumOff val="60000"/>
                  </a:schemeClr>
                </a:solidFill>
                <a:sym typeface="Wingdings" pitchFamily="2" charset="2"/>
              </a:rPr>
              <a:t>33 </a:t>
            </a:r>
            <a:r>
              <a:rPr lang="de-DE" sz="1200" dirty="0" err="1">
                <a:solidFill>
                  <a:schemeClr val="accent5">
                    <a:lumMod val="40000"/>
                    <a:lumOff val="60000"/>
                  </a:schemeClr>
                </a:solidFill>
                <a:sym typeface="Wingdings" pitchFamily="2" charset="2"/>
              </a:rPr>
              <a:t>women</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as</a:t>
            </a:r>
            <a:r>
              <a:rPr lang="de-DE" sz="1200" dirty="0">
                <a:solidFill>
                  <a:schemeClr val="accent5">
                    <a:lumMod val="40000"/>
                    <a:lumOff val="60000"/>
                  </a:schemeClr>
                </a:solidFill>
                <a:sym typeface="Wingdings" pitchFamily="2" charset="2"/>
              </a:rPr>
              <a:t> </a:t>
            </a:r>
            <a:r>
              <a:rPr lang="de-DE" sz="1200" i="1" dirty="0" err="1">
                <a:solidFill>
                  <a:schemeClr val="accent5">
                    <a:lumMod val="40000"/>
                    <a:lumOff val="60000"/>
                  </a:schemeClr>
                </a:solidFill>
                <a:sym typeface="Wingdings" pitchFamily="2" charset="2"/>
              </a:rPr>
              <a:t>prytanis</a:t>
            </a:r>
            <a:r>
              <a:rPr lang="de-DE" sz="1200" dirty="0">
                <a:solidFill>
                  <a:schemeClr val="accent5">
                    <a:lumMod val="40000"/>
                    <a:lumOff val="60000"/>
                  </a:schemeClr>
                </a:solidFill>
                <a:sym typeface="Wingdings" pitchFamily="2" charset="2"/>
              </a:rPr>
              <a:t> in Ephesos</a:t>
            </a:r>
            <a:endParaRPr lang="en-GB" sz="1200" dirty="0">
              <a:solidFill>
                <a:schemeClr val="accent5">
                  <a:lumMod val="40000"/>
                  <a:lumOff val="60000"/>
                </a:schemeClr>
              </a:solidFill>
            </a:endParaRPr>
          </a:p>
        </p:txBody>
      </p:sp>
      <p:sp>
        <p:nvSpPr>
          <p:cNvPr id="4" name="TextBox 3"/>
          <p:cNvSpPr txBox="1"/>
          <p:nvPr/>
        </p:nvSpPr>
        <p:spPr>
          <a:xfrm>
            <a:off x="6264188" y="6453336"/>
            <a:ext cx="2772308" cy="276999"/>
          </a:xfrm>
          <a:prstGeom prst="rect">
            <a:avLst/>
          </a:prstGeom>
          <a:noFill/>
        </p:spPr>
        <p:txBody>
          <a:bodyPr wrap="square" rtlCol="0">
            <a:spAutoFit/>
          </a:bodyPr>
          <a:lstStyle/>
          <a:p>
            <a:pPr algn="r"/>
            <a:r>
              <a:rPr lang="en-GB" sz="1200" dirty="0" err="1">
                <a:solidFill>
                  <a:schemeClr val="tx1">
                    <a:lumMod val="50000"/>
                  </a:schemeClr>
                </a:solidFill>
              </a:rPr>
              <a:t>IEph</a:t>
            </a:r>
            <a:r>
              <a:rPr lang="en-GB" sz="1200" dirty="0">
                <a:solidFill>
                  <a:schemeClr val="tx1">
                    <a:lumMod val="50000"/>
                  </a:schemeClr>
                </a:solidFill>
              </a:rPr>
              <a:t> 994; Van Bremen S. 87</a:t>
            </a:r>
          </a:p>
        </p:txBody>
      </p:sp>
      <p:sp>
        <p:nvSpPr>
          <p:cNvPr id="5" name="TextBox 4"/>
          <p:cNvSpPr txBox="1"/>
          <p:nvPr/>
        </p:nvSpPr>
        <p:spPr>
          <a:xfrm rot="730468">
            <a:off x="5229538" y="2221067"/>
            <a:ext cx="3456384" cy="3693319"/>
          </a:xfrm>
          <a:prstGeom prst="rect">
            <a:avLst/>
          </a:prstGeom>
          <a:noFill/>
        </p:spPr>
        <p:txBody>
          <a:bodyPr wrap="square" rtlCol="0">
            <a:spAutoFit/>
          </a:bodyPr>
          <a:lstStyle/>
          <a:p>
            <a:r>
              <a:rPr lang="en-GB" dirty="0"/>
              <a:t>   </a:t>
            </a:r>
            <a:r>
              <a:rPr lang="vi-VN" dirty="0"/>
              <a:t>[</a:t>
            </a:r>
            <a:r>
              <a:rPr lang="de-DE" dirty="0"/>
              <a:t>--- </a:t>
            </a:r>
            <a:r>
              <a:rPr lang="vi-VN" dirty="0"/>
              <a:t>πρυτάνεως]</a:t>
            </a:r>
          </a:p>
          <a:p>
            <a:r>
              <a:rPr lang="en-GB" dirty="0"/>
              <a:t>   </a:t>
            </a:r>
            <a:r>
              <a:rPr lang="vi-VN" dirty="0"/>
              <a:t>κ̣α̣ὶ̣ </a:t>
            </a:r>
            <a:r>
              <a:rPr lang="vi-VN" dirty="0">
                <a:solidFill>
                  <a:srgbClr val="16D3DC"/>
                </a:solidFill>
              </a:rPr>
              <a:t>γυμνα[σιάρχου</a:t>
            </a:r>
            <a:r>
              <a:rPr lang="vi-VN" dirty="0"/>
              <a:t>]</a:t>
            </a:r>
          </a:p>
          <a:p>
            <a:r>
              <a:rPr lang="en-GB" dirty="0"/>
              <a:t>   </a:t>
            </a:r>
            <a:r>
              <a:rPr lang="vi-VN" dirty="0"/>
              <a:t>κ̣αὶ </a:t>
            </a:r>
            <a:r>
              <a:rPr lang="vi-VN" b="1" dirty="0">
                <a:solidFill>
                  <a:srgbClr val="16D3DC"/>
                </a:solidFill>
              </a:rPr>
              <a:t>ἱερῆς καὶ κ̣[οσ]-</a:t>
            </a:r>
          </a:p>
          <a:p>
            <a:r>
              <a:rPr lang="en-GB" b="1" dirty="0">
                <a:solidFill>
                  <a:srgbClr val="16D3DC"/>
                </a:solidFill>
              </a:rPr>
              <a:t>   </a:t>
            </a:r>
            <a:r>
              <a:rPr lang="vi-VN" b="1" dirty="0">
                <a:solidFill>
                  <a:srgbClr val="16D3DC"/>
                </a:solidFill>
              </a:rPr>
              <a:t>μητείρης τῆς</a:t>
            </a:r>
          </a:p>
          <a:p>
            <a:r>
              <a:rPr lang="en-GB" b="1" dirty="0">
                <a:solidFill>
                  <a:srgbClr val="16D3DC"/>
                </a:solidFill>
              </a:rPr>
              <a:t>   </a:t>
            </a:r>
            <a:r>
              <a:rPr lang="vi-VN" b="1" dirty="0">
                <a:solidFill>
                  <a:srgbClr val="16D3DC"/>
                </a:solidFill>
              </a:rPr>
              <a:t>Ἀρτέμιδος </a:t>
            </a:r>
            <a:r>
              <a:rPr lang="vi-VN" dirty="0"/>
              <a:t>καὶ</a:t>
            </a:r>
          </a:p>
          <a:p>
            <a:r>
              <a:rPr lang="vi-VN" baseline="30000" dirty="0"/>
              <a:t>5</a:t>
            </a:r>
            <a:r>
              <a:rPr lang="vi-VN" dirty="0"/>
              <a:t> </a:t>
            </a:r>
            <a:r>
              <a:rPr lang="en-GB" dirty="0"/>
              <a:t> </a:t>
            </a:r>
            <a:r>
              <a:rPr lang="vi-VN" dirty="0">
                <a:solidFill>
                  <a:srgbClr val="16D3DC"/>
                </a:solidFill>
              </a:rPr>
              <a:t>[ἀ]ρχιερείας τῆς</a:t>
            </a:r>
          </a:p>
          <a:p>
            <a:r>
              <a:rPr lang="en-GB" dirty="0">
                <a:solidFill>
                  <a:srgbClr val="16D3DC"/>
                </a:solidFill>
              </a:rPr>
              <a:t>   </a:t>
            </a:r>
            <a:r>
              <a:rPr lang="vi-VN" dirty="0">
                <a:solidFill>
                  <a:srgbClr val="16D3DC"/>
                </a:solidFill>
              </a:rPr>
              <a:t>[Ἀσ]ίας</a:t>
            </a:r>
            <a:r>
              <a:rPr lang="vi-VN" dirty="0"/>
              <a:t> ναῶν τῶν</a:t>
            </a:r>
          </a:p>
          <a:p>
            <a:r>
              <a:rPr lang="en-GB" dirty="0"/>
              <a:t>   </a:t>
            </a:r>
            <a:r>
              <a:rPr lang="vi-VN" dirty="0"/>
              <a:t>ἐν Ἐφέσῳ,</a:t>
            </a:r>
          </a:p>
          <a:p>
            <a:r>
              <a:rPr lang="en-GB" dirty="0">
                <a:solidFill>
                  <a:srgbClr val="16D3DC"/>
                </a:solidFill>
              </a:rPr>
              <a:t>   </a:t>
            </a:r>
            <a:r>
              <a:rPr lang="vi-VN" dirty="0">
                <a:solidFill>
                  <a:schemeClr val="accent5">
                    <a:lumMod val="60000"/>
                    <a:lumOff val="40000"/>
                  </a:schemeClr>
                </a:solidFill>
              </a:rPr>
              <a:t>μητέρα Αἰλία[ς]</a:t>
            </a:r>
          </a:p>
          <a:p>
            <a:r>
              <a:rPr lang="en-GB" dirty="0">
                <a:solidFill>
                  <a:schemeClr val="accent5">
                    <a:lumMod val="60000"/>
                    <a:lumOff val="40000"/>
                  </a:schemeClr>
                </a:solidFill>
              </a:rPr>
              <a:t>   </a:t>
            </a:r>
            <a:r>
              <a:rPr lang="vi-VN" dirty="0">
                <a:solidFill>
                  <a:schemeClr val="accent5">
                    <a:lumMod val="60000"/>
                    <a:lumOff val="40000"/>
                  </a:schemeClr>
                </a:solidFill>
              </a:rPr>
              <a:t>Πρόκλης κοσμ̣[η]-</a:t>
            </a:r>
          </a:p>
          <a:p>
            <a:r>
              <a:rPr lang="vi-VN" baseline="30000" dirty="0">
                <a:solidFill>
                  <a:schemeClr val="accent5">
                    <a:lumMod val="60000"/>
                    <a:lumOff val="40000"/>
                  </a:schemeClr>
                </a:solidFill>
              </a:rPr>
              <a:t>10</a:t>
            </a:r>
            <a:r>
              <a:rPr lang="vi-VN" dirty="0">
                <a:solidFill>
                  <a:schemeClr val="accent5">
                    <a:lumMod val="60000"/>
                    <a:lumOff val="40000"/>
                  </a:schemeClr>
                </a:solidFill>
              </a:rPr>
              <a:t> [τ]είρης τῆς Ἀρτέμιδ[ος</a:t>
            </a:r>
            <a:r>
              <a:rPr lang="vi-VN" b="1" dirty="0">
                <a:solidFill>
                  <a:schemeClr val="accent5">
                    <a:lumMod val="60000"/>
                    <a:lumOff val="40000"/>
                  </a:schemeClr>
                </a:solidFill>
              </a:rPr>
              <a:t>]</a:t>
            </a:r>
          </a:p>
          <a:p>
            <a:r>
              <a:rPr lang="en-GB" dirty="0"/>
              <a:t>   </a:t>
            </a:r>
            <a:r>
              <a:rPr lang="vi-VN" dirty="0"/>
              <a:t>[τὴ]ν ἀνάστασ[ιν]</a:t>
            </a:r>
          </a:p>
          <a:p>
            <a:r>
              <a:rPr lang="en-GB" dirty="0"/>
              <a:t>   </a:t>
            </a:r>
            <a:r>
              <a:rPr lang="vi-VN" dirty="0"/>
              <a:t>[ποιουμένου? —]</a:t>
            </a:r>
            <a:r>
              <a:rPr lang="en-GB" dirty="0"/>
              <a:t> </a:t>
            </a:r>
          </a:p>
        </p:txBody>
      </p:sp>
      <p:sp>
        <p:nvSpPr>
          <p:cNvPr id="8" name="TextBox 7"/>
          <p:cNvSpPr txBox="1"/>
          <p:nvPr/>
        </p:nvSpPr>
        <p:spPr>
          <a:xfrm rot="5400000">
            <a:off x="7889014" y="1552146"/>
            <a:ext cx="1800200" cy="369332"/>
          </a:xfrm>
          <a:prstGeom prst="rect">
            <a:avLst/>
          </a:prstGeom>
          <a:noFill/>
        </p:spPr>
        <p:txBody>
          <a:bodyPr wrap="square" rtlCol="0">
            <a:spAutoFit/>
          </a:bodyPr>
          <a:lstStyle/>
          <a:p>
            <a:r>
              <a:rPr lang="en-GB" dirty="0">
                <a:solidFill>
                  <a:schemeClr val="tx1">
                    <a:lumMod val="65000"/>
                  </a:schemeClr>
                </a:solidFill>
              </a:rPr>
              <a:t>Diana </a:t>
            </a:r>
            <a:r>
              <a:rPr lang="en-GB" dirty="0" err="1">
                <a:solidFill>
                  <a:schemeClr val="tx1">
                    <a:lumMod val="65000"/>
                  </a:schemeClr>
                </a:solidFill>
              </a:rPr>
              <a:t>Ephesia</a:t>
            </a:r>
            <a:endParaRPr lang="en-GB" dirty="0">
              <a:solidFill>
                <a:schemeClr val="tx1">
                  <a:lumMod val="65000"/>
                </a:schemeClr>
              </a:solidFill>
            </a:endParaRPr>
          </a:p>
        </p:txBody>
      </p:sp>
    </p:spTree>
    <p:extLst>
      <p:ext uri="{BB962C8B-B14F-4D97-AF65-F5344CB8AC3E}">
        <p14:creationId xmlns:p14="http://schemas.microsoft.com/office/powerpoint/2010/main" val="44557437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2000"/>
                            </p:stCondLst>
                            <p:childTnLst>
                              <p:par>
                                <p:cTn id="13" presetID="1"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par>
                          <p:cTn id="15" fill="hold">
                            <p:stCondLst>
                              <p:cond delay="2000"/>
                            </p:stCondLst>
                            <p:childTnLst>
                              <p:par>
                                <p:cTn id="16" presetID="53" presetClass="exit" presetSubtype="32" fill="hold" nodeType="afterEffect">
                                  <p:stCondLst>
                                    <p:cond delay="250"/>
                                  </p:stCondLst>
                                  <p:childTnLst>
                                    <p:anim calcmode="lin" valueType="num">
                                      <p:cBhvr>
                                        <p:cTn id="17" dur="1000"/>
                                        <p:tgtEl>
                                          <p:spTgt spid="7"/>
                                        </p:tgtEl>
                                        <p:attrNameLst>
                                          <p:attrName>ppt_w</p:attrName>
                                        </p:attrNameLst>
                                      </p:cBhvr>
                                      <p:tavLst>
                                        <p:tav tm="0">
                                          <p:val>
                                            <p:strVal val="ppt_w"/>
                                          </p:val>
                                        </p:tav>
                                        <p:tav tm="100000">
                                          <p:val>
                                            <p:fltVal val="0"/>
                                          </p:val>
                                        </p:tav>
                                      </p:tavLst>
                                    </p:anim>
                                    <p:anim calcmode="lin" valueType="num">
                                      <p:cBhvr>
                                        <p:cTn id="18" dur="1000"/>
                                        <p:tgtEl>
                                          <p:spTgt spid="7"/>
                                        </p:tgtEl>
                                        <p:attrNameLst>
                                          <p:attrName>ppt_h</p:attrName>
                                        </p:attrNameLst>
                                      </p:cBhvr>
                                      <p:tavLst>
                                        <p:tav tm="0">
                                          <p:val>
                                            <p:strVal val="ppt_h"/>
                                          </p:val>
                                        </p:tav>
                                        <p:tav tm="100000">
                                          <p:val>
                                            <p:fltVal val="0"/>
                                          </p:val>
                                        </p:tav>
                                      </p:tavLst>
                                    </p:anim>
                                    <p:animEffect transition="out" filter="fade">
                                      <p:cBhvr>
                                        <p:cTn id="19" dur="1000"/>
                                        <p:tgtEl>
                                          <p:spTgt spid="7"/>
                                        </p:tgtEl>
                                      </p:cBhvr>
                                    </p:animEffect>
                                    <p:set>
                                      <p:cBhvr>
                                        <p:cTn id="20" dur="1" fill="hold">
                                          <p:stCondLst>
                                            <p:cond delay="999"/>
                                          </p:stCondLst>
                                        </p:cTn>
                                        <p:tgtEl>
                                          <p:spTgt spid="7"/>
                                        </p:tgtEl>
                                        <p:attrNameLst>
                                          <p:attrName>style.visibility</p:attrName>
                                        </p:attrNameLst>
                                      </p:cBhvr>
                                      <p:to>
                                        <p:strVal val="hidden"/>
                                      </p:to>
                                    </p:set>
                                  </p:childTnLst>
                                </p:cTn>
                              </p:par>
                            </p:childTnLst>
                          </p:cTn>
                        </p:par>
                        <p:par>
                          <p:cTn id="21" fill="hold">
                            <p:stCondLst>
                              <p:cond delay="3250"/>
                            </p:stCondLst>
                            <p:childTnLst>
                              <p:par>
                                <p:cTn id="22" presetID="53" presetClass="exit" presetSubtype="32" fill="hold" grpId="0" nodeType="afterEffect">
                                  <p:stCondLst>
                                    <p:cond delay="250"/>
                                  </p:stCondLst>
                                  <p:childTnLst>
                                    <p:anim calcmode="lin" valueType="num">
                                      <p:cBhvr>
                                        <p:cTn id="23" dur="1000"/>
                                        <p:tgtEl>
                                          <p:spTgt spid="8"/>
                                        </p:tgtEl>
                                        <p:attrNameLst>
                                          <p:attrName>ppt_w</p:attrName>
                                        </p:attrNameLst>
                                      </p:cBhvr>
                                      <p:tavLst>
                                        <p:tav tm="0">
                                          <p:val>
                                            <p:strVal val="ppt_w"/>
                                          </p:val>
                                        </p:tav>
                                        <p:tav tm="100000">
                                          <p:val>
                                            <p:fltVal val="0"/>
                                          </p:val>
                                        </p:tav>
                                      </p:tavLst>
                                    </p:anim>
                                    <p:anim calcmode="lin" valueType="num">
                                      <p:cBhvr>
                                        <p:cTn id="24" dur="1000"/>
                                        <p:tgtEl>
                                          <p:spTgt spid="8"/>
                                        </p:tgtEl>
                                        <p:attrNameLst>
                                          <p:attrName>ppt_h</p:attrName>
                                        </p:attrNameLst>
                                      </p:cBhvr>
                                      <p:tavLst>
                                        <p:tav tm="0">
                                          <p:val>
                                            <p:strVal val="ppt_h"/>
                                          </p:val>
                                        </p:tav>
                                        <p:tav tm="100000">
                                          <p:val>
                                            <p:fltVal val="0"/>
                                          </p:val>
                                        </p:tav>
                                      </p:tavLst>
                                    </p:anim>
                                    <p:animEffect transition="out" filter="fade">
                                      <p:cBhvr>
                                        <p:cTn id="25" dur="1000"/>
                                        <p:tgtEl>
                                          <p:spTgt spid="8"/>
                                        </p:tgtEl>
                                      </p:cBhvr>
                                    </p:animEffect>
                                    <p:set>
                                      <p:cBhvr>
                                        <p:cTn id="2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sp>
        <p:nvSpPr>
          <p:cNvPr id="2"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3" name="Content Placeholder 2"/>
          <p:cNvSpPr>
            <a:spLocks noGrp="1"/>
          </p:cNvSpPr>
          <p:nvPr>
            <p:ph idx="1"/>
          </p:nvPr>
        </p:nvSpPr>
        <p:spPr>
          <a:xfrm>
            <a:off x="179512" y="1412776"/>
            <a:ext cx="5328592" cy="5328592"/>
          </a:xfrm>
        </p:spPr>
        <p:txBody>
          <a:bodyPr>
            <a:normAutofit/>
          </a:bodyPr>
          <a:lstStyle/>
          <a:p>
            <a:r>
              <a:rPr lang="en-GB" sz="2000" b="1" dirty="0">
                <a:solidFill>
                  <a:schemeClr val="tx1">
                    <a:lumMod val="65000"/>
                  </a:schemeClr>
                </a:solidFill>
              </a:rPr>
              <a:t>Honorary inscription </a:t>
            </a:r>
            <a:r>
              <a:rPr lang="en-GB" sz="2000" dirty="0">
                <a:solidFill>
                  <a:schemeClr val="tx1">
                    <a:lumMod val="65000"/>
                  </a:schemeClr>
                </a:solidFill>
              </a:rPr>
              <a:t>A.D. 132-260</a:t>
            </a:r>
          </a:p>
          <a:p>
            <a:pPr lvl="1"/>
            <a:r>
              <a:rPr lang="en-GB" sz="1800" dirty="0">
                <a:solidFill>
                  <a:schemeClr val="tx1">
                    <a:lumMod val="65000"/>
                  </a:schemeClr>
                </a:solidFill>
              </a:rPr>
              <a:t>Name of priestess not preserved</a:t>
            </a:r>
          </a:p>
          <a:p>
            <a:r>
              <a:rPr lang="en-GB" sz="2000" dirty="0">
                <a:solidFill>
                  <a:schemeClr val="accent5">
                    <a:lumMod val="60000"/>
                    <a:lumOff val="40000"/>
                  </a:schemeClr>
                </a:solidFill>
              </a:rPr>
              <a:t>‘</a:t>
            </a:r>
            <a:r>
              <a:rPr lang="en-GB" sz="2000" dirty="0" err="1">
                <a:solidFill>
                  <a:schemeClr val="accent5">
                    <a:lumMod val="60000"/>
                    <a:lumOff val="40000"/>
                  </a:schemeClr>
                </a:solidFill>
              </a:rPr>
              <a:t>Accummulation</a:t>
            </a:r>
            <a:r>
              <a:rPr lang="en-GB" sz="2000" dirty="0">
                <a:solidFill>
                  <a:schemeClr val="accent5">
                    <a:lumMod val="60000"/>
                    <a:lumOff val="40000"/>
                  </a:schemeClr>
                </a:solidFill>
              </a:rPr>
              <a:t>’ of political and religious offices and liturgies in </a:t>
            </a:r>
            <a:r>
              <a:rPr lang="en-GB" sz="2000" dirty="0" err="1">
                <a:solidFill>
                  <a:schemeClr val="accent5">
                    <a:lumMod val="60000"/>
                    <a:lumOff val="40000"/>
                  </a:schemeClr>
                </a:solidFill>
              </a:rPr>
              <a:t>Ephesos</a:t>
            </a:r>
            <a:r>
              <a:rPr lang="en-GB" sz="2000" dirty="0">
                <a:solidFill>
                  <a:schemeClr val="accent5">
                    <a:lumMod val="60000"/>
                    <a:lumOff val="40000"/>
                  </a:schemeClr>
                </a:solidFill>
              </a:rPr>
              <a:t>:</a:t>
            </a:r>
          </a:p>
          <a:p>
            <a:pPr lvl="1"/>
            <a:r>
              <a:rPr lang="en-GB" sz="1800" b="1" i="1" dirty="0" err="1">
                <a:solidFill>
                  <a:srgbClr val="92D050"/>
                </a:solidFill>
              </a:rPr>
              <a:t>prytanis</a:t>
            </a:r>
            <a:endParaRPr lang="en-GB" sz="1800" b="1" dirty="0">
              <a:solidFill>
                <a:srgbClr val="92D050"/>
              </a:solidFill>
            </a:endParaRPr>
          </a:p>
          <a:p>
            <a:pPr lvl="2"/>
            <a:r>
              <a:rPr lang="de-DE" sz="1400" i="1" dirty="0">
                <a:solidFill>
                  <a:schemeClr val="accent5">
                    <a:lumMod val="40000"/>
                    <a:lumOff val="60000"/>
                  </a:schemeClr>
                </a:solidFill>
                <a:sym typeface="Wingdings" pitchFamily="2" charset="2"/>
              </a:rPr>
              <a:t>prytanis</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originally</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highest</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magistrate</a:t>
            </a:r>
            <a:r>
              <a:rPr lang="de-DE" sz="1400" dirty="0">
                <a:solidFill>
                  <a:schemeClr val="accent5">
                    <a:lumMod val="40000"/>
                    <a:lumOff val="60000"/>
                  </a:schemeClr>
                </a:solidFill>
                <a:sym typeface="Wingdings" pitchFamily="2" charset="2"/>
              </a:rPr>
              <a:t> in </a:t>
            </a:r>
            <a:r>
              <a:rPr lang="de-DE" sz="1400" dirty="0" err="1">
                <a:solidFill>
                  <a:schemeClr val="accent5">
                    <a:lumMod val="40000"/>
                    <a:lumOff val="60000"/>
                  </a:schemeClr>
                </a:solidFill>
                <a:sym typeface="Wingdings" pitchFamily="2" charset="2"/>
              </a:rPr>
              <a:t>the</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polis</a:t>
            </a:r>
            <a:r>
              <a:rPr lang="de-DE" sz="1400" dirty="0">
                <a:solidFill>
                  <a:schemeClr val="accent5">
                    <a:lumMod val="40000"/>
                    <a:lumOff val="60000"/>
                  </a:schemeClr>
                </a:solidFill>
                <a:sym typeface="Wingdings" pitchFamily="2" charset="2"/>
              </a:rPr>
              <a:t> </a:t>
            </a:r>
            <a:br>
              <a:rPr lang="de-DE" sz="1400" dirty="0">
                <a:solidFill>
                  <a:schemeClr val="accent5">
                    <a:lumMod val="40000"/>
                    <a:lumOff val="60000"/>
                  </a:schemeClr>
                </a:solidFill>
                <a:sym typeface="Wingdings" pitchFamily="2" charset="2"/>
              </a:rPr>
            </a:b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comparable</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with</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the</a:t>
            </a:r>
            <a:r>
              <a:rPr lang="de-DE" sz="1400" dirty="0">
                <a:solidFill>
                  <a:schemeClr val="accent5">
                    <a:lumMod val="40000"/>
                    <a:lumOff val="60000"/>
                  </a:schemeClr>
                </a:solidFill>
                <a:sym typeface="Wingdings" pitchFamily="2" charset="2"/>
              </a:rPr>
              <a:t> </a:t>
            </a:r>
            <a:r>
              <a:rPr lang="de-DE" sz="1400" i="1" dirty="0" err="1">
                <a:solidFill>
                  <a:schemeClr val="accent5">
                    <a:lumMod val="40000"/>
                    <a:lumOff val="60000"/>
                  </a:schemeClr>
                </a:solidFill>
                <a:sym typeface="Wingdings" pitchFamily="2" charset="2"/>
              </a:rPr>
              <a:t>archontes</a:t>
            </a:r>
            <a:r>
              <a:rPr lang="de-DE" sz="1400" dirty="0">
                <a:solidFill>
                  <a:schemeClr val="accent5">
                    <a:lumMod val="40000"/>
                    <a:lumOff val="60000"/>
                  </a:schemeClr>
                </a:solidFill>
                <a:sym typeface="Wingdings" pitchFamily="2" charset="2"/>
              </a:rPr>
              <a:t> in Athens</a:t>
            </a:r>
          </a:p>
          <a:p>
            <a:pPr lvl="2"/>
            <a:r>
              <a:rPr lang="de-DE" sz="1400" dirty="0" err="1">
                <a:solidFill>
                  <a:schemeClr val="accent5">
                    <a:lumMod val="40000"/>
                    <a:lumOff val="60000"/>
                  </a:schemeClr>
                </a:solidFill>
                <a:sym typeface="Wingdings" pitchFamily="2" charset="2"/>
              </a:rPr>
              <a:t>presides</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the</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council</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together</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with</a:t>
            </a:r>
            <a:r>
              <a:rPr lang="de-DE" sz="1400" dirty="0">
                <a:solidFill>
                  <a:schemeClr val="accent5">
                    <a:lumMod val="40000"/>
                    <a:lumOff val="60000"/>
                  </a:schemeClr>
                </a:solidFill>
                <a:sym typeface="Wingdings" pitchFamily="2" charset="2"/>
              </a:rPr>
              <a:t> 6 </a:t>
            </a:r>
            <a:r>
              <a:rPr lang="de-DE" sz="1400" i="1" dirty="0">
                <a:solidFill>
                  <a:schemeClr val="accent5">
                    <a:lumMod val="40000"/>
                    <a:lumOff val="60000"/>
                  </a:schemeClr>
                </a:solidFill>
                <a:sym typeface="Wingdings" pitchFamily="2" charset="2"/>
              </a:rPr>
              <a:t>kouretes</a:t>
            </a:r>
            <a:r>
              <a:rPr lang="de-DE" sz="1400" dirty="0">
                <a:solidFill>
                  <a:schemeClr val="accent5">
                    <a:lumMod val="40000"/>
                    <a:lumOff val="60000"/>
                  </a:schemeClr>
                </a:solidFill>
                <a:sym typeface="Wingdings" pitchFamily="2" charset="2"/>
              </a:rPr>
              <a:t>)</a:t>
            </a:r>
            <a:endParaRPr lang="en-GB" sz="1400" dirty="0">
              <a:solidFill>
                <a:schemeClr val="accent5">
                  <a:lumMod val="40000"/>
                  <a:lumOff val="60000"/>
                </a:schemeClr>
              </a:solidFill>
              <a:sym typeface="Wingdings" pitchFamily="2" charset="2"/>
            </a:endParaRPr>
          </a:p>
          <a:p>
            <a:pPr lvl="2"/>
            <a:r>
              <a:rPr lang="en-GB" sz="1400" dirty="0">
                <a:solidFill>
                  <a:schemeClr val="accent5">
                    <a:lumMod val="40000"/>
                    <a:lumOff val="60000"/>
                  </a:schemeClr>
                </a:solidFill>
                <a:sym typeface="Wingdings" pitchFamily="2" charset="2"/>
              </a:rPr>
              <a:t>resides for one year in </a:t>
            </a:r>
            <a:r>
              <a:rPr lang="en-GB" sz="1400" i="1" dirty="0">
                <a:solidFill>
                  <a:schemeClr val="accent5">
                    <a:lumMod val="40000"/>
                    <a:lumOff val="60000"/>
                  </a:schemeClr>
                </a:solidFill>
                <a:sym typeface="Wingdings" pitchFamily="2" charset="2"/>
              </a:rPr>
              <a:t>prytaneion</a:t>
            </a:r>
          </a:p>
          <a:p>
            <a:pPr lvl="2"/>
            <a:r>
              <a:rPr lang="de-DE" sz="1400" dirty="0" err="1">
                <a:solidFill>
                  <a:schemeClr val="accent5">
                    <a:lumMod val="40000"/>
                    <a:lumOff val="60000"/>
                  </a:schemeClr>
                </a:solidFill>
                <a:sym typeface="Wingdings" pitchFamily="2" charset="2"/>
              </a:rPr>
              <a:t>esp</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sakred</a:t>
            </a:r>
            <a:r>
              <a:rPr lang="de-DE" sz="1400" dirty="0">
                <a:solidFill>
                  <a:schemeClr val="accent5">
                    <a:lumMod val="40000"/>
                    <a:lumOff val="60000"/>
                  </a:schemeClr>
                </a:solidFill>
                <a:sym typeface="Wingdings" pitchFamily="2" charset="2"/>
              </a:rPr>
              <a:t> &amp; </a:t>
            </a:r>
            <a:r>
              <a:rPr lang="de-DE" sz="1400" dirty="0" err="1">
                <a:solidFill>
                  <a:schemeClr val="accent5">
                    <a:lumMod val="40000"/>
                    <a:lumOff val="60000"/>
                  </a:schemeClr>
                </a:solidFill>
                <a:sym typeface="Wingdings" pitchFamily="2" charset="2"/>
              </a:rPr>
              <a:t>cermonial</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duties</a:t>
            </a:r>
            <a:r>
              <a:rPr lang="de-DE" sz="1400" dirty="0">
                <a:solidFill>
                  <a:schemeClr val="accent5">
                    <a:lumMod val="40000"/>
                    <a:lumOff val="60000"/>
                  </a:schemeClr>
                </a:solidFill>
                <a:sym typeface="Wingdings" pitchFamily="2" charset="2"/>
              </a:rPr>
              <a:t> in Empire</a:t>
            </a:r>
          </a:p>
          <a:p>
            <a:pPr lvl="3"/>
            <a:r>
              <a:rPr lang="de-DE" sz="1200" dirty="0" err="1">
                <a:solidFill>
                  <a:schemeClr val="accent5">
                    <a:lumMod val="40000"/>
                    <a:lumOff val="60000"/>
                  </a:schemeClr>
                </a:solidFill>
                <a:sym typeface="Wingdings" pitchFamily="2" charset="2"/>
              </a:rPr>
              <a:t>responsible</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for</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heart</a:t>
            </a:r>
            <a:r>
              <a:rPr lang="de-DE" sz="1200" dirty="0">
                <a:solidFill>
                  <a:schemeClr val="accent5">
                    <a:lumMod val="40000"/>
                    <a:lumOff val="60000"/>
                  </a:schemeClr>
                </a:solidFill>
                <a:sym typeface="Wingdings" pitchFamily="2" charset="2"/>
              </a:rPr>
              <a:t>/</a:t>
            </a:r>
            <a:r>
              <a:rPr lang="de-DE" sz="1200" dirty="0" err="1">
                <a:solidFill>
                  <a:schemeClr val="accent5">
                    <a:lumMod val="40000"/>
                    <a:lumOff val="60000"/>
                  </a:schemeClr>
                </a:solidFill>
                <a:sym typeface="Wingdings" pitchFamily="2" charset="2"/>
              </a:rPr>
              <a:t>fire</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of</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polis</a:t>
            </a:r>
            <a:r>
              <a:rPr lang="de-DE" sz="1200" dirty="0">
                <a:solidFill>
                  <a:schemeClr val="accent5">
                    <a:lumMod val="40000"/>
                    <a:lumOff val="60000"/>
                  </a:schemeClr>
                </a:solidFill>
                <a:sym typeface="Wingdings" pitchFamily="2" charset="2"/>
              </a:rPr>
              <a:t>, Hestia</a:t>
            </a:r>
          </a:p>
          <a:p>
            <a:pPr lvl="3"/>
            <a:r>
              <a:rPr lang="de-DE" sz="1200" dirty="0" err="1">
                <a:solidFill>
                  <a:schemeClr val="accent5">
                    <a:lumMod val="40000"/>
                    <a:lumOff val="60000"/>
                  </a:schemeClr>
                </a:solidFill>
                <a:sym typeface="Wingdings" pitchFamily="2" charset="2"/>
              </a:rPr>
              <a:t>finances</a:t>
            </a:r>
            <a:r>
              <a:rPr lang="de-DE" sz="1200" dirty="0">
                <a:solidFill>
                  <a:schemeClr val="accent5">
                    <a:lumMod val="40000"/>
                    <a:lumOff val="60000"/>
                  </a:schemeClr>
                </a:solidFill>
                <a:sym typeface="Wingdings" pitchFamily="2" charset="2"/>
              </a:rPr>
              <a:t> 365 </a:t>
            </a:r>
            <a:r>
              <a:rPr lang="de-DE" sz="1200" dirty="0" err="1">
                <a:solidFill>
                  <a:schemeClr val="accent5">
                    <a:lumMod val="40000"/>
                    <a:lumOff val="60000"/>
                  </a:schemeClr>
                </a:solidFill>
                <a:sym typeface="Wingdings" pitchFamily="2" charset="2"/>
              </a:rPr>
              <a:t>sacrificial</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animals</a:t>
            </a:r>
            <a:endParaRPr lang="en-GB" sz="1200" dirty="0">
              <a:solidFill>
                <a:schemeClr val="accent5">
                  <a:lumMod val="40000"/>
                  <a:lumOff val="60000"/>
                </a:schemeClr>
              </a:solidFill>
              <a:sym typeface="Wingdings" pitchFamily="2" charset="2"/>
            </a:endParaRPr>
          </a:p>
          <a:p>
            <a:pPr lvl="2"/>
            <a:r>
              <a:rPr lang="de-DE" sz="1400" dirty="0">
                <a:solidFill>
                  <a:schemeClr val="accent5">
                    <a:lumMod val="40000"/>
                    <a:lumOff val="60000"/>
                  </a:schemeClr>
                </a:solidFill>
                <a:sym typeface="Wingdings" pitchFamily="2" charset="2"/>
              </a:rPr>
              <a:t>In Ephesos, </a:t>
            </a:r>
            <a:r>
              <a:rPr lang="de-DE" sz="1400" dirty="0" err="1">
                <a:solidFill>
                  <a:schemeClr val="accent5">
                    <a:lumMod val="40000"/>
                    <a:lumOff val="60000"/>
                  </a:schemeClr>
                </a:solidFill>
                <a:sym typeface="Wingdings" pitchFamily="2" charset="2"/>
              </a:rPr>
              <a:t>generally</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young</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unmarried</a:t>
            </a:r>
            <a:r>
              <a:rPr lang="de-DE" sz="1400" dirty="0">
                <a:solidFill>
                  <a:schemeClr val="accent5">
                    <a:lumMod val="40000"/>
                    <a:lumOff val="60000"/>
                  </a:schemeClr>
                </a:solidFill>
                <a:sym typeface="Wingdings" pitchFamily="2" charset="2"/>
              </a:rPr>
              <a:t> </a:t>
            </a:r>
            <a:r>
              <a:rPr lang="de-DE" sz="1400" dirty="0" err="1">
                <a:solidFill>
                  <a:schemeClr val="accent5">
                    <a:lumMod val="40000"/>
                    <a:lumOff val="60000"/>
                  </a:schemeClr>
                </a:solidFill>
                <a:sym typeface="Wingdings" pitchFamily="2" charset="2"/>
              </a:rPr>
              <a:t>women</a:t>
            </a:r>
            <a:endParaRPr lang="de-DE" sz="1400" dirty="0">
              <a:solidFill>
                <a:schemeClr val="accent5">
                  <a:lumMod val="40000"/>
                  <a:lumOff val="60000"/>
                </a:schemeClr>
              </a:solidFill>
              <a:sym typeface="Wingdings" pitchFamily="2" charset="2"/>
            </a:endParaRPr>
          </a:p>
          <a:p>
            <a:pPr lvl="3"/>
            <a:r>
              <a:rPr lang="de-DE" sz="1200" dirty="0">
                <a:solidFill>
                  <a:schemeClr val="accent5">
                    <a:lumMod val="40000"/>
                    <a:lumOff val="60000"/>
                  </a:schemeClr>
                </a:solidFill>
                <a:sym typeface="Wingdings" pitchFamily="2" charset="2"/>
              </a:rPr>
              <a:t>33 </a:t>
            </a:r>
            <a:r>
              <a:rPr lang="de-DE" sz="1200" dirty="0" err="1">
                <a:solidFill>
                  <a:schemeClr val="accent5">
                    <a:lumMod val="40000"/>
                    <a:lumOff val="60000"/>
                  </a:schemeClr>
                </a:solidFill>
                <a:sym typeface="Wingdings" pitchFamily="2" charset="2"/>
              </a:rPr>
              <a:t>women</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are</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attested</a:t>
            </a:r>
            <a:r>
              <a:rPr lang="de-DE" sz="1200" dirty="0">
                <a:solidFill>
                  <a:schemeClr val="accent5">
                    <a:lumMod val="40000"/>
                    <a:lumOff val="60000"/>
                  </a:schemeClr>
                </a:solidFill>
                <a:sym typeface="Wingdings" pitchFamily="2" charset="2"/>
              </a:rPr>
              <a:t> </a:t>
            </a:r>
            <a:r>
              <a:rPr lang="de-DE" sz="1200" dirty="0" err="1">
                <a:solidFill>
                  <a:schemeClr val="accent5">
                    <a:lumMod val="40000"/>
                    <a:lumOff val="60000"/>
                  </a:schemeClr>
                </a:solidFill>
                <a:sym typeface="Wingdings" pitchFamily="2" charset="2"/>
              </a:rPr>
              <a:t>as</a:t>
            </a:r>
            <a:r>
              <a:rPr lang="de-DE" sz="1200" dirty="0">
                <a:solidFill>
                  <a:schemeClr val="accent5">
                    <a:lumMod val="40000"/>
                    <a:lumOff val="60000"/>
                  </a:schemeClr>
                </a:solidFill>
                <a:sym typeface="Wingdings" pitchFamily="2" charset="2"/>
              </a:rPr>
              <a:t> </a:t>
            </a:r>
            <a:r>
              <a:rPr lang="de-DE" sz="1200" i="1" dirty="0">
                <a:solidFill>
                  <a:schemeClr val="accent5">
                    <a:lumMod val="40000"/>
                    <a:lumOff val="60000"/>
                  </a:schemeClr>
                </a:solidFill>
                <a:sym typeface="Wingdings" pitchFamily="2" charset="2"/>
              </a:rPr>
              <a:t>prytanis</a:t>
            </a:r>
            <a:r>
              <a:rPr lang="de-DE" sz="1200" dirty="0">
                <a:solidFill>
                  <a:schemeClr val="accent5">
                    <a:lumMod val="40000"/>
                    <a:lumOff val="60000"/>
                  </a:schemeClr>
                </a:solidFill>
                <a:sym typeface="Wingdings" pitchFamily="2" charset="2"/>
              </a:rPr>
              <a:t> in Ephesos</a:t>
            </a:r>
            <a:endParaRPr lang="en-GB" sz="1200" dirty="0">
              <a:solidFill>
                <a:schemeClr val="accent5">
                  <a:lumMod val="40000"/>
                  <a:lumOff val="60000"/>
                </a:schemeClr>
              </a:solidFill>
            </a:endParaRPr>
          </a:p>
        </p:txBody>
      </p:sp>
      <p:sp>
        <p:nvSpPr>
          <p:cNvPr id="4" name="TextBox 3"/>
          <p:cNvSpPr txBox="1"/>
          <p:nvPr/>
        </p:nvSpPr>
        <p:spPr>
          <a:xfrm>
            <a:off x="6264188" y="6453336"/>
            <a:ext cx="2772308" cy="276999"/>
          </a:xfrm>
          <a:prstGeom prst="rect">
            <a:avLst/>
          </a:prstGeom>
          <a:noFill/>
        </p:spPr>
        <p:txBody>
          <a:bodyPr wrap="square" rtlCol="0">
            <a:spAutoFit/>
          </a:bodyPr>
          <a:lstStyle/>
          <a:p>
            <a:pPr algn="r"/>
            <a:r>
              <a:rPr lang="en-GB" sz="1200" dirty="0" err="1">
                <a:solidFill>
                  <a:schemeClr val="tx1">
                    <a:lumMod val="50000"/>
                  </a:schemeClr>
                </a:solidFill>
              </a:rPr>
              <a:t>IEph</a:t>
            </a:r>
            <a:r>
              <a:rPr lang="en-GB" sz="1200" dirty="0">
                <a:solidFill>
                  <a:schemeClr val="tx1">
                    <a:lumMod val="50000"/>
                  </a:schemeClr>
                </a:solidFill>
              </a:rPr>
              <a:t> 994; Van Bremen S. 87</a:t>
            </a:r>
          </a:p>
        </p:txBody>
      </p:sp>
      <p:sp>
        <p:nvSpPr>
          <p:cNvPr id="5" name="TextBox 4"/>
          <p:cNvSpPr txBox="1"/>
          <p:nvPr/>
        </p:nvSpPr>
        <p:spPr>
          <a:xfrm rot="730468">
            <a:off x="5229538" y="2221067"/>
            <a:ext cx="3456384" cy="3693319"/>
          </a:xfrm>
          <a:prstGeom prst="rect">
            <a:avLst/>
          </a:prstGeom>
          <a:noFill/>
        </p:spPr>
        <p:txBody>
          <a:bodyPr wrap="square" rtlCol="0">
            <a:spAutoFit/>
          </a:bodyPr>
          <a:lstStyle/>
          <a:p>
            <a:r>
              <a:rPr lang="en-GB" dirty="0"/>
              <a:t>   </a:t>
            </a:r>
            <a:r>
              <a:rPr lang="vi-VN" dirty="0"/>
              <a:t>[</a:t>
            </a:r>
            <a:r>
              <a:rPr lang="de-DE" dirty="0"/>
              <a:t>--- </a:t>
            </a:r>
            <a:r>
              <a:rPr lang="vi-VN" b="1" dirty="0">
                <a:solidFill>
                  <a:srgbClr val="92D050"/>
                </a:solidFill>
              </a:rPr>
              <a:t>πρυτάνεως</a:t>
            </a:r>
            <a:r>
              <a:rPr lang="vi-VN" dirty="0"/>
              <a:t>]</a:t>
            </a:r>
          </a:p>
          <a:p>
            <a:r>
              <a:rPr lang="en-GB" dirty="0"/>
              <a:t>   </a:t>
            </a:r>
            <a:r>
              <a:rPr lang="vi-VN" dirty="0"/>
              <a:t>κ̣α̣ὶ̣ </a:t>
            </a:r>
            <a:r>
              <a:rPr lang="vi-VN" dirty="0">
                <a:solidFill>
                  <a:schemeClr val="tx1">
                    <a:lumMod val="95000"/>
                  </a:schemeClr>
                </a:solidFill>
              </a:rPr>
              <a:t>γυμνα[σιάρχου]</a:t>
            </a:r>
          </a:p>
          <a:p>
            <a:r>
              <a:rPr lang="en-GB" dirty="0">
                <a:solidFill>
                  <a:schemeClr val="tx1">
                    <a:lumMod val="95000"/>
                  </a:schemeClr>
                </a:solidFill>
              </a:rPr>
              <a:t>   </a:t>
            </a:r>
            <a:r>
              <a:rPr lang="vi-VN" dirty="0">
                <a:solidFill>
                  <a:schemeClr val="tx1">
                    <a:lumMod val="95000"/>
                  </a:schemeClr>
                </a:solidFill>
              </a:rPr>
              <a:t>κ̣αὶ </a:t>
            </a:r>
            <a:r>
              <a:rPr lang="vi-VN" b="1" dirty="0">
                <a:solidFill>
                  <a:schemeClr val="tx1">
                    <a:lumMod val="95000"/>
                  </a:schemeClr>
                </a:solidFill>
              </a:rPr>
              <a:t>ἱερῆς καὶ κ̣[οσ]-</a:t>
            </a:r>
          </a:p>
          <a:p>
            <a:r>
              <a:rPr lang="en-GB" b="1" dirty="0">
                <a:solidFill>
                  <a:schemeClr val="tx1">
                    <a:lumMod val="95000"/>
                  </a:schemeClr>
                </a:solidFill>
              </a:rPr>
              <a:t>   </a:t>
            </a:r>
            <a:r>
              <a:rPr lang="vi-VN" b="1" dirty="0">
                <a:solidFill>
                  <a:schemeClr val="tx1">
                    <a:lumMod val="95000"/>
                  </a:schemeClr>
                </a:solidFill>
              </a:rPr>
              <a:t>μητείρης τῆς</a:t>
            </a:r>
          </a:p>
          <a:p>
            <a:r>
              <a:rPr lang="en-GB" b="1" dirty="0">
                <a:solidFill>
                  <a:schemeClr val="tx1">
                    <a:lumMod val="95000"/>
                  </a:schemeClr>
                </a:solidFill>
              </a:rPr>
              <a:t>   </a:t>
            </a:r>
            <a:r>
              <a:rPr lang="vi-VN" b="1" dirty="0">
                <a:solidFill>
                  <a:schemeClr val="tx1">
                    <a:lumMod val="95000"/>
                  </a:schemeClr>
                </a:solidFill>
              </a:rPr>
              <a:t>Ἀρτέμιδος </a:t>
            </a:r>
            <a:r>
              <a:rPr lang="vi-VN" dirty="0">
                <a:solidFill>
                  <a:schemeClr val="tx1">
                    <a:lumMod val="95000"/>
                  </a:schemeClr>
                </a:solidFill>
              </a:rPr>
              <a:t>καὶ</a:t>
            </a:r>
          </a:p>
          <a:p>
            <a:r>
              <a:rPr lang="vi-VN" baseline="30000" dirty="0">
                <a:solidFill>
                  <a:schemeClr val="tx1">
                    <a:lumMod val="95000"/>
                  </a:schemeClr>
                </a:solidFill>
              </a:rPr>
              <a:t>5</a:t>
            </a:r>
            <a:r>
              <a:rPr lang="vi-VN" dirty="0">
                <a:solidFill>
                  <a:schemeClr val="tx1">
                    <a:lumMod val="95000"/>
                  </a:schemeClr>
                </a:solidFill>
              </a:rPr>
              <a:t> </a:t>
            </a:r>
            <a:r>
              <a:rPr lang="en-GB" dirty="0">
                <a:solidFill>
                  <a:schemeClr val="tx1">
                    <a:lumMod val="95000"/>
                  </a:schemeClr>
                </a:solidFill>
              </a:rPr>
              <a:t> </a:t>
            </a:r>
            <a:r>
              <a:rPr lang="vi-VN" dirty="0">
                <a:solidFill>
                  <a:schemeClr val="tx1">
                    <a:lumMod val="95000"/>
                  </a:schemeClr>
                </a:solidFill>
              </a:rPr>
              <a:t>[ἀ]ρχιερείας τῆς</a:t>
            </a:r>
          </a:p>
          <a:p>
            <a:r>
              <a:rPr lang="en-GB" dirty="0">
                <a:solidFill>
                  <a:schemeClr val="tx1">
                    <a:lumMod val="95000"/>
                  </a:schemeClr>
                </a:solidFill>
              </a:rPr>
              <a:t>   </a:t>
            </a:r>
            <a:r>
              <a:rPr lang="vi-VN" dirty="0">
                <a:solidFill>
                  <a:schemeClr val="tx1">
                    <a:lumMod val="95000"/>
                  </a:schemeClr>
                </a:solidFill>
              </a:rPr>
              <a:t>[Ἀσ]ίας ναῶν τῶν</a:t>
            </a:r>
          </a:p>
          <a:p>
            <a:r>
              <a:rPr lang="en-GB" dirty="0">
                <a:solidFill>
                  <a:schemeClr val="tx1">
                    <a:lumMod val="95000"/>
                  </a:schemeClr>
                </a:solidFill>
              </a:rPr>
              <a:t>   </a:t>
            </a:r>
            <a:r>
              <a:rPr lang="vi-VN" dirty="0">
                <a:solidFill>
                  <a:schemeClr val="tx1">
                    <a:lumMod val="95000"/>
                  </a:schemeClr>
                </a:solidFill>
              </a:rPr>
              <a:t>ἐν Ἐφέσῳ,</a:t>
            </a:r>
          </a:p>
          <a:p>
            <a:r>
              <a:rPr lang="en-GB" dirty="0">
                <a:solidFill>
                  <a:schemeClr val="tx1">
                    <a:lumMod val="95000"/>
                  </a:schemeClr>
                </a:solidFill>
              </a:rPr>
              <a:t>   </a:t>
            </a:r>
            <a:r>
              <a:rPr lang="vi-VN" dirty="0">
                <a:solidFill>
                  <a:schemeClr val="tx1">
                    <a:lumMod val="95000"/>
                  </a:schemeClr>
                </a:solidFill>
              </a:rPr>
              <a:t>μητέρα Αἰλία[ς]</a:t>
            </a:r>
          </a:p>
          <a:p>
            <a:r>
              <a:rPr lang="en-GB" dirty="0">
                <a:solidFill>
                  <a:schemeClr val="tx1">
                    <a:lumMod val="95000"/>
                  </a:schemeClr>
                </a:solidFill>
              </a:rPr>
              <a:t>   </a:t>
            </a:r>
            <a:r>
              <a:rPr lang="vi-VN" dirty="0">
                <a:solidFill>
                  <a:schemeClr val="tx1">
                    <a:lumMod val="95000"/>
                  </a:schemeClr>
                </a:solidFill>
              </a:rPr>
              <a:t>Πρόκλης κοσμ̣[η]-</a:t>
            </a:r>
          </a:p>
          <a:p>
            <a:r>
              <a:rPr lang="vi-VN" baseline="30000" dirty="0">
                <a:solidFill>
                  <a:schemeClr val="tx1">
                    <a:lumMod val="95000"/>
                  </a:schemeClr>
                </a:solidFill>
              </a:rPr>
              <a:t>10</a:t>
            </a:r>
            <a:r>
              <a:rPr lang="vi-VN" dirty="0">
                <a:solidFill>
                  <a:schemeClr val="tx1">
                    <a:lumMod val="95000"/>
                  </a:schemeClr>
                </a:solidFill>
              </a:rPr>
              <a:t> [τ]είρης τῆς Ἀρτέμιδ[ος</a:t>
            </a:r>
            <a:r>
              <a:rPr lang="vi-VN" b="1" dirty="0">
                <a:solidFill>
                  <a:schemeClr val="tx1">
                    <a:lumMod val="95000"/>
                  </a:schemeClr>
                </a:solidFill>
              </a:rPr>
              <a:t>]</a:t>
            </a:r>
          </a:p>
          <a:p>
            <a:r>
              <a:rPr lang="en-GB" dirty="0">
                <a:solidFill>
                  <a:schemeClr val="tx1">
                    <a:lumMod val="95000"/>
                  </a:schemeClr>
                </a:solidFill>
              </a:rPr>
              <a:t>   </a:t>
            </a:r>
            <a:r>
              <a:rPr lang="vi-VN" dirty="0">
                <a:solidFill>
                  <a:schemeClr val="tx1">
                    <a:lumMod val="95000"/>
                  </a:schemeClr>
                </a:solidFill>
              </a:rPr>
              <a:t>[τὴ]ν ἀνάστασ[ιν]</a:t>
            </a:r>
          </a:p>
          <a:p>
            <a:r>
              <a:rPr lang="en-GB" dirty="0">
                <a:solidFill>
                  <a:schemeClr val="tx1">
                    <a:lumMod val="95000"/>
                  </a:schemeClr>
                </a:solidFill>
              </a:rPr>
              <a:t>   </a:t>
            </a:r>
            <a:r>
              <a:rPr lang="vi-VN" dirty="0">
                <a:solidFill>
                  <a:schemeClr val="tx1">
                    <a:lumMod val="95000"/>
                  </a:schemeClr>
                </a:solidFill>
              </a:rPr>
              <a:t>[ποιουμένου? </a:t>
            </a:r>
            <a:r>
              <a:rPr lang="vi-VN" dirty="0"/>
              <a:t>—]</a:t>
            </a:r>
            <a:r>
              <a:rPr lang="en-GB" dirty="0"/>
              <a:t> </a:t>
            </a:r>
          </a:p>
        </p:txBody>
      </p:sp>
      <p:sp>
        <p:nvSpPr>
          <p:cNvPr id="8" name="TextBox 7"/>
          <p:cNvSpPr txBox="1"/>
          <p:nvPr/>
        </p:nvSpPr>
        <p:spPr>
          <a:xfrm rot="5400000">
            <a:off x="7889014" y="1552146"/>
            <a:ext cx="1800200" cy="369332"/>
          </a:xfrm>
          <a:prstGeom prst="rect">
            <a:avLst/>
          </a:prstGeom>
          <a:noFill/>
        </p:spPr>
        <p:txBody>
          <a:bodyPr wrap="square" rtlCol="0">
            <a:spAutoFit/>
          </a:bodyPr>
          <a:lstStyle/>
          <a:p>
            <a:r>
              <a:rPr lang="en-GB" dirty="0">
                <a:solidFill>
                  <a:schemeClr val="tx1">
                    <a:lumMod val="65000"/>
                  </a:schemeClr>
                </a:solidFill>
              </a:rPr>
              <a:t>Diana </a:t>
            </a:r>
            <a:r>
              <a:rPr lang="en-GB" dirty="0" err="1">
                <a:solidFill>
                  <a:schemeClr val="tx1">
                    <a:lumMod val="65000"/>
                  </a:schemeClr>
                </a:solidFill>
              </a:rPr>
              <a:t>Ephesia</a:t>
            </a:r>
            <a:endParaRPr lang="en-GB" dirty="0">
              <a:solidFill>
                <a:schemeClr val="tx1">
                  <a:lumMod val="65000"/>
                </a:schemeClr>
              </a:solidFill>
            </a:endParaRPr>
          </a:p>
        </p:txBody>
      </p:sp>
    </p:spTree>
    <p:extLst>
      <p:ext uri="{BB962C8B-B14F-4D97-AF65-F5344CB8AC3E}">
        <p14:creationId xmlns:p14="http://schemas.microsoft.com/office/powerpoint/2010/main" val="44557437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2000"/>
                            </p:stCondLst>
                            <p:childTnLst>
                              <p:par>
                                <p:cTn id="13" presetID="1"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par>
                          <p:cTn id="15" fill="hold">
                            <p:stCondLst>
                              <p:cond delay="2000"/>
                            </p:stCondLst>
                            <p:childTnLst>
                              <p:par>
                                <p:cTn id="16" presetID="53" presetClass="exit" presetSubtype="32" fill="hold" nodeType="afterEffect">
                                  <p:stCondLst>
                                    <p:cond delay="250"/>
                                  </p:stCondLst>
                                  <p:childTnLst>
                                    <p:anim calcmode="lin" valueType="num">
                                      <p:cBhvr>
                                        <p:cTn id="17" dur="1000"/>
                                        <p:tgtEl>
                                          <p:spTgt spid="7"/>
                                        </p:tgtEl>
                                        <p:attrNameLst>
                                          <p:attrName>ppt_w</p:attrName>
                                        </p:attrNameLst>
                                      </p:cBhvr>
                                      <p:tavLst>
                                        <p:tav tm="0">
                                          <p:val>
                                            <p:strVal val="ppt_w"/>
                                          </p:val>
                                        </p:tav>
                                        <p:tav tm="100000">
                                          <p:val>
                                            <p:fltVal val="0"/>
                                          </p:val>
                                        </p:tav>
                                      </p:tavLst>
                                    </p:anim>
                                    <p:anim calcmode="lin" valueType="num">
                                      <p:cBhvr>
                                        <p:cTn id="18" dur="1000"/>
                                        <p:tgtEl>
                                          <p:spTgt spid="7"/>
                                        </p:tgtEl>
                                        <p:attrNameLst>
                                          <p:attrName>ppt_h</p:attrName>
                                        </p:attrNameLst>
                                      </p:cBhvr>
                                      <p:tavLst>
                                        <p:tav tm="0">
                                          <p:val>
                                            <p:strVal val="ppt_h"/>
                                          </p:val>
                                        </p:tav>
                                        <p:tav tm="100000">
                                          <p:val>
                                            <p:fltVal val="0"/>
                                          </p:val>
                                        </p:tav>
                                      </p:tavLst>
                                    </p:anim>
                                    <p:animEffect transition="out" filter="fade">
                                      <p:cBhvr>
                                        <p:cTn id="19" dur="1000"/>
                                        <p:tgtEl>
                                          <p:spTgt spid="7"/>
                                        </p:tgtEl>
                                      </p:cBhvr>
                                    </p:animEffect>
                                    <p:set>
                                      <p:cBhvr>
                                        <p:cTn id="20" dur="1" fill="hold">
                                          <p:stCondLst>
                                            <p:cond delay="999"/>
                                          </p:stCondLst>
                                        </p:cTn>
                                        <p:tgtEl>
                                          <p:spTgt spid="7"/>
                                        </p:tgtEl>
                                        <p:attrNameLst>
                                          <p:attrName>style.visibility</p:attrName>
                                        </p:attrNameLst>
                                      </p:cBhvr>
                                      <p:to>
                                        <p:strVal val="hidden"/>
                                      </p:to>
                                    </p:set>
                                  </p:childTnLst>
                                </p:cTn>
                              </p:par>
                            </p:childTnLst>
                          </p:cTn>
                        </p:par>
                        <p:par>
                          <p:cTn id="21" fill="hold">
                            <p:stCondLst>
                              <p:cond delay="3250"/>
                            </p:stCondLst>
                            <p:childTnLst>
                              <p:par>
                                <p:cTn id="22" presetID="53" presetClass="exit" presetSubtype="32" fill="hold" grpId="0" nodeType="afterEffect">
                                  <p:stCondLst>
                                    <p:cond delay="250"/>
                                  </p:stCondLst>
                                  <p:childTnLst>
                                    <p:anim calcmode="lin" valueType="num">
                                      <p:cBhvr>
                                        <p:cTn id="23" dur="1000"/>
                                        <p:tgtEl>
                                          <p:spTgt spid="8"/>
                                        </p:tgtEl>
                                        <p:attrNameLst>
                                          <p:attrName>ppt_w</p:attrName>
                                        </p:attrNameLst>
                                      </p:cBhvr>
                                      <p:tavLst>
                                        <p:tav tm="0">
                                          <p:val>
                                            <p:strVal val="ppt_w"/>
                                          </p:val>
                                        </p:tav>
                                        <p:tav tm="100000">
                                          <p:val>
                                            <p:fltVal val="0"/>
                                          </p:val>
                                        </p:tav>
                                      </p:tavLst>
                                    </p:anim>
                                    <p:anim calcmode="lin" valueType="num">
                                      <p:cBhvr>
                                        <p:cTn id="24" dur="1000"/>
                                        <p:tgtEl>
                                          <p:spTgt spid="8"/>
                                        </p:tgtEl>
                                        <p:attrNameLst>
                                          <p:attrName>ppt_h</p:attrName>
                                        </p:attrNameLst>
                                      </p:cBhvr>
                                      <p:tavLst>
                                        <p:tav tm="0">
                                          <p:val>
                                            <p:strVal val="ppt_h"/>
                                          </p:val>
                                        </p:tav>
                                        <p:tav tm="100000">
                                          <p:val>
                                            <p:fltVal val="0"/>
                                          </p:val>
                                        </p:tav>
                                      </p:tavLst>
                                    </p:anim>
                                    <p:animEffect transition="out" filter="fade">
                                      <p:cBhvr>
                                        <p:cTn id="25" dur="1000"/>
                                        <p:tgtEl>
                                          <p:spTgt spid="8"/>
                                        </p:tgtEl>
                                      </p:cBhvr>
                                    </p:animEffect>
                                    <p:set>
                                      <p:cBhvr>
                                        <p:cTn id="2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6" name="Content Placeholder 2"/>
          <p:cNvSpPr>
            <a:spLocks noGrp="1"/>
          </p:cNvSpPr>
          <p:nvPr>
            <p:ph idx="1"/>
          </p:nvPr>
        </p:nvSpPr>
        <p:spPr>
          <a:xfrm>
            <a:off x="179512" y="1412776"/>
            <a:ext cx="5328592" cy="5328592"/>
          </a:xfrm>
        </p:spPr>
        <p:txBody>
          <a:bodyPr>
            <a:normAutofit/>
          </a:bodyPr>
          <a:lstStyle/>
          <a:p>
            <a:r>
              <a:rPr lang="en-GB" sz="2000" b="1" dirty="0">
                <a:solidFill>
                  <a:schemeClr val="tx1">
                    <a:lumMod val="65000"/>
                  </a:schemeClr>
                </a:solidFill>
              </a:rPr>
              <a:t>Honorary inscription </a:t>
            </a:r>
            <a:r>
              <a:rPr lang="en-GB" sz="2000" dirty="0">
                <a:solidFill>
                  <a:schemeClr val="tx1">
                    <a:lumMod val="65000"/>
                  </a:schemeClr>
                </a:solidFill>
              </a:rPr>
              <a:t>A.D. 132-260</a:t>
            </a:r>
          </a:p>
          <a:p>
            <a:pPr lvl="1"/>
            <a:r>
              <a:rPr lang="en-GB" sz="1800" dirty="0">
                <a:solidFill>
                  <a:schemeClr val="tx1">
                    <a:lumMod val="65000"/>
                  </a:schemeClr>
                </a:solidFill>
              </a:rPr>
              <a:t>Name of priestess not preserved</a:t>
            </a:r>
          </a:p>
          <a:p>
            <a:r>
              <a:rPr lang="en-GB" sz="2000" dirty="0">
                <a:solidFill>
                  <a:schemeClr val="accent5">
                    <a:lumMod val="60000"/>
                    <a:lumOff val="40000"/>
                  </a:schemeClr>
                </a:solidFill>
              </a:rPr>
              <a:t>‘</a:t>
            </a:r>
            <a:r>
              <a:rPr lang="en-GB" sz="2000" dirty="0" err="1">
                <a:solidFill>
                  <a:schemeClr val="accent5">
                    <a:lumMod val="60000"/>
                    <a:lumOff val="40000"/>
                  </a:schemeClr>
                </a:solidFill>
              </a:rPr>
              <a:t>Accummulation</a:t>
            </a:r>
            <a:r>
              <a:rPr lang="en-GB" sz="2000" dirty="0">
                <a:solidFill>
                  <a:schemeClr val="accent5">
                    <a:lumMod val="60000"/>
                    <a:lumOff val="40000"/>
                  </a:schemeClr>
                </a:solidFill>
              </a:rPr>
              <a:t>’ of political and religious offices and liturgies in </a:t>
            </a:r>
            <a:r>
              <a:rPr lang="en-GB" sz="2000" dirty="0" err="1">
                <a:solidFill>
                  <a:schemeClr val="accent5">
                    <a:lumMod val="60000"/>
                    <a:lumOff val="40000"/>
                  </a:schemeClr>
                </a:solidFill>
              </a:rPr>
              <a:t>Ephesos</a:t>
            </a:r>
            <a:r>
              <a:rPr lang="en-GB" sz="2000" dirty="0">
                <a:solidFill>
                  <a:schemeClr val="accent5">
                    <a:lumMod val="60000"/>
                    <a:lumOff val="40000"/>
                  </a:schemeClr>
                </a:solidFill>
              </a:rPr>
              <a:t>:</a:t>
            </a:r>
          </a:p>
          <a:p>
            <a:pPr lvl="1"/>
            <a:r>
              <a:rPr lang="en-GB" sz="1800" b="1" i="1" dirty="0" err="1">
                <a:solidFill>
                  <a:srgbClr val="92D050"/>
                </a:solidFill>
              </a:rPr>
              <a:t>prytanis</a:t>
            </a:r>
            <a:endParaRPr lang="en-GB" sz="1800" b="1" dirty="0">
              <a:solidFill>
                <a:srgbClr val="92D050"/>
              </a:solidFill>
            </a:endParaRPr>
          </a:p>
          <a:p>
            <a:pPr lvl="2"/>
            <a:r>
              <a:rPr lang="de-DE" sz="1400" i="1" dirty="0" err="1">
                <a:solidFill>
                  <a:schemeClr val="tx1">
                    <a:lumMod val="65000"/>
                  </a:schemeClr>
                </a:solidFill>
                <a:sym typeface="Wingdings" pitchFamily="2" charset="2"/>
              </a:rPr>
              <a:t>prytanis</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originally</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highest</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magistrate</a:t>
            </a:r>
            <a:r>
              <a:rPr lang="de-DE" sz="1400" dirty="0">
                <a:solidFill>
                  <a:schemeClr val="tx1">
                    <a:lumMod val="65000"/>
                  </a:schemeClr>
                </a:solidFill>
                <a:sym typeface="Wingdings" pitchFamily="2" charset="2"/>
              </a:rPr>
              <a:t> in </a:t>
            </a:r>
            <a:r>
              <a:rPr lang="de-DE" sz="1400" dirty="0" err="1">
                <a:solidFill>
                  <a:schemeClr val="tx1">
                    <a:lumMod val="65000"/>
                  </a:schemeClr>
                </a:solidFill>
                <a:sym typeface="Wingdings" pitchFamily="2" charset="2"/>
              </a:rPr>
              <a:t>the</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polis</a:t>
            </a:r>
            <a:r>
              <a:rPr lang="de-DE" sz="1400" dirty="0">
                <a:solidFill>
                  <a:schemeClr val="tx1">
                    <a:lumMod val="65000"/>
                  </a:schemeClr>
                </a:solidFill>
                <a:sym typeface="Wingdings" pitchFamily="2" charset="2"/>
              </a:rPr>
              <a:t> </a:t>
            </a:r>
            <a:br>
              <a:rPr lang="de-DE" sz="1400" dirty="0">
                <a:solidFill>
                  <a:schemeClr val="tx1">
                    <a:lumMod val="65000"/>
                  </a:schemeClr>
                </a:solidFill>
                <a:sym typeface="Wingdings" pitchFamily="2" charset="2"/>
              </a:rPr>
            </a:b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comparable</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with</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the</a:t>
            </a:r>
            <a:r>
              <a:rPr lang="de-DE" sz="1400" dirty="0">
                <a:solidFill>
                  <a:schemeClr val="tx1">
                    <a:lumMod val="65000"/>
                  </a:schemeClr>
                </a:solidFill>
                <a:sym typeface="Wingdings" pitchFamily="2" charset="2"/>
              </a:rPr>
              <a:t> </a:t>
            </a:r>
            <a:r>
              <a:rPr lang="de-DE" sz="1400" i="1" dirty="0" err="1">
                <a:solidFill>
                  <a:schemeClr val="tx1">
                    <a:lumMod val="65000"/>
                  </a:schemeClr>
                </a:solidFill>
                <a:sym typeface="Wingdings" pitchFamily="2" charset="2"/>
              </a:rPr>
              <a:t>archontes</a:t>
            </a:r>
            <a:r>
              <a:rPr lang="de-DE" sz="1400" dirty="0">
                <a:solidFill>
                  <a:schemeClr val="tx1">
                    <a:lumMod val="65000"/>
                  </a:schemeClr>
                </a:solidFill>
                <a:sym typeface="Wingdings" pitchFamily="2" charset="2"/>
              </a:rPr>
              <a:t> in Athens</a:t>
            </a:r>
          </a:p>
          <a:p>
            <a:pPr lvl="2"/>
            <a:r>
              <a:rPr lang="de-DE" sz="1400" dirty="0" err="1">
                <a:solidFill>
                  <a:schemeClr val="tx1">
                    <a:lumMod val="65000"/>
                  </a:schemeClr>
                </a:solidFill>
                <a:sym typeface="Wingdings" pitchFamily="2" charset="2"/>
              </a:rPr>
              <a:t>presides</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the</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council</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together</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with</a:t>
            </a:r>
            <a:r>
              <a:rPr lang="de-DE" sz="1400" dirty="0">
                <a:solidFill>
                  <a:schemeClr val="tx1">
                    <a:lumMod val="65000"/>
                  </a:schemeClr>
                </a:solidFill>
                <a:sym typeface="Wingdings" pitchFamily="2" charset="2"/>
              </a:rPr>
              <a:t> 6 </a:t>
            </a:r>
            <a:r>
              <a:rPr lang="de-DE" sz="1400" i="1" dirty="0" err="1">
                <a:solidFill>
                  <a:schemeClr val="tx1">
                    <a:lumMod val="65000"/>
                  </a:schemeClr>
                </a:solidFill>
                <a:sym typeface="Wingdings" pitchFamily="2" charset="2"/>
              </a:rPr>
              <a:t>kouretes</a:t>
            </a:r>
            <a:r>
              <a:rPr lang="de-DE" sz="1400" dirty="0">
                <a:solidFill>
                  <a:schemeClr val="tx1">
                    <a:lumMod val="65000"/>
                  </a:schemeClr>
                </a:solidFill>
                <a:sym typeface="Wingdings" pitchFamily="2" charset="2"/>
              </a:rPr>
              <a:t>)</a:t>
            </a:r>
            <a:endParaRPr lang="en-GB" sz="1400" dirty="0">
              <a:solidFill>
                <a:schemeClr val="tx1">
                  <a:lumMod val="65000"/>
                </a:schemeClr>
              </a:solidFill>
              <a:sym typeface="Wingdings" pitchFamily="2" charset="2"/>
            </a:endParaRPr>
          </a:p>
          <a:p>
            <a:pPr lvl="2"/>
            <a:r>
              <a:rPr lang="en-GB" sz="1400" dirty="0">
                <a:solidFill>
                  <a:schemeClr val="tx1">
                    <a:lumMod val="65000"/>
                  </a:schemeClr>
                </a:solidFill>
                <a:sym typeface="Wingdings" pitchFamily="2" charset="2"/>
              </a:rPr>
              <a:t>resides for one year in </a:t>
            </a:r>
            <a:r>
              <a:rPr lang="en-GB" sz="1400" i="1" dirty="0" err="1">
                <a:solidFill>
                  <a:schemeClr val="tx1">
                    <a:lumMod val="65000"/>
                  </a:schemeClr>
                </a:solidFill>
                <a:sym typeface="Wingdings" pitchFamily="2" charset="2"/>
              </a:rPr>
              <a:t>prytaneion</a:t>
            </a:r>
            <a:endParaRPr lang="en-GB" sz="1400" i="1" dirty="0">
              <a:solidFill>
                <a:schemeClr val="tx1">
                  <a:lumMod val="65000"/>
                </a:schemeClr>
              </a:solidFill>
              <a:sym typeface="Wingdings" pitchFamily="2" charset="2"/>
            </a:endParaRPr>
          </a:p>
          <a:p>
            <a:pPr lvl="2"/>
            <a:r>
              <a:rPr lang="de-DE" sz="1400" dirty="0">
                <a:solidFill>
                  <a:schemeClr val="tx1">
                    <a:lumMod val="65000"/>
                  </a:schemeClr>
                </a:solidFill>
                <a:sym typeface="Wingdings" pitchFamily="2" charset="2"/>
              </a:rPr>
              <a:t>In Ephesos, </a:t>
            </a:r>
            <a:r>
              <a:rPr lang="de-DE" sz="1400" dirty="0" err="1">
                <a:solidFill>
                  <a:schemeClr val="tx1">
                    <a:lumMod val="65000"/>
                  </a:schemeClr>
                </a:solidFill>
                <a:sym typeface="Wingdings" pitchFamily="2" charset="2"/>
              </a:rPr>
              <a:t>generally</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young</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unmarried</a:t>
            </a:r>
            <a:r>
              <a:rPr lang="de-DE" sz="1400" dirty="0">
                <a:solidFill>
                  <a:schemeClr val="tx1">
                    <a:lumMod val="65000"/>
                  </a:schemeClr>
                </a:solidFill>
                <a:sym typeface="Wingdings" pitchFamily="2" charset="2"/>
              </a:rPr>
              <a:t> </a:t>
            </a:r>
            <a:r>
              <a:rPr lang="de-DE" sz="1400" dirty="0" err="1">
                <a:solidFill>
                  <a:schemeClr val="tx1">
                    <a:lumMod val="65000"/>
                  </a:schemeClr>
                </a:solidFill>
                <a:sym typeface="Wingdings" pitchFamily="2" charset="2"/>
              </a:rPr>
              <a:t>women</a:t>
            </a:r>
            <a:endParaRPr lang="de-DE" sz="1400" dirty="0">
              <a:solidFill>
                <a:schemeClr val="tx1">
                  <a:lumMod val="65000"/>
                </a:schemeClr>
              </a:solidFill>
              <a:sym typeface="Wingdings" pitchFamily="2" charset="2"/>
            </a:endParaRPr>
          </a:p>
          <a:p>
            <a:pPr lvl="1"/>
            <a:r>
              <a:rPr lang="en-GB" sz="1800" b="1" i="1" dirty="0" err="1">
                <a:solidFill>
                  <a:srgbClr val="FFC000"/>
                </a:solidFill>
              </a:rPr>
              <a:t>gymnasiarchos</a:t>
            </a:r>
            <a:endParaRPr lang="en-GB" sz="1800" b="1" i="1" dirty="0">
              <a:solidFill>
                <a:srgbClr val="FFC000"/>
              </a:solidFill>
            </a:endParaRPr>
          </a:p>
          <a:p>
            <a:pPr lvl="1"/>
            <a:r>
              <a:rPr lang="de-DE" sz="1800" b="1" i="1" dirty="0">
                <a:solidFill>
                  <a:srgbClr val="00B0F0"/>
                </a:solidFill>
              </a:rPr>
              <a:t>hiereia</a:t>
            </a:r>
            <a:r>
              <a:rPr lang="de-DE" sz="1800" b="1" dirty="0">
                <a:solidFill>
                  <a:srgbClr val="00B0F0"/>
                </a:solidFill>
              </a:rPr>
              <a:t> </a:t>
            </a:r>
            <a:r>
              <a:rPr lang="en-GB" sz="1800" b="1" dirty="0">
                <a:solidFill>
                  <a:srgbClr val="00B0F0"/>
                </a:solidFill>
              </a:rPr>
              <a:t>&amp; </a:t>
            </a:r>
            <a:r>
              <a:rPr lang="en-GB" sz="1800" b="1" i="1" dirty="0" err="1">
                <a:solidFill>
                  <a:srgbClr val="00B0F0"/>
                </a:solidFill>
              </a:rPr>
              <a:t>kosméteira</a:t>
            </a:r>
            <a:r>
              <a:rPr lang="en-GB" sz="1800" b="1" dirty="0">
                <a:solidFill>
                  <a:srgbClr val="00B0F0"/>
                </a:solidFill>
              </a:rPr>
              <a:t> of goddess Artemis</a:t>
            </a:r>
          </a:p>
          <a:p>
            <a:pPr lvl="1"/>
            <a:r>
              <a:rPr lang="en-GB" sz="1800" b="1" i="1" dirty="0" err="1">
                <a:solidFill>
                  <a:srgbClr val="FFFF00"/>
                </a:solidFill>
              </a:rPr>
              <a:t>archiereia</a:t>
            </a:r>
            <a:r>
              <a:rPr lang="en-GB" sz="1800" b="1" dirty="0">
                <a:solidFill>
                  <a:srgbClr val="FFFF00"/>
                </a:solidFill>
              </a:rPr>
              <a:t> der </a:t>
            </a:r>
            <a:r>
              <a:rPr lang="en-GB" sz="1800" b="1" dirty="0" err="1">
                <a:solidFill>
                  <a:srgbClr val="FFFF00"/>
                </a:solidFill>
              </a:rPr>
              <a:t>Provinz</a:t>
            </a:r>
            <a:r>
              <a:rPr lang="en-GB" sz="1800" b="1" dirty="0">
                <a:solidFill>
                  <a:srgbClr val="FFFF00"/>
                </a:solidFill>
              </a:rPr>
              <a:t> Asia </a:t>
            </a:r>
            <a:br>
              <a:rPr lang="en-GB" sz="1800" b="1" dirty="0">
                <a:solidFill>
                  <a:srgbClr val="FFFF00"/>
                </a:solidFill>
              </a:rPr>
            </a:br>
            <a:endParaRPr lang="en-GB" sz="1800" b="1" dirty="0">
              <a:solidFill>
                <a:srgbClr val="FFFF00"/>
              </a:solidFill>
            </a:endParaRPr>
          </a:p>
          <a:p>
            <a:pPr lvl="1"/>
            <a:r>
              <a:rPr lang="en-GB" sz="1800" dirty="0">
                <a:solidFill>
                  <a:schemeClr val="accent5">
                    <a:lumMod val="60000"/>
                    <a:lumOff val="40000"/>
                  </a:schemeClr>
                </a:solidFill>
              </a:rPr>
              <a:t>Her mother, </a:t>
            </a:r>
            <a:r>
              <a:rPr lang="en-GB" sz="1800" dirty="0" err="1">
                <a:solidFill>
                  <a:schemeClr val="accent5">
                    <a:lumMod val="60000"/>
                    <a:lumOff val="40000"/>
                  </a:schemeClr>
                </a:solidFill>
              </a:rPr>
              <a:t>Aelia</a:t>
            </a:r>
            <a:r>
              <a:rPr lang="en-GB" sz="1800" dirty="0">
                <a:solidFill>
                  <a:schemeClr val="accent5">
                    <a:lumMod val="60000"/>
                    <a:lumOff val="40000"/>
                  </a:schemeClr>
                </a:solidFill>
              </a:rPr>
              <a:t> </a:t>
            </a:r>
            <a:r>
              <a:rPr lang="en-GB" sz="1800" dirty="0" err="1">
                <a:solidFill>
                  <a:schemeClr val="accent5">
                    <a:lumMod val="60000"/>
                    <a:lumOff val="40000"/>
                  </a:schemeClr>
                </a:solidFill>
              </a:rPr>
              <a:t>Prokles</a:t>
            </a:r>
            <a:r>
              <a:rPr lang="en-GB" sz="1800" dirty="0">
                <a:solidFill>
                  <a:schemeClr val="accent5">
                    <a:lumMod val="60000"/>
                    <a:lumOff val="40000"/>
                  </a:schemeClr>
                </a:solidFill>
              </a:rPr>
              <a:t>, also was</a:t>
            </a:r>
            <a:br>
              <a:rPr lang="en-GB" sz="1800" dirty="0">
                <a:solidFill>
                  <a:schemeClr val="accent5">
                    <a:lumMod val="60000"/>
                    <a:lumOff val="40000"/>
                  </a:schemeClr>
                </a:solidFill>
              </a:rPr>
            </a:br>
            <a:r>
              <a:rPr lang="en-GB" sz="1800" i="1" dirty="0" err="1">
                <a:solidFill>
                  <a:schemeClr val="accent5">
                    <a:lumMod val="60000"/>
                    <a:lumOff val="40000"/>
                  </a:schemeClr>
                </a:solidFill>
              </a:rPr>
              <a:t>kosmeteira</a:t>
            </a:r>
            <a:r>
              <a:rPr lang="en-GB" sz="1800" dirty="0">
                <a:solidFill>
                  <a:schemeClr val="accent5">
                    <a:lumMod val="60000"/>
                    <a:lumOff val="40000"/>
                  </a:schemeClr>
                </a:solidFill>
              </a:rPr>
              <a:t> of Artemis </a:t>
            </a:r>
            <a:endParaRPr lang="en-GB" sz="1800" b="1" dirty="0">
              <a:solidFill>
                <a:schemeClr val="accent5">
                  <a:lumMod val="60000"/>
                  <a:lumOff val="40000"/>
                </a:schemeClr>
              </a:solidFill>
            </a:endParaRPr>
          </a:p>
        </p:txBody>
      </p:sp>
      <p:sp>
        <p:nvSpPr>
          <p:cNvPr id="7" name="TextBox 6"/>
          <p:cNvSpPr txBox="1"/>
          <p:nvPr/>
        </p:nvSpPr>
        <p:spPr>
          <a:xfrm>
            <a:off x="6264188" y="6453336"/>
            <a:ext cx="2772308" cy="276999"/>
          </a:xfrm>
          <a:prstGeom prst="rect">
            <a:avLst/>
          </a:prstGeom>
          <a:noFill/>
        </p:spPr>
        <p:txBody>
          <a:bodyPr wrap="square" rtlCol="0">
            <a:spAutoFit/>
          </a:bodyPr>
          <a:lstStyle/>
          <a:p>
            <a:pPr algn="r"/>
            <a:r>
              <a:rPr lang="en-GB" sz="1200" dirty="0" err="1">
                <a:solidFill>
                  <a:schemeClr val="tx1">
                    <a:lumMod val="50000"/>
                  </a:schemeClr>
                </a:solidFill>
              </a:rPr>
              <a:t>IEph</a:t>
            </a:r>
            <a:r>
              <a:rPr lang="en-GB" sz="1200" dirty="0">
                <a:solidFill>
                  <a:schemeClr val="tx1">
                    <a:lumMod val="50000"/>
                  </a:schemeClr>
                </a:solidFill>
              </a:rPr>
              <a:t> 994; Van Bremen S. 87</a:t>
            </a:r>
          </a:p>
        </p:txBody>
      </p:sp>
      <p:sp>
        <p:nvSpPr>
          <p:cNvPr id="8" name="TextBox 7"/>
          <p:cNvSpPr txBox="1"/>
          <p:nvPr/>
        </p:nvSpPr>
        <p:spPr>
          <a:xfrm rot="730468">
            <a:off x="5229538" y="2221067"/>
            <a:ext cx="3456384" cy="3693319"/>
          </a:xfrm>
          <a:prstGeom prst="rect">
            <a:avLst/>
          </a:prstGeom>
          <a:noFill/>
        </p:spPr>
        <p:txBody>
          <a:bodyPr wrap="square" rtlCol="0">
            <a:spAutoFit/>
          </a:bodyPr>
          <a:lstStyle/>
          <a:p>
            <a:r>
              <a:rPr lang="en-GB" dirty="0"/>
              <a:t>   </a:t>
            </a:r>
            <a:r>
              <a:rPr lang="vi-VN" dirty="0"/>
              <a:t>[</a:t>
            </a:r>
            <a:r>
              <a:rPr lang="de-DE" dirty="0"/>
              <a:t>--- </a:t>
            </a:r>
            <a:r>
              <a:rPr lang="vi-VN" dirty="0"/>
              <a:t>πρυτάνεως]</a:t>
            </a:r>
          </a:p>
          <a:p>
            <a:r>
              <a:rPr lang="en-GB" dirty="0"/>
              <a:t>   </a:t>
            </a:r>
            <a:r>
              <a:rPr lang="vi-VN" dirty="0"/>
              <a:t>κ̣α̣ὶ̣ </a:t>
            </a:r>
            <a:r>
              <a:rPr lang="vi-VN" dirty="0">
                <a:solidFill>
                  <a:srgbClr val="FFC000"/>
                </a:solidFill>
              </a:rPr>
              <a:t>γυμνα[σιάρχου</a:t>
            </a:r>
            <a:r>
              <a:rPr lang="vi-VN" dirty="0"/>
              <a:t>]</a:t>
            </a:r>
          </a:p>
          <a:p>
            <a:r>
              <a:rPr lang="en-GB" dirty="0"/>
              <a:t>   </a:t>
            </a:r>
            <a:r>
              <a:rPr lang="vi-VN" dirty="0"/>
              <a:t>κ̣αὶ </a:t>
            </a:r>
            <a:r>
              <a:rPr lang="vi-VN" b="1" dirty="0">
                <a:solidFill>
                  <a:srgbClr val="16D3DC"/>
                </a:solidFill>
              </a:rPr>
              <a:t>ἱερῆς καὶ κ̣[οσ]-</a:t>
            </a:r>
          </a:p>
          <a:p>
            <a:r>
              <a:rPr lang="en-GB" b="1" dirty="0">
                <a:solidFill>
                  <a:srgbClr val="16D3DC"/>
                </a:solidFill>
              </a:rPr>
              <a:t>   </a:t>
            </a:r>
            <a:r>
              <a:rPr lang="vi-VN" b="1" dirty="0">
                <a:solidFill>
                  <a:srgbClr val="16D3DC"/>
                </a:solidFill>
              </a:rPr>
              <a:t>μητείρης τῆς</a:t>
            </a:r>
          </a:p>
          <a:p>
            <a:r>
              <a:rPr lang="en-GB" b="1" dirty="0">
                <a:solidFill>
                  <a:srgbClr val="16D3DC"/>
                </a:solidFill>
              </a:rPr>
              <a:t>   </a:t>
            </a:r>
            <a:r>
              <a:rPr lang="vi-VN" b="1" dirty="0">
                <a:solidFill>
                  <a:srgbClr val="16D3DC"/>
                </a:solidFill>
              </a:rPr>
              <a:t>Ἀρτέμιδος </a:t>
            </a:r>
            <a:r>
              <a:rPr lang="vi-VN" dirty="0"/>
              <a:t>καὶ</a:t>
            </a:r>
          </a:p>
          <a:p>
            <a:r>
              <a:rPr lang="vi-VN" baseline="30000" dirty="0"/>
              <a:t>5</a:t>
            </a:r>
            <a:r>
              <a:rPr lang="vi-VN" dirty="0"/>
              <a:t> </a:t>
            </a:r>
            <a:r>
              <a:rPr lang="en-GB" dirty="0"/>
              <a:t> </a:t>
            </a:r>
            <a:r>
              <a:rPr lang="vi-VN" dirty="0">
                <a:solidFill>
                  <a:srgbClr val="FFFF00"/>
                </a:solidFill>
              </a:rPr>
              <a:t>[ἀ]ρχιερείας τῆς</a:t>
            </a:r>
          </a:p>
          <a:p>
            <a:r>
              <a:rPr lang="en-GB" dirty="0">
                <a:solidFill>
                  <a:srgbClr val="FFFF00"/>
                </a:solidFill>
              </a:rPr>
              <a:t>   </a:t>
            </a:r>
            <a:r>
              <a:rPr lang="vi-VN" dirty="0">
                <a:solidFill>
                  <a:srgbClr val="FFFF00"/>
                </a:solidFill>
              </a:rPr>
              <a:t>[Ἀσ]ίας </a:t>
            </a:r>
            <a:r>
              <a:rPr lang="vi-VN" dirty="0"/>
              <a:t>ναῶν τῶν</a:t>
            </a:r>
          </a:p>
          <a:p>
            <a:r>
              <a:rPr lang="en-GB" dirty="0"/>
              <a:t>   </a:t>
            </a:r>
            <a:r>
              <a:rPr lang="vi-VN" dirty="0"/>
              <a:t>ἐν Ἐφέσῳ,</a:t>
            </a:r>
          </a:p>
          <a:p>
            <a:r>
              <a:rPr lang="en-GB" dirty="0">
                <a:solidFill>
                  <a:srgbClr val="16D3DC"/>
                </a:solidFill>
              </a:rPr>
              <a:t>   </a:t>
            </a:r>
            <a:r>
              <a:rPr lang="vi-VN" dirty="0">
                <a:solidFill>
                  <a:schemeClr val="accent5">
                    <a:lumMod val="60000"/>
                    <a:lumOff val="40000"/>
                  </a:schemeClr>
                </a:solidFill>
              </a:rPr>
              <a:t>μητέρα Αἰλία[ς]</a:t>
            </a:r>
          </a:p>
          <a:p>
            <a:r>
              <a:rPr lang="en-GB" dirty="0">
                <a:solidFill>
                  <a:schemeClr val="accent5">
                    <a:lumMod val="60000"/>
                    <a:lumOff val="40000"/>
                  </a:schemeClr>
                </a:solidFill>
              </a:rPr>
              <a:t>   </a:t>
            </a:r>
            <a:r>
              <a:rPr lang="vi-VN" dirty="0">
                <a:solidFill>
                  <a:schemeClr val="accent5">
                    <a:lumMod val="60000"/>
                    <a:lumOff val="40000"/>
                  </a:schemeClr>
                </a:solidFill>
              </a:rPr>
              <a:t>Πρόκλης </a:t>
            </a:r>
            <a:r>
              <a:rPr lang="vi-VN" b="1" dirty="0">
                <a:solidFill>
                  <a:schemeClr val="accent5">
                    <a:lumMod val="60000"/>
                    <a:lumOff val="40000"/>
                  </a:schemeClr>
                </a:solidFill>
              </a:rPr>
              <a:t>κοσμ̣[η]-</a:t>
            </a:r>
          </a:p>
          <a:p>
            <a:r>
              <a:rPr lang="vi-VN" baseline="30000" dirty="0">
                <a:solidFill>
                  <a:schemeClr val="accent5">
                    <a:lumMod val="60000"/>
                    <a:lumOff val="40000"/>
                  </a:schemeClr>
                </a:solidFill>
              </a:rPr>
              <a:t>10</a:t>
            </a:r>
            <a:r>
              <a:rPr lang="vi-VN" dirty="0">
                <a:solidFill>
                  <a:schemeClr val="accent5">
                    <a:lumMod val="60000"/>
                    <a:lumOff val="40000"/>
                  </a:schemeClr>
                </a:solidFill>
              </a:rPr>
              <a:t> </a:t>
            </a:r>
            <a:r>
              <a:rPr lang="vi-VN" b="1" dirty="0">
                <a:solidFill>
                  <a:schemeClr val="accent5">
                    <a:lumMod val="60000"/>
                    <a:lumOff val="40000"/>
                  </a:schemeClr>
                </a:solidFill>
              </a:rPr>
              <a:t>[τ]είρης τῆς Ἀρτέμιδ[ος]</a:t>
            </a:r>
          </a:p>
          <a:p>
            <a:r>
              <a:rPr lang="en-GB" dirty="0"/>
              <a:t>   </a:t>
            </a:r>
            <a:r>
              <a:rPr lang="vi-VN" dirty="0"/>
              <a:t>[τὴ]ν ἀνάστασ[ιν]</a:t>
            </a:r>
          </a:p>
          <a:p>
            <a:r>
              <a:rPr lang="en-GB" dirty="0"/>
              <a:t>   </a:t>
            </a:r>
            <a:r>
              <a:rPr lang="vi-VN" dirty="0"/>
              <a:t>[ποιουμένου? —]</a:t>
            </a:r>
            <a:r>
              <a:rPr lang="en-GB" dirty="0"/>
              <a:t> </a:t>
            </a:r>
          </a:p>
        </p:txBody>
      </p:sp>
      <p:sp>
        <p:nvSpPr>
          <p:cNvPr id="9" name="Content Placeholder 2"/>
          <p:cNvSpPr txBox="1">
            <a:spLocks/>
          </p:cNvSpPr>
          <p:nvPr/>
        </p:nvSpPr>
        <p:spPr>
          <a:xfrm>
            <a:off x="5209728" y="5877272"/>
            <a:ext cx="3754760" cy="828092"/>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a:t>
            </a:r>
            <a:r>
              <a:rPr lang="en-GB" sz="2000" b="1" dirty="0" err="1">
                <a:solidFill>
                  <a:schemeClr val="accent5">
                    <a:lumMod val="40000"/>
                    <a:lumOff val="60000"/>
                  </a:schemeClr>
                </a:solidFill>
                <a:effectLst>
                  <a:outerShdw blurRad="38100" dist="38100" dir="2700000" algn="tl">
                    <a:srgbClr val="000000">
                      <a:alpha val="43137"/>
                    </a:srgbClr>
                  </a:outerShdw>
                </a:effectLst>
              </a:rPr>
              <a:t>Cursus</a:t>
            </a:r>
            <a:r>
              <a:rPr lang="en-GB" sz="2000" b="1" dirty="0">
                <a:solidFill>
                  <a:schemeClr val="accent5">
                    <a:lumMod val="40000"/>
                    <a:lumOff val="60000"/>
                  </a:schemeClr>
                </a:solidFill>
                <a:effectLst>
                  <a:outerShdw blurRad="38100" dist="38100" dir="2700000" algn="tl">
                    <a:srgbClr val="000000">
                      <a:alpha val="43137"/>
                    </a:srgbClr>
                  </a:outerShdw>
                </a:effectLst>
              </a:rPr>
              <a:t> </a:t>
            </a:r>
            <a:r>
              <a:rPr lang="en-GB" sz="2000" b="1" dirty="0" err="1">
                <a:solidFill>
                  <a:schemeClr val="accent5">
                    <a:lumMod val="40000"/>
                    <a:lumOff val="60000"/>
                  </a:schemeClr>
                </a:solidFill>
                <a:effectLst>
                  <a:outerShdw blurRad="38100" dist="38100" dir="2700000" algn="tl">
                    <a:srgbClr val="000000">
                      <a:alpha val="43137"/>
                    </a:srgbClr>
                  </a:outerShdw>
                </a:effectLst>
              </a:rPr>
              <a:t>honorum</a:t>
            </a:r>
            <a:r>
              <a:rPr lang="en-GB" sz="2000" b="1" dirty="0">
                <a:solidFill>
                  <a:schemeClr val="accent5">
                    <a:lumMod val="40000"/>
                    <a:lumOff val="60000"/>
                  </a:schemeClr>
                </a:solidFill>
                <a:effectLst>
                  <a:outerShdw blurRad="38100" dist="38100" dir="2700000" algn="tl">
                    <a:srgbClr val="000000">
                      <a:alpha val="43137"/>
                    </a:srgbClr>
                  </a:outerShdw>
                </a:effectLst>
              </a:rPr>
              <a:t>” / career</a:t>
            </a:r>
            <a:br>
              <a:rPr lang="en-GB" sz="2000" b="1" dirty="0">
                <a:solidFill>
                  <a:schemeClr val="accent5">
                    <a:lumMod val="40000"/>
                    <a:lumOff val="60000"/>
                  </a:schemeClr>
                </a:solidFill>
                <a:effectLst>
                  <a:outerShdw blurRad="38100" dist="38100" dir="2700000" algn="tl">
                    <a:srgbClr val="000000">
                      <a:alpha val="43137"/>
                    </a:srgbClr>
                  </a:outerShdw>
                </a:effectLst>
              </a:rPr>
            </a:br>
            <a:r>
              <a:rPr lang="en-GB" sz="2000" b="1" dirty="0">
                <a:solidFill>
                  <a:schemeClr val="accent5">
                    <a:lumMod val="40000"/>
                    <a:lumOff val="60000"/>
                  </a:schemeClr>
                </a:solidFill>
                <a:effectLst>
                  <a:outerShdw blurRad="38100" dist="38100" dir="2700000" algn="tl">
                    <a:srgbClr val="000000">
                      <a:alpha val="43137"/>
                    </a:srgbClr>
                  </a:outerShdw>
                </a:effectLst>
              </a:rPr>
              <a:t>among elite women ?</a:t>
            </a:r>
            <a:endParaRPr lang="en-GB" sz="1400" b="1" dirty="0">
              <a:solidFill>
                <a:schemeClr val="accent5">
                  <a:lumMod val="40000"/>
                  <a:lumOff val="60000"/>
                </a:schemeClr>
              </a:solidFill>
            </a:endParaRPr>
          </a:p>
        </p:txBody>
      </p:sp>
    </p:spTree>
    <p:extLst>
      <p:ext uri="{BB962C8B-B14F-4D97-AF65-F5344CB8AC3E}">
        <p14:creationId xmlns:p14="http://schemas.microsoft.com/office/powerpoint/2010/main" val="145574364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179510" y="1340768"/>
            <a:ext cx="4464497" cy="923330"/>
          </a:xfrm>
          <a:prstGeom prst="rect">
            <a:avLst/>
          </a:prstGeom>
          <a:noFill/>
        </p:spPr>
        <p:txBody>
          <a:bodyPr wrap="square" rtlCol="0">
            <a:spAutoFit/>
          </a:bodyPr>
          <a:lstStyle/>
          <a:p>
            <a:r>
              <a:rPr lang="en-GB" b="1" dirty="0">
                <a:solidFill>
                  <a:schemeClr val="accent5">
                    <a:lumMod val="60000"/>
                    <a:lumOff val="40000"/>
                  </a:schemeClr>
                </a:solidFill>
                <a:effectLst>
                  <a:outerShdw blurRad="38100" dist="38100" dir="2700000" algn="tl">
                    <a:srgbClr val="000000">
                      <a:alpha val="43137"/>
                    </a:srgbClr>
                  </a:outerShdw>
                </a:effectLst>
              </a:rPr>
              <a:t>Combination of offices:</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prytanis</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kosméteira</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gymnasiarchos</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hiereia</a:t>
            </a:r>
            <a:r>
              <a:rPr lang="en-GB" b="1" dirty="0">
                <a:solidFill>
                  <a:schemeClr val="accent5">
                    <a:lumMod val="60000"/>
                    <a:lumOff val="40000"/>
                  </a:schemeClr>
                </a:solidFill>
                <a:effectLst>
                  <a:outerShdw blurRad="38100" dist="38100" dir="2700000" algn="tl">
                    <a:srgbClr val="000000">
                      <a:alpha val="43137"/>
                    </a:srgbClr>
                  </a:outerShdw>
                </a:effectLst>
              </a:rPr>
              <a:t> of Artemis &amp; </a:t>
            </a:r>
            <a:r>
              <a:rPr lang="en-GB" b="1" i="1" dirty="0" err="1">
                <a:solidFill>
                  <a:schemeClr val="accent5">
                    <a:lumMod val="60000"/>
                    <a:lumOff val="40000"/>
                  </a:schemeClr>
                </a:solidFill>
                <a:effectLst>
                  <a:outerShdw blurRad="38100" dist="38100" dir="2700000" algn="tl">
                    <a:srgbClr val="000000">
                      <a:alpha val="43137"/>
                    </a:srgbClr>
                  </a:outerShdw>
                </a:effectLst>
              </a:rPr>
              <a:t>archiereia</a:t>
            </a:r>
            <a:endParaRPr lang="en-GB" dirty="0"/>
          </a:p>
        </p:txBody>
      </p:sp>
      <p:sp>
        <p:nvSpPr>
          <p:cNvPr id="4"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6" name="TextBox 5"/>
          <p:cNvSpPr txBox="1"/>
          <p:nvPr/>
        </p:nvSpPr>
        <p:spPr>
          <a:xfrm>
            <a:off x="179511" y="6309320"/>
            <a:ext cx="4464497" cy="461665"/>
          </a:xfrm>
          <a:prstGeom prst="rect">
            <a:avLst/>
          </a:prstGeom>
          <a:noFill/>
        </p:spPr>
        <p:txBody>
          <a:bodyPr wrap="square" rtlCol="0">
            <a:spAutoFit/>
          </a:bodyPr>
          <a:lstStyle/>
          <a:p>
            <a:r>
              <a:rPr lang="en-GB" sz="1200" dirty="0">
                <a:solidFill>
                  <a:schemeClr val="tx1">
                    <a:lumMod val="50000"/>
                  </a:schemeClr>
                </a:solidFill>
              </a:rPr>
              <a:t>Statue basis: </a:t>
            </a:r>
            <a:r>
              <a:rPr lang="en-GB" sz="1200" dirty="0" err="1">
                <a:solidFill>
                  <a:schemeClr val="tx1">
                    <a:lumMod val="50000"/>
                  </a:schemeClr>
                </a:solidFill>
              </a:rPr>
              <a:t>Halfmann</a:t>
            </a:r>
            <a:r>
              <a:rPr lang="en-GB" sz="1200" dirty="0">
                <a:solidFill>
                  <a:schemeClr val="tx1">
                    <a:lumMod val="50000"/>
                  </a:schemeClr>
                </a:solidFill>
              </a:rPr>
              <a:t> 1982 p. 137, 139 ; </a:t>
            </a:r>
            <a:br>
              <a:rPr lang="en-GB" sz="1200" dirty="0">
                <a:solidFill>
                  <a:schemeClr val="tx1">
                    <a:lumMod val="50000"/>
                  </a:schemeClr>
                </a:solidFill>
              </a:rPr>
            </a:br>
            <a:r>
              <a:rPr lang="en-GB" sz="1200" dirty="0">
                <a:solidFill>
                  <a:schemeClr val="tx1">
                    <a:lumMod val="50000"/>
                  </a:schemeClr>
                </a:solidFill>
              </a:rPr>
              <a:t>Van Bremen 1996, 318 n°10</a:t>
            </a:r>
          </a:p>
        </p:txBody>
      </p:sp>
      <p:sp>
        <p:nvSpPr>
          <p:cNvPr id="7" name="TextBox 6"/>
          <p:cNvSpPr txBox="1"/>
          <p:nvPr/>
        </p:nvSpPr>
        <p:spPr>
          <a:xfrm>
            <a:off x="4644008" y="1124744"/>
            <a:ext cx="4392488" cy="5632311"/>
          </a:xfrm>
          <a:prstGeom prst="rect">
            <a:avLst/>
          </a:prstGeom>
          <a:noFill/>
        </p:spPr>
        <p:txBody>
          <a:bodyPr wrap="square" rtlCol="0">
            <a:spAutoFit/>
          </a:bodyPr>
          <a:lstStyle/>
          <a:p>
            <a:r>
              <a:rPr lang="el-GR" b="1" dirty="0">
                <a:solidFill>
                  <a:schemeClr val="tx1">
                    <a:lumMod val="85000"/>
                  </a:schemeClr>
                </a:solidFill>
              </a:rPr>
              <a:t>ἀγα[θῃ] | τύ[χῃ</a:t>
            </a:r>
            <a:r>
              <a:rPr lang="el-GR" dirty="0">
                <a:solidFill>
                  <a:schemeClr val="tx1">
                    <a:lumMod val="85000"/>
                  </a:schemeClr>
                </a:solidFill>
              </a:rPr>
              <a:t>. | </a:t>
            </a:r>
            <a:r>
              <a:rPr lang="el-GR" b="1" dirty="0">
                <a:solidFill>
                  <a:schemeClr val="tx1">
                    <a:lumMod val="85000"/>
                  </a:schemeClr>
                </a:solidFill>
              </a:rPr>
              <a:t>Κ]λαυδίαν Κρατεία[ν </a:t>
            </a:r>
            <a:r>
              <a:rPr lang="en-GB" b="1" dirty="0">
                <a:solidFill>
                  <a:schemeClr val="tx1">
                    <a:lumMod val="85000"/>
                  </a:schemeClr>
                </a:solidFill>
              </a:rPr>
              <a:t>O</a:t>
            </a:r>
            <a:r>
              <a:rPr lang="el-GR" b="1" dirty="0">
                <a:solidFill>
                  <a:schemeClr val="tx1">
                    <a:lumMod val="85000"/>
                  </a:schemeClr>
                </a:solidFill>
              </a:rPr>
              <a:t>ὐηριανὴν</a:t>
            </a:r>
            <a:r>
              <a:rPr lang="el-GR" dirty="0">
                <a:solidFill>
                  <a:schemeClr val="tx1">
                    <a:lumMod val="85000"/>
                  </a:schemeClr>
                </a:solidFill>
              </a:rPr>
              <a:t> | </a:t>
            </a:r>
            <a:r>
              <a:rPr lang="el-GR" b="1" dirty="0">
                <a:solidFill>
                  <a:schemeClr val="accent5">
                    <a:lumMod val="60000"/>
                    <a:lumOff val="40000"/>
                  </a:schemeClr>
                </a:solidFill>
              </a:rPr>
              <a:t>συ]νκλητικήν</a:t>
            </a:r>
            <a:r>
              <a:rPr lang="el-GR" dirty="0">
                <a:solidFill>
                  <a:schemeClr val="tx1">
                    <a:lumMod val="85000"/>
                  </a:schemeClr>
                </a:solidFill>
              </a:rPr>
              <a:t>, τὴν</a:t>
            </a:r>
            <a:r>
              <a:rPr lang="el-GR" b="1" dirty="0">
                <a:solidFill>
                  <a:schemeClr val="tx1">
                    <a:lumMod val="85000"/>
                  </a:schemeClr>
                </a:solidFill>
              </a:rPr>
              <a:t> </a:t>
            </a:r>
            <a:r>
              <a:rPr lang="el-GR" b="1" dirty="0">
                <a:solidFill>
                  <a:schemeClr val="accent5">
                    <a:lumMod val="60000"/>
                    <a:lumOff val="40000"/>
                  </a:schemeClr>
                </a:solidFill>
              </a:rPr>
              <a:t>πρύ[τανιν</a:t>
            </a:r>
            <a:r>
              <a:rPr lang="el-GR" b="1" dirty="0">
                <a:solidFill>
                  <a:schemeClr val="tx1">
                    <a:lumMod val="85000"/>
                  </a:schemeClr>
                </a:solidFill>
              </a:rPr>
              <a:t> </a:t>
            </a:r>
            <a:r>
              <a:rPr lang="el-GR" dirty="0">
                <a:solidFill>
                  <a:schemeClr val="tx1">
                    <a:lumMod val="85000"/>
                  </a:schemeClr>
                </a:solidFill>
              </a:rPr>
              <a:t>| καὶ] </a:t>
            </a:r>
            <a:r>
              <a:rPr lang="el-GR" b="1" dirty="0">
                <a:solidFill>
                  <a:schemeClr val="accent5">
                    <a:lumMod val="60000"/>
                    <a:lumOff val="40000"/>
                  </a:schemeClr>
                </a:solidFill>
              </a:rPr>
              <a:t>γυμνασίαρχον</a:t>
            </a:r>
            <a:r>
              <a:rPr lang="el-GR" dirty="0">
                <a:solidFill>
                  <a:schemeClr val="accent5">
                    <a:lumMod val="60000"/>
                    <a:lumOff val="40000"/>
                  </a:schemeClr>
                </a:solidFill>
              </a:rPr>
              <a:t> </a:t>
            </a:r>
            <a:r>
              <a:rPr lang="el-GR" dirty="0">
                <a:solidFill>
                  <a:schemeClr val="tx1">
                    <a:lumMod val="85000"/>
                  </a:schemeClr>
                </a:solidFill>
              </a:rPr>
              <a:t>| [πάν]των τῶν γυμν[ασίων] | [...] σεμνῶς [..... ..... ...... . </a:t>
            </a:r>
            <a:r>
              <a:rPr lang="el-GR" b="1" dirty="0">
                <a:solidFill>
                  <a:schemeClr val="accent5">
                    <a:lumMod val="60000"/>
                    <a:lumOff val="40000"/>
                  </a:schemeClr>
                </a:solidFill>
              </a:rPr>
              <a:t>ἱερῆν καὶ | κοσ]μήτειραν</a:t>
            </a:r>
            <a:r>
              <a:rPr lang="el-GR" dirty="0">
                <a:solidFill>
                  <a:schemeClr val="accent5">
                    <a:lumMod val="60000"/>
                    <a:lumOff val="40000"/>
                  </a:schemeClr>
                </a:solidFill>
              </a:rPr>
              <a:t> </a:t>
            </a:r>
            <a:r>
              <a:rPr lang="el-GR" dirty="0">
                <a:solidFill>
                  <a:schemeClr val="tx1">
                    <a:lumMod val="85000"/>
                  </a:schemeClr>
                </a:solidFill>
              </a:rPr>
              <a:t>τ[ῆς ἁγιωτάτης </a:t>
            </a:r>
            <a:r>
              <a:rPr lang="el-GR" b="1" dirty="0">
                <a:solidFill>
                  <a:schemeClr val="accent5">
                    <a:lumMod val="60000"/>
                    <a:lumOff val="40000"/>
                  </a:schemeClr>
                </a:solidFill>
              </a:rPr>
              <a:t>Ἀρ]τέμιδος</a:t>
            </a:r>
            <a:r>
              <a:rPr lang="el-GR" dirty="0">
                <a:solidFill>
                  <a:schemeClr val="tx1">
                    <a:lumMod val="85000"/>
                  </a:schemeClr>
                </a:solidFill>
              </a:rPr>
              <a:t>, ἱε|[ρατεύ]σασαν ἀξίως [καὶ σεμνῶς, θυγ]ατέρα πρὸς | [μὲν] </a:t>
            </a:r>
            <a:r>
              <a:rPr lang="en-GB" dirty="0">
                <a:solidFill>
                  <a:schemeClr val="tx1">
                    <a:lumMod val="85000"/>
                  </a:schemeClr>
                </a:solidFill>
              </a:rPr>
              <a:t> </a:t>
            </a:r>
            <a:r>
              <a:rPr lang="el-GR" dirty="0">
                <a:solidFill>
                  <a:schemeClr val="tx1">
                    <a:lumMod val="85000"/>
                  </a:schemeClr>
                </a:solidFill>
              </a:rPr>
              <a:t>πατρὸς Κλ(αυδίου) Μητροβίου </a:t>
            </a:r>
            <a:r>
              <a:rPr lang="en-GB" dirty="0">
                <a:solidFill>
                  <a:schemeClr val="tx1">
                    <a:lumMod val="85000"/>
                  </a:schemeClr>
                </a:solidFill>
              </a:rPr>
              <a:t>O</a:t>
            </a:r>
            <a:r>
              <a:rPr lang="el-GR" dirty="0">
                <a:solidFill>
                  <a:schemeClr val="tx1">
                    <a:lumMod val="85000"/>
                  </a:schemeClr>
                </a:solidFill>
              </a:rPr>
              <a:t>ὐη[ρ]ιανοῦ, ὑοῦ | </a:t>
            </a:r>
            <a:r>
              <a:rPr lang="el-GR" b="1" dirty="0">
                <a:solidFill>
                  <a:schemeClr val="tx1">
                    <a:lumMod val="85000"/>
                  </a:schemeClr>
                </a:solidFill>
              </a:rPr>
              <a:t>[Κλ. Μη]τροβίου καὶ Κλαυδίας Κρατείας </a:t>
            </a:r>
            <a:r>
              <a:rPr lang="el-GR" b="1" u="sng" dirty="0">
                <a:solidFill>
                  <a:schemeClr val="tx1">
                    <a:lumMod val="85000"/>
                  </a:schemeClr>
                </a:solidFill>
              </a:rPr>
              <a:t>ἀ[ρχι]ερέων</a:t>
            </a:r>
            <a:r>
              <a:rPr lang="el-GR" b="1" dirty="0">
                <a:solidFill>
                  <a:schemeClr val="tx1">
                    <a:lumMod val="85000"/>
                  </a:schemeClr>
                </a:solidFill>
              </a:rPr>
              <a:t>,</a:t>
            </a:r>
            <a:r>
              <a:rPr lang="el-GR" dirty="0">
                <a:solidFill>
                  <a:schemeClr val="tx1">
                    <a:lumMod val="85000"/>
                  </a:schemeClr>
                </a:solidFill>
              </a:rPr>
              <a:t> | [πρὸς δ]ὲ μητ[ρ]ὸς </a:t>
            </a:r>
            <a:r>
              <a:rPr lang="en-GB" dirty="0">
                <a:solidFill>
                  <a:schemeClr val="tx1">
                    <a:lumMod val="85000"/>
                  </a:schemeClr>
                </a:solidFill>
              </a:rPr>
              <a:t>O</a:t>
            </a:r>
            <a:r>
              <a:rPr lang="el-GR" dirty="0">
                <a:solidFill>
                  <a:schemeClr val="tx1">
                    <a:lumMod val="85000"/>
                  </a:schemeClr>
                </a:solidFill>
              </a:rPr>
              <a:t>ὐλπίας Δημοκρατείας κοσμη|[τείρη]ς, ἐγγόνην Ἰουλίας Δαμιανῆς Πώλλης | [ἱερῆς κ]αὶ κοσμητείρης καὶ πρυτάνεως, | [προεγ]γόνην Φλ. Πώλλης ἱερῆς καὶ κοσ|[μητεί]ρης, ἀπογόνην δὲ</a:t>
            </a:r>
            <a:r>
              <a:rPr lang="el-GR" b="1" dirty="0">
                <a:solidFill>
                  <a:schemeClr val="tx1">
                    <a:lumMod val="85000"/>
                  </a:schemeClr>
                </a:solidFill>
              </a:rPr>
              <a:t> Ἰουλ. Πώλλης | [ἱερῆς κ]αὶ κοσμητείρης καὶ ἀρχιερείας | [καὶ πρυτά]νεως </a:t>
            </a:r>
            <a:r>
              <a:rPr lang="el-GR" dirty="0">
                <a:solidFill>
                  <a:schemeClr val="tx1">
                    <a:lumMod val="85000"/>
                  </a:schemeClr>
                </a:solidFill>
              </a:rPr>
              <a:t>καὶ Μινδίας Ποτεν|[τίλλης ἀ]ρχιερείας καὶ κοσμητείρης, | [ἀνάγουσα]ν τὸ γένος ἐκ τῶν ἱερειῶν | [καὶ κοσμη]τειρῶν.</a:t>
            </a:r>
            <a:endParaRPr lang="en-GB" dirty="0">
              <a:solidFill>
                <a:schemeClr val="tx1">
                  <a:lumMod val="85000"/>
                </a:schemeClr>
              </a:solidFill>
            </a:endParaRPr>
          </a:p>
        </p:txBody>
      </p:sp>
      <p:sp>
        <p:nvSpPr>
          <p:cNvPr id="8" name="Oval 7"/>
          <p:cNvSpPr/>
          <p:nvPr/>
        </p:nvSpPr>
        <p:spPr>
          <a:xfrm>
            <a:off x="3973361" y="1556792"/>
            <a:ext cx="648072" cy="720080"/>
          </a:xfrm>
          <a:prstGeom prst="ellipse">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110662" y="1621832"/>
            <a:ext cx="373469" cy="523220"/>
          </a:xfrm>
          <a:prstGeom prst="rect">
            <a:avLst/>
          </a:prstGeom>
          <a:noFill/>
        </p:spPr>
        <p:txBody>
          <a:bodyPr wrap="square" rtlCol="0">
            <a:spAutoFit/>
          </a:bodyPr>
          <a:lstStyle/>
          <a:p>
            <a:r>
              <a:rPr lang="de-DE" sz="2800" b="1" dirty="0"/>
              <a:t>1</a:t>
            </a:r>
            <a:endParaRPr lang="en-GB" sz="2800" b="1" dirty="0"/>
          </a:p>
        </p:txBody>
      </p:sp>
      <p:sp>
        <p:nvSpPr>
          <p:cNvPr id="21" name="TextBox 20"/>
          <p:cNvSpPr txBox="1"/>
          <p:nvPr/>
        </p:nvSpPr>
        <p:spPr>
          <a:xfrm>
            <a:off x="292819" y="2516531"/>
            <a:ext cx="3859160" cy="2585323"/>
          </a:xfrm>
          <a:prstGeom prst="rect">
            <a:avLst/>
          </a:prstGeom>
          <a:noFill/>
        </p:spPr>
        <p:txBody>
          <a:bodyPr wrap="square" rtlCol="0">
            <a:spAutoFit/>
          </a:bodyPr>
          <a:lstStyle/>
          <a:p>
            <a:r>
              <a:rPr lang="en-GB" dirty="0">
                <a:effectLst>
                  <a:outerShdw blurRad="38100" dist="38100" dir="2700000" algn="tl">
                    <a:srgbClr val="000000">
                      <a:alpha val="43137"/>
                    </a:srgbClr>
                  </a:outerShdw>
                </a:effectLst>
              </a:rPr>
              <a:t>(1) dedication to </a:t>
            </a:r>
            <a:br>
              <a:rPr lang="en-GB" dirty="0">
                <a:effectLst>
                  <a:outerShdw blurRad="38100" dist="38100" dir="2700000" algn="tl">
                    <a:srgbClr val="000000">
                      <a:alpha val="43137"/>
                    </a:srgbClr>
                  </a:outerShdw>
                </a:effectLst>
              </a:rPr>
            </a:br>
            <a:r>
              <a:rPr lang="en-GB" dirty="0">
                <a:effectLst>
                  <a:outerShdw blurRad="38100" dist="38100" dir="2700000" algn="tl">
                    <a:srgbClr val="000000">
                      <a:alpha val="43137"/>
                    </a:srgbClr>
                  </a:outerShdw>
                </a:effectLst>
              </a:rPr>
              <a:t>Claudia </a:t>
            </a:r>
            <a:r>
              <a:rPr lang="en-GB" dirty="0" err="1">
                <a:effectLst>
                  <a:outerShdw blurRad="38100" dist="38100" dir="2700000" algn="tl">
                    <a:srgbClr val="000000">
                      <a:alpha val="43137"/>
                    </a:srgbClr>
                  </a:outerShdw>
                </a:effectLst>
              </a:rPr>
              <a:t>Crateia</a:t>
            </a:r>
            <a:r>
              <a:rPr lang="en-GB" dirty="0">
                <a:effectLst>
                  <a:outerShdw blurRad="38100" dist="38100" dir="2700000" algn="tl">
                    <a:srgbClr val="000000">
                      <a:alpha val="43137"/>
                    </a:srgbClr>
                  </a:outerShdw>
                </a:effectLst>
              </a:rPr>
              <a:t> </a:t>
            </a:r>
            <a:r>
              <a:rPr lang="en-GB" dirty="0" err="1">
                <a:effectLst>
                  <a:outerShdw blurRad="38100" dist="38100" dir="2700000" algn="tl">
                    <a:srgbClr val="000000">
                      <a:alpha val="43137"/>
                    </a:srgbClr>
                  </a:outerShdw>
                </a:effectLst>
              </a:rPr>
              <a:t>Veriana</a:t>
            </a:r>
            <a:r>
              <a:rPr lang="en-GB" dirty="0">
                <a:effectLst>
                  <a:outerShdw blurRad="38100" dist="38100" dir="2700000" algn="tl">
                    <a:srgbClr val="000000">
                      <a:alpha val="43137"/>
                    </a:srgbClr>
                  </a:outerShdw>
                </a:effectLst>
              </a:rPr>
              <a:t>, </a:t>
            </a:r>
            <a:br>
              <a:rPr lang="en-GB" dirty="0">
                <a:effectLst>
                  <a:outerShdw blurRad="38100" dist="38100" dir="2700000" algn="tl">
                    <a:srgbClr val="000000">
                      <a:alpha val="43137"/>
                    </a:srgbClr>
                  </a:outerShdw>
                </a:effectLst>
              </a:rPr>
            </a:br>
            <a:r>
              <a:rPr lang="en-GB" dirty="0">
                <a:effectLst>
                  <a:outerShdw blurRad="38100" dist="38100" dir="2700000" algn="tl">
                    <a:srgbClr val="000000">
                      <a:alpha val="43137"/>
                    </a:srgbClr>
                  </a:outerShdw>
                </a:effectLst>
              </a:rPr>
              <a:t>senatorial rank (</a:t>
            </a:r>
            <a:r>
              <a:rPr lang="el-GR" i="1" dirty="0">
                <a:effectLst>
                  <a:outerShdw blurRad="38100" dist="38100" dir="2700000" algn="tl">
                    <a:srgbClr val="000000">
                      <a:alpha val="43137"/>
                    </a:srgbClr>
                  </a:outerShdw>
                </a:effectLst>
              </a:rPr>
              <a:t>συνκλητικὴ</a:t>
            </a:r>
            <a:r>
              <a:rPr lang="el-GR" dirty="0">
                <a:effectLst>
                  <a:outerShdw blurRad="38100" dist="38100" dir="2700000" algn="tl">
                    <a:srgbClr val="000000">
                      <a:alpha val="43137"/>
                    </a:srgbClr>
                  </a:outerShdw>
                </a:effectLst>
              </a:rPr>
              <a:t>)</a:t>
            </a:r>
            <a:r>
              <a:rPr lang="en-GB" dirty="0">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accent5">
                    <a:lumMod val="60000"/>
                    <a:lumOff val="40000"/>
                  </a:schemeClr>
                </a:solidFill>
                <a:effectLst>
                  <a:outerShdw blurRad="38100" dist="38100" dir="2700000" algn="tl">
                    <a:srgbClr val="000000">
                      <a:alpha val="43137"/>
                    </a:srgbClr>
                  </a:outerShdw>
                </a:effectLst>
              </a:rPr>
              <a:t>prytanis</a:t>
            </a:r>
            <a:endParaRPr lang="en-GB" i="1" dirty="0">
              <a:solidFill>
                <a:schemeClr val="accent5">
                  <a:lumMod val="60000"/>
                  <a:lumOff val="40000"/>
                </a:schemeClr>
              </a:solidFill>
              <a:effectLst>
                <a:outerShdw blurRad="38100" dist="38100" dir="2700000" algn="tl">
                  <a:srgbClr val="000000">
                    <a:alpha val="43137"/>
                  </a:srgbClr>
                </a:outerShdw>
              </a:effectLst>
            </a:endParaRPr>
          </a:p>
          <a:p>
            <a:pPr marL="742950" lvl="1" indent="-285750">
              <a:buFont typeface="Wingdings" pitchFamily="2" charset="2"/>
              <a:buChar char="v"/>
            </a:pPr>
            <a:r>
              <a:rPr lang="en-GB" i="1" dirty="0" err="1">
                <a:solidFill>
                  <a:schemeClr val="accent5">
                    <a:lumMod val="60000"/>
                    <a:lumOff val="40000"/>
                  </a:schemeClr>
                </a:solidFill>
                <a:effectLst>
                  <a:outerShdw blurRad="38100" dist="38100" dir="2700000" algn="tl">
                    <a:srgbClr val="000000">
                      <a:alpha val="43137"/>
                    </a:srgbClr>
                  </a:outerShdw>
                </a:effectLst>
              </a:rPr>
              <a:t>gymnasiarchos</a:t>
            </a:r>
            <a:r>
              <a:rPr lang="en-GB" dirty="0">
                <a:solidFill>
                  <a:schemeClr val="accent5">
                    <a:lumMod val="60000"/>
                    <a:lumOff val="40000"/>
                  </a:schemeClr>
                </a:solidFill>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accent5">
                    <a:lumMod val="60000"/>
                    <a:lumOff val="40000"/>
                  </a:schemeClr>
                </a:solidFill>
                <a:effectLst>
                  <a:outerShdw blurRad="38100" dist="38100" dir="2700000" algn="tl">
                    <a:srgbClr val="000000">
                      <a:alpha val="43137"/>
                    </a:srgbClr>
                  </a:outerShdw>
                </a:effectLst>
              </a:rPr>
              <a:t>hiereia</a:t>
            </a:r>
            <a:r>
              <a:rPr lang="en-GB" dirty="0">
                <a:solidFill>
                  <a:schemeClr val="accent5">
                    <a:lumMod val="60000"/>
                    <a:lumOff val="40000"/>
                  </a:schemeClr>
                </a:solidFill>
                <a:effectLst>
                  <a:outerShdw blurRad="38100" dist="38100" dir="2700000" algn="tl">
                    <a:srgbClr val="000000">
                      <a:alpha val="43137"/>
                    </a:srgbClr>
                  </a:outerShdw>
                </a:effectLst>
              </a:rPr>
              <a:t> &amp; </a:t>
            </a:r>
            <a:r>
              <a:rPr lang="en-GB" i="1" dirty="0" err="1">
                <a:solidFill>
                  <a:schemeClr val="accent5">
                    <a:lumMod val="60000"/>
                    <a:lumOff val="40000"/>
                  </a:schemeClr>
                </a:solidFill>
                <a:effectLst>
                  <a:outerShdw blurRad="38100" dist="38100" dir="2700000" algn="tl">
                    <a:srgbClr val="000000">
                      <a:alpha val="43137"/>
                    </a:srgbClr>
                  </a:outerShdw>
                </a:effectLst>
              </a:rPr>
              <a:t>kosméteira</a:t>
            </a:r>
            <a:r>
              <a:rPr lang="en-GB" dirty="0">
                <a:solidFill>
                  <a:schemeClr val="accent5">
                    <a:lumMod val="60000"/>
                    <a:lumOff val="40000"/>
                  </a:schemeClr>
                </a:solidFill>
                <a:effectLst>
                  <a:outerShdw blurRad="38100" dist="38100" dir="2700000" algn="tl">
                    <a:srgbClr val="000000">
                      <a:alpha val="43137"/>
                    </a:srgbClr>
                  </a:outerShdw>
                </a:effectLst>
              </a:rPr>
              <a:t> </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of Artemis</a:t>
            </a:r>
            <a:br>
              <a:rPr lang="en-GB" dirty="0">
                <a:solidFill>
                  <a:schemeClr val="accent5">
                    <a:lumMod val="60000"/>
                    <a:lumOff val="40000"/>
                  </a:schemeClr>
                </a:solidFill>
                <a:effectLst>
                  <a:outerShdw blurRad="38100" dist="38100" dir="2700000" algn="tl">
                    <a:srgbClr val="000000">
                      <a:alpha val="43137"/>
                    </a:srgbClr>
                  </a:outerShdw>
                </a:effectLst>
              </a:rPr>
            </a:br>
            <a:endParaRPr lang="en-GB" dirty="0"/>
          </a:p>
          <a:p>
            <a:pPr lvl="1"/>
            <a:r>
              <a:rPr lang="de-DE" dirty="0">
                <a:solidFill>
                  <a:schemeClr val="tx1">
                    <a:lumMod val="95000"/>
                  </a:schemeClr>
                </a:solidFill>
                <a:effectLst>
                  <a:outerShdw blurRad="38100" dist="38100" dir="2700000" algn="tl">
                    <a:srgbClr val="000000">
                      <a:alpha val="43137"/>
                    </a:srgbClr>
                  </a:outerShdw>
                </a:effectLst>
              </a:rPr>
              <a:t>unter </a:t>
            </a:r>
            <a:r>
              <a:rPr lang="de-DE" dirty="0" err="1">
                <a:solidFill>
                  <a:schemeClr val="tx1">
                    <a:lumMod val="95000"/>
                  </a:schemeClr>
                </a:solidFill>
                <a:effectLst>
                  <a:outerShdw blurRad="38100" dist="38100" dir="2700000" algn="tl">
                    <a:srgbClr val="000000">
                      <a:alpha val="43137"/>
                    </a:srgbClr>
                  </a:outerShdw>
                </a:effectLst>
              </a:rPr>
              <a:t>the</a:t>
            </a:r>
            <a:r>
              <a:rPr lang="de-DE" dirty="0">
                <a:solidFill>
                  <a:schemeClr val="tx1">
                    <a:lumMod val="95000"/>
                  </a:schemeClr>
                </a:solidFill>
                <a:effectLst>
                  <a:outerShdw blurRad="38100" dist="38100" dir="2700000" algn="tl">
                    <a:srgbClr val="000000">
                      <a:alpha val="43137"/>
                    </a:srgbClr>
                  </a:outerShdw>
                </a:effectLst>
              </a:rPr>
              <a:t> </a:t>
            </a:r>
            <a:r>
              <a:rPr lang="de-DE" dirty="0" err="1">
                <a:solidFill>
                  <a:schemeClr val="tx1">
                    <a:lumMod val="95000"/>
                  </a:schemeClr>
                </a:solidFill>
                <a:effectLst>
                  <a:outerShdw blurRad="38100" dist="38100" dir="2700000" algn="tl">
                    <a:srgbClr val="000000">
                      <a:alpha val="43137"/>
                    </a:srgbClr>
                  </a:outerShdw>
                </a:effectLst>
              </a:rPr>
              <a:t>emperor</a:t>
            </a:r>
            <a:r>
              <a:rPr lang="de-DE" dirty="0">
                <a:solidFill>
                  <a:schemeClr val="tx1">
                    <a:lumMod val="95000"/>
                  </a:schemeClr>
                </a:solidFill>
                <a:effectLst>
                  <a:outerShdw blurRad="38100" dist="38100" dir="2700000" algn="tl">
                    <a:srgbClr val="000000">
                      <a:alpha val="43137"/>
                    </a:srgbClr>
                  </a:outerShdw>
                </a:effectLst>
              </a:rPr>
              <a:t> Commodus</a:t>
            </a:r>
            <a:endParaRPr lang="en-GB" dirty="0">
              <a:solidFill>
                <a:schemeClr val="tx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48000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1250"/>
                                        <p:tgtEl>
                                          <p:spTgt spid="8"/>
                                        </p:tgtEl>
                                      </p:cBhvr>
                                    </p:animEffect>
                                  </p:childTnLst>
                                </p:cTn>
                              </p:par>
                            </p:childTnLst>
                          </p:cTn>
                        </p:par>
                        <p:par>
                          <p:cTn id="14" fill="hold">
                            <p:stCondLst>
                              <p:cond delay="2750"/>
                            </p:stCondLst>
                            <p:childTnLst>
                              <p:par>
                                <p:cTn id="15" presetID="21" presetClass="entr" presetSubtype="1" fill="hold" grpId="0" nodeType="afterEffect">
                                  <p:stCondLst>
                                    <p:cond delay="50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1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2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179510" y="1340768"/>
            <a:ext cx="4346881" cy="923330"/>
          </a:xfrm>
          <a:prstGeom prst="rect">
            <a:avLst/>
          </a:prstGeom>
          <a:noFill/>
        </p:spPr>
        <p:txBody>
          <a:bodyPr wrap="square" rtlCol="0">
            <a:spAutoFit/>
          </a:bodyPr>
          <a:lstStyle/>
          <a:p>
            <a:r>
              <a:rPr lang="en-GB" b="1" dirty="0">
                <a:solidFill>
                  <a:schemeClr val="accent5">
                    <a:lumMod val="60000"/>
                    <a:lumOff val="40000"/>
                  </a:schemeClr>
                </a:solidFill>
                <a:effectLst>
                  <a:outerShdw blurRad="38100" dist="38100" dir="2700000" algn="tl">
                    <a:srgbClr val="000000">
                      <a:alpha val="43137"/>
                    </a:srgbClr>
                  </a:outerShdw>
                </a:effectLst>
              </a:rPr>
              <a:t>Combination of offices:</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prytanis</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kosméteira</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gymnasiarchos</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hiereia</a:t>
            </a:r>
            <a:r>
              <a:rPr lang="en-GB" b="1" dirty="0">
                <a:solidFill>
                  <a:schemeClr val="accent5">
                    <a:lumMod val="60000"/>
                    <a:lumOff val="40000"/>
                  </a:schemeClr>
                </a:solidFill>
                <a:effectLst>
                  <a:outerShdw blurRad="38100" dist="38100" dir="2700000" algn="tl">
                    <a:srgbClr val="000000">
                      <a:alpha val="43137"/>
                    </a:srgbClr>
                  </a:outerShdw>
                </a:effectLst>
              </a:rPr>
              <a:t> of Artemis &amp; </a:t>
            </a:r>
            <a:r>
              <a:rPr lang="en-GB" b="1" i="1" dirty="0" err="1">
                <a:solidFill>
                  <a:schemeClr val="accent5">
                    <a:lumMod val="60000"/>
                    <a:lumOff val="40000"/>
                  </a:schemeClr>
                </a:solidFill>
                <a:effectLst>
                  <a:outerShdw blurRad="38100" dist="38100" dir="2700000" algn="tl">
                    <a:srgbClr val="000000">
                      <a:alpha val="43137"/>
                    </a:srgbClr>
                  </a:outerShdw>
                </a:effectLst>
              </a:rPr>
              <a:t>archiereia</a:t>
            </a:r>
            <a:endParaRPr lang="en-GB" dirty="0"/>
          </a:p>
        </p:txBody>
      </p:sp>
      <p:sp>
        <p:nvSpPr>
          <p:cNvPr id="12" name="Oval 11"/>
          <p:cNvSpPr/>
          <p:nvPr/>
        </p:nvSpPr>
        <p:spPr>
          <a:xfrm>
            <a:off x="4002668" y="317958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4152923" y="3270583"/>
            <a:ext cx="373469" cy="523220"/>
          </a:xfrm>
          <a:prstGeom prst="rect">
            <a:avLst/>
          </a:prstGeom>
          <a:noFill/>
        </p:spPr>
        <p:txBody>
          <a:bodyPr wrap="square" rtlCol="0">
            <a:spAutoFit/>
          </a:bodyPr>
          <a:lstStyle/>
          <a:p>
            <a:r>
              <a:rPr lang="de-DE" sz="2800" b="1" dirty="0"/>
              <a:t>2</a:t>
            </a:r>
            <a:endParaRPr lang="en-GB" sz="2800" b="1" dirty="0"/>
          </a:p>
        </p:txBody>
      </p:sp>
      <p:sp>
        <p:nvSpPr>
          <p:cNvPr id="4" name="Title 1"/>
          <p:cNvSpPr>
            <a:spLocks noGrp="1"/>
          </p:cNvSpPr>
          <p:nvPr>
            <p:ph type="title"/>
          </p:nvPr>
        </p:nvSpPr>
        <p:spPr>
          <a:xfrm>
            <a:off x="457200" y="332656"/>
            <a:ext cx="8229600" cy="782960"/>
          </a:xfrm>
        </p:spPr>
        <p:txBody>
          <a:bodyPr/>
          <a:lstStyle/>
          <a:p>
            <a:r>
              <a:rPr lang="en-GB" dirty="0" err="1"/>
              <a:t>Ephesos</a:t>
            </a:r>
            <a:r>
              <a:rPr lang="en-GB" dirty="0"/>
              <a:t>: “Career Structures”</a:t>
            </a:r>
          </a:p>
        </p:txBody>
      </p:sp>
      <p:sp>
        <p:nvSpPr>
          <p:cNvPr id="6" name="TextBox 5"/>
          <p:cNvSpPr txBox="1"/>
          <p:nvPr/>
        </p:nvSpPr>
        <p:spPr>
          <a:xfrm>
            <a:off x="179511" y="6309320"/>
            <a:ext cx="4464497" cy="461665"/>
          </a:xfrm>
          <a:prstGeom prst="rect">
            <a:avLst/>
          </a:prstGeom>
          <a:noFill/>
        </p:spPr>
        <p:txBody>
          <a:bodyPr wrap="square" rtlCol="0">
            <a:spAutoFit/>
          </a:bodyPr>
          <a:lstStyle/>
          <a:p>
            <a:r>
              <a:rPr lang="en-GB" sz="1200" dirty="0">
                <a:solidFill>
                  <a:schemeClr val="tx1">
                    <a:lumMod val="50000"/>
                  </a:schemeClr>
                </a:solidFill>
              </a:rPr>
              <a:t>Statue basis: </a:t>
            </a:r>
            <a:r>
              <a:rPr lang="en-GB" sz="1200" dirty="0" err="1">
                <a:solidFill>
                  <a:schemeClr val="tx1">
                    <a:lumMod val="50000"/>
                  </a:schemeClr>
                </a:solidFill>
              </a:rPr>
              <a:t>Halfmann</a:t>
            </a:r>
            <a:r>
              <a:rPr lang="en-GB" sz="1200" dirty="0">
                <a:solidFill>
                  <a:schemeClr val="tx1">
                    <a:lumMod val="50000"/>
                  </a:schemeClr>
                </a:solidFill>
              </a:rPr>
              <a:t> 1982 p. 137, 139 ; </a:t>
            </a:r>
            <a:br>
              <a:rPr lang="en-GB" sz="1200" dirty="0">
                <a:solidFill>
                  <a:schemeClr val="tx1">
                    <a:lumMod val="50000"/>
                  </a:schemeClr>
                </a:solidFill>
              </a:rPr>
            </a:br>
            <a:r>
              <a:rPr lang="en-GB" sz="1200" dirty="0">
                <a:solidFill>
                  <a:schemeClr val="tx1">
                    <a:lumMod val="50000"/>
                  </a:schemeClr>
                </a:solidFill>
              </a:rPr>
              <a:t>Van Bremen 1996, 318 n°10</a:t>
            </a:r>
          </a:p>
        </p:txBody>
      </p:sp>
      <p:sp>
        <p:nvSpPr>
          <p:cNvPr id="7" name="TextBox 6"/>
          <p:cNvSpPr txBox="1"/>
          <p:nvPr/>
        </p:nvSpPr>
        <p:spPr>
          <a:xfrm>
            <a:off x="4644008" y="1124744"/>
            <a:ext cx="4392488" cy="5632311"/>
          </a:xfrm>
          <a:prstGeom prst="rect">
            <a:avLst/>
          </a:prstGeom>
          <a:noFill/>
        </p:spPr>
        <p:txBody>
          <a:bodyPr wrap="square" rtlCol="0">
            <a:spAutoFit/>
          </a:bodyPr>
          <a:lstStyle/>
          <a:p>
            <a:r>
              <a:rPr lang="el-GR" b="1" dirty="0">
                <a:solidFill>
                  <a:schemeClr val="tx1">
                    <a:lumMod val="85000"/>
                  </a:schemeClr>
                </a:solidFill>
              </a:rPr>
              <a:t>ἀγα[θῃ] | τύ[χῃ</a:t>
            </a:r>
            <a:r>
              <a:rPr lang="el-GR" dirty="0">
                <a:solidFill>
                  <a:schemeClr val="tx1">
                    <a:lumMod val="85000"/>
                  </a:schemeClr>
                </a:solidFill>
              </a:rPr>
              <a:t>. | </a:t>
            </a:r>
            <a:r>
              <a:rPr lang="el-GR" b="1" dirty="0">
                <a:solidFill>
                  <a:schemeClr val="tx1">
                    <a:lumMod val="85000"/>
                  </a:schemeClr>
                </a:solidFill>
              </a:rPr>
              <a:t>Κ]λαυδίαν Κρατεία[ν </a:t>
            </a:r>
            <a:r>
              <a:rPr lang="en-GB" b="1" dirty="0">
                <a:solidFill>
                  <a:schemeClr val="tx1">
                    <a:lumMod val="85000"/>
                  </a:schemeClr>
                </a:solidFill>
              </a:rPr>
              <a:t>O</a:t>
            </a:r>
            <a:r>
              <a:rPr lang="el-GR" b="1" dirty="0">
                <a:solidFill>
                  <a:schemeClr val="tx1">
                    <a:lumMod val="85000"/>
                  </a:schemeClr>
                </a:solidFill>
              </a:rPr>
              <a:t>ὐηριανὴν</a:t>
            </a:r>
            <a:r>
              <a:rPr lang="el-GR" dirty="0">
                <a:solidFill>
                  <a:schemeClr val="tx1">
                    <a:lumMod val="85000"/>
                  </a:schemeClr>
                </a:solidFill>
              </a:rPr>
              <a:t> | </a:t>
            </a:r>
            <a:r>
              <a:rPr lang="el-GR" b="1" dirty="0">
                <a:solidFill>
                  <a:schemeClr val="tx1">
                    <a:lumMod val="85000"/>
                  </a:schemeClr>
                </a:solidFill>
              </a:rPr>
              <a:t>συ]νκλητικήν</a:t>
            </a:r>
            <a:r>
              <a:rPr lang="el-GR" dirty="0">
                <a:solidFill>
                  <a:schemeClr val="tx1">
                    <a:lumMod val="85000"/>
                  </a:schemeClr>
                </a:solidFill>
              </a:rPr>
              <a:t>, τὴν</a:t>
            </a:r>
            <a:r>
              <a:rPr lang="el-GR" b="1" dirty="0">
                <a:solidFill>
                  <a:schemeClr val="tx1">
                    <a:lumMod val="85000"/>
                  </a:schemeClr>
                </a:solidFill>
              </a:rPr>
              <a:t> πρύ[τανιν </a:t>
            </a:r>
            <a:r>
              <a:rPr lang="el-GR" dirty="0">
                <a:solidFill>
                  <a:schemeClr val="tx1">
                    <a:lumMod val="85000"/>
                  </a:schemeClr>
                </a:solidFill>
              </a:rPr>
              <a:t>| καὶ] </a:t>
            </a:r>
            <a:r>
              <a:rPr lang="el-GR" b="1" dirty="0">
                <a:solidFill>
                  <a:schemeClr val="tx1">
                    <a:lumMod val="85000"/>
                  </a:schemeClr>
                </a:solidFill>
              </a:rPr>
              <a:t>γυμνασίαρχον</a:t>
            </a:r>
            <a:r>
              <a:rPr lang="el-GR" dirty="0">
                <a:solidFill>
                  <a:schemeClr val="tx1">
                    <a:lumMod val="85000"/>
                  </a:schemeClr>
                </a:solidFill>
              </a:rPr>
              <a:t> | [πάν]των τῶν γυμν[ασίων] | [...] σεμνῶς [..... ..... ...... . </a:t>
            </a:r>
            <a:r>
              <a:rPr lang="el-GR" b="1" dirty="0">
                <a:solidFill>
                  <a:schemeClr val="tx1">
                    <a:lumMod val="85000"/>
                  </a:schemeClr>
                </a:solidFill>
              </a:rPr>
              <a:t>ἱερῆν καὶ | κοσ]μήτειραν</a:t>
            </a:r>
            <a:r>
              <a:rPr lang="el-GR" dirty="0">
                <a:solidFill>
                  <a:schemeClr val="tx1">
                    <a:lumMod val="85000"/>
                  </a:schemeClr>
                </a:solidFill>
              </a:rPr>
              <a:t> τ[ῆς ἁγιωτάτης </a:t>
            </a:r>
            <a:r>
              <a:rPr lang="el-GR" b="1" dirty="0">
                <a:solidFill>
                  <a:schemeClr val="tx1">
                    <a:lumMod val="85000"/>
                  </a:schemeClr>
                </a:solidFill>
              </a:rPr>
              <a:t>Ἀρ]τέμιδος</a:t>
            </a:r>
            <a:r>
              <a:rPr lang="el-GR" dirty="0">
                <a:solidFill>
                  <a:schemeClr val="tx1">
                    <a:lumMod val="85000"/>
                  </a:schemeClr>
                </a:solidFill>
              </a:rPr>
              <a:t>, ἱε|[ρατεύ]σασαν ἀξίως [καὶ σεμνῶς, θυγ]ατέρα πρὸς |</a:t>
            </a:r>
            <a:r>
              <a:rPr lang="el-GR" dirty="0">
                <a:solidFill>
                  <a:schemeClr val="tx2"/>
                </a:solidFill>
              </a:rPr>
              <a:t> [μὲν]</a:t>
            </a:r>
            <a:r>
              <a:rPr lang="el-GR" dirty="0"/>
              <a:t> </a:t>
            </a:r>
            <a:r>
              <a:rPr lang="en-GB" dirty="0"/>
              <a:t> </a:t>
            </a:r>
            <a:r>
              <a:rPr lang="el-GR" dirty="0">
                <a:solidFill>
                  <a:schemeClr val="accent2">
                    <a:lumMod val="40000"/>
                    <a:lumOff val="60000"/>
                  </a:schemeClr>
                </a:solidFill>
              </a:rPr>
              <a:t>πατρὸς Κλ(αυδίου) Μητροβίου </a:t>
            </a:r>
            <a:r>
              <a:rPr lang="en-GB" dirty="0">
                <a:solidFill>
                  <a:schemeClr val="accent2">
                    <a:lumMod val="40000"/>
                    <a:lumOff val="60000"/>
                  </a:schemeClr>
                </a:solidFill>
              </a:rPr>
              <a:t>O</a:t>
            </a:r>
            <a:r>
              <a:rPr lang="el-GR" dirty="0">
                <a:solidFill>
                  <a:schemeClr val="accent2">
                    <a:lumMod val="40000"/>
                    <a:lumOff val="60000"/>
                  </a:schemeClr>
                </a:solidFill>
              </a:rPr>
              <a:t>ὐη[ρ]ιανοῦ</a:t>
            </a:r>
            <a:r>
              <a:rPr lang="el-GR" dirty="0">
                <a:solidFill>
                  <a:schemeClr val="tx2"/>
                </a:solidFill>
              </a:rPr>
              <a:t>, ὑοῦ | </a:t>
            </a:r>
            <a:r>
              <a:rPr lang="el-GR" b="1" dirty="0">
                <a:solidFill>
                  <a:srgbClr val="00B0F0"/>
                </a:solidFill>
              </a:rPr>
              <a:t>[Κλ. Μη]τροβίου καὶ Κλαυδίας Κρατείας </a:t>
            </a:r>
            <a:r>
              <a:rPr lang="el-GR" b="1" u="sng" dirty="0">
                <a:solidFill>
                  <a:srgbClr val="00B0F0"/>
                </a:solidFill>
              </a:rPr>
              <a:t>ἀ[ρχι]ερέων</a:t>
            </a:r>
            <a:r>
              <a:rPr lang="el-GR" b="1" dirty="0">
                <a:solidFill>
                  <a:srgbClr val="00B0F0"/>
                </a:solidFill>
              </a:rPr>
              <a:t>,</a:t>
            </a:r>
            <a:r>
              <a:rPr lang="el-GR" dirty="0">
                <a:solidFill>
                  <a:schemeClr val="tx2"/>
                </a:solidFill>
              </a:rPr>
              <a:t> | [πρὸς δ]ὲ μητ[ρ]ὸς </a:t>
            </a:r>
            <a:r>
              <a:rPr lang="en-GB" dirty="0">
                <a:solidFill>
                  <a:schemeClr val="tx2"/>
                </a:solidFill>
              </a:rPr>
              <a:t>O</a:t>
            </a:r>
            <a:r>
              <a:rPr lang="el-GR" dirty="0">
                <a:solidFill>
                  <a:schemeClr val="tx2"/>
                </a:solidFill>
              </a:rPr>
              <a:t>ὐλπίας Δημοκρατείας κοσμη|[τείρη]ς, ἐγγόνην Ἰουλίας Δαμιανῆς Πώλλης | [ἱερῆς κ]αὶ κοσμητείρης καὶ πρυτάνεως, | [προεγ]γόνην Φλ. Πώλλης ἱερῆς καὶ κοσ|[μητεί]ρης, ἀπογόνην δὲ</a:t>
            </a:r>
            <a:r>
              <a:rPr lang="el-GR" b="1" dirty="0">
                <a:solidFill>
                  <a:schemeClr val="tx2"/>
                </a:solidFill>
              </a:rPr>
              <a:t> Ἰουλ. Πώλλης | [ἱερῆς κ]αὶ κοσμητείρης καὶ ἀρχιερείας | [καὶ πρυτά]νεως </a:t>
            </a:r>
            <a:r>
              <a:rPr lang="el-GR" dirty="0">
                <a:solidFill>
                  <a:schemeClr val="tx2"/>
                </a:solidFill>
              </a:rPr>
              <a:t>καὶ Μινδίας Ποτεν|[τίλλης ἀ]ρχιερείας καὶ κοσμητείρης, | [ἀνάγουσα]ν τὸ γένος ἐκ τῶν ἱερειῶν | [καὶ κοσμη]τειρῶν.</a:t>
            </a:r>
            <a:endParaRPr lang="en-GB" dirty="0">
              <a:solidFill>
                <a:schemeClr val="tx2"/>
              </a:solidFill>
            </a:endParaRPr>
          </a:p>
        </p:txBody>
      </p:sp>
      <p:sp>
        <p:nvSpPr>
          <p:cNvPr id="8" name="Oval 7"/>
          <p:cNvSpPr/>
          <p:nvPr/>
        </p:nvSpPr>
        <p:spPr>
          <a:xfrm>
            <a:off x="3973361" y="1556792"/>
            <a:ext cx="648072" cy="720080"/>
          </a:xfrm>
          <a:prstGeom prst="ellipse">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110662" y="1621832"/>
            <a:ext cx="373469" cy="523220"/>
          </a:xfrm>
          <a:prstGeom prst="rect">
            <a:avLst/>
          </a:prstGeom>
          <a:noFill/>
        </p:spPr>
        <p:txBody>
          <a:bodyPr wrap="square" rtlCol="0">
            <a:spAutoFit/>
          </a:bodyPr>
          <a:lstStyle/>
          <a:p>
            <a:r>
              <a:rPr lang="de-DE" sz="2800" b="1" dirty="0"/>
              <a:t>1</a:t>
            </a:r>
            <a:endParaRPr lang="en-GB" sz="2800" b="1" dirty="0"/>
          </a:p>
        </p:txBody>
      </p:sp>
      <p:sp>
        <p:nvSpPr>
          <p:cNvPr id="10" name="Oval 9"/>
          <p:cNvSpPr/>
          <p:nvPr/>
        </p:nvSpPr>
        <p:spPr>
          <a:xfrm>
            <a:off x="3995936" y="3717032"/>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292819" y="2516531"/>
            <a:ext cx="3859160" cy="2031325"/>
          </a:xfrm>
          <a:prstGeom prst="rect">
            <a:avLst/>
          </a:prstGeom>
          <a:noFill/>
        </p:spPr>
        <p:txBody>
          <a:bodyPr wrap="square" rtlCol="0">
            <a:spAutoFit/>
          </a:bodyPr>
          <a:lstStyle/>
          <a:p>
            <a:r>
              <a:rPr lang="en-GB" dirty="0">
                <a:effectLst>
                  <a:outerShdw blurRad="38100" dist="38100" dir="2700000" algn="tl">
                    <a:srgbClr val="000000">
                      <a:alpha val="43137"/>
                    </a:srgbClr>
                  </a:outerShdw>
                </a:effectLst>
              </a:rPr>
              <a:t>(1) dedication to </a:t>
            </a:r>
            <a:br>
              <a:rPr lang="en-GB" dirty="0">
                <a:effectLst>
                  <a:outerShdw blurRad="38100" dist="38100" dir="2700000" algn="tl">
                    <a:srgbClr val="000000">
                      <a:alpha val="43137"/>
                    </a:srgbClr>
                  </a:outerShdw>
                </a:effectLst>
              </a:rPr>
            </a:br>
            <a:r>
              <a:rPr lang="en-GB" dirty="0">
                <a:effectLst>
                  <a:outerShdw blurRad="38100" dist="38100" dir="2700000" algn="tl">
                    <a:srgbClr val="000000">
                      <a:alpha val="43137"/>
                    </a:srgbClr>
                  </a:outerShdw>
                </a:effectLst>
              </a:rPr>
              <a:t>Claudia </a:t>
            </a:r>
            <a:r>
              <a:rPr lang="en-GB" dirty="0" err="1">
                <a:effectLst>
                  <a:outerShdw blurRad="38100" dist="38100" dir="2700000" algn="tl">
                    <a:srgbClr val="000000">
                      <a:alpha val="43137"/>
                    </a:srgbClr>
                  </a:outerShdw>
                </a:effectLst>
              </a:rPr>
              <a:t>Crateia</a:t>
            </a:r>
            <a:r>
              <a:rPr lang="en-GB" dirty="0">
                <a:effectLst>
                  <a:outerShdw blurRad="38100" dist="38100" dir="2700000" algn="tl">
                    <a:srgbClr val="000000">
                      <a:alpha val="43137"/>
                    </a:srgbClr>
                  </a:outerShdw>
                </a:effectLst>
              </a:rPr>
              <a:t> </a:t>
            </a:r>
            <a:r>
              <a:rPr lang="en-GB" dirty="0" err="1">
                <a:effectLst>
                  <a:outerShdw blurRad="38100" dist="38100" dir="2700000" algn="tl">
                    <a:srgbClr val="000000">
                      <a:alpha val="43137"/>
                    </a:srgbClr>
                  </a:outerShdw>
                </a:effectLst>
              </a:rPr>
              <a:t>Veriana</a:t>
            </a:r>
            <a:r>
              <a:rPr lang="en-GB" dirty="0">
                <a:effectLst>
                  <a:outerShdw blurRad="38100" dist="38100" dir="2700000" algn="tl">
                    <a:srgbClr val="000000">
                      <a:alpha val="43137"/>
                    </a:srgbClr>
                  </a:outerShdw>
                </a:effectLst>
              </a:rPr>
              <a:t>, </a:t>
            </a:r>
            <a:br>
              <a:rPr lang="en-GB" dirty="0">
                <a:effectLst>
                  <a:outerShdw blurRad="38100" dist="38100" dir="2700000" algn="tl">
                    <a:srgbClr val="000000">
                      <a:alpha val="43137"/>
                    </a:srgbClr>
                  </a:outerShdw>
                </a:effectLst>
              </a:rPr>
            </a:br>
            <a:r>
              <a:rPr lang="en-GB" dirty="0">
                <a:effectLst>
                  <a:outerShdw blurRad="38100" dist="38100" dir="2700000" algn="tl">
                    <a:srgbClr val="000000">
                      <a:alpha val="43137"/>
                    </a:srgbClr>
                  </a:outerShdw>
                </a:effectLst>
              </a:rPr>
              <a:t>senatorial rank (</a:t>
            </a:r>
            <a:r>
              <a:rPr lang="el-GR" i="1" dirty="0">
                <a:effectLst>
                  <a:outerShdw blurRad="38100" dist="38100" dir="2700000" algn="tl">
                    <a:srgbClr val="000000">
                      <a:alpha val="43137"/>
                    </a:srgbClr>
                  </a:outerShdw>
                </a:effectLst>
              </a:rPr>
              <a:t>συνκλητικὴ</a:t>
            </a:r>
            <a:r>
              <a:rPr lang="el-GR" dirty="0">
                <a:effectLst>
                  <a:outerShdw blurRad="38100" dist="38100" dir="2700000" algn="tl">
                    <a:srgbClr val="000000">
                      <a:alpha val="43137"/>
                    </a:srgbClr>
                  </a:outerShdw>
                </a:effectLst>
              </a:rPr>
              <a:t>)</a:t>
            </a:r>
            <a:r>
              <a:rPr lang="en-GB" dirty="0">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accent5">
                    <a:lumMod val="60000"/>
                    <a:lumOff val="40000"/>
                  </a:schemeClr>
                </a:solidFill>
                <a:effectLst>
                  <a:outerShdw blurRad="38100" dist="38100" dir="2700000" algn="tl">
                    <a:srgbClr val="000000">
                      <a:alpha val="43137"/>
                    </a:srgbClr>
                  </a:outerShdw>
                </a:effectLst>
              </a:rPr>
              <a:t>prytanis</a:t>
            </a:r>
            <a:endParaRPr lang="en-GB" i="1" dirty="0">
              <a:solidFill>
                <a:schemeClr val="accent5">
                  <a:lumMod val="60000"/>
                  <a:lumOff val="40000"/>
                </a:schemeClr>
              </a:solidFill>
              <a:effectLst>
                <a:outerShdw blurRad="38100" dist="38100" dir="2700000" algn="tl">
                  <a:srgbClr val="000000">
                    <a:alpha val="43137"/>
                  </a:srgbClr>
                </a:outerShdw>
              </a:effectLst>
            </a:endParaRPr>
          </a:p>
          <a:p>
            <a:pPr marL="742950" lvl="1" indent="-285750">
              <a:buFont typeface="Wingdings" pitchFamily="2" charset="2"/>
              <a:buChar char="v"/>
            </a:pPr>
            <a:r>
              <a:rPr lang="en-GB" i="1" dirty="0" err="1">
                <a:solidFill>
                  <a:schemeClr val="accent5">
                    <a:lumMod val="60000"/>
                    <a:lumOff val="40000"/>
                  </a:schemeClr>
                </a:solidFill>
                <a:effectLst>
                  <a:outerShdw blurRad="38100" dist="38100" dir="2700000" algn="tl">
                    <a:srgbClr val="000000">
                      <a:alpha val="43137"/>
                    </a:srgbClr>
                  </a:outerShdw>
                </a:effectLst>
              </a:rPr>
              <a:t>gymnasiarchos</a:t>
            </a:r>
            <a:r>
              <a:rPr lang="en-GB" dirty="0">
                <a:solidFill>
                  <a:schemeClr val="accent5">
                    <a:lumMod val="60000"/>
                    <a:lumOff val="40000"/>
                  </a:schemeClr>
                </a:solidFill>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accent5">
                    <a:lumMod val="60000"/>
                    <a:lumOff val="40000"/>
                  </a:schemeClr>
                </a:solidFill>
                <a:effectLst>
                  <a:outerShdw blurRad="38100" dist="38100" dir="2700000" algn="tl">
                    <a:srgbClr val="000000">
                      <a:alpha val="43137"/>
                    </a:srgbClr>
                  </a:outerShdw>
                </a:effectLst>
              </a:rPr>
              <a:t>hiereia</a:t>
            </a:r>
            <a:r>
              <a:rPr lang="en-GB" dirty="0">
                <a:solidFill>
                  <a:schemeClr val="accent5">
                    <a:lumMod val="60000"/>
                    <a:lumOff val="40000"/>
                  </a:schemeClr>
                </a:solidFill>
                <a:effectLst>
                  <a:outerShdw blurRad="38100" dist="38100" dir="2700000" algn="tl">
                    <a:srgbClr val="000000">
                      <a:alpha val="43137"/>
                    </a:srgbClr>
                  </a:outerShdw>
                </a:effectLst>
              </a:rPr>
              <a:t> &amp; </a:t>
            </a:r>
            <a:r>
              <a:rPr lang="en-GB" i="1" dirty="0" err="1">
                <a:solidFill>
                  <a:schemeClr val="accent5">
                    <a:lumMod val="60000"/>
                    <a:lumOff val="40000"/>
                  </a:schemeClr>
                </a:solidFill>
                <a:effectLst>
                  <a:outerShdw blurRad="38100" dist="38100" dir="2700000" algn="tl">
                    <a:srgbClr val="000000">
                      <a:alpha val="43137"/>
                    </a:srgbClr>
                  </a:outerShdw>
                </a:effectLst>
              </a:rPr>
              <a:t>kosméteira</a:t>
            </a:r>
            <a:r>
              <a:rPr lang="en-GB" dirty="0">
                <a:solidFill>
                  <a:schemeClr val="accent5">
                    <a:lumMod val="60000"/>
                    <a:lumOff val="40000"/>
                  </a:schemeClr>
                </a:solidFill>
                <a:effectLst>
                  <a:outerShdw blurRad="38100" dist="38100" dir="2700000" algn="tl">
                    <a:srgbClr val="000000">
                      <a:alpha val="43137"/>
                    </a:srgbClr>
                  </a:outerShdw>
                </a:effectLst>
              </a:rPr>
              <a:t> </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of Artemis</a:t>
            </a:r>
            <a:endParaRPr lang="en-GB" dirty="0">
              <a:solidFill>
                <a:schemeClr val="accent5">
                  <a:lumMod val="60000"/>
                  <a:lumOff val="40000"/>
                </a:schemeClr>
              </a:solidFill>
            </a:endParaRPr>
          </a:p>
        </p:txBody>
      </p:sp>
      <p:sp>
        <p:nvSpPr>
          <p:cNvPr id="23" name="TextBox 22"/>
          <p:cNvSpPr txBox="1"/>
          <p:nvPr/>
        </p:nvSpPr>
        <p:spPr>
          <a:xfrm>
            <a:off x="292819" y="4547856"/>
            <a:ext cx="3709849" cy="2031325"/>
          </a:xfrm>
          <a:prstGeom prst="rect">
            <a:avLst/>
          </a:prstGeom>
          <a:noFill/>
        </p:spPr>
        <p:txBody>
          <a:bodyPr wrap="square" rtlCol="0">
            <a:spAutoFit/>
          </a:bodyPr>
          <a:lstStyle/>
          <a:p>
            <a:r>
              <a:rPr lang="de-DE" dirty="0"/>
              <a:t>(2) </a:t>
            </a:r>
            <a:r>
              <a:rPr lang="de-DE" dirty="0" err="1">
                <a:solidFill>
                  <a:schemeClr val="accent2">
                    <a:lumMod val="40000"/>
                    <a:lumOff val="60000"/>
                  </a:schemeClr>
                </a:solidFill>
              </a:rPr>
              <a:t>Father</a:t>
            </a:r>
            <a:r>
              <a:rPr lang="de-DE" dirty="0"/>
              <a:t>: Cl. Metrobius Verianus</a:t>
            </a:r>
          </a:p>
          <a:p>
            <a:pPr marL="742950" lvl="1" indent="-285750">
              <a:buFont typeface="Wingdings" pitchFamily="2" charset="2"/>
              <a:buChar char="v"/>
            </a:pPr>
            <a:r>
              <a:rPr lang="de-DE" dirty="0" err="1">
                <a:solidFill>
                  <a:schemeClr val="accent5">
                    <a:lumMod val="60000"/>
                    <a:lumOff val="40000"/>
                  </a:schemeClr>
                </a:solidFill>
                <a:effectLst>
                  <a:outerShdw blurRad="38100" dist="38100" dir="2700000" algn="tl">
                    <a:srgbClr val="000000">
                      <a:alpha val="43137"/>
                    </a:srgbClr>
                  </a:outerShdw>
                </a:effectLst>
              </a:rPr>
              <a:t>no</a:t>
            </a:r>
            <a:r>
              <a:rPr lang="de-DE" dirty="0">
                <a:solidFill>
                  <a:schemeClr val="accent5">
                    <a:lumMod val="60000"/>
                    <a:lumOff val="40000"/>
                  </a:schemeClr>
                </a:solidFill>
                <a:effectLst>
                  <a:outerShdw blurRad="38100" dist="38100" dir="2700000" algn="tl">
                    <a:srgbClr val="000000">
                      <a:alpha val="43137"/>
                    </a:srgbClr>
                  </a:outerShdw>
                </a:effectLst>
              </a:rPr>
              <a:t> </a:t>
            </a:r>
            <a:r>
              <a:rPr lang="de-DE" dirty="0" err="1">
                <a:solidFill>
                  <a:schemeClr val="accent5">
                    <a:lumMod val="60000"/>
                    <a:lumOff val="40000"/>
                  </a:schemeClr>
                </a:solidFill>
                <a:effectLst>
                  <a:outerShdw blurRad="38100" dist="38100" dir="2700000" algn="tl">
                    <a:srgbClr val="000000">
                      <a:alpha val="43137"/>
                    </a:srgbClr>
                  </a:outerShdw>
                </a:effectLst>
              </a:rPr>
              <a:t>office</a:t>
            </a:r>
            <a:r>
              <a:rPr lang="de-DE" dirty="0">
                <a:solidFill>
                  <a:schemeClr val="accent5">
                    <a:lumMod val="60000"/>
                    <a:lumOff val="40000"/>
                  </a:schemeClr>
                </a:solidFill>
                <a:effectLst>
                  <a:outerShdw blurRad="38100" dist="38100" dir="2700000" algn="tl">
                    <a:srgbClr val="000000">
                      <a:alpha val="43137"/>
                    </a:srgbClr>
                  </a:outerShdw>
                </a:effectLst>
              </a:rPr>
              <a:t> !    </a:t>
            </a:r>
          </a:p>
          <a:p>
            <a:r>
              <a:rPr lang="de-DE" dirty="0"/>
              <a:t>(3) </a:t>
            </a:r>
            <a:r>
              <a:rPr lang="de-DE" dirty="0">
                <a:solidFill>
                  <a:schemeClr val="bg2">
                    <a:lumMod val="50000"/>
                    <a:lumOff val="50000"/>
                  </a:schemeClr>
                </a:solidFill>
              </a:rPr>
              <a:t>Grand </a:t>
            </a:r>
            <a:r>
              <a:rPr lang="de-DE" dirty="0" err="1">
                <a:solidFill>
                  <a:schemeClr val="bg2">
                    <a:lumMod val="50000"/>
                    <a:lumOff val="50000"/>
                  </a:schemeClr>
                </a:solidFill>
              </a:rPr>
              <a:t>parents</a:t>
            </a:r>
            <a:r>
              <a:rPr lang="de-DE" dirty="0">
                <a:solidFill>
                  <a:schemeClr val="bg2">
                    <a:lumMod val="50000"/>
                    <a:lumOff val="50000"/>
                  </a:schemeClr>
                </a:solidFill>
              </a:rPr>
              <a:t> </a:t>
            </a:r>
            <a:r>
              <a:rPr lang="de-DE" dirty="0" err="1"/>
              <a:t>of</a:t>
            </a:r>
            <a:r>
              <a:rPr lang="de-DE" dirty="0"/>
              <a:t> Veriana:</a:t>
            </a:r>
            <a:r>
              <a:rPr lang="en-GB" dirty="0">
                <a:effectLst>
                  <a:outerShdw blurRad="38100" dist="38100" dir="2700000" algn="tl">
                    <a:srgbClr val="000000">
                      <a:alpha val="43137"/>
                    </a:srgbClr>
                  </a:outerShdw>
                </a:effectLst>
              </a:rPr>
              <a:t> </a:t>
            </a:r>
          </a:p>
          <a:p>
            <a:pPr lvl="1"/>
            <a:r>
              <a:rPr lang="fr-FR" dirty="0">
                <a:effectLst>
                  <a:outerShdw blurRad="38100" dist="38100" dir="2700000" algn="tl">
                    <a:srgbClr val="000000">
                      <a:alpha val="43137"/>
                    </a:srgbClr>
                  </a:outerShdw>
                </a:effectLst>
              </a:rPr>
              <a:t>Claudius </a:t>
            </a:r>
            <a:r>
              <a:rPr lang="fr-FR" dirty="0" err="1">
                <a:effectLst>
                  <a:outerShdw blurRad="38100" dist="38100" dir="2700000" algn="tl">
                    <a:srgbClr val="000000">
                      <a:alpha val="43137"/>
                    </a:srgbClr>
                  </a:outerShdw>
                </a:effectLst>
              </a:rPr>
              <a:t>Metrobius</a:t>
            </a:r>
            <a:r>
              <a:rPr lang="fr-FR" dirty="0">
                <a:effectLst>
                  <a:outerShdw blurRad="38100" dist="38100" dir="2700000" algn="tl">
                    <a:srgbClr val="000000">
                      <a:alpha val="43137"/>
                    </a:srgbClr>
                  </a:outerShdw>
                </a:effectLst>
              </a:rPr>
              <a:t> and Claudia </a:t>
            </a:r>
            <a:r>
              <a:rPr lang="fr-FR" dirty="0" err="1">
                <a:effectLst>
                  <a:outerShdw blurRad="38100" dist="38100" dir="2700000" algn="tl">
                    <a:srgbClr val="000000">
                      <a:alpha val="43137"/>
                    </a:srgbClr>
                  </a:outerShdw>
                </a:effectLst>
              </a:rPr>
              <a:t>Crateia</a:t>
            </a:r>
            <a:r>
              <a:rPr lang="fr-FR" dirty="0">
                <a:effectLst>
                  <a:outerShdw blurRad="38100" dist="38100" dir="2700000" algn="tl">
                    <a:srgbClr val="000000">
                      <a:alpha val="43137"/>
                    </a:srgbClr>
                  </a:outerShdw>
                </a:effectLst>
              </a:rPr>
              <a:t> </a:t>
            </a:r>
          </a:p>
          <a:p>
            <a:pPr marL="742950" lvl="1" indent="-285750">
              <a:buFont typeface="Wingdings" pitchFamily="2" charset="2"/>
              <a:buChar char="v"/>
            </a:pPr>
            <a:r>
              <a:rPr lang="fr-FR" dirty="0" err="1">
                <a:solidFill>
                  <a:schemeClr val="accent5">
                    <a:lumMod val="60000"/>
                    <a:lumOff val="40000"/>
                  </a:schemeClr>
                </a:solidFill>
                <a:effectLst>
                  <a:outerShdw blurRad="38100" dist="38100" dir="2700000" algn="tl">
                    <a:srgbClr val="000000">
                      <a:alpha val="43137"/>
                    </a:srgbClr>
                  </a:outerShdw>
                </a:effectLst>
              </a:rPr>
              <a:t>both</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high</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priests</a:t>
            </a:r>
            <a:endParaRPr lang="fr-FR" dirty="0">
              <a:solidFill>
                <a:schemeClr val="accent5">
                  <a:lumMod val="60000"/>
                  <a:lumOff val="40000"/>
                </a:schemeClr>
              </a:solidFill>
              <a:effectLst>
                <a:outerShdw blurRad="38100" dist="38100" dir="2700000" algn="tl">
                  <a:srgbClr val="000000">
                    <a:alpha val="43137"/>
                  </a:srgbClr>
                </a:outerShdw>
              </a:effectLst>
            </a:endParaRPr>
          </a:p>
          <a:p>
            <a:endParaRPr lang="en-GB" dirty="0"/>
          </a:p>
        </p:txBody>
      </p:sp>
      <p:sp>
        <p:nvSpPr>
          <p:cNvPr id="11" name="TextBox 10"/>
          <p:cNvSpPr txBox="1"/>
          <p:nvPr/>
        </p:nvSpPr>
        <p:spPr>
          <a:xfrm>
            <a:off x="4133237" y="3782072"/>
            <a:ext cx="373469" cy="523220"/>
          </a:xfrm>
          <a:prstGeom prst="rect">
            <a:avLst/>
          </a:prstGeom>
          <a:noFill/>
        </p:spPr>
        <p:txBody>
          <a:bodyPr wrap="square" rtlCol="0">
            <a:spAutoFit/>
          </a:bodyPr>
          <a:lstStyle/>
          <a:p>
            <a:r>
              <a:rPr lang="de-DE" sz="2800" b="1" dirty="0"/>
              <a:t>3</a:t>
            </a:r>
            <a:endParaRPr lang="en-GB" sz="2800" b="1" dirty="0"/>
          </a:p>
        </p:txBody>
      </p:sp>
    </p:spTree>
    <p:extLst>
      <p:ext uri="{BB962C8B-B14F-4D97-AF65-F5344CB8AC3E}">
        <p14:creationId xmlns:p14="http://schemas.microsoft.com/office/powerpoint/2010/main" val="15219754"/>
      </p:ext>
    </p:extLst>
  </p:cSld>
  <p:clrMapOvr>
    <a:masterClrMapping/>
  </p:clrMapOvr>
  <p:transition spd="slow">
    <p:randomBa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79510" y="1340768"/>
            <a:ext cx="4327195" cy="923330"/>
          </a:xfrm>
          <a:prstGeom prst="rect">
            <a:avLst/>
          </a:prstGeom>
          <a:noFill/>
        </p:spPr>
        <p:txBody>
          <a:bodyPr wrap="square" rtlCol="0">
            <a:spAutoFit/>
          </a:bodyPr>
          <a:lstStyle/>
          <a:p>
            <a:r>
              <a:rPr lang="en-GB" b="1" dirty="0">
                <a:solidFill>
                  <a:schemeClr val="accent5">
                    <a:lumMod val="60000"/>
                    <a:lumOff val="40000"/>
                  </a:schemeClr>
                </a:solidFill>
                <a:effectLst>
                  <a:outerShdw blurRad="38100" dist="38100" dir="2700000" algn="tl">
                    <a:srgbClr val="000000">
                      <a:alpha val="43137"/>
                    </a:srgbClr>
                  </a:outerShdw>
                </a:effectLst>
              </a:rPr>
              <a:t>Combination of offices:</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prytanis</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kosméteira</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gymnasiarchos</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hiereia</a:t>
            </a:r>
            <a:r>
              <a:rPr lang="en-GB" b="1" dirty="0">
                <a:solidFill>
                  <a:schemeClr val="accent5">
                    <a:lumMod val="60000"/>
                    <a:lumOff val="40000"/>
                  </a:schemeClr>
                </a:solidFill>
                <a:effectLst>
                  <a:outerShdw blurRad="38100" dist="38100" dir="2700000" algn="tl">
                    <a:srgbClr val="000000">
                      <a:alpha val="43137"/>
                    </a:srgbClr>
                  </a:outerShdw>
                </a:effectLst>
              </a:rPr>
              <a:t> of Artemis &amp; </a:t>
            </a:r>
            <a:r>
              <a:rPr lang="en-GB" b="1" i="1" dirty="0" err="1">
                <a:solidFill>
                  <a:schemeClr val="accent5">
                    <a:lumMod val="60000"/>
                    <a:lumOff val="40000"/>
                  </a:schemeClr>
                </a:solidFill>
                <a:effectLst>
                  <a:outerShdw blurRad="38100" dist="38100" dir="2700000" algn="tl">
                    <a:srgbClr val="000000">
                      <a:alpha val="43137"/>
                    </a:srgbClr>
                  </a:outerShdw>
                </a:effectLst>
              </a:rPr>
              <a:t>archiereia</a:t>
            </a:r>
            <a:endParaRPr lang="en-GB" dirty="0"/>
          </a:p>
        </p:txBody>
      </p:sp>
      <p:sp>
        <p:nvSpPr>
          <p:cNvPr id="20" name="Oval 19"/>
          <p:cNvSpPr/>
          <p:nvPr/>
        </p:nvSpPr>
        <p:spPr>
          <a:xfrm>
            <a:off x="4002668" y="317958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3995936" y="3717032"/>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4133237" y="3782072"/>
            <a:ext cx="373469" cy="523220"/>
          </a:xfrm>
          <a:prstGeom prst="rect">
            <a:avLst/>
          </a:prstGeom>
          <a:noFill/>
        </p:spPr>
        <p:txBody>
          <a:bodyPr wrap="square" rtlCol="0">
            <a:spAutoFit/>
          </a:bodyPr>
          <a:lstStyle/>
          <a:p>
            <a:r>
              <a:rPr lang="de-DE" sz="2800" b="1" dirty="0"/>
              <a:t>3</a:t>
            </a:r>
            <a:endParaRPr lang="en-GB" sz="2800" b="1" dirty="0"/>
          </a:p>
        </p:txBody>
      </p:sp>
      <p:sp>
        <p:nvSpPr>
          <p:cNvPr id="4" name="Title 1"/>
          <p:cNvSpPr>
            <a:spLocks noGrp="1"/>
          </p:cNvSpPr>
          <p:nvPr>
            <p:ph type="title"/>
          </p:nvPr>
        </p:nvSpPr>
        <p:spPr>
          <a:xfrm>
            <a:off x="457200" y="332656"/>
            <a:ext cx="8229600" cy="782960"/>
          </a:xfrm>
        </p:spPr>
        <p:txBody>
          <a:bodyPr/>
          <a:lstStyle/>
          <a:p>
            <a:r>
              <a:rPr lang="en-GB" dirty="0" err="1"/>
              <a:t>Ephesos</a:t>
            </a:r>
            <a:r>
              <a:rPr lang="en-GB" dirty="0"/>
              <a:t>: “Career Structures”</a:t>
            </a:r>
          </a:p>
        </p:txBody>
      </p:sp>
      <p:sp>
        <p:nvSpPr>
          <p:cNvPr id="5" name="TextBox 4"/>
          <p:cNvSpPr txBox="1"/>
          <p:nvPr/>
        </p:nvSpPr>
        <p:spPr>
          <a:xfrm>
            <a:off x="4644008" y="1124744"/>
            <a:ext cx="4392488" cy="5355312"/>
          </a:xfrm>
          <a:prstGeom prst="rect">
            <a:avLst/>
          </a:prstGeom>
          <a:noFill/>
        </p:spPr>
        <p:txBody>
          <a:bodyPr wrap="square" rtlCol="0">
            <a:spAutoFit/>
          </a:bodyPr>
          <a:lstStyle/>
          <a:p>
            <a:r>
              <a:rPr lang="el-GR" b="1" dirty="0">
                <a:solidFill>
                  <a:schemeClr val="tx2"/>
                </a:solidFill>
              </a:rPr>
              <a:t>ἀγα[θῃ] | τύ[χῃ</a:t>
            </a:r>
            <a:r>
              <a:rPr lang="el-GR" dirty="0">
                <a:solidFill>
                  <a:schemeClr val="tx2"/>
                </a:solidFill>
              </a:rPr>
              <a:t>. | </a:t>
            </a:r>
            <a:r>
              <a:rPr lang="el-GR" b="1" dirty="0">
                <a:solidFill>
                  <a:schemeClr val="tx2"/>
                </a:solidFill>
              </a:rPr>
              <a:t>Κ]λαυδίαν Κρατεία[ν </a:t>
            </a:r>
            <a:r>
              <a:rPr lang="en-GB" b="1" dirty="0">
                <a:solidFill>
                  <a:schemeClr val="tx2"/>
                </a:solidFill>
              </a:rPr>
              <a:t>O</a:t>
            </a:r>
            <a:r>
              <a:rPr lang="el-GR" b="1" dirty="0">
                <a:solidFill>
                  <a:schemeClr val="tx2"/>
                </a:solidFill>
              </a:rPr>
              <a:t>ὐηριανὴν</a:t>
            </a:r>
            <a:r>
              <a:rPr lang="el-GR" dirty="0">
                <a:solidFill>
                  <a:schemeClr val="tx2"/>
                </a:solidFill>
              </a:rPr>
              <a:t> | </a:t>
            </a:r>
            <a:r>
              <a:rPr lang="el-GR" b="1" dirty="0">
                <a:solidFill>
                  <a:schemeClr val="tx2"/>
                </a:solidFill>
              </a:rPr>
              <a:t>συ]νκλητικήν</a:t>
            </a:r>
            <a:r>
              <a:rPr lang="el-GR" dirty="0">
                <a:solidFill>
                  <a:schemeClr val="tx2"/>
                </a:solidFill>
              </a:rPr>
              <a:t>, τὴν</a:t>
            </a:r>
            <a:r>
              <a:rPr lang="el-GR" b="1" dirty="0">
                <a:solidFill>
                  <a:schemeClr val="tx2"/>
                </a:solidFill>
              </a:rPr>
              <a:t> πρύ[τανιν </a:t>
            </a:r>
            <a:r>
              <a:rPr lang="el-GR" dirty="0">
                <a:solidFill>
                  <a:schemeClr val="tx2"/>
                </a:solidFill>
              </a:rPr>
              <a:t>| καὶ] </a:t>
            </a:r>
            <a:r>
              <a:rPr lang="el-GR" b="1" dirty="0">
                <a:solidFill>
                  <a:schemeClr val="tx2"/>
                </a:solidFill>
              </a:rPr>
              <a:t>γυμνασίαρχον</a:t>
            </a:r>
            <a:r>
              <a:rPr lang="el-GR" dirty="0">
                <a:solidFill>
                  <a:schemeClr val="tx2"/>
                </a:solidFill>
              </a:rPr>
              <a:t> | [πάν]των τῶν γυμν[ασίων] | [...] σεμνῶς [..... ..... ...... . </a:t>
            </a:r>
            <a:r>
              <a:rPr lang="el-GR" b="1" dirty="0">
                <a:solidFill>
                  <a:schemeClr val="tx2"/>
                </a:solidFill>
              </a:rPr>
              <a:t>ἱερῆν καὶ | κοσ]μήτειραν</a:t>
            </a:r>
            <a:r>
              <a:rPr lang="el-GR" dirty="0">
                <a:solidFill>
                  <a:schemeClr val="tx2"/>
                </a:solidFill>
              </a:rPr>
              <a:t> τ[ῆς ἁγιωτάτης </a:t>
            </a:r>
            <a:r>
              <a:rPr lang="el-GR" b="1" dirty="0">
                <a:solidFill>
                  <a:schemeClr val="tx2"/>
                </a:solidFill>
              </a:rPr>
              <a:t>Ἀρ]τέμιδος</a:t>
            </a:r>
            <a:r>
              <a:rPr lang="el-GR" dirty="0">
                <a:solidFill>
                  <a:schemeClr val="tx2"/>
                </a:solidFill>
              </a:rPr>
              <a:t>, ἱε|[ρατεύ]σασαν ἀξίως [καὶ σεμνῶς, θυγ]ατέρα πρὸς | [μὲν] </a:t>
            </a:r>
            <a:r>
              <a:rPr lang="en-GB" dirty="0">
                <a:solidFill>
                  <a:schemeClr val="tx2"/>
                </a:solidFill>
              </a:rPr>
              <a:t> </a:t>
            </a:r>
            <a:r>
              <a:rPr lang="el-GR" dirty="0">
                <a:solidFill>
                  <a:schemeClr val="tx2"/>
                </a:solidFill>
              </a:rPr>
              <a:t>πατρὸς Κλ(αυδίου) Μητροβίου </a:t>
            </a:r>
            <a:r>
              <a:rPr lang="en-GB" dirty="0">
                <a:solidFill>
                  <a:schemeClr val="tx2"/>
                </a:solidFill>
              </a:rPr>
              <a:t>O</a:t>
            </a:r>
            <a:r>
              <a:rPr lang="el-GR" dirty="0">
                <a:solidFill>
                  <a:schemeClr val="tx2"/>
                </a:solidFill>
              </a:rPr>
              <a:t>ὐη[ρ]ιανοῦ, ὑοῦ | </a:t>
            </a:r>
            <a:r>
              <a:rPr lang="el-GR" b="1" dirty="0">
                <a:solidFill>
                  <a:schemeClr val="tx2"/>
                </a:solidFill>
              </a:rPr>
              <a:t>[Κλ. Μη]τροβίου καὶ Κλαυδίας Κρατείας </a:t>
            </a:r>
            <a:r>
              <a:rPr lang="el-GR" b="1" u="sng" dirty="0">
                <a:solidFill>
                  <a:schemeClr val="tx2"/>
                </a:solidFill>
              </a:rPr>
              <a:t>ἀ[ρχι]ερέων</a:t>
            </a:r>
            <a:r>
              <a:rPr lang="el-GR" b="1" dirty="0">
                <a:solidFill>
                  <a:schemeClr val="tx2"/>
                </a:solidFill>
              </a:rPr>
              <a:t>,</a:t>
            </a:r>
            <a:r>
              <a:rPr lang="el-GR" dirty="0">
                <a:solidFill>
                  <a:schemeClr val="tx2"/>
                </a:solidFill>
              </a:rPr>
              <a:t> | [πρὸς δ]ὲ μητ[ρ]ὸς </a:t>
            </a:r>
            <a:r>
              <a:rPr lang="en-GB" dirty="0">
                <a:solidFill>
                  <a:schemeClr val="accent5">
                    <a:lumMod val="60000"/>
                    <a:lumOff val="40000"/>
                  </a:schemeClr>
                </a:solidFill>
              </a:rPr>
              <a:t>O</a:t>
            </a:r>
            <a:r>
              <a:rPr lang="el-GR" dirty="0">
                <a:solidFill>
                  <a:schemeClr val="accent5">
                    <a:lumMod val="60000"/>
                    <a:lumOff val="40000"/>
                  </a:schemeClr>
                </a:solidFill>
              </a:rPr>
              <a:t>ὐλπίας Δημοκρατείας κοσμη|[τείρη]ς</a:t>
            </a:r>
            <a:r>
              <a:rPr lang="el-GR" dirty="0"/>
              <a:t>, </a:t>
            </a:r>
            <a:r>
              <a:rPr lang="el-GR" dirty="0">
                <a:solidFill>
                  <a:schemeClr val="tx2"/>
                </a:solidFill>
              </a:rPr>
              <a:t>ἐγγόνην</a:t>
            </a:r>
            <a:r>
              <a:rPr lang="el-GR" dirty="0"/>
              <a:t> </a:t>
            </a:r>
            <a:r>
              <a:rPr lang="el-GR" dirty="0">
                <a:solidFill>
                  <a:srgbClr val="00B0F0"/>
                </a:solidFill>
              </a:rPr>
              <a:t>Ἰουλίας Δαμιανῆς Πώλλης | [ἱερῆς κ]αὶ κοσμητείρης καὶ πρυτάνεως</a:t>
            </a:r>
            <a:r>
              <a:rPr lang="el-GR" dirty="0">
                <a:solidFill>
                  <a:schemeClr val="tx2"/>
                </a:solidFill>
              </a:rPr>
              <a:t>, | [προεγ]γόνην Φλ. Πώλλης ἱερῆς καὶ κοσ|[μητεί]ρης, ἀπογόνην δὲ</a:t>
            </a:r>
            <a:r>
              <a:rPr lang="el-GR" b="1" dirty="0">
                <a:solidFill>
                  <a:schemeClr val="tx2"/>
                </a:solidFill>
              </a:rPr>
              <a:t> Ἰουλ. Πώλλης | [ἱερῆς κ]αὶ κοσμητείρης καὶ ἀρχιερείας | [καὶ πρυτά]νεως </a:t>
            </a:r>
            <a:r>
              <a:rPr lang="el-GR" dirty="0">
                <a:solidFill>
                  <a:schemeClr val="tx2"/>
                </a:solidFill>
              </a:rPr>
              <a:t>καὶ Μινδίας Ποτεν|[τίλλης ἀ]ρχιερείας καὶ κοσμητείρης, | [ἀνάγουσα]ν τὸ γένος ἐκ τῶν ἱερειῶν | [καὶ κοσμη]τειρῶν.</a:t>
            </a:r>
            <a:endParaRPr lang="en-GB" dirty="0">
              <a:solidFill>
                <a:schemeClr val="tx2"/>
              </a:solidFill>
            </a:endParaRPr>
          </a:p>
        </p:txBody>
      </p:sp>
      <p:sp>
        <p:nvSpPr>
          <p:cNvPr id="6" name="Oval 5"/>
          <p:cNvSpPr/>
          <p:nvPr/>
        </p:nvSpPr>
        <p:spPr>
          <a:xfrm>
            <a:off x="3973361" y="1556792"/>
            <a:ext cx="648072" cy="720080"/>
          </a:xfrm>
          <a:prstGeom prst="ellipse">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110662" y="1621832"/>
            <a:ext cx="373469" cy="523220"/>
          </a:xfrm>
          <a:prstGeom prst="rect">
            <a:avLst/>
          </a:prstGeom>
          <a:noFill/>
        </p:spPr>
        <p:txBody>
          <a:bodyPr wrap="square" rtlCol="0">
            <a:spAutoFit/>
          </a:bodyPr>
          <a:lstStyle/>
          <a:p>
            <a:r>
              <a:rPr lang="de-DE" sz="2800" b="1" dirty="0"/>
              <a:t>1</a:t>
            </a:r>
            <a:endParaRPr lang="en-GB" sz="2800" b="1" dirty="0"/>
          </a:p>
        </p:txBody>
      </p:sp>
      <p:sp>
        <p:nvSpPr>
          <p:cNvPr id="8" name="Oval 7"/>
          <p:cNvSpPr/>
          <p:nvPr/>
        </p:nvSpPr>
        <p:spPr>
          <a:xfrm>
            <a:off x="3988459" y="4149080"/>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139952" y="4221088"/>
            <a:ext cx="373469" cy="523220"/>
          </a:xfrm>
          <a:prstGeom prst="rect">
            <a:avLst/>
          </a:prstGeom>
          <a:noFill/>
        </p:spPr>
        <p:txBody>
          <a:bodyPr wrap="square" rtlCol="0">
            <a:spAutoFit/>
          </a:bodyPr>
          <a:lstStyle/>
          <a:p>
            <a:r>
              <a:rPr lang="de-DE" sz="2800" b="1" dirty="0"/>
              <a:t>4</a:t>
            </a:r>
            <a:endParaRPr lang="en-GB" sz="2800" b="1" dirty="0"/>
          </a:p>
        </p:txBody>
      </p:sp>
      <p:sp>
        <p:nvSpPr>
          <p:cNvPr id="17" name="TextBox 16"/>
          <p:cNvSpPr txBox="1"/>
          <p:nvPr/>
        </p:nvSpPr>
        <p:spPr>
          <a:xfrm>
            <a:off x="218163" y="2276872"/>
            <a:ext cx="3859160" cy="646331"/>
          </a:xfrm>
          <a:prstGeom prst="rect">
            <a:avLst/>
          </a:prstGeom>
          <a:noFill/>
        </p:spPr>
        <p:txBody>
          <a:bodyPr wrap="square" rtlCol="0">
            <a:spAutoFit/>
          </a:bodyPr>
          <a:lstStyle/>
          <a:p>
            <a:r>
              <a:rPr lang="en-GB" dirty="0">
                <a:solidFill>
                  <a:schemeClr val="tx1">
                    <a:lumMod val="65000"/>
                  </a:schemeClr>
                </a:solidFill>
                <a:effectLst>
                  <a:outerShdw blurRad="38100" dist="38100" dir="2700000" algn="tl">
                    <a:srgbClr val="000000">
                      <a:alpha val="43137"/>
                    </a:srgbClr>
                  </a:outerShdw>
                </a:effectLst>
              </a:rPr>
              <a:t>(1) Claudia </a:t>
            </a:r>
            <a:r>
              <a:rPr lang="en-GB" dirty="0" err="1">
                <a:solidFill>
                  <a:schemeClr val="tx1">
                    <a:lumMod val="65000"/>
                  </a:schemeClr>
                </a:solidFill>
                <a:effectLst>
                  <a:outerShdw blurRad="38100" dist="38100" dir="2700000" algn="tl">
                    <a:srgbClr val="000000">
                      <a:alpha val="43137"/>
                    </a:srgbClr>
                  </a:outerShdw>
                </a:effectLst>
              </a:rPr>
              <a:t>Crateia</a:t>
            </a:r>
            <a:r>
              <a:rPr lang="en-GB" dirty="0">
                <a:solidFill>
                  <a:schemeClr val="tx1">
                    <a:lumMod val="65000"/>
                  </a:schemeClr>
                </a:solidFill>
                <a:effectLst>
                  <a:outerShdw blurRad="38100" dist="38100" dir="2700000" algn="tl">
                    <a:srgbClr val="000000">
                      <a:alpha val="43137"/>
                    </a:srgbClr>
                  </a:outerShdw>
                </a:effectLst>
              </a:rPr>
              <a:t> </a:t>
            </a:r>
            <a:r>
              <a:rPr lang="en-GB" dirty="0" err="1">
                <a:solidFill>
                  <a:schemeClr val="tx1">
                    <a:lumMod val="65000"/>
                  </a:schemeClr>
                </a:solidFill>
                <a:effectLst>
                  <a:outerShdw blurRad="38100" dist="38100" dir="2700000" algn="tl">
                    <a:srgbClr val="000000">
                      <a:alpha val="43137"/>
                    </a:srgbClr>
                  </a:outerShdw>
                </a:effectLst>
              </a:rPr>
              <a:t>Veriana</a:t>
            </a:r>
            <a:r>
              <a:rPr lang="en-GB" dirty="0">
                <a:solidFill>
                  <a:schemeClr val="tx1">
                    <a:lumMod val="65000"/>
                  </a:schemeClr>
                </a:solidFill>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tx1">
                    <a:lumMod val="65000"/>
                  </a:schemeClr>
                </a:solidFill>
                <a:effectLst>
                  <a:outerShdw blurRad="38100" dist="38100" dir="2700000" algn="tl">
                    <a:srgbClr val="000000">
                      <a:alpha val="43137"/>
                    </a:srgbClr>
                  </a:outerShdw>
                </a:effectLst>
              </a:rPr>
              <a:t>pryt</a:t>
            </a:r>
            <a:r>
              <a:rPr lang="en-GB" i="1" dirty="0">
                <a:solidFill>
                  <a:schemeClr val="tx1">
                    <a:lumMod val="65000"/>
                  </a:schemeClr>
                </a:solidFill>
                <a:effectLst>
                  <a:outerShdw blurRad="38100" dist="38100" dir="2700000" algn="tl">
                    <a:srgbClr val="000000">
                      <a:alpha val="43137"/>
                    </a:srgbClr>
                  </a:outerShdw>
                </a:effectLst>
              </a:rPr>
              <a:t>., gym, </a:t>
            </a:r>
            <a:r>
              <a:rPr lang="en-GB" i="1" dirty="0" err="1">
                <a:solidFill>
                  <a:schemeClr val="tx1">
                    <a:lumMod val="65000"/>
                  </a:schemeClr>
                </a:solidFill>
                <a:effectLst>
                  <a:outerShdw blurRad="38100" dist="38100" dir="2700000" algn="tl">
                    <a:srgbClr val="000000">
                      <a:alpha val="43137"/>
                    </a:srgbClr>
                  </a:outerShdw>
                </a:effectLst>
              </a:rPr>
              <a:t>hiereia</a:t>
            </a:r>
            <a:r>
              <a:rPr lang="en-GB" i="1"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kosmét</a:t>
            </a:r>
            <a:r>
              <a:rPr lang="en-GB" i="1" dirty="0">
                <a:solidFill>
                  <a:schemeClr val="tx1">
                    <a:lumMod val="65000"/>
                  </a:schemeClr>
                </a:solidFill>
                <a:effectLst>
                  <a:outerShdw blurRad="38100" dist="38100" dir="2700000" algn="tl">
                    <a:srgbClr val="000000">
                      <a:alpha val="43137"/>
                    </a:srgbClr>
                  </a:outerShdw>
                </a:effectLst>
              </a:rPr>
              <a:t>.</a:t>
            </a:r>
          </a:p>
        </p:txBody>
      </p:sp>
      <p:sp>
        <p:nvSpPr>
          <p:cNvPr id="18" name="TextBox 17"/>
          <p:cNvSpPr txBox="1"/>
          <p:nvPr/>
        </p:nvSpPr>
        <p:spPr>
          <a:xfrm>
            <a:off x="230001" y="2858742"/>
            <a:ext cx="3709849" cy="923330"/>
          </a:xfrm>
          <a:prstGeom prst="rect">
            <a:avLst/>
          </a:prstGeom>
          <a:noFill/>
        </p:spPr>
        <p:txBody>
          <a:bodyPr wrap="square" rtlCol="0">
            <a:spAutoFit/>
          </a:bodyPr>
          <a:lstStyle/>
          <a:p>
            <a:r>
              <a:rPr lang="de-DE" dirty="0">
                <a:solidFill>
                  <a:schemeClr val="tx1">
                    <a:lumMod val="65000"/>
                  </a:schemeClr>
                </a:solidFill>
                <a:effectLst>
                  <a:outerShdw blurRad="38100" dist="38100" dir="2700000" algn="tl">
                    <a:srgbClr val="000000">
                      <a:alpha val="43137"/>
                    </a:srgbClr>
                  </a:outerShdw>
                </a:effectLst>
              </a:rPr>
              <a:t>(3) </a:t>
            </a:r>
            <a:r>
              <a:rPr lang="fr-FR" dirty="0">
                <a:solidFill>
                  <a:schemeClr val="tx1">
                    <a:lumMod val="65000"/>
                  </a:schemeClr>
                </a:solidFill>
                <a:effectLst>
                  <a:outerShdw blurRad="38100" dist="38100" dir="2700000" algn="tl">
                    <a:srgbClr val="000000">
                      <a:alpha val="43137"/>
                    </a:srgbClr>
                  </a:outerShdw>
                </a:effectLst>
              </a:rPr>
              <a:t>Claudius </a:t>
            </a:r>
            <a:r>
              <a:rPr lang="fr-FR" dirty="0" err="1">
                <a:solidFill>
                  <a:schemeClr val="tx1">
                    <a:lumMod val="65000"/>
                  </a:schemeClr>
                </a:solidFill>
                <a:effectLst>
                  <a:outerShdw blurRad="38100" dist="38100" dir="2700000" algn="tl">
                    <a:srgbClr val="000000">
                      <a:alpha val="43137"/>
                    </a:srgbClr>
                  </a:outerShdw>
                </a:effectLst>
              </a:rPr>
              <a:t>Metrobius</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und</a:t>
            </a:r>
            <a:br>
              <a:rPr lang="fr-FR" dirty="0">
                <a:solidFill>
                  <a:schemeClr val="tx1">
                    <a:lumMod val="65000"/>
                  </a:schemeClr>
                </a:solidFill>
                <a:effectLst>
                  <a:outerShdw blurRad="38100" dist="38100" dir="2700000" algn="tl">
                    <a:srgbClr val="000000">
                      <a:alpha val="43137"/>
                    </a:srgbClr>
                  </a:outerShdw>
                </a:effectLst>
              </a:rPr>
            </a:br>
            <a:r>
              <a:rPr lang="fr-FR" dirty="0">
                <a:solidFill>
                  <a:schemeClr val="tx1">
                    <a:lumMod val="65000"/>
                  </a:schemeClr>
                </a:solidFill>
                <a:effectLst>
                  <a:outerShdw blurRad="38100" dist="38100" dir="2700000" algn="tl">
                    <a:srgbClr val="000000">
                      <a:alpha val="43137"/>
                    </a:srgbClr>
                  </a:outerShdw>
                </a:effectLst>
              </a:rPr>
              <a:t>     Claudia </a:t>
            </a:r>
            <a:r>
              <a:rPr lang="fr-FR" dirty="0" err="1">
                <a:solidFill>
                  <a:schemeClr val="tx1">
                    <a:lumMod val="65000"/>
                  </a:schemeClr>
                </a:solidFill>
                <a:effectLst>
                  <a:outerShdw blurRad="38100" dist="38100" dir="2700000" algn="tl">
                    <a:srgbClr val="000000">
                      <a:alpha val="43137"/>
                    </a:srgbClr>
                  </a:outerShdw>
                </a:effectLst>
              </a:rPr>
              <a:t>Crateia</a:t>
            </a:r>
            <a:r>
              <a:rPr lang="fr-FR" dirty="0">
                <a:solidFill>
                  <a:schemeClr val="tx1">
                    <a:lumMod val="65000"/>
                  </a:schemeClr>
                </a:solidFill>
                <a:effectLst>
                  <a:outerShdw blurRad="38100" dist="38100" dir="2700000" algn="tl">
                    <a:srgbClr val="000000">
                      <a:alpha val="43137"/>
                    </a:srgbClr>
                  </a:outerShdw>
                </a:effectLst>
              </a:rPr>
              <a:t>, </a:t>
            </a:r>
            <a:r>
              <a:rPr lang="fr-FR" b="1" dirty="0" err="1">
                <a:solidFill>
                  <a:schemeClr val="tx1">
                    <a:lumMod val="65000"/>
                  </a:schemeClr>
                </a:solidFill>
                <a:effectLst>
                  <a:outerShdw blurRad="38100" dist="38100" dir="2700000" algn="tl">
                    <a:srgbClr val="000000">
                      <a:alpha val="43137"/>
                    </a:srgbClr>
                  </a:outerShdw>
                </a:effectLst>
              </a:rPr>
              <a:t>high</a:t>
            </a:r>
            <a:r>
              <a:rPr lang="fr-FR" b="1" dirty="0">
                <a:solidFill>
                  <a:schemeClr val="tx1">
                    <a:lumMod val="65000"/>
                  </a:schemeClr>
                </a:solidFill>
                <a:effectLst>
                  <a:outerShdw blurRad="38100" dist="38100" dir="2700000" algn="tl">
                    <a:srgbClr val="000000">
                      <a:alpha val="43137"/>
                    </a:srgbClr>
                  </a:outerShdw>
                </a:effectLst>
              </a:rPr>
              <a:t> </a:t>
            </a:r>
            <a:r>
              <a:rPr lang="fr-FR" b="1" dirty="0" err="1">
                <a:solidFill>
                  <a:schemeClr val="tx1">
                    <a:lumMod val="65000"/>
                  </a:schemeClr>
                </a:solidFill>
                <a:effectLst>
                  <a:outerShdw blurRad="38100" dist="38100" dir="2700000" algn="tl">
                    <a:srgbClr val="000000">
                      <a:alpha val="43137"/>
                    </a:srgbClr>
                  </a:outerShdw>
                </a:effectLst>
              </a:rPr>
              <a:t>priests</a:t>
            </a:r>
            <a:endParaRPr lang="fr-FR" b="1" dirty="0">
              <a:solidFill>
                <a:schemeClr val="tx1">
                  <a:lumMod val="65000"/>
                </a:schemeClr>
              </a:solidFill>
              <a:effectLst>
                <a:outerShdw blurRad="38100" dist="38100" dir="2700000" algn="tl">
                  <a:srgbClr val="000000">
                    <a:alpha val="43137"/>
                  </a:srgbClr>
                </a:outerShdw>
              </a:effectLst>
            </a:endParaRPr>
          </a:p>
          <a:p>
            <a:endParaRPr lang="en-GB" dirty="0"/>
          </a:p>
        </p:txBody>
      </p:sp>
      <p:sp>
        <p:nvSpPr>
          <p:cNvPr id="19" name="TextBox 18"/>
          <p:cNvSpPr txBox="1"/>
          <p:nvPr/>
        </p:nvSpPr>
        <p:spPr>
          <a:xfrm>
            <a:off x="218163" y="3443517"/>
            <a:ext cx="3709849" cy="1200329"/>
          </a:xfrm>
          <a:prstGeom prst="rect">
            <a:avLst/>
          </a:prstGeom>
          <a:noFill/>
        </p:spPr>
        <p:txBody>
          <a:bodyPr wrap="square" rtlCol="0">
            <a:spAutoFit/>
          </a:bodyPr>
          <a:lstStyle/>
          <a:p>
            <a:r>
              <a:rPr lang="de-DE" dirty="0">
                <a:solidFill>
                  <a:schemeClr val="accent5">
                    <a:lumMod val="60000"/>
                    <a:lumOff val="40000"/>
                  </a:schemeClr>
                </a:solidFill>
                <a:effectLst>
                  <a:outerShdw blurRad="38100" dist="38100" dir="2700000" algn="tl">
                    <a:srgbClr val="000000">
                      <a:alpha val="43137"/>
                    </a:srgbClr>
                  </a:outerShdw>
                </a:effectLst>
              </a:rPr>
              <a:t>(4) Mother: </a:t>
            </a:r>
            <a:r>
              <a:rPr lang="fr-FR" dirty="0" err="1">
                <a:solidFill>
                  <a:schemeClr val="accent5">
                    <a:lumMod val="60000"/>
                    <a:lumOff val="40000"/>
                  </a:schemeClr>
                </a:solidFill>
                <a:effectLst>
                  <a:outerShdw blurRad="38100" dist="38100" dir="2700000" algn="tl">
                    <a:srgbClr val="000000">
                      <a:alpha val="43137"/>
                    </a:srgbClr>
                  </a:outerShdw>
                </a:effectLst>
              </a:rPr>
              <a:t>Ulpia</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Demokrateia</a:t>
            </a:r>
            <a:r>
              <a:rPr lang="fr-FR" dirty="0">
                <a:solidFill>
                  <a:schemeClr val="accent5">
                    <a:lumMod val="60000"/>
                    <a:lumOff val="40000"/>
                  </a:schemeClr>
                </a:solidFill>
                <a:effectLst>
                  <a:outerShdw blurRad="38100" dist="38100" dir="2700000" algn="tl">
                    <a:srgbClr val="000000">
                      <a:alpha val="43137"/>
                    </a:srgbClr>
                  </a:outerShdw>
                </a:effectLst>
              </a:rPr>
              <a:t>:</a:t>
            </a:r>
          </a:p>
          <a:p>
            <a:pPr marL="285750" indent="-285750">
              <a:buFont typeface="Wingdings" pitchFamily="2" charset="2"/>
              <a:buChar char="v"/>
            </a:pPr>
            <a:r>
              <a:rPr lang="fr-FR" dirty="0">
                <a:solidFill>
                  <a:schemeClr val="accent5">
                    <a:lumMod val="60000"/>
                    <a:lumOff val="40000"/>
                  </a:schemeClr>
                </a:solidFill>
                <a:effectLst>
                  <a:outerShdw blurRad="38100" dist="38100" dir="2700000" algn="tl">
                    <a:srgbClr val="000000">
                      <a:alpha val="43137"/>
                    </a:srgbClr>
                  </a:outerShdw>
                </a:effectLst>
              </a:rPr>
              <a:t> </a:t>
            </a:r>
            <a:r>
              <a:rPr lang="fr-FR" i="1" dirty="0">
                <a:solidFill>
                  <a:schemeClr val="accent5">
                    <a:lumMod val="60000"/>
                    <a:lumOff val="40000"/>
                  </a:schemeClr>
                </a:solidFill>
                <a:effectLst>
                  <a:outerShdw blurRad="38100" dist="38100" dir="2700000" algn="tl">
                    <a:srgbClr val="000000">
                      <a:alpha val="43137"/>
                    </a:srgbClr>
                  </a:outerShdw>
                </a:effectLst>
              </a:rPr>
              <a:t>k</a:t>
            </a:r>
            <a:r>
              <a:rPr lang="en-GB" b="1" i="1" dirty="0" err="1">
                <a:solidFill>
                  <a:schemeClr val="accent5">
                    <a:lumMod val="60000"/>
                    <a:lumOff val="40000"/>
                  </a:schemeClr>
                </a:solidFill>
                <a:effectLst>
                  <a:outerShdw blurRad="38100" dist="38100" dir="2700000" algn="tl">
                    <a:srgbClr val="000000">
                      <a:alpha val="43137"/>
                    </a:srgbClr>
                  </a:outerShdw>
                </a:effectLst>
              </a:rPr>
              <a:t>osméteira</a:t>
            </a:r>
            <a:endParaRPr lang="en-GB" b="1" i="1" dirty="0">
              <a:solidFill>
                <a:schemeClr val="accent5">
                  <a:lumMod val="60000"/>
                  <a:lumOff val="40000"/>
                </a:schemeClr>
              </a:solidFill>
              <a:effectLst>
                <a:outerShdw blurRad="38100" dist="38100" dir="2700000" algn="tl">
                  <a:srgbClr val="000000">
                    <a:alpha val="43137"/>
                  </a:srgbClr>
                </a:outerShdw>
              </a:effectLst>
            </a:endParaRPr>
          </a:p>
          <a:p>
            <a:r>
              <a:rPr lang="de-DE" spc="-150" dirty="0">
                <a:solidFill>
                  <a:srgbClr val="00B0F0"/>
                </a:solidFill>
                <a:effectLst>
                  <a:outerShdw blurRad="38100" dist="38100" dir="2700000" algn="tl">
                    <a:srgbClr val="000000">
                      <a:alpha val="43137"/>
                    </a:srgbClr>
                  </a:outerShdw>
                </a:effectLst>
              </a:rPr>
              <a:t>(5) </a:t>
            </a:r>
            <a:r>
              <a:rPr lang="de-DE" spc="-150" dirty="0" err="1">
                <a:solidFill>
                  <a:srgbClr val="00B0F0"/>
                </a:solidFill>
                <a:effectLst>
                  <a:outerShdw blurRad="38100" dist="38100" dir="2700000" algn="tl">
                    <a:srgbClr val="000000">
                      <a:alpha val="43137"/>
                    </a:srgbClr>
                  </a:outerShdw>
                </a:effectLst>
              </a:rPr>
              <a:t>Grandmother</a:t>
            </a:r>
            <a:r>
              <a:rPr lang="de-DE" spc="-150" dirty="0">
                <a:solidFill>
                  <a:srgbClr val="00B0F0"/>
                </a:solidFill>
                <a:effectLst>
                  <a:outerShdw blurRad="38100" dist="38100" dir="2700000" algn="tl">
                    <a:srgbClr val="000000">
                      <a:alpha val="43137"/>
                    </a:srgbClr>
                  </a:outerShdw>
                </a:effectLst>
              </a:rPr>
              <a:t>:  </a:t>
            </a:r>
            <a:r>
              <a:rPr lang="fr-FR" dirty="0">
                <a:solidFill>
                  <a:srgbClr val="00B0F0"/>
                </a:solidFill>
                <a:effectLst>
                  <a:outerShdw blurRad="38100" dist="38100" dir="2700000" algn="tl">
                    <a:srgbClr val="000000">
                      <a:alpha val="43137"/>
                    </a:srgbClr>
                  </a:outerShdw>
                </a:effectLst>
              </a:rPr>
              <a:t>Iulia </a:t>
            </a:r>
            <a:r>
              <a:rPr lang="fr-FR" dirty="0" err="1">
                <a:solidFill>
                  <a:srgbClr val="00B0F0"/>
                </a:solidFill>
                <a:effectLst>
                  <a:outerShdw blurRad="38100" dist="38100" dir="2700000" algn="tl">
                    <a:srgbClr val="000000">
                      <a:alpha val="43137"/>
                    </a:srgbClr>
                  </a:outerShdw>
                </a:effectLst>
              </a:rPr>
              <a:t>Damiane</a:t>
            </a:r>
            <a:r>
              <a:rPr lang="fr-FR" dirty="0">
                <a:solidFill>
                  <a:srgbClr val="00B0F0"/>
                </a:solidFill>
                <a:effectLst>
                  <a:outerShdw blurRad="38100" dist="38100" dir="2700000" algn="tl">
                    <a:srgbClr val="000000">
                      <a:alpha val="43137"/>
                    </a:srgbClr>
                  </a:outerShdw>
                </a:effectLst>
              </a:rPr>
              <a:t> </a:t>
            </a:r>
            <a:r>
              <a:rPr lang="fr-FR" dirty="0" err="1">
                <a:solidFill>
                  <a:srgbClr val="00B0F0"/>
                </a:solidFill>
                <a:effectLst>
                  <a:outerShdw blurRad="38100" dist="38100" dir="2700000" algn="tl">
                    <a:srgbClr val="000000">
                      <a:alpha val="43137"/>
                    </a:srgbClr>
                  </a:outerShdw>
                </a:effectLst>
              </a:rPr>
              <a:t>Polla</a:t>
            </a:r>
            <a:r>
              <a:rPr lang="fr-FR" dirty="0">
                <a:solidFill>
                  <a:srgbClr val="00B0F0"/>
                </a:solidFill>
                <a:effectLst>
                  <a:outerShdw blurRad="38100" dist="38100" dir="2700000" algn="tl">
                    <a:srgbClr val="000000">
                      <a:alpha val="43137"/>
                    </a:srgbClr>
                  </a:outerShdw>
                </a:effectLst>
              </a:rPr>
              <a:t> </a:t>
            </a:r>
          </a:p>
          <a:p>
            <a:pPr marL="285750" indent="-285750">
              <a:buFont typeface="Wingdings" pitchFamily="2" charset="2"/>
              <a:buChar char="v"/>
            </a:pPr>
            <a:r>
              <a:rPr lang="en-GB" i="1" dirty="0">
                <a:solidFill>
                  <a:srgbClr val="00B0F0"/>
                </a:solidFill>
                <a:effectLst>
                  <a:outerShdw blurRad="38100" dist="38100" dir="2700000" algn="tl">
                    <a:srgbClr val="000000">
                      <a:alpha val="43137"/>
                    </a:srgbClr>
                  </a:outerShdw>
                </a:effectLst>
              </a:rPr>
              <a:t> </a:t>
            </a:r>
            <a:r>
              <a:rPr lang="en-GB" b="1" i="1" dirty="0" err="1">
                <a:solidFill>
                  <a:srgbClr val="00B0F0"/>
                </a:solidFill>
                <a:effectLst>
                  <a:outerShdw blurRad="38100" dist="38100" dir="2700000" algn="tl">
                    <a:srgbClr val="000000">
                      <a:alpha val="43137"/>
                    </a:srgbClr>
                  </a:outerShdw>
                </a:effectLst>
              </a:rPr>
              <a:t>hiereia</a:t>
            </a:r>
            <a:r>
              <a:rPr lang="en-GB" b="1" dirty="0">
                <a:solidFill>
                  <a:srgbClr val="00B0F0"/>
                </a:solidFill>
                <a:effectLst>
                  <a:outerShdw blurRad="38100" dist="38100" dir="2700000" algn="tl">
                    <a:srgbClr val="000000">
                      <a:alpha val="43137"/>
                    </a:srgbClr>
                  </a:outerShdw>
                </a:effectLst>
              </a:rPr>
              <a:t>, </a:t>
            </a:r>
            <a:r>
              <a:rPr lang="en-GB" b="1" i="1" dirty="0" err="1">
                <a:solidFill>
                  <a:srgbClr val="00B0F0"/>
                </a:solidFill>
                <a:effectLst>
                  <a:outerShdw blurRad="38100" dist="38100" dir="2700000" algn="tl">
                    <a:srgbClr val="000000">
                      <a:alpha val="43137"/>
                    </a:srgbClr>
                  </a:outerShdw>
                </a:effectLst>
              </a:rPr>
              <a:t>kosméteira</a:t>
            </a:r>
            <a:r>
              <a:rPr lang="en-GB" b="1" dirty="0">
                <a:solidFill>
                  <a:srgbClr val="00B0F0"/>
                </a:solidFill>
                <a:effectLst>
                  <a:outerShdw blurRad="38100" dist="38100" dir="2700000" algn="tl">
                    <a:srgbClr val="000000">
                      <a:alpha val="43137"/>
                    </a:srgbClr>
                  </a:outerShdw>
                </a:effectLst>
              </a:rPr>
              <a:t>, </a:t>
            </a:r>
            <a:r>
              <a:rPr lang="en-GB" b="1" i="1" dirty="0" err="1">
                <a:solidFill>
                  <a:srgbClr val="00B0F0"/>
                </a:solidFill>
                <a:effectLst>
                  <a:outerShdw blurRad="38100" dist="38100" dir="2700000" algn="tl">
                    <a:srgbClr val="000000">
                      <a:alpha val="43137"/>
                    </a:srgbClr>
                  </a:outerShdw>
                </a:effectLst>
              </a:rPr>
              <a:t>prytanis</a:t>
            </a:r>
            <a:endParaRPr lang="en-GB" b="1" i="1" dirty="0">
              <a:solidFill>
                <a:srgbClr val="00B0F0"/>
              </a:solidFill>
              <a:effectLst>
                <a:outerShdw blurRad="38100" dist="38100" dir="2700000" algn="tl">
                  <a:srgbClr val="000000">
                    <a:alpha val="43137"/>
                  </a:srgbClr>
                </a:outerShdw>
              </a:effectLst>
            </a:endParaRPr>
          </a:p>
        </p:txBody>
      </p:sp>
      <p:sp>
        <p:nvSpPr>
          <p:cNvPr id="21" name="TextBox 20"/>
          <p:cNvSpPr txBox="1"/>
          <p:nvPr/>
        </p:nvSpPr>
        <p:spPr>
          <a:xfrm>
            <a:off x="4152923" y="3270583"/>
            <a:ext cx="373469" cy="523220"/>
          </a:xfrm>
          <a:prstGeom prst="rect">
            <a:avLst/>
          </a:prstGeom>
          <a:noFill/>
        </p:spPr>
        <p:txBody>
          <a:bodyPr wrap="square" rtlCol="0">
            <a:spAutoFit/>
          </a:bodyPr>
          <a:lstStyle/>
          <a:p>
            <a:r>
              <a:rPr lang="de-DE" sz="2800" b="1" dirty="0"/>
              <a:t>2</a:t>
            </a:r>
            <a:endParaRPr lang="en-GB" sz="2800" b="1" dirty="0"/>
          </a:p>
        </p:txBody>
      </p:sp>
      <p:sp>
        <p:nvSpPr>
          <p:cNvPr id="24" name="Oval 23"/>
          <p:cNvSpPr/>
          <p:nvPr/>
        </p:nvSpPr>
        <p:spPr>
          <a:xfrm>
            <a:off x="3995936" y="454541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p:cNvSpPr txBox="1"/>
          <p:nvPr/>
        </p:nvSpPr>
        <p:spPr>
          <a:xfrm>
            <a:off x="4152923" y="4643846"/>
            <a:ext cx="373469" cy="523220"/>
          </a:xfrm>
          <a:prstGeom prst="rect">
            <a:avLst/>
          </a:prstGeom>
          <a:noFill/>
        </p:spPr>
        <p:txBody>
          <a:bodyPr wrap="square" rtlCol="0">
            <a:spAutoFit/>
          </a:bodyPr>
          <a:lstStyle/>
          <a:p>
            <a:r>
              <a:rPr lang="de-DE" sz="2800" b="1" dirty="0"/>
              <a:t>5</a:t>
            </a:r>
            <a:endParaRPr lang="en-GB" sz="2800" b="1" dirty="0"/>
          </a:p>
        </p:txBody>
      </p:sp>
    </p:spTree>
    <p:extLst>
      <p:ext uri="{BB962C8B-B14F-4D97-AF65-F5344CB8AC3E}">
        <p14:creationId xmlns:p14="http://schemas.microsoft.com/office/powerpoint/2010/main" val="244490536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horizontal)">
                                      <p:cBhvr>
                                        <p:cTn id="11" dur="500"/>
                                        <p:tgtEl>
                                          <p:spTgt spid="8"/>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randombar(horizontal)">
                                      <p:cBhvr>
                                        <p:cTn id="15" dur="500"/>
                                        <p:tgtEl>
                                          <p:spTgt spid="9"/>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randombar(horizontal)">
                                      <p:cBhvr>
                                        <p:cTn id="19" dur="500"/>
                                        <p:tgtEl>
                                          <p:spTgt spid="24"/>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randombar(horizontal)">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9" grpId="0"/>
      <p:bldP spid="24" grpId="0" animBg="1"/>
      <p:bldP spid="2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179510" y="1340768"/>
            <a:ext cx="4318539" cy="923330"/>
          </a:xfrm>
          <a:prstGeom prst="rect">
            <a:avLst/>
          </a:prstGeom>
          <a:noFill/>
        </p:spPr>
        <p:txBody>
          <a:bodyPr wrap="square" rtlCol="0">
            <a:spAutoFit/>
          </a:bodyPr>
          <a:lstStyle/>
          <a:p>
            <a:r>
              <a:rPr lang="en-GB" b="1" dirty="0">
                <a:solidFill>
                  <a:schemeClr val="accent5">
                    <a:lumMod val="60000"/>
                    <a:lumOff val="40000"/>
                  </a:schemeClr>
                </a:solidFill>
                <a:effectLst>
                  <a:outerShdw blurRad="38100" dist="38100" dir="2700000" algn="tl">
                    <a:srgbClr val="000000">
                      <a:alpha val="43137"/>
                    </a:srgbClr>
                  </a:outerShdw>
                </a:effectLst>
              </a:rPr>
              <a:t>Combination of offices:</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prytanis</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kosméteira</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gymnasiarchos</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hiereia</a:t>
            </a:r>
            <a:r>
              <a:rPr lang="en-GB" b="1" dirty="0">
                <a:solidFill>
                  <a:schemeClr val="accent5">
                    <a:lumMod val="60000"/>
                    <a:lumOff val="40000"/>
                  </a:schemeClr>
                </a:solidFill>
                <a:effectLst>
                  <a:outerShdw blurRad="38100" dist="38100" dir="2700000" algn="tl">
                    <a:srgbClr val="000000">
                      <a:alpha val="43137"/>
                    </a:srgbClr>
                  </a:outerShdw>
                </a:effectLst>
              </a:rPr>
              <a:t> of Artemis &amp; </a:t>
            </a:r>
            <a:r>
              <a:rPr lang="en-GB" b="1" i="1" dirty="0" err="1">
                <a:solidFill>
                  <a:schemeClr val="accent5">
                    <a:lumMod val="60000"/>
                    <a:lumOff val="40000"/>
                  </a:schemeClr>
                </a:solidFill>
                <a:effectLst>
                  <a:outerShdw blurRad="38100" dist="38100" dir="2700000" algn="tl">
                    <a:srgbClr val="000000">
                      <a:alpha val="43137"/>
                    </a:srgbClr>
                  </a:outerShdw>
                </a:effectLst>
              </a:rPr>
              <a:t>archiereia</a:t>
            </a:r>
            <a:endParaRPr lang="en-GB" dirty="0"/>
          </a:p>
        </p:txBody>
      </p:sp>
      <p:sp>
        <p:nvSpPr>
          <p:cNvPr id="24" name="Oval 23"/>
          <p:cNvSpPr/>
          <p:nvPr/>
        </p:nvSpPr>
        <p:spPr>
          <a:xfrm>
            <a:off x="4002668" y="317958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p:cNvSpPr txBox="1"/>
          <p:nvPr/>
        </p:nvSpPr>
        <p:spPr>
          <a:xfrm>
            <a:off x="4152923" y="3270583"/>
            <a:ext cx="373469" cy="523220"/>
          </a:xfrm>
          <a:prstGeom prst="rect">
            <a:avLst/>
          </a:prstGeom>
          <a:noFill/>
        </p:spPr>
        <p:txBody>
          <a:bodyPr wrap="square" rtlCol="0">
            <a:spAutoFit/>
          </a:bodyPr>
          <a:lstStyle/>
          <a:p>
            <a:r>
              <a:rPr lang="de-DE" sz="2800" b="1" dirty="0"/>
              <a:t>2</a:t>
            </a:r>
            <a:endParaRPr lang="en-GB" sz="2800" b="1" dirty="0"/>
          </a:p>
        </p:txBody>
      </p:sp>
      <p:sp>
        <p:nvSpPr>
          <p:cNvPr id="26" name="Oval 25"/>
          <p:cNvSpPr/>
          <p:nvPr/>
        </p:nvSpPr>
        <p:spPr>
          <a:xfrm>
            <a:off x="3995936" y="3717032"/>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4133237" y="3782072"/>
            <a:ext cx="373469" cy="523220"/>
          </a:xfrm>
          <a:prstGeom prst="rect">
            <a:avLst/>
          </a:prstGeom>
          <a:noFill/>
        </p:spPr>
        <p:txBody>
          <a:bodyPr wrap="square" rtlCol="0">
            <a:spAutoFit/>
          </a:bodyPr>
          <a:lstStyle/>
          <a:p>
            <a:r>
              <a:rPr lang="de-DE" sz="2800" b="1" dirty="0"/>
              <a:t>3</a:t>
            </a:r>
            <a:endParaRPr lang="en-GB" sz="2800" b="1" dirty="0"/>
          </a:p>
        </p:txBody>
      </p:sp>
      <p:sp>
        <p:nvSpPr>
          <p:cNvPr id="28" name="Oval 27"/>
          <p:cNvSpPr/>
          <p:nvPr/>
        </p:nvSpPr>
        <p:spPr>
          <a:xfrm>
            <a:off x="3988459" y="4149080"/>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4139952" y="4221088"/>
            <a:ext cx="373469" cy="523220"/>
          </a:xfrm>
          <a:prstGeom prst="rect">
            <a:avLst/>
          </a:prstGeom>
          <a:noFill/>
        </p:spPr>
        <p:txBody>
          <a:bodyPr wrap="square" rtlCol="0">
            <a:spAutoFit/>
          </a:bodyPr>
          <a:lstStyle/>
          <a:p>
            <a:r>
              <a:rPr lang="de-DE" sz="2800" b="1" dirty="0"/>
              <a:t>4</a:t>
            </a:r>
            <a:endParaRPr lang="en-GB" sz="2800" b="1" dirty="0"/>
          </a:p>
        </p:txBody>
      </p:sp>
      <p:sp>
        <p:nvSpPr>
          <p:cNvPr id="30" name="Oval 29"/>
          <p:cNvSpPr/>
          <p:nvPr/>
        </p:nvSpPr>
        <p:spPr>
          <a:xfrm>
            <a:off x="3995936" y="454541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4152923" y="4643846"/>
            <a:ext cx="373469" cy="523220"/>
          </a:xfrm>
          <a:prstGeom prst="rect">
            <a:avLst/>
          </a:prstGeom>
          <a:noFill/>
        </p:spPr>
        <p:txBody>
          <a:bodyPr wrap="square" rtlCol="0">
            <a:spAutoFit/>
          </a:bodyPr>
          <a:lstStyle/>
          <a:p>
            <a:r>
              <a:rPr lang="de-DE" sz="2800" b="1" dirty="0"/>
              <a:t>5</a:t>
            </a:r>
            <a:endParaRPr lang="en-GB" sz="2800" b="1" dirty="0"/>
          </a:p>
        </p:txBody>
      </p:sp>
      <p:sp>
        <p:nvSpPr>
          <p:cNvPr id="4"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7" name="TextBox 6"/>
          <p:cNvSpPr txBox="1"/>
          <p:nvPr/>
        </p:nvSpPr>
        <p:spPr>
          <a:xfrm>
            <a:off x="4644008" y="1124744"/>
            <a:ext cx="4392488" cy="5355312"/>
          </a:xfrm>
          <a:prstGeom prst="rect">
            <a:avLst/>
          </a:prstGeom>
          <a:noFill/>
        </p:spPr>
        <p:txBody>
          <a:bodyPr wrap="square" rtlCol="0">
            <a:spAutoFit/>
          </a:bodyPr>
          <a:lstStyle/>
          <a:p>
            <a:r>
              <a:rPr lang="el-GR" b="1" dirty="0">
                <a:solidFill>
                  <a:schemeClr val="tx2"/>
                </a:solidFill>
              </a:rPr>
              <a:t>ἀγα[θῃ] | τύ[χῃ</a:t>
            </a:r>
            <a:r>
              <a:rPr lang="el-GR" dirty="0">
                <a:solidFill>
                  <a:schemeClr val="tx2"/>
                </a:solidFill>
              </a:rPr>
              <a:t>. | </a:t>
            </a:r>
            <a:r>
              <a:rPr lang="el-GR" b="1" dirty="0">
                <a:solidFill>
                  <a:schemeClr val="tx2"/>
                </a:solidFill>
              </a:rPr>
              <a:t>Κ]λαυδίαν Κρατεία[ν </a:t>
            </a:r>
            <a:r>
              <a:rPr lang="en-GB" b="1" dirty="0">
                <a:solidFill>
                  <a:schemeClr val="tx2"/>
                </a:solidFill>
              </a:rPr>
              <a:t>O</a:t>
            </a:r>
            <a:r>
              <a:rPr lang="el-GR" b="1" dirty="0">
                <a:solidFill>
                  <a:schemeClr val="tx2"/>
                </a:solidFill>
              </a:rPr>
              <a:t>ὐηριανὴν</a:t>
            </a:r>
            <a:r>
              <a:rPr lang="el-GR" dirty="0">
                <a:solidFill>
                  <a:schemeClr val="tx2"/>
                </a:solidFill>
              </a:rPr>
              <a:t> | </a:t>
            </a:r>
            <a:r>
              <a:rPr lang="el-GR" b="1" dirty="0">
                <a:solidFill>
                  <a:schemeClr val="tx2"/>
                </a:solidFill>
              </a:rPr>
              <a:t>συ]νκλητικήν</a:t>
            </a:r>
            <a:r>
              <a:rPr lang="el-GR" dirty="0">
                <a:solidFill>
                  <a:schemeClr val="tx2"/>
                </a:solidFill>
              </a:rPr>
              <a:t>, τὴν</a:t>
            </a:r>
            <a:r>
              <a:rPr lang="el-GR" b="1" dirty="0">
                <a:solidFill>
                  <a:schemeClr val="tx2"/>
                </a:solidFill>
              </a:rPr>
              <a:t> πρύ[τανιν </a:t>
            </a:r>
            <a:r>
              <a:rPr lang="el-GR" dirty="0">
                <a:solidFill>
                  <a:schemeClr val="tx2"/>
                </a:solidFill>
              </a:rPr>
              <a:t>| καὶ] </a:t>
            </a:r>
            <a:r>
              <a:rPr lang="el-GR" b="1" dirty="0">
                <a:solidFill>
                  <a:schemeClr val="tx2"/>
                </a:solidFill>
              </a:rPr>
              <a:t>γυμνασίαρχον</a:t>
            </a:r>
            <a:r>
              <a:rPr lang="el-GR" dirty="0">
                <a:solidFill>
                  <a:schemeClr val="tx2"/>
                </a:solidFill>
              </a:rPr>
              <a:t> | [πάν]των τῶν γυμν[ασίων] | [...] σεμνῶς [..... ..... ...... . </a:t>
            </a:r>
            <a:r>
              <a:rPr lang="el-GR" b="1" dirty="0">
                <a:solidFill>
                  <a:schemeClr val="tx2"/>
                </a:solidFill>
              </a:rPr>
              <a:t>ἱερῆν καὶ | κοσ]μήτειραν</a:t>
            </a:r>
            <a:r>
              <a:rPr lang="el-GR" dirty="0">
                <a:solidFill>
                  <a:schemeClr val="tx2"/>
                </a:solidFill>
              </a:rPr>
              <a:t> τ[ῆς ἁγιωτάτης </a:t>
            </a:r>
            <a:r>
              <a:rPr lang="el-GR" b="1" dirty="0">
                <a:solidFill>
                  <a:schemeClr val="tx2"/>
                </a:solidFill>
              </a:rPr>
              <a:t>Ἀρ]τέμιδος</a:t>
            </a:r>
            <a:r>
              <a:rPr lang="el-GR" dirty="0">
                <a:solidFill>
                  <a:schemeClr val="tx2"/>
                </a:solidFill>
              </a:rPr>
              <a:t>, ἱε|[ρατεύ]σασαν ἀξίως [καὶ σεμνῶς, θυγ]ατέρα πρὸς | [μὲν] </a:t>
            </a:r>
            <a:r>
              <a:rPr lang="en-GB" dirty="0">
                <a:solidFill>
                  <a:schemeClr val="tx2"/>
                </a:solidFill>
              </a:rPr>
              <a:t> </a:t>
            </a:r>
            <a:r>
              <a:rPr lang="el-GR" dirty="0">
                <a:solidFill>
                  <a:schemeClr val="tx2"/>
                </a:solidFill>
              </a:rPr>
              <a:t>πατρὸς Κλ(αυδίου) Μητροβίου </a:t>
            </a:r>
            <a:r>
              <a:rPr lang="en-GB" dirty="0">
                <a:solidFill>
                  <a:schemeClr val="tx2"/>
                </a:solidFill>
              </a:rPr>
              <a:t>O</a:t>
            </a:r>
            <a:r>
              <a:rPr lang="el-GR" dirty="0">
                <a:solidFill>
                  <a:schemeClr val="tx2"/>
                </a:solidFill>
              </a:rPr>
              <a:t>ὐη[ρ]ιανοῦ, ὑοῦ | </a:t>
            </a:r>
            <a:r>
              <a:rPr lang="el-GR" b="1" dirty="0">
                <a:solidFill>
                  <a:schemeClr val="tx2"/>
                </a:solidFill>
              </a:rPr>
              <a:t>[Κλ. Μη]τροβίου καὶ Κλαυδίας Κρατείας </a:t>
            </a:r>
            <a:r>
              <a:rPr lang="el-GR" b="1" u="sng" dirty="0">
                <a:solidFill>
                  <a:schemeClr val="tx2"/>
                </a:solidFill>
              </a:rPr>
              <a:t>ἀ[ρχι]ερέων</a:t>
            </a:r>
            <a:r>
              <a:rPr lang="el-GR" b="1" dirty="0">
                <a:solidFill>
                  <a:schemeClr val="tx2"/>
                </a:solidFill>
              </a:rPr>
              <a:t>,</a:t>
            </a:r>
            <a:r>
              <a:rPr lang="el-GR" dirty="0">
                <a:solidFill>
                  <a:schemeClr val="tx2"/>
                </a:solidFill>
              </a:rPr>
              <a:t> | [πρὸς δ]ὲ μητ[ρ]ὸς </a:t>
            </a:r>
            <a:r>
              <a:rPr lang="en-GB" dirty="0">
                <a:solidFill>
                  <a:schemeClr val="tx2"/>
                </a:solidFill>
              </a:rPr>
              <a:t>O</a:t>
            </a:r>
            <a:r>
              <a:rPr lang="el-GR" dirty="0">
                <a:solidFill>
                  <a:schemeClr val="tx2"/>
                </a:solidFill>
              </a:rPr>
              <a:t>ὐλπίας Δημοκρατείας κοσμη|[τείρη]ς, ἐγγόνην Ἰουλίας Δαμιανῆς Πώλλης | [ἱερῆς κ]αὶ κοσμητείρης καὶ πρυτάνεως, | [προεγ]γόνην </a:t>
            </a:r>
            <a:r>
              <a:rPr lang="el-GR" dirty="0">
                <a:solidFill>
                  <a:schemeClr val="accent5">
                    <a:lumMod val="60000"/>
                    <a:lumOff val="40000"/>
                  </a:schemeClr>
                </a:solidFill>
              </a:rPr>
              <a:t>Φλ. Πώλλης ἱερῆς καὶ κοσ|[μητεί]ρης</a:t>
            </a:r>
            <a:r>
              <a:rPr lang="el-GR" dirty="0">
                <a:solidFill>
                  <a:schemeClr val="tx2"/>
                </a:solidFill>
              </a:rPr>
              <a:t>, ἀπογόνην δὲ</a:t>
            </a:r>
            <a:r>
              <a:rPr lang="el-GR" b="1" dirty="0">
                <a:solidFill>
                  <a:schemeClr val="tx2"/>
                </a:solidFill>
              </a:rPr>
              <a:t> </a:t>
            </a:r>
            <a:r>
              <a:rPr lang="el-GR" b="1" dirty="0">
                <a:solidFill>
                  <a:srgbClr val="DA5D18"/>
                </a:solidFill>
              </a:rPr>
              <a:t>Ἰουλ. Πώλλης | [ἱερῆς κ]αὶ κοσμητείρης καὶ ἀρχιερείας | [καὶ πρυτά]νεως </a:t>
            </a:r>
            <a:r>
              <a:rPr lang="el-GR" dirty="0">
                <a:solidFill>
                  <a:schemeClr val="tx2"/>
                </a:solidFill>
              </a:rPr>
              <a:t>καὶ</a:t>
            </a:r>
            <a:r>
              <a:rPr lang="el-GR" dirty="0"/>
              <a:t> </a:t>
            </a:r>
            <a:r>
              <a:rPr lang="el-GR" dirty="0">
                <a:solidFill>
                  <a:srgbClr val="00B0F0"/>
                </a:solidFill>
              </a:rPr>
              <a:t>Μινδίας Ποτεν|[τίλλης ἀ]ρχιερείας καὶ κοσμητείρης</a:t>
            </a:r>
            <a:r>
              <a:rPr lang="el-GR" dirty="0">
                <a:solidFill>
                  <a:schemeClr val="tx2"/>
                </a:solidFill>
              </a:rPr>
              <a:t>, | [ἀνάγουσα]ν τὸ γένος ἐκ τῶν</a:t>
            </a:r>
            <a:r>
              <a:rPr lang="el-GR" dirty="0"/>
              <a:t> </a:t>
            </a:r>
            <a:r>
              <a:rPr lang="el-GR" dirty="0">
                <a:solidFill>
                  <a:srgbClr val="00B0F0"/>
                </a:solidFill>
              </a:rPr>
              <a:t>ἱερειῶν | [καὶ κοσμη]τειρῶν</a:t>
            </a:r>
            <a:r>
              <a:rPr lang="el-GR" dirty="0"/>
              <a:t>.</a:t>
            </a:r>
            <a:endParaRPr lang="en-GB" dirty="0"/>
          </a:p>
        </p:txBody>
      </p:sp>
      <p:sp>
        <p:nvSpPr>
          <p:cNvPr id="8" name="Oval 7"/>
          <p:cNvSpPr/>
          <p:nvPr/>
        </p:nvSpPr>
        <p:spPr>
          <a:xfrm>
            <a:off x="3973361" y="1556792"/>
            <a:ext cx="648072" cy="720080"/>
          </a:xfrm>
          <a:prstGeom prst="ellipse">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110662" y="1621832"/>
            <a:ext cx="373469" cy="523220"/>
          </a:xfrm>
          <a:prstGeom prst="rect">
            <a:avLst/>
          </a:prstGeom>
          <a:noFill/>
        </p:spPr>
        <p:txBody>
          <a:bodyPr wrap="square" rtlCol="0">
            <a:spAutoFit/>
          </a:bodyPr>
          <a:lstStyle/>
          <a:p>
            <a:r>
              <a:rPr lang="de-DE" sz="2800" b="1" dirty="0"/>
              <a:t>1</a:t>
            </a:r>
            <a:endParaRPr lang="en-GB" sz="2800" b="1" dirty="0"/>
          </a:p>
        </p:txBody>
      </p:sp>
      <p:sp>
        <p:nvSpPr>
          <p:cNvPr id="14" name="Oval 13"/>
          <p:cNvSpPr/>
          <p:nvPr/>
        </p:nvSpPr>
        <p:spPr>
          <a:xfrm>
            <a:off x="3987280" y="501317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124581" y="5066020"/>
            <a:ext cx="373469" cy="523220"/>
          </a:xfrm>
          <a:prstGeom prst="rect">
            <a:avLst/>
          </a:prstGeom>
          <a:noFill/>
        </p:spPr>
        <p:txBody>
          <a:bodyPr wrap="square" rtlCol="0">
            <a:spAutoFit/>
          </a:bodyPr>
          <a:lstStyle/>
          <a:p>
            <a:r>
              <a:rPr lang="de-DE" sz="2800" b="1" dirty="0"/>
              <a:t>6</a:t>
            </a:r>
            <a:endParaRPr lang="en-GB" sz="2800" b="1" dirty="0"/>
          </a:p>
        </p:txBody>
      </p:sp>
      <p:sp>
        <p:nvSpPr>
          <p:cNvPr id="16" name="Oval 15"/>
          <p:cNvSpPr/>
          <p:nvPr/>
        </p:nvSpPr>
        <p:spPr>
          <a:xfrm>
            <a:off x="3995936" y="5445224"/>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4133237" y="5510264"/>
            <a:ext cx="373469" cy="523220"/>
          </a:xfrm>
          <a:prstGeom prst="rect">
            <a:avLst/>
          </a:prstGeom>
          <a:noFill/>
        </p:spPr>
        <p:txBody>
          <a:bodyPr wrap="square" rtlCol="0">
            <a:spAutoFit/>
          </a:bodyPr>
          <a:lstStyle/>
          <a:p>
            <a:r>
              <a:rPr lang="de-DE" sz="2800" b="1" dirty="0"/>
              <a:t>7</a:t>
            </a:r>
            <a:endParaRPr lang="en-GB" sz="2800" b="1" dirty="0"/>
          </a:p>
        </p:txBody>
      </p:sp>
      <p:sp>
        <p:nvSpPr>
          <p:cNvPr id="18" name="Oval 17"/>
          <p:cNvSpPr/>
          <p:nvPr/>
        </p:nvSpPr>
        <p:spPr>
          <a:xfrm>
            <a:off x="4002668" y="6057243"/>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4139969" y="6122283"/>
            <a:ext cx="373469" cy="523220"/>
          </a:xfrm>
          <a:prstGeom prst="rect">
            <a:avLst/>
          </a:prstGeom>
          <a:noFill/>
        </p:spPr>
        <p:txBody>
          <a:bodyPr wrap="square" rtlCol="0">
            <a:spAutoFit/>
          </a:bodyPr>
          <a:lstStyle/>
          <a:p>
            <a:r>
              <a:rPr lang="de-DE" sz="2800" b="1" dirty="0"/>
              <a:t>8</a:t>
            </a:r>
            <a:endParaRPr lang="en-GB" sz="2800" b="1" dirty="0"/>
          </a:p>
        </p:txBody>
      </p:sp>
      <p:sp>
        <p:nvSpPr>
          <p:cNvPr id="21" name="TextBox 20"/>
          <p:cNvSpPr txBox="1"/>
          <p:nvPr/>
        </p:nvSpPr>
        <p:spPr>
          <a:xfrm>
            <a:off x="218163" y="2276872"/>
            <a:ext cx="3859160" cy="646331"/>
          </a:xfrm>
          <a:prstGeom prst="rect">
            <a:avLst/>
          </a:prstGeom>
          <a:noFill/>
        </p:spPr>
        <p:txBody>
          <a:bodyPr wrap="square" rtlCol="0">
            <a:spAutoFit/>
          </a:bodyPr>
          <a:lstStyle/>
          <a:p>
            <a:r>
              <a:rPr lang="en-GB" dirty="0">
                <a:solidFill>
                  <a:schemeClr val="tx1">
                    <a:lumMod val="65000"/>
                  </a:schemeClr>
                </a:solidFill>
                <a:effectLst>
                  <a:outerShdw blurRad="38100" dist="38100" dir="2700000" algn="tl">
                    <a:srgbClr val="000000">
                      <a:alpha val="43137"/>
                    </a:srgbClr>
                  </a:outerShdw>
                </a:effectLst>
              </a:rPr>
              <a:t>(1) Claudia </a:t>
            </a:r>
            <a:r>
              <a:rPr lang="en-GB" dirty="0" err="1">
                <a:solidFill>
                  <a:schemeClr val="tx1">
                    <a:lumMod val="65000"/>
                  </a:schemeClr>
                </a:solidFill>
                <a:effectLst>
                  <a:outerShdw blurRad="38100" dist="38100" dir="2700000" algn="tl">
                    <a:srgbClr val="000000">
                      <a:alpha val="43137"/>
                    </a:srgbClr>
                  </a:outerShdw>
                </a:effectLst>
              </a:rPr>
              <a:t>Crateia</a:t>
            </a:r>
            <a:r>
              <a:rPr lang="en-GB" dirty="0">
                <a:solidFill>
                  <a:schemeClr val="tx1">
                    <a:lumMod val="65000"/>
                  </a:schemeClr>
                </a:solidFill>
                <a:effectLst>
                  <a:outerShdw blurRad="38100" dist="38100" dir="2700000" algn="tl">
                    <a:srgbClr val="000000">
                      <a:alpha val="43137"/>
                    </a:srgbClr>
                  </a:outerShdw>
                </a:effectLst>
              </a:rPr>
              <a:t> </a:t>
            </a:r>
            <a:r>
              <a:rPr lang="en-GB" dirty="0" err="1">
                <a:solidFill>
                  <a:schemeClr val="tx1">
                    <a:lumMod val="65000"/>
                  </a:schemeClr>
                </a:solidFill>
                <a:effectLst>
                  <a:outerShdw blurRad="38100" dist="38100" dir="2700000" algn="tl">
                    <a:srgbClr val="000000">
                      <a:alpha val="43137"/>
                    </a:srgbClr>
                  </a:outerShdw>
                </a:effectLst>
              </a:rPr>
              <a:t>Veriana</a:t>
            </a:r>
            <a:r>
              <a:rPr lang="en-GB" dirty="0">
                <a:solidFill>
                  <a:schemeClr val="tx1">
                    <a:lumMod val="65000"/>
                  </a:schemeClr>
                </a:solidFill>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tx1">
                    <a:lumMod val="65000"/>
                  </a:schemeClr>
                </a:solidFill>
                <a:effectLst>
                  <a:outerShdw blurRad="38100" dist="38100" dir="2700000" algn="tl">
                    <a:srgbClr val="000000">
                      <a:alpha val="43137"/>
                    </a:srgbClr>
                  </a:outerShdw>
                </a:effectLst>
              </a:rPr>
              <a:t>pryt</a:t>
            </a:r>
            <a:r>
              <a:rPr lang="en-GB" i="1" dirty="0">
                <a:solidFill>
                  <a:schemeClr val="tx1">
                    <a:lumMod val="65000"/>
                  </a:schemeClr>
                </a:solidFill>
                <a:effectLst>
                  <a:outerShdw blurRad="38100" dist="38100" dir="2700000" algn="tl">
                    <a:srgbClr val="000000">
                      <a:alpha val="43137"/>
                    </a:srgbClr>
                  </a:outerShdw>
                </a:effectLst>
              </a:rPr>
              <a:t>., gym, </a:t>
            </a:r>
            <a:r>
              <a:rPr lang="en-GB" i="1" dirty="0" err="1">
                <a:solidFill>
                  <a:schemeClr val="tx1">
                    <a:lumMod val="65000"/>
                  </a:schemeClr>
                </a:solidFill>
                <a:effectLst>
                  <a:outerShdw blurRad="38100" dist="38100" dir="2700000" algn="tl">
                    <a:srgbClr val="000000">
                      <a:alpha val="43137"/>
                    </a:srgbClr>
                  </a:outerShdw>
                </a:effectLst>
              </a:rPr>
              <a:t>hiereia</a:t>
            </a:r>
            <a:r>
              <a:rPr lang="en-GB" i="1"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kosmét</a:t>
            </a:r>
            <a:r>
              <a:rPr lang="en-GB" i="1" dirty="0">
                <a:solidFill>
                  <a:schemeClr val="tx1">
                    <a:lumMod val="65000"/>
                  </a:schemeClr>
                </a:solidFill>
                <a:effectLst>
                  <a:outerShdw blurRad="38100" dist="38100" dir="2700000" algn="tl">
                    <a:srgbClr val="000000">
                      <a:alpha val="43137"/>
                    </a:srgbClr>
                  </a:outerShdw>
                </a:effectLst>
              </a:rPr>
              <a:t>.</a:t>
            </a:r>
            <a:endParaRPr lang="en-GB" dirty="0">
              <a:solidFill>
                <a:schemeClr val="tx1">
                  <a:lumMod val="65000"/>
                </a:schemeClr>
              </a:solidFill>
              <a:effectLst>
                <a:outerShdw blurRad="38100" dist="38100" dir="2700000" algn="tl">
                  <a:srgbClr val="000000">
                    <a:alpha val="43137"/>
                  </a:srgbClr>
                </a:outerShdw>
              </a:effectLst>
            </a:endParaRPr>
          </a:p>
        </p:txBody>
      </p:sp>
      <p:sp>
        <p:nvSpPr>
          <p:cNvPr id="22" name="TextBox 21"/>
          <p:cNvSpPr txBox="1"/>
          <p:nvPr/>
        </p:nvSpPr>
        <p:spPr>
          <a:xfrm>
            <a:off x="230001" y="2858742"/>
            <a:ext cx="3709849" cy="646331"/>
          </a:xfrm>
          <a:prstGeom prst="rect">
            <a:avLst/>
          </a:prstGeom>
          <a:noFill/>
        </p:spPr>
        <p:txBody>
          <a:bodyPr wrap="square" rtlCol="0">
            <a:spAutoFit/>
          </a:bodyPr>
          <a:lstStyle/>
          <a:p>
            <a:r>
              <a:rPr lang="de-DE" dirty="0">
                <a:solidFill>
                  <a:schemeClr val="tx1">
                    <a:lumMod val="65000"/>
                  </a:schemeClr>
                </a:solidFill>
                <a:effectLst>
                  <a:outerShdw blurRad="38100" dist="38100" dir="2700000" algn="tl">
                    <a:srgbClr val="000000">
                      <a:alpha val="43137"/>
                    </a:srgbClr>
                  </a:outerShdw>
                </a:effectLst>
              </a:rPr>
              <a:t>(3) </a:t>
            </a:r>
            <a:r>
              <a:rPr lang="fr-FR" dirty="0">
                <a:solidFill>
                  <a:schemeClr val="tx1">
                    <a:lumMod val="65000"/>
                  </a:schemeClr>
                </a:solidFill>
                <a:effectLst>
                  <a:outerShdw blurRad="38100" dist="38100" dir="2700000" algn="tl">
                    <a:srgbClr val="000000">
                      <a:alpha val="43137"/>
                    </a:srgbClr>
                  </a:outerShdw>
                </a:effectLst>
              </a:rPr>
              <a:t>Claudius </a:t>
            </a:r>
            <a:r>
              <a:rPr lang="fr-FR" dirty="0" err="1">
                <a:solidFill>
                  <a:schemeClr val="tx1">
                    <a:lumMod val="65000"/>
                  </a:schemeClr>
                </a:solidFill>
                <a:effectLst>
                  <a:outerShdw blurRad="38100" dist="38100" dir="2700000" algn="tl">
                    <a:srgbClr val="000000">
                      <a:alpha val="43137"/>
                    </a:srgbClr>
                  </a:outerShdw>
                </a:effectLst>
              </a:rPr>
              <a:t>Metrobius</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und</a:t>
            </a:r>
            <a:br>
              <a:rPr lang="fr-FR" dirty="0">
                <a:solidFill>
                  <a:schemeClr val="tx1">
                    <a:lumMod val="65000"/>
                  </a:schemeClr>
                </a:solidFill>
                <a:effectLst>
                  <a:outerShdw blurRad="38100" dist="38100" dir="2700000" algn="tl">
                    <a:srgbClr val="000000">
                      <a:alpha val="43137"/>
                    </a:srgbClr>
                  </a:outerShdw>
                </a:effectLst>
              </a:rPr>
            </a:br>
            <a:r>
              <a:rPr lang="fr-FR" dirty="0">
                <a:solidFill>
                  <a:schemeClr val="tx1">
                    <a:lumMod val="65000"/>
                  </a:schemeClr>
                </a:solidFill>
                <a:effectLst>
                  <a:outerShdw blurRad="38100" dist="38100" dir="2700000" algn="tl">
                    <a:srgbClr val="000000">
                      <a:alpha val="43137"/>
                    </a:srgbClr>
                  </a:outerShdw>
                </a:effectLst>
              </a:rPr>
              <a:t>     Claudia </a:t>
            </a:r>
            <a:r>
              <a:rPr lang="fr-FR" dirty="0" err="1">
                <a:solidFill>
                  <a:schemeClr val="tx1">
                    <a:lumMod val="65000"/>
                  </a:schemeClr>
                </a:solidFill>
                <a:effectLst>
                  <a:outerShdw blurRad="38100" dist="38100" dir="2700000" algn="tl">
                    <a:srgbClr val="000000">
                      <a:alpha val="43137"/>
                    </a:srgbClr>
                  </a:outerShdw>
                </a:effectLst>
              </a:rPr>
              <a:t>Crateia</a:t>
            </a:r>
            <a:r>
              <a:rPr lang="fr-FR" dirty="0">
                <a:solidFill>
                  <a:schemeClr val="tx1">
                    <a:lumMod val="65000"/>
                  </a:schemeClr>
                </a:solidFill>
                <a:effectLst>
                  <a:outerShdw blurRad="38100" dist="38100" dir="2700000" algn="tl">
                    <a:srgbClr val="000000">
                      <a:alpha val="43137"/>
                    </a:srgbClr>
                  </a:outerShdw>
                </a:effectLst>
              </a:rPr>
              <a:t>, </a:t>
            </a:r>
            <a:r>
              <a:rPr lang="fr-FR" b="1" dirty="0" err="1">
                <a:solidFill>
                  <a:schemeClr val="tx1">
                    <a:lumMod val="65000"/>
                  </a:schemeClr>
                </a:solidFill>
                <a:effectLst>
                  <a:outerShdw blurRad="38100" dist="38100" dir="2700000" algn="tl">
                    <a:srgbClr val="000000">
                      <a:alpha val="43137"/>
                    </a:srgbClr>
                  </a:outerShdw>
                </a:effectLst>
              </a:rPr>
              <a:t>high</a:t>
            </a:r>
            <a:r>
              <a:rPr lang="fr-FR" b="1" dirty="0">
                <a:solidFill>
                  <a:schemeClr val="tx1">
                    <a:lumMod val="65000"/>
                  </a:schemeClr>
                </a:solidFill>
                <a:effectLst>
                  <a:outerShdw blurRad="38100" dist="38100" dir="2700000" algn="tl">
                    <a:srgbClr val="000000">
                      <a:alpha val="43137"/>
                    </a:srgbClr>
                  </a:outerShdw>
                </a:effectLst>
              </a:rPr>
              <a:t> </a:t>
            </a:r>
            <a:r>
              <a:rPr lang="fr-FR" b="1" dirty="0" err="1">
                <a:solidFill>
                  <a:schemeClr val="tx1">
                    <a:lumMod val="65000"/>
                  </a:schemeClr>
                </a:solidFill>
                <a:effectLst>
                  <a:outerShdw blurRad="38100" dist="38100" dir="2700000" algn="tl">
                    <a:srgbClr val="000000">
                      <a:alpha val="43137"/>
                    </a:srgbClr>
                  </a:outerShdw>
                </a:effectLst>
              </a:rPr>
              <a:t>priests</a:t>
            </a:r>
            <a:endParaRPr lang="en-GB" dirty="0"/>
          </a:p>
        </p:txBody>
      </p:sp>
      <p:sp>
        <p:nvSpPr>
          <p:cNvPr id="23" name="TextBox 22"/>
          <p:cNvSpPr txBox="1"/>
          <p:nvPr/>
        </p:nvSpPr>
        <p:spPr>
          <a:xfrm>
            <a:off x="218163" y="3443517"/>
            <a:ext cx="3709849" cy="3139321"/>
          </a:xfrm>
          <a:prstGeom prst="rect">
            <a:avLst/>
          </a:prstGeom>
          <a:noFill/>
        </p:spPr>
        <p:txBody>
          <a:bodyPr wrap="square" rtlCol="0">
            <a:spAutoFit/>
          </a:bodyPr>
          <a:lstStyle/>
          <a:p>
            <a:r>
              <a:rPr lang="de-DE" dirty="0">
                <a:solidFill>
                  <a:schemeClr val="tx1">
                    <a:lumMod val="65000"/>
                  </a:schemeClr>
                </a:solidFill>
                <a:effectLst>
                  <a:outerShdw blurRad="38100" dist="38100" dir="2700000" algn="tl">
                    <a:srgbClr val="000000">
                      <a:alpha val="43137"/>
                    </a:srgbClr>
                  </a:outerShdw>
                </a:effectLst>
              </a:rPr>
              <a:t>(4) Mother: </a:t>
            </a:r>
            <a:r>
              <a:rPr lang="fr-FR" dirty="0" err="1">
                <a:solidFill>
                  <a:schemeClr val="tx1">
                    <a:lumMod val="65000"/>
                  </a:schemeClr>
                </a:solidFill>
                <a:effectLst>
                  <a:outerShdw blurRad="38100" dist="38100" dir="2700000" algn="tl">
                    <a:srgbClr val="000000">
                      <a:alpha val="43137"/>
                    </a:srgbClr>
                  </a:outerShdw>
                </a:effectLst>
              </a:rPr>
              <a:t>Ulpia</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Demokrateia</a:t>
            </a:r>
            <a:r>
              <a:rPr lang="fr-FR" dirty="0">
                <a:solidFill>
                  <a:schemeClr val="tx1">
                    <a:lumMod val="65000"/>
                  </a:schemeClr>
                </a:solidFill>
                <a:effectLst>
                  <a:outerShdw blurRad="38100" dist="38100" dir="2700000" algn="tl">
                    <a:srgbClr val="000000">
                      <a:alpha val="43137"/>
                    </a:srgbClr>
                  </a:outerShdw>
                </a:effectLst>
              </a:rPr>
              <a:t>:</a:t>
            </a:r>
          </a:p>
          <a:p>
            <a:pPr marL="285750" indent="-285750">
              <a:buFont typeface="Wingdings" pitchFamily="2" charset="2"/>
              <a:buChar char="v"/>
            </a:pPr>
            <a:r>
              <a:rPr lang="fr-FR" dirty="0">
                <a:solidFill>
                  <a:schemeClr val="tx1">
                    <a:lumMod val="65000"/>
                  </a:schemeClr>
                </a:solidFill>
                <a:effectLst>
                  <a:outerShdw blurRad="38100" dist="38100" dir="2700000" algn="tl">
                    <a:srgbClr val="000000">
                      <a:alpha val="43137"/>
                    </a:srgbClr>
                  </a:outerShdw>
                </a:effectLst>
              </a:rPr>
              <a:t> </a:t>
            </a:r>
            <a:r>
              <a:rPr lang="fr-FR" i="1" dirty="0">
                <a:solidFill>
                  <a:schemeClr val="tx1">
                    <a:lumMod val="65000"/>
                  </a:schemeClr>
                </a:solidFill>
                <a:effectLst>
                  <a:outerShdw blurRad="38100" dist="38100" dir="2700000" algn="tl">
                    <a:srgbClr val="000000">
                      <a:alpha val="43137"/>
                    </a:srgbClr>
                  </a:outerShdw>
                </a:effectLst>
              </a:rPr>
              <a:t>k</a:t>
            </a:r>
            <a:r>
              <a:rPr lang="en-GB" b="1" i="1" dirty="0" err="1">
                <a:solidFill>
                  <a:schemeClr val="tx1">
                    <a:lumMod val="65000"/>
                  </a:schemeClr>
                </a:solidFill>
                <a:effectLst>
                  <a:outerShdw blurRad="38100" dist="38100" dir="2700000" algn="tl">
                    <a:srgbClr val="000000">
                      <a:alpha val="43137"/>
                    </a:srgbClr>
                  </a:outerShdw>
                </a:effectLst>
              </a:rPr>
              <a:t>osmetéira</a:t>
            </a:r>
            <a:endParaRPr lang="en-GB" b="1" i="1" dirty="0">
              <a:solidFill>
                <a:schemeClr val="tx1">
                  <a:lumMod val="65000"/>
                </a:schemeClr>
              </a:solidFill>
              <a:effectLst>
                <a:outerShdw blurRad="38100" dist="38100" dir="2700000" algn="tl">
                  <a:srgbClr val="000000">
                    <a:alpha val="43137"/>
                  </a:srgbClr>
                </a:outerShdw>
              </a:effectLst>
            </a:endParaRPr>
          </a:p>
          <a:p>
            <a:r>
              <a:rPr lang="de-DE" spc="-150" dirty="0">
                <a:solidFill>
                  <a:schemeClr val="tx1">
                    <a:lumMod val="65000"/>
                  </a:schemeClr>
                </a:solidFill>
                <a:effectLst>
                  <a:outerShdw blurRad="38100" dist="38100" dir="2700000" algn="tl">
                    <a:srgbClr val="000000">
                      <a:alpha val="43137"/>
                    </a:srgbClr>
                  </a:outerShdw>
                </a:effectLst>
              </a:rPr>
              <a:t>(5) </a:t>
            </a:r>
            <a:r>
              <a:rPr lang="de-DE" spc="-150" dirty="0" err="1">
                <a:solidFill>
                  <a:schemeClr val="tx1">
                    <a:lumMod val="65000"/>
                  </a:schemeClr>
                </a:solidFill>
                <a:effectLst>
                  <a:outerShdw blurRad="38100" dist="38100" dir="2700000" algn="tl">
                    <a:srgbClr val="000000">
                      <a:alpha val="43137"/>
                    </a:srgbClr>
                  </a:outerShdw>
                </a:effectLst>
              </a:rPr>
              <a:t>Grandmother</a:t>
            </a:r>
            <a:r>
              <a:rPr lang="de-DE" spc="-150" dirty="0">
                <a:solidFill>
                  <a:schemeClr val="tx1">
                    <a:lumMod val="65000"/>
                  </a:schemeClr>
                </a:solidFill>
                <a:effectLst>
                  <a:outerShdw blurRad="38100" dist="38100" dir="2700000" algn="tl">
                    <a:srgbClr val="000000">
                      <a:alpha val="43137"/>
                    </a:srgbClr>
                  </a:outerShdw>
                </a:effectLst>
              </a:rPr>
              <a:t>:  </a:t>
            </a:r>
            <a:r>
              <a:rPr lang="fr-FR" dirty="0">
                <a:solidFill>
                  <a:schemeClr val="tx1">
                    <a:lumMod val="65000"/>
                  </a:schemeClr>
                </a:solidFill>
                <a:effectLst>
                  <a:outerShdw blurRad="38100" dist="38100" dir="2700000" algn="tl">
                    <a:srgbClr val="000000">
                      <a:alpha val="43137"/>
                    </a:srgbClr>
                  </a:outerShdw>
                </a:effectLst>
              </a:rPr>
              <a:t>Iulia </a:t>
            </a:r>
            <a:r>
              <a:rPr lang="fr-FR" dirty="0" err="1">
                <a:solidFill>
                  <a:schemeClr val="tx1">
                    <a:lumMod val="65000"/>
                  </a:schemeClr>
                </a:solidFill>
                <a:effectLst>
                  <a:outerShdw blurRad="38100" dist="38100" dir="2700000" algn="tl">
                    <a:srgbClr val="000000">
                      <a:alpha val="43137"/>
                    </a:srgbClr>
                  </a:outerShdw>
                </a:effectLst>
              </a:rPr>
              <a:t>Damiane</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Polla</a:t>
            </a:r>
            <a:r>
              <a:rPr lang="fr-FR" dirty="0">
                <a:solidFill>
                  <a:schemeClr val="tx1">
                    <a:lumMod val="65000"/>
                  </a:schemeClr>
                </a:solidFill>
                <a:effectLst>
                  <a:outerShdw blurRad="38100" dist="38100" dir="2700000" algn="tl">
                    <a:srgbClr val="000000">
                      <a:alpha val="43137"/>
                    </a:srgbClr>
                  </a:outerShdw>
                </a:effectLst>
              </a:rPr>
              <a:t> </a:t>
            </a:r>
          </a:p>
          <a:p>
            <a:pPr marL="285750" indent="-285750">
              <a:buFont typeface="Wingdings" pitchFamily="2" charset="2"/>
              <a:buChar char="v"/>
            </a:pPr>
            <a:r>
              <a:rPr lang="en-GB" i="1" dirty="0">
                <a:solidFill>
                  <a:schemeClr val="tx1">
                    <a:lumMod val="65000"/>
                  </a:schemeClr>
                </a:solidFill>
                <a:effectLst>
                  <a:outerShdw blurRad="38100" dist="38100" dir="2700000" algn="tl">
                    <a:srgbClr val="000000">
                      <a:alpha val="43137"/>
                    </a:srgbClr>
                  </a:outerShdw>
                </a:effectLst>
              </a:rPr>
              <a:t> </a:t>
            </a:r>
            <a:r>
              <a:rPr lang="en-GB" b="1" i="1" dirty="0" err="1">
                <a:solidFill>
                  <a:schemeClr val="tx1">
                    <a:lumMod val="65000"/>
                  </a:schemeClr>
                </a:solidFill>
                <a:effectLst>
                  <a:outerShdw blurRad="38100" dist="38100" dir="2700000" algn="tl">
                    <a:srgbClr val="000000">
                      <a:alpha val="43137"/>
                    </a:srgbClr>
                  </a:outerShdw>
                </a:effectLst>
              </a:rPr>
              <a:t>hiereia</a:t>
            </a:r>
            <a:r>
              <a:rPr lang="en-GB" b="1" dirty="0">
                <a:solidFill>
                  <a:schemeClr val="tx1">
                    <a:lumMod val="65000"/>
                  </a:schemeClr>
                </a:solidFill>
                <a:effectLst>
                  <a:outerShdw blurRad="38100" dist="38100" dir="2700000" algn="tl">
                    <a:srgbClr val="000000">
                      <a:alpha val="43137"/>
                    </a:srgbClr>
                  </a:outerShdw>
                </a:effectLst>
              </a:rPr>
              <a:t>, </a:t>
            </a:r>
            <a:r>
              <a:rPr lang="en-GB" b="1" i="1" dirty="0" err="1">
                <a:solidFill>
                  <a:schemeClr val="tx1">
                    <a:lumMod val="65000"/>
                  </a:schemeClr>
                </a:solidFill>
                <a:effectLst>
                  <a:outerShdw blurRad="38100" dist="38100" dir="2700000" algn="tl">
                    <a:srgbClr val="000000">
                      <a:alpha val="43137"/>
                    </a:srgbClr>
                  </a:outerShdw>
                </a:effectLst>
              </a:rPr>
              <a:t>kosméteira</a:t>
            </a:r>
            <a:r>
              <a:rPr lang="en-GB" b="1" dirty="0">
                <a:solidFill>
                  <a:schemeClr val="tx1">
                    <a:lumMod val="65000"/>
                  </a:schemeClr>
                </a:solidFill>
                <a:effectLst>
                  <a:outerShdw blurRad="38100" dist="38100" dir="2700000" algn="tl">
                    <a:srgbClr val="000000">
                      <a:alpha val="43137"/>
                    </a:srgbClr>
                  </a:outerShdw>
                </a:effectLst>
              </a:rPr>
              <a:t>, </a:t>
            </a:r>
            <a:r>
              <a:rPr lang="en-GB" b="1" i="1" dirty="0" err="1">
                <a:solidFill>
                  <a:schemeClr val="tx1">
                    <a:lumMod val="65000"/>
                  </a:schemeClr>
                </a:solidFill>
                <a:effectLst>
                  <a:outerShdw blurRad="38100" dist="38100" dir="2700000" algn="tl">
                    <a:srgbClr val="000000">
                      <a:alpha val="43137"/>
                    </a:srgbClr>
                  </a:outerShdw>
                </a:effectLst>
              </a:rPr>
              <a:t>prytanis</a:t>
            </a:r>
            <a:endParaRPr lang="en-GB" b="1" i="1" dirty="0">
              <a:solidFill>
                <a:schemeClr val="tx1">
                  <a:lumMod val="65000"/>
                </a:schemeClr>
              </a:solidFill>
              <a:effectLst>
                <a:outerShdw blurRad="38100" dist="38100" dir="2700000" algn="tl">
                  <a:srgbClr val="000000">
                    <a:alpha val="43137"/>
                  </a:srgbClr>
                </a:outerShdw>
              </a:effectLst>
            </a:endParaRPr>
          </a:p>
          <a:p>
            <a:r>
              <a:rPr lang="en-GB" spc="-150" dirty="0">
                <a:solidFill>
                  <a:schemeClr val="accent5">
                    <a:lumMod val="60000"/>
                    <a:lumOff val="40000"/>
                  </a:schemeClr>
                </a:solidFill>
                <a:effectLst>
                  <a:outerShdw blurRad="38100" dist="38100" dir="2700000" algn="tl">
                    <a:srgbClr val="000000">
                      <a:alpha val="43137"/>
                    </a:srgbClr>
                  </a:outerShdw>
                </a:effectLst>
              </a:rPr>
              <a:t>(6) Great grand mother</a:t>
            </a:r>
            <a:r>
              <a:rPr lang="fr-FR" spc="-150" dirty="0">
                <a:solidFill>
                  <a:schemeClr val="accent5">
                    <a:lumMod val="60000"/>
                    <a:lumOff val="40000"/>
                  </a:schemeClr>
                </a:solidFill>
                <a:effectLst>
                  <a:outerShdw blurRad="38100" dist="38100" dir="2700000" algn="tl">
                    <a:srgbClr val="000000">
                      <a:alpha val="43137"/>
                    </a:srgbClr>
                  </a:outerShdw>
                </a:effectLst>
              </a:rPr>
              <a:t>: </a:t>
            </a:r>
            <a:r>
              <a:rPr lang="fr-FR" spc="-150" dirty="0" err="1">
                <a:solidFill>
                  <a:schemeClr val="accent5">
                    <a:lumMod val="60000"/>
                    <a:lumOff val="40000"/>
                  </a:schemeClr>
                </a:solidFill>
                <a:effectLst>
                  <a:outerShdw blurRad="38100" dist="38100" dir="2700000" algn="tl">
                    <a:srgbClr val="000000">
                      <a:alpha val="43137"/>
                    </a:srgbClr>
                  </a:outerShdw>
                </a:effectLst>
              </a:rPr>
              <a:t>Flavia</a:t>
            </a:r>
            <a:r>
              <a:rPr lang="fr-FR" spc="-150" dirty="0">
                <a:solidFill>
                  <a:schemeClr val="accent5">
                    <a:lumMod val="60000"/>
                    <a:lumOff val="40000"/>
                  </a:schemeClr>
                </a:solidFill>
                <a:effectLst>
                  <a:outerShdw blurRad="38100" dist="38100" dir="2700000" algn="tl">
                    <a:srgbClr val="000000">
                      <a:alpha val="43137"/>
                    </a:srgbClr>
                  </a:outerShdw>
                </a:effectLst>
              </a:rPr>
              <a:t> </a:t>
            </a:r>
            <a:r>
              <a:rPr lang="fr-FR" spc="-150" dirty="0" err="1">
                <a:solidFill>
                  <a:schemeClr val="accent5">
                    <a:lumMod val="60000"/>
                    <a:lumOff val="40000"/>
                  </a:schemeClr>
                </a:solidFill>
                <a:effectLst>
                  <a:outerShdw blurRad="38100" dist="38100" dir="2700000" algn="tl">
                    <a:srgbClr val="000000">
                      <a:alpha val="43137"/>
                    </a:srgbClr>
                  </a:outerShdw>
                </a:effectLst>
              </a:rPr>
              <a:t>Polla</a:t>
            </a:r>
            <a:endParaRPr lang="fr-FR" spc="-150" dirty="0">
              <a:solidFill>
                <a:schemeClr val="accent5">
                  <a:lumMod val="60000"/>
                  <a:lumOff val="40000"/>
                </a:schemeClr>
              </a:solidFill>
              <a:effectLst>
                <a:outerShdw blurRad="38100" dist="38100" dir="2700000" algn="tl">
                  <a:srgbClr val="000000">
                    <a:alpha val="43137"/>
                  </a:srgbClr>
                </a:outerShdw>
              </a:effectLst>
            </a:endParaRPr>
          </a:p>
          <a:p>
            <a:pPr marL="285750" indent="-285750">
              <a:buFont typeface="Wingdings" pitchFamily="2" charset="2"/>
              <a:buChar char="v"/>
            </a:pPr>
            <a:r>
              <a:rPr lang="fr-FR" b="1" i="1" dirty="0">
                <a:solidFill>
                  <a:schemeClr val="accent5">
                    <a:lumMod val="60000"/>
                    <a:lumOff val="40000"/>
                  </a:schemeClr>
                </a:solidFill>
                <a:effectLst>
                  <a:outerShdw blurRad="38100" dist="38100" dir="2700000" algn="tl">
                    <a:srgbClr val="000000">
                      <a:alpha val="43137"/>
                    </a:srgbClr>
                  </a:outerShdw>
                </a:effectLst>
              </a:rPr>
              <a:t> </a:t>
            </a:r>
            <a:r>
              <a:rPr lang="fr-FR" b="1" i="1" dirty="0" err="1">
                <a:solidFill>
                  <a:schemeClr val="accent5">
                    <a:lumMod val="60000"/>
                    <a:lumOff val="40000"/>
                  </a:schemeClr>
                </a:solidFill>
                <a:effectLst>
                  <a:outerShdw blurRad="38100" dist="38100" dir="2700000" algn="tl">
                    <a:srgbClr val="000000">
                      <a:alpha val="43137"/>
                    </a:srgbClr>
                  </a:outerShdw>
                </a:effectLst>
              </a:rPr>
              <a:t>hiereia</a:t>
            </a:r>
            <a:r>
              <a:rPr lang="fr-FR" b="1" i="1" dirty="0">
                <a:solidFill>
                  <a:schemeClr val="accent5">
                    <a:lumMod val="60000"/>
                    <a:lumOff val="40000"/>
                  </a:schemeClr>
                </a:solidFill>
                <a:effectLst>
                  <a:outerShdw blurRad="38100" dist="38100" dir="2700000" algn="tl">
                    <a:srgbClr val="000000">
                      <a:alpha val="43137"/>
                    </a:srgbClr>
                  </a:outerShdw>
                </a:effectLst>
              </a:rPr>
              <a:t> &amp; </a:t>
            </a:r>
            <a:r>
              <a:rPr lang="fr-FR" b="1" i="1" dirty="0" err="1">
                <a:solidFill>
                  <a:schemeClr val="accent5">
                    <a:lumMod val="60000"/>
                    <a:lumOff val="40000"/>
                  </a:schemeClr>
                </a:solidFill>
                <a:effectLst>
                  <a:outerShdw blurRad="38100" dist="38100" dir="2700000" algn="tl">
                    <a:srgbClr val="000000">
                      <a:alpha val="43137"/>
                    </a:srgbClr>
                  </a:outerShdw>
                </a:effectLst>
              </a:rPr>
              <a:t>kosméteira</a:t>
            </a:r>
            <a:endParaRPr lang="fr-FR" b="1" dirty="0">
              <a:solidFill>
                <a:schemeClr val="accent5">
                  <a:lumMod val="60000"/>
                  <a:lumOff val="40000"/>
                </a:schemeClr>
              </a:solidFill>
              <a:effectLst>
                <a:outerShdw blurRad="38100" dist="38100" dir="2700000" algn="tl">
                  <a:srgbClr val="000000">
                    <a:alpha val="43137"/>
                  </a:srgbClr>
                </a:outerShdw>
              </a:effectLst>
            </a:endParaRPr>
          </a:p>
          <a:p>
            <a:r>
              <a:rPr lang="fr-FR" dirty="0">
                <a:solidFill>
                  <a:srgbClr val="DA5D18"/>
                </a:solidFill>
                <a:effectLst>
                  <a:outerShdw blurRad="38100" dist="38100" dir="2700000" algn="tl">
                    <a:srgbClr val="000000">
                      <a:alpha val="43137"/>
                    </a:srgbClr>
                  </a:outerShdw>
                </a:effectLst>
              </a:rPr>
              <a:t>(7) Gt </a:t>
            </a:r>
            <a:r>
              <a:rPr lang="fr-FR" dirty="0" err="1">
                <a:solidFill>
                  <a:srgbClr val="DA5D18"/>
                </a:solidFill>
                <a:effectLst>
                  <a:outerShdw blurRad="38100" dist="38100" dir="2700000" algn="tl">
                    <a:srgbClr val="000000">
                      <a:alpha val="43137"/>
                    </a:srgbClr>
                  </a:outerShdw>
                </a:effectLst>
              </a:rPr>
              <a:t>gt</a:t>
            </a:r>
            <a:r>
              <a:rPr lang="fr-FR" dirty="0">
                <a:solidFill>
                  <a:srgbClr val="DA5D18"/>
                </a:solidFill>
                <a:effectLst>
                  <a:outerShdw blurRad="38100" dist="38100" dir="2700000" algn="tl">
                    <a:srgbClr val="000000">
                      <a:alpha val="43137"/>
                    </a:srgbClr>
                  </a:outerShdw>
                </a:effectLst>
              </a:rPr>
              <a:t> </a:t>
            </a:r>
            <a:r>
              <a:rPr lang="fr-FR" dirty="0" err="1">
                <a:solidFill>
                  <a:srgbClr val="DA5D18"/>
                </a:solidFill>
                <a:effectLst>
                  <a:outerShdw blurRad="38100" dist="38100" dir="2700000" algn="tl">
                    <a:srgbClr val="000000">
                      <a:alpha val="43137"/>
                    </a:srgbClr>
                  </a:outerShdw>
                </a:effectLst>
              </a:rPr>
              <a:t>grandmother</a:t>
            </a:r>
            <a:r>
              <a:rPr lang="fr-FR" dirty="0">
                <a:solidFill>
                  <a:srgbClr val="DA5D18"/>
                </a:solidFill>
                <a:effectLst>
                  <a:outerShdw blurRad="38100" dist="38100" dir="2700000" algn="tl">
                    <a:srgbClr val="000000">
                      <a:alpha val="43137"/>
                    </a:srgbClr>
                  </a:outerShdw>
                </a:effectLst>
              </a:rPr>
              <a:t>: Iulia </a:t>
            </a:r>
            <a:r>
              <a:rPr lang="fr-FR" dirty="0" err="1">
                <a:solidFill>
                  <a:srgbClr val="DA5D18"/>
                </a:solidFill>
                <a:effectLst>
                  <a:outerShdw blurRad="38100" dist="38100" dir="2700000" algn="tl">
                    <a:srgbClr val="000000">
                      <a:alpha val="43137"/>
                    </a:srgbClr>
                  </a:outerShdw>
                </a:effectLst>
              </a:rPr>
              <a:t>Polla</a:t>
            </a:r>
            <a:endParaRPr lang="fr-FR" dirty="0">
              <a:solidFill>
                <a:srgbClr val="DA5D18"/>
              </a:solidFill>
              <a:effectLst>
                <a:outerShdw blurRad="38100" dist="38100" dir="2700000" algn="tl">
                  <a:srgbClr val="000000">
                    <a:alpha val="43137"/>
                  </a:srgbClr>
                </a:outerShdw>
              </a:effectLst>
            </a:endParaRPr>
          </a:p>
          <a:p>
            <a:pPr marL="285750" indent="-285750">
              <a:buFont typeface="Wingdings" pitchFamily="2" charset="2"/>
              <a:buChar char="v"/>
            </a:pPr>
            <a:r>
              <a:rPr lang="en-GB" b="1" i="1" dirty="0" err="1">
                <a:solidFill>
                  <a:srgbClr val="DA5D18"/>
                </a:solidFill>
                <a:effectLst>
                  <a:outerShdw blurRad="38100" dist="38100" dir="2700000" algn="tl">
                    <a:srgbClr val="000000">
                      <a:alpha val="43137"/>
                    </a:srgbClr>
                  </a:outerShdw>
                </a:effectLst>
              </a:rPr>
              <a:t>hiereia</a:t>
            </a:r>
            <a:r>
              <a:rPr lang="en-GB" b="1" dirty="0">
                <a:solidFill>
                  <a:srgbClr val="DA5D18"/>
                </a:solidFill>
                <a:effectLst>
                  <a:outerShdw blurRad="38100" dist="38100" dir="2700000" algn="tl">
                    <a:srgbClr val="000000">
                      <a:alpha val="43137"/>
                    </a:srgbClr>
                  </a:outerShdw>
                </a:effectLst>
              </a:rPr>
              <a:t>, </a:t>
            </a:r>
            <a:r>
              <a:rPr lang="en-GB" b="1" i="1" dirty="0" err="1">
                <a:solidFill>
                  <a:srgbClr val="DA5D18"/>
                </a:solidFill>
                <a:effectLst>
                  <a:outerShdw blurRad="38100" dist="38100" dir="2700000" algn="tl">
                    <a:srgbClr val="000000">
                      <a:alpha val="43137"/>
                    </a:srgbClr>
                  </a:outerShdw>
                </a:effectLst>
              </a:rPr>
              <a:t>kosméteira</a:t>
            </a:r>
            <a:r>
              <a:rPr lang="en-GB" b="1" dirty="0">
                <a:solidFill>
                  <a:srgbClr val="DA5D18"/>
                </a:solidFill>
                <a:effectLst>
                  <a:outerShdw blurRad="38100" dist="38100" dir="2700000" algn="tl">
                    <a:srgbClr val="000000">
                      <a:alpha val="43137"/>
                    </a:srgbClr>
                  </a:outerShdw>
                </a:effectLst>
              </a:rPr>
              <a:t>, </a:t>
            </a:r>
            <a:br>
              <a:rPr lang="en-GB" b="1" dirty="0">
                <a:solidFill>
                  <a:srgbClr val="DA5D18"/>
                </a:solidFill>
                <a:effectLst>
                  <a:outerShdw blurRad="38100" dist="38100" dir="2700000" algn="tl">
                    <a:srgbClr val="000000">
                      <a:alpha val="43137"/>
                    </a:srgbClr>
                  </a:outerShdw>
                </a:effectLst>
              </a:rPr>
            </a:br>
            <a:r>
              <a:rPr lang="en-GB" b="1" i="1" dirty="0" err="1">
                <a:solidFill>
                  <a:srgbClr val="DA5D18"/>
                </a:solidFill>
                <a:effectLst>
                  <a:outerShdw blurRad="38100" dist="38100" dir="2700000" algn="tl">
                    <a:srgbClr val="000000">
                      <a:alpha val="43137"/>
                    </a:srgbClr>
                  </a:outerShdw>
                </a:effectLst>
              </a:rPr>
              <a:t>archiereia</a:t>
            </a:r>
            <a:r>
              <a:rPr lang="en-GB" b="1" dirty="0">
                <a:solidFill>
                  <a:srgbClr val="DA5D18"/>
                </a:solidFill>
                <a:effectLst>
                  <a:outerShdw blurRad="38100" dist="38100" dir="2700000" algn="tl">
                    <a:srgbClr val="000000">
                      <a:alpha val="43137"/>
                    </a:srgbClr>
                  </a:outerShdw>
                </a:effectLst>
              </a:rPr>
              <a:t>, </a:t>
            </a:r>
            <a:r>
              <a:rPr lang="en-GB" b="1" i="1" dirty="0" err="1">
                <a:solidFill>
                  <a:srgbClr val="DA5D18"/>
                </a:solidFill>
                <a:effectLst>
                  <a:outerShdw blurRad="38100" dist="38100" dir="2700000" algn="tl">
                    <a:srgbClr val="000000">
                      <a:alpha val="43137"/>
                    </a:srgbClr>
                  </a:outerShdw>
                </a:effectLst>
              </a:rPr>
              <a:t>prytanis</a:t>
            </a:r>
            <a:endParaRPr lang="en-GB" b="1" i="1" dirty="0">
              <a:solidFill>
                <a:srgbClr val="DA5D18"/>
              </a:solidFill>
              <a:effectLst>
                <a:outerShdw blurRad="38100" dist="38100" dir="2700000" algn="tl">
                  <a:srgbClr val="000000">
                    <a:alpha val="43137"/>
                  </a:srgbClr>
                </a:outerShdw>
              </a:effectLst>
            </a:endParaRPr>
          </a:p>
          <a:p>
            <a:r>
              <a:rPr lang="en-GB" dirty="0">
                <a:solidFill>
                  <a:srgbClr val="00B0F0"/>
                </a:solidFill>
                <a:effectLst>
                  <a:outerShdw blurRad="38100" dist="38100" dir="2700000" algn="tl">
                    <a:srgbClr val="000000">
                      <a:alpha val="43137"/>
                    </a:srgbClr>
                  </a:outerShdw>
                </a:effectLst>
              </a:rPr>
              <a:t>(8) </a:t>
            </a:r>
            <a:r>
              <a:rPr lang="en-GB" dirty="0" err="1">
                <a:solidFill>
                  <a:srgbClr val="00B0F0"/>
                </a:solidFill>
                <a:effectLst>
                  <a:outerShdw blurRad="38100" dist="38100" dir="2700000" algn="tl">
                    <a:srgbClr val="000000">
                      <a:alpha val="43137"/>
                    </a:srgbClr>
                  </a:outerShdw>
                </a:effectLst>
              </a:rPr>
              <a:t>Mindia</a:t>
            </a:r>
            <a:r>
              <a:rPr lang="en-GB" dirty="0">
                <a:solidFill>
                  <a:srgbClr val="00B0F0"/>
                </a:solidFill>
                <a:effectLst>
                  <a:outerShdw blurRad="38100" dist="38100" dir="2700000" algn="tl">
                    <a:srgbClr val="000000">
                      <a:alpha val="43137"/>
                    </a:srgbClr>
                  </a:outerShdw>
                </a:effectLst>
              </a:rPr>
              <a:t> </a:t>
            </a:r>
            <a:r>
              <a:rPr lang="en-GB" dirty="0" err="1">
                <a:solidFill>
                  <a:srgbClr val="00B0F0"/>
                </a:solidFill>
                <a:effectLst>
                  <a:outerShdw blurRad="38100" dist="38100" dir="2700000" algn="tl">
                    <a:srgbClr val="000000">
                      <a:alpha val="43137"/>
                    </a:srgbClr>
                  </a:outerShdw>
                </a:effectLst>
              </a:rPr>
              <a:t>Potentilla</a:t>
            </a:r>
            <a:r>
              <a:rPr lang="en-GB" dirty="0">
                <a:solidFill>
                  <a:srgbClr val="00B0F0"/>
                </a:solidFill>
                <a:effectLst>
                  <a:outerShdw blurRad="38100" dist="38100" dir="2700000" algn="tl">
                    <a:srgbClr val="000000">
                      <a:alpha val="43137"/>
                    </a:srgbClr>
                  </a:outerShdw>
                </a:effectLst>
              </a:rPr>
              <a:t> </a:t>
            </a:r>
          </a:p>
          <a:p>
            <a:pPr marL="285750" indent="-285750">
              <a:buFont typeface="Wingdings" pitchFamily="2" charset="2"/>
              <a:buChar char="v"/>
            </a:pPr>
            <a:r>
              <a:rPr lang="en-GB" b="1" i="1" dirty="0" err="1">
                <a:solidFill>
                  <a:srgbClr val="00B0F0"/>
                </a:solidFill>
                <a:effectLst>
                  <a:outerShdw blurRad="38100" dist="38100" dir="2700000" algn="tl">
                    <a:srgbClr val="000000">
                      <a:alpha val="43137"/>
                    </a:srgbClr>
                  </a:outerShdw>
                </a:effectLst>
              </a:rPr>
              <a:t>archiereia</a:t>
            </a:r>
            <a:r>
              <a:rPr lang="en-GB" b="1" i="1" dirty="0">
                <a:solidFill>
                  <a:srgbClr val="00B0F0"/>
                </a:solidFill>
                <a:effectLst>
                  <a:outerShdw blurRad="38100" dist="38100" dir="2700000" algn="tl">
                    <a:srgbClr val="000000">
                      <a:alpha val="43137"/>
                    </a:srgbClr>
                  </a:outerShdw>
                </a:effectLst>
              </a:rPr>
              <a:t> &amp;</a:t>
            </a:r>
            <a:r>
              <a:rPr lang="en-GB" b="1" dirty="0">
                <a:solidFill>
                  <a:srgbClr val="00B0F0"/>
                </a:solidFill>
                <a:effectLst>
                  <a:outerShdw blurRad="38100" dist="38100" dir="2700000" algn="tl">
                    <a:srgbClr val="000000">
                      <a:alpha val="43137"/>
                    </a:srgbClr>
                  </a:outerShdw>
                </a:effectLst>
              </a:rPr>
              <a:t> </a:t>
            </a:r>
            <a:r>
              <a:rPr lang="en-GB" b="1" i="1" dirty="0" err="1">
                <a:solidFill>
                  <a:srgbClr val="00B0F0"/>
                </a:solidFill>
                <a:effectLst>
                  <a:outerShdw blurRad="38100" dist="38100" dir="2700000" algn="tl">
                    <a:srgbClr val="000000">
                      <a:alpha val="43137"/>
                    </a:srgbClr>
                  </a:outerShdw>
                </a:effectLst>
              </a:rPr>
              <a:t>kosméteira</a:t>
            </a:r>
            <a:endParaRPr lang="en-GB" b="1" dirty="0">
              <a:solidFill>
                <a:srgbClr val="00B0F0"/>
              </a:solidFill>
            </a:endParaRPr>
          </a:p>
        </p:txBody>
      </p:sp>
    </p:spTree>
    <p:extLst>
      <p:ext uri="{BB962C8B-B14F-4D97-AF65-F5344CB8AC3E}">
        <p14:creationId xmlns:p14="http://schemas.microsoft.com/office/powerpoint/2010/main" val="160106870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randombar(horizontal)">
                                      <p:cBhvr>
                                        <p:cTn id="11" dur="500"/>
                                        <p:tgtEl>
                                          <p:spTgt spid="15"/>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randombar(horizontal)">
                                      <p:cBhvr>
                                        <p:cTn id="19" dur="500"/>
                                        <p:tgtEl>
                                          <p:spTgt spid="17"/>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500"/>
                                        <p:tgtEl>
                                          <p:spTgt spid="18"/>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7" grpId="0"/>
      <p:bldP spid="18" grpId="0" animBg="1"/>
      <p:bldP spid="1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179510" y="1340768"/>
            <a:ext cx="4346881" cy="923330"/>
          </a:xfrm>
          <a:prstGeom prst="rect">
            <a:avLst/>
          </a:prstGeom>
          <a:noFill/>
        </p:spPr>
        <p:txBody>
          <a:bodyPr wrap="square" rtlCol="0">
            <a:spAutoFit/>
          </a:bodyPr>
          <a:lstStyle/>
          <a:p>
            <a:r>
              <a:rPr lang="en-GB" b="1" dirty="0">
                <a:solidFill>
                  <a:schemeClr val="accent5">
                    <a:lumMod val="60000"/>
                    <a:lumOff val="40000"/>
                  </a:schemeClr>
                </a:solidFill>
                <a:effectLst>
                  <a:outerShdw blurRad="38100" dist="38100" dir="2700000" algn="tl">
                    <a:srgbClr val="000000">
                      <a:alpha val="43137"/>
                    </a:srgbClr>
                  </a:outerShdw>
                </a:effectLst>
              </a:rPr>
              <a:t>Combination of offices:</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prytanis</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kosméteira</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gymnasiarchos</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hiereia</a:t>
            </a:r>
            <a:r>
              <a:rPr lang="en-GB" b="1" dirty="0">
                <a:solidFill>
                  <a:schemeClr val="accent5">
                    <a:lumMod val="60000"/>
                    <a:lumOff val="40000"/>
                  </a:schemeClr>
                </a:solidFill>
                <a:effectLst>
                  <a:outerShdw blurRad="38100" dist="38100" dir="2700000" algn="tl">
                    <a:srgbClr val="000000">
                      <a:alpha val="43137"/>
                    </a:srgbClr>
                  </a:outerShdw>
                </a:effectLst>
              </a:rPr>
              <a:t> of Artemis &amp; </a:t>
            </a:r>
            <a:r>
              <a:rPr lang="en-GB" b="1" i="1" dirty="0" err="1">
                <a:solidFill>
                  <a:schemeClr val="accent5">
                    <a:lumMod val="60000"/>
                    <a:lumOff val="40000"/>
                  </a:schemeClr>
                </a:solidFill>
                <a:effectLst>
                  <a:outerShdw blurRad="38100" dist="38100" dir="2700000" algn="tl">
                    <a:srgbClr val="000000">
                      <a:alpha val="43137"/>
                    </a:srgbClr>
                  </a:outerShdw>
                </a:effectLst>
              </a:rPr>
              <a:t>archiereia</a:t>
            </a:r>
            <a:endParaRPr lang="en-GB" dirty="0"/>
          </a:p>
        </p:txBody>
      </p:sp>
      <p:sp>
        <p:nvSpPr>
          <p:cNvPr id="4" name="Oval 3"/>
          <p:cNvSpPr/>
          <p:nvPr/>
        </p:nvSpPr>
        <p:spPr>
          <a:xfrm>
            <a:off x="4002668" y="317958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152923" y="3270583"/>
            <a:ext cx="373469" cy="523220"/>
          </a:xfrm>
          <a:prstGeom prst="rect">
            <a:avLst/>
          </a:prstGeom>
          <a:noFill/>
        </p:spPr>
        <p:txBody>
          <a:bodyPr wrap="square" rtlCol="0">
            <a:spAutoFit/>
          </a:bodyPr>
          <a:lstStyle/>
          <a:p>
            <a:r>
              <a:rPr lang="de-DE" sz="2800" b="1" dirty="0"/>
              <a:t>2</a:t>
            </a:r>
            <a:endParaRPr lang="en-GB" sz="2800" b="1" dirty="0"/>
          </a:p>
        </p:txBody>
      </p:sp>
      <p:sp>
        <p:nvSpPr>
          <p:cNvPr id="6" name="Oval 5"/>
          <p:cNvSpPr/>
          <p:nvPr/>
        </p:nvSpPr>
        <p:spPr>
          <a:xfrm>
            <a:off x="3995936" y="3717032"/>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133237" y="3782072"/>
            <a:ext cx="373469" cy="523220"/>
          </a:xfrm>
          <a:prstGeom prst="rect">
            <a:avLst/>
          </a:prstGeom>
          <a:noFill/>
        </p:spPr>
        <p:txBody>
          <a:bodyPr wrap="square" rtlCol="0">
            <a:spAutoFit/>
          </a:bodyPr>
          <a:lstStyle/>
          <a:p>
            <a:r>
              <a:rPr lang="de-DE" sz="2800" b="1" dirty="0"/>
              <a:t>3</a:t>
            </a:r>
            <a:endParaRPr lang="en-GB" sz="2800" b="1" dirty="0"/>
          </a:p>
        </p:txBody>
      </p:sp>
      <p:sp>
        <p:nvSpPr>
          <p:cNvPr id="8" name="Oval 7"/>
          <p:cNvSpPr/>
          <p:nvPr/>
        </p:nvSpPr>
        <p:spPr>
          <a:xfrm>
            <a:off x="3988459" y="4149080"/>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139952" y="4221088"/>
            <a:ext cx="373469" cy="523220"/>
          </a:xfrm>
          <a:prstGeom prst="rect">
            <a:avLst/>
          </a:prstGeom>
          <a:noFill/>
        </p:spPr>
        <p:txBody>
          <a:bodyPr wrap="square" rtlCol="0">
            <a:spAutoFit/>
          </a:bodyPr>
          <a:lstStyle/>
          <a:p>
            <a:r>
              <a:rPr lang="de-DE" sz="2800" b="1" dirty="0"/>
              <a:t>4</a:t>
            </a:r>
            <a:endParaRPr lang="en-GB" sz="2800" b="1" dirty="0"/>
          </a:p>
        </p:txBody>
      </p:sp>
      <p:sp>
        <p:nvSpPr>
          <p:cNvPr id="10" name="Oval 9"/>
          <p:cNvSpPr/>
          <p:nvPr/>
        </p:nvSpPr>
        <p:spPr>
          <a:xfrm>
            <a:off x="3995936" y="454541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4152923" y="4643846"/>
            <a:ext cx="373469" cy="523220"/>
          </a:xfrm>
          <a:prstGeom prst="rect">
            <a:avLst/>
          </a:prstGeom>
          <a:noFill/>
        </p:spPr>
        <p:txBody>
          <a:bodyPr wrap="square" rtlCol="0">
            <a:spAutoFit/>
          </a:bodyPr>
          <a:lstStyle/>
          <a:p>
            <a:r>
              <a:rPr lang="de-DE" sz="2800" b="1" dirty="0"/>
              <a:t>5</a:t>
            </a:r>
            <a:endParaRPr lang="en-GB" sz="2800" b="1" dirty="0"/>
          </a:p>
        </p:txBody>
      </p:sp>
      <p:sp>
        <p:nvSpPr>
          <p:cNvPr id="12"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13" name="TextBox 12"/>
          <p:cNvSpPr txBox="1"/>
          <p:nvPr/>
        </p:nvSpPr>
        <p:spPr>
          <a:xfrm>
            <a:off x="4644008" y="1124744"/>
            <a:ext cx="4392488" cy="5355312"/>
          </a:xfrm>
          <a:prstGeom prst="rect">
            <a:avLst/>
          </a:prstGeom>
          <a:noFill/>
        </p:spPr>
        <p:txBody>
          <a:bodyPr wrap="square" rtlCol="0">
            <a:spAutoFit/>
          </a:bodyPr>
          <a:lstStyle/>
          <a:p>
            <a:r>
              <a:rPr lang="el-GR" b="1" dirty="0">
                <a:solidFill>
                  <a:schemeClr val="tx1">
                    <a:lumMod val="50000"/>
                  </a:schemeClr>
                </a:solidFill>
              </a:rPr>
              <a:t>ἀγα[θῃ] | τύ[χῃ</a:t>
            </a:r>
            <a:r>
              <a:rPr lang="el-GR" dirty="0">
                <a:solidFill>
                  <a:schemeClr val="tx1">
                    <a:lumMod val="50000"/>
                  </a:schemeClr>
                </a:solidFill>
              </a:rPr>
              <a:t>. | </a:t>
            </a:r>
            <a:r>
              <a:rPr lang="el-GR" b="1" dirty="0">
                <a:solidFill>
                  <a:schemeClr val="tx1">
                    <a:lumMod val="50000"/>
                  </a:schemeClr>
                </a:solidFill>
              </a:rPr>
              <a:t>Κ]λαυδίαν Κρατεία[ν </a:t>
            </a:r>
            <a:r>
              <a:rPr lang="en-GB" b="1" dirty="0">
                <a:solidFill>
                  <a:schemeClr val="tx1">
                    <a:lumMod val="50000"/>
                  </a:schemeClr>
                </a:solidFill>
              </a:rPr>
              <a:t>O</a:t>
            </a:r>
            <a:r>
              <a:rPr lang="el-GR" b="1" dirty="0">
                <a:solidFill>
                  <a:schemeClr val="tx1">
                    <a:lumMod val="50000"/>
                  </a:schemeClr>
                </a:solidFill>
              </a:rPr>
              <a:t>ὐηριανὴν</a:t>
            </a:r>
            <a:r>
              <a:rPr lang="el-GR" dirty="0">
                <a:solidFill>
                  <a:schemeClr val="tx1">
                    <a:lumMod val="50000"/>
                  </a:schemeClr>
                </a:solidFill>
              </a:rPr>
              <a:t> | </a:t>
            </a:r>
            <a:r>
              <a:rPr lang="el-GR" b="1" dirty="0">
                <a:solidFill>
                  <a:schemeClr val="tx1">
                    <a:lumMod val="50000"/>
                  </a:schemeClr>
                </a:solidFill>
              </a:rPr>
              <a:t>συ]νκλητικήν</a:t>
            </a:r>
            <a:r>
              <a:rPr lang="el-GR" dirty="0">
                <a:solidFill>
                  <a:schemeClr val="tx1">
                    <a:lumMod val="50000"/>
                  </a:schemeClr>
                </a:solidFill>
              </a:rPr>
              <a:t>, τὴν</a:t>
            </a:r>
            <a:r>
              <a:rPr lang="el-GR" b="1" dirty="0">
                <a:solidFill>
                  <a:schemeClr val="tx1">
                    <a:lumMod val="50000"/>
                  </a:schemeClr>
                </a:solidFill>
              </a:rPr>
              <a:t> πρύ[τανιν </a:t>
            </a:r>
            <a:r>
              <a:rPr lang="el-GR" dirty="0">
                <a:solidFill>
                  <a:schemeClr val="tx1">
                    <a:lumMod val="50000"/>
                  </a:schemeClr>
                </a:solidFill>
              </a:rPr>
              <a:t>| καὶ] </a:t>
            </a:r>
            <a:r>
              <a:rPr lang="el-GR" b="1" dirty="0">
                <a:solidFill>
                  <a:schemeClr val="tx1">
                    <a:lumMod val="50000"/>
                  </a:schemeClr>
                </a:solidFill>
              </a:rPr>
              <a:t>γυμνασίαρχον</a:t>
            </a:r>
            <a:r>
              <a:rPr lang="el-GR" dirty="0">
                <a:solidFill>
                  <a:schemeClr val="tx1">
                    <a:lumMod val="50000"/>
                  </a:schemeClr>
                </a:solidFill>
              </a:rPr>
              <a:t> | [πάν]των τῶν γυμν[ασίων] | [...] σεμνῶς [..... ..... ...... . </a:t>
            </a:r>
            <a:r>
              <a:rPr lang="el-GR" b="1" dirty="0">
                <a:solidFill>
                  <a:schemeClr val="tx1">
                    <a:lumMod val="50000"/>
                  </a:schemeClr>
                </a:solidFill>
              </a:rPr>
              <a:t>ἱερῆν καὶ | κοσ]μήτειραν</a:t>
            </a:r>
            <a:r>
              <a:rPr lang="el-GR" dirty="0">
                <a:solidFill>
                  <a:schemeClr val="tx1">
                    <a:lumMod val="50000"/>
                  </a:schemeClr>
                </a:solidFill>
              </a:rPr>
              <a:t> τ[ῆς ἁγιωτάτης </a:t>
            </a:r>
            <a:r>
              <a:rPr lang="el-GR" b="1" dirty="0">
                <a:solidFill>
                  <a:schemeClr val="tx1">
                    <a:lumMod val="50000"/>
                  </a:schemeClr>
                </a:solidFill>
              </a:rPr>
              <a:t>Ἀρ]τέμιδος</a:t>
            </a:r>
            <a:r>
              <a:rPr lang="el-GR" dirty="0">
                <a:solidFill>
                  <a:schemeClr val="tx1">
                    <a:lumMod val="50000"/>
                  </a:schemeClr>
                </a:solidFill>
              </a:rPr>
              <a:t>, ἱε|[ρατεύ]σασαν ἀξίως [καὶ σεμνῶς, θυγ]ατέρα πρὸς | [μὲν] </a:t>
            </a:r>
            <a:r>
              <a:rPr lang="en-GB" dirty="0">
                <a:solidFill>
                  <a:schemeClr val="tx1">
                    <a:lumMod val="50000"/>
                  </a:schemeClr>
                </a:solidFill>
              </a:rPr>
              <a:t> </a:t>
            </a:r>
            <a:r>
              <a:rPr lang="el-GR" dirty="0">
                <a:solidFill>
                  <a:schemeClr val="tx1">
                    <a:lumMod val="50000"/>
                  </a:schemeClr>
                </a:solidFill>
              </a:rPr>
              <a:t>πατρὸς Κλ(αυδίου) Μητροβίου </a:t>
            </a:r>
            <a:r>
              <a:rPr lang="en-GB" dirty="0">
                <a:solidFill>
                  <a:schemeClr val="tx1">
                    <a:lumMod val="50000"/>
                  </a:schemeClr>
                </a:solidFill>
              </a:rPr>
              <a:t>O</a:t>
            </a:r>
            <a:r>
              <a:rPr lang="el-GR" dirty="0">
                <a:solidFill>
                  <a:schemeClr val="tx1">
                    <a:lumMod val="50000"/>
                  </a:schemeClr>
                </a:solidFill>
              </a:rPr>
              <a:t>ὐη[ρ]ιανοῦ, ὑοῦ | </a:t>
            </a:r>
            <a:r>
              <a:rPr lang="el-GR" b="1" dirty="0">
                <a:solidFill>
                  <a:schemeClr val="tx1">
                    <a:lumMod val="50000"/>
                  </a:schemeClr>
                </a:solidFill>
              </a:rPr>
              <a:t>[Κλ. Μη]τροβίου καὶ Κλαυδίας Κρατείας </a:t>
            </a:r>
            <a:r>
              <a:rPr lang="el-GR" b="1" u="sng" dirty="0">
                <a:solidFill>
                  <a:schemeClr val="tx1">
                    <a:lumMod val="50000"/>
                  </a:schemeClr>
                </a:solidFill>
              </a:rPr>
              <a:t>ἀ[ρχι]ερέων</a:t>
            </a:r>
            <a:r>
              <a:rPr lang="el-GR" b="1" dirty="0">
                <a:solidFill>
                  <a:schemeClr val="tx1">
                    <a:lumMod val="50000"/>
                  </a:schemeClr>
                </a:solidFill>
              </a:rPr>
              <a:t>,</a:t>
            </a:r>
            <a:r>
              <a:rPr lang="el-GR" dirty="0">
                <a:solidFill>
                  <a:schemeClr val="tx1">
                    <a:lumMod val="50000"/>
                  </a:schemeClr>
                </a:solidFill>
              </a:rPr>
              <a:t> | [πρὸς δ]ὲ μητ[ρ]ὸς </a:t>
            </a:r>
            <a:r>
              <a:rPr lang="en-GB" dirty="0">
                <a:solidFill>
                  <a:schemeClr val="tx1">
                    <a:lumMod val="50000"/>
                  </a:schemeClr>
                </a:solidFill>
              </a:rPr>
              <a:t>O</a:t>
            </a:r>
            <a:r>
              <a:rPr lang="el-GR" dirty="0">
                <a:solidFill>
                  <a:schemeClr val="tx1">
                    <a:lumMod val="50000"/>
                  </a:schemeClr>
                </a:solidFill>
              </a:rPr>
              <a:t>ὐλπίας Δημοκρατείας κοσμη|[τείρη]ς, ἐγγόνην Ἰουλίας Δαμιανῆς Πώλλης | [ἱερῆς κ]αὶ κοσμητείρης καὶ πρυτάνεως, | [προεγ]γόνην Φλ. Πώλλης ἱερῆς καὶ κοσ|[μητεί]ρης, ἀπογόνην δὲ</a:t>
            </a:r>
            <a:r>
              <a:rPr lang="el-GR" b="1" dirty="0">
                <a:solidFill>
                  <a:schemeClr val="tx1">
                    <a:lumMod val="50000"/>
                  </a:schemeClr>
                </a:solidFill>
              </a:rPr>
              <a:t> Ἰουλ. Πώλλης | [ἱερῆς κ]αὶ κοσμητείρης καὶ ἀρχιερείας | [καὶ πρυτά]νεως </a:t>
            </a:r>
            <a:r>
              <a:rPr lang="el-GR" dirty="0">
                <a:solidFill>
                  <a:schemeClr val="tx1">
                    <a:lumMod val="50000"/>
                  </a:schemeClr>
                </a:solidFill>
              </a:rPr>
              <a:t>καὶ Μινδίας Ποτεν|[τίλλης ἀ]ρχιερείας καὶ κοσμητείρης, | [ἀνάγουσα]ν τὸ γένος ἐκ τῶν ἱερειῶν | [καὶ κοσμη]τειρῶν.</a:t>
            </a:r>
            <a:endParaRPr lang="en-GB" dirty="0">
              <a:solidFill>
                <a:schemeClr val="tx1">
                  <a:lumMod val="50000"/>
                </a:schemeClr>
              </a:solidFill>
            </a:endParaRPr>
          </a:p>
        </p:txBody>
      </p:sp>
      <p:sp>
        <p:nvSpPr>
          <p:cNvPr id="14" name="Oval 13"/>
          <p:cNvSpPr/>
          <p:nvPr/>
        </p:nvSpPr>
        <p:spPr>
          <a:xfrm>
            <a:off x="3973361" y="1556792"/>
            <a:ext cx="648072" cy="720080"/>
          </a:xfrm>
          <a:prstGeom prst="ellipse">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110662" y="1621832"/>
            <a:ext cx="373469" cy="523220"/>
          </a:xfrm>
          <a:prstGeom prst="rect">
            <a:avLst/>
          </a:prstGeom>
          <a:noFill/>
        </p:spPr>
        <p:txBody>
          <a:bodyPr wrap="square" rtlCol="0">
            <a:spAutoFit/>
          </a:bodyPr>
          <a:lstStyle/>
          <a:p>
            <a:r>
              <a:rPr lang="de-DE" sz="2800" b="1" dirty="0"/>
              <a:t>1</a:t>
            </a:r>
            <a:endParaRPr lang="en-GB" sz="2800" b="1" dirty="0"/>
          </a:p>
        </p:txBody>
      </p:sp>
      <p:sp>
        <p:nvSpPr>
          <p:cNvPr id="16" name="Oval 15"/>
          <p:cNvSpPr/>
          <p:nvPr/>
        </p:nvSpPr>
        <p:spPr>
          <a:xfrm>
            <a:off x="3987280" y="501317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4124581" y="5066020"/>
            <a:ext cx="373469" cy="523220"/>
          </a:xfrm>
          <a:prstGeom prst="rect">
            <a:avLst/>
          </a:prstGeom>
          <a:noFill/>
        </p:spPr>
        <p:txBody>
          <a:bodyPr wrap="square" rtlCol="0">
            <a:spAutoFit/>
          </a:bodyPr>
          <a:lstStyle/>
          <a:p>
            <a:r>
              <a:rPr lang="de-DE" sz="2800" b="1" dirty="0"/>
              <a:t>6</a:t>
            </a:r>
            <a:endParaRPr lang="en-GB" sz="2800" b="1" dirty="0"/>
          </a:p>
        </p:txBody>
      </p:sp>
      <p:sp>
        <p:nvSpPr>
          <p:cNvPr id="18" name="Oval 17"/>
          <p:cNvSpPr/>
          <p:nvPr/>
        </p:nvSpPr>
        <p:spPr>
          <a:xfrm>
            <a:off x="3995936" y="5445224"/>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4133237" y="5510264"/>
            <a:ext cx="373469" cy="523220"/>
          </a:xfrm>
          <a:prstGeom prst="rect">
            <a:avLst/>
          </a:prstGeom>
          <a:noFill/>
        </p:spPr>
        <p:txBody>
          <a:bodyPr wrap="square" rtlCol="0">
            <a:spAutoFit/>
          </a:bodyPr>
          <a:lstStyle/>
          <a:p>
            <a:r>
              <a:rPr lang="de-DE" sz="2800" b="1" dirty="0"/>
              <a:t>7</a:t>
            </a:r>
            <a:endParaRPr lang="en-GB" sz="2800" b="1" dirty="0"/>
          </a:p>
        </p:txBody>
      </p:sp>
      <p:sp>
        <p:nvSpPr>
          <p:cNvPr id="20" name="Oval 19"/>
          <p:cNvSpPr/>
          <p:nvPr/>
        </p:nvSpPr>
        <p:spPr>
          <a:xfrm>
            <a:off x="4002668" y="6057243"/>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4139969" y="6122283"/>
            <a:ext cx="373469" cy="523220"/>
          </a:xfrm>
          <a:prstGeom prst="rect">
            <a:avLst/>
          </a:prstGeom>
          <a:noFill/>
        </p:spPr>
        <p:txBody>
          <a:bodyPr wrap="square" rtlCol="0">
            <a:spAutoFit/>
          </a:bodyPr>
          <a:lstStyle/>
          <a:p>
            <a:r>
              <a:rPr lang="de-DE" sz="2800" b="1" dirty="0"/>
              <a:t>8</a:t>
            </a:r>
            <a:endParaRPr lang="en-GB" sz="2800" b="1" dirty="0"/>
          </a:p>
        </p:txBody>
      </p:sp>
      <p:sp>
        <p:nvSpPr>
          <p:cNvPr id="23" name="TextBox 22"/>
          <p:cNvSpPr txBox="1"/>
          <p:nvPr/>
        </p:nvSpPr>
        <p:spPr>
          <a:xfrm>
            <a:off x="218163" y="2276872"/>
            <a:ext cx="3859160" cy="646331"/>
          </a:xfrm>
          <a:prstGeom prst="rect">
            <a:avLst/>
          </a:prstGeom>
          <a:noFill/>
        </p:spPr>
        <p:txBody>
          <a:bodyPr wrap="square" rtlCol="0">
            <a:spAutoFit/>
          </a:bodyPr>
          <a:lstStyle/>
          <a:p>
            <a:r>
              <a:rPr lang="en-GB" dirty="0">
                <a:solidFill>
                  <a:schemeClr val="tx1">
                    <a:lumMod val="75000"/>
                  </a:schemeClr>
                </a:solidFill>
                <a:effectLst>
                  <a:outerShdw blurRad="38100" dist="38100" dir="2700000" algn="tl">
                    <a:srgbClr val="000000">
                      <a:alpha val="43137"/>
                    </a:srgbClr>
                  </a:outerShdw>
                </a:effectLst>
              </a:rPr>
              <a:t>(1) Claudia </a:t>
            </a:r>
            <a:r>
              <a:rPr lang="en-GB" dirty="0" err="1">
                <a:solidFill>
                  <a:schemeClr val="tx1">
                    <a:lumMod val="75000"/>
                  </a:schemeClr>
                </a:solidFill>
                <a:effectLst>
                  <a:outerShdw blurRad="38100" dist="38100" dir="2700000" algn="tl">
                    <a:srgbClr val="000000">
                      <a:alpha val="43137"/>
                    </a:srgbClr>
                  </a:outerShdw>
                </a:effectLst>
              </a:rPr>
              <a:t>Crateia</a:t>
            </a:r>
            <a:r>
              <a:rPr lang="en-GB" dirty="0">
                <a:solidFill>
                  <a:schemeClr val="tx1">
                    <a:lumMod val="75000"/>
                  </a:schemeClr>
                </a:solidFill>
                <a:effectLst>
                  <a:outerShdw blurRad="38100" dist="38100" dir="2700000" algn="tl">
                    <a:srgbClr val="000000">
                      <a:alpha val="43137"/>
                    </a:srgbClr>
                  </a:outerShdw>
                </a:effectLst>
              </a:rPr>
              <a:t> </a:t>
            </a:r>
            <a:r>
              <a:rPr lang="en-GB" dirty="0" err="1">
                <a:solidFill>
                  <a:schemeClr val="tx1">
                    <a:lumMod val="75000"/>
                  </a:schemeClr>
                </a:solidFill>
                <a:effectLst>
                  <a:outerShdw blurRad="38100" dist="38100" dir="2700000" algn="tl">
                    <a:srgbClr val="000000">
                      <a:alpha val="43137"/>
                    </a:srgbClr>
                  </a:outerShdw>
                </a:effectLst>
              </a:rPr>
              <a:t>Veriana</a:t>
            </a:r>
            <a:r>
              <a:rPr lang="en-GB" dirty="0">
                <a:solidFill>
                  <a:schemeClr val="tx1">
                    <a:lumMod val="75000"/>
                  </a:schemeClr>
                </a:solidFill>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tx1">
                    <a:lumMod val="75000"/>
                  </a:schemeClr>
                </a:solidFill>
                <a:effectLst>
                  <a:outerShdw blurRad="38100" dist="38100" dir="2700000" algn="tl">
                    <a:srgbClr val="000000">
                      <a:alpha val="43137"/>
                    </a:srgbClr>
                  </a:outerShdw>
                </a:effectLst>
              </a:rPr>
              <a:t>pryt</a:t>
            </a:r>
            <a:r>
              <a:rPr lang="en-GB" i="1" dirty="0">
                <a:solidFill>
                  <a:schemeClr val="tx1">
                    <a:lumMod val="75000"/>
                  </a:schemeClr>
                </a:solidFill>
                <a:effectLst>
                  <a:outerShdw blurRad="38100" dist="38100" dir="2700000" algn="tl">
                    <a:srgbClr val="000000">
                      <a:alpha val="43137"/>
                    </a:srgbClr>
                  </a:outerShdw>
                </a:effectLst>
              </a:rPr>
              <a:t>., gym, </a:t>
            </a:r>
            <a:r>
              <a:rPr lang="en-GB" i="1" dirty="0" err="1">
                <a:solidFill>
                  <a:schemeClr val="tx1">
                    <a:lumMod val="75000"/>
                  </a:schemeClr>
                </a:solidFill>
                <a:effectLst>
                  <a:outerShdw blurRad="38100" dist="38100" dir="2700000" algn="tl">
                    <a:srgbClr val="000000">
                      <a:alpha val="43137"/>
                    </a:srgbClr>
                  </a:outerShdw>
                </a:effectLst>
              </a:rPr>
              <a:t>hiereia</a:t>
            </a:r>
            <a:r>
              <a:rPr lang="en-GB" i="1" dirty="0">
                <a:solidFill>
                  <a:schemeClr val="tx1">
                    <a:lumMod val="75000"/>
                  </a:schemeClr>
                </a:solidFill>
                <a:effectLst>
                  <a:outerShdw blurRad="38100" dist="38100" dir="2700000" algn="tl">
                    <a:srgbClr val="000000">
                      <a:alpha val="43137"/>
                    </a:srgbClr>
                  </a:outerShdw>
                </a:effectLst>
              </a:rPr>
              <a:t>, </a:t>
            </a:r>
            <a:r>
              <a:rPr lang="en-GB" i="1" dirty="0" err="1">
                <a:solidFill>
                  <a:schemeClr val="tx1">
                    <a:lumMod val="75000"/>
                  </a:schemeClr>
                </a:solidFill>
                <a:effectLst>
                  <a:outerShdw blurRad="38100" dist="38100" dir="2700000" algn="tl">
                    <a:srgbClr val="000000">
                      <a:alpha val="43137"/>
                    </a:srgbClr>
                  </a:outerShdw>
                </a:effectLst>
              </a:rPr>
              <a:t>kosmét</a:t>
            </a:r>
            <a:r>
              <a:rPr lang="en-GB" i="1" dirty="0">
                <a:solidFill>
                  <a:schemeClr val="tx1">
                    <a:lumMod val="75000"/>
                  </a:schemeClr>
                </a:solidFill>
                <a:effectLst>
                  <a:outerShdw blurRad="38100" dist="38100" dir="2700000" algn="tl">
                    <a:srgbClr val="000000">
                      <a:alpha val="43137"/>
                    </a:srgbClr>
                  </a:outerShdw>
                </a:effectLst>
              </a:rPr>
              <a:t>.</a:t>
            </a:r>
            <a:endParaRPr lang="en-GB" dirty="0">
              <a:solidFill>
                <a:schemeClr val="tx1">
                  <a:lumMod val="75000"/>
                </a:schemeClr>
              </a:solidFill>
              <a:effectLst>
                <a:outerShdw blurRad="38100" dist="38100" dir="2700000" algn="tl">
                  <a:srgbClr val="000000">
                    <a:alpha val="43137"/>
                  </a:srgbClr>
                </a:outerShdw>
              </a:effectLst>
            </a:endParaRPr>
          </a:p>
        </p:txBody>
      </p:sp>
      <p:sp>
        <p:nvSpPr>
          <p:cNvPr id="24" name="TextBox 23"/>
          <p:cNvSpPr txBox="1"/>
          <p:nvPr/>
        </p:nvSpPr>
        <p:spPr>
          <a:xfrm>
            <a:off x="230001" y="2858742"/>
            <a:ext cx="3709849" cy="923330"/>
          </a:xfrm>
          <a:prstGeom prst="rect">
            <a:avLst/>
          </a:prstGeom>
          <a:noFill/>
        </p:spPr>
        <p:txBody>
          <a:bodyPr wrap="square" rtlCol="0">
            <a:spAutoFit/>
          </a:bodyPr>
          <a:lstStyle/>
          <a:p>
            <a:r>
              <a:rPr lang="de-DE" dirty="0">
                <a:solidFill>
                  <a:schemeClr val="tx1">
                    <a:lumMod val="75000"/>
                  </a:schemeClr>
                </a:solidFill>
                <a:effectLst>
                  <a:outerShdw blurRad="38100" dist="38100" dir="2700000" algn="tl">
                    <a:srgbClr val="000000">
                      <a:alpha val="43137"/>
                    </a:srgbClr>
                  </a:outerShdw>
                </a:effectLst>
              </a:rPr>
              <a:t>(3) </a:t>
            </a:r>
            <a:r>
              <a:rPr lang="fr-FR" dirty="0">
                <a:solidFill>
                  <a:schemeClr val="tx1">
                    <a:lumMod val="75000"/>
                  </a:schemeClr>
                </a:solidFill>
                <a:effectLst>
                  <a:outerShdw blurRad="38100" dist="38100" dir="2700000" algn="tl">
                    <a:srgbClr val="000000">
                      <a:alpha val="43137"/>
                    </a:srgbClr>
                  </a:outerShdw>
                </a:effectLst>
              </a:rPr>
              <a:t>Claudius </a:t>
            </a:r>
            <a:r>
              <a:rPr lang="fr-FR" dirty="0" err="1">
                <a:solidFill>
                  <a:schemeClr val="tx1">
                    <a:lumMod val="75000"/>
                  </a:schemeClr>
                </a:solidFill>
                <a:effectLst>
                  <a:outerShdw blurRad="38100" dist="38100" dir="2700000" algn="tl">
                    <a:srgbClr val="000000">
                      <a:alpha val="43137"/>
                    </a:srgbClr>
                  </a:outerShdw>
                </a:effectLst>
              </a:rPr>
              <a:t>Metrobius</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und</a:t>
            </a:r>
            <a:br>
              <a:rPr lang="fr-FR" dirty="0">
                <a:solidFill>
                  <a:schemeClr val="tx1">
                    <a:lumMod val="75000"/>
                  </a:schemeClr>
                </a:solidFill>
                <a:effectLst>
                  <a:outerShdw blurRad="38100" dist="38100" dir="2700000" algn="tl">
                    <a:srgbClr val="000000">
                      <a:alpha val="43137"/>
                    </a:srgbClr>
                  </a:outerShdw>
                </a:effectLst>
              </a:rPr>
            </a:br>
            <a:r>
              <a:rPr lang="fr-FR" dirty="0">
                <a:solidFill>
                  <a:schemeClr val="tx1">
                    <a:lumMod val="75000"/>
                  </a:schemeClr>
                </a:solidFill>
                <a:effectLst>
                  <a:outerShdw blurRad="38100" dist="38100" dir="2700000" algn="tl">
                    <a:srgbClr val="000000">
                      <a:alpha val="43137"/>
                    </a:srgbClr>
                  </a:outerShdw>
                </a:effectLst>
              </a:rPr>
              <a:t>     Claudia </a:t>
            </a:r>
            <a:r>
              <a:rPr lang="fr-FR" dirty="0" err="1">
                <a:solidFill>
                  <a:schemeClr val="tx1">
                    <a:lumMod val="75000"/>
                  </a:schemeClr>
                </a:solidFill>
                <a:effectLst>
                  <a:outerShdw blurRad="38100" dist="38100" dir="2700000" algn="tl">
                    <a:srgbClr val="000000">
                      <a:alpha val="43137"/>
                    </a:srgbClr>
                  </a:outerShdw>
                </a:effectLst>
              </a:rPr>
              <a:t>Crateia</a:t>
            </a:r>
            <a:r>
              <a:rPr lang="fr-FR" dirty="0">
                <a:solidFill>
                  <a:schemeClr val="tx1">
                    <a:lumMod val="75000"/>
                  </a:schemeClr>
                </a:solidFill>
                <a:effectLst>
                  <a:outerShdw blurRad="38100" dist="38100" dir="2700000" algn="tl">
                    <a:srgbClr val="000000">
                      <a:alpha val="43137"/>
                    </a:srgbClr>
                  </a:outerShdw>
                </a:effectLst>
              </a:rPr>
              <a:t>, </a:t>
            </a:r>
            <a:r>
              <a:rPr lang="fr-FR" b="1" dirty="0" err="1">
                <a:solidFill>
                  <a:schemeClr val="tx1">
                    <a:lumMod val="75000"/>
                  </a:schemeClr>
                </a:solidFill>
                <a:effectLst>
                  <a:outerShdw blurRad="38100" dist="38100" dir="2700000" algn="tl">
                    <a:srgbClr val="000000">
                      <a:alpha val="43137"/>
                    </a:srgbClr>
                  </a:outerShdw>
                </a:effectLst>
              </a:rPr>
              <a:t>Hohepriester</a:t>
            </a:r>
            <a:endParaRPr lang="fr-FR" b="1" dirty="0">
              <a:solidFill>
                <a:schemeClr val="tx1">
                  <a:lumMod val="75000"/>
                </a:schemeClr>
              </a:solidFill>
              <a:effectLst>
                <a:outerShdw blurRad="38100" dist="38100" dir="2700000" algn="tl">
                  <a:srgbClr val="000000">
                    <a:alpha val="43137"/>
                  </a:srgbClr>
                </a:outerShdw>
              </a:effectLst>
            </a:endParaRPr>
          </a:p>
          <a:p>
            <a:endParaRPr lang="en-GB" dirty="0">
              <a:solidFill>
                <a:schemeClr val="tx1">
                  <a:lumMod val="75000"/>
                </a:schemeClr>
              </a:solidFill>
            </a:endParaRPr>
          </a:p>
        </p:txBody>
      </p:sp>
      <p:sp>
        <p:nvSpPr>
          <p:cNvPr id="25" name="TextBox 24"/>
          <p:cNvSpPr txBox="1"/>
          <p:nvPr/>
        </p:nvSpPr>
        <p:spPr>
          <a:xfrm>
            <a:off x="218163" y="3443517"/>
            <a:ext cx="3709849" cy="3139321"/>
          </a:xfrm>
          <a:prstGeom prst="rect">
            <a:avLst/>
          </a:prstGeom>
          <a:noFill/>
        </p:spPr>
        <p:txBody>
          <a:bodyPr wrap="square" rtlCol="0">
            <a:spAutoFit/>
          </a:bodyPr>
          <a:lstStyle/>
          <a:p>
            <a:r>
              <a:rPr lang="de-DE" dirty="0">
                <a:solidFill>
                  <a:schemeClr val="tx1">
                    <a:lumMod val="75000"/>
                  </a:schemeClr>
                </a:solidFill>
                <a:effectLst>
                  <a:outerShdw blurRad="38100" dist="38100" dir="2700000" algn="tl">
                    <a:srgbClr val="000000">
                      <a:alpha val="43137"/>
                    </a:srgbClr>
                  </a:outerShdw>
                </a:effectLst>
              </a:rPr>
              <a:t>(4) Mutter: </a:t>
            </a:r>
            <a:r>
              <a:rPr lang="fr-FR" dirty="0" err="1">
                <a:solidFill>
                  <a:schemeClr val="tx1">
                    <a:lumMod val="75000"/>
                  </a:schemeClr>
                </a:solidFill>
                <a:effectLst>
                  <a:outerShdw blurRad="38100" dist="38100" dir="2700000" algn="tl">
                    <a:srgbClr val="000000">
                      <a:alpha val="43137"/>
                    </a:srgbClr>
                  </a:outerShdw>
                </a:effectLst>
              </a:rPr>
              <a:t>Ulpia</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Demokrateia</a:t>
            </a:r>
            <a:r>
              <a:rPr lang="fr-FR" dirty="0">
                <a:solidFill>
                  <a:schemeClr val="tx1">
                    <a:lumMod val="75000"/>
                  </a:schemeClr>
                </a:solidFill>
                <a:effectLst>
                  <a:outerShdw blurRad="38100" dist="38100" dir="2700000" algn="tl">
                    <a:srgbClr val="000000">
                      <a:alpha val="43137"/>
                    </a:srgbClr>
                  </a:outerShdw>
                </a:effectLst>
              </a:rPr>
              <a:t>:</a:t>
            </a:r>
          </a:p>
          <a:p>
            <a:pPr marL="285750" indent="-285750">
              <a:buFont typeface="Wingdings" pitchFamily="2" charset="2"/>
              <a:buChar char="v"/>
            </a:pPr>
            <a:r>
              <a:rPr lang="fr-FR" dirty="0">
                <a:solidFill>
                  <a:schemeClr val="tx1">
                    <a:lumMod val="75000"/>
                  </a:schemeClr>
                </a:solidFill>
                <a:effectLst>
                  <a:outerShdw blurRad="38100" dist="38100" dir="2700000" algn="tl">
                    <a:srgbClr val="000000">
                      <a:alpha val="43137"/>
                    </a:srgbClr>
                  </a:outerShdw>
                </a:effectLst>
              </a:rPr>
              <a:t> </a:t>
            </a:r>
            <a:r>
              <a:rPr lang="fr-FR" i="1" dirty="0">
                <a:solidFill>
                  <a:schemeClr val="tx1">
                    <a:lumMod val="75000"/>
                  </a:schemeClr>
                </a:solidFill>
                <a:effectLst>
                  <a:outerShdw blurRad="38100" dist="38100" dir="2700000" algn="tl">
                    <a:srgbClr val="000000">
                      <a:alpha val="43137"/>
                    </a:srgbClr>
                  </a:outerShdw>
                </a:effectLst>
              </a:rPr>
              <a:t>k</a:t>
            </a:r>
            <a:r>
              <a:rPr lang="en-GB" b="1" i="1" dirty="0" err="1">
                <a:solidFill>
                  <a:schemeClr val="tx1">
                    <a:lumMod val="75000"/>
                  </a:schemeClr>
                </a:solidFill>
                <a:effectLst>
                  <a:outerShdw blurRad="38100" dist="38100" dir="2700000" algn="tl">
                    <a:srgbClr val="000000">
                      <a:alpha val="43137"/>
                    </a:srgbClr>
                  </a:outerShdw>
                </a:effectLst>
              </a:rPr>
              <a:t>osméteira</a:t>
            </a:r>
            <a:endParaRPr lang="en-GB" b="1" i="1" dirty="0">
              <a:solidFill>
                <a:schemeClr val="tx1">
                  <a:lumMod val="75000"/>
                </a:schemeClr>
              </a:solidFill>
              <a:effectLst>
                <a:outerShdw blurRad="38100" dist="38100" dir="2700000" algn="tl">
                  <a:srgbClr val="000000">
                    <a:alpha val="43137"/>
                  </a:srgbClr>
                </a:outerShdw>
              </a:effectLst>
            </a:endParaRPr>
          </a:p>
          <a:p>
            <a:r>
              <a:rPr lang="de-DE" spc="-150" dirty="0">
                <a:solidFill>
                  <a:schemeClr val="tx1">
                    <a:lumMod val="75000"/>
                  </a:schemeClr>
                </a:solidFill>
                <a:effectLst>
                  <a:outerShdw blurRad="38100" dist="38100" dir="2700000" algn="tl">
                    <a:srgbClr val="000000">
                      <a:alpha val="43137"/>
                    </a:srgbClr>
                  </a:outerShdw>
                </a:effectLst>
              </a:rPr>
              <a:t>(5) Großmutter:  </a:t>
            </a:r>
            <a:r>
              <a:rPr lang="fr-FR" dirty="0">
                <a:solidFill>
                  <a:schemeClr val="tx1">
                    <a:lumMod val="75000"/>
                  </a:schemeClr>
                </a:solidFill>
                <a:effectLst>
                  <a:outerShdw blurRad="38100" dist="38100" dir="2700000" algn="tl">
                    <a:srgbClr val="000000">
                      <a:alpha val="43137"/>
                    </a:srgbClr>
                  </a:outerShdw>
                </a:effectLst>
              </a:rPr>
              <a:t>Iulia </a:t>
            </a:r>
            <a:r>
              <a:rPr lang="fr-FR" dirty="0" err="1">
                <a:solidFill>
                  <a:schemeClr val="tx1">
                    <a:lumMod val="75000"/>
                  </a:schemeClr>
                </a:solidFill>
                <a:effectLst>
                  <a:outerShdw blurRad="38100" dist="38100" dir="2700000" algn="tl">
                    <a:srgbClr val="000000">
                      <a:alpha val="43137"/>
                    </a:srgbClr>
                  </a:outerShdw>
                </a:effectLst>
              </a:rPr>
              <a:t>Damiane</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Polla</a:t>
            </a:r>
            <a:r>
              <a:rPr lang="fr-FR" dirty="0">
                <a:solidFill>
                  <a:schemeClr val="tx1">
                    <a:lumMod val="75000"/>
                  </a:schemeClr>
                </a:solidFill>
                <a:effectLst>
                  <a:outerShdw blurRad="38100" dist="38100" dir="2700000" algn="tl">
                    <a:srgbClr val="000000">
                      <a:alpha val="43137"/>
                    </a:srgbClr>
                  </a:outerShdw>
                </a:effectLst>
              </a:rPr>
              <a:t> </a:t>
            </a:r>
          </a:p>
          <a:p>
            <a:pPr marL="285750" indent="-285750">
              <a:buFont typeface="Wingdings" pitchFamily="2" charset="2"/>
              <a:buChar char="v"/>
            </a:pPr>
            <a:r>
              <a:rPr lang="en-GB" i="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hiereia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kosméteira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prytanis</a:t>
            </a:r>
            <a:endParaRPr lang="en-GB" b="1" i="1" dirty="0">
              <a:solidFill>
                <a:schemeClr val="tx1">
                  <a:lumMod val="75000"/>
                </a:schemeClr>
              </a:solidFill>
              <a:effectLst>
                <a:outerShdw blurRad="38100" dist="38100" dir="2700000" algn="tl">
                  <a:srgbClr val="000000">
                    <a:alpha val="43137"/>
                  </a:srgbClr>
                </a:outerShdw>
              </a:effectLst>
            </a:endParaRPr>
          </a:p>
          <a:p>
            <a:r>
              <a:rPr lang="en-GB" spc="-150" dirty="0">
                <a:solidFill>
                  <a:schemeClr val="tx1">
                    <a:lumMod val="75000"/>
                  </a:schemeClr>
                </a:solidFill>
                <a:effectLst>
                  <a:outerShdw blurRad="38100" dist="38100" dir="2700000" algn="tl">
                    <a:srgbClr val="000000">
                      <a:alpha val="43137"/>
                    </a:srgbClr>
                  </a:outerShdw>
                </a:effectLst>
              </a:rPr>
              <a:t>(6) Great grand mother</a:t>
            </a:r>
            <a:r>
              <a:rPr lang="fr-FR" spc="-150" dirty="0">
                <a:solidFill>
                  <a:schemeClr val="tx1">
                    <a:lumMod val="75000"/>
                  </a:schemeClr>
                </a:solidFill>
                <a:effectLst>
                  <a:outerShdw blurRad="38100" dist="38100" dir="2700000" algn="tl">
                    <a:srgbClr val="000000">
                      <a:alpha val="43137"/>
                    </a:srgbClr>
                  </a:outerShdw>
                </a:effectLst>
              </a:rPr>
              <a:t>: </a:t>
            </a:r>
            <a:r>
              <a:rPr lang="fr-FR" spc="-150" dirty="0" err="1">
                <a:solidFill>
                  <a:schemeClr val="tx1">
                    <a:lumMod val="75000"/>
                  </a:schemeClr>
                </a:solidFill>
                <a:effectLst>
                  <a:outerShdw blurRad="38100" dist="38100" dir="2700000" algn="tl">
                    <a:srgbClr val="000000">
                      <a:alpha val="43137"/>
                    </a:srgbClr>
                  </a:outerShdw>
                </a:effectLst>
              </a:rPr>
              <a:t>Flavia</a:t>
            </a:r>
            <a:r>
              <a:rPr lang="fr-FR" spc="-150" dirty="0">
                <a:solidFill>
                  <a:schemeClr val="tx1">
                    <a:lumMod val="75000"/>
                  </a:schemeClr>
                </a:solidFill>
                <a:effectLst>
                  <a:outerShdw blurRad="38100" dist="38100" dir="2700000" algn="tl">
                    <a:srgbClr val="000000">
                      <a:alpha val="43137"/>
                    </a:srgbClr>
                  </a:outerShdw>
                </a:effectLst>
              </a:rPr>
              <a:t> </a:t>
            </a:r>
            <a:r>
              <a:rPr lang="fr-FR" spc="-150" dirty="0" err="1">
                <a:solidFill>
                  <a:schemeClr val="tx1">
                    <a:lumMod val="75000"/>
                  </a:schemeClr>
                </a:solidFill>
                <a:effectLst>
                  <a:outerShdw blurRad="38100" dist="38100" dir="2700000" algn="tl">
                    <a:srgbClr val="000000">
                      <a:alpha val="43137"/>
                    </a:srgbClr>
                  </a:outerShdw>
                </a:effectLst>
              </a:rPr>
              <a:t>Polla</a:t>
            </a:r>
            <a:endParaRPr lang="fr-FR" dirty="0">
              <a:solidFill>
                <a:schemeClr val="tx1">
                  <a:lumMod val="75000"/>
                </a:schemeClr>
              </a:solidFill>
              <a:effectLst>
                <a:outerShdw blurRad="38100" dist="38100" dir="2700000" algn="tl">
                  <a:srgbClr val="000000">
                    <a:alpha val="43137"/>
                  </a:srgbClr>
                </a:outerShdw>
              </a:effectLst>
            </a:endParaRPr>
          </a:p>
          <a:p>
            <a:pPr marL="285750" indent="-285750">
              <a:buFont typeface="Wingdings" pitchFamily="2" charset="2"/>
              <a:buChar char="v"/>
            </a:pPr>
            <a:r>
              <a:rPr lang="fr-FR" b="1" i="1" dirty="0">
                <a:solidFill>
                  <a:schemeClr val="tx1">
                    <a:lumMod val="75000"/>
                  </a:schemeClr>
                </a:solidFill>
                <a:effectLst>
                  <a:outerShdw blurRad="38100" dist="38100" dir="2700000" algn="tl">
                    <a:srgbClr val="000000">
                      <a:alpha val="43137"/>
                    </a:srgbClr>
                  </a:outerShdw>
                </a:effectLst>
              </a:rPr>
              <a:t> </a:t>
            </a:r>
            <a:r>
              <a:rPr lang="fr-FR" b="1" i="1" dirty="0" err="1">
                <a:solidFill>
                  <a:schemeClr val="tx1">
                    <a:lumMod val="75000"/>
                  </a:schemeClr>
                </a:solidFill>
                <a:effectLst>
                  <a:outerShdw blurRad="38100" dist="38100" dir="2700000" algn="tl">
                    <a:srgbClr val="000000">
                      <a:alpha val="43137"/>
                    </a:srgbClr>
                  </a:outerShdw>
                </a:effectLst>
              </a:rPr>
              <a:t>hiereia</a:t>
            </a:r>
            <a:r>
              <a:rPr lang="fr-FR" b="1" i="1" dirty="0">
                <a:solidFill>
                  <a:schemeClr val="tx1">
                    <a:lumMod val="75000"/>
                  </a:schemeClr>
                </a:solidFill>
                <a:effectLst>
                  <a:outerShdw blurRad="38100" dist="38100" dir="2700000" algn="tl">
                    <a:srgbClr val="000000">
                      <a:alpha val="43137"/>
                    </a:srgbClr>
                  </a:outerShdw>
                </a:effectLst>
              </a:rPr>
              <a:t> &amp; </a:t>
            </a:r>
            <a:r>
              <a:rPr lang="fr-FR" b="1" i="1" dirty="0" err="1">
                <a:solidFill>
                  <a:schemeClr val="tx1">
                    <a:lumMod val="75000"/>
                  </a:schemeClr>
                </a:solidFill>
                <a:effectLst>
                  <a:outerShdw blurRad="38100" dist="38100" dir="2700000" algn="tl">
                    <a:srgbClr val="000000">
                      <a:alpha val="43137"/>
                    </a:srgbClr>
                  </a:outerShdw>
                </a:effectLst>
              </a:rPr>
              <a:t>kosméteira</a:t>
            </a:r>
            <a:endParaRPr lang="fr-FR" b="1" dirty="0">
              <a:solidFill>
                <a:schemeClr val="tx1">
                  <a:lumMod val="75000"/>
                </a:schemeClr>
              </a:solidFill>
              <a:effectLst>
                <a:outerShdw blurRad="38100" dist="38100" dir="2700000" algn="tl">
                  <a:srgbClr val="000000">
                    <a:alpha val="43137"/>
                  </a:srgbClr>
                </a:outerShdw>
              </a:effectLst>
            </a:endParaRPr>
          </a:p>
          <a:p>
            <a:r>
              <a:rPr lang="fr-FR" dirty="0">
                <a:solidFill>
                  <a:schemeClr val="tx1">
                    <a:lumMod val="75000"/>
                  </a:schemeClr>
                </a:solidFill>
                <a:effectLst>
                  <a:outerShdw blurRad="38100" dist="38100" dir="2700000" algn="tl">
                    <a:srgbClr val="000000">
                      <a:alpha val="43137"/>
                    </a:srgbClr>
                  </a:outerShdw>
                </a:effectLst>
              </a:rPr>
              <a:t>(7) Gt </a:t>
            </a:r>
            <a:r>
              <a:rPr lang="fr-FR" dirty="0" err="1">
                <a:solidFill>
                  <a:schemeClr val="tx1">
                    <a:lumMod val="75000"/>
                  </a:schemeClr>
                </a:solidFill>
                <a:effectLst>
                  <a:outerShdw blurRad="38100" dist="38100" dir="2700000" algn="tl">
                    <a:srgbClr val="000000">
                      <a:alpha val="43137"/>
                    </a:srgbClr>
                  </a:outerShdw>
                </a:effectLst>
              </a:rPr>
              <a:t>gt</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grandmother</a:t>
            </a:r>
            <a:r>
              <a:rPr lang="fr-FR" dirty="0">
                <a:solidFill>
                  <a:schemeClr val="tx1">
                    <a:lumMod val="75000"/>
                  </a:schemeClr>
                </a:solidFill>
                <a:effectLst>
                  <a:outerShdw blurRad="38100" dist="38100" dir="2700000" algn="tl">
                    <a:srgbClr val="000000">
                      <a:alpha val="43137"/>
                    </a:srgbClr>
                  </a:outerShdw>
                </a:effectLst>
              </a:rPr>
              <a:t>: Iulia </a:t>
            </a:r>
            <a:r>
              <a:rPr lang="fr-FR" dirty="0" err="1">
                <a:solidFill>
                  <a:schemeClr val="tx1">
                    <a:lumMod val="75000"/>
                  </a:schemeClr>
                </a:solidFill>
                <a:effectLst>
                  <a:outerShdw blurRad="38100" dist="38100" dir="2700000" algn="tl">
                    <a:srgbClr val="000000">
                      <a:alpha val="43137"/>
                    </a:srgbClr>
                  </a:outerShdw>
                </a:effectLst>
              </a:rPr>
              <a:t>Polla</a:t>
            </a:r>
            <a:endParaRPr lang="fr-FR" dirty="0">
              <a:solidFill>
                <a:schemeClr val="tx1">
                  <a:lumMod val="75000"/>
                </a:schemeClr>
              </a:solidFill>
              <a:effectLst>
                <a:outerShdw blurRad="38100" dist="38100" dir="2700000" algn="tl">
                  <a:srgbClr val="000000">
                    <a:alpha val="43137"/>
                  </a:srgbClr>
                </a:outerShdw>
              </a:effectLst>
            </a:endParaRPr>
          </a:p>
          <a:p>
            <a:pPr marL="285750" indent="-285750">
              <a:buFont typeface="Wingdings" pitchFamily="2" charset="2"/>
              <a:buChar char="v"/>
            </a:pPr>
            <a:r>
              <a:rPr lang="en-GB" b="1" i="1" dirty="0" err="1">
                <a:solidFill>
                  <a:schemeClr val="tx1">
                    <a:lumMod val="75000"/>
                  </a:schemeClr>
                </a:solidFill>
                <a:effectLst>
                  <a:outerShdw blurRad="38100" dist="38100" dir="2700000" algn="tl">
                    <a:srgbClr val="000000">
                      <a:alpha val="43137"/>
                    </a:srgbClr>
                  </a:outerShdw>
                </a:effectLst>
              </a:rPr>
              <a:t>hiereia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kosméteira</a:t>
            </a:r>
            <a:r>
              <a:rPr lang="en-GB" b="1" dirty="0">
                <a:solidFill>
                  <a:schemeClr val="tx1">
                    <a:lumMod val="75000"/>
                  </a:schemeClr>
                </a:solidFill>
                <a:effectLst>
                  <a:outerShdw blurRad="38100" dist="38100" dir="2700000" algn="tl">
                    <a:srgbClr val="000000">
                      <a:alpha val="43137"/>
                    </a:srgbClr>
                  </a:outerShdw>
                </a:effectLst>
              </a:rPr>
              <a:t>, </a:t>
            </a:r>
            <a:br>
              <a:rPr lang="en-GB" b="1" dirty="0">
                <a:solidFill>
                  <a:schemeClr val="tx1">
                    <a:lumMod val="75000"/>
                  </a:schemeClr>
                </a:solidFill>
                <a:effectLst>
                  <a:outerShdw blurRad="38100" dist="38100" dir="2700000" algn="tl">
                    <a:srgbClr val="000000">
                      <a:alpha val="43137"/>
                    </a:srgbClr>
                  </a:outerShdw>
                </a:effectLst>
              </a:rPr>
            </a:br>
            <a:r>
              <a:rPr lang="en-GB" b="1" i="1" dirty="0" err="1">
                <a:solidFill>
                  <a:schemeClr val="tx1">
                    <a:lumMod val="75000"/>
                  </a:schemeClr>
                </a:solidFill>
                <a:effectLst>
                  <a:outerShdw blurRad="38100" dist="38100" dir="2700000" algn="tl">
                    <a:srgbClr val="000000">
                      <a:alpha val="43137"/>
                    </a:srgbClr>
                  </a:outerShdw>
                </a:effectLst>
              </a:rPr>
              <a:t>archiereia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prytanis</a:t>
            </a:r>
            <a:endParaRPr lang="en-GB" b="1" i="1" dirty="0">
              <a:solidFill>
                <a:schemeClr val="tx1">
                  <a:lumMod val="75000"/>
                </a:schemeClr>
              </a:solidFill>
              <a:effectLst>
                <a:outerShdw blurRad="38100" dist="38100" dir="2700000" algn="tl">
                  <a:srgbClr val="000000">
                    <a:alpha val="43137"/>
                  </a:srgbClr>
                </a:outerShdw>
              </a:effectLst>
            </a:endParaRPr>
          </a:p>
          <a:p>
            <a:r>
              <a:rPr lang="en-GB" dirty="0">
                <a:solidFill>
                  <a:schemeClr val="tx1">
                    <a:lumMod val="75000"/>
                  </a:schemeClr>
                </a:solidFill>
                <a:effectLst>
                  <a:outerShdw blurRad="38100" dist="38100" dir="2700000" algn="tl">
                    <a:srgbClr val="000000">
                      <a:alpha val="43137"/>
                    </a:srgbClr>
                  </a:outerShdw>
                </a:effectLst>
              </a:rPr>
              <a:t>(8) </a:t>
            </a:r>
            <a:r>
              <a:rPr lang="en-GB" dirty="0" err="1">
                <a:solidFill>
                  <a:schemeClr val="tx1">
                    <a:lumMod val="75000"/>
                  </a:schemeClr>
                </a:solidFill>
                <a:effectLst>
                  <a:outerShdw blurRad="38100" dist="38100" dir="2700000" algn="tl">
                    <a:srgbClr val="000000">
                      <a:alpha val="43137"/>
                    </a:srgbClr>
                  </a:outerShdw>
                </a:effectLst>
              </a:rPr>
              <a:t>Mindia</a:t>
            </a:r>
            <a:r>
              <a:rPr lang="en-GB" dirty="0">
                <a:solidFill>
                  <a:schemeClr val="tx1">
                    <a:lumMod val="75000"/>
                  </a:schemeClr>
                </a:solidFill>
                <a:effectLst>
                  <a:outerShdw blurRad="38100" dist="38100" dir="2700000" algn="tl">
                    <a:srgbClr val="000000">
                      <a:alpha val="43137"/>
                    </a:srgbClr>
                  </a:outerShdw>
                </a:effectLst>
              </a:rPr>
              <a:t> </a:t>
            </a:r>
            <a:r>
              <a:rPr lang="en-GB" dirty="0" err="1">
                <a:solidFill>
                  <a:schemeClr val="tx1">
                    <a:lumMod val="75000"/>
                  </a:schemeClr>
                </a:solidFill>
                <a:effectLst>
                  <a:outerShdw blurRad="38100" dist="38100" dir="2700000" algn="tl">
                    <a:srgbClr val="000000">
                      <a:alpha val="43137"/>
                    </a:srgbClr>
                  </a:outerShdw>
                </a:effectLst>
              </a:rPr>
              <a:t>Potentilla</a:t>
            </a:r>
            <a:r>
              <a:rPr lang="en-GB" dirty="0">
                <a:solidFill>
                  <a:schemeClr val="tx1">
                    <a:lumMod val="75000"/>
                  </a:schemeClr>
                </a:solidFill>
                <a:effectLst>
                  <a:outerShdw blurRad="38100" dist="38100" dir="2700000" algn="tl">
                    <a:srgbClr val="000000">
                      <a:alpha val="43137"/>
                    </a:srgbClr>
                  </a:outerShdw>
                </a:effectLst>
              </a:rPr>
              <a:t> </a:t>
            </a:r>
          </a:p>
          <a:p>
            <a:pPr marL="285750" indent="-285750">
              <a:buFont typeface="Wingdings" pitchFamily="2" charset="2"/>
              <a:buChar char="v"/>
            </a:pPr>
            <a:r>
              <a:rPr lang="en-GB" b="1" i="1" dirty="0" err="1">
                <a:solidFill>
                  <a:schemeClr val="tx1">
                    <a:lumMod val="75000"/>
                  </a:schemeClr>
                </a:solidFill>
                <a:effectLst>
                  <a:outerShdw blurRad="38100" dist="38100" dir="2700000" algn="tl">
                    <a:srgbClr val="000000">
                      <a:alpha val="43137"/>
                    </a:srgbClr>
                  </a:outerShdw>
                </a:effectLst>
              </a:rPr>
              <a:t>archiereia</a:t>
            </a:r>
            <a:r>
              <a:rPr lang="en-GB" b="1" i="1" dirty="0">
                <a:solidFill>
                  <a:schemeClr val="tx1">
                    <a:lumMod val="75000"/>
                  </a:schemeClr>
                </a:solidFill>
                <a:effectLst>
                  <a:outerShdw blurRad="38100" dist="38100" dir="2700000" algn="tl">
                    <a:srgbClr val="000000">
                      <a:alpha val="43137"/>
                    </a:srgbClr>
                  </a:outerShdw>
                </a:effectLst>
              </a:rPr>
              <a:t> &amp;</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kosméteira</a:t>
            </a:r>
            <a:endParaRPr lang="en-GB" b="1" dirty="0">
              <a:solidFill>
                <a:schemeClr val="tx1">
                  <a:lumMod val="75000"/>
                </a:schemeClr>
              </a:solidFill>
            </a:endParaRPr>
          </a:p>
        </p:txBody>
      </p:sp>
      <p:sp>
        <p:nvSpPr>
          <p:cNvPr id="27" name="Content Placeholder 2"/>
          <p:cNvSpPr txBox="1">
            <a:spLocks/>
          </p:cNvSpPr>
          <p:nvPr/>
        </p:nvSpPr>
        <p:spPr>
          <a:xfrm rot="609790">
            <a:off x="4604637" y="1861846"/>
            <a:ext cx="4261053" cy="2980502"/>
          </a:xfrm>
          <a:prstGeom prst="rect">
            <a:avLst/>
          </a:prstGeom>
          <a:gradFill flip="none" rotWithShape="1">
            <a:gsLst>
              <a:gs pos="0">
                <a:schemeClr val="accent4">
                  <a:shade val="15000"/>
                  <a:satMod val="180000"/>
                  <a:alpha val="23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path path="circle">
              <a:fillToRect l="100000" b="100000"/>
            </a:path>
            <a:tileRect t="-100000" r="-100000"/>
          </a:gradFill>
          <a:ln/>
        </p:spPr>
        <p:style>
          <a:lnRef idx="1">
            <a:schemeClr val="accent4"/>
          </a:lnRef>
          <a:fillRef idx="3">
            <a:schemeClr val="accent4"/>
          </a:fillRef>
          <a:effectRef idx="2">
            <a:schemeClr val="accent4"/>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de-DE" sz="1800" b="1" i="1" dirty="0">
                <a:solidFill>
                  <a:schemeClr val="accent5">
                    <a:lumMod val="40000"/>
                    <a:lumOff val="60000"/>
                  </a:schemeClr>
                </a:solidFill>
                <a:effectLst>
                  <a:outerShdw blurRad="38100" dist="38100" dir="2700000" algn="tl">
                    <a:srgbClr val="000000">
                      <a:alpha val="43137"/>
                    </a:srgbClr>
                  </a:outerShdw>
                </a:effectLst>
              </a:rPr>
              <a:t>cursus </a:t>
            </a:r>
            <a:r>
              <a:rPr lang="de-DE" sz="1800" b="1" i="1" dirty="0" err="1">
                <a:solidFill>
                  <a:schemeClr val="accent5">
                    <a:lumMod val="40000"/>
                    <a:lumOff val="60000"/>
                  </a:schemeClr>
                </a:solidFill>
                <a:effectLst>
                  <a:outerShdw blurRad="38100" dist="38100" dir="2700000" algn="tl">
                    <a:srgbClr val="000000">
                      <a:alpha val="43137"/>
                    </a:srgbClr>
                  </a:outerShdw>
                </a:effectLst>
              </a:rPr>
              <a:t>honorum</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for</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women</a:t>
            </a:r>
            <a:r>
              <a:rPr lang="de-DE" sz="1800" b="1" dirty="0">
                <a:solidFill>
                  <a:schemeClr val="accent5">
                    <a:lumMod val="40000"/>
                    <a:lumOff val="60000"/>
                  </a:schemeClr>
                </a:solidFill>
                <a:effectLst>
                  <a:outerShdw blurRad="38100" dist="38100" dir="2700000" algn="tl">
                    <a:srgbClr val="000000">
                      <a:alpha val="43137"/>
                    </a:srgbClr>
                  </a:outerShdw>
                </a:effectLst>
              </a:rPr>
              <a:t>?</a:t>
            </a:r>
          </a:p>
          <a:p>
            <a:pPr>
              <a:buFont typeface="Wingdings" pitchFamily="2" charset="2"/>
              <a:buChar char="v"/>
            </a:pPr>
            <a:r>
              <a:rPr lang="de-DE" sz="1800" b="1" i="1" dirty="0" err="1">
                <a:solidFill>
                  <a:schemeClr val="accent5">
                    <a:lumMod val="40000"/>
                    <a:lumOff val="60000"/>
                  </a:schemeClr>
                </a:solidFill>
                <a:effectLst>
                  <a:outerShdw blurRad="38100" dist="38100" dir="2700000" algn="tl">
                    <a:srgbClr val="000000">
                      <a:alpha val="43137"/>
                    </a:srgbClr>
                  </a:outerShdw>
                </a:effectLst>
              </a:rPr>
              <a:t>hiereia</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of</a:t>
            </a:r>
            <a:r>
              <a:rPr lang="de-DE" sz="1800" b="1" dirty="0">
                <a:solidFill>
                  <a:schemeClr val="accent5">
                    <a:lumMod val="40000"/>
                    <a:lumOff val="60000"/>
                  </a:schemeClr>
                </a:solidFill>
                <a:effectLst>
                  <a:outerShdw blurRad="38100" dist="38100" dir="2700000" algn="tl">
                    <a:srgbClr val="000000">
                      <a:alpha val="43137"/>
                    </a:srgbClr>
                  </a:outerShdw>
                </a:effectLst>
              </a:rPr>
              <a:t> Artemis</a:t>
            </a:r>
          </a:p>
          <a:p>
            <a:pPr>
              <a:buFont typeface="Wingdings" pitchFamily="2" charset="2"/>
              <a:buChar char="v"/>
            </a:pPr>
            <a:r>
              <a:rPr lang="de-DE" sz="1800" b="1" i="1" dirty="0" err="1">
                <a:solidFill>
                  <a:schemeClr val="accent5">
                    <a:lumMod val="40000"/>
                    <a:lumOff val="60000"/>
                  </a:schemeClr>
                </a:solidFill>
                <a:effectLst>
                  <a:outerShdw blurRad="38100" dist="38100" dir="2700000" algn="tl">
                    <a:srgbClr val="000000">
                      <a:alpha val="43137"/>
                    </a:srgbClr>
                  </a:outerShdw>
                </a:effectLst>
              </a:rPr>
              <a:t>kosmeteria</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ofArtemis</a:t>
            </a:r>
            <a:endParaRPr lang="de-DE" sz="1800" b="1" dirty="0">
              <a:solidFill>
                <a:schemeClr val="accent5">
                  <a:lumMod val="40000"/>
                  <a:lumOff val="60000"/>
                </a:schemeClr>
              </a:solidFill>
              <a:effectLst>
                <a:outerShdw blurRad="38100" dist="38100" dir="2700000" algn="tl">
                  <a:srgbClr val="000000">
                    <a:alpha val="43137"/>
                  </a:srgbClr>
                </a:outerShdw>
              </a:effectLst>
            </a:endParaRPr>
          </a:p>
          <a:p>
            <a:pPr>
              <a:buFont typeface="Wingdings" pitchFamily="2" charset="2"/>
              <a:buChar char="v"/>
            </a:pPr>
            <a:r>
              <a:rPr lang="de-DE" sz="1800" b="1" i="1" dirty="0" err="1">
                <a:solidFill>
                  <a:schemeClr val="accent5">
                    <a:lumMod val="40000"/>
                    <a:lumOff val="60000"/>
                  </a:schemeClr>
                </a:solidFill>
                <a:effectLst>
                  <a:outerShdw blurRad="38100" dist="38100" dir="2700000" algn="tl">
                    <a:srgbClr val="000000">
                      <a:alpha val="43137"/>
                    </a:srgbClr>
                  </a:outerShdw>
                </a:effectLst>
              </a:rPr>
              <a:t>prytanis</a:t>
            </a:r>
            <a:r>
              <a:rPr lang="de-DE" sz="1800" b="1" i="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of</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the</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polis</a:t>
            </a:r>
            <a:endParaRPr lang="de-DE" sz="1800" b="1" dirty="0">
              <a:solidFill>
                <a:schemeClr val="accent5">
                  <a:lumMod val="40000"/>
                  <a:lumOff val="60000"/>
                </a:schemeClr>
              </a:solidFill>
              <a:effectLst>
                <a:outerShdw blurRad="38100" dist="38100" dir="2700000" algn="tl">
                  <a:srgbClr val="000000">
                    <a:alpha val="43137"/>
                  </a:srgbClr>
                </a:outerShdw>
              </a:effectLst>
            </a:endParaRPr>
          </a:p>
          <a:p>
            <a:pPr>
              <a:buFont typeface="Wingdings" pitchFamily="2" charset="2"/>
              <a:buChar char="v"/>
            </a:pPr>
            <a:r>
              <a:rPr lang="de-DE" sz="1800" b="1" i="1" dirty="0">
                <a:solidFill>
                  <a:schemeClr val="accent5">
                    <a:lumMod val="40000"/>
                    <a:lumOff val="60000"/>
                  </a:schemeClr>
                </a:solidFill>
                <a:effectLst>
                  <a:outerShdw blurRad="38100" dist="38100" dir="2700000" algn="tl">
                    <a:srgbClr val="000000">
                      <a:alpha val="43137"/>
                    </a:srgbClr>
                  </a:outerShdw>
                </a:effectLst>
              </a:rPr>
              <a:t>gymnasiarchos </a:t>
            </a:r>
          </a:p>
          <a:p>
            <a:pPr>
              <a:buFont typeface="Wingdings" pitchFamily="2" charset="2"/>
              <a:buChar char="v"/>
            </a:pPr>
            <a:r>
              <a:rPr lang="de-DE" sz="1800" b="1" i="1" dirty="0" err="1">
                <a:solidFill>
                  <a:schemeClr val="accent5">
                    <a:lumMod val="40000"/>
                    <a:lumOff val="60000"/>
                  </a:schemeClr>
                </a:solidFill>
                <a:effectLst>
                  <a:outerShdw blurRad="38100" dist="38100" dir="2700000" algn="tl">
                    <a:srgbClr val="000000">
                      <a:alpha val="43137"/>
                    </a:srgbClr>
                  </a:outerShdw>
                </a:effectLst>
              </a:rPr>
              <a:t>archiereia</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of</a:t>
            </a:r>
            <a:r>
              <a:rPr lang="de-DE" sz="1800" b="1" dirty="0">
                <a:solidFill>
                  <a:schemeClr val="accent5">
                    <a:lumMod val="40000"/>
                    <a:lumOff val="60000"/>
                  </a:schemeClr>
                </a:solidFill>
                <a:effectLst>
                  <a:outerShdw blurRad="38100" dist="38100" dir="2700000" algn="tl">
                    <a:srgbClr val="000000">
                      <a:alpha val="43137"/>
                    </a:srgbClr>
                  </a:outerShdw>
                </a:effectLst>
              </a:rPr>
              <a:t> imperial </a:t>
            </a:r>
            <a:r>
              <a:rPr lang="de-DE" sz="1800" b="1" dirty="0" err="1">
                <a:solidFill>
                  <a:schemeClr val="accent5">
                    <a:lumMod val="40000"/>
                    <a:lumOff val="60000"/>
                  </a:schemeClr>
                </a:solidFill>
                <a:effectLst>
                  <a:outerShdw blurRad="38100" dist="38100" dir="2700000" algn="tl">
                    <a:srgbClr val="000000">
                      <a:alpha val="43137"/>
                    </a:srgbClr>
                  </a:outerShdw>
                </a:effectLst>
              </a:rPr>
              <a:t>cult</a:t>
            </a:r>
            <a:endParaRPr lang="de-DE" sz="1800" b="1" dirty="0">
              <a:solidFill>
                <a:schemeClr val="accent5">
                  <a:lumMod val="40000"/>
                  <a:lumOff val="60000"/>
                </a:schemeClr>
              </a:solidFill>
              <a:effectLst>
                <a:outerShdw blurRad="38100" dist="38100" dir="2700000" algn="tl">
                  <a:srgbClr val="000000">
                    <a:alpha val="43137"/>
                  </a:srgbClr>
                </a:outerShdw>
              </a:effectLst>
            </a:endParaRPr>
          </a:p>
          <a:p>
            <a:pPr marL="0" indent="0">
              <a:buNone/>
            </a:pPr>
            <a: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different order in</a:t>
            </a:r>
            <a:b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br>
            <a: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#7 – </a:t>
            </a:r>
            <a:r>
              <a:rPr lang="de-DE" sz="1800" i="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archiereia</a:t>
            </a:r>
            <a: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1800"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before</a:t>
            </a:r>
            <a: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1800" i="1" dirty="0">
                <a:solidFill>
                  <a:schemeClr val="accent5">
                    <a:lumMod val="40000"/>
                    <a:lumOff val="60000"/>
                  </a:schemeClr>
                </a:solidFill>
                <a:effectLst>
                  <a:outerShdw blurRad="38100" dist="38100" dir="2700000" algn="tl">
                    <a:srgbClr val="000000">
                      <a:alpha val="43137"/>
                    </a:srgbClr>
                  </a:outerShdw>
                </a:effectLst>
                <a:sym typeface="Wingdings" pitchFamily="2" charset="2"/>
              </a:rPr>
              <a:t>prytanis</a:t>
            </a:r>
            <a:b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br>
            <a: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#8 - </a:t>
            </a:r>
            <a:r>
              <a:rPr lang="de-DE" sz="1800" i="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archiereia</a:t>
            </a:r>
            <a: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1800"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before</a:t>
            </a:r>
            <a:r>
              <a:rPr lang="de-DE" sz="18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de-DE" sz="1800" i="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kosmeteira</a:t>
            </a:r>
            <a:endParaRPr lang="de-DE" sz="1800" i="1" dirty="0">
              <a:solidFill>
                <a:schemeClr val="accent5">
                  <a:lumMod val="40000"/>
                  <a:lumOff val="60000"/>
                </a:schemeClr>
              </a:solidFill>
              <a:effectLst>
                <a:outerShdw blurRad="38100" dist="38100" dir="2700000" algn="tl">
                  <a:srgbClr val="000000">
                    <a:alpha val="43137"/>
                  </a:srgbClr>
                </a:outerShdw>
              </a:effectLst>
            </a:endParaRPr>
          </a:p>
          <a:p>
            <a:pPr algn="ctr">
              <a:buFont typeface="Wingdings" pitchFamily="2" charset="2"/>
              <a:buChar char="v"/>
            </a:pPr>
            <a:endParaRPr lang="de-DE" sz="1800" b="1" dirty="0">
              <a:solidFill>
                <a:schemeClr val="accent5">
                  <a:lumMod val="40000"/>
                  <a:lumOff val="6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584621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179511" y="1340768"/>
            <a:ext cx="4441922" cy="923330"/>
          </a:xfrm>
          <a:prstGeom prst="rect">
            <a:avLst/>
          </a:prstGeom>
          <a:noFill/>
        </p:spPr>
        <p:txBody>
          <a:bodyPr wrap="square" rtlCol="0">
            <a:spAutoFit/>
          </a:bodyPr>
          <a:lstStyle/>
          <a:p>
            <a:r>
              <a:rPr lang="en-GB" b="1" dirty="0">
                <a:solidFill>
                  <a:schemeClr val="accent5">
                    <a:lumMod val="60000"/>
                    <a:lumOff val="40000"/>
                  </a:schemeClr>
                </a:solidFill>
                <a:effectLst>
                  <a:outerShdw blurRad="38100" dist="38100" dir="2700000" algn="tl">
                    <a:srgbClr val="000000">
                      <a:alpha val="43137"/>
                    </a:srgbClr>
                  </a:outerShdw>
                </a:effectLst>
              </a:rPr>
              <a:t>Combination of offices:</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prytanis</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kosméteira</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gymnasiarchos</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hiereia</a:t>
            </a:r>
            <a:r>
              <a:rPr lang="en-GB" b="1" dirty="0">
                <a:solidFill>
                  <a:schemeClr val="accent5">
                    <a:lumMod val="60000"/>
                    <a:lumOff val="40000"/>
                  </a:schemeClr>
                </a:solidFill>
                <a:effectLst>
                  <a:outerShdw blurRad="38100" dist="38100" dir="2700000" algn="tl">
                    <a:srgbClr val="000000">
                      <a:alpha val="43137"/>
                    </a:srgbClr>
                  </a:outerShdw>
                </a:effectLst>
              </a:rPr>
              <a:t> of Artemis &amp; </a:t>
            </a:r>
            <a:r>
              <a:rPr lang="en-GB" b="1" i="1" dirty="0" err="1">
                <a:solidFill>
                  <a:schemeClr val="accent5">
                    <a:lumMod val="60000"/>
                    <a:lumOff val="40000"/>
                  </a:schemeClr>
                </a:solidFill>
                <a:effectLst>
                  <a:outerShdw blurRad="38100" dist="38100" dir="2700000" algn="tl">
                    <a:srgbClr val="000000">
                      <a:alpha val="43137"/>
                    </a:srgbClr>
                  </a:outerShdw>
                </a:effectLst>
              </a:rPr>
              <a:t>archiereia</a:t>
            </a:r>
            <a:endParaRPr lang="en-GB" dirty="0"/>
          </a:p>
        </p:txBody>
      </p:sp>
      <p:sp>
        <p:nvSpPr>
          <p:cNvPr id="4" name="Oval 3"/>
          <p:cNvSpPr/>
          <p:nvPr/>
        </p:nvSpPr>
        <p:spPr>
          <a:xfrm>
            <a:off x="4002668" y="317958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152923" y="3270583"/>
            <a:ext cx="373469" cy="523220"/>
          </a:xfrm>
          <a:prstGeom prst="rect">
            <a:avLst/>
          </a:prstGeom>
          <a:noFill/>
        </p:spPr>
        <p:txBody>
          <a:bodyPr wrap="square" rtlCol="0">
            <a:spAutoFit/>
          </a:bodyPr>
          <a:lstStyle/>
          <a:p>
            <a:r>
              <a:rPr lang="de-DE" sz="2800" b="1" dirty="0"/>
              <a:t>2</a:t>
            </a:r>
            <a:endParaRPr lang="en-GB" sz="2800" b="1" dirty="0"/>
          </a:p>
        </p:txBody>
      </p:sp>
      <p:sp>
        <p:nvSpPr>
          <p:cNvPr id="6" name="Oval 5"/>
          <p:cNvSpPr/>
          <p:nvPr/>
        </p:nvSpPr>
        <p:spPr>
          <a:xfrm>
            <a:off x="3995936" y="3717032"/>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133237" y="3782072"/>
            <a:ext cx="373469" cy="523220"/>
          </a:xfrm>
          <a:prstGeom prst="rect">
            <a:avLst/>
          </a:prstGeom>
          <a:noFill/>
        </p:spPr>
        <p:txBody>
          <a:bodyPr wrap="square" rtlCol="0">
            <a:spAutoFit/>
          </a:bodyPr>
          <a:lstStyle/>
          <a:p>
            <a:r>
              <a:rPr lang="de-DE" sz="2800" b="1" dirty="0"/>
              <a:t>3</a:t>
            </a:r>
            <a:endParaRPr lang="en-GB" sz="2800" b="1" dirty="0"/>
          </a:p>
        </p:txBody>
      </p:sp>
      <p:sp>
        <p:nvSpPr>
          <p:cNvPr id="8" name="Oval 7"/>
          <p:cNvSpPr/>
          <p:nvPr/>
        </p:nvSpPr>
        <p:spPr>
          <a:xfrm>
            <a:off x="3988459" y="4149080"/>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139952" y="4221088"/>
            <a:ext cx="373469" cy="523220"/>
          </a:xfrm>
          <a:prstGeom prst="rect">
            <a:avLst/>
          </a:prstGeom>
          <a:noFill/>
        </p:spPr>
        <p:txBody>
          <a:bodyPr wrap="square" rtlCol="0">
            <a:spAutoFit/>
          </a:bodyPr>
          <a:lstStyle/>
          <a:p>
            <a:r>
              <a:rPr lang="de-DE" sz="2800" b="1" dirty="0"/>
              <a:t>4</a:t>
            </a:r>
            <a:endParaRPr lang="en-GB" sz="2800" b="1" dirty="0"/>
          </a:p>
        </p:txBody>
      </p:sp>
      <p:sp>
        <p:nvSpPr>
          <p:cNvPr id="10" name="Oval 9"/>
          <p:cNvSpPr/>
          <p:nvPr/>
        </p:nvSpPr>
        <p:spPr>
          <a:xfrm>
            <a:off x="3995936" y="454541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4152923" y="4643846"/>
            <a:ext cx="373469" cy="523220"/>
          </a:xfrm>
          <a:prstGeom prst="rect">
            <a:avLst/>
          </a:prstGeom>
          <a:noFill/>
        </p:spPr>
        <p:txBody>
          <a:bodyPr wrap="square" rtlCol="0">
            <a:spAutoFit/>
          </a:bodyPr>
          <a:lstStyle/>
          <a:p>
            <a:r>
              <a:rPr lang="de-DE" sz="2800" b="1" dirty="0"/>
              <a:t>5</a:t>
            </a:r>
            <a:endParaRPr lang="en-GB" sz="2800" b="1" dirty="0"/>
          </a:p>
        </p:txBody>
      </p:sp>
      <p:sp>
        <p:nvSpPr>
          <p:cNvPr id="12" name="Title 1"/>
          <p:cNvSpPr>
            <a:spLocks noGrp="1"/>
          </p:cNvSpPr>
          <p:nvPr>
            <p:ph type="title"/>
          </p:nvPr>
        </p:nvSpPr>
        <p:spPr>
          <a:xfrm>
            <a:off x="457200" y="260648"/>
            <a:ext cx="8229600" cy="854968"/>
          </a:xfrm>
        </p:spPr>
        <p:txBody>
          <a:bodyPr/>
          <a:lstStyle/>
          <a:p>
            <a:r>
              <a:rPr lang="en-GB" dirty="0" err="1"/>
              <a:t>Ephesos</a:t>
            </a:r>
            <a:r>
              <a:rPr lang="en-GB" dirty="0"/>
              <a:t>: “Career Structures”</a:t>
            </a:r>
          </a:p>
        </p:txBody>
      </p:sp>
      <p:sp>
        <p:nvSpPr>
          <p:cNvPr id="13" name="TextBox 12"/>
          <p:cNvSpPr txBox="1"/>
          <p:nvPr/>
        </p:nvSpPr>
        <p:spPr>
          <a:xfrm>
            <a:off x="4644008" y="1124744"/>
            <a:ext cx="4392488" cy="5355312"/>
          </a:xfrm>
          <a:prstGeom prst="rect">
            <a:avLst/>
          </a:prstGeom>
          <a:noFill/>
        </p:spPr>
        <p:txBody>
          <a:bodyPr wrap="square" rtlCol="0">
            <a:spAutoFit/>
          </a:bodyPr>
          <a:lstStyle/>
          <a:p>
            <a:r>
              <a:rPr lang="el-GR" b="1" dirty="0">
                <a:solidFill>
                  <a:schemeClr val="tx1">
                    <a:lumMod val="50000"/>
                  </a:schemeClr>
                </a:solidFill>
              </a:rPr>
              <a:t>ἀγα[θῃ] | τύ[χῃ</a:t>
            </a:r>
            <a:r>
              <a:rPr lang="el-GR" dirty="0">
                <a:solidFill>
                  <a:schemeClr val="tx1">
                    <a:lumMod val="50000"/>
                  </a:schemeClr>
                </a:solidFill>
              </a:rPr>
              <a:t>. | </a:t>
            </a:r>
            <a:r>
              <a:rPr lang="el-GR" b="1" dirty="0">
                <a:solidFill>
                  <a:schemeClr val="tx1">
                    <a:lumMod val="50000"/>
                  </a:schemeClr>
                </a:solidFill>
              </a:rPr>
              <a:t>Κ]λαυδίαν Κρατεία[ν </a:t>
            </a:r>
            <a:r>
              <a:rPr lang="en-GB" b="1" dirty="0">
                <a:solidFill>
                  <a:schemeClr val="tx1">
                    <a:lumMod val="50000"/>
                  </a:schemeClr>
                </a:solidFill>
              </a:rPr>
              <a:t>O</a:t>
            </a:r>
            <a:r>
              <a:rPr lang="el-GR" b="1" dirty="0">
                <a:solidFill>
                  <a:schemeClr val="tx1">
                    <a:lumMod val="50000"/>
                  </a:schemeClr>
                </a:solidFill>
              </a:rPr>
              <a:t>ὐηριανὴν</a:t>
            </a:r>
            <a:r>
              <a:rPr lang="el-GR" dirty="0">
                <a:solidFill>
                  <a:schemeClr val="tx1">
                    <a:lumMod val="50000"/>
                  </a:schemeClr>
                </a:solidFill>
              </a:rPr>
              <a:t> | </a:t>
            </a:r>
            <a:r>
              <a:rPr lang="el-GR" b="1" dirty="0">
                <a:solidFill>
                  <a:schemeClr val="tx1">
                    <a:lumMod val="50000"/>
                  </a:schemeClr>
                </a:solidFill>
              </a:rPr>
              <a:t>συ]νκλητικήν</a:t>
            </a:r>
            <a:r>
              <a:rPr lang="el-GR" dirty="0">
                <a:solidFill>
                  <a:schemeClr val="tx1">
                    <a:lumMod val="50000"/>
                  </a:schemeClr>
                </a:solidFill>
              </a:rPr>
              <a:t>, τὴν</a:t>
            </a:r>
            <a:r>
              <a:rPr lang="el-GR" b="1" dirty="0">
                <a:solidFill>
                  <a:schemeClr val="tx1">
                    <a:lumMod val="50000"/>
                  </a:schemeClr>
                </a:solidFill>
              </a:rPr>
              <a:t> πρύ[τανιν </a:t>
            </a:r>
            <a:r>
              <a:rPr lang="el-GR" dirty="0">
                <a:solidFill>
                  <a:schemeClr val="tx1">
                    <a:lumMod val="50000"/>
                  </a:schemeClr>
                </a:solidFill>
              </a:rPr>
              <a:t>| καὶ] </a:t>
            </a:r>
            <a:r>
              <a:rPr lang="el-GR" b="1" dirty="0">
                <a:solidFill>
                  <a:schemeClr val="tx1">
                    <a:lumMod val="50000"/>
                  </a:schemeClr>
                </a:solidFill>
              </a:rPr>
              <a:t>γυμνασίαρχον</a:t>
            </a:r>
            <a:r>
              <a:rPr lang="el-GR" dirty="0">
                <a:solidFill>
                  <a:schemeClr val="tx1">
                    <a:lumMod val="50000"/>
                  </a:schemeClr>
                </a:solidFill>
              </a:rPr>
              <a:t> | [πάν]των τῶν γυμν[ασίων] | [...] σεμνῶς [..... ..... ...... . </a:t>
            </a:r>
            <a:r>
              <a:rPr lang="el-GR" b="1" dirty="0">
                <a:solidFill>
                  <a:schemeClr val="tx1">
                    <a:lumMod val="50000"/>
                  </a:schemeClr>
                </a:solidFill>
              </a:rPr>
              <a:t>ἱερῆν καὶ | κοσ]μήτειραν</a:t>
            </a:r>
            <a:r>
              <a:rPr lang="el-GR" dirty="0">
                <a:solidFill>
                  <a:schemeClr val="tx1">
                    <a:lumMod val="50000"/>
                  </a:schemeClr>
                </a:solidFill>
              </a:rPr>
              <a:t> τ[ῆς ἁγιωτάτης </a:t>
            </a:r>
            <a:r>
              <a:rPr lang="el-GR" b="1" dirty="0">
                <a:solidFill>
                  <a:schemeClr val="tx1">
                    <a:lumMod val="50000"/>
                  </a:schemeClr>
                </a:solidFill>
              </a:rPr>
              <a:t>Ἀρ]τέμιδος</a:t>
            </a:r>
            <a:r>
              <a:rPr lang="el-GR" dirty="0">
                <a:solidFill>
                  <a:schemeClr val="tx1">
                    <a:lumMod val="50000"/>
                  </a:schemeClr>
                </a:solidFill>
              </a:rPr>
              <a:t>, ἱε|[ρατεύ]σασαν ἀξίως [καὶ σεμνῶς, θυγ]ατέρα πρὸς | [μὲν] </a:t>
            </a:r>
            <a:r>
              <a:rPr lang="en-GB" dirty="0">
                <a:solidFill>
                  <a:schemeClr val="tx1">
                    <a:lumMod val="50000"/>
                  </a:schemeClr>
                </a:solidFill>
              </a:rPr>
              <a:t> </a:t>
            </a:r>
            <a:r>
              <a:rPr lang="el-GR" dirty="0">
                <a:solidFill>
                  <a:schemeClr val="tx1">
                    <a:lumMod val="50000"/>
                  </a:schemeClr>
                </a:solidFill>
              </a:rPr>
              <a:t>πατρὸς Κλ(αυδίου) Μητροβίου </a:t>
            </a:r>
            <a:r>
              <a:rPr lang="en-GB" dirty="0">
                <a:solidFill>
                  <a:schemeClr val="tx1">
                    <a:lumMod val="50000"/>
                  </a:schemeClr>
                </a:solidFill>
              </a:rPr>
              <a:t>O</a:t>
            </a:r>
            <a:r>
              <a:rPr lang="el-GR" dirty="0">
                <a:solidFill>
                  <a:schemeClr val="tx1">
                    <a:lumMod val="50000"/>
                  </a:schemeClr>
                </a:solidFill>
              </a:rPr>
              <a:t>ὐη[ρ]ιανοῦ, ὑοῦ | </a:t>
            </a:r>
            <a:r>
              <a:rPr lang="el-GR" b="1" dirty="0">
                <a:solidFill>
                  <a:schemeClr val="tx1">
                    <a:lumMod val="50000"/>
                  </a:schemeClr>
                </a:solidFill>
              </a:rPr>
              <a:t>[Κλ. Μη]τροβίου καὶ Κλαυδίας Κρατείας </a:t>
            </a:r>
            <a:r>
              <a:rPr lang="el-GR" b="1" u="sng" dirty="0">
                <a:solidFill>
                  <a:schemeClr val="tx1">
                    <a:lumMod val="50000"/>
                  </a:schemeClr>
                </a:solidFill>
              </a:rPr>
              <a:t>ἀ[ρχι]ερέων</a:t>
            </a:r>
            <a:r>
              <a:rPr lang="el-GR" b="1" dirty="0">
                <a:solidFill>
                  <a:schemeClr val="tx1">
                    <a:lumMod val="50000"/>
                  </a:schemeClr>
                </a:solidFill>
              </a:rPr>
              <a:t>,</a:t>
            </a:r>
            <a:r>
              <a:rPr lang="el-GR" dirty="0">
                <a:solidFill>
                  <a:schemeClr val="tx1">
                    <a:lumMod val="50000"/>
                  </a:schemeClr>
                </a:solidFill>
              </a:rPr>
              <a:t> | [πρὸς δ]ὲ μητ[ρ]ὸς </a:t>
            </a:r>
            <a:r>
              <a:rPr lang="en-GB" dirty="0">
                <a:solidFill>
                  <a:schemeClr val="tx1">
                    <a:lumMod val="50000"/>
                  </a:schemeClr>
                </a:solidFill>
              </a:rPr>
              <a:t>O</a:t>
            </a:r>
            <a:r>
              <a:rPr lang="el-GR" dirty="0">
                <a:solidFill>
                  <a:schemeClr val="tx1">
                    <a:lumMod val="50000"/>
                  </a:schemeClr>
                </a:solidFill>
              </a:rPr>
              <a:t>ὐλπίας Δημοκρατείας κοσμη|[τείρη]ς, ἐγγόνην Ἰουλίας Δαμιανῆς Πώλλης | [ἱερῆς κ]αὶ κοσμητείρης καὶ πρυτάνεως, | [προεγ]γόνην Φλ. Πώλλης ἱερῆς καὶ κοσ|[μητεί]ρης, ἀπογόνην δὲ</a:t>
            </a:r>
            <a:r>
              <a:rPr lang="el-GR" b="1" dirty="0">
                <a:solidFill>
                  <a:schemeClr val="tx1">
                    <a:lumMod val="50000"/>
                  </a:schemeClr>
                </a:solidFill>
              </a:rPr>
              <a:t> Ἰουλ. Πώλλης | [ἱερῆς κ]αὶ κοσμητείρης καὶ ἀρχιερείας | [καὶ πρυτά]νεως </a:t>
            </a:r>
            <a:r>
              <a:rPr lang="el-GR" dirty="0">
                <a:solidFill>
                  <a:schemeClr val="tx1">
                    <a:lumMod val="50000"/>
                  </a:schemeClr>
                </a:solidFill>
              </a:rPr>
              <a:t>καὶ Μινδίας Ποτεν|[τίλλης ἀ]ρχιερείας καὶ κοσμητείρης, | [ἀνάγουσα]ν τὸ γένος ἐκ τῶν ἱερειῶν | [καὶ κοσμη]τειρῶν.</a:t>
            </a:r>
            <a:endParaRPr lang="en-GB" dirty="0">
              <a:solidFill>
                <a:schemeClr val="tx1">
                  <a:lumMod val="50000"/>
                </a:schemeClr>
              </a:solidFill>
            </a:endParaRPr>
          </a:p>
        </p:txBody>
      </p:sp>
      <p:sp>
        <p:nvSpPr>
          <p:cNvPr id="14" name="Oval 13"/>
          <p:cNvSpPr/>
          <p:nvPr/>
        </p:nvSpPr>
        <p:spPr>
          <a:xfrm>
            <a:off x="3973361" y="1556792"/>
            <a:ext cx="648072" cy="720080"/>
          </a:xfrm>
          <a:prstGeom prst="ellipse">
            <a:avLst/>
          </a:prstGeom>
          <a:solidFill>
            <a:schemeClr val="accent1">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110662" y="1621832"/>
            <a:ext cx="373469" cy="523220"/>
          </a:xfrm>
          <a:prstGeom prst="rect">
            <a:avLst/>
          </a:prstGeom>
          <a:noFill/>
        </p:spPr>
        <p:txBody>
          <a:bodyPr wrap="square" rtlCol="0">
            <a:spAutoFit/>
          </a:bodyPr>
          <a:lstStyle/>
          <a:p>
            <a:r>
              <a:rPr lang="de-DE" sz="2800" b="1" dirty="0"/>
              <a:t>1</a:t>
            </a:r>
            <a:endParaRPr lang="en-GB" sz="2800" b="1" dirty="0"/>
          </a:p>
        </p:txBody>
      </p:sp>
      <p:sp>
        <p:nvSpPr>
          <p:cNvPr id="16" name="Oval 15"/>
          <p:cNvSpPr/>
          <p:nvPr/>
        </p:nvSpPr>
        <p:spPr>
          <a:xfrm>
            <a:off x="3987280" y="5013176"/>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4124581" y="5066020"/>
            <a:ext cx="373469" cy="523220"/>
          </a:xfrm>
          <a:prstGeom prst="rect">
            <a:avLst/>
          </a:prstGeom>
          <a:noFill/>
        </p:spPr>
        <p:txBody>
          <a:bodyPr wrap="square" rtlCol="0">
            <a:spAutoFit/>
          </a:bodyPr>
          <a:lstStyle/>
          <a:p>
            <a:r>
              <a:rPr lang="de-DE" sz="2800" b="1" dirty="0"/>
              <a:t>6</a:t>
            </a:r>
            <a:endParaRPr lang="en-GB" sz="2800" b="1" dirty="0"/>
          </a:p>
        </p:txBody>
      </p:sp>
      <p:sp>
        <p:nvSpPr>
          <p:cNvPr id="18" name="Oval 17"/>
          <p:cNvSpPr/>
          <p:nvPr/>
        </p:nvSpPr>
        <p:spPr>
          <a:xfrm>
            <a:off x="3995936" y="5445224"/>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4133237" y="5510264"/>
            <a:ext cx="373469" cy="523220"/>
          </a:xfrm>
          <a:prstGeom prst="rect">
            <a:avLst/>
          </a:prstGeom>
          <a:noFill/>
        </p:spPr>
        <p:txBody>
          <a:bodyPr wrap="square" rtlCol="0">
            <a:spAutoFit/>
          </a:bodyPr>
          <a:lstStyle/>
          <a:p>
            <a:r>
              <a:rPr lang="de-DE" sz="2800" b="1" dirty="0"/>
              <a:t>7</a:t>
            </a:r>
            <a:endParaRPr lang="en-GB" sz="2800" b="1" dirty="0"/>
          </a:p>
        </p:txBody>
      </p:sp>
      <p:sp>
        <p:nvSpPr>
          <p:cNvPr id="20" name="Oval 19"/>
          <p:cNvSpPr/>
          <p:nvPr/>
        </p:nvSpPr>
        <p:spPr>
          <a:xfrm>
            <a:off x="4002668" y="6057243"/>
            <a:ext cx="648072"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4139969" y="6122283"/>
            <a:ext cx="373469" cy="523220"/>
          </a:xfrm>
          <a:prstGeom prst="rect">
            <a:avLst/>
          </a:prstGeom>
          <a:noFill/>
        </p:spPr>
        <p:txBody>
          <a:bodyPr wrap="square" rtlCol="0">
            <a:spAutoFit/>
          </a:bodyPr>
          <a:lstStyle/>
          <a:p>
            <a:r>
              <a:rPr lang="de-DE" sz="2800" b="1" dirty="0"/>
              <a:t>8</a:t>
            </a:r>
            <a:endParaRPr lang="en-GB" sz="2800" b="1" dirty="0"/>
          </a:p>
        </p:txBody>
      </p:sp>
      <p:sp>
        <p:nvSpPr>
          <p:cNvPr id="23" name="TextBox 22"/>
          <p:cNvSpPr txBox="1"/>
          <p:nvPr/>
        </p:nvSpPr>
        <p:spPr>
          <a:xfrm>
            <a:off x="218163" y="2276872"/>
            <a:ext cx="3859160" cy="646331"/>
          </a:xfrm>
          <a:prstGeom prst="rect">
            <a:avLst/>
          </a:prstGeom>
          <a:noFill/>
        </p:spPr>
        <p:txBody>
          <a:bodyPr wrap="square" rtlCol="0">
            <a:spAutoFit/>
          </a:bodyPr>
          <a:lstStyle/>
          <a:p>
            <a:r>
              <a:rPr lang="en-GB" dirty="0">
                <a:solidFill>
                  <a:schemeClr val="tx1">
                    <a:lumMod val="75000"/>
                  </a:schemeClr>
                </a:solidFill>
                <a:effectLst>
                  <a:outerShdw blurRad="38100" dist="38100" dir="2700000" algn="tl">
                    <a:srgbClr val="000000">
                      <a:alpha val="43137"/>
                    </a:srgbClr>
                  </a:outerShdw>
                </a:effectLst>
              </a:rPr>
              <a:t>(1) Claudia </a:t>
            </a:r>
            <a:r>
              <a:rPr lang="en-GB" dirty="0" err="1">
                <a:solidFill>
                  <a:schemeClr val="tx1">
                    <a:lumMod val="75000"/>
                  </a:schemeClr>
                </a:solidFill>
                <a:effectLst>
                  <a:outerShdw blurRad="38100" dist="38100" dir="2700000" algn="tl">
                    <a:srgbClr val="000000">
                      <a:alpha val="43137"/>
                    </a:srgbClr>
                  </a:outerShdw>
                </a:effectLst>
              </a:rPr>
              <a:t>Crateia</a:t>
            </a:r>
            <a:r>
              <a:rPr lang="en-GB" dirty="0">
                <a:solidFill>
                  <a:schemeClr val="tx1">
                    <a:lumMod val="75000"/>
                  </a:schemeClr>
                </a:solidFill>
                <a:effectLst>
                  <a:outerShdw blurRad="38100" dist="38100" dir="2700000" algn="tl">
                    <a:srgbClr val="000000">
                      <a:alpha val="43137"/>
                    </a:srgbClr>
                  </a:outerShdw>
                </a:effectLst>
              </a:rPr>
              <a:t> </a:t>
            </a:r>
            <a:r>
              <a:rPr lang="en-GB" dirty="0" err="1">
                <a:solidFill>
                  <a:schemeClr val="tx1">
                    <a:lumMod val="75000"/>
                  </a:schemeClr>
                </a:solidFill>
                <a:effectLst>
                  <a:outerShdw blurRad="38100" dist="38100" dir="2700000" algn="tl">
                    <a:srgbClr val="000000">
                      <a:alpha val="43137"/>
                    </a:srgbClr>
                  </a:outerShdw>
                </a:effectLst>
              </a:rPr>
              <a:t>Veriana</a:t>
            </a:r>
            <a:r>
              <a:rPr lang="en-GB" dirty="0">
                <a:solidFill>
                  <a:schemeClr val="tx1">
                    <a:lumMod val="75000"/>
                  </a:schemeClr>
                </a:solidFill>
                <a:effectLst>
                  <a:outerShdw blurRad="38100" dist="38100" dir="2700000" algn="tl">
                    <a:srgbClr val="000000">
                      <a:alpha val="43137"/>
                    </a:srgbClr>
                  </a:outerShdw>
                </a:effectLst>
              </a:rPr>
              <a:t>, </a:t>
            </a:r>
          </a:p>
          <a:p>
            <a:pPr marL="742950" lvl="1" indent="-285750">
              <a:buFont typeface="Wingdings" pitchFamily="2" charset="2"/>
              <a:buChar char="v"/>
            </a:pPr>
            <a:r>
              <a:rPr lang="en-GB" i="1" dirty="0" err="1">
                <a:solidFill>
                  <a:schemeClr val="tx1">
                    <a:lumMod val="65000"/>
                  </a:schemeClr>
                </a:solidFill>
                <a:effectLst>
                  <a:outerShdw blurRad="38100" dist="38100" dir="2700000" algn="tl">
                    <a:srgbClr val="000000">
                      <a:alpha val="43137"/>
                    </a:srgbClr>
                  </a:outerShdw>
                </a:effectLst>
              </a:rPr>
              <a:t>pryt</a:t>
            </a:r>
            <a:r>
              <a:rPr lang="en-GB" i="1" dirty="0">
                <a:solidFill>
                  <a:schemeClr val="tx1">
                    <a:lumMod val="65000"/>
                  </a:schemeClr>
                </a:solidFill>
                <a:effectLst>
                  <a:outerShdw blurRad="38100" dist="38100" dir="2700000" algn="tl">
                    <a:srgbClr val="000000">
                      <a:alpha val="43137"/>
                    </a:srgbClr>
                  </a:outerShdw>
                </a:effectLst>
              </a:rPr>
              <a:t>., gym, </a:t>
            </a:r>
            <a:r>
              <a:rPr lang="en-GB" i="1" dirty="0" err="1">
                <a:solidFill>
                  <a:schemeClr val="tx1">
                    <a:lumMod val="65000"/>
                  </a:schemeClr>
                </a:solidFill>
                <a:effectLst>
                  <a:outerShdw blurRad="38100" dist="38100" dir="2700000" algn="tl">
                    <a:srgbClr val="000000">
                      <a:alpha val="43137"/>
                    </a:srgbClr>
                  </a:outerShdw>
                </a:effectLst>
              </a:rPr>
              <a:t>hiereia</a:t>
            </a:r>
            <a:r>
              <a:rPr lang="en-GB" i="1"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kosmét</a:t>
            </a:r>
            <a:r>
              <a:rPr lang="en-GB" i="1" dirty="0">
                <a:solidFill>
                  <a:schemeClr val="tx1">
                    <a:lumMod val="65000"/>
                  </a:schemeClr>
                </a:solidFill>
                <a:effectLst>
                  <a:outerShdw blurRad="38100" dist="38100" dir="2700000" algn="tl">
                    <a:srgbClr val="000000">
                      <a:alpha val="43137"/>
                    </a:srgbClr>
                  </a:outerShdw>
                </a:effectLst>
              </a:rPr>
              <a:t>.</a:t>
            </a:r>
          </a:p>
        </p:txBody>
      </p:sp>
      <p:sp>
        <p:nvSpPr>
          <p:cNvPr id="24" name="TextBox 23"/>
          <p:cNvSpPr txBox="1"/>
          <p:nvPr/>
        </p:nvSpPr>
        <p:spPr>
          <a:xfrm>
            <a:off x="230001" y="2858742"/>
            <a:ext cx="3709849" cy="923330"/>
          </a:xfrm>
          <a:prstGeom prst="rect">
            <a:avLst/>
          </a:prstGeom>
          <a:noFill/>
        </p:spPr>
        <p:txBody>
          <a:bodyPr wrap="square" rtlCol="0">
            <a:spAutoFit/>
          </a:bodyPr>
          <a:lstStyle/>
          <a:p>
            <a:r>
              <a:rPr lang="de-DE" dirty="0">
                <a:solidFill>
                  <a:schemeClr val="tx1">
                    <a:lumMod val="75000"/>
                  </a:schemeClr>
                </a:solidFill>
                <a:effectLst>
                  <a:outerShdw blurRad="38100" dist="38100" dir="2700000" algn="tl">
                    <a:srgbClr val="000000">
                      <a:alpha val="43137"/>
                    </a:srgbClr>
                  </a:outerShdw>
                </a:effectLst>
              </a:rPr>
              <a:t>(3) </a:t>
            </a:r>
            <a:r>
              <a:rPr lang="fr-FR" dirty="0">
                <a:solidFill>
                  <a:schemeClr val="tx1">
                    <a:lumMod val="75000"/>
                  </a:schemeClr>
                </a:solidFill>
                <a:effectLst>
                  <a:outerShdw blurRad="38100" dist="38100" dir="2700000" algn="tl">
                    <a:srgbClr val="000000">
                      <a:alpha val="43137"/>
                    </a:srgbClr>
                  </a:outerShdw>
                </a:effectLst>
              </a:rPr>
              <a:t>Claudius </a:t>
            </a:r>
            <a:r>
              <a:rPr lang="fr-FR" dirty="0" err="1">
                <a:solidFill>
                  <a:schemeClr val="tx1">
                    <a:lumMod val="75000"/>
                  </a:schemeClr>
                </a:solidFill>
                <a:effectLst>
                  <a:outerShdw blurRad="38100" dist="38100" dir="2700000" algn="tl">
                    <a:srgbClr val="000000">
                      <a:alpha val="43137"/>
                    </a:srgbClr>
                  </a:outerShdw>
                </a:effectLst>
              </a:rPr>
              <a:t>Metrobius</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und</a:t>
            </a:r>
            <a:br>
              <a:rPr lang="fr-FR" dirty="0">
                <a:solidFill>
                  <a:schemeClr val="tx1">
                    <a:lumMod val="75000"/>
                  </a:schemeClr>
                </a:solidFill>
                <a:effectLst>
                  <a:outerShdw blurRad="38100" dist="38100" dir="2700000" algn="tl">
                    <a:srgbClr val="000000">
                      <a:alpha val="43137"/>
                    </a:srgbClr>
                  </a:outerShdw>
                </a:effectLst>
              </a:rPr>
            </a:br>
            <a:r>
              <a:rPr lang="fr-FR" dirty="0">
                <a:solidFill>
                  <a:schemeClr val="tx1">
                    <a:lumMod val="75000"/>
                  </a:schemeClr>
                </a:solidFill>
                <a:effectLst>
                  <a:outerShdw blurRad="38100" dist="38100" dir="2700000" algn="tl">
                    <a:srgbClr val="000000">
                      <a:alpha val="43137"/>
                    </a:srgbClr>
                  </a:outerShdw>
                </a:effectLst>
              </a:rPr>
              <a:t>     Claudia </a:t>
            </a:r>
            <a:r>
              <a:rPr lang="fr-FR" dirty="0" err="1">
                <a:solidFill>
                  <a:schemeClr val="tx1">
                    <a:lumMod val="75000"/>
                  </a:schemeClr>
                </a:solidFill>
                <a:effectLst>
                  <a:outerShdw blurRad="38100" dist="38100" dir="2700000" algn="tl">
                    <a:srgbClr val="000000">
                      <a:alpha val="43137"/>
                    </a:srgbClr>
                  </a:outerShdw>
                </a:effectLst>
              </a:rPr>
              <a:t>Crateia</a:t>
            </a:r>
            <a:r>
              <a:rPr lang="fr-FR" dirty="0">
                <a:solidFill>
                  <a:schemeClr val="tx1">
                    <a:lumMod val="75000"/>
                  </a:schemeClr>
                </a:solidFill>
                <a:effectLst>
                  <a:outerShdw blurRad="38100" dist="38100" dir="2700000" algn="tl">
                    <a:srgbClr val="000000">
                      <a:alpha val="43137"/>
                    </a:srgbClr>
                  </a:outerShdw>
                </a:effectLst>
              </a:rPr>
              <a:t>, </a:t>
            </a:r>
            <a:r>
              <a:rPr lang="fr-FR" b="1" dirty="0" err="1">
                <a:solidFill>
                  <a:schemeClr val="tx1">
                    <a:lumMod val="75000"/>
                  </a:schemeClr>
                </a:solidFill>
                <a:effectLst>
                  <a:outerShdw blurRad="38100" dist="38100" dir="2700000" algn="tl">
                    <a:srgbClr val="000000">
                      <a:alpha val="43137"/>
                    </a:srgbClr>
                  </a:outerShdw>
                </a:effectLst>
              </a:rPr>
              <a:t>Hohepriester</a:t>
            </a:r>
            <a:endParaRPr lang="fr-FR" b="1" dirty="0">
              <a:solidFill>
                <a:schemeClr val="tx1">
                  <a:lumMod val="75000"/>
                </a:schemeClr>
              </a:solidFill>
              <a:effectLst>
                <a:outerShdw blurRad="38100" dist="38100" dir="2700000" algn="tl">
                  <a:srgbClr val="000000">
                    <a:alpha val="43137"/>
                  </a:srgbClr>
                </a:outerShdw>
              </a:effectLst>
            </a:endParaRPr>
          </a:p>
          <a:p>
            <a:endParaRPr lang="en-GB" dirty="0">
              <a:solidFill>
                <a:schemeClr val="tx1">
                  <a:lumMod val="75000"/>
                </a:schemeClr>
              </a:solidFill>
            </a:endParaRPr>
          </a:p>
        </p:txBody>
      </p:sp>
      <p:sp>
        <p:nvSpPr>
          <p:cNvPr id="25" name="TextBox 24"/>
          <p:cNvSpPr txBox="1"/>
          <p:nvPr/>
        </p:nvSpPr>
        <p:spPr>
          <a:xfrm>
            <a:off x="218163" y="3443517"/>
            <a:ext cx="3709849" cy="3139321"/>
          </a:xfrm>
          <a:prstGeom prst="rect">
            <a:avLst/>
          </a:prstGeom>
          <a:noFill/>
        </p:spPr>
        <p:txBody>
          <a:bodyPr wrap="square" rtlCol="0">
            <a:spAutoFit/>
          </a:bodyPr>
          <a:lstStyle/>
          <a:p>
            <a:r>
              <a:rPr lang="de-DE" dirty="0">
                <a:solidFill>
                  <a:schemeClr val="tx1">
                    <a:lumMod val="75000"/>
                  </a:schemeClr>
                </a:solidFill>
                <a:effectLst>
                  <a:outerShdw blurRad="38100" dist="38100" dir="2700000" algn="tl">
                    <a:srgbClr val="000000">
                      <a:alpha val="43137"/>
                    </a:srgbClr>
                  </a:outerShdw>
                </a:effectLst>
              </a:rPr>
              <a:t>(4) Mutter: </a:t>
            </a:r>
            <a:r>
              <a:rPr lang="fr-FR" dirty="0" err="1">
                <a:solidFill>
                  <a:schemeClr val="tx1">
                    <a:lumMod val="75000"/>
                  </a:schemeClr>
                </a:solidFill>
                <a:effectLst>
                  <a:outerShdw blurRad="38100" dist="38100" dir="2700000" algn="tl">
                    <a:srgbClr val="000000">
                      <a:alpha val="43137"/>
                    </a:srgbClr>
                  </a:outerShdw>
                </a:effectLst>
              </a:rPr>
              <a:t>Ulpia</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Demokrateia</a:t>
            </a:r>
            <a:r>
              <a:rPr lang="fr-FR" dirty="0">
                <a:solidFill>
                  <a:schemeClr val="tx1">
                    <a:lumMod val="75000"/>
                  </a:schemeClr>
                </a:solidFill>
                <a:effectLst>
                  <a:outerShdw blurRad="38100" dist="38100" dir="2700000" algn="tl">
                    <a:srgbClr val="000000">
                      <a:alpha val="43137"/>
                    </a:srgbClr>
                  </a:outerShdw>
                </a:effectLst>
              </a:rPr>
              <a:t>:</a:t>
            </a:r>
          </a:p>
          <a:p>
            <a:pPr marL="285750" indent="-285750">
              <a:buFont typeface="Wingdings" pitchFamily="2" charset="2"/>
              <a:buChar char="v"/>
            </a:pPr>
            <a:r>
              <a:rPr lang="fr-FR" dirty="0">
                <a:solidFill>
                  <a:schemeClr val="tx1">
                    <a:lumMod val="75000"/>
                  </a:schemeClr>
                </a:solidFill>
                <a:effectLst>
                  <a:outerShdw blurRad="38100" dist="38100" dir="2700000" algn="tl">
                    <a:srgbClr val="000000">
                      <a:alpha val="43137"/>
                    </a:srgbClr>
                  </a:outerShdw>
                </a:effectLst>
              </a:rPr>
              <a:t> </a:t>
            </a:r>
            <a:r>
              <a:rPr lang="fr-FR" i="1" dirty="0">
                <a:solidFill>
                  <a:schemeClr val="tx1">
                    <a:lumMod val="75000"/>
                  </a:schemeClr>
                </a:solidFill>
                <a:effectLst>
                  <a:outerShdw blurRad="38100" dist="38100" dir="2700000" algn="tl">
                    <a:srgbClr val="000000">
                      <a:alpha val="43137"/>
                    </a:srgbClr>
                  </a:outerShdw>
                </a:effectLst>
              </a:rPr>
              <a:t>k</a:t>
            </a:r>
            <a:r>
              <a:rPr lang="en-GB" b="1" i="1" dirty="0" err="1">
                <a:solidFill>
                  <a:schemeClr val="tx1">
                    <a:lumMod val="75000"/>
                  </a:schemeClr>
                </a:solidFill>
                <a:effectLst>
                  <a:outerShdw blurRad="38100" dist="38100" dir="2700000" algn="tl">
                    <a:srgbClr val="000000">
                      <a:alpha val="43137"/>
                    </a:srgbClr>
                  </a:outerShdw>
                </a:effectLst>
              </a:rPr>
              <a:t>osméteira</a:t>
            </a:r>
            <a:endParaRPr lang="en-GB" b="1" i="1" dirty="0">
              <a:solidFill>
                <a:schemeClr val="tx1">
                  <a:lumMod val="75000"/>
                </a:schemeClr>
              </a:solidFill>
              <a:effectLst>
                <a:outerShdw blurRad="38100" dist="38100" dir="2700000" algn="tl">
                  <a:srgbClr val="000000">
                    <a:alpha val="43137"/>
                  </a:srgbClr>
                </a:outerShdw>
              </a:effectLst>
            </a:endParaRPr>
          </a:p>
          <a:p>
            <a:r>
              <a:rPr lang="de-DE" spc="-150" dirty="0">
                <a:solidFill>
                  <a:schemeClr val="tx1">
                    <a:lumMod val="75000"/>
                  </a:schemeClr>
                </a:solidFill>
                <a:effectLst>
                  <a:outerShdw blurRad="38100" dist="38100" dir="2700000" algn="tl">
                    <a:srgbClr val="000000">
                      <a:alpha val="43137"/>
                    </a:srgbClr>
                  </a:outerShdw>
                </a:effectLst>
              </a:rPr>
              <a:t>(5) Großmutter:  </a:t>
            </a:r>
            <a:r>
              <a:rPr lang="fr-FR" dirty="0">
                <a:solidFill>
                  <a:schemeClr val="tx1">
                    <a:lumMod val="75000"/>
                  </a:schemeClr>
                </a:solidFill>
                <a:effectLst>
                  <a:outerShdw blurRad="38100" dist="38100" dir="2700000" algn="tl">
                    <a:srgbClr val="000000">
                      <a:alpha val="43137"/>
                    </a:srgbClr>
                  </a:outerShdw>
                </a:effectLst>
              </a:rPr>
              <a:t>Iulia </a:t>
            </a:r>
            <a:r>
              <a:rPr lang="fr-FR" dirty="0" err="1">
                <a:solidFill>
                  <a:schemeClr val="tx1">
                    <a:lumMod val="75000"/>
                  </a:schemeClr>
                </a:solidFill>
                <a:effectLst>
                  <a:outerShdw blurRad="38100" dist="38100" dir="2700000" algn="tl">
                    <a:srgbClr val="000000">
                      <a:alpha val="43137"/>
                    </a:srgbClr>
                  </a:outerShdw>
                </a:effectLst>
              </a:rPr>
              <a:t>Damiane</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Polla</a:t>
            </a:r>
            <a:r>
              <a:rPr lang="fr-FR" dirty="0">
                <a:solidFill>
                  <a:schemeClr val="tx1">
                    <a:lumMod val="75000"/>
                  </a:schemeClr>
                </a:solidFill>
                <a:effectLst>
                  <a:outerShdw blurRad="38100" dist="38100" dir="2700000" algn="tl">
                    <a:srgbClr val="000000">
                      <a:alpha val="43137"/>
                    </a:srgbClr>
                  </a:outerShdw>
                </a:effectLst>
              </a:rPr>
              <a:t> </a:t>
            </a:r>
          </a:p>
          <a:p>
            <a:pPr marL="285750" indent="-285750">
              <a:buFont typeface="Wingdings" pitchFamily="2" charset="2"/>
              <a:buChar char="v"/>
            </a:pPr>
            <a:r>
              <a:rPr lang="en-GB" i="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hiereia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kosméteira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prytanis</a:t>
            </a:r>
            <a:endParaRPr lang="en-GB" b="1" i="1" dirty="0">
              <a:solidFill>
                <a:schemeClr val="tx1">
                  <a:lumMod val="75000"/>
                </a:schemeClr>
              </a:solidFill>
              <a:effectLst>
                <a:outerShdw blurRad="38100" dist="38100" dir="2700000" algn="tl">
                  <a:srgbClr val="000000">
                    <a:alpha val="43137"/>
                  </a:srgbClr>
                </a:outerShdw>
              </a:effectLst>
            </a:endParaRPr>
          </a:p>
          <a:p>
            <a:r>
              <a:rPr lang="en-GB" spc="-150" dirty="0">
                <a:solidFill>
                  <a:schemeClr val="tx1">
                    <a:lumMod val="75000"/>
                  </a:schemeClr>
                </a:solidFill>
                <a:effectLst>
                  <a:outerShdw blurRad="38100" dist="38100" dir="2700000" algn="tl">
                    <a:srgbClr val="000000">
                      <a:alpha val="43137"/>
                    </a:srgbClr>
                  </a:outerShdw>
                </a:effectLst>
              </a:rPr>
              <a:t>(6) Great grand mother</a:t>
            </a:r>
            <a:r>
              <a:rPr lang="fr-FR" spc="-150" dirty="0">
                <a:solidFill>
                  <a:schemeClr val="tx1">
                    <a:lumMod val="75000"/>
                  </a:schemeClr>
                </a:solidFill>
                <a:effectLst>
                  <a:outerShdw blurRad="38100" dist="38100" dir="2700000" algn="tl">
                    <a:srgbClr val="000000">
                      <a:alpha val="43137"/>
                    </a:srgbClr>
                  </a:outerShdw>
                </a:effectLst>
              </a:rPr>
              <a:t>: </a:t>
            </a:r>
            <a:r>
              <a:rPr lang="fr-FR" spc="-150" dirty="0" err="1">
                <a:solidFill>
                  <a:schemeClr val="tx1">
                    <a:lumMod val="75000"/>
                  </a:schemeClr>
                </a:solidFill>
                <a:effectLst>
                  <a:outerShdw blurRad="38100" dist="38100" dir="2700000" algn="tl">
                    <a:srgbClr val="000000">
                      <a:alpha val="43137"/>
                    </a:srgbClr>
                  </a:outerShdw>
                </a:effectLst>
              </a:rPr>
              <a:t>Flavia</a:t>
            </a:r>
            <a:r>
              <a:rPr lang="fr-FR" spc="-150" dirty="0">
                <a:solidFill>
                  <a:schemeClr val="tx1">
                    <a:lumMod val="75000"/>
                  </a:schemeClr>
                </a:solidFill>
                <a:effectLst>
                  <a:outerShdw blurRad="38100" dist="38100" dir="2700000" algn="tl">
                    <a:srgbClr val="000000">
                      <a:alpha val="43137"/>
                    </a:srgbClr>
                  </a:outerShdw>
                </a:effectLst>
              </a:rPr>
              <a:t> </a:t>
            </a:r>
            <a:r>
              <a:rPr lang="fr-FR" spc="-150" dirty="0" err="1">
                <a:solidFill>
                  <a:schemeClr val="tx1">
                    <a:lumMod val="75000"/>
                  </a:schemeClr>
                </a:solidFill>
                <a:effectLst>
                  <a:outerShdw blurRad="38100" dist="38100" dir="2700000" algn="tl">
                    <a:srgbClr val="000000">
                      <a:alpha val="43137"/>
                    </a:srgbClr>
                  </a:outerShdw>
                </a:effectLst>
              </a:rPr>
              <a:t>Polla</a:t>
            </a:r>
            <a:endParaRPr lang="fr-FR" dirty="0">
              <a:solidFill>
                <a:schemeClr val="tx1">
                  <a:lumMod val="75000"/>
                </a:schemeClr>
              </a:solidFill>
              <a:effectLst>
                <a:outerShdw blurRad="38100" dist="38100" dir="2700000" algn="tl">
                  <a:srgbClr val="000000">
                    <a:alpha val="43137"/>
                  </a:srgbClr>
                </a:outerShdw>
              </a:effectLst>
            </a:endParaRPr>
          </a:p>
          <a:p>
            <a:pPr marL="285750" indent="-285750">
              <a:buFont typeface="Wingdings" pitchFamily="2" charset="2"/>
              <a:buChar char="v"/>
            </a:pPr>
            <a:r>
              <a:rPr lang="fr-FR" b="1" i="1" dirty="0">
                <a:solidFill>
                  <a:schemeClr val="tx1">
                    <a:lumMod val="75000"/>
                  </a:schemeClr>
                </a:solidFill>
                <a:effectLst>
                  <a:outerShdw blurRad="38100" dist="38100" dir="2700000" algn="tl">
                    <a:srgbClr val="000000">
                      <a:alpha val="43137"/>
                    </a:srgbClr>
                  </a:outerShdw>
                </a:effectLst>
              </a:rPr>
              <a:t> </a:t>
            </a:r>
            <a:r>
              <a:rPr lang="fr-FR" b="1" i="1" dirty="0" err="1">
                <a:solidFill>
                  <a:schemeClr val="tx1">
                    <a:lumMod val="75000"/>
                  </a:schemeClr>
                </a:solidFill>
                <a:effectLst>
                  <a:outerShdw blurRad="38100" dist="38100" dir="2700000" algn="tl">
                    <a:srgbClr val="000000">
                      <a:alpha val="43137"/>
                    </a:srgbClr>
                  </a:outerShdw>
                </a:effectLst>
              </a:rPr>
              <a:t>hiereia</a:t>
            </a:r>
            <a:r>
              <a:rPr lang="fr-FR" b="1" i="1" dirty="0">
                <a:solidFill>
                  <a:schemeClr val="tx1">
                    <a:lumMod val="75000"/>
                  </a:schemeClr>
                </a:solidFill>
                <a:effectLst>
                  <a:outerShdw blurRad="38100" dist="38100" dir="2700000" algn="tl">
                    <a:srgbClr val="000000">
                      <a:alpha val="43137"/>
                    </a:srgbClr>
                  </a:outerShdw>
                </a:effectLst>
              </a:rPr>
              <a:t> &amp; </a:t>
            </a:r>
            <a:r>
              <a:rPr lang="fr-FR" b="1" i="1" dirty="0" err="1">
                <a:solidFill>
                  <a:schemeClr val="tx1">
                    <a:lumMod val="75000"/>
                  </a:schemeClr>
                </a:solidFill>
                <a:effectLst>
                  <a:outerShdw blurRad="38100" dist="38100" dir="2700000" algn="tl">
                    <a:srgbClr val="000000">
                      <a:alpha val="43137"/>
                    </a:srgbClr>
                  </a:outerShdw>
                </a:effectLst>
              </a:rPr>
              <a:t>kosméteira</a:t>
            </a:r>
            <a:endParaRPr lang="fr-FR" b="1" dirty="0">
              <a:solidFill>
                <a:schemeClr val="tx1">
                  <a:lumMod val="75000"/>
                </a:schemeClr>
              </a:solidFill>
              <a:effectLst>
                <a:outerShdw blurRad="38100" dist="38100" dir="2700000" algn="tl">
                  <a:srgbClr val="000000">
                    <a:alpha val="43137"/>
                  </a:srgbClr>
                </a:outerShdw>
              </a:effectLst>
            </a:endParaRPr>
          </a:p>
          <a:p>
            <a:r>
              <a:rPr lang="fr-FR" dirty="0">
                <a:solidFill>
                  <a:schemeClr val="tx1">
                    <a:lumMod val="75000"/>
                  </a:schemeClr>
                </a:solidFill>
                <a:effectLst>
                  <a:outerShdw blurRad="38100" dist="38100" dir="2700000" algn="tl">
                    <a:srgbClr val="000000">
                      <a:alpha val="43137"/>
                    </a:srgbClr>
                  </a:outerShdw>
                </a:effectLst>
              </a:rPr>
              <a:t>(7) Gt </a:t>
            </a:r>
            <a:r>
              <a:rPr lang="fr-FR" dirty="0" err="1">
                <a:solidFill>
                  <a:schemeClr val="tx1">
                    <a:lumMod val="75000"/>
                  </a:schemeClr>
                </a:solidFill>
                <a:effectLst>
                  <a:outerShdw blurRad="38100" dist="38100" dir="2700000" algn="tl">
                    <a:srgbClr val="000000">
                      <a:alpha val="43137"/>
                    </a:srgbClr>
                  </a:outerShdw>
                </a:effectLst>
              </a:rPr>
              <a:t>gt</a:t>
            </a:r>
            <a:r>
              <a:rPr lang="fr-FR" dirty="0">
                <a:solidFill>
                  <a:schemeClr val="tx1">
                    <a:lumMod val="75000"/>
                  </a:schemeClr>
                </a:solidFill>
                <a:effectLst>
                  <a:outerShdw blurRad="38100" dist="38100" dir="2700000" algn="tl">
                    <a:srgbClr val="000000">
                      <a:alpha val="43137"/>
                    </a:srgbClr>
                  </a:outerShdw>
                </a:effectLst>
              </a:rPr>
              <a:t> </a:t>
            </a:r>
            <a:r>
              <a:rPr lang="fr-FR" dirty="0" err="1">
                <a:solidFill>
                  <a:schemeClr val="tx1">
                    <a:lumMod val="75000"/>
                  </a:schemeClr>
                </a:solidFill>
                <a:effectLst>
                  <a:outerShdw blurRad="38100" dist="38100" dir="2700000" algn="tl">
                    <a:srgbClr val="000000">
                      <a:alpha val="43137"/>
                    </a:srgbClr>
                  </a:outerShdw>
                </a:effectLst>
              </a:rPr>
              <a:t>grandmother</a:t>
            </a:r>
            <a:r>
              <a:rPr lang="fr-FR" dirty="0">
                <a:solidFill>
                  <a:schemeClr val="tx1">
                    <a:lumMod val="75000"/>
                  </a:schemeClr>
                </a:solidFill>
                <a:effectLst>
                  <a:outerShdw blurRad="38100" dist="38100" dir="2700000" algn="tl">
                    <a:srgbClr val="000000">
                      <a:alpha val="43137"/>
                    </a:srgbClr>
                  </a:outerShdw>
                </a:effectLst>
              </a:rPr>
              <a:t>: Iulia </a:t>
            </a:r>
            <a:r>
              <a:rPr lang="fr-FR" dirty="0" err="1">
                <a:solidFill>
                  <a:schemeClr val="tx1">
                    <a:lumMod val="75000"/>
                  </a:schemeClr>
                </a:solidFill>
                <a:effectLst>
                  <a:outerShdw blurRad="38100" dist="38100" dir="2700000" algn="tl">
                    <a:srgbClr val="000000">
                      <a:alpha val="43137"/>
                    </a:srgbClr>
                  </a:outerShdw>
                </a:effectLst>
              </a:rPr>
              <a:t>Polla</a:t>
            </a:r>
            <a:endParaRPr lang="fr-FR" dirty="0">
              <a:solidFill>
                <a:schemeClr val="tx1">
                  <a:lumMod val="75000"/>
                </a:schemeClr>
              </a:solidFill>
              <a:effectLst>
                <a:outerShdw blurRad="38100" dist="38100" dir="2700000" algn="tl">
                  <a:srgbClr val="000000">
                    <a:alpha val="43137"/>
                  </a:srgbClr>
                </a:outerShdw>
              </a:effectLst>
            </a:endParaRPr>
          </a:p>
          <a:p>
            <a:pPr marL="285750" indent="-285750">
              <a:buFont typeface="Wingdings" pitchFamily="2" charset="2"/>
              <a:buChar char="v"/>
            </a:pPr>
            <a:r>
              <a:rPr lang="en-GB" b="1" i="1" dirty="0" err="1">
                <a:solidFill>
                  <a:schemeClr val="tx1">
                    <a:lumMod val="75000"/>
                  </a:schemeClr>
                </a:solidFill>
                <a:effectLst>
                  <a:outerShdw blurRad="38100" dist="38100" dir="2700000" algn="tl">
                    <a:srgbClr val="000000">
                      <a:alpha val="43137"/>
                    </a:srgbClr>
                  </a:outerShdw>
                </a:effectLst>
              </a:rPr>
              <a:t>hiereia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kosméteira</a:t>
            </a:r>
            <a:r>
              <a:rPr lang="en-GB" b="1" dirty="0">
                <a:solidFill>
                  <a:schemeClr val="tx1">
                    <a:lumMod val="75000"/>
                  </a:schemeClr>
                </a:solidFill>
                <a:effectLst>
                  <a:outerShdw blurRad="38100" dist="38100" dir="2700000" algn="tl">
                    <a:srgbClr val="000000">
                      <a:alpha val="43137"/>
                    </a:srgbClr>
                  </a:outerShdw>
                </a:effectLst>
              </a:rPr>
              <a:t>, </a:t>
            </a:r>
            <a:br>
              <a:rPr lang="en-GB" b="1" dirty="0">
                <a:solidFill>
                  <a:schemeClr val="tx1">
                    <a:lumMod val="75000"/>
                  </a:schemeClr>
                </a:solidFill>
                <a:effectLst>
                  <a:outerShdw blurRad="38100" dist="38100" dir="2700000" algn="tl">
                    <a:srgbClr val="000000">
                      <a:alpha val="43137"/>
                    </a:srgbClr>
                  </a:outerShdw>
                </a:effectLst>
              </a:rPr>
            </a:br>
            <a:r>
              <a:rPr lang="en-GB" b="1" i="1" dirty="0" err="1">
                <a:solidFill>
                  <a:schemeClr val="tx1">
                    <a:lumMod val="75000"/>
                  </a:schemeClr>
                </a:solidFill>
                <a:effectLst>
                  <a:outerShdw blurRad="38100" dist="38100" dir="2700000" algn="tl">
                    <a:srgbClr val="000000">
                      <a:alpha val="43137"/>
                    </a:srgbClr>
                  </a:outerShdw>
                </a:effectLst>
              </a:rPr>
              <a:t>archiereia</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prytanis</a:t>
            </a:r>
            <a:endParaRPr lang="en-GB" b="1" i="1" dirty="0">
              <a:solidFill>
                <a:schemeClr val="tx1">
                  <a:lumMod val="75000"/>
                </a:schemeClr>
              </a:solidFill>
              <a:effectLst>
                <a:outerShdw blurRad="38100" dist="38100" dir="2700000" algn="tl">
                  <a:srgbClr val="000000">
                    <a:alpha val="43137"/>
                  </a:srgbClr>
                </a:outerShdw>
              </a:effectLst>
            </a:endParaRPr>
          </a:p>
          <a:p>
            <a:r>
              <a:rPr lang="en-GB" dirty="0">
                <a:solidFill>
                  <a:schemeClr val="tx1">
                    <a:lumMod val="75000"/>
                  </a:schemeClr>
                </a:solidFill>
                <a:effectLst>
                  <a:outerShdw blurRad="38100" dist="38100" dir="2700000" algn="tl">
                    <a:srgbClr val="000000">
                      <a:alpha val="43137"/>
                    </a:srgbClr>
                  </a:outerShdw>
                </a:effectLst>
              </a:rPr>
              <a:t>(8) </a:t>
            </a:r>
            <a:r>
              <a:rPr lang="en-GB" dirty="0" err="1">
                <a:solidFill>
                  <a:schemeClr val="tx1">
                    <a:lumMod val="75000"/>
                  </a:schemeClr>
                </a:solidFill>
                <a:effectLst>
                  <a:outerShdw blurRad="38100" dist="38100" dir="2700000" algn="tl">
                    <a:srgbClr val="000000">
                      <a:alpha val="43137"/>
                    </a:srgbClr>
                  </a:outerShdw>
                </a:effectLst>
              </a:rPr>
              <a:t>Mindia</a:t>
            </a:r>
            <a:r>
              <a:rPr lang="en-GB" dirty="0">
                <a:solidFill>
                  <a:schemeClr val="tx1">
                    <a:lumMod val="75000"/>
                  </a:schemeClr>
                </a:solidFill>
                <a:effectLst>
                  <a:outerShdw blurRad="38100" dist="38100" dir="2700000" algn="tl">
                    <a:srgbClr val="000000">
                      <a:alpha val="43137"/>
                    </a:srgbClr>
                  </a:outerShdw>
                </a:effectLst>
              </a:rPr>
              <a:t> </a:t>
            </a:r>
            <a:r>
              <a:rPr lang="en-GB" dirty="0" err="1">
                <a:solidFill>
                  <a:schemeClr val="tx1">
                    <a:lumMod val="75000"/>
                  </a:schemeClr>
                </a:solidFill>
                <a:effectLst>
                  <a:outerShdw blurRad="38100" dist="38100" dir="2700000" algn="tl">
                    <a:srgbClr val="000000">
                      <a:alpha val="43137"/>
                    </a:srgbClr>
                  </a:outerShdw>
                </a:effectLst>
              </a:rPr>
              <a:t>Potentilla</a:t>
            </a:r>
            <a:r>
              <a:rPr lang="en-GB" dirty="0">
                <a:solidFill>
                  <a:schemeClr val="tx1">
                    <a:lumMod val="75000"/>
                  </a:schemeClr>
                </a:solidFill>
                <a:effectLst>
                  <a:outerShdw blurRad="38100" dist="38100" dir="2700000" algn="tl">
                    <a:srgbClr val="000000">
                      <a:alpha val="43137"/>
                    </a:srgbClr>
                  </a:outerShdw>
                </a:effectLst>
              </a:rPr>
              <a:t> </a:t>
            </a:r>
          </a:p>
          <a:p>
            <a:pPr marL="285750" indent="-285750">
              <a:buFont typeface="Wingdings" pitchFamily="2" charset="2"/>
              <a:buChar char="v"/>
            </a:pPr>
            <a:r>
              <a:rPr lang="en-GB" b="1" i="1" dirty="0" err="1">
                <a:solidFill>
                  <a:schemeClr val="tx1">
                    <a:lumMod val="75000"/>
                  </a:schemeClr>
                </a:solidFill>
                <a:effectLst>
                  <a:outerShdw blurRad="38100" dist="38100" dir="2700000" algn="tl">
                    <a:srgbClr val="000000">
                      <a:alpha val="43137"/>
                    </a:srgbClr>
                  </a:outerShdw>
                </a:effectLst>
              </a:rPr>
              <a:t>archiereia</a:t>
            </a:r>
            <a:r>
              <a:rPr lang="en-GB" b="1" i="1" dirty="0">
                <a:solidFill>
                  <a:schemeClr val="tx1">
                    <a:lumMod val="75000"/>
                  </a:schemeClr>
                </a:solidFill>
                <a:effectLst>
                  <a:outerShdw blurRad="38100" dist="38100" dir="2700000" algn="tl">
                    <a:srgbClr val="000000">
                      <a:alpha val="43137"/>
                    </a:srgbClr>
                  </a:outerShdw>
                </a:effectLst>
              </a:rPr>
              <a:t> &amp;</a:t>
            </a:r>
            <a:r>
              <a:rPr lang="en-GB" b="1" dirty="0">
                <a:solidFill>
                  <a:schemeClr val="tx1">
                    <a:lumMod val="75000"/>
                  </a:schemeClr>
                </a:solidFill>
                <a:effectLst>
                  <a:outerShdw blurRad="38100" dist="38100" dir="2700000" algn="tl">
                    <a:srgbClr val="000000">
                      <a:alpha val="43137"/>
                    </a:srgbClr>
                  </a:outerShdw>
                </a:effectLst>
              </a:rPr>
              <a:t> </a:t>
            </a:r>
            <a:r>
              <a:rPr lang="en-GB" b="1" i="1" dirty="0" err="1">
                <a:solidFill>
                  <a:schemeClr val="tx1">
                    <a:lumMod val="75000"/>
                  </a:schemeClr>
                </a:solidFill>
                <a:effectLst>
                  <a:outerShdw blurRad="38100" dist="38100" dir="2700000" algn="tl">
                    <a:srgbClr val="000000">
                      <a:alpha val="43137"/>
                    </a:srgbClr>
                  </a:outerShdw>
                </a:effectLst>
              </a:rPr>
              <a:t>kosméteira</a:t>
            </a:r>
            <a:endParaRPr lang="en-GB" b="1" dirty="0">
              <a:solidFill>
                <a:schemeClr val="tx1">
                  <a:lumMod val="75000"/>
                </a:schemeClr>
              </a:solidFill>
            </a:endParaRPr>
          </a:p>
        </p:txBody>
      </p:sp>
      <p:sp>
        <p:nvSpPr>
          <p:cNvPr id="26" name="Content Placeholder 2"/>
          <p:cNvSpPr txBox="1">
            <a:spLocks/>
          </p:cNvSpPr>
          <p:nvPr/>
        </p:nvSpPr>
        <p:spPr>
          <a:xfrm rot="619049">
            <a:off x="4645829" y="2255557"/>
            <a:ext cx="4104456" cy="3566610"/>
          </a:xfrm>
          <a:prstGeom prst="rect">
            <a:avLst/>
          </a:prstGeom>
          <a:gradFill flip="none" rotWithShape="1">
            <a:gsLst>
              <a:gs pos="0">
                <a:schemeClr val="accent6">
                  <a:shade val="15000"/>
                  <a:satMod val="180000"/>
                  <a:alpha val="0"/>
                  <a:lumMod val="95000"/>
                  <a:lumOff val="5000"/>
                </a:schemeClr>
              </a:gs>
              <a:gs pos="70000">
                <a:schemeClr val="accent6">
                  <a:tint val="99000"/>
                  <a:shade val="65000"/>
                  <a:satMod val="155000"/>
                </a:schemeClr>
              </a:gs>
              <a:gs pos="100000">
                <a:schemeClr val="accent6">
                  <a:tint val="95500"/>
                  <a:shade val="100000"/>
                  <a:satMod val="155000"/>
                </a:schemeClr>
              </a:gs>
            </a:gsLst>
            <a:path path="circle">
              <a:fillToRect t="100000" r="100000"/>
            </a:path>
            <a:tileRect l="-100000" b="-100000"/>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de-DE" sz="2000" b="1" spc="300" dirty="0">
                <a:solidFill>
                  <a:schemeClr val="accent5">
                    <a:lumMod val="40000"/>
                    <a:lumOff val="60000"/>
                  </a:schemeClr>
                </a:solidFill>
                <a:effectLst>
                  <a:outerShdw blurRad="38100" dist="38100" dir="2700000" algn="tl">
                    <a:srgbClr val="000000">
                      <a:alpha val="43137"/>
                    </a:srgbClr>
                  </a:outerShdw>
                </a:effectLst>
              </a:rPr>
              <a:t>WOMEN </a:t>
            </a:r>
            <a:r>
              <a:rPr lang="de-DE" sz="2000" b="1" spc="300" dirty="0" err="1">
                <a:solidFill>
                  <a:schemeClr val="accent5">
                    <a:lumMod val="40000"/>
                    <a:lumOff val="60000"/>
                  </a:schemeClr>
                </a:solidFill>
                <a:effectLst>
                  <a:outerShdw blurRad="38100" dist="38100" dir="2700000" algn="tl">
                    <a:srgbClr val="000000">
                      <a:alpha val="43137"/>
                    </a:srgbClr>
                  </a:outerShdw>
                </a:effectLst>
              </a:rPr>
              <a:t>dominate</a:t>
            </a:r>
            <a:br>
              <a:rPr lang="de-DE" sz="2000" b="1" spc="300" dirty="0">
                <a:solidFill>
                  <a:schemeClr val="accent5">
                    <a:lumMod val="40000"/>
                    <a:lumOff val="60000"/>
                  </a:schemeClr>
                </a:solidFill>
                <a:effectLst>
                  <a:outerShdw blurRad="38100" dist="38100" dir="2700000" algn="tl">
                    <a:srgbClr val="000000">
                      <a:alpha val="43137"/>
                    </a:srgbClr>
                  </a:outerShdw>
                </a:effectLst>
              </a:rPr>
            </a:br>
            <a:r>
              <a:rPr lang="de-DE" sz="2000" b="1" spc="300" dirty="0" err="1">
                <a:solidFill>
                  <a:schemeClr val="accent5">
                    <a:lumMod val="40000"/>
                    <a:lumOff val="60000"/>
                  </a:schemeClr>
                </a:solidFill>
                <a:effectLst>
                  <a:outerShdw blurRad="38100" dist="38100" dir="2700000" algn="tl">
                    <a:srgbClr val="000000">
                      <a:alpha val="43137"/>
                    </a:srgbClr>
                  </a:outerShdw>
                </a:effectLst>
              </a:rPr>
              <a:t>statue</a:t>
            </a:r>
            <a:r>
              <a:rPr lang="de-DE" sz="2000" b="1" spc="300" dirty="0">
                <a:solidFill>
                  <a:schemeClr val="accent5">
                    <a:lumMod val="40000"/>
                    <a:lumOff val="60000"/>
                  </a:schemeClr>
                </a:solidFill>
                <a:effectLst>
                  <a:outerShdw blurRad="38100" dist="38100" dir="2700000" algn="tl">
                    <a:srgbClr val="000000">
                      <a:alpha val="43137"/>
                    </a:srgbClr>
                  </a:outerShdw>
                </a:effectLst>
              </a:rPr>
              <a:t> </a:t>
            </a:r>
            <a:r>
              <a:rPr lang="de-DE" sz="2000" b="1" spc="300" dirty="0" err="1">
                <a:solidFill>
                  <a:schemeClr val="accent5">
                    <a:lumMod val="40000"/>
                    <a:lumOff val="60000"/>
                  </a:schemeClr>
                </a:solidFill>
                <a:effectLst>
                  <a:outerShdw blurRad="38100" dist="38100" dir="2700000" algn="tl">
                    <a:srgbClr val="000000">
                      <a:alpha val="43137"/>
                    </a:srgbClr>
                  </a:outerShdw>
                </a:effectLst>
              </a:rPr>
              <a:t>base</a:t>
            </a:r>
            <a:endParaRPr lang="de-DE" sz="2000" b="1" spc="300" dirty="0">
              <a:solidFill>
                <a:schemeClr val="accent5">
                  <a:lumMod val="40000"/>
                  <a:lumOff val="60000"/>
                </a:schemeClr>
              </a:solidFill>
              <a:effectLst>
                <a:outerShdw blurRad="38100" dist="38100" dir="2700000" algn="tl">
                  <a:srgbClr val="000000">
                    <a:alpha val="43137"/>
                  </a:srgbClr>
                </a:outerShdw>
              </a:effectLst>
            </a:endParaRPr>
          </a:p>
          <a:p>
            <a:pPr marL="0" indent="0" algn="ctr">
              <a:buNone/>
            </a:pPr>
            <a:endParaRPr lang="de-DE" sz="1050" dirty="0">
              <a:solidFill>
                <a:schemeClr val="accent5">
                  <a:lumMod val="40000"/>
                  <a:lumOff val="60000"/>
                </a:schemeClr>
              </a:solidFill>
              <a:effectLst>
                <a:outerShdw blurRad="38100" dist="38100" dir="2700000" algn="tl">
                  <a:srgbClr val="000000">
                    <a:alpha val="43137"/>
                  </a:srgbClr>
                </a:outerShdw>
              </a:effectLst>
            </a:endParaRPr>
          </a:p>
          <a:p>
            <a:pPr marL="0" indent="0" algn="ctr">
              <a:buNone/>
            </a:pPr>
            <a:r>
              <a:rPr lang="de-DE" sz="1800" b="1" dirty="0">
                <a:solidFill>
                  <a:schemeClr val="accent5">
                    <a:lumMod val="40000"/>
                    <a:lumOff val="60000"/>
                  </a:schemeClr>
                </a:solidFill>
                <a:effectLst>
                  <a:outerShdw blurRad="38100" dist="38100" dir="2700000" algn="tl">
                    <a:srgbClr val="000000">
                      <a:alpha val="43137"/>
                    </a:srgbClr>
                  </a:outerShdw>
                </a:effectLst>
              </a:rPr>
              <a:t>6 </a:t>
            </a:r>
            <a:r>
              <a:rPr lang="de-DE" sz="1800" b="1" dirty="0" err="1">
                <a:solidFill>
                  <a:schemeClr val="accent5">
                    <a:lumMod val="40000"/>
                    <a:lumOff val="60000"/>
                  </a:schemeClr>
                </a:solidFill>
                <a:effectLst>
                  <a:outerShdw blurRad="38100" dist="38100" dir="2700000" algn="tl">
                    <a:srgbClr val="000000">
                      <a:alpha val="43137"/>
                    </a:srgbClr>
                  </a:outerShdw>
                </a:effectLst>
              </a:rPr>
              <a:t>Priestesses</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of</a:t>
            </a:r>
            <a:r>
              <a:rPr lang="de-DE" sz="1800" b="1" dirty="0">
                <a:solidFill>
                  <a:schemeClr val="accent5">
                    <a:lumMod val="40000"/>
                    <a:lumOff val="60000"/>
                  </a:schemeClr>
                </a:solidFill>
                <a:effectLst>
                  <a:outerShdw blurRad="38100" dist="38100" dir="2700000" algn="tl">
                    <a:srgbClr val="000000">
                      <a:alpha val="43137"/>
                    </a:srgbClr>
                  </a:outerShdw>
                </a:effectLst>
              </a:rPr>
              <a:t> Artemis</a:t>
            </a:r>
            <a:br>
              <a:rPr lang="de-DE" sz="1800" b="1" dirty="0">
                <a:solidFill>
                  <a:schemeClr val="accent5">
                    <a:lumMod val="40000"/>
                    <a:lumOff val="60000"/>
                  </a:schemeClr>
                </a:solidFill>
                <a:effectLst>
                  <a:outerShdw blurRad="38100" dist="38100" dir="2700000" algn="tl">
                    <a:srgbClr val="000000">
                      <a:alpha val="43137"/>
                    </a:srgbClr>
                  </a:outerShdw>
                </a:effectLst>
              </a:rPr>
            </a:br>
            <a:r>
              <a:rPr lang="de-DE" sz="1800" b="1" dirty="0">
                <a:solidFill>
                  <a:schemeClr val="accent5">
                    <a:lumMod val="40000"/>
                    <a:lumOff val="60000"/>
                  </a:schemeClr>
                </a:solidFill>
                <a:effectLst>
                  <a:outerShdw blurRad="38100" dist="38100" dir="2700000" algn="tl">
                    <a:srgbClr val="000000">
                      <a:alpha val="43137"/>
                    </a:srgbClr>
                  </a:outerShdw>
                </a:effectLst>
              </a:rPr>
              <a:t>3 </a:t>
            </a:r>
            <a:r>
              <a:rPr lang="de-DE" sz="1800" b="1" i="1" dirty="0">
                <a:solidFill>
                  <a:schemeClr val="accent5">
                    <a:lumMod val="40000"/>
                    <a:lumOff val="60000"/>
                  </a:schemeClr>
                </a:solidFill>
                <a:effectLst>
                  <a:outerShdw blurRad="38100" dist="38100" dir="2700000" algn="tl">
                    <a:srgbClr val="000000">
                      <a:alpha val="43137"/>
                    </a:srgbClr>
                  </a:outerShdw>
                </a:effectLst>
              </a:rPr>
              <a:t>archiereiai</a:t>
            </a:r>
            <a:br>
              <a:rPr lang="de-DE" sz="1800" b="1" i="1" dirty="0">
                <a:solidFill>
                  <a:schemeClr val="accent5">
                    <a:lumMod val="40000"/>
                    <a:lumOff val="60000"/>
                  </a:schemeClr>
                </a:solidFill>
                <a:effectLst>
                  <a:outerShdw blurRad="38100" dist="38100" dir="2700000" algn="tl">
                    <a:srgbClr val="000000">
                      <a:alpha val="43137"/>
                    </a:srgbClr>
                  </a:outerShdw>
                </a:effectLst>
              </a:rPr>
            </a:br>
            <a:r>
              <a:rPr lang="de-DE" sz="1800" b="1" dirty="0">
                <a:solidFill>
                  <a:schemeClr val="accent5">
                    <a:lumMod val="40000"/>
                    <a:lumOff val="60000"/>
                  </a:schemeClr>
                </a:solidFill>
                <a:effectLst>
                  <a:outerShdw blurRad="38100" dist="38100" dir="2700000" algn="tl">
                    <a:srgbClr val="000000">
                      <a:alpha val="43137"/>
                    </a:srgbClr>
                  </a:outerShdw>
                </a:effectLst>
              </a:rPr>
              <a:t>3</a:t>
            </a:r>
            <a:r>
              <a:rPr lang="de-DE" sz="1800" b="1" i="1" dirty="0">
                <a:solidFill>
                  <a:schemeClr val="accent5">
                    <a:lumMod val="40000"/>
                    <a:lumOff val="60000"/>
                  </a:schemeClr>
                </a:solidFill>
                <a:effectLst>
                  <a:outerShdw blurRad="38100" dist="38100" dir="2700000" algn="tl">
                    <a:srgbClr val="000000">
                      <a:alpha val="43137"/>
                    </a:srgbClr>
                  </a:outerShdw>
                </a:effectLst>
              </a:rPr>
              <a:t> prytaneis</a:t>
            </a:r>
            <a:br>
              <a:rPr lang="de-DE" sz="1800" b="1" dirty="0">
                <a:solidFill>
                  <a:schemeClr val="accent5">
                    <a:lumMod val="40000"/>
                    <a:lumOff val="60000"/>
                  </a:schemeClr>
                </a:solidFill>
                <a:effectLst>
                  <a:outerShdw blurRad="38100" dist="38100" dir="2700000" algn="tl">
                    <a:srgbClr val="000000">
                      <a:alpha val="43137"/>
                    </a:srgbClr>
                  </a:outerShdw>
                </a:effectLst>
              </a:rPr>
            </a:br>
            <a:endParaRPr lang="de-DE" sz="1100" b="1" dirty="0">
              <a:solidFill>
                <a:schemeClr val="accent5">
                  <a:lumMod val="40000"/>
                  <a:lumOff val="60000"/>
                </a:schemeClr>
              </a:solidFill>
              <a:effectLst>
                <a:outerShdw blurRad="38100" dist="38100" dir="2700000" algn="tl">
                  <a:srgbClr val="000000">
                    <a:alpha val="43137"/>
                  </a:srgbClr>
                </a:outerShdw>
              </a:effectLst>
            </a:endParaRPr>
          </a:p>
          <a:p>
            <a:pPr marL="0" indent="0" algn="ctr">
              <a:buNone/>
            </a:pPr>
            <a:r>
              <a:rPr lang="de-DE" sz="1800" b="1" dirty="0" err="1">
                <a:solidFill>
                  <a:schemeClr val="accent5">
                    <a:lumMod val="40000"/>
                    <a:lumOff val="60000"/>
                  </a:schemeClr>
                </a:solidFill>
                <a:effectLst>
                  <a:outerShdw blurRad="38100" dist="38100" dir="2700000" algn="tl">
                    <a:srgbClr val="000000">
                      <a:alpha val="43137"/>
                    </a:srgbClr>
                  </a:outerShdw>
                </a:effectLst>
              </a:rPr>
              <a:t>Familiy</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traditions</a:t>
            </a:r>
            <a:br>
              <a:rPr lang="de-DE" sz="1800" b="1" dirty="0">
                <a:solidFill>
                  <a:schemeClr val="accent5">
                    <a:lumMod val="40000"/>
                    <a:lumOff val="60000"/>
                  </a:schemeClr>
                </a:solidFill>
                <a:effectLst>
                  <a:outerShdw blurRad="38100" dist="38100" dir="2700000" algn="tl">
                    <a:srgbClr val="000000">
                      <a:alpha val="43137"/>
                    </a:srgbClr>
                  </a:outerShdw>
                </a:effectLst>
              </a:rPr>
            </a:b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handed</a:t>
            </a:r>
            <a:r>
              <a:rPr lang="de-DE" sz="1800" b="1" dirty="0">
                <a:solidFill>
                  <a:schemeClr val="accent5">
                    <a:lumMod val="40000"/>
                    <a:lumOff val="60000"/>
                  </a:schemeClr>
                </a:solidFill>
                <a:effectLst>
                  <a:outerShdw blurRad="38100" dist="38100" dir="2700000" algn="tl">
                    <a:srgbClr val="000000">
                      <a:alpha val="43137"/>
                    </a:srgbClr>
                  </a:outerShdw>
                </a:effectLst>
              </a:rPr>
              <a:t> down </a:t>
            </a:r>
            <a:r>
              <a:rPr lang="de-DE" sz="1800" b="1" dirty="0" err="1">
                <a:solidFill>
                  <a:schemeClr val="accent5">
                    <a:lumMod val="40000"/>
                    <a:lumOff val="60000"/>
                  </a:schemeClr>
                </a:solidFill>
                <a:effectLst>
                  <a:outerShdw blurRad="38100" dist="38100" dir="2700000" algn="tl">
                    <a:srgbClr val="000000">
                      <a:alpha val="43137"/>
                    </a:srgbClr>
                  </a:outerShdw>
                </a:effectLst>
              </a:rPr>
              <a:t>from</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one</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generation</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to</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the</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next</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by</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women</a:t>
            </a:r>
            <a:br>
              <a:rPr lang="de-DE" sz="1800" b="1" dirty="0">
                <a:solidFill>
                  <a:schemeClr val="accent5">
                    <a:lumMod val="40000"/>
                    <a:lumOff val="60000"/>
                  </a:schemeClr>
                </a:solidFill>
                <a:effectLst>
                  <a:outerShdw blurRad="38100" dist="38100" dir="2700000" algn="tl">
                    <a:srgbClr val="000000">
                      <a:alpha val="43137"/>
                    </a:srgbClr>
                  </a:outerShdw>
                </a:effectLst>
              </a:rPr>
            </a:br>
            <a:br>
              <a:rPr lang="de-DE" sz="1100" b="1" dirty="0">
                <a:solidFill>
                  <a:schemeClr val="accent5">
                    <a:lumMod val="40000"/>
                    <a:lumOff val="60000"/>
                  </a:schemeClr>
                </a:solidFill>
                <a:effectLst>
                  <a:outerShdw blurRad="38100" dist="38100" dir="2700000" algn="tl">
                    <a:srgbClr val="000000">
                      <a:alpha val="43137"/>
                    </a:srgbClr>
                  </a:outerShdw>
                </a:effectLst>
              </a:rPr>
            </a:br>
            <a:r>
              <a:rPr lang="de-DE" sz="1800" b="1" dirty="0" err="1">
                <a:solidFill>
                  <a:schemeClr val="accent5">
                    <a:lumMod val="40000"/>
                    <a:lumOff val="60000"/>
                  </a:schemeClr>
                </a:solidFill>
                <a:effectLst>
                  <a:outerShdw blurRad="38100" dist="38100" dir="2700000" algn="tl">
                    <a:srgbClr val="000000">
                      <a:alpha val="43137"/>
                    </a:srgbClr>
                  </a:outerShdw>
                </a:effectLst>
              </a:rPr>
              <a:t>Women</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transfer</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prestige</a:t>
            </a:r>
            <a:r>
              <a:rPr lang="de-DE" sz="1800" b="1" dirty="0">
                <a:solidFill>
                  <a:schemeClr val="accent5">
                    <a:lumMod val="40000"/>
                    <a:lumOff val="60000"/>
                  </a:schemeClr>
                </a:solidFill>
                <a:effectLst>
                  <a:outerShdw blurRad="38100" dist="38100" dir="2700000" algn="tl">
                    <a:srgbClr val="000000">
                      <a:alpha val="43137"/>
                    </a:srgbClr>
                  </a:outerShdw>
                </a:effectLst>
              </a:rPr>
              <a:t> </a:t>
            </a:r>
            <a:br>
              <a:rPr lang="de-DE" sz="1800" b="1" dirty="0">
                <a:solidFill>
                  <a:schemeClr val="accent5">
                    <a:lumMod val="40000"/>
                    <a:lumOff val="60000"/>
                  </a:schemeClr>
                </a:solidFill>
                <a:effectLst>
                  <a:outerShdw blurRad="38100" dist="38100" dir="2700000" algn="tl">
                    <a:srgbClr val="000000">
                      <a:alpha val="43137"/>
                    </a:srgbClr>
                  </a:outerShdw>
                </a:effectLst>
              </a:rPr>
            </a:br>
            <a:r>
              <a:rPr lang="de-DE" sz="1800" b="1" dirty="0" err="1">
                <a:solidFill>
                  <a:schemeClr val="accent5">
                    <a:lumMod val="40000"/>
                    <a:lumOff val="60000"/>
                  </a:schemeClr>
                </a:solidFill>
                <a:effectLst>
                  <a:outerShdw blurRad="38100" dist="38100" dir="2700000" algn="tl">
                    <a:srgbClr val="000000">
                      <a:alpha val="43137"/>
                    </a:srgbClr>
                  </a:outerShdw>
                </a:effectLst>
              </a:rPr>
              <a:t>to</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next</a:t>
            </a:r>
            <a:r>
              <a:rPr lang="de-DE" sz="1800" b="1" dirty="0">
                <a:solidFill>
                  <a:schemeClr val="accent5">
                    <a:lumMod val="40000"/>
                    <a:lumOff val="60000"/>
                  </a:schemeClr>
                </a:solidFill>
                <a:effectLst>
                  <a:outerShdw blurRad="38100" dist="38100" dir="2700000" algn="tl">
                    <a:srgbClr val="000000">
                      <a:alpha val="43137"/>
                    </a:srgbClr>
                  </a:outerShdw>
                </a:effectLst>
              </a:rPr>
              <a:t> </a:t>
            </a:r>
            <a:r>
              <a:rPr lang="de-DE" sz="1800" b="1" dirty="0" err="1">
                <a:solidFill>
                  <a:schemeClr val="accent5">
                    <a:lumMod val="40000"/>
                    <a:lumOff val="60000"/>
                  </a:schemeClr>
                </a:solidFill>
                <a:effectLst>
                  <a:outerShdw blurRad="38100" dist="38100" dir="2700000" algn="tl">
                    <a:srgbClr val="000000">
                      <a:alpha val="43137"/>
                    </a:srgbClr>
                  </a:outerShdw>
                </a:effectLst>
              </a:rPr>
              <a:t>generation</a:t>
            </a:r>
            <a:endParaRPr lang="de-DE" sz="1800" b="1" dirty="0">
              <a:solidFill>
                <a:schemeClr val="accent5">
                  <a:lumMod val="40000"/>
                  <a:lumOff val="6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4899994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854968"/>
          </a:xfrm>
        </p:spPr>
        <p:txBody>
          <a:bodyPr>
            <a:normAutofit/>
          </a:bodyPr>
          <a:lstStyle/>
          <a:p>
            <a:r>
              <a:rPr lang="en-GB" dirty="0" err="1"/>
              <a:t>Didyma</a:t>
            </a:r>
            <a:r>
              <a:rPr lang="en-GB" dirty="0"/>
              <a:t>/</a:t>
            </a:r>
            <a:r>
              <a:rPr lang="en-GB" dirty="0" err="1"/>
              <a:t>Milet</a:t>
            </a:r>
            <a:r>
              <a:rPr lang="en-GB" dirty="0"/>
              <a:t>: career start</a:t>
            </a:r>
          </a:p>
        </p:txBody>
      </p:sp>
      <p:sp>
        <p:nvSpPr>
          <p:cNvPr id="4" name="TextBox 3"/>
          <p:cNvSpPr txBox="1"/>
          <p:nvPr/>
        </p:nvSpPr>
        <p:spPr>
          <a:xfrm>
            <a:off x="143508" y="6453336"/>
            <a:ext cx="5940660" cy="276999"/>
          </a:xfrm>
          <a:prstGeom prst="rect">
            <a:avLst/>
          </a:prstGeom>
          <a:noFill/>
        </p:spPr>
        <p:txBody>
          <a:bodyPr wrap="square" rtlCol="0">
            <a:spAutoFit/>
          </a:bodyPr>
          <a:lstStyle/>
          <a:p>
            <a:r>
              <a:rPr lang="en-GB" sz="1200" dirty="0">
                <a:solidFill>
                  <a:schemeClr val="tx1">
                    <a:lumMod val="50000"/>
                  </a:schemeClr>
                </a:solidFill>
              </a:rPr>
              <a:t>Cf. </a:t>
            </a:r>
            <a:r>
              <a:rPr lang="en-GB" sz="1200" dirty="0" err="1">
                <a:solidFill>
                  <a:schemeClr val="tx1">
                    <a:lumMod val="50000"/>
                  </a:schemeClr>
                </a:solidFill>
              </a:rPr>
              <a:t>I.Didyma</a:t>
            </a:r>
            <a:r>
              <a:rPr lang="en-GB" sz="1200" dirty="0">
                <a:solidFill>
                  <a:schemeClr val="tx1">
                    <a:lumMod val="50000"/>
                  </a:schemeClr>
                </a:solidFill>
              </a:rPr>
              <a:t> p. 205; Van Bremen 90-91</a:t>
            </a:r>
          </a:p>
        </p:txBody>
      </p:sp>
      <p:sp>
        <p:nvSpPr>
          <p:cNvPr id="12" name="Content Placeholder 2"/>
          <p:cNvSpPr>
            <a:spLocks noGrp="1"/>
          </p:cNvSpPr>
          <p:nvPr>
            <p:ph idx="1"/>
          </p:nvPr>
        </p:nvSpPr>
        <p:spPr>
          <a:xfrm>
            <a:off x="35496" y="1412777"/>
            <a:ext cx="4608512" cy="4464495"/>
          </a:xfrm>
        </p:spPr>
        <p:txBody>
          <a:bodyPr>
            <a:normAutofit/>
          </a:bodyPr>
          <a:lstStyle/>
          <a:p>
            <a:pPr lvl="1"/>
            <a:r>
              <a:rPr lang="en-GB" sz="1800" b="1" dirty="0">
                <a:solidFill>
                  <a:schemeClr val="accent5">
                    <a:lumMod val="60000"/>
                    <a:lumOff val="40000"/>
                  </a:schemeClr>
                </a:solidFill>
                <a:effectLst>
                  <a:outerShdw blurRad="38100" dist="38100" dir="2700000" algn="tl">
                    <a:srgbClr val="000000">
                      <a:alpha val="43137"/>
                    </a:srgbClr>
                  </a:outerShdw>
                </a:effectLst>
              </a:rPr>
              <a:t>The beginning of a female “</a:t>
            </a:r>
            <a:r>
              <a:rPr lang="en-GB" sz="1800" b="1" dirty="0" err="1">
                <a:solidFill>
                  <a:schemeClr val="accent5">
                    <a:lumMod val="60000"/>
                    <a:lumOff val="40000"/>
                  </a:schemeClr>
                </a:solidFill>
                <a:effectLst>
                  <a:outerShdw blurRad="38100" dist="38100" dir="2700000" algn="tl">
                    <a:srgbClr val="000000">
                      <a:alpha val="43137"/>
                    </a:srgbClr>
                  </a:outerShdw>
                </a:effectLst>
              </a:rPr>
              <a:t>cursus</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honorum</a:t>
            </a:r>
            <a:r>
              <a:rPr lang="en-GB" sz="1800" b="1" dirty="0">
                <a:solidFill>
                  <a:schemeClr val="accent5">
                    <a:lumMod val="60000"/>
                    <a:lumOff val="40000"/>
                  </a:schemeClr>
                </a:solidFill>
                <a:effectLst>
                  <a:outerShdw blurRad="38100" dist="38100" dir="2700000" algn="tl">
                    <a:srgbClr val="000000">
                      <a:alpha val="43137"/>
                    </a:srgbClr>
                  </a:outerShdw>
                </a:effectLst>
              </a:rPr>
              <a:t>” in </a:t>
            </a:r>
            <a:r>
              <a:rPr lang="en-GB" sz="1800" b="1" dirty="0" err="1">
                <a:solidFill>
                  <a:schemeClr val="accent5">
                    <a:lumMod val="60000"/>
                    <a:lumOff val="40000"/>
                  </a:schemeClr>
                </a:solidFill>
                <a:effectLst>
                  <a:outerShdw blurRad="38100" dist="38100" dir="2700000" algn="tl">
                    <a:srgbClr val="000000">
                      <a:alpha val="43137"/>
                    </a:srgbClr>
                  </a:outerShdw>
                </a:effectLst>
              </a:rPr>
              <a:t>Miletos</a:t>
            </a:r>
            <a:r>
              <a:rPr lang="en-GB" sz="1800" b="1" dirty="0">
                <a:solidFill>
                  <a:schemeClr val="accent5">
                    <a:lumMod val="60000"/>
                    <a:lumOff val="40000"/>
                  </a:schemeClr>
                </a:solidFill>
                <a:effectLst>
                  <a:outerShdw blurRad="38100" dist="38100" dir="2700000" algn="tl">
                    <a:srgbClr val="000000">
                      <a:alpha val="43137"/>
                    </a:srgbClr>
                  </a:outerShdw>
                </a:effectLst>
              </a:rPr>
              <a:t> ? </a:t>
            </a:r>
          </a:p>
          <a:p>
            <a:pPr lvl="1"/>
            <a:r>
              <a:rPr lang="en-GB" sz="1800" i="1" dirty="0" err="1">
                <a:solidFill>
                  <a:schemeClr val="accent5">
                    <a:lumMod val="60000"/>
                    <a:lumOff val="40000"/>
                  </a:schemeClr>
                </a:solidFill>
                <a:effectLst>
                  <a:outerShdw blurRad="38100" dist="38100" dir="2700000" algn="tl">
                    <a:srgbClr val="000000">
                      <a:alpha val="43137"/>
                    </a:srgbClr>
                  </a:outerShdw>
                </a:effectLst>
              </a:rPr>
              <a:t>hydrophoros</a:t>
            </a:r>
            <a:r>
              <a:rPr lang="en-GB" sz="1800" i="1" dirty="0">
                <a:solidFill>
                  <a:schemeClr val="accent5">
                    <a:lumMod val="60000"/>
                    <a:lumOff val="40000"/>
                  </a:schemeClr>
                </a:solidFill>
                <a:effectLst>
                  <a:outerShdw blurRad="38100" dist="38100" dir="2700000" algn="tl">
                    <a:srgbClr val="000000">
                      <a:alpha val="43137"/>
                    </a:srgbClr>
                  </a:outerShdw>
                </a:effectLst>
              </a:rPr>
              <a:t> - </a:t>
            </a:r>
            <a:r>
              <a:rPr lang="el-GR" sz="1800" dirty="0">
                <a:solidFill>
                  <a:schemeClr val="accent5">
                    <a:lumMod val="60000"/>
                    <a:lumOff val="40000"/>
                  </a:schemeClr>
                </a:solidFill>
                <a:effectLst>
                  <a:outerShdw blurRad="38100" dist="38100" dir="2700000" algn="tl">
                    <a:srgbClr val="000000">
                      <a:alpha val="43137"/>
                    </a:srgbClr>
                  </a:outerShdw>
                </a:effectLst>
              </a:rPr>
              <a:t>ὑδροφόρος</a:t>
            </a:r>
            <a:endParaRPr lang="de-DE" sz="1800" dirty="0">
              <a:solidFill>
                <a:schemeClr val="accent5">
                  <a:lumMod val="60000"/>
                  <a:lumOff val="40000"/>
                </a:schemeClr>
              </a:solidFill>
              <a:effectLst>
                <a:outerShdw blurRad="38100" dist="38100" dir="2700000" algn="tl">
                  <a:srgbClr val="000000">
                    <a:alpha val="43137"/>
                  </a:srgbClr>
                </a:outerShdw>
              </a:effectLst>
            </a:endParaRPr>
          </a:p>
          <a:p>
            <a:pPr lvl="2"/>
            <a:r>
              <a:rPr lang="en-GB" sz="1800" dirty="0">
                <a:solidFill>
                  <a:schemeClr val="accent5">
                    <a:lumMod val="60000"/>
                    <a:lumOff val="40000"/>
                  </a:schemeClr>
                </a:solidFill>
                <a:effectLst>
                  <a:outerShdw blurRad="38100" dist="38100" dir="2700000" algn="tl">
                    <a:srgbClr val="000000">
                      <a:alpha val="43137"/>
                    </a:srgbClr>
                  </a:outerShdw>
                </a:effectLst>
              </a:rPr>
              <a:t>literally: ‘water carrier’</a:t>
            </a:r>
          </a:p>
          <a:p>
            <a:pPr lvl="2"/>
            <a:r>
              <a:rPr lang="en-GB" sz="1800" dirty="0">
                <a:solidFill>
                  <a:schemeClr val="accent5">
                    <a:lumMod val="60000"/>
                    <a:lumOff val="40000"/>
                  </a:schemeClr>
                </a:solidFill>
                <a:effectLst>
                  <a:outerShdw blurRad="38100" dist="38100" dir="2700000" algn="tl">
                    <a:srgbClr val="000000">
                      <a:alpha val="43137"/>
                    </a:srgbClr>
                  </a:outerShdw>
                </a:effectLst>
              </a:rPr>
              <a:t>total of 113 </a:t>
            </a:r>
            <a:r>
              <a:rPr lang="en-GB" sz="1800" i="1" dirty="0" err="1">
                <a:solidFill>
                  <a:schemeClr val="accent5">
                    <a:lumMod val="60000"/>
                    <a:lumOff val="40000"/>
                  </a:schemeClr>
                </a:solidFill>
                <a:effectLst>
                  <a:outerShdw blurRad="38100" dist="38100" dir="2700000" algn="tl">
                    <a:srgbClr val="000000">
                      <a:alpha val="43137"/>
                    </a:srgbClr>
                  </a:outerShdw>
                </a:effectLst>
              </a:rPr>
              <a:t>hydrophoroi</a:t>
            </a:r>
            <a:r>
              <a:rPr lang="en-GB" sz="1800" dirty="0">
                <a:solidFill>
                  <a:schemeClr val="accent5">
                    <a:lumMod val="60000"/>
                    <a:lumOff val="40000"/>
                  </a:schemeClr>
                </a:solidFill>
                <a:effectLst>
                  <a:outerShdw blurRad="38100" dist="38100" dir="2700000" algn="tl">
                    <a:srgbClr val="000000">
                      <a:alpha val="43137"/>
                    </a:srgbClr>
                  </a:outerShdw>
                </a:effectLst>
              </a:rPr>
              <a:t> attested</a:t>
            </a:r>
            <a:br>
              <a:rPr lang="en-GB" sz="1800" dirty="0">
                <a:solidFill>
                  <a:schemeClr val="accent5">
                    <a:lumMod val="60000"/>
                    <a:lumOff val="40000"/>
                  </a:schemeClr>
                </a:solidFill>
                <a:effectLst>
                  <a:outerShdw blurRad="38100" dist="38100" dir="2700000" algn="tl">
                    <a:srgbClr val="000000">
                      <a:alpha val="43137"/>
                    </a:srgbClr>
                  </a:outerShdw>
                </a:effectLst>
              </a:rPr>
            </a:br>
            <a:r>
              <a:rPr lang="en-GB" sz="1800" dirty="0">
                <a:solidFill>
                  <a:schemeClr val="accent5">
                    <a:lumMod val="60000"/>
                    <a:lumOff val="40000"/>
                  </a:schemeClr>
                </a:solidFill>
                <a:effectLst>
                  <a:outerShdw blurRad="38100" dist="38100" dir="2700000" algn="tl">
                    <a:srgbClr val="000000">
                      <a:alpha val="43137"/>
                    </a:srgbClr>
                  </a:outerShdw>
                </a:effectLst>
              </a:rPr>
              <a:t>(87 from 1</a:t>
            </a:r>
            <a:r>
              <a:rPr lang="en-GB" sz="1800" baseline="30000" dirty="0">
                <a:solidFill>
                  <a:schemeClr val="accent5">
                    <a:lumMod val="60000"/>
                    <a:lumOff val="40000"/>
                  </a:schemeClr>
                </a:solidFill>
                <a:effectLst>
                  <a:outerShdw blurRad="38100" dist="38100" dir="2700000" algn="tl">
                    <a:srgbClr val="000000">
                      <a:alpha val="43137"/>
                    </a:srgbClr>
                  </a:outerShdw>
                </a:effectLst>
              </a:rPr>
              <a:t>st</a:t>
            </a:r>
            <a:r>
              <a:rPr lang="en-GB" sz="1800" dirty="0">
                <a:solidFill>
                  <a:schemeClr val="accent5">
                    <a:lumMod val="60000"/>
                    <a:lumOff val="40000"/>
                  </a:schemeClr>
                </a:solidFill>
                <a:effectLst>
                  <a:outerShdw blurRad="38100" dist="38100" dir="2700000" algn="tl">
                    <a:srgbClr val="000000">
                      <a:alpha val="43137"/>
                    </a:srgbClr>
                  </a:outerShdw>
                </a:effectLst>
              </a:rPr>
              <a:t> – 3</a:t>
            </a:r>
            <a:r>
              <a:rPr lang="en-GB" sz="1800" baseline="30000" dirty="0">
                <a:solidFill>
                  <a:schemeClr val="accent5">
                    <a:lumMod val="60000"/>
                    <a:lumOff val="40000"/>
                  </a:schemeClr>
                </a:solidFill>
                <a:effectLst>
                  <a:outerShdw blurRad="38100" dist="38100" dir="2700000" algn="tl">
                    <a:srgbClr val="000000">
                      <a:alpha val="43137"/>
                    </a:srgbClr>
                  </a:outerShdw>
                </a:effectLst>
              </a:rPr>
              <a:t>rd</a:t>
            </a:r>
            <a:r>
              <a:rPr lang="en-GB" sz="1800" dirty="0">
                <a:solidFill>
                  <a:schemeClr val="accent5">
                    <a:lumMod val="60000"/>
                    <a:lumOff val="40000"/>
                  </a:schemeClr>
                </a:solidFill>
                <a:effectLst>
                  <a:outerShdw blurRad="38100" dist="38100" dir="2700000" algn="tl">
                    <a:srgbClr val="000000">
                      <a:alpha val="43137"/>
                    </a:srgbClr>
                  </a:outerShdw>
                </a:effectLst>
              </a:rPr>
              <a:t> c. A.D.)</a:t>
            </a:r>
          </a:p>
          <a:p>
            <a:pPr lvl="2"/>
            <a:r>
              <a:rPr lang="en-GB" sz="1800" dirty="0">
                <a:solidFill>
                  <a:schemeClr val="accent5">
                    <a:lumMod val="60000"/>
                    <a:lumOff val="40000"/>
                  </a:schemeClr>
                </a:solidFill>
                <a:effectLst>
                  <a:outerShdw blurRad="38100" dist="38100" dir="2700000" algn="tl">
                    <a:srgbClr val="000000">
                      <a:alpha val="43137"/>
                    </a:srgbClr>
                  </a:outerShdw>
                </a:effectLst>
              </a:rPr>
              <a:t>generally young, unmarried girls/women,</a:t>
            </a:r>
            <a:br>
              <a:rPr lang="en-GB" sz="1800" dirty="0">
                <a:solidFill>
                  <a:schemeClr val="accent5">
                    <a:lumMod val="60000"/>
                    <a:lumOff val="40000"/>
                  </a:schemeClr>
                </a:solidFill>
                <a:effectLst>
                  <a:outerShdw blurRad="38100" dist="38100" dir="2700000" algn="tl">
                    <a:srgbClr val="000000">
                      <a:alpha val="43137"/>
                    </a:srgbClr>
                  </a:outerShdw>
                </a:effectLst>
              </a:rPr>
            </a:br>
            <a:r>
              <a:rPr lang="en-GB" sz="1800" dirty="0">
                <a:solidFill>
                  <a:schemeClr val="accent5">
                    <a:lumMod val="60000"/>
                    <a:lumOff val="40000"/>
                  </a:schemeClr>
                </a:solidFill>
                <a:effectLst>
                  <a:outerShdw blurRad="38100" dist="38100" dir="2700000" algn="tl">
                    <a:srgbClr val="000000">
                      <a:alpha val="43137"/>
                    </a:srgbClr>
                  </a:outerShdw>
                </a:effectLst>
              </a:rPr>
              <a:t>whose father was prophet </a:t>
            </a:r>
          </a:p>
          <a:p>
            <a:pPr lvl="2"/>
            <a:r>
              <a:rPr lang="en-GB" sz="1800" dirty="0">
                <a:solidFill>
                  <a:schemeClr val="accent5">
                    <a:lumMod val="60000"/>
                    <a:lumOff val="40000"/>
                  </a:schemeClr>
                </a:solidFill>
                <a:effectLst>
                  <a:outerShdw blurRad="38100" dist="38100" dir="2700000" algn="tl">
                    <a:srgbClr val="000000">
                      <a:alpha val="43137"/>
                    </a:srgbClr>
                  </a:outerShdw>
                </a:effectLst>
              </a:rPr>
              <a:t>from these 113 </a:t>
            </a:r>
            <a:r>
              <a:rPr lang="fr-FR" sz="1800" i="1" dirty="0" err="1">
                <a:solidFill>
                  <a:schemeClr val="accent5">
                    <a:lumMod val="60000"/>
                    <a:lumOff val="40000"/>
                  </a:schemeClr>
                </a:solidFill>
                <a:effectLst>
                  <a:outerShdw blurRad="38100" dist="38100" dir="2700000" algn="tl">
                    <a:srgbClr val="000000">
                      <a:alpha val="43137"/>
                    </a:srgbClr>
                  </a:outerShdw>
                </a:effectLst>
              </a:rPr>
              <a:t>hydrophoroi</a:t>
            </a:r>
            <a:r>
              <a:rPr lang="fr-FR" sz="1800" dirty="0">
                <a:solidFill>
                  <a:schemeClr val="accent5">
                    <a:lumMod val="60000"/>
                    <a:lumOff val="40000"/>
                  </a:schemeClr>
                </a:solidFill>
                <a:effectLst>
                  <a:outerShdw blurRad="38100" dist="38100" dir="2700000" algn="tl">
                    <a:srgbClr val="000000">
                      <a:alpha val="43137"/>
                    </a:srgbClr>
                  </a:outerShdw>
                </a:effectLst>
              </a:rPr>
              <a:t>, </a:t>
            </a:r>
            <a:br>
              <a:rPr lang="fr-FR" sz="1800" dirty="0">
                <a:solidFill>
                  <a:schemeClr val="accent5">
                    <a:lumMod val="60000"/>
                    <a:lumOff val="40000"/>
                  </a:schemeClr>
                </a:solidFill>
                <a:effectLst>
                  <a:outerShdw blurRad="38100" dist="38100" dir="2700000" algn="tl">
                    <a:srgbClr val="000000">
                      <a:alpha val="43137"/>
                    </a:srgbClr>
                  </a:outerShdw>
                </a:effectLst>
              </a:rPr>
            </a:br>
            <a:r>
              <a:rPr lang="fr-FR" sz="1800" dirty="0" err="1">
                <a:solidFill>
                  <a:schemeClr val="accent5">
                    <a:lumMod val="60000"/>
                    <a:lumOff val="40000"/>
                  </a:schemeClr>
                </a:solidFill>
                <a:effectLst>
                  <a:outerShdw blurRad="38100" dist="38100" dir="2700000" algn="tl">
                    <a:srgbClr val="000000">
                      <a:alpha val="43137"/>
                    </a:srgbClr>
                  </a:outerShdw>
                </a:effectLst>
              </a:rPr>
              <a:t>only</a:t>
            </a:r>
            <a:r>
              <a:rPr lang="fr-FR" sz="1800" dirty="0">
                <a:solidFill>
                  <a:schemeClr val="accent5">
                    <a:lumMod val="60000"/>
                    <a:lumOff val="40000"/>
                  </a:schemeClr>
                </a:solidFill>
                <a:effectLst>
                  <a:outerShdw blurRad="38100" dist="38100" dir="2700000" algn="tl">
                    <a:srgbClr val="000000">
                      <a:alpha val="43137"/>
                    </a:srgbClr>
                  </a:outerShdw>
                </a:effectLst>
              </a:rPr>
              <a:t> few </a:t>
            </a:r>
            <a:r>
              <a:rPr lang="fr-FR" sz="1800" dirty="0" err="1">
                <a:solidFill>
                  <a:schemeClr val="accent5">
                    <a:lumMod val="60000"/>
                    <a:lumOff val="40000"/>
                  </a:schemeClr>
                </a:solidFill>
                <a:effectLst>
                  <a:outerShdw blurRad="38100" dist="38100" dir="2700000" algn="tl">
                    <a:srgbClr val="000000">
                      <a:alpha val="43137"/>
                    </a:srgbClr>
                  </a:outerShdw>
                </a:effectLst>
              </a:rPr>
              <a:t>became</a:t>
            </a:r>
            <a:r>
              <a:rPr lang="fr-FR" sz="1800" dirty="0">
                <a:solidFill>
                  <a:schemeClr val="accent5">
                    <a:lumMod val="60000"/>
                    <a:lumOff val="40000"/>
                  </a:schemeClr>
                </a:solidFill>
                <a:effectLst>
                  <a:outerShdw blurRad="38100" dist="38100" dir="2700000" algn="tl">
                    <a:srgbClr val="000000">
                      <a:alpha val="43137"/>
                    </a:srgbClr>
                  </a:outerShdw>
                </a:effectLst>
              </a:rPr>
              <a:t> </a:t>
            </a:r>
            <a:r>
              <a:rPr lang="fr-FR" sz="1800" i="1" dirty="0" err="1">
                <a:solidFill>
                  <a:schemeClr val="accent5">
                    <a:lumMod val="60000"/>
                    <a:lumOff val="40000"/>
                  </a:schemeClr>
                </a:solidFill>
                <a:effectLst>
                  <a:outerShdw blurRad="38100" dist="38100" dir="2700000" algn="tl">
                    <a:srgbClr val="000000">
                      <a:alpha val="43137"/>
                    </a:srgbClr>
                  </a:outerShdw>
                </a:effectLst>
              </a:rPr>
              <a:t>archiereiai</a:t>
            </a:r>
            <a:endParaRPr lang="en-GB" sz="1800" dirty="0">
              <a:solidFill>
                <a:schemeClr val="accent5">
                  <a:lumMod val="60000"/>
                  <a:lumOff val="40000"/>
                </a:schemeClr>
              </a:solidFill>
              <a:effectLst>
                <a:outerShdw blurRad="38100" dist="38100" dir="2700000" algn="tl">
                  <a:srgbClr val="000000">
                    <a:alpha val="43137"/>
                  </a:srgbClr>
                </a:outerShdw>
              </a:effectLst>
            </a:endParaRPr>
          </a:p>
          <a:p>
            <a:pPr marL="1234440" lvl="4" indent="0">
              <a:buNone/>
            </a:pPr>
            <a:endParaRPr lang="de-DE" sz="1400" dirty="0">
              <a:solidFill>
                <a:schemeClr val="accent5">
                  <a:lumMod val="60000"/>
                  <a:lumOff val="4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23821" r="15201"/>
          <a:stretch/>
        </p:blipFill>
        <p:spPr>
          <a:xfrm>
            <a:off x="4929678" y="1916832"/>
            <a:ext cx="4034810" cy="4757140"/>
          </a:xfrm>
          <a:prstGeom prst="rect">
            <a:avLst/>
          </a:prstGeom>
        </p:spPr>
      </p:pic>
      <p:sp>
        <p:nvSpPr>
          <p:cNvPr id="9" name="TextBox 8"/>
          <p:cNvSpPr txBox="1"/>
          <p:nvPr/>
        </p:nvSpPr>
        <p:spPr>
          <a:xfrm rot="427841">
            <a:off x="4694666" y="1678306"/>
            <a:ext cx="4318414" cy="646331"/>
          </a:xfrm>
          <a:prstGeom prst="rect">
            <a:avLst/>
          </a:prstGeom>
          <a:gradFill>
            <a:gsLst>
              <a:gs pos="0">
                <a:schemeClr val="accent1">
                  <a:shade val="15000"/>
                  <a:satMod val="180000"/>
                  <a:alpha val="36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gra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de-DE" dirty="0">
                <a:solidFill>
                  <a:schemeClr val="accent5">
                    <a:lumMod val="60000"/>
                    <a:lumOff val="40000"/>
                  </a:schemeClr>
                </a:solidFill>
                <a:effectLst>
                  <a:outerShdw blurRad="38100" dist="38100" dir="2700000" algn="tl">
                    <a:srgbClr val="000000">
                      <a:alpha val="43137"/>
                    </a:srgbClr>
                  </a:outerShdw>
                </a:effectLst>
              </a:rPr>
              <a:t>Extra-urban </a:t>
            </a:r>
            <a:r>
              <a:rPr lang="de-DE" dirty="0" err="1">
                <a:solidFill>
                  <a:schemeClr val="accent5">
                    <a:lumMod val="60000"/>
                    <a:lumOff val="40000"/>
                  </a:schemeClr>
                </a:solidFill>
                <a:effectLst>
                  <a:outerShdw blurRad="38100" dist="38100" dir="2700000" algn="tl">
                    <a:srgbClr val="000000">
                      <a:alpha val="43137"/>
                    </a:srgbClr>
                  </a:outerShdw>
                </a:effectLst>
              </a:rPr>
              <a:t>sanctuary</a:t>
            </a:r>
            <a:r>
              <a:rPr lang="de-DE" dirty="0">
                <a:solidFill>
                  <a:schemeClr val="accent5">
                    <a:lumMod val="60000"/>
                    <a:lumOff val="40000"/>
                  </a:schemeClr>
                </a:solidFill>
                <a:effectLst>
                  <a:outerShdw blurRad="38100" dist="38100" dir="2700000" algn="tl">
                    <a:srgbClr val="000000">
                      <a:alpha val="43137"/>
                    </a:srgbClr>
                  </a:outerShdw>
                </a:effectLst>
              </a:rPr>
              <a:t> </a:t>
            </a:r>
            <a:r>
              <a:rPr lang="de-DE" dirty="0" err="1">
                <a:solidFill>
                  <a:schemeClr val="accent5">
                    <a:lumMod val="60000"/>
                    <a:lumOff val="40000"/>
                  </a:schemeClr>
                </a:solidFill>
                <a:effectLst>
                  <a:outerShdw blurRad="38100" dist="38100" dir="2700000" algn="tl">
                    <a:srgbClr val="000000">
                      <a:alpha val="43137"/>
                    </a:srgbClr>
                  </a:outerShdw>
                </a:effectLst>
              </a:rPr>
              <a:t>for</a:t>
            </a:r>
            <a:r>
              <a:rPr lang="de-DE" dirty="0">
                <a:solidFill>
                  <a:schemeClr val="accent5">
                    <a:lumMod val="60000"/>
                    <a:lumOff val="40000"/>
                  </a:schemeClr>
                </a:solidFill>
                <a:effectLst>
                  <a:outerShdw blurRad="38100" dist="38100" dir="2700000" algn="tl">
                    <a:srgbClr val="000000">
                      <a:alpha val="43137"/>
                    </a:srgbClr>
                  </a:outerShdw>
                </a:effectLst>
              </a:rPr>
              <a:t> Apollo &amp; Artemis, </a:t>
            </a:r>
            <a:r>
              <a:rPr lang="de-DE" i="1" dirty="0">
                <a:solidFill>
                  <a:schemeClr val="accent5">
                    <a:lumMod val="60000"/>
                    <a:lumOff val="40000"/>
                  </a:schemeClr>
                </a:solidFill>
                <a:effectLst>
                  <a:outerShdw blurRad="38100" dist="38100" dir="2700000" algn="tl">
                    <a:srgbClr val="000000">
                      <a:alpha val="43137"/>
                    </a:srgbClr>
                  </a:outerShdw>
                </a:effectLst>
              </a:rPr>
              <a:t>c</a:t>
            </a:r>
            <a:r>
              <a:rPr lang="de-DE" dirty="0">
                <a:solidFill>
                  <a:schemeClr val="accent5">
                    <a:lumMod val="60000"/>
                    <a:lumOff val="40000"/>
                  </a:schemeClr>
                </a:solidFill>
                <a:effectLst>
                  <a:outerShdw blurRad="38100" dist="38100" dir="2700000" algn="tl">
                    <a:srgbClr val="000000">
                      <a:alpha val="43137"/>
                    </a:srgbClr>
                  </a:outerShdw>
                </a:effectLst>
              </a:rPr>
              <a:t>. 20 km </a:t>
            </a:r>
            <a:r>
              <a:rPr lang="de-DE" dirty="0" err="1">
                <a:solidFill>
                  <a:schemeClr val="accent5">
                    <a:lumMod val="60000"/>
                    <a:lumOff val="40000"/>
                  </a:schemeClr>
                </a:solidFill>
                <a:effectLst>
                  <a:outerShdw blurRad="38100" dist="38100" dir="2700000" algn="tl">
                    <a:srgbClr val="000000">
                      <a:alpha val="43137"/>
                    </a:srgbClr>
                  </a:outerShdw>
                </a:effectLst>
              </a:rPr>
              <a:t>south</a:t>
            </a:r>
            <a:r>
              <a:rPr lang="de-DE" dirty="0">
                <a:solidFill>
                  <a:schemeClr val="accent5">
                    <a:lumMod val="60000"/>
                    <a:lumOff val="40000"/>
                  </a:schemeClr>
                </a:solidFill>
                <a:effectLst>
                  <a:outerShdw blurRad="38100" dist="38100" dir="2700000" algn="tl">
                    <a:srgbClr val="000000">
                      <a:alpha val="43137"/>
                    </a:srgbClr>
                  </a:outerShdw>
                </a:effectLst>
              </a:rPr>
              <a:t> </a:t>
            </a:r>
            <a:r>
              <a:rPr lang="de-DE" dirty="0" err="1">
                <a:solidFill>
                  <a:schemeClr val="accent5">
                    <a:lumMod val="60000"/>
                    <a:lumOff val="40000"/>
                  </a:schemeClr>
                </a:solidFill>
                <a:effectLst>
                  <a:outerShdw blurRad="38100" dist="38100" dir="2700000" algn="tl">
                    <a:srgbClr val="000000">
                      <a:alpha val="43137"/>
                    </a:srgbClr>
                  </a:outerShdw>
                </a:effectLst>
              </a:rPr>
              <a:t>of</a:t>
            </a:r>
            <a:r>
              <a:rPr lang="de-DE" dirty="0">
                <a:solidFill>
                  <a:schemeClr val="accent5">
                    <a:lumMod val="60000"/>
                    <a:lumOff val="40000"/>
                  </a:schemeClr>
                </a:solidFill>
                <a:effectLst>
                  <a:outerShdw blurRad="38100" dist="38100" dir="2700000" algn="tl">
                    <a:srgbClr val="000000">
                      <a:alpha val="43137"/>
                    </a:srgbClr>
                  </a:outerShdw>
                </a:effectLst>
              </a:rPr>
              <a:t> </a:t>
            </a:r>
            <a:r>
              <a:rPr lang="de-DE" dirty="0" err="1">
                <a:solidFill>
                  <a:schemeClr val="accent5">
                    <a:lumMod val="60000"/>
                    <a:lumOff val="40000"/>
                  </a:schemeClr>
                </a:solidFill>
                <a:effectLst>
                  <a:outerShdw blurRad="38100" dist="38100" dir="2700000" algn="tl">
                    <a:srgbClr val="000000">
                      <a:alpha val="43137"/>
                    </a:srgbClr>
                  </a:outerShdw>
                </a:effectLst>
              </a:rPr>
              <a:t>Miletos</a:t>
            </a:r>
            <a:endParaRPr lang="en-GB" dirty="0">
              <a:solidFill>
                <a:schemeClr val="accent5">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03879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0648"/>
            <a:ext cx="8229600" cy="854968"/>
          </a:xfrm>
        </p:spPr>
        <p:txBody>
          <a:bodyPr>
            <a:normAutofit/>
          </a:bodyPr>
          <a:lstStyle/>
          <a:p>
            <a:r>
              <a:rPr lang="en-GB" dirty="0" err="1"/>
              <a:t>Didyma</a:t>
            </a:r>
            <a:r>
              <a:rPr lang="en-GB" dirty="0"/>
              <a:t>/</a:t>
            </a:r>
            <a:r>
              <a:rPr lang="en-GB" dirty="0" err="1"/>
              <a:t>Milet</a:t>
            </a:r>
            <a:r>
              <a:rPr lang="en-GB" dirty="0"/>
              <a:t>: career start</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23821" r="15201"/>
          <a:stretch/>
        </p:blipFill>
        <p:spPr>
          <a:xfrm>
            <a:off x="4929678" y="1916832"/>
            <a:ext cx="4034810" cy="4757140"/>
          </a:xfrm>
          <a:prstGeom prst="rect">
            <a:avLst/>
          </a:prstGeom>
        </p:spPr>
      </p:pic>
      <p:sp>
        <p:nvSpPr>
          <p:cNvPr id="9" name="TextBox 8"/>
          <p:cNvSpPr txBox="1"/>
          <p:nvPr/>
        </p:nvSpPr>
        <p:spPr>
          <a:xfrm rot="427841">
            <a:off x="4694666" y="1678306"/>
            <a:ext cx="4318414" cy="646331"/>
          </a:xfrm>
          <a:prstGeom prst="rect">
            <a:avLst/>
          </a:prstGeom>
          <a:gradFill>
            <a:gsLst>
              <a:gs pos="0">
                <a:schemeClr val="accent1">
                  <a:shade val="15000"/>
                  <a:satMod val="180000"/>
                  <a:alpha val="36000"/>
                </a:schemeClr>
              </a:gs>
              <a:gs pos="50000">
                <a:schemeClr val="accent1">
                  <a:shade val="45000"/>
                  <a:satMod val="170000"/>
                </a:schemeClr>
              </a:gs>
              <a:gs pos="70000">
                <a:schemeClr val="accent1">
                  <a:tint val="99000"/>
                  <a:shade val="65000"/>
                  <a:satMod val="155000"/>
                </a:schemeClr>
              </a:gs>
              <a:gs pos="100000">
                <a:schemeClr val="accent1">
                  <a:tint val="95500"/>
                  <a:shade val="100000"/>
                  <a:satMod val="155000"/>
                </a:schemeClr>
              </a:gs>
            </a:gsLst>
          </a:gra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de-DE" dirty="0">
                <a:solidFill>
                  <a:schemeClr val="accent5">
                    <a:lumMod val="60000"/>
                    <a:lumOff val="40000"/>
                  </a:schemeClr>
                </a:solidFill>
                <a:effectLst>
                  <a:outerShdw blurRad="38100" dist="38100" dir="2700000" algn="tl">
                    <a:srgbClr val="000000">
                      <a:alpha val="43137"/>
                    </a:srgbClr>
                  </a:outerShdw>
                </a:effectLst>
              </a:rPr>
              <a:t>Extra-urbanes Heiligtum für Apollo &amp; Artemis ca. 20 km südlich von Milet</a:t>
            </a:r>
            <a:endParaRPr lang="en-GB" dirty="0">
              <a:solidFill>
                <a:schemeClr val="accent5">
                  <a:lumMod val="60000"/>
                  <a:lumOff val="40000"/>
                </a:schemeClr>
              </a:solidFill>
              <a:effectLst>
                <a:outerShdw blurRad="38100" dist="38100" dir="2700000" algn="tl">
                  <a:srgbClr val="000000">
                    <a:alpha val="43137"/>
                  </a:srgbClr>
                </a:outerShdw>
              </a:effectLst>
            </a:endParaRPr>
          </a:p>
        </p:txBody>
      </p:sp>
      <p:sp>
        <p:nvSpPr>
          <p:cNvPr id="11" name="Content Placeholder 2"/>
          <p:cNvSpPr txBox="1">
            <a:spLocks/>
          </p:cNvSpPr>
          <p:nvPr/>
        </p:nvSpPr>
        <p:spPr>
          <a:xfrm>
            <a:off x="133898" y="1412775"/>
            <a:ext cx="4114800" cy="5445225"/>
          </a:xfrm>
          <a:prstGeom prst="rect">
            <a:avLst/>
          </a:prstGeom>
        </p:spPr>
        <p:txBody>
          <a:bodyPr vert="horz" lIns="91440" tIns="45720" rIns="91440" bIns="45720" rtlCol="0">
            <a:normAutofit fontScale="77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b="1" dirty="0"/>
              <a:t>Accumulation of offices and </a:t>
            </a:r>
            <a:r>
              <a:rPr lang="en-GB" b="1" dirty="0" err="1"/>
              <a:t>leiturgiai</a:t>
            </a:r>
            <a:r>
              <a:rPr lang="en-GB" b="1" dirty="0"/>
              <a:t> </a:t>
            </a:r>
            <a:r>
              <a:rPr lang="en-GB" b="1" dirty="0">
                <a:sym typeface="Wingdings" pitchFamily="2" charset="2"/>
              </a:rPr>
              <a:t> a career</a:t>
            </a:r>
            <a:r>
              <a:rPr lang="en-GB" b="1" dirty="0"/>
              <a:t> ?</a:t>
            </a:r>
          </a:p>
          <a:p>
            <a:pPr lvl="1"/>
            <a:r>
              <a:rPr lang="en-GB" b="1" dirty="0">
                <a:solidFill>
                  <a:srgbClr val="00B0F0"/>
                </a:solidFill>
              </a:rPr>
              <a:t>high priestess of the </a:t>
            </a:r>
            <a:r>
              <a:rPr lang="en-GB" b="1" i="1" dirty="0" err="1">
                <a:solidFill>
                  <a:srgbClr val="00B0F0"/>
                </a:solidFill>
              </a:rPr>
              <a:t>Augusti</a:t>
            </a:r>
            <a:endParaRPr lang="en-GB" b="1" i="1" dirty="0">
              <a:solidFill>
                <a:srgbClr val="00B0F0"/>
              </a:solidFill>
            </a:endParaRPr>
          </a:p>
          <a:p>
            <a:pPr lvl="1"/>
            <a:r>
              <a:rPr lang="en-GB" b="1" dirty="0">
                <a:solidFill>
                  <a:srgbClr val="00B0F0"/>
                </a:solidFill>
              </a:rPr>
              <a:t>high priestess of Ionia</a:t>
            </a:r>
          </a:p>
          <a:p>
            <a:pPr lvl="1"/>
            <a:r>
              <a:rPr lang="en-GB" b="1" i="1" dirty="0" err="1">
                <a:solidFill>
                  <a:schemeClr val="tx1">
                    <a:lumMod val="65000"/>
                  </a:schemeClr>
                </a:solidFill>
              </a:rPr>
              <a:t>stephanephoros</a:t>
            </a:r>
            <a:endParaRPr lang="en-GB" b="1" i="1" dirty="0">
              <a:solidFill>
                <a:schemeClr val="tx1">
                  <a:lumMod val="65000"/>
                </a:schemeClr>
              </a:solidFill>
            </a:endParaRPr>
          </a:p>
          <a:p>
            <a:pPr lvl="1"/>
            <a:r>
              <a:rPr lang="en-GB" b="1" i="1" dirty="0" err="1">
                <a:solidFill>
                  <a:schemeClr val="tx1">
                    <a:lumMod val="65000"/>
                  </a:schemeClr>
                </a:solidFill>
              </a:rPr>
              <a:t>gymnasiarchos</a:t>
            </a:r>
            <a:r>
              <a:rPr lang="en-GB" b="1" i="1" dirty="0">
                <a:solidFill>
                  <a:schemeClr val="tx1">
                    <a:lumMod val="65000"/>
                  </a:schemeClr>
                </a:solidFill>
              </a:rPr>
              <a:t> </a:t>
            </a:r>
            <a:r>
              <a:rPr lang="en-GB" b="1" dirty="0">
                <a:solidFill>
                  <a:schemeClr val="tx1">
                    <a:lumMod val="65000"/>
                  </a:schemeClr>
                </a:solidFill>
              </a:rPr>
              <a:t>of the young</a:t>
            </a:r>
          </a:p>
          <a:p>
            <a:pPr lvl="1"/>
            <a:r>
              <a:rPr lang="en-GB" b="1" i="1" dirty="0" err="1">
                <a:solidFill>
                  <a:schemeClr val="tx1">
                    <a:lumMod val="65000"/>
                  </a:schemeClr>
                </a:solidFill>
              </a:rPr>
              <a:t>gymnasiarchos</a:t>
            </a:r>
            <a:r>
              <a:rPr lang="en-GB" b="1" i="1" dirty="0">
                <a:solidFill>
                  <a:schemeClr val="tx1">
                    <a:lumMod val="65000"/>
                  </a:schemeClr>
                </a:solidFill>
              </a:rPr>
              <a:t> </a:t>
            </a:r>
            <a:r>
              <a:rPr lang="en-GB" b="1" dirty="0">
                <a:solidFill>
                  <a:schemeClr val="tx1">
                    <a:lumMod val="65000"/>
                  </a:schemeClr>
                </a:solidFill>
              </a:rPr>
              <a:t>of the fathers</a:t>
            </a:r>
          </a:p>
          <a:p>
            <a:pPr lvl="1"/>
            <a:r>
              <a:rPr lang="en-GB" b="1" i="1" dirty="0" err="1">
                <a:solidFill>
                  <a:schemeClr val="tx1">
                    <a:lumMod val="65000"/>
                  </a:schemeClr>
                </a:solidFill>
              </a:rPr>
              <a:t>gymnasiarchos</a:t>
            </a:r>
            <a:r>
              <a:rPr lang="en-GB" b="1" i="1" dirty="0">
                <a:solidFill>
                  <a:schemeClr val="tx1">
                    <a:lumMod val="65000"/>
                  </a:schemeClr>
                </a:solidFill>
              </a:rPr>
              <a:t> </a:t>
            </a:r>
            <a:r>
              <a:rPr lang="en-GB" b="1" dirty="0">
                <a:solidFill>
                  <a:schemeClr val="tx1">
                    <a:lumMod val="65000"/>
                  </a:schemeClr>
                </a:solidFill>
              </a:rPr>
              <a:t>of the citizens</a:t>
            </a:r>
          </a:p>
          <a:p>
            <a:pPr lvl="1"/>
            <a:r>
              <a:rPr lang="en-GB" b="1" i="1" dirty="0" err="1">
                <a:solidFill>
                  <a:schemeClr val="tx1">
                    <a:lumMod val="65000"/>
                  </a:schemeClr>
                </a:solidFill>
              </a:rPr>
              <a:t>paidonomos</a:t>
            </a:r>
            <a:r>
              <a:rPr lang="en-GB" b="1" dirty="0">
                <a:solidFill>
                  <a:schemeClr val="tx1">
                    <a:lumMod val="65000"/>
                  </a:schemeClr>
                </a:solidFill>
              </a:rPr>
              <a:t>, ‘educator’</a:t>
            </a:r>
          </a:p>
          <a:p>
            <a:pPr lvl="1"/>
            <a:r>
              <a:rPr lang="en-GB" b="1" dirty="0">
                <a:solidFill>
                  <a:schemeClr val="tx1">
                    <a:lumMod val="65000"/>
                  </a:schemeClr>
                </a:solidFill>
              </a:rPr>
              <a:t>Choir leader (</a:t>
            </a:r>
            <a:r>
              <a:rPr lang="en-GB" b="1" i="1" dirty="0" err="1">
                <a:solidFill>
                  <a:schemeClr val="tx1">
                    <a:lumMod val="65000"/>
                  </a:schemeClr>
                </a:solidFill>
              </a:rPr>
              <a:t>choregos</a:t>
            </a:r>
            <a:r>
              <a:rPr lang="en-GB" b="1" dirty="0">
                <a:solidFill>
                  <a:schemeClr val="tx1">
                    <a:lumMod val="65000"/>
                  </a:schemeClr>
                </a:solidFill>
              </a:rPr>
              <a:t>) </a:t>
            </a:r>
            <a:br>
              <a:rPr lang="en-GB" b="1" dirty="0">
                <a:solidFill>
                  <a:schemeClr val="tx1">
                    <a:lumMod val="65000"/>
                  </a:schemeClr>
                </a:solidFill>
              </a:rPr>
            </a:br>
            <a:r>
              <a:rPr lang="en-GB" b="1" dirty="0">
                <a:solidFill>
                  <a:schemeClr val="tx1">
                    <a:lumMod val="65000"/>
                  </a:schemeClr>
                </a:solidFill>
              </a:rPr>
              <a:t>of all </a:t>
            </a:r>
            <a:r>
              <a:rPr lang="en-GB" b="1" i="1" dirty="0" err="1">
                <a:solidFill>
                  <a:schemeClr val="tx1">
                    <a:lumMod val="65000"/>
                  </a:schemeClr>
                </a:solidFill>
              </a:rPr>
              <a:t>choregiai</a:t>
            </a:r>
            <a:r>
              <a:rPr lang="en-GB" b="1" i="1" dirty="0">
                <a:solidFill>
                  <a:schemeClr val="tx1">
                    <a:lumMod val="65000"/>
                  </a:schemeClr>
                </a:solidFill>
              </a:rPr>
              <a:t> </a:t>
            </a:r>
          </a:p>
          <a:p>
            <a:pPr lvl="1"/>
            <a:r>
              <a:rPr lang="en-GB" b="1" i="1" dirty="0" err="1">
                <a:solidFill>
                  <a:schemeClr val="tx1">
                    <a:lumMod val="65000"/>
                  </a:schemeClr>
                </a:solidFill>
              </a:rPr>
              <a:t>agonothétes</a:t>
            </a:r>
            <a:r>
              <a:rPr lang="en-GB" dirty="0">
                <a:solidFill>
                  <a:schemeClr val="tx1">
                    <a:lumMod val="65000"/>
                  </a:schemeClr>
                </a:solidFill>
              </a:rPr>
              <a:t> (organises games)</a:t>
            </a:r>
            <a:r>
              <a:rPr lang="en-GB" b="1" i="1" dirty="0">
                <a:solidFill>
                  <a:schemeClr val="tx1">
                    <a:lumMod val="65000"/>
                  </a:schemeClr>
                </a:solidFill>
              </a:rPr>
              <a:t> </a:t>
            </a:r>
            <a:br>
              <a:rPr lang="en-GB" dirty="0">
                <a:solidFill>
                  <a:schemeClr val="tx1">
                    <a:lumMod val="65000"/>
                  </a:schemeClr>
                </a:solidFill>
              </a:rPr>
            </a:br>
            <a:r>
              <a:rPr lang="en-GB" dirty="0">
                <a:solidFill>
                  <a:schemeClr val="tx1">
                    <a:lumMod val="65000"/>
                  </a:schemeClr>
                </a:solidFill>
              </a:rPr>
              <a:t>of the </a:t>
            </a:r>
            <a:r>
              <a:rPr lang="en-GB" dirty="0" err="1">
                <a:solidFill>
                  <a:schemeClr val="tx1">
                    <a:lumMod val="65000"/>
                  </a:schemeClr>
                </a:solidFill>
              </a:rPr>
              <a:t>Didymeia</a:t>
            </a:r>
            <a:r>
              <a:rPr lang="en-GB" dirty="0">
                <a:solidFill>
                  <a:schemeClr val="tx1">
                    <a:lumMod val="65000"/>
                  </a:schemeClr>
                </a:solidFill>
              </a:rPr>
              <a:t> </a:t>
            </a:r>
            <a:r>
              <a:rPr lang="en-GB" dirty="0" err="1">
                <a:solidFill>
                  <a:schemeClr val="tx1">
                    <a:lumMod val="65000"/>
                  </a:schemeClr>
                </a:solidFill>
              </a:rPr>
              <a:t>Commodeia</a:t>
            </a:r>
            <a:endParaRPr lang="en-GB" dirty="0">
              <a:solidFill>
                <a:schemeClr val="tx1">
                  <a:lumMod val="65000"/>
                </a:schemeClr>
              </a:solidFill>
            </a:endParaRPr>
          </a:p>
          <a:p>
            <a:pPr lvl="1"/>
            <a:r>
              <a:rPr lang="en-GB" b="1" i="1" dirty="0" err="1">
                <a:solidFill>
                  <a:schemeClr val="tx1">
                    <a:lumMod val="65000"/>
                  </a:schemeClr>
                </a:solidFill>
              </a:rPr>
              <a:t>hydrophoros</a:t>
            </a:r>
            <a:r>
              <a:rPr lang="en-GB" b="1" i="1" dirty="0">
                <a:solidFill>
                  <a:schemeClr val="tx1">
                    <a:lumMod val="65000"/>
                  </a:schemeClr>
                </a:solidFill>
              </a:rPr>
              <a:t> </a:t>
            </a:r>
            <a:r>
              <a:rPr lang="en-GB" b="1" dirty="0">
                <a:solidFill>
                  <a:schemeClr val="tx1">
                    <a:lumMod val="65000"/>
                  </a:schemeClr>
                </a:solidFill>
              </a:rPr>
              <a:t>of the Artemis </a:t>
            </a:r>
            <a:r>
              <a:rPr lang="en-GB" b="1" dirty="0" err="1">
                <a:solidFill>
                  <a:schemeClr val="tx1">
                    <a:lumMod val="65000"/>
                  </a:schemeClr>
                </a:solidFill>
              </a:rPr>
              <a:t>Pythia</a:t>
            </a:r>
            <a:endParaRPr lang="en-GB" b="1" dirty="0">
              <a:solidFill>
                <a:schemeClr val="tx1">
                  <a:lumMod val="65000"/>
                </a:schemeClr>
              </a:solidFill>
            </a:endParaRPr>
          </a:p>
          <a:p>
            <a:pPr lvl="1"/>
            <a:r>
              <a:rPr lang="en-GB" b="1" i="1" dirty="0" err="1">
                <a:solidFill>
                  <a:schemeClr val="tx1">
                    <a:lumMod val="65000"/>
                  </a:schemeClr>
                </a:solidFill>
              </a:rPr>
              <a:t>kotarchis</a:t>
            </a:r>
            <a:r>
              <a:rPr lang="en-GB" b="1" i="1" dirty="0">
                <a:solidFill>
                  <a:schemeClr val="tx1">
                    <a:lumMod val="65000"/>
                  </a:schemeClr>
                </a:solidFill>
              </a:rPr>
              <a:t> </a:t>
            </a:r>
            <a:r>
              <a:rPr lang="en-GB" dirty="0">
                <a:solidFill>
                  <a:schemeClr val="tx1">
                    <a:lumMod val="65000"/>
                  </a:schemeClr>
                </a:solidFill>
              </a:rPr>
              <a:t>(usually always male !)</a:t>
            </a:r>
            <a:endParaRPr lang="en-GB" b="1" i="1" dirty="0">
              <a:solidFill>
                <a:schemeClr val="tx1">
                  <a:lumMod val="65000"/>
                </a:schemeClr>
              </a:solidFill>
            </a:endParaRPr>
          </a:p>
          <a:p>
            <a:pPr lvl="1"/>
            <a:r>
              <a:rPr lang="en-GB" b="1" i="1" dirty="0" err="1">
                <a:solidFill>
                  <a:schemeClr val="tx1">
                    <a:lumMod val="65000"/>
                  </a:schemeClr>
                </a:solidFill>
              </a:rPr>
              <a:t>leiturgos</a:t>
            </a:r>
            <a:r>
              <a:rPr lang="en-GB" b="1" dirty="0">
                <a:solidFill>
                  <a:schemeClr val="tx1">
                    <a:lumMod val="65000"/>
                  </a:schemeClr>
                </a:solidFill>
              </a:rPr>
              <a:t> of all </a:t>
            </a:r>
            <a:r>
              <a:rPr lang="en-GB" b="1" i="1" dirty="0" err="1">
                <a:solidFill>
                  <a:schemeClr val="tx1">
                    <a:lumMod val="65000"/>
                  </a:schemeClr>
                </a:solidFill>
              </a:rPr>
              <a:t>leiturgiai</a:t>
            </a:r>
            <a:endParaRPr lang="en-GB" b="1" i="1" dirty="0">
              <a:solidFill>
                <a:schemeClr val="tx1">
                  <a:lumMod val="65000"/>
                </a:schemeClr>
              </a:solidFill>
            </a:endParaRPr>
          </a:p>
          <a:p>
            <a:pPr lvl="1"/>
            <a:r>
              <a:rPr lang="en-GB" dirty="0">
                <a:solidFill>
                  <a:schemeClr val="tx1">
                    <a:lumMod val="65000"/>
                  </a:schemeClr>
                </a:solidFill>
              </a:rPr>
              <a:t>“…and she has executed correctly all the other [</a:t>
            </a:r>
            <a:r>
              <a:rPr lang="en-GB" dirty="0" err="1">
                <a:solidFill>
                  <a:schemeClr val="tx1">
                    <a:lumMod val="65000"/>
                  </a:schemeClr>
                </a:solidFill>
              </a:rPr>
              <a:t>leiturgies</a:t>
            </a:r>
            <a:r>
              <a:rPr lang="en-GB" dirty="0">
                <a:solidFill>
                  <a:schemeClr val="tx1">
                    <a:lumMod val="65000"/>
                  </a:schemeClr>
                </a:solidFill>
              </a:rPr>
              <a:t> / magistracies / offices?].”</a:t>
            </a:r>
            <a:endParaRPr lang="en-GB" b="1" dirty="0">
              <a:solidFill>
                <a:schemeClr val="tx1">
                  <a:lumMod val="65000"/>
                </a:schemeClr>
              </a:solidFill>
            </a:endParaRPr>
          </a:p>
          <a:p>
            <a:pPr lvl="1"/>
            <a:endParaRPr lang="en-GB" b="1" i="1" dirty="0"/>
          </a:p>
          <a:p>
            <a:r>
              <a:rPr lang="en-GB" sz="2100" b="1" dirty="0">
                <a:solidFill>
                  <a:schemeClr val="tx1">
                    <a:lumMod val="65000"/>
                  </a:schemeClr>
                </a:solidFill>
              </a:rPr>
              <a:t>name of priestess not preserved</a:t>
            </a:r>
            <a:endParaRPr lang="en-GB" sz="2100" dirty="0">
              <a:solidFill>
                <a:schemeClr val="tx1">
                  <a:lumMod val="65000"/>
                </a:schemeClr>
              </a:solidFill>
            </a:endParaRPr>
          </a:p>
          <a:p>
            <a:r>
              <a:rPr lang="en-GB" sz="2100" i="1" dirty="0" err="1">
                <a:solidFill>
                  <a:schemeClr val="tx1">
                    <a:lumMod val="65000"/>
                  </a:schemeClr>
                </a:solidFill>
              </a:rPr>
              <a:t>c</a:t>
            </a:r>
            <a:r>
              <a:rPr lang="en-GB" sz="2100" dirty="0" err="1">
                <a:solidFill>
                  <a:schemeClr val="tx1">
                    <a:lumMod val="65000"/>
                  </a:schemeClr>
                </a:solidFill>
              </a:rPr>
              <a:t>.A.D</a:t>
            </a:r>
            <a:r>
              <a:rPr lang="en-GB" sz="2100" dirty="0">
                <a:solidFill>
                  <a:schemeClr val="tx1">
                    <a:lumMod val="65000"/>
                  </a:schemeClr>
                </a:solidFill>
              </a:rPr>
              <a:t>. 175-250 </a:t>
            </a:r>
          </a:p>
        </p:txBody>
      </p:sp>
    </p:spTree>
    <p:extLst>
      <p:ext uri="{BB962C8B-B14F-4D97-AF65-F5344CB8AC3E}">
        <p14:creationId xmlns:p14="http://schemas.microsoft.com/office/powerpoint/2010/main" val="324336628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randombar(vertical)">
                                      <p:cBhvr>
                                        <p:cTn id="7" dur="350"/>
                                        <p:tgtEl>
                                          <p:spTgt spid="11">
                                            <p:txEl>
                                              <p:pRg st="0" end="0"/>
                                            </p:txEl>
                                          </p:spTgt>
                                        </p:tgtEl>
                                      </p:cBhvr>
                                    </p:animEffect>
                                  </p:childTnLst>
                                </p:cTn>
                              </p:par>
                            </p:childTnLst>
                          </p:cTn>
                        </p:par>
                        <p:par>
                          <p:cTn id="8" fill="hold">
                            <p:stCondLst>
                              <p:cond delay="350"/>
                            </p:stCondLst>
                            <p:childTnLst>
                              <p:par>
                                <p:cTn id="9" presetID="14" presetClass="entr" presetSubtype="5"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randombar(vertical)">
                                      <p:cBhvr>
                                        <p:cTn id="11" dur="350"/>
                                        <p:tgtEl>
                                          <p:spTgt spid="11">
                                            <p:txEl>
                                              <p:pRg st="1" end="1"/>
                                            </p:txEl>
                                          </p:spTgt>
                                        </p:tgtEl>
                                      </p:cBhvr>
                                    </p:animEffect>
                                  </p:childTnLst>
                                </p:cTn>
                              </p:par>
                            </p:childTnLst>
                          </p:cTn>
                        </p:par>
                        <p:par>
                          <p:cTn id="12" fill="hold">
                            <p:stCondLst>
                              <p:cond delay="700"/>
                            </p:stCondLst>
                            <p:childTnLst>
                              <p:par>
                                <p:cTn id="13" presetID="14" presetClass="entr" presetSubtype="5" fill="hold" grpId="0"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randombar(vertical)">
                                      <p:cBhvr>
                                        <p:cTn id="15" dur="350"/>
                                        <p:tgtEl>
                                          <p:spTgt spid="11">
                                            <p:txEl>
                                              <p:pRg st="2" end="2"/>
                                            </p:txEl>
                                          </p:spTgt>
                                        </p:tgtEl>
                                      </p:cBhvr>
                                    </p:animEffect>
                                  </p:childTnLst>
                                </p:cTn>
                              </p:par>
                            </p:childTnLst>
                          </p:cTn>
                        </p:par>
                        <p:par>
                          <p:cTn id="16" fill="hold">
                            <p:stCondLst>
                              <p:cond delay="1050"/>
                            </p:stCondLst>
                            <p:childTnLst>
                              <p:par>
                                <p:cTn id="17" presetID="14" presetClass="entr" presetSubtype="5" fill="hold" grpId="0"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randombar(vertical)">
                                      <p:cBhvr>
                                        <p:cTn id="19" dur="350"/>
                                        <p:tgtEl>
                                          <p:spTgt spid="11">
                                            <p:txEl>
                                              <p:pRg st="3" end="3"/>
                                            </p:txEl>
                                          </p:spTgt>
                                        </p:tgtEl>
                                      </p:cBhvr>
                                    </p:animEffect>
                                  </p:childTnLst>
                                </p:cTn>
                              </p:par>
                            </p:childTnLst>
                          </p:cTn>
                        </p:par>
                        <p:par>
                          <p:cTn id="20" fill="hold">
                            <p:stCondLst>
                              <p:cond delay="1400"/>
                            </p:stCondLst>
                            <p:childTnLst>
                              <p:par>
                                <p:cTn id="21" presetID="14" presetClass="entr" presetSubtype="5" fill="hold" grpId="0"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randombar(vertical)">
                                      <p:cBhvr>
                                        <p:cTn id="23" dur="350"/>
                                        <p:tgtEl>
                                          <p:spTgt spid="11">
                                            <p:txEl>
                                              <p:pRg st="4" end="4"/>
                                            </p:txEl>
                                          </p:spTgt>
                                        </p:tgtEl>
                                      </p:cBhvr>
                                    </p:animEffect>
                                  </p:childTnLst>
                                </p:cTn>
                              </p:par>
                            </p:childTnLst>
                          </p:cTn>
                        </p:par>
                        <p:par>
                          <p:cTn id="24" fill="hold">
                            <p:stCondLst>
                              <p:cond delay="1750"/>
                            </p:stCondLst>
                            <p:childTnLst>
                              <p:par>
                                <p:cTn id="25" presetID="14" presetClass="entr" presetSubtype="5" fill="hold" grpId="0" nodeType="after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animEffect transition="in" filter="randombar(vertical)">
                                      <p:cBhvr>
                                        <p:cTn id="27" dur="350"/>
                                        <p:tgtEl>
                                          <p:spTgt spid="11">
                                            <p:txEl>
                                              <p:pRg st="5" end="5"/>
                                            </p:txEl>
                                          </p:spTgt>
                                        </p:tgtEl>
                                      </p:cBhvr>
                                    </p:animEffect>
                                  </p:childTnLst>
                                </p:cTn>
                              </p:par>
                            </p:childTnLst>
                          </p:cTn>
                        </p:par>
                        <p:par>
                          <p:cTn id="28" fill="hold">
                            <p:stCondLst>
                              <p:cond delay="2100"/>
                            </p:stCondLst>
                            <p:childTnLst>
                              <p:par>
                                <p:cTn id="29" presetID="14" presetClass="entr" presetSubtype="5" fill="hold" grpId="0" nodeType="afterEffect">
                                  <p:stCondLst>
                                    <p:cond delay="0"/>
                                  </p:stCondLst>
                                  <p:childTnLst>
                                    <p:set>
                                      <p:cBhvr>
                                        <p:cTn id="30" dur="1" fill="hold">
                                          <p:stCondLst>
                                            <p:cond delay="0"/>
                                          </p:stCondLst>
                                        </p:cTn>
                                        <p:tgtEl>
                                          <p:spTgt spid="11">
                                            <p:txEl>
                                              <p:pRg st="6" end="6"/>
                                            </p:txEl>
                                          </p:spTgt>
                                        </p:tgtEl>
                                        <p:attrNameLst>
                                          <p:attrName>style.visibility</p:attrName>
                                        </p:attrNameLst>
                                      </p:cBhvr>
                                      <p:to>
                                        <p:strVal val="visible"/>
                                      </p:to>
                                    </p:set>
                                    <p:animEffect transition="in" filter="randombar(vertical)">
                                      <p:cBhvr>
                                        <p:cTn id="31" dur="350"/>
                                        <p:tgtEl>
                                          <p:spTgt spid="11">
                                            <p:txEl>
                                              <p:pRg st="6" end="6"/>
                                            </p:txEl>
                                          </p:spTgt>
                                        </p:tgtEl>
                                      </p:cBhvr>
                                    </p:animEffect>
                                  </p:childTnLst>
                                </p:cTn>
                              </p:par>
                            </p:childTnLst>
                          </p:cTn>
                        </p:par>
                        <p:par>
                          <p:cTn id="32" fill="hold">
                            <p:stCondLst>
                              <p:cond delay="2450"/>
                            </p:stCondLst>
                            <p:childTnLst>
                              <p:par>
                                <p:cTn id="33" presetID="14" presetClass="entr" presetSubtype="5" fill="hold" grpId="0" nodeType="afterEffect">
                                  <p:stCondLst>
                                    <p:cond delay="0"/>
                                  </p:stCondLst>
                                  <p:childTnLst>
                                    <p:set>
                                      <p:cBhvr>
                                        <p:cTn id="34" dur="1" fill="hold">
                                          <p:stCondLst>
                                            <p:cond delay="0"/>
                                          </p:stCondLst>
                                        </p:cTn>
                                        <p:tgtEl>
                                          <p:spTgt spid="11">
                                            <p:txEl>
                                              <p:pRg st="7" end="7"/>
                                            </p:txEl>
                                          </p:spTgt>
                                        </p:tgtEl>
                                        <p:attrNameLst>
                                          <p:attrName>style.visibility</p:attrName>
                                        </p:attrNameLst>
                                      </p:cBhvr>
                                      <p:to>
                                        <p:strVal val="visible"/>
                                      </p:to>
                                    </p:set>
                                    <p:animEffect transition="in" filter="randombar(vertical)">
                                      <p:cBhvr>
                                        <p:cTn id="35" dur="350"/>
                                        <p:tgtEl>
                                          <p:spTgt spid="11">
                                            <p:txEl>
                                              <p:pRg st="7" end="7"/>
                                            </p:txEl>
                                          </p:spTgt>
                                        </p:tgtEl>
                                      </p:cBhvr>
                                    </p:animEffect>
                                  </p:childTnLst>
                                </p:cTn>
                              </p:par>
                            </p:childTnLst>
                          </p:cTn>
                        </p:par>
                        <p:par>
                          <p:cTn id="36" fill="hold">
                            <p:stCondLst>
                              <p:cond delay="2800"/>
                            </p:stCondLst>
                            <p:childTnLst>
                              <p:par>
                                <p:cTn id="37" presetID="14" presetClass="entr" presetSubtype="5" fill="hold" grpId="0" nodeType="afterEffect">
                                  <p:stCondLst>
                                    <p:cond delay="0"/>
                                  </p:stCondLst>
                                  <p:childTnLst>
                                    <p:set>
                                      <p:cBhvr>
                                        <p:cTn id="38" dur="1" fill="hold">
                                          <p:stCondLst>
                                            <p:cond delay="0"/>
                                          </p:stCondLst>
                                        </p:cTn>
                                        <p:tgtEl>
                                          <p:spTgt spid="11">
                                            <p:txEl>
                                              <p:pRg st="8" end="8"/>
                                            </p:txEl>
                                          </p:spTgt>
                                        </p:tgtEl>
                                        <p:attrNameLst>
                                          <p:attrName>style.visibility</p:attrName>
                                        </p:attrNameLst>
                                      </p:cBhvr>
                                      <p:to>
                                        <p:strVal val="visible"/>
                                      </p:to>
                                    </p:set>
                                    <p:animEffect transition="in" filter="randombar(vertical)">
                                      <p:cBhvr>
                                        <p:cTn id="39" dur="350"/>
                                        <p:tgtEl>
                                          <p:spTgt spid="11">
                                            <p:txEl>
                                              <p:pRg st="8" end="8"/>
                                            </p:txEl>
                                          </p:spTgt>
                                        </p:tgtEl>
                                      </p:cBhvr>
                                    </p:animEffect>
                                  </p:childTnLst>
                                </p:cTn>
                              </p:par>
                            </p:childTnLst>
                          </p:cTn>
                        </p:par>
                        <p:par>
                          <p:cTn id="40" fill="hold">
                            <p:stCondLst>
                              <p:cond delay="3150"/>
                            </p:stCondLst>
                            <p:childTnLst>
                              <p:par>
                                <p:cTn id="41" presetID="14" presetClass="entr" presetSubtype="5" fill="hold" grpId="0" nodeType="afterEffect">
                                  <p:stCondLst>
                                    <p:cond delay="0"/>
                                  </p:stCondLst>
                                  <p:childTnLst>
                                    <p:set>
                                      <p:cBhvr>
                                        <p:cTn id="42" dur="1" fill="hold">
                                          <p:stCondLst>
                                            <p:cond delay="0"/>
                                          </p:stCondLst>
                                        </p:cTn>
                                        <p:tgtEl>
                                          <p:spTgt spid="11">
                                            <p:txEl>
                                              <p:pRg st="9" end="9"/>
                                            </p:txEl>
                                          </p:spTgt>
                                        </p:tgtEl>
                                        <p:attrNameLst>
                                          <p:attrName>style.visibility</p:attrName>
                                        </p:attrNameLst>
                                      </p:cBhvr>
                                      <p:to>
                                        <p:strVal val="visible"/>
                                      </p:to>
                                    </p:set>
                                    <p:animEffect transition="in" filter="randombar(vertical)">
                                      <p:cBhvr>
                                        <p:cTn id="43" dur="350"/>
                                        <p:tgtEl>
                                          <p:spTgt spid="11">
                                            <p:txEl>
                                              <p:pRg st="9" end="9"/>
                                            </p:txEl>
                                          </p:spTgt>
                                        </p:tgtEl>
                                      </p:cBhvr>
                                    </p:animEffect>
                                  </p:childTnLst>
                                </p:cTn>
                              </p:par>
                            </p:childTnLst>
                          </p:cTn>
                        </p:par>
                        <p:par>
                          <p:cTn id="44" fill="hold">
                            <p:stCondLst>
                              <p:cond delay="3500"/>
                            </p:stCondLst>
                            <p:childTnLst>
                              <p:par>
                                <p:cTn id="45" presetID="14" presetClass="entr" presetSubtype="5" fill="hold" grpId="0" nodeType="afterEffect">
                                  <p:stCondLst>
                                    <p:cond delay="0"/>
                                  </p:stCondLst>
                                  <p:childTnLst>
                                    <p:set>
                                      <p:cBhvr>
                                        <p:cTn id="46" dur="1" fill="hold">
                                          <p:stCondLst>
                                            <p:cond delay="0"/>
                                          </p:stCondLst>
                                        </p:cTn>
                                        <p:tgtEl>
                                          <p:spTgt spid="11">
                                            <p:txEl>
                                              <p:pRg st="10" end="10"/>
                                            </p:txEl>
                                          </p:spTgt>
                                        </p:tgtEl>
                                        <p:attrNameLst>
                                          <p:attrName>style.visibility</p:attrName>
                                        </p:attrNameLst>
                                      </p:cBhvr>
                                      <p:to>
                                        <p:strVal val="visible"/>
                                      </p:to>
                                    </p:set>
                                    <p:animEffect transition="in" filter="randombar(vertical)">
                                      <p:cBhvr>
                                        <p:cTn id="47" dur="350"/>
                                        <p:tgtEl>
                                          <p:spTgt spid="11">
                                            <p:txEl>
                                              <p:pRg st="10" end="10"/>
                                            </p:txEl>
                                          </p:spTgt>
                                        </p:tgtEl>
                                      </p:cBhvr>
                                    </p:animEffect>
                                  </p:childTnLst>
                                </p:cTn>
                              </p:par>
                            </p:childTnLst>
                          </p:cTn>
                        </p:par>
                        <p:par>
                          <p:cTn id="48" fill="hold">
                            <p:stCondLst>
                              <p:cond delay="3850"/>
                            </p:stCondLst>
                            <p:childTnLst>
                              <p:par>
                                <p:cTn id="49" presetID="14" presetClass="entr" presetSubtype="5" fill="hold" grpId="0" nodeType="afterEffect">
                                  <p:stCondLst>
                                    <p:cond delay="0"/>
                                  </p:stCondLst>
                                  <p:childTnLst>
                                    <p:set>
                                      <p:cBhvr>
                                        <p:cTn id="50" dur="1" fill="hold">
                                          <p:stCondLst>
                                            <p:cond delay="0"/>
                                          </p:stCondLst>
                                        </p:cTn>
                                        <p:tgtEl>
                                          <p:spTgt spid="11">
                                            <p:txEl>
                                              <p:pRg st="11" end="11"/>
                                            </p:txEl>
                                          </p:spTgt>
                                        </p:tgtEl>
                                        <p:attrNameLst>
                                          <p:attrName>style.visibility</p:attrName>
                                        </p:attrNameLst>
                                      </p:cBhvr>
                                      <p:to>
                                        <p:strVal val="visible"/>
                                      </p:to>
                                    </p:set>
                                    <p:animEffect transition="in" filter="randombar(vertical)">
                                      <p:cBhvr>
                                        <p:cTn id="51" dur="350"/>
                                        <p:tgtEl>
                                          <p:spTgt spid="11">
                                            <p:txEl>
                                              <p:pRg st="11" end="11"/>
                                            </p:txEl>
                                          </p:spTgt>
                                        </p:tgtEl>
                                      </p:cBhvr>
                                    </p:animEffect>
                                  </p:childTnLst>
                                </p:cTn>
                              </p:par>
                            </p:childTnLst>
                          </p:cTn>
                        </p:par>
                        <p:par>
                          <p:cTn id="52" fill="hold">
                            <p:stCondLst>
                              <p:cond delay="4200"/>
                            </p:stCondLst>
                            <p:childTnLst>
                              <p:par>
                                <p:cTn id="53" presetID="14" presetClass="entr" presetSubtype="5" fill="hold" grpId="0" nodeType="afterEffect">
                                  <p:stCondLst>
                                    <p:cond delay="0"/>
                                  </p:stCondLst>
                                  <p:childTnLst>
                                    <p:set>
                                      <p:cBhvr>
                                        <p:cTn id="54" dur="1" fill="hold">
                                          <p:stCondLst>
                                            <p:cond delay="0"/>
                                          </p:stCondLst>
                                        </p:cTn>
                                        <p:tgtEl>
                                          <p:spTgt spid="11">
                                            <p:txEl>
                                              <p:pRg st="12" end="12"/>
                                            </p:txEl>
                                          </p:spTgt>
                                        </p:tgtEl>
                                        <p:attrNameLst>
                                          <p:attrName>style.visibility</p:attrName>
                                        </p:attrNameLst>
                                      </p:cBhvr>
                                      <p:to>
                                        <p:strVal val="visible"/>
                                      </p:to>
                                    </p:set>
                                    <p:animEffect transition="in" filter="randombar(vertical)">
                                      <p:cBhvr>
                                        <p:cTn id="55" dur="350"/>
                                        <p:tgtEl>
                                          <p:spTgt spid="11">
                                            <p:txEl>
                                              <p:pRg st="12" end="12"/>
                                            </p:txEl>
                                          </p:spTgt>
                                        </p:tgtEl>
                                      </p:cBhvr>
                                    </p:animEffect>
                                  </p:childTnLst>
                                </p:cTn>
                              </p:par>
                            </p:childTnLst>
                          </p:cTn>
                        </p:par>
                        <p:par>
                          <p:cTn id="56" fill="hold">
                            <p:stCondLst>
                              <p:cond delay="4550"/>
                            </p:stCondLst>
                            <p:childTnLst>
                              <p:par>
                                <p:cTn id="57" presetID="14" presetClass="entr" presetSubtype="5" fill="hold" grpId="0" nodeType="afterEffect">
                                  <p:stCondLst>
                                    <p:cond delay="0"/>
                                  </p:stCondLst>
                                  <p:childTnLst>
                                    <p:set>
                                      <p:cBhvr>
                                        <p:cTn id="58" dur="1" fill="hold">
                                          <p:stCondLst>
                                            <p:cond delay="0"/>
                                          </p:stCondLst>
                                        </p:cTn>
                                        <p:tgtEl>
                                          <p:spTgt spid="11">
                                            <p:txEl>
                                              <p:pRg st="13" end="13"/>
                                            </p:txEl>
                                          </p:spTgt>
                                        </p:tgtEl>
                                        <p:attrNameLst>
                                          <p:attrName>style.visibility</p:attrName>
                                        </p:attrNameLst>
                                      </p:cBhvr>
                                      <p:to>
                                        <p:strVal val="visible"/>
                                      </p:to>
                                    </p:set>
                                    <p:animEffect transition="in" filter="randombar(vertical)">
                                      <p:cBhvr>
                                        <p:cTn id="59" dur="350"/>
                                        <p:tgtEl>
                                          <p:spTgt spid="11">
                                            <p:txEl>
                                              <p:pRg st="13" end="13"/>
                                            </p:txEl>
                                          </p:spTgt>
                                        </p:tgtEl>
                                      </p:cBhvr>
                                    </p:animEffect>
                                  </p:childTnLst>
                                </p:cTn>
                              </p:par>
                            </p:childTnLst>
                          </p:cTn>
                        </p:par>
                        <p:par>
                          <p:cTn id="60" fill="hold">
                            <p:stCondLst>
                              <p:cond delay="4900"/>
                            </p:stCondLst>
                            <p:childTnLst>
                              <p:par>
                                <p:cTn id="61" presetID="14" presetClass="entr" presetSubtype="5" fill="hold" grpId="0" nodeType="afterEffect">
                                  <p:stCondLst>
                                    <p:cond delay="0"/>
                                  </p:stCondLst>
                                  <p:childTnLst>
                                    <p:set>
                                      <p:cBhvr>
                                        <p:cTn id="62" dur="1" fill="hold">
                                          <p:stCondLst>
                                            <p:cond delay="0"/>
                                          </p:stCondLst>
                                        </p:cTn>
                                        <p:tgtEl>
                                          <p:spTgt spid="11">
                                            <p:txEl>
                                              <p:pRg st="15" end="15"/>
                                            </p:txEl>
                                          </p:spTgt>
                                        </p:tgtEl>
                                        <p:attrNameLst>
                                          <p:attrName>style.visibility</p:attrName>
                                        </p:attrNameLst>
                                      </p:cBhvr>
                                      <p:to>
                                        <p:strVal val="visible"/>
                                      </p:to>
                                    </p:set>
                                    <p:animEffect transition="in" filter="randombar(vertical)">
                                      <p:cBhvr>
                                        <p:cTn id="63" dur="350"/>
                                        <p:tgtEl>
                                          <p:spTgt spid="11">
                                            <p:txEl>
                                              <p:pRg st="15" end="15"/>
                                            </p:txEl>
                                          </p:spTgt>
                                        </p:tgtEl>
                                      </p:cBhvr>
                                    </p:animEffect>
                                  </p:childTnLst>
                                </p:cTn>
                              </p:par>
                            </p:childTnLst>
                          </p:cTn>
                        </p:par>
                        <p:par>
                          <p:cTn id="64" fill="hold">
                            <p:stCondLst>
                              <p:cond delay="5250"/>
                            </p:stCondLst>
                            <p:childTnLst>
                              <p:par>
                                <p:cTn id="65" presetID="14" presetClass="entr" presetSubtype="5" fill="hold" grpId="0" nodeType="afterEffect">
                                  <p:stCondLst>
                                    <p:cond delay="0"/>
                                  </p:stCondLst>
                                  <p:childTnLst>
                                    <p:set>
                                      <p:cBhvr>
                                        <p:cTn id="66" dur="1" fill="hold">
                                          <p:stCondLst>
                                            <p:cond delay="0"/>
                                          </p:stCondLst>
                                        </p:cTn>
                                        <p:tgtEl>
                                          <p:spTgt spid="11">
                                            <p:txEl>
                                              <p:pRg st="16" end="16"/>
                                            </p:txEl>
                                          </p:spTgt>
                                        </p:tgtEl>
                                        <p:attrNameLst>
                                          <p:attrName>style.visibility</p:attrName>
                                        </p:attrNameLst>
                                      </p:cBhvr>
                                      <p:to>
                                        <p:strVal val="visible"/>
                                      </p:to>
                                    </p:set>
                                    <p:animEffect transition="in" filter="randombar(vertical)">
                                      <p:cBhvr>
                                        <p:cTn id="67" dur="350"/>
                                        <p:tgtEl>
                                          <p:spTgt spid="11">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bldLvl="2"/>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854968"/>
          </a:xfrm>
        </p:spPr>
        <p:txBody>
          <a:bodyPr/>
          <a:lstStyle/>
          <a:p>
            <a:r>
              <a:rPr lang="en-GB" dirty="0" err="1"/>
              <a:t>Didyma</a:t>
            </a:r>
            <a:r>
              <a:rPr lang="en-GB" dirty="0"/>
              <a:t>/</a:t>
            </a:r>
            <a:r>
              <a:rPr lang="en-GB" dirty="0" err="1"/>
              <a:t>Milet</a:t>
            </a:r>
            <a:r>
              <a:rPr lang="en-GB" dirty="0"/>
              <a:t>: career start</a:t>
            </a:r>
          </a:p>
        </p:txBody>
      </p:sp>
      <p:sp>
        <p:nvSpPr>
          <p:cNvPr id="3" name="Content Placeholder 2"/>
          <p:cNvSpPr>
            <a:spLocks noGrp="1"/>
          </p:cNvSpPr>
          <p:nvPr>
            <p:ph idx="1"/>
          </p:nvPr>
        </p:nvSpPr>
        <p:spPr>
          <a:xfrm rot="475144">
            <a:off x="4427098" y="1383528"/>
            <a:ext cx="4275348" cy="5005498"/>
          </a:xfrm>
        </p:spPr>
        <p:txBody>
          <a:bodyPr>
            <a:normAutofit fontScale="92500" lnSpcReduction="10000"/>
          </a:bodyPr>
          <a:lstStyle/>
          <a:p>
            <a:pPr marL="0" indent="0">
              <a:buNone/>
            </a:pPr>
            <a:r>
              <a:rPr lang="de-DE" b="1" dirty="0">
                <a:solidFill>
                  <a:srgbClr val="00B0F0"/>
                </a:solidFill>
              </a:rPr>
              <a:t>[---] </a:t>
            </a:r>
            <a:br>
              <a:rPr lang="de-DE" b="1" dirty="0">
                <a:solidFill>
                  <a:srgbClr val="00B0F0"/>
                </a:solidFill>
              </a:rPr>
            </a:br>
            <a:r>
              <a:rPr lang="vi-VN" b="1" dirty="0">
                <a:solidFill>
                  <a:srgbClr val="00B0F0"/>
                </a:solidFill>
              </a:rPr>
              <a:t>τ[ῶν] Σεβα[στ]ῶ̣ν ἀ̣ρ̣χιερα|τεύσ[α]σαν κ̣[αὶ τῶ]ν Ἰώνων</a:t>
            </a:r>
            <a:r>
              <a:rPr lang="vi-VN" dirty="0"/>
              <a:t>, | γ</a:t>
            </a:r>
            <a:r>
              <a:rPr lang="vi-VN" b="1" dirty="0"/>
              <a:t>̣</a:t>
            </a:r>
            <a:r>
              <a:rPr lang="vi-VN" dirty="0"/>
              <a:t>ενομένην</a:t>
            </a:r>
            <a:r>
              <a:rPr lang="vi-VN" b="1" dirty="0"/>
              <a:t>̣</a:t>
            </a:r>
            <a:r>
              <a:rPr lang="vi-VN" dirty="0"/>
              <a:t> [</a:t>
            </a:r>
            <a:r>
              <a:rPr lang="vi-VN" dirty="0">
                <a:solidFill>
                  <a:srgbClr val="FFC000"/>
                </a:solidFill>
              </a:rPr>
              <a:t>στε]φανηρό|ρ</a:t>
            </a:r>
            <a:r>
              <a:rPr lang="vi-VN" b="1" dirty="0">
                <a:solidFill>
                  <a:srgbClr val="FFC000"/>
                </a:solidFill>
              </a:rPr>
              <a:t>̣</a:t>
            </a:r>
            <a:r>
              <a:rPr lang="vi-VN" dirty="0">
                <a:solidFill>
                  <a:srgbClr val="FFC000"/>
                </a:solidFill>
              </a:rPr>
              <a:t>ον</a:t>
            </a:r>
            <a:r>
              <a:rPr lang="vi-VN" dirty="0"/>
              <a:t>, </a:t>
            </a:r>
            <a:r>
              <a:rPr lang="vi-VN" dirty="0">
                <a:solidFill>
                  <a:srgbClr val="FFC000"/>
                </a:solidFill>
              </a:rPr>
              <a:t>γυμνασιάρχον </a:t>
            </a:r>
            <a:r>
              <a:rPr lang="vi-VN" dirty="0">
                <a:solidFill>
                  <a:schemeClr val="tx1"/>
                </a:solidFill>
              </a:rPr>
              <a:t>τῶν νέ|ων, γυμνασιάρχον τῶν πα|τέρων, γυμνασιάρχον τῶν | πολειτῶν, </a:t>
            </a:r>
            <a:r>
              <a:rPr lang="vi-VN" dirty="0">
                <a:solidFill>
                  <a:schemeClr val="accent5">
                    <a:lumMod val="40000"/>
                    <a:lumOff val="60000"/>
                  </a:schemeClr>
                </a:solidFill>
              </a:rPr>
              <a:t>παι</a:t>
            </a:r>
            <a:r>
              <a:rPr lang="vi-VN" b="1" dirty="0">
                <a:solidFill>
                  <a:schemeClr val="accent5">
                    <a:lumMod val="40000"/>
                    <a:lumOff val="60000"/>
                  </a:schemeClr>
                </a:solidFill>
              </a:rPr>
              <a:t>̣</a:t>
            </a:r>
            <a:r>
              <a:rPr lang="vi-VN" dirty="0">
                <a:solidFill>
                  <a:schemeClr val="accent5">
                    <a:lumMod val="40000"/>
                    <a:lumOff val="60000"/>
                  </a:schemeClr>
                </a:solidFill>
              </a:rPr>
              <a:t>[δο]νόμον</a:t>
            </a:r>
            <a:r>
              <a:rPr lang="vi-VN" dirty="0"/>
              <a:t>, | </a:t>
            </a:r>
            <a:br>
              <a:rPr lang="en-GB" dirty="0"/>
            </a:br>
            <a:r>
              <a:rPr lang="vi-VN" dirty="0">
                <a:solidFill>
                  <a:srgbClr val="FFC000"/>
                </a:solidFill>
              </a:rPr>
              <a:t>χορηγὸν</a:t>
            </a:r>
            <a:r>
              <a:rPr lang="vi-VN" dirty="0"/>
              <a:t> πασ[ῶν χορη|γι]ῶν,</a:t>
            </a:r>
            <a:r>
              <a:rPr lang="vi-VN" b="1" dirty="0">
                <a:solidFill>
                  <a:srgbClr val="FFC000"/>
                </a:solidFill>
              </a:rPr>
              <a:t> </a:t>
            </a:r>
            <a:r>
              <a:rPr lang="vi-VN" dirty="0">
                <a:solidFill>
                  <a:srgbClr val="FFC000"/>
                </a:solidFill>
              </a:rPr>
              <a:t>ἀγωνοθ̣έ̣τ̣[ι]ν̣ [Δι|δυμ]είων </a:t>
            </a:r>
            <a:r>
              <a:rPr lang="vi-VN" dirty="0">
                <a:solidFill>
                  <a:schemeClr val="tx1"/>
                </a:solidFill>
              </a:rPr>
              <a:t>τῶν Κ̣[ομμοδεί|ων, </a:t>
            </a:r>
            <a:r>
              <a:rPr lang="vi-VN" b="1" dirty="0">
                <a:solidFill>
                  <a:srgbClr val="00B0F0"/>
                </a:solidFill>
              </a:rPr>
              <a:t>ὑδρο]φόρον τῆ[ς Ἀρτέμι|δο]ς τῆς Πυθίης</a:t>
            </a:r>
            <a:r>
              <a:rPr lang="vi-VN" dirty="0"/>
              <a:t> ---|---ν, </a:t>
            </a:r>
            <a:r>
              <a:rPr lang="vi-VN" dirty="0">
                <a:solidFill>
                  <a:srgbClr val="FFC000"/>
                </a:solidFill>
              </a:rPr>
              <a:t>κώταρχιν</a:t>
            </a:r>
            <a:r>
              <a:rPr lang="vi-VN" dirty="0"/>
              <a:t>, τέλε[ιον | </a:t>
            </a:r>
            <a:r>
              <a:rPr lang="vi-VN" dirty="0">
                <a:solidFill>
                  <a:srgbClr val="FFC000"/>
                </a:solidFill>
              </a:rPr>
              <a:t>λειτουργ]ό</a:t>
            </a:r>
            <a:r>
              <a:rPr lang="vi-VN" b="1" dirty="0">
                <a:solidFill>
                  <a:srgbClr val="FFC000"/>
                </a:solidFill>
              </a:rPr>
              <a:t>̣</a:t>
            </a:r>
            <a:r>
              <a:rPr lang="vi-VN" dirty="0">
                <a:solidFill>
                  <a:srgbClr val="FFC000"/>
                </a:solidFill>
              </a:rPr>
              <a:t>[ν], </a:t>
            </a:r>
            <a:r>
              <a:rPr lang="vi-VN" dirty="0"/>
              <a:t>τὰς λοιπὰς [? ἀρχὰς - ? λει|τουργία]ς</a:t>
            </a:r>
            <a:r>
              <a:rPr lang="vi-VN" b="1" dirty="0"/>
              <a:t>̣</a:t>
            </a:r>
            <a:r>
              <a:rPr lang="vi-VN" dirty="0"/>
              <a:t> [ε]ὖ</a:t>
            </a:r>
            <a:r>
              <a:rPr lang="vi-VN" b="1" dirty="0"/>
              <a:t>̣</a:t>
            </a:r>
            <a:r>
              <a:rPr lang="vi-VN" dirty="0"/>
              <a:t> ἐ</a:t>
            </a:r>
            <a:r>
              <a:rPr lang="vi-VN" b="1" dirty="0"/>
              <a:t>̣</a:t>
            </a:r>
            <a:r>
              <a:rPr lang="vi-VN" dirty="0"/>
              <a:t>[πι]τ</a:t>
            </a:r>
            <a:r>
              <a:rPr lang="vi-VN" b="1" dirty="0"/>
              <a:t>̣</a:t>
            </a:r>
            <a:r>
              <a:rPr lang="vi-VN" dirty="0"/>
              <a:t>[ελέσα|σαν ---]</a:t>
            </a:r>
            <a:r>
              <a:rPr lang="en-GB" dirty="0"/>
              <a:t>.</a:t>
            </a:r>
          </a:p>
        </p:txBody>
      </p:sp>
      <p:sp>
        <p:nvSpPr>
          <p:cNvPr id="4" name="TextBox 3"/>
          <p:cNvSpPr txBox="1"/>
          <p:nvPr/>
        </p:nvSpPr>
        <p:spPr>
          <a:xfrm>
            <a:off x="3635896" y="6237312"/>
            <a:ext cx="5400600" cy="523220"/>
          </a:xfrm>
          <a:prstGeom prst="rect">
            <a:avLst/>
          </a:prstGeom>
          <a:noFill/>
        </p:spPr>
        <p:txBody>
          <a:bodyPr wrap="square" rtlCol="0">
            <a:spAutoFit/>
          </a:bodyPr>
          <a:lstStyle/>
          <a:p>
            <a:pPr algn="r"/>
            <a:r>
              <a:rPr lang="en-GB" sz="1400" dirty="0" err="1">
                <a:solidFill>
                  <a:schemeClr val="tx1">
                    <a:lumMod val="50000"/>
                  </a:schemeClr>
                </a:solidFill>
              </a:rPr>
              <a:t>Statuenbasis</a:t>
            </a:r>
            <a:r>
              <a:rPr lang="en-GB" sz="1400" dirty="0">
                <a:solidFill>
                  <a:schemeClr val="tx1">
                    <a:lumMod val="50000"/>
                  </a:schemeClr>
                </a:solidFill>
              </a:rPr>
              <a:t>; </a:t>
            </a:r>
            <a:r>
              <a:rPr lang="en-GB" sz="1400" dirty="0" err="1">
                <a:solidFill>
                  <a:schemeClr val="tx1">
                    <a:lumMod val="50000"/>
                  </a:schemeClr>
                </a:solidFill>
              </a:rPr>
              <a:t>Marmor</a:t>
            </a:r>
            <a:r>
              <a:rPr lang="en-GB" sz="1400" dirty="0">
                <a:solidFill>
                  <a:schemeClr val="tx1">
                    <a:lumMod val="50000"/>
                  </a:schemeClr>
                </a:solidFill>
              </a:rPr>
              <a:t>;</a:t>
            </a:r>
            <a:br>
              <a:rPr lang="en-GB" sz="1400" dirty="0">
                <a:solidFill>
                  <a:schemeClr val="tx1">
                    <a:lumMod val="50000"/>
                  </a:schemeClr>
                </a:solidFill>
              </a:rPr>
            </a:br>
            <a:r>
              <a:rPr lang="en-GB" sz="1400" i="1" dirty="0" err="1">
                <a:solidFill>
                  <a:schemeClr val="tx1">
                    <a:lumMod val="50000"/>
                  </a:schemeClr>
                </a:solidFill>
              </a:rPr>
              <a:t>Milet</a:t>
            </a:r>
            <a:r>
              <a:rPr lang="en-GB" sz="1400" dirty="0">
                <a:solidFill>
                  <a:schemeClr val="tx1">
                    <a:lumMod val="50000"/>
                  </a:schemeClr>
                </a:solidFill>
              </a:rPr>
              <a:t> I 7, 265 ; VI 1 p. 206; </a:t>
            </a:r>
            <a:r>
              <a:rPr lang="nl-NL" sz="1400" dirty="0">
                <a:solidFill>
                  <a:schemeClr val="tx1">
                    <a:lumMod val="50000"/>
                  </a:schemeClr>
                </a:solidFill>
              </a:rPr>
              <a:t>Van Bremen 1996, 77, 94, 326</a:t>
            </a:r>
            <a:endParaRPr lang="en-GB" sz="1400" dirty="0">
              <a:solidFill>
                <a:schemeClr val="tx1">
                  <a:lumMod val="50000"/>
                </a:schemeClr>
              </a:solidFill>
            </a:endParaRPr>
          </a:p>
        </p:txBody>
      </p:sp>
      <p:sp>
        <p:nvSpPr>
          <p:cNvPr id="5" name="Content Placeholder 2"/>
          <p:cNvSpPr txBox="1">
            <a:spLocks/>
          </p:cNvSpPr>
          <p:nvPr/>
        </p:nvSpPr>
        <p:spPr>
          <a:xfrm>
            <a:off x="133898" y="1412775"/>
            <a:ext cx="4114800" cy="5445225"/>
          </a:xfrm>
          <a:prstGeom prst="rect">
            <a:avLst/>
          </a:prstGeom>
        </p:spPr>
        <p:txBody>
          <a:bodyPr vert="horz" lIns="91440" tIns="45720" rIns="91440" bIns="45720" rtlCol="0">
            <a:normAutofit fontScale="77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b="1" dirty="0"/>
              <a:t>Accumulation of offices and </a:t>
            </a:r>
            <a:r>
              <a:rPr lang="en-GB" b="1" dirty="0" err="1"/>
              <a:t>leiturgiai</a:t>
            </a:r>
            <a:r>
              <a:rPr lang="en-GB" b="1" dirty="0"/>
              <a:t> </a:t>
            </a:r>
            <a:r>
              <a:rPr lang="en-GB" b="1" dirty="0">
                <a:sym typeface="Wingdings" pitchFamily="2" charset="2"/>
              </a:rPr>
              <a:t> a career</a:t>
            </a:r>
            <a:r>
              <a:rPr lang="en-GB" b="1" dirty="0"/>
              <a:t> ?</a:t>
            </a:r>
          </a:p>
          <a:p>
            <a:pPr lvl="1"/>
            <a:r>
              <a:rPr lang="en-GB" b="1" dirty="0">
                <a:solidFill>
                  <a:srgbClr val="00B0F0"/>
                </a:solidFill>
              </a:rPr>
              <a:t>high priestess of the </a:t>
            </a:r>
            <a:r>
              <a:rPr lang="en-GB" b="1" i="1" dirty="0" err="1">
                <a:solidFill>
                  <a:srgbClr val="00B0F0"/>
                </a:solidFill>
              </a:rPr>
              <a:t>Augusti</a:t>
            </a:r>
            <a:endParaRPr lang="en-GB" b="1" i="1" dirty="0">
              <a:solidFill>
                <a:srgbClr val="00B0F0"/>
              </a:solidFill>
            </a:endParaRPr>
          </a:p>
          <a:p>
            <a:pPr lvl="1"/>
            <a:r>
              <a:rPr lang="en-GB" b="1" dirty="0">
                <a:solidFill>
                  <a:srgbClr val="00B0F0"/>
                </a:solidFill>
              </a:rPr>
              <a:t>high priestess of Ionia</a:t>
            </a:r>
          </a:p>
          <a:p>
            <a:pPr lvl="1"/>
            <a:r>
              <a:rPr lang="en-GB" b="1" i="1" dirty="0" err="1">
                <a:solidFill>
                  <a:srgbClr val="FFC000"/>
                </a:solidFill>
              </a:rPr>
              <a:t>stephanephoros</a:t>
            </a:r>
            <a:endParaRPr lang="en-GB" b="1" i="1" dirty="0">
              <a:solidFill>
                <a:srgbClr val="FFC000"/>
              </a:solidFill>
            </a:endParaRPr>
          </a:p>
          <a:p>
            <a:pPr lvl="1"/>
            <a:r>
              <a:rPr lang="en-GB" b="1" i="1" dirty="0" err="1">
                <a:solidFill>
                  <a:srgbClr val="FFC000"/>
                </a:solidFill>
              </a:rPr>
              <a:t>gymnasiarchos</a:t>
            </a:r>
            <a:r>
              <a:rPr lang="en-GB" b="1" i="1" dirty="0">
                <a:solidFill>
                  <a:srgbClr val="FFC000"/>
                </a:solidFill>
              </a:rPr>
              <a:t> </a:t>
            </a:r>
            <a:r>
              <a:rPr lang="en-GB" b="1" dirty="0">
                <a:solidFill>
                  <a:srgbClr val="FFC000"/>
                </a:solidFill>
              </a:rPr>
              <a:t>of the young</a:t>
            </a:r>
          </a:p>
          <a:p>
            <a:pPr lvl="1"/>
            <a:r>
              <a:rPr lang="en-GB" b="1" i="1" dirty="0" err="1">
                <a:solidFill>
                  <a:srgbClr val="FFC000"/>
                </a:solidFill>
              </a:rPr>
              <a:t>gymnasiarchos</a:t>
            </a:r>
            <a:r>
              <a:rPr lang="en-GB" b="1" i="1" dirty="0">
                <a:solidFill>
                  <a:srgbClr val="FFC000"/>
                </a:solidFill>
              </a:rPr>
              <a:t> </a:t>
            </a:r>
            <a:r>
              <a:rPr lang="en-GB" b="1" dirty="0">
                <a:solidFill>
                  <a:srgbClr val="FFC000"/>
                </a:solidFill>
              </a:rPr>
              <a:t>of the fathers</a:t>
            </a:r>
          </a:p>
          <a:p>
            <a:pPr lvl="1"/>
            <a:r>
              <a:rPr lang="en-GB" b="1" i="1" dirty="0" err="1">
                <a:solidFill>
                  <a:srgbClr val="FFC000"/>
                </a:solidFill>
              </a:rPr>
              <a:t>gymnasiarchos</a:t>
            </a:r>
            <a:r>
              <a:rPr lang="en-GB" b="1" i="1" dirty="0">
                <a:solidFill>
                  <a:srgbClr val="FFC000"/>
                </a:solidFill>
              </a:rPr>
              <a:t> </a:t>
            </a:r>
            <a:r>
              <a:rPr lang="en-GB" b="1" dirty="0">
                <a:solidFill>
                  <a:srgbClr val="FFC000"/>
                </a:solidFill>
              </a:rPr>
              <a:t>of the citizens</a:t>
            </a:r>
          </a:p>
          <a:p>
            <a:pPr lvl="1"/>
            <a:r>
              <a:rPr lang="en-GB" b="1" i="1" dirty="0" err="1">
                <a:solidFill>
                  <a:srgbClr val="FFC000"/>
                </a:solidFill>
              </a:rPr>
              <a:t>paidonomos</a:t>
            </a:r>
            <a:r>
              <a:rPr lang="en-GB" b="1" dirty="0">
                <a:solidFill>
                  <a:srgbClr val="FFC000"/>
                </a:solidFill>
              </a:rPr>
              <a:t>, ‘educator’</a:t>
            </a:r>
          </a:p>
          <a:p>
            <a:pPr lvl="1"/>
            <a:r>
              <a:rPr lang="en-GB" b="1" dirty="0">
                <a:solidFill>
                  <a:srgbClr val="FFC000"/>
                </a:solidFill>
              </a:rPr>
              <a:t>Choir leader (</a:t>
            </a:r>
            <a:r>
              <a:rPr lang="en-GB" b="1" i="1" dirty="0" err="1">
                <a:solidFill>
                  <a:srgbClr val="FFC000"/>
                </a:solidFill>
              </a:rPr>
              <a:t>choregos</a:t>
            </a:r>
            <a:r>
              <a:rPr lang="en-GB" b="1" dirty="0">
                <a:solidFill>
                  <a:srgbClr val="FFC000"/>
                </a:solidFill>
              </a:rPr>
              <a:t>) </a:t>
            </a:r>
            <a:br>
              <a:rPr lang="en-GB" b="1" dirty="0">
                <a:solidFill>
                  <a:srgbClr val="FFC000"/>
                </a:solidFill>
              </a:rPr>
            </a:br>
            <a:r>
              <a:rPr lang="en-GB" b="1" dirty="0">
                <a:solidFill>
                  <a:srgbClr val="FFC000"/>
                </a:solidFill>
              </a:rPr>
              <a:t>of all </a:t>
            </a:r>
            <a:r>
              <a:rPr lang="en-GB" b="1" i="1" dirty="0" err="1">
                <a:solidFill>
                  <a:srgbClr val="FFC000"/>
                </a:solidFill>
              </a:rPr>
              <a:t>choregiai</a:t>
            </a:r>
            <a:r>
              <a:rPr lang="en-GB" b="1" i="1" dirty="0">
                <a:solidFill>
                  <a:srgbClr val="FFC000"/>
                </a:solidFill>
              </a:rPr>
              <a:t> </a:t>
            </a:r>
          </a:p>
          <a:p>
            <a:pPr lvl="1"/>
            <a:r>
              <a:rPr lang="en-GB" b="1" i="1" dirty="0" err="1">
                <a:solidFill>
                  <a:srgbClr val="FFC000"/>
                </a:solidFill>
              </a:rPr>
              <a:t>agonothétes</a:t>
            </a:r>
            <a:r>
              <a:rPr lang="en-GB" dirty="0">
                <a:solidFill>
                  <a:srgbClr val="FFC000"/>
                </a:solidFill>
              </a:rPr>
              <a:t> (organises games)</a:t>
            </a:r>
            <a:r>
              <a:rPr lang="en-GB" b="1" i="1" dirty="0">
                <a:solidFill>
                  <a:srgbClr val="FFC000"/>
                </a:solidFill>
              </a:rPr>
              <a:t> </a:t>
            </a:r>
            <a:br>
              <a:rPr lang="en-GB" dirty="0">
                <a:solidFill>
                  <a:srgbClr val="FFC000"/>
                </a:solidFill>
              </a:rPr>
            </a:br>
            <a:r>
              <a:rPr lang="en-GB" dirty="0">
                <a:solidFill>
                  <a:srgbClr val="FFC000"/>
                </a:solidFill>
              </a:rPr>
              <a:t>of the </a:t>
            </a:r>
            <a:r>
              <a:rPr lang="en-GB" dirty="0" err="1">
                <a:solidFill>
                  <a:srgbClr val="FFC000"/>
                </a:solidFill>
              </a:rPr>
              <a:t>Didymeia</a:t>
            </a:r>
            <a:r>
              <a:rPr lang="en-GB" dirty="0">
                <a:solidFill>
                  <a:srgbClr val="FFC000"/>
                </a:solidFill>
              </a:rPr>
              <a:t> </a:t>
            </a:r>
            <a:r>
              <a:rPr lang="en-GB" dirty="0" err="1">
                <a:solidFill>
                  <a:srgbClr val="FFC000"/>
                </a:solidFill>
              </a:rPr>
              <a:t>Commodeia</a:t>
            </a:r>
            <a:endParaRPr lang="en-GB" dirty="0">
              <a:solidFill>
                <a:srgbClr val="FFC000"/>
              </a:solidFill>
            </a:endParaRPr>
          </a:p>
          <a:p>
            <a:pPr lvl="1"/>
            <a:r>
              <a:rPr lang="en-GB" b="1" i="1" dirty="0" err="1">
                <a:solidFill>
                  <a:srgbClr val="00B0F0"/>
                </a:solidFill>
              </a:rPr>
              <a:t>hydrophoros</a:t>
            </a:r>
            <a:r>
              <a:rPr lang="en-GB" b="1" i="1" dirty="0">
                <a:solidFill>
                  <a:srgbClr val="00B0F0"/>
                </a:solidFill>
              </a:rPr>
              <a:t> </a:t>
            </a:r>
            <a:r>
              <a:rPr lang="en-GB" b="1" dirty="0">
                <a:solidFill>
                  <a:srgbClr val="00B0F0"/>
                </a:solidFill>
              </a:rPr>
              <a:t>of the Artemis </a:t>
            </a:r>
            <a:r>
              <a:rPr lang="en-GB" b="1" dirty="0" err="1">
                <a:solidFill>
                  <a:srgbClr val="00B0F0"/>
                </a:solidFill>
              </a:rPr>
              <a:t>Pythia</a:t>
            </a:r>
            <a:endParaRPr lang="en-GB" b="1" dirty="0">
              <a:solidFill>
                <a:srgbClr val="00B0F0"/>
              </a:solidFill>
            </a:endParaRPr>
          </a:p>
          <a:p>
            <a:pPr lvl="1"/>
            <a:r>
              <a:rPr lang="en-GB" b="1" i="1" dirty="0" err="1">
                <a:solidFill>
                  <a:srgbClr val="FFC000"/>
                </a:solidFill>
              </a:rPr>
              <a:t>kotarchis</a:t>
            </a:r>
            <a:r>
              <a:rPr lang="en-GB" b="1" i="1" dirty="0">
                <a:solidFill>
                  <a:srgbClr val="FFC000"/>
                </a:solidFill>
              </a:rPr>
              <a:t> </a:t>
            </a:r>
            <a:r>
              <a:rPr lang="en-GB" dirty="0">
                <a:solidFill>
                  <a:srgbClr val="FFC000"/>
                </a:solidFill>
              </a:rPr>
              <a:t>(usually always male !)</a:t>
            </a:r>
            <a:endParaRPr lang="en-GB" b="1" i="1" dirty="0">
              <a:solidFill>
                <a:srgbClr val="FFC000"/>
              </a:solidFill>
            </a:endParaRPr>
          </a:p>
          <a:p>
            <a:pPr lvl="1"/>
            <a:r>
              <a:rPr lang="en-GB" b="1" i="1" dirty="0" err="1">
                <a:solidFill>
                  <a:srgbClr val="FFC000"/>
                </a:solidFill>
              </a:rPr>
              <a:t>leiturgos</a:t>
            </a:r>
            <a:r>
              <a:rPr lang="en-GB" b="1" dirty="0">
                <a:solidFill>
                  <a:srgbClr val="FFC000"/>
                </a:solidFill>
              </a:rPr>
              <a:t> of all </a:t>
            </a:r>
            <a:r>
              <a:rPr lang="en-GB" b="1" i="1" dirty="0" err="1">
                <a:solidFill>
                  <a:srgbClr val="FFC000"/>
                </a:solidFill>
              </a:rPr>
              <a:t>leiturgiai</a:t>
            </a:r>
            <a:endParaRPr lang="en-GB" b="1" i="1" dirty="0">
              <a:solidFill>
                <a:srgbClr val="FFC000"/>
              </a:solidFill>
            </a:endParaRPr>
          </a:p>
          <a:p>
            <a:pPr lvl="1"/>
            <a:r>
              <a:rPr lang="en-GB" dirty="0">
                <a:solidFill>
                  <a:srgbClr val="FFC000"/>
                </a:solidFill>
              </a:rPr>
              <a:t>“…and she has executed correctly all the other [</a:t>
            </a:r>
            <a:r>
              <a:rPr lang="en-GB" dirty="0" err="1">
                <a:solidFill>
                  <a:srgbClr val="FFC000"/>
                </a:solidFill>
              </a:rPr>
              <a:t>leiturgies</a:t>
            </a:r>
            <a:r>
              <a:rPr lang="en-GB" dirty="0">
                <a:solidFill>
                  <a:srgbClr val="FFC000"/>
                </a:solidFill>
              </a:rPr>
              <a:t> / magistracies / offices?].”</a:t>
            </a:r>
            <a:endParaRPr lang="en-GB" b="1" dirty="0">
              <a:solidFill>
                <a:srgbClr val="FFC000"/>
              </a:solidFill>
            </a:endParaRPr>
          </a:p>
          <a:p>
            <a:pPr lvl="1"/>
            <a:endParaRPr lang="en-GB" b="1" i="1" dirty="0"/>
          </a:p>
          <a:p>
            <a:r>
              <a:rPr lang="en-GB" sz="2100" b="1" dirty="0">
                <a:solidFill>
                  <a:schemeClr val="tx1">
                    <a:lumMod val="65000"/>
                  </a:schemeClr>
                </a:solidFill>
              </a:rPr>
              <a:t>name of priestess not preserved</a:t>
            </a:r>
            <a:endParaRPr lang="en-GB" sz="2100" dirty="0">
              <a:solidFill>
                <a:schemeClr val="tx1">
                  <a:lumMod val="65000"/>
                </a:schemeClr>
              </a:solidFill>
            </a:endParaRPr>
          </a:p>
          <a:p>
            <a:r>
              <a:rPr lang="en-GB" sz="2100" i="1" dirty="0" err="1">
                <a:solidFill>
                  <a:schemeClr val="tx1">
                    <a:lumMod val="65000"/>
                  </a:schemeClr>
                </a:solidFill>
              </a:rPr>
              <a:t>c</a:t>
            </a:r>
            <a:r>
              <a:rPr lang="en-GB" sz="2100" dirty="0" err="1">
                <a:solidFill>
                  <a:schemeClr val="tx1">
                    <a:lumMod val="65000"/>
                  </a:schemeClr>
                </a:solidFill>
              </a:rPr>
              <a:t>.A.D</a:t>
            </a:r>
            <a:r>
              <a:rPr lang="en-GB" sz="2100" dirty="0">
                <a:solidFill>
                  <a:schemeClr val="tx1">
                    <a:lumMod val="65000"/>
                  </a:schemeClr>
                </a:solidFill>
              </a:rPr>
              <a:t>. 175-250 </a:t>
            </a:r>
          </a:p>
        </p:txBody>
      </p:sp>
      <p:sp>
        <p:nvSpPr>
          <p:cNvPr id="6" name="Oval 5"/>
          <p:cNvSpPr/>
          <p:nvPr/>
        </p:nvSpPr>
        <p:spPr>
          <a:xfrm>
            <a:off x="395536" y="3284984"/>
            <a:ext cx="2880320" cy="432048"/>
          </a:xfrm>
          <a:prstGeom prst="ellipse">
            <a:avLst/>
          </a:prstGeom>
          <a:noFill/>
          <a:ln w="38100">
            <a:solidFill>
              <a:srgbClr val="16D3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2199101" y="2564904"/>
            <a:ext cx="1796835" cy="936104"/>
          </a:xfrm>
          <a:prstGeom prst="ellipse">
            <a:avLst/>
          </a:prstGeom>
          <a:noFill/>
          <a:ln w="38100">
            <a:solidFill>
              <a:srgbClr val="16D3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95536" y="4725144"/>
            <a:ext cx="3456384" cy="288032"/>
          </a:xfrm>
          <a:prstGeom prst="ellipse">
            <a:avLst/>
          </a:prstGeom>
          <a:noFill/>
          <a:ln w="38100">
            <a:solidFill>
              <a:srgbClr val="16D3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4053931" y="2143451"/>
            <a:ext cx="4694170" cy="1754326"/>
          </a:xfrm>
          <a:prstGeom prst="rect">
            <a:avLst/>
          </a:prstGeom>
          <a:gradFill>
            <a:gsLst>
              <a:gs pos="0">
                <a:schemeClr val="accent6">
                  <a:shade val="15000"/>
                  <a:satMod val="180000"/>
                  <a:alpha val="59000"/>
                </a:schemeClr>
              </a:gs>
              <a:gs pos="50000">
                <a:schemeClr val="accent6">
                  <a:shade val="45000"/>
                  <a:satMod val="170000"/>
                </a:schemeClr>
              </a:gs>
              <a:gs pos="80000">
                <a:schemeClr val="accent6">
                  <a:tint val="99000"/>
                  <a:shade val="65000"/>
                  <a:satMod val="155000"/>
                  <a:lumMod val="100000"/>
                  <a:alpha val="70000"/>
                </a:schemeClr>
              </a:gs>
              <a:gs pos="100000">
                <a:schemeClr val="accent6">
                  <a:tint val="95500"/>
                  <a:shade val="100000"/>
                  <a:satMod val="155000"/>
                </a:schemeClr>
              </a:gs>
            </a:gsLst>
          </a:gradFill>
        </p:spPr>
        <p:style>
          <a:lnRef idx="1">
            <a:schemeClr val="accent6"/>
          </a:lnRef>
          <a:fillRef idx="3">
            <a:schemeClr val="accent6"/>
          </a:fillRef>
          <a:effectRef idx="2">
            <a:schemeClr val="accent6"/>
          </a:effectRef>
          <a:fontRef idx="minor">
            <a:schemeClr val="lt1"/>
          </a:fontRef>
        </p:style>
        <p:txBody>
          <a:bodyPr wrap="square" rtlCol="0">
            <a:spAutoFit/>
          </a:bodyPr>
          <a:lstStyle/>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Offices and liturgies </a:t>
            </a:r>
            <a:r>
              <a:rPr lang="fr-FR" b="1" dirty="0" err="1">
                <a:solidFill>
                  <a:schemeClr val="accent5">
                    <a:lumMod val="60000"/>
                    <a:lumOff val="40000"/>
                  </a:schemeClr>
                </a:solidFill>
                <a:effectLst>
                  <a:outerShdw blurRad="38100" dist="38100" dir="2700000" algn="tl">
                    <a:srgbClr val="000000">
                      <a:alpha val="43137"/>
                    </a:srgbClr>
                  </a:outerShdw>
                </a:effectLst>
              </a:rPr>
              <a:t>indicate</a:t>
            </a:r>
            <a:r>
              <a:rPr lang="fr-FR" b="1" dirty="0">
                <a:solidFill>
                  <a:schemeClr val="accent5">
                    <a:lumMod val="60000"/>
                    <a:lumOff val="40000"/>
                  </a:schemeClr>
                </a:solidFill>
                <a:effectLst>
                  <a:outerShdw blurRad="38100" dist="38100" dir="2700000" algn="tl">
                    <a:srgbClr val="000000">
                      <a:alpha val="43137"/>
                    </a:srgbClr>
                  </a:outerShdw>
                </a:effectLst>
              </a:rPr>
              <a:t> the  </a:t>
            </a:r>
            <a:r>
              <a:rPr lang="fr-FR" b="1" dirty="0" err="1">
                <a:solidFill>
                  <a:schemeClr val="accent5">
                    <a:lumMod val="60000"/>
                    <a:lumOff val="40000"/>
                  </a:schemeClr>
                </a:solidFill>
                <a:effectLst>
                  <a:outerShdw blurRad="38100" dist="38100" dir="2700000" algn="tl">
                    <a:srgbClr val="000000">
                      <a:alpha val="43137"/>
                    </a:srgbClr>
                  </a:outerShdw>
                </a:effectLst>
              </a:rPr>
              <a:t>priestess’s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enormous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wealth</a:t>
            </a:r>
            <a:r>
              <a:rPr lang="fr-FR" b="1" dirty="0">
                <a:solidFill>
                  <a:schemeClr val="accent5">
                    <a:lumMod val="60000"/>
                    <a:lumOff val="40000"/>
                  </a:schemeClr>
                </a:solidFill>
                <a:effectLst>
                  <a:outerShdw blurRad="38100" dist="38100" dir="2700000" algn="tl">
                    <a:srgbClr val="000000">
                      <a:alpha val="43137"/>
                    </a:srgbClr>
                  </a:outerShdw>
                </a:effectLst>
              </a:rPr>
              <a:t> /</a:t>
            </a:r>
          </a:p>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with</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her</a:t>
            </a:r>
            <a:r>
              <a:rPr lang="fr-FR" b="1" dirty="0">
                <a:solidFill>
                  <a:schemeClr val="accent5">
                    <a:lumMod val="60000"/>
                    <a:lumOff val="40000"/>
                  </a:schemeClr>
                </a:solidFill>
                <a:effectLst>
                  <a:outerShdw blurRad="38100" dist="38100" dir="2700000" algn="tl">
                    <a:srgbClr val="000000">
                      <a:alpha val="43137"/>
                    </a:srgbClr>
                  </a:outerShdw>
                </a:effectLst>
              </a:rPr>
              <a:t> liturgies: </a:t>
            </a:r>
            <a:br>
              <a:rPr lang="fr-FR" b="1" dirty="0">
                <a:solidFill>
                  <a:schemeClr val="accent5">
                    <a:lumMod val="60000"/>
                    <a:lumOff val="40000"/>
                  </a:schemeClr>
                </a:solidFill>
                <a:effectLst>
                  <a:outerShdw blurRad="38100" dist="38100" dir="2700000" algn="tl">
                    <a:srgbClr val="000000">
                      <a:alpha val="43137"/>
                    </a:srgbClr>
                  </a:outerShdw>
                </a:effectLst>
              </a:rPr>
            </a:br>
            <a:r>
              <a:rPr lang="fr-FR" b="1" dirty="0" err="1">
                <a:solidFill>
                  <a:schemeClr val="accent5">
                    <a:lumMod val="60000"/>
                    <a:lumOff val="40000"/>
                  </a:schemeClr>
                </a:solidFill>
                <a:effectLst>
                  <a:outerShdw blurRad="38100" dist="38100" dir="2700000" algn="tl">
                    <a:srgbClr val="000000">
                      <a:alpha val="43137"/>
                    </a:srgbClr>
                  </a:outerShdw>
                </a:effectLst>
              </a:rPr>
              <a:t>high</a:t>
            </a:r>
            <a:r>
              <a:rPr lang="fr-FR" b="1" dirty="0">
                <a:solidFill>
                  <a:schemeClr val="accent5">
                    <a:lumMod val="60000"/>
                    <a:lumOff val="40000"/>
                  </a:schemeClr>
                </a:solidFill>
                <a:effectLst>
                  <a:outerShdw blurRad="38100" dist="38100" dir="2700000" algn="tl">
                    <a:srgbClr val="000000">
                      <a:alpha val="43137"/>
                    </a:srgbClr>
                  </a:outerShdw>
                </a:effectLst>
              </a:rPr>
              <a:t> social </a:t>
            </a:r>
            <a:r>
              <a:rPr lang="fr-FR" b="1" dirty="0" err="1">
                <a:solidFill>
                  <a:schemeClr val="accent5">
                    <a:lumMod val="60000"/>
                    <a:lumOff val="40000"/>
                  </a:schemeClr>
                </a:solidFill>
                <a:effectLst>
                  <a:outerShdw blurRad="38100" dist="38100" dir="2700000" algn="tl">
                    <a:srgbClr val="000000">
                      <a:alpha val="43137"/>
                    </a:srgbClr>
                  </a:outerShdw>
                </a:effectLst>
              </a:rPr>
              <a:t>status</a:t>
            </a:r>
            <a:r>
              <a:rPr lang="fr-FR" b="1" dirty="0">
                <a:solidFill>
                  <a:schemeClr val="accent5">
                    <a:lumMod val="60000"/>
                    <a:lumOff val="40000"/>
                  </a:schemeClr>
                </a:solidFill>
                <a:effectLst>
                  <a:outerShdw blurRad="38100" dist="38100" dir="2700000" algn="tl">
                    <a:srgbClr val="000000">
                      <a:alpha val="43137"/>
                    </a:srgbClr>
                  </a:outerShdw>
                </a:effectLst>
              </a:rPr>
              <a:t>; public persona</a:t>
            </a:r>
          </a:p>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extraordinary</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several</a:t>
            </a:r>
            <a:r>
              <a:rPr lang="fr-FR" b="1" dirty="0">
                <a:solidFill>
                  <a:schemeClr val="accent5">
                    <a:lumMod val="60000"/>
                    <a:lumOff val="40000"/>
                  </a:schemeClr>
                </a:solidFill>
                <a:effectLst>
                  <a:outerShdw blurRad="38100" dist="38100" dir="2700000" algn="tl">
                    <a:srgbClr val="000000">
                      <a:alpha val="43137"/>
                    </a:srgbClr>
                  </a:outerShdw>
                </a:effectLst>
              </a:rPr>
              <a:t> male offices</a:t>
            </a:r>
            <a:endParaRPr lang="fr-FR" dirty="0">
              <a:solidFill>
                <a:schemeClr val="accent5">
                  <a:lumMod val="60000"/>
                  <a:lumOff val="40000"/>
                </a:schemeClr>
              </a:solidFill>
              <a:effectLst>
                <a:outerShdw blurRad="38100" dist="38100" dir="2700000" algn="tl">
                  <a:srgbClr val="000000">
                    <a:alpha val="43137"/>
                  </a:srgbClr>
                </a:outerShdw>
              </a:effectLst>
            </a:endParaRPr>
          </a:p>
          <a:p>
            <a:pPr marL="742950" lvl="2" indent="-285750">
              <a:buFont typeface="Wingdings"/>
              <a:buChar char="à"/>
            </a:pPr>
            <a:r>
              <a:rPr lang="fr-FR" dirty="0" err="1">
                <a:solidFill>
                  <a:schemeClr val="accent5">
                    <a:lumMod val="60000"/>
                    <a:lumOff val="40000"/>
                  </a:schemeClr>
                </a:solidFill>
                <a:effectLst>
                  <a:outerShdw blurRad="38100" dist="38100" dir="2700000" algn="tl">
                    <a:srgbClr val="000000">
                      <a:alpha val="43137"/>
                    </a:srgbClr>
                  </a:outerShdw>
                </a:effectLst>
              </a:rPr>
              <a:t>e.g</a:t>
            </a:r>
            <a:r>
              <a:rPr lang="fr-FR" dirty="0">
                <a:solidFill>
                  <a:schemeClr val="accent5">
                    <a:lumMod val="60000"/>
                    <a:lumOff val="40000"/>
                  </a:schemeClr>
                </a:solidFill>
                <a:effectLst>
                  <a:outerShdw blurRad="38100" dist="38100" dir="2700000" algn="tl">
                    <a:srgbClr val="000000">
                      <a:alpha val="43137"/>
                    </a:srgbClr>
                  </a:outerShdw>
                </a:effectLst>
              </a:rPr>
              <a:t>. </a:t>
            </a:r>
            <a:r>
              <a:rPr lang="fr-FR" i="1" dirty="0" err="1">
                <a:solidFill>
                  <a:schemeClr val="accent5">
                    <a:lumMod val="60000"/>
                    <a:lumOff val="40000"/>
                  </a:schemeClr>
                </a:solidFill>
                <a:effectLst>
                  <a:outerShdw blurRad="38100" dist="38100" dir="2700000" algn="tl">
                    <a:srgbClr val="000000">
                      <a:alpha val="43137"/>
                    </a:srgbClr>
                  </a:outerShdw>
                </a:effectLst>
              </a:rPr>
              <a:t>paidonomos</a:t>
            </a:r>
            <a:r>
              <a:rPr lang="fr-FR" dirty="0">
                <a:solidFill>
                  <a:schemeClr val="accent5">
                    <a:lumMod val="60000"/>
                    <a:lumOff val="40000"/>
                  </a:schemeClr>
                </a:solidFill>
                <a:effectLst>
                  <a:outerShdw blurRad="38100" dist="38100" dir="2700000" algn="tl">
                    <a:srgbClr val="000000">
                      <a:alpha val="43137"/>
                    </a:srgbClr>
                  </a:outerShdw>
                </a:effectLst>
              </a:rPr>
              <a:t>, </a:t>
            </a:r>
            <a:r>
              <a:rPr lang="fr-FR" i="1" dirty="0" err="1">
                <a:solidFill>
                  <a:schemeClr val="accent5">
                    <a:lumMod val="60000"/>
                    <a:lumOff val="40000"/>
                  </a:schemeClr>
                </a:solidFill>
                <a:effectLst>
                  <a:outerShdw blurRad="38100" dist="38100" dir="2700000" algn="tl">
                    <a:srgbClr val="000000">
                      <a:alpha val="43137"/>
                    </a:srgbClr>
                  </a:outerShdw>
                </a:effectLst>
              </a:rPr>
              <a:t>kotarchis</a:t>
            </a:r>
            <a:r>
              <a:rPr lang="fr-FR" dirty="0">
                <a:solidFill>
                  <a:schemeClr val="accent5">
                    <a:lumMod val="60000"/>
                    <a:lumOff val="40000"/>
                  </a:schemeClr>
                </a:solidFill>
                <a:effectLst>
                  <a:outerShdw blurRad="38100" dist="38100" dir="2700000" algn="tl">
                    <a:srgbClr val="000000">
                      <a:alpha val="43137"/>
                    </a:srgbClr>
                  </a:outerShdw>
                </a:effectLst>
              </a:rPr>
              <a:t>, etc.</a:t>
            </a:r>
            <a:r>
              <a:rPr lang="fr-FR" i="1" dirty="0">
                <a:solidFill>
                  <a:schemeClr val="accent5">
                    <a:lumMod val="60000"/>
                    <a:lumOff val="40000"/>
                  </a:schemeClr>
                </a:solidFill>
                <a:effectLst>
                  <a:outerShdw blurRad="38100" dist="38100" dir="2700000" algn="tl">
                    <a:srgbClr val="000000">
                      <a:alpha val="43137"/>
                    </a:srgbClr>
                  </a:outerShdw>
                </a:effectLst>
              </a:rPr>
              <a:t>  </a:t>
            </a:r>
            <a:endParaRPr lang="fr-FR" dirty="0">
              <a:solidFill>
                <a:schemeClr val="accent5">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0729789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75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750"/>
                            </p:stCondLst>
                            <p:childTnLst>
                              <p:par>
                                <p:cTn id="9" presetID="21" presetClass="entr" presetSubtype="1"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2000"/>
                                        <p:tgtEl>
                                          <p:spTgt spid="6"/>
                                        </p:tgtEl>
                                      </p:cBhvr>
                                    </p:animEffect>
                                  </p:childTnLst>
                                </p:cTn>
                              </p:par>
                            </p:childTnLst>
                          </p:cTn>
                        </p:par>
                        <p:par>
                          <p:cTn id="12" fill="hold">
                            <p:stCondLst>
                              <p:cond delay="5250"/>
                            </p:stCondLst>
                            <p:childTnLst>
                              <p:par>
                                <p:cTn id="13" presetID="21" presetClass="entr" presetSubtype="1" fill="hold" grpId="0" nodeType="afterEffect">
                                  <p:stCondLst>
                                    <p:cond delay="500"/>
                                  </p:stCondLst>
                                  <p:childTnLst>
                                    <p:set>
                                      <p:cBhvr>
                                        <p:cTn id="14" dur="1" fill="hold">
                                          <p:stCondLst>
                                            <p:cond delay="0"/>
                                          </p:stCondLst>
                                        </p:cTn>
                                        <p:tgtEl>
                                          <p:spTgt spid="9"/>
                                        </p:tgtEl>
                                        <p:attrNameLst>
                                          <p:attrName>style.visibility</p:attrName>
                                        </p:attrNameLst>
                                      </p:cBhvr>
                                      <p:to>
                                        <p:strVal val="visible"/>
                                      </p:to>
                                    </p:set>
                                    <p:animEffect transition="in" filter="wheel(1)">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1000" fill="hold"/>
                                        <p:tgtEl>
                                          <p:spTgt spid="11"/>
                                        </p:tgtEl>
                                        <p:attrNameLst>
                                          <p:attrName>ppt_w</p:attrName>
                                        </p:attrNameLst>
                                      </p:cBhvr>
                                      <p:tavLst>
                                        <p:tav tm="0">
                                          <p:val>
                                            <p:fltVal val="0"/>
                                          </p:val>
                                        </p:tav>
                                        <p:tav tm="100000">
                                          <p:val>
                                            <p:strVal val="#ppt_w"/>
                                          </p:val>
                                        </p:tav>
                                      </p:tavLst>
                                    </p:anim>
                                    <p:anim calcmode="lin" valueType="num">
                                      <p:cBhvr>
                                        <p:cTn id="21" dur="1000" fill="hold"/>
                                        <p:tgtEl>
                                          <p:spTgt spid="11"/>
                                        </p:tgtEl>
                                        <p:attrNameLst>
                                          <p:attrName>ppt_h</p:attrName>
                                        </p:attrNameLst>
                                      </p:cBhvr>
                                      <p:tavLst>
                                        <p:tav tm="0">
                                          <p:val>
                                            <p:fltVal val="0"/>
                                          </p:val>
                                        </p:tav>
                                        <p:tav tm="100000">
                                          <p:val>
                                            <p:strVal val="#ppt_h"/>
                                          </p:val>
                                        </p:tav>
                                      </p:tavLst>
                                    </p:anim>
                                    <p:anim calcmode="lin" valueType="num">
                                      <p:cBhvr>
                                        <p:cTn id="22" dur="1000" fill="hold"/>
                                        <p:tgtEl>
                                          <p:spTgt spid="11"/>
                                        </p:tgtEl>
                                        <p:attrNameLst>
                                          <p:attrName>style.rotation</p:attrName>
                                        </p:attrNameLst>
                                      </p:cBhvr>
                                      <p:tavLst>
                                        <p:tav tm="0">
                                          <p:val>
                                            <p:fltVal val="90"/>
                                          </p:val>
                                        </p:tav>
                                        <p:tav tm="100000">
                                          <p:val>
                                            <p:fltVal val="0"/>
                                          </p:val>
                                        </p:tav>
                                      </p:tavLst>
                                    </p:anim>
                                    <p:animEffect transition="in" filter="fade">
                                      <p:cBhvr>
                                        <p:cTn id="2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rot="475144">
            <a:off x="4427098" y="1383528"/>
            <a:ext cx="4275348" cy="5005498"/>
          </a:xfrm>
        </p:spPr>
        <p:txBody>
          <a:bodyPr>
            <a:normAutofit fontScale="92500" lnSpcReduction="10000"/>
          </a:bodyPr>
          <a:lstStyle/>
          <a:p>
            <a:pPr marL="0" indent="0">
              <a:buNone/>
            </a:pPr>
            <a:r>
              <a:rPr lang="de-DE" b="1" dirty="0">
                <a:solidFill>
                  <a:schemeClr val="tx1">
                    <a:lumMod val="50000"/>
                  </a:schemeClr>
                </a:solidFill>
              </a:rPr>
              <a:t>[---] </a:t>
            </a:r>
            <a:br>
              <a:rPr lang="de-DE" b="1" dirty="0">
                <a:solidFill>
                  <a:schemeClr val="tx1">
                    <a:lumMod val="50000"/>
                  </a:schemeClr>
                </a:solidFill>
              </a:rPr>
            </a:br>
            <a:r>
              <a:rPr lang="vi-VN" b="1" dirty="0">
                <a:solidFill>
                  <a:schemeClr val="tx1">
                    <a:lumMod val="50000"/>
                  </a:schemeClr>
                </a:solidFill>
              </a:rPr>
              <a:t>τ[ῶν] Σεβα[στ]ῶ̣ν ἀ̣ρ̣χιερα|τεύσ[α]σαν κ̣[αὶ τῶ]ν Ἰώνων</a:t>
            </a:r>
            <a:r>
              <a:rPr lang="vi-VN" dirty="0">
                <a:solidFill>
                  <a:schemeClr val="tx1">
                    <a:lumMod val="50000"/>
                  </a:schemeClr>
                </a:solidFill>
              </a:rPr>
              <a:t>, | γ</a:t>
            </a:r>
            <a:r>
              <a:rPr lang="vi-VN" b="1" dirty="0">
                <a:solidFill>
                  <a:schemeClr val="tx1">
                    <a:lumMod val="50000"/>
                  </a:schemeClr>
                </a:solidFill>
              </a:rPr>
              <a:t>̣</a:t>
            </a:r>
            <a:r>
              <a:rPr lang="vi-VN" dirty="0">
                <a:solidFill>
                  <a:schemeClr val="tx1">
                    <a:lumMod val="50000"/>
                  </a:schemeClr>
                </a:solidFill>
              </a:rPr>
              <a:t>ενομένην</a:t>
            </a:r>
            <a:r>
              <a:rPr lang="vi-VN" b="1" dirty="0">
                <a:solidFill>
                  <a:schemeClr val="tx1">
                    <a:lumMod val="50000"/>
                  </a:schemeClr>
                </a:solidFill>
              </a:rPr>
              <a:t>̣</a:t>
            </a:r>
            <a:r>
              <a:rPr lang="vi-VN" dirty="0">
                <a:solidFill>
                  <a:schemeClr val="tx1">
                    <a:lumMod val="50000"/>
                  </a:schemeClr>
                </a:solidFill>
              </a:rPr>
              <a:t> [στε]φανηρό|ρ</a:t>
            </a:r>
            <a:r>
              <a:rPr lang="vi-VN" b="1" dirty="0">
                <a:solidFill>
                  <a:schemeClr val="tx1">
                    <a:lumMod val="50000"/>
                  </a:schemeClr>
                </a:solidFill>
              </a:rPr>
              <a:t>̣</a:t>
            </a:r>
            <a:r>
              <a:rPr lang="vi-VN" dirty="0">
                <a:solidFill>
                  <a:schemeClr val="tx1">
                    <a:lumMod val="50000"/>
                  </a:schemeClr>
                </a:solidFill>
              </a:rPr>
              <a:t>ον, γυμνασιάρχον τῶν νέ|ων, γυμνασιάρχον τῶν πα|τέρων, γυμνασιάρχον τῶν | πολειτῶν, παι</a:t>
            </a:r>
            <a:r>
              <a:rPr lang="vi-VN" b="1" dirty="0">
                <a:solidFill>
                  <a:schemeClr val="tx1">
                    <a:lumMod val="50000"/>
                  </a:schemeClr>
                </a:solidFill>
              </a:rPr>
              <a:t>̣</a:t>
            </a:r>
            <a:r>
              <a:rPr lang="vi-VN" dirty="0">
                <a:solidFill>
                  <a:schemeClr val="tx1">
                    <a:lumMod val="50000"/>
                  </a:schemeClr>
                </a:solidFill>
              </a:rPr>
              <a:t>[δο]νόμον, | </a:t>
            </a:r>
            <a:br>
              <a:rPr lang="en-GB" dirty="0">
                <a:solidFill>
                  <a:schemeClr val="tx1">
                    <a:lumMod val="50000"/>
                  </a:schemeClr>
                </a:solidFill>
              </a:rPr>
            </a:br>
            <a:r>
              <a:rPr lang="vi-VN" dirty="0">
                <a:solidFill>
                  <a:schemeClr val="tx1">
                    <a:lumMod val="50000"/>
                  </a:schemeClr>
                </a:solidFill>
              </a:rPr>
              <a:t>χορηγὸν πασ[ῶν χορη|γι]ῶν,</a:t>
            </a:r>
            <a:r>
              <a:rPr lang="vi-VN" b="1" dirty="0">
                <a:solidFill>
                  <a:schemeClr val="tx1">
                    <a:lumMod val="50000"/>
                  </a:schemeClr>
                </a:solidFill>
              </a:rPr>
              <a:t> </a:t>
            </a:r>
            <a:r>
              <a:rPr lang="vi-VN" dirty="0">
                <a:solidFill>
                  <a:schemeClr val="tx1">
                    <a:lumMod val="50000"/>
                  </a:schemeClr>
                </a:solidFill>
              </a:rPr>
              <a:t>ἀγωνοθ̣έ̣τ̣[ι]ν̣ [Δι|δυμ]είων τῶν Κ̣[ομμοδεί|ων, </a:t>
            </a:r>
            <a:r>
              <a:rPr lang="vi-VN" b="1" dirty="0">
                <a:solidFill>
                  <a:schemeClr val="tx1">
                    <a:lumMod val="50000"/>
                  </a:schemeClr>
                </a:solidFill>
              </a:rPr>
              <a:t>ὑδρο]φόρον τῆ[ς Ἀρτέμι|δο]ς τῆς Πυθίης</a:t>
            </a:r>
            <a:r>
              <a:rPr lang="vi-VN" dirty="0">
                <a:solidFill>
                  <a:schemeClr val="tx1">
                    <a:lumMod val="50000"/>
                  </a:schemeClr>
                </a:solidFill>
              </a:rPr>
              <a:t> ---|---ν, κώταρχιν, τέλε[ιον | λειτουργ]ό</a:t>
            </a:r>
            <a:r>
              <a:rPr lang="vi-VN" b="1" dirty="0">
                <a:solidFill>
                  <a:schemeClr val="tx1">
                    <a:lumMod val="50000"/>
                  </a:schemeClr>
                </a:solidFill>
              </a:rPr>
              <a:t>̣</a:t>
            </a:r>
            <a:r>
              <a:rPr lang="vi-VN" dirty="0">
                <a:solidFill>
                  <a:schemeClr val="tx1">
                    <a:lumMod val="50000"/>
                  </a:schemeClr>
                </a:solidFill>
              </a:rPr>
              <a:t>[ν], τὰς λοιπὰς [? ἀρχὰς - ? λει|τουργία]ς</a:t>
            </a:r>
            <a:r>
              <a:rPr lang="vi-VN" b="1" dirty="0">
                <a:solidFill>
                  <a:schemeClr val="tx1">
                    <a:lumMod val="50000"/>
                  </a:schemeClr>
                </a:solidFill>
              </a:rPr>
              <a:t>̣</a:t>
            </a:r>
            <a:r>
              <a:rPr lang="vi-VN" dirty="0">
                <a:solidFill>
                  <a:schemeClr val="tx1">
                    <a:lumMod val="50000"/>
                  </a:schemeClr>
                </a:solidFill>
              </a:rPr>
              <a:t> [ε]ὖ</a:t>
            </a:r>
            <a:r>
              <a:rPr lang="vi-VN" b="1" dirty="0">
                <a:solidFill>
                  <a:schemeClr val="tx1">
                    <a:lumMod val="50000"/>
                  </a:schemeClr>
                </a:solidFill>
              </a:rPr>
              <a:t>̣</a:t>
            </a:r>
            <a:r>
              <a:rPr lang="vi-VN" dirty="0">
                <a:solidFill>
                  <a:schemeClr val="tx1">
                    <a:lumMod val="50000"/>
                  </a:schemeClr>
                </a:solidFill>
              </a:rPr>
              <a:t> ἐ</a:t>
            </a:r>
            <a:r>
              <a:rPr lang="vi-VN" b="1" dirty="0">
                <a:solidFill>
                  <a:schemeClr val="tx1">
                    <a:lumMod val="50000"/>
                  </a:schemeClr>
                </a:solidFill>
              </a:rPr>
              <a:t>̣</a:t>
            </a:r>
            <a:r>
              <a:rPr lang="vi-VN" dirty="0">
                <a:solidFill>
                  <a:schemeClr val="tx1">
                    <a:lumMod val="50000"/>
                  </a:schemeClr>
                </a:solidFill>
              </a:rPr>
              <a:t>[πι]τ</a:t>
            </a:r>
            <a:r>
              <a:rPr lang="vi-VN" b="1" dirty="0">
                <a:solidFill>
                  <a:schemeClr val="tx1">
                    <a:lumMod val="50000"/>
                  </a:schemeClr>
                </a:solidFill>
              </a:rPr>
              <a:t>̣</a:t>
            </a:r>
            <a:r>
              <a:rPr lang="vi-VN" dirty="0">
                <a:solidFill>
                  <a:schemeClr val="tx1">
                    <a:lumMod val="50000"/>
                  </a:schemeClr>
                </a:solidFill>
              </a:rPr>
              <a:t>[ελέσα|σαν ---]</a:t>
            </a:r>
            <a:r>
              <a:rPr lang="en-GB" dirty="0">
                <a:solidFill>
                  <a:schemeClr val="tx1">
                    <a:lumMod val="50000"/>
                  </a:schemeClr>
                </a:solidFill>
              </a:rPr>
              <a:t>.</a:t>
            </a:r>
          </a:p>
        </p:txBody>
      </p:sp>
      <p:sp>
        <p:nvSpPr>
          <p:cNvPr id="4" name="Title 1"/>
          <p:cNvSpPr>
            <a:spLocks noGrp="1"/>
          </p:cNvSpPr>
          <p:nvPr>
            <p:ph type="title"/>
          </p:nvPr>
        </p:nvSpPr>
        <p:spPr>
          <a:xfrm>
            <a:off x="457200" y="260648"/>
            <a:ext cx="8229600" cy="854968"/>
          </a:xfrm>
        </p:spPr>
        <p:txBody>
          <a:bodyPr/>
          <a:lstStyle/>
          <a:p>
            <a:r>
              <a:rPr lang="en-GB" dirty="0" err="1"/>
              <a:t>Didyma</a:t>
            </a:r>
            <a:r>
              <a:rPr lang="en-GB" dirty="0"/>
              <a:t>/</a:t>
            </a:r>
            <a:r>
              <a:rPr lang="en-GB" dirty="0" err="1"/>
              <a:t>Milet</a:t>
            </a:r>
            <a:r>
              <a:rPr lang="en-GB" dirty="0"/>
              <a:t>: career start</a:t>
            </a:r>
          </a:p>
        </p:txBody>
      </p:sp>
      <p:sp>
        <p:nvSpPr>
          <p:cNvPr id="6" name="TextBox 5"/>
          <p:cNvSpPr txBox="1"/>
          <p:nvPr/>
        </p:nvSpPr>
        <p:spPr>
          <a:xfrm>
            <a:off x="3635896" y="6453336"/>
            <a:ext cx="5400600" cy="307777"/>
          </a:xfrm>
          <a:prstGeom prst="rect">
            <a:avLst/>
          </a:prstGeom>
          <a:noFill/>
        </p:spPr>
        <p:txBody>
          <a:bodyPr wrap="square" rtlCol="0">
            <a:spAutoFit/>
          </a:bodyPr>
          <a:lstStyle/>
          <a:p>
            <a:pPr algn="r"/>
            <a:r>
              <a:rPr lang="en-GB" sz="1400" i="1" dirty="0" err="1">
                <a:solidFill>
                  <a:schemeClr val="tx1">
                    <a:lumMod val="50000"/>
                  </a:schemeClr>
                </a:solidFill>
              </a:rPr>
              <a:t>Milet</a:t>
            </a:r>
            <a:r>
              <a:rPr lang="en-GB" sz="1400" dirty="0">
                <a:solidFill>
                  <a:schemeClr val="tx1">
                    <a:lumMod val="50000"/>
                  </a:schemeClr>
                </a:solidFill>
              </a:rPr>
              <a:t> I 7, 265 ; VI 1 p. 206; </a:t>
            </a:r>
            <a:r>
              <a:rPr lang="nl-NL" sz="1400" dirty="0">
                <a:solidFill>
                  <a:schemeClr val="tx1">
                    <a:lumMod val="50000"/>
                  </a:schemeClr>
                </a:solidFill>
              </a:rPr>
              <a:t>Van Bremen 1996, 77, 94, 326</a:t>
            </a:r>
            <a:endParaRPr lang="en-GB" sz="1400" dirty="0">
              <a:solidFill>
                <a:schemeClr val="tx1">
                  <a:lumMod val="50000"/>
                </a:schemeClr>
              </a:solidFill>
            </a:endParaRPr>
          </a:p>
        </p:txBody>
      </p:sp>
      <p:sp>
        <p:nvSpPr>
          <p:cNvPr id="7" name="Content Placeholder 2"/>
          <p:cNvSpPr txBox="1">
            <a:spLocks/>
          </p:cNvSpPr>
          <p:nvPr/>
        </p:nvSpPr>
        <p:spPr>
          <a:xfrm>
            <a:off x="133898" y="1412775"/>
            <a:ext cx="4114800" cy="5445225"/>
          </a:xfrm>
          <a:prstGeom prst="rect">
            <a:avLst/>
          </a:prstGeom>
        </p:spPr>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b="1" dirty="0" err="1"/>
              <a:t>Akkumulation</a:t>
            </a:r>
            <a:r>
              <a:rPr lang="en-GB" b="1" dirty="0"/>
              <a:t> von </a:t>
            </a:r>
            <a:r>
              <a:rPr lang="en-GB" b="1" dirty="0" err="1"/>
              <a:t>Ämtern</a:t>
            </a:r>
            <a:r>
              <a:rPr lang="en-GB" b="1" dirty="0"/>
              <a:t> und </a:t>
            </a:r>
            <a:r>
              <a:rPr lang="en-GB" b="1" dirty="0" err="1"/>
              <a:t>Leiturgien</a:t>
            </a:r>
            <a:r>
              <a:rPr lang="en-GB" b="1" dirty="0"/>
              <a:t> </a:t>
            </a:r>
            <a:r>
              <a:rPr lang="en-GB" b="1" dirty="0">
                <a:sym typeface="Wingdings" pitchFamily="2" charset="2"/>
              </a:rPr>
              <a:t> </a:t>
            </a:r>
            <a:r>
              <a:rPr lang="en-GB" b="1" dirty="0" err="1"/>
              <a:t>Eine</a:t>
            </a:r>
            <a:r>
              <a:rPr lang="en-GB" b="1" dirty="0"/>
              <a:t> </a:t>
            </a:r>
            <a:r>
              <a:rPr lang="en-GB" b="1" dirty="0" err="1"/>
              <a:t>Karriere</a:t>
            </a:r>
            <a:r>
              <a:rPr lang="en-GB" b="1" dirty="0"/>
              <a:t>?</a:t>
            </a:r>
          </a:p>
          <a:p>
            <a:pPr lvl="1"/>
            <a:r>
              <a:rPr lang="en-GB" b="1" dirty="0" err="1">
                <a:solidFill>
                  <a:schemeClr val="accent5">
                    <a:lumMod val="60000"/>
                    <a:lumOff val="40000"/>
                  </a:schemeClr>
                </a:solidFill>
              </a:rPr>
              <a:t>Hohepriesterin</a:t>
            </a:r>
            <a:r>
              <a:rPr lang="en-GB" b="1" dirty="0">
                <a:solidFill>
                  <a:schemeClr val="accent5">
                    <a:lumMod val="60000"/>
                    <a:lumOff val="40000"/>
                  </a:schemeClr>
                </a:solidFill>
              </a:rPr>
              <a:t> der </a:t>
            </a:r>
            <a:r>
              <a:rPr lang="en-GB" b="1" i="1" dirty="0">
                <a:solidFill>
                  <a:schemeClr val="accent5">
                    <a:lumMod val="60000"/>
                    <a:lumOff val="40000"/>
                  </a:schemeClr>
                </a:solidFill>
              </a:rPr>
              <a:t>Augusti</a:t>
            </a:r>
          </a:p>
          <a:p>
            <a:pPr lvl="1"/>
            <a:r>
              <a:rPr lang="en-GB" b="1" dirty="0" err="1">
                <a:solidFill>
                  <a:schemeClr val="accent5">
                    <a:lumMod val="60000"/>
                    <a:lumOff val="40000"/>
                  </a:schemeClr>
                </a:solidFill>
              </a:rPr>
              <a:t>Hohepriesterin</a:t>
            </a:r>
            <a:r>
              <a:rPr lang="en-GB" b="1" dirty="0">
                <a:solidFill>
                  <a:schemeClr val="accent5">
                    <a:lumMod val="60000"/>
                    <a:lumOff val="40000"/>
                  </a:schemeClr>
                </a:solidFill>
              </a:rPr>
              <a:t> </a:t>
            </a:r>
            <a:r>
              <a:rPr lang="en-GB" b="1" dirty="0" err="1">
                <a:solidFill>
                  <a:schemeClr val="accent5">
                    <a:lumMod val="60000"/>
                    <a:lumOff val="40000"/>
                  </a:schemeClr>
                </a:solidFill>
              </a:rPr>
              <a:t>Ioniens</a:t>
            </a:r>
            <a:endParaRPr lang="en-GB" b="1" dirty="0">
              <a:solidFill>
                <a:schemeClr val="accent5">
                  <a:lumMod val="60000"/>
                  <a:lumOff val="40000"/>
                </a:schemeClr>
              </a:solidFill>
            </a:endParaRPr>
          </a:p>
          <a:p>
            <a:pPr lvl="1"/>
            <a:r>
              <a:rPr lang="en-GB" b="1" i="1" dirty="0" err="1">
                <a:solidFill>
                  <a:schemeClr val="accent5">
                    <a:lumMod val="60000"/>
                    <a:lumOff val="40000"/>
                  </a:schemeClr>
                </a:solidFill>
              </a:rPr>
              <a:t>stephanephoros</a:t>
            </a:r>
            <a:endParaRPr lang="en-GB" b="1" i="1" dirty="0">
              <a:solidFill>
                <a:schemeClr val="accent5">
                  <a:lumMod val="60000"/>
                  <a:lumOff val="40000"/>
                </a:schemeClr>
              </a:solidFill>
            </a:endParaRPr>
          </a:p>
          <a:p>
            <a:pPr lvl="1"/>
            <a:r>
              <a:rPr lang="en-GB" b="1" i="1" dirty="0" err="1">
                <a:solidFill>
                  <a:schemeClr val="accent5">
                    <a:lumMod val="60000"/>
                    <a:lumOff val="40000"/>
                  </a:schemeClr>
                </a:solidFill>
              </a:rPr>
              <a:t>gymnasiarchos</a:t>
            </a:r>
            <a:r>
              <a:rPr lang="en-GB" b="1" i="1" dirty="0">
                <a:solidFill>
                  <a:schemeClr val="accent5">
                    <a:lumMod val="60000"/>
                    <a:lumOff val="40000"/>
                  </a:schemeClr>
                </a:solidFill>
              </a:rPr>
              <a:t> </a:t>
            </a:r>
            <a:r>
              <a:rPr lang="en-GB" b="1" dirty="0">
                <a:solidFill>
                  <a:schemeClr val="accent5">
                    <a:lumMod val="60000"/>
                    <a:lumOff val="40000"/>
                  </a:schemeClr>
                </a:solidFill>
              </a:rPr>
              <a:t>der </a:t>
            </a:r>
            <a:r>
              <a:rPr lang="en-GB" b="1" dirty="0" err="1">
                <a:solidFill>
                  <a:schemeClr val="accent5">
                    <a:lumMod val="60000"/>
                    <a:lumOff val="40000"/>
                  </a:schemeClr>
                </a:solidFill>
              </a:rPr>
              <a:t>Jungen</a:t>
            </a:r>
            <a:endParaRPr lang="en-GB" b="1" dirty="0">
              <a:solidFill>
                <a:schemeClr val="accent5">
                  <a:lumMod val="60000"/>
                  <a:lumOff val="40000"/>
                </a:schemeClr>
              </a:solidFill>
            </a:endParaRPr>
          </a:p>
          <a:p>
            <a:pPr lvl="1"/>
            <a:r>
              <a:rPr lang="en-GB" b="1" i="1" dirty="0" err="1">
                <a:solidFill>
                  <a:schemeClr val="accent5">
                    <a:lumMod val="60000"/>
                    <a:lumOff val="40000"/>
                  </a:schemeClr>
                </a:solidFill>
              </a:rPr>
              <a:t>gymnasiarchos</a:t>
            </a:r>
            <a:r>
              <a:rPr lang="en-GB" b="1" i="1" dirty="0">
                <a:solidFill>
                  <a:schemeClr val="accent5">
                    <a:lumMod val="60000"/>
                    <a:lumOff val="40000"/>
                  </a:schemeClr>
                </a:solidFill>
              </a:rPr>
              <a:t> </a:t>
            </a:r>
            <a:r>
              <a:rPr lang="en-GB" b="1" dirty="0">
                <a:solidFill>
                  <a:schemeClr val="accent5">
                    <a:lumMod val="60000"/>
                    <a:lumOff val="40000"/>
                  </a:schemeClr>
                </a:solidFill>
              </a:rPr>
              <a:t>der </a:t>
            </a:r>
            <a:r>
              <a:rPr lang="en-GB" b="1" dirty="0" err="1">
                <a:solidFill>
                  <a:schemeClr val="accent5">
                    <a:lumMod val="60000"/>
                    <a:lumOff val="40000"/>
                  </a:schemeClr>
                </a:solidFill>
              </a:rPr>
              <a:t>Väter</a:t>
            </a:r>
            <a:endParaRPr lang="en-GB" b="1" dirty="0">
              <a:solidFill>
                <a:schemeClr val="accent5">
                  <a:lumMod val="60000"/>
                  <a:lumOff val="40000"/>
                </a:schemeClr>
              </a:solidFill>
            </a:endParaRPr>
          </a:p>
          <a:p>
            <a:pPr lvl="1"/>
            <a:r>
              <a:rPr lang="en-GB" b="1" i="1" dirty="0" err="1">
                <a:solidFill>
                  <a:schemeClr val="accent5">
                    <a:lumMod val="60000"/>
                    <a:lumOff val="40000"/>
                  </a:schemeClr>
                </a:solidFill>
              </a:rPr>
              <a:t>gymnasiarchos</a:t>
            </a:r>
            <a:r>
              <a:rPr lang="en-GB" b="1" i="1" dirty="0">
                <a:solidFill>
                  <a:schemeClr val="accent5">
                    <a:lumMod val="60000"/>
                    <a:lumOff val="40000"/>
                  </a:schemeClr>
                </a:solidFill>
              </a:rPr>
              <a:t> </a:t>
            </a:r>
            <a:r>
              <a:rPr lang="en-GB" b="1" dirty="0">
                <a:solidFill>
                  <a:schemeClr val="accent5">
                    <a:lumMod val="60000"/>
                    <a:lumOff val="40000"/>
                  </a:schemeClr>
                </a:solidFill>
              </a:rPr>
              <a:t>der </a:t>
            </a:r>
            <a:r>
              <a:rPr lang="en-GB" b="1" dirty="0" err="1">
                <a:solidFill>
                  <a:schemeClr val="accent5">
                    <a:lumMod val="60000"/>
                    <a:lumOff val="40000"/>
                  </a:schemeClr>
                </a:solidFill>
              </a:rPr>
              <a:t>Bürger</a:t>
            </a:r>
            <a:endParaRPr lang="en-GB" b="1" dirty="0">
              <a:solidFill>
                <a:schemeClr val="accent5">
                  <a:lumMod val="60000"/>
                  <a:lumOff val="40000"/>
                </a:schemeClr>
              </a:solidFill>
            </a:endParaRPr>
          </a:p>
          <a:p>
            <a:pPr lvl="1"/>
            <a:r>
              <a:rPr lang="en-GB" b="1" i="1" dirty="0" err="1">
                <a:solidFill>
                  <a:schemeClr val="accent5">
                    <a:lumMod val="60000"/>
                    <a:lumOff val="40000"/>
                  </a:schemeClr>
                </a:solidFill>
              </a:rPr>
              <a:t>paidonomos</a:t>
            </a:r>
            <a:r>
              <a:rPr lang="en-GB" b="1" dirty="0">
                <a:solidFill>
                  <a:schemeClr val="accent5">
                    <a:lumMod val="60000"/>
                    <a:lumOff val="40000"/>
                  </a:schemeClr>
                </a:solidFill>
              </a:rPr>
              <a:t>, ‘</a:t>
            </a:r>
            <a:r>
              <a:rPr lang="en-GB" b="1" dirty="0" err="1">
                <a:solidFill>
                  <a:schemeClr val="accent5">
                    <a:lumMod val="60000"/>
                    <a:lumOff val="40000"/>
                  </a:schemeClr>
                </a:solidFill>
              </a:rPr>
              <a:t>Erzieher</a:t>
            </a:r>
            <a:r>
              <a:rPr lang="en-GB" b="1" dirty="0">
                <a:solidFill>
                  <a:schemeClr val="accent5">
                    <a:lumMod val="60000"/>
                    <a:lumOff val="40000"/>
                  </a:schemeClr>
                </a:solidFill>
              </a:rPr>
              <a:t>’</a:t>
            </a:r>
          </a:p>
          <a:p>
            <a:pPr lvl="1"/>
            <a:r>
              <a:rPr lang="en-GB" b="1" dirty="0" err="1">
                <a:solidFill>
                  <a:schemeClr val="accent5">
                    <a:lumMod val="60000"/>
                    <a:lumOff val="40000"/>
                  </a:schemeClr>
                </a:solidFill>
              </a:rPr>
              <a:t>Chorführer</a:t>
            </a:r>
            <a:r>
              <a:rPr lang="en-GB" b="1" dirty="0">
                <a:solidFill>
                  <a:schemeClr val="accent5">
                    <a:lumMod val="60000"/>
                    <a:lumOff val="40000"/>
                  </a:schemeClr>
                </a:solidFill>
              </a:rPr>
              <a:t> (</a:t>
            </a:r>
            <a:r>
              <a:rPr lang="en-GB" b="1" i="1" dirty="0" err="1">
                <a:solidFill>
                  <a:schemeClr val="accent5">
                    <a:lumMod val="60000"/>
                    <a:lumOff val="40000"/>
                  </a:schemeClr>
                </a:solidFill>
              </a:rPr>
              <a:t>choregos</a:t>
            </a:r>
            <a:r>
              <a:rPr lang="en-GB" b="1" dirty="0">
                <a:solidFill>
                  <a:schemeClr val="accent5">
                    <a:lumMod val="60000"/>
                    <a:lumOff val="40000"/>
                  </a:schemeClr>
                </a:solidFill>
              </a:rPr>
              <a:t>) </a:t>
            </a:r>
            <a:r>
              <a:rPr lang="en-GB" b="1" dirty="0" err="1">
                <a:solidFill>
                  <a:schemeClr val="accent5">
                    <a:lumMod val="60000"/>
                    <a:lumOff val="40000"/>
                  </a:schemeClr>
                </a:solidFill>
              </a:rPr>
              <a:t>aller</a:t>
            </a:r>
            <a:r>
              <a:rPr lang="en-GB" b="1" dirty="0">
                <a:solidFill>
                  <a:schemeClr val="accent5">
                    <a:lumMod val="60000"/>
                    <a:lumOff val="40000"/>
                  </a:schemeClr>
                </a:solidFill>
              </a:rPr>
              <a:t> </a:t>
            </a:r>
            <a:r>
              <a:rPr lang="en-GB" b="1" i="1" dirty="0" err="1">
                <a:solidFill>
                  <a:schemeClr val="accent5">
                    <a:lumMod val="60000"/>
                    <a:lumOff val="40000"/>
                  </a:schemeClr>
                </a:solidFill>
              </a:rPr>
              <a:t>choregiai</a:t>
            </a:r>
            <a:r>
              <a:rPr lang="en-GB" b="1" i="1" dirty="0">
                <a:solidFill>
                  <a:schemeClr val="accent5">
                    <a:lumMod val="60000"/>
                    <a:lumOff val="40000"/>
                  </a:schemeClr>
                </a:solidFill>
              </a:rPr>
              <a:t> </a:t>
            </a:r>
          </a:p>
          <a:p>
            <a:pPr lvl="1"/>
            <a:r>
              <a:rPr lang="en-GB" b="1" i="1" dirty="0" err="1">
                <a:solidFill>
                  <a:schemeClr val="accent5">
                    <a:lumMod val="60000"/>
                    <a:lumOff val="40000"/>
                  </a:schemeClr>
                </a:solidFill>
              </a:rPr>
              <a:t>agonothétes</a:t>
            </a:r>
            <a:r>
              <a:rPr lang="en-GB" dirty="0">
                <a:solidFill>
                  <a:schemeClr val="accent5">
                    <a:lumMod val="60000"/>
                    <a:lumOff val="40000"/>
                  </a:schemeClr>
                </a:solidFill>
              </a:rPr>
              <a:t> (</a:t>
            </a:r>
            <a:r>
              <a:rPr lang="en-GB" dirty="0" err="1">
                <a:solidFill>
                  <a:schemeClr val="accent5">
                    <a:lumMod val="60000"/>
                    <a:lumOff val="40000"/>
                  </a:schemeClr>
                </a:solidFill>
              </a:rPr>
              <a:t>organisiert</a:t>
            </a:r>
            <a:r>
              <a:rPr lang="en-GB" dirty="0">
                <a:solidFill>
                  <a:schemeClr val="accent5">
                    <a:lumMod val="60000"/>
                    <a:lumOff val="40000"/>
                  </a:schemeClr>
                </a:solidFill>
              </a:rPr>
              <a:t> </a:t>
            </a:r>
            <a:r>
              <a:rPr lang="en-GB" dirty="0" err="1">
                <a:solidFill>
                  <a:schemeClr val="accent5">
                    <a:lumMod val="60000"/>
                    <a:lumOff val="40000"/>
                  </a:schemeClr>
                </a:solidFill>
              </a:rPr>
              <a:t>Spiele</a:t>
            </a:r>
            <a:r>
              <a:rPr lang="en-GB" dirty="0">
                <a:solidFill>
                  <a:schemeClr val="accent5">
                    <a:lumMod val="60000"/>
                    <a:lumOff val="40000"/>
                  </a:schemeClr>
                </a:solidFill>
              </a:rPr>
              <a:t>)</a:t>
            </a:r>
            <a:r>
              <a:rPr lang="en-GB" b="1" i="1" dirty="0">
                <a:solidFill>
                  <a:schemeClr val="accent5">
                    <a:lumMod val="60000"/>
                    <a:lumOff val="40000"/>
                  </a:schemeClr>
                </a:solidFill>
              </a:rPr>
              <a:t> </a:t>
            </a:r>
            <a:br>
              <a:rPr lang="en-GB" dirty="0">
                <a:solidFill>
                  <a:schemeClr val="accent5">
                    <a:lumMod val="60000"/>
                    <a:lumOff val="40000"/>
                  </a:schemeClr>
                </a:solidFill>
              </a:rPr>
            </a:br>
            <a:r>
              <a:rPr lang="en-GB" dirty="0">
                <a:solidFill>
                  <a:schemeClr val="accent5">
                    <a:lumMod val="60000"/>
                    <a:lumOff val="40000"/>
                  </a:schemeClr>
                </a:solidFill>
              </a:rPr>
              <a:t>der </a:t>
            </a:r>
            <a:r>
              <a:rPr lang="en-GB" dirty="0" err="1">
                <a:solidFill>
                  <a:schemeClr val="accent5">
                    <a:lumMod val="60000"/>
                    <a:lumOff val="40000"/>
                  </a:schemeClr>
                </a:solidFill>
              </a:rPr>
              <a:t>Didymeia</a:t>
            </a:r>
            <a:r>
              <a:rPr lang="en-GB" dirty="0">
                <a:solidFill>
                  <a:schemeClr val="accent5">
                    <a:lumMod val="60000"/>
                    <a:lumOff val="40000"/>
                  </a:schemeClr>
                </a:solidFill>
              </a:rPr>
              <a:t> </a:t>
            </a:r>
            <a:r>
              <a:rPr lang="en-GB" dirty="0" err="1">
                <a:solidFill>
                  <a:schemeClr val="accent5">
                    <a:lumMod val="60000"/>
                    <a:lumOff val="40000"/>
                  </a:schemeClr>
                </a:solidFill>
              </a:rPr>
              <a:t>Commodeia</a:t>
            </a:r>
            <a:endParaRPr lang="en-GB" dirty="0">
              <a:solidFill>
                <a:schemeClr val="accent5">
                  <a:lumMod val="60000"/>
                  <a:lumOff val="40000"/>
                </a:schemeClr>
              </a:solidFill>
            </a:endParaRPr>
          </a:p>
          <a:p>
            <a:pPr lvl="1"/>
            <a:r>
              <a:rPr lang="en-GB" b="1" i="1" dirty="0" err="1">
                <a:solidFill>
                  <a:schemeClr val="accent5">
                    <a:lumMod val="60000"/>
                    <a:lumOff val="40000"/>
                  </a:schemeClr>
                </a:solidFill>
              </a:rPr>
              <a:t>hydrophoros</a:t>
            </a:r>
            <a:r>
              <a:rPr lang="en-GB" b="1" i="1" dirty="0">
                <a:solidFill>
                  <a:schemeClr val="accent5">
                    <a:lumMod val="60000"/>
                    <a:lumOff val="40000"/>
                  </a:schemeClr>
                </a:solidFill>
              </a:rPr>
              <a:t> </a:t>
            </a:r>
            <a:r>
              <a:rPr lang="en-GB" b="1" dirty="0">
                <a:solidFill>
                  <a:schemeClr val="accent5">
                    <a:lumMod val="60000"/>
                    <a:lumOff val="40000"/>
                  </a:schemeClr>
                </a:solidFill>
              </a:rPr>
              <a:t>der Artemis </a:t>
            </a:r>
            <a:r>
              <a:rPr lang="en-GB" b="1" dirty="0" err="1">
                <a:solidFill>
                  <a:schemeClr val="accent5">
                    <a:lumMod val="60000"/>
                    <a:lumOff val="40000"/>
                  </a:schemeClr>
                </a:solidFill>
              </a:rPr>
              <a:t>Pythia</a:t>
            </a:r>
            <a:endParaRPr lang="en-GB" b="1" dirty="0">
              <a:solidFill>
                <a:schemeClr val="accent5">
                  <a:lumMod val="60000"/>
                  <a:lumOff val="40000"/>
                </a:schemeClr>
              </a:solidFill>
            </a:endParaRPr>
          </a:p>
          <a:p>
            <a:pPr lvl="1"/>
            <a:r>
              <a:rPr lang="en-GB" b="1" i="1" dirty="0" err="1">
                <a:solidFill>
                  <a:schemeClr val="accent5">
                    <a:lumMod val="60000"/>
                    <a:lumOff val="40000"/>
                  </a:schemeClr>
                </a:solidFill>
              </a:rPr>
              <a:t>kotarchis</a:t>
            </a:r>
            <a:r>
              <a:rPr lang="en-GB" b="1" i="1" dirty="0">
                <a:solidFill>
                  <a:schemeClr val="accent5">
                    <a:lumMod val="60000"/>
                    <a:lumOff val="40000"/>
                  </a:schemeClr>
                </a:solidFill>
              </a:rPr>
              <a:t> </a:t>
            </a:r>
            <a:r>
              <a:rPr lang="en-GB" dirty="0">
                <a:solidFill>
                  <a:schemeClr val="accent5">
                    <a:lumMod val="60000"/>
                    <a:lumOff val="40000"/>
                  </a:schemeClr>
                </a:solidFill>
              </a:rPr>
              <a:t>(</a:t>
            </a:r>
            <a:r>
              <a:rPr lang="en-GB" dirty="0" err="1">
                <a:solidFill>
                  <a:schemeClr val="accent5">
                    <a:lumMod val="60000"/>
                    <a:lumOff val="40000"/>
                  </a:schemeClr>
                </a:solidFill>
              </a:rPr>
              <a:t>sonst</a:t>
            </a:r>
            <a:r>
              <a:rPr lang="en-GB" dirty="0">
                <a:solidFill>
                  <a:schemeClr val="accent5">
                    <a:lumMod val="60000"/>
                    <a:lumOff val="40000"/>
                  </a:schemeClr>
                </a:solidFill>
              </a:rPr>
              <a:t> </a:t>
            </a:r>
            <a:r>
              <a:rPr lang="en-GB" dirty="0" err="1">
                <a:solidFill>
                  <a:schemeClr val="accent5">
                    <a:lumMod val="60000"/>
                    <a:lumOff val="40000"/>
                  </a:schemeClr>
                </a:solidFill>
              </a:rPr>
              <a:t>nur</a:t>
            </a:r>
            <a:r>
              <a:rPr lang="en-GB" dirty="0">
                <a:solidFill>
                  <a:schemeClr val="accent5">
                    <a:lumMod val="60000"/>
                    <a:lumOff val="40000"/>
                  </a:schemeClr>
                </a:solidFill>
              </a:rPr>
              <a:t> </a:t>
            </a:r>
            <a:r>
              <a:rPr lang="en-GB" dirty="0" err="1">
                <a:solidFill>
                  <a:schemeClr val="accent5">
                    <a:lumMod val="60000"/>
                    <a:lumOff val="40000"/>
                  </a:schemeClr>
                </a:solidFill>
              </a:rPr>
              <a:t>männlich</a:t>
            </a:r>
            <a:r>
              <a:rPr lang="en-GB" dirty="0">
                <a:solidFill>
                  <a:schemeClr val="accent5">
                    <a:lumMod val="60000"/>
                    <a:lumOff val="40000"/>
                  </a:schemeClr>
                </a:solidFill>
              </a:rPr>
              <a:t>!)</a:t>
            </a:r>
            <a:endParaRPr lang="en-GB" b="1" i="1" dirty="0">
              <a:solidFill>
                <a:schemeClr val="accent5">
                  <a:lumMod val="60000"/>
                  <a:lumOff val="40000"/>
                </a:schemeClr>
              </a:solidFill>
            </a:endParaRPr>
          </a:p>
          <a:p>
            <a:pPr lvl="1"/>
            <a:r>
              <a:rPr lang="en-GB" b="1" i="1" dirty="0" err="1">
                <a:solidFill>
                  <a:schemeClr val="accent5">
                    <a:lumMod val="60000"/>
                    <a:lumOff val="40000"/>
                  </a:schemeClr>
                </a:solidFill>
              </a:rPr>
              <a:t>leiturgos</a:t>
            </a:r>
            <a:r>
              <a:rPr lang="en-GB" b="1" dirty="0">
                <a:solidFill>
                  <a:schemeClr val="accent5">
                    <a:lumMod val="60000"/>
                    <a:lumOff val="40000"/>
                  </a:schemeClr>
                </a:solidFill>
              </a:rPr>
              <a:t> </a:t>
            </a:r>
            <a:r>
              <a:rPr lang="en-GB" b="1" dirty="0" err="1">
                <a:solidFill>
                  <a:schemeClr val="accent5">
                    <a:lumMod val="60000"/>
                    <a:lumOff val="40000"/>
                  </a:schemeClr>
                </a:solidFill>
              </a:rPr>
              <a:t>aller</a:t>
            </a:r>
            <a:r>
              <a:rPr lang="en-GB" b="1" dirty="0">
                <a:solidFill>
                  <a:schemeClr val="accent5">
                    <a:lumMod val="60000"/>
                    <a:lumOff val="40000"/>
                  </a:schemeClr>
                </a:solidFill>
              </a:rPr>
              <a:t> </a:t>
            </a:r>
            <a:r>
              <a:rPr lang="en-GB" b="1" dirty="0" err="1">
                <a:solidFill>
                  <a:schemeClr val="accent5">
                    <a:lumMod val="60000"/>
                    <a:lumOff val="40000"/>
                  </a:schemeClr>
                </a:solidFill>
              </a:rPr>
              <a:t>Leiturgien</a:t>
            </a:r>
            <a:endParaRPr lang="en-GB" b="1" dirty="0">
              <a:solidFill>
                <a:schemeClr val="accent5">
                  <a:lumMod val="60000"/>
                  <a:lumOff val="40000"/>
                </a:schemeClr>
              </a:solidFill>
            </a:endParaRPr>
          </a:p>
          <a:p>
            <a:pPr lvl="1"/>
            <a:r>
              <a:rPr lang="en-GB" dirty="0">
                <a:solidFill>
                  <a:schemeClr val="accent5">
                    <a:lumMod val="60000"/>
                    <a:lumOff val="40000"/>
                  </a:schemeClr>
                </a:solidFill>
              </a:rPr>
              <a:t>“…und </a:t>
            </a:r>
            <a:r>
              <a:rPr lang="en-GB" dirty="0" err="1">
                <a:solidFill>
                  <a:schemeClr val="accent5">
                    <a:lumMod val="60000"/>
                    <a:lumOff val="40000"/>
                  </a:schemeClr>
                </a:solidFill>
              </a:rPr>
              <a:t>sie</a:t>
            </a:r>
            <a:r>
              <a:rPr lang="en-GB" dirty="0">
                <a:solidFill>
                  <a:schemeClr val="accent5">
                    <a:lumMod val="60000"/>
                    <a:lumOff val="40000"/>
                  </a:schemeClr>
                </a:solidFill>
              </a:rPr>
              <a:t> hat </a:t>
            </a:r>
            <a:r>
              <a:rPr lang="en-GB" dirty="0" err="1">
                <a:solidFill>
                  <a:schemeClr val="accent5">
                    <a:lumMod val="60000"/>
                    <a:lumOff val="40000"/>
                  </a:schemeClr>
                </a:solidFill>
              </a:rPr>
              <a:t>korrekt</a:t>
            </a:r>
            <a:r>
              <a:rPr lang="en-GB" dirty="0">
                <a:solidFill>
                  <a:schemeClr val="accent5">
                    <a:lumMod val="60000"/>
                    <a:lumOff val="40000"/>
                  </a:schemeClr>
                </a:solidFill>
              </a:rPr>
              <a:t> die </a:t>
            </a:r>
            <a:r>
              <a:rPr lang="en-GB" dirty="0" err="1">
                <a:solidFill>
                  <a:schemeClr val="accent5">
                    <a:lumMod val="60000"/>
                    <a:lumOff val="40000"/>
                  </a:schemeClr>
                </a:solidFill>
              </a:rPr>
              <a:t>anderen</a:t>
            </a:r>
            <a:r>
              <a:rPr lang="en-GB" dirty="0">
                <a:solidFill>
                  <a:schemeClr val="accent5">
                    <a:lumMod val="60000"/>
                    <a:lumOff val="40000"/>
                  </a:schemeClr>
                </a:solidFill>
              </a:rPr>
              <a:t> [</a:t>
            </a:r>
            <a:r>
              <a:rPr lang="en-GB" dirty="0" err="1">
                <a:solidFill>
                  <a:schemeClr val="accent5">
                    <a:lumMod val="60000"/>
                    <a:lumOff val="40000"/>
                  </a:schemeClr>
                </a:solidFill>
              </a:rPr>
              <a:t>Leiturgien</a:t>
            </a:r>
            <a:r>
              <a:rPr lang="en-GB" dirty="0">
                <a:solidFill>
                  <a:schemeClr val="accent5">
                    <a:lumMod val="60000"/>
                    <a:lumOff val="40000"/>
                  </a:schemeClr>
                </a:solidFill>
              </a:rPr>
              <a:t> / </a:t>
            </a:r>
            <a:r>
              <a:rPr lang="en-GB" dirty="0" err="1">
                <a:solidFill>
                  <a:schemeClr val="accent5">
                    <a:lumMod val="60000"/>
                    <a:lumOff val="40000"/>
                  </a:schemeClr>
                </a:solidFill>
              </a:rPr>
              <a:t>Magistraturen</a:t>
            </a:r>
            <a:r>
              <a:rPr lang="en-GB" dirty="0">
                <a:solidFill>
                  <a:schemeClr val="accent5">
                    <a:lumMod val="60000"/>
                    <a:lumOff val="40000"/>
                  </a:schemeClr>
                </a:solidFill>
              </a:rPr>
              <a:t>?] </a:t>
            </a:r>
            <a:r>
              <a:rPr lang="en-GB" dirty="0" err="1">
                <a:solidFill>
                  <a:schemeClr val="accent5">
                    <a:lumMod val="60000"/>
                    <a:lumOff val="40000"/>
                  </a:schemeClr>
                </a:solidFill>
              </a:rPr>
              <a:t>ausgeführt</a:t>
            </a:r>
            <a:r>
              <a:rPr lang="en-GB" dirty="0">
                <a:solidFill>
                  <a:schemeClr val="accent5">
                    <a:lumMod val="60000"/>
                    <a:lumOff val="40000"/>
                  </a:schemeClr>
                </a:solidFill>
              </a:rPr>
              <a:t>.”</a:t>
            </a:r>
            <a:endParaRPr lang="en-GB" b="1" dirty="0">
              <a:solidFill>
                <a:schemeClr val="accent5">
                  <a:lumMod val="60000"/>
                  <a:lumOff val="40000"/>
                </a:schemeClr>
              </a:solidFill>
            </a:endParaRPr>
          </a:p>
          <a:p>
            <a:pPr lvl="1"/>
            <a:endParaRPr lang="en-GB" b="1" i="1" dirty="0"/>
          </a:p>
          <a:p>
            <a:r>
              <a:rPr lang="en-GB" sz="2100" b="1" dirty="0">
                <a:solidFill>
                  <a:schemeClr val="tx1">
                    <a:lumMod val="65000"/>
                  </a:schemeClr>
                </a:solidFill>
              </a:rPr>
              <a:t>Name der </a:t>
            </a:r>
            <a:r>
              <a:rPr lang="en-GB" sz="2100" b="1" dirty="0" err="1">
                <a:solidFill>
                  <a:schemeClr val="tx1">
                    <a:lumMod val="65000"/>
                  </a:schemeClr>
                </a:solidFill>
              </a:rPr>
              <a:t>Priesterin</a:t>
            </a:r>
            <a:r>
              <a:rPr lang="en-GB" sz="2100" b="1" dirty="0">
                <a:solidFill>
                  <a:schemeClr val="tx1">
                    <a:lumMod val="65000"/>
                  </a:schemeClr>
                </a:solidFill>
              </a:rPr>
              <a:t> </a:t>
            </a:r>
            <a:r>
              <a:rPr lang="en-GB" sz="2100" b="1" dirty="0" err="1">
                <a:solidFill>
                  <a:schemeClr val="tx1">
                    <a:lumMod val="65000"/>
                  </a:schemeClr>
                </a:solidFill>
              </a:rPr>
              <a:t>nicht</a:t>
            </a:r>
            <a:r>
              <a:rPr lang="en-GB" sz="2100" b="1" dirty="0">
                <a:solidFill>
                  <a:schemeClr val="tx1">
                    <a:lumMod val="65000"/>
                  </a:schemeClr>
                </a:solidFill>
              </a:rPr>
              <a:t> </a:t>
            </a:r>
            <a:r>
              <a:rPr lang="en-GB" sz="2100" b="1" dirty="0" err="1">
                <a:solidFill>
                  <a:schemeClr val="tx1">
                    <a:lumMod val="65000"/>
                  </a:schemeClr>
                </a:solidFill>
              </a:rPr>
              <a:t>erhalten</a:t>
            </a:r>
            <a:r>
              <a:rPr lang="en-GB" sz="2100" dirty="0">
                <a:solidFill>
                  <a:schemeClr val="tx1">
                    <a:lumMod val="65000"/>
                  </a:schemeClr>
                </a:solidFill>
              </a:rPr>
              <a:t> </a:t>
            </a:r>
          </a:p>
          <a:p>
            <a:r>
              <a:rPr lang="en-GB" sz="2100" dirty="0">
                <a:solidFill>
                  <a:schemeClr val="tx1">
                    <a:lumMod val="65000"/>
                  </a:schemeClr>
                </a:solidFill>
              </a:rPr>
              <a:t>ca. 175-250 n. Chr. </a:t>
            </a:r>
          </a:p>
        </p:txBody>
      </p:sp>
      <p:sp>
        <p:nvSpPr>
          <p:cNvPr id="8" name="Oval 7"/>
          <p:cNvSpPr/>
          <p:nvPr/>
        </p:nvSpPr>
        <p:spPr>
          <a:xfrm>
            <a:off x="395536" y="3284984"/>
            <a:ext cx="2880320" cy="432048"/>
          </a:xfrm>
          <a:prstGeom prst="ellipse">
            <a:avLst/>
          </a:prstGeom>
          <a:noFill/>
          <a:ln w="38100">
            <a:solidFill>
              <a:srgbClr val="16D3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2199101" y="2564904"/>
            <a:ext cx="1796835" cy="936104"/>
          </a:xfrm>
          <a:prstGeom prst="ellipse">
            <a:avLst/>
          </a:prstGeom>
          <a:noFill/>
          <a:ln w="38100">
            <a:solidFill>
              <a:srgbClr val="16D3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4139952" y="1196752"/>
            <a:ext cx="4752528" cy="4862870"/>
          </a:xfrm>
          <a:prstGeom prst="rect">
            <a:avLst/>
          </a:prstGeom>
          <a:gradFill flip="none" rotWithShape="1">
            <a:gsLst>
              <a:gs pos="0">
                <a:schemeClr val="accent6">
                  <a:shade val="15000"/>
                  <a:satMod val="180000"/>
                  <a:alpha val="30000"/>
                </a:schemeClr>
              </a:gs>
              <a:gs pos="46000">
                <a:schemeClr val="accent6">
                  <a:shade val="45000"/>
                  <a:satMod val="170000"/>
                  <a:alpha val="45000"/>
                </a:schemeClr>
              </a:gs>
              <a:gs pos="72000">
                <a:schemeClr val="accent6">
                  <a:tint val="99000"/>
                  <a:shade val="65000"/>
                  <a:satMod val="155000"/>
                </a:schemeClr>
              </a:gs>
              <a:gs pos="100000">
                <a:schemeClr val="accent6">
                  <a:tint val="95500"/>
                  <a:shade val="100000"/>
                  <a:satMod val="155000"/>
                </a:schemeClr>
              </a:gs>
            </a:gsLst>
            <a:lin ang="18900000" scaled="1"/>
            <a:tileRect/>
          </a:gradFill>
        </p:spPr>
        <p:style>
          <a:lnRef idx="1">
            <a:schemeClr val="accent6"/>
          </a:lnRef>
          <a:fillRef idx="3">
            <a:schemeClr val="accent6"/>
          </a:fillRef>
          <a:effectRef idx="2">
            <a:schemeClr val="accent6"/>
          </a:effectRef>
          <a:fontRef idx="minor">
            <a:schemeClr val="lt1"/>
          </a:fontRef>
        </p:style>
        <p:txBody>
          <a:bodyPr wrap="square" rtlCol="0">
            <a:spAutoFit/>
          </a:bodyPr>
          <a:lstStyle/>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extraorindary</a:t>
            </a:r>
            <a:r>
              <a:rPr lang="fr-FR" b="1" dirty="0">
                <a:solidFill>
                  <a:schemeClr val="accent5">
                    <a:lumMod val="60000"/>
                    <a:lumOff val="40000"/>
                  </a:schemeClr>
                </a:solidFill>
                <a:effectLst>
                  <a:outerShdw blurRad="38100" dist="38100" dir="2700000" algn="tl">
                    <a:srgbClr val="000000">
                      <a:alpha val="43137"/>
                    </a:srgbClr>
                  </a:outerShdw>
                </a:effectLst>
              </a:rPr>
              <a:t> « </a:t>
            </a:r>
            <a:r>
              <a:rPr lang="fr-FR" b="1" dirty="0" err="1">
                <a:solidFill>
                  <a:schemeClr val="accent5">
                    <a:lumMod val="60000"/>
                    <a:lumOff val="40000"/>
                  </a:schemeClr>
                </a:solidFill>
                <a:effectLst>
                  <a:outerShdw blurRad="38100" dist="38100" dir="2700000" algn="tl">
                    <a:srgbClr val="000000">
                      <a:alpha val="43137"/>
                    </a:srgbClr>
                  </a:outerShdw>
                </a:effectLst>
              </a:rPr>
              <a:t>accummulation</a:t>
            </a:r>
            <a:r>
              <a:rPr lang="fr-FR" b="1" dirty="0">
                <a:solidFill>
                  <a:schemeClr val="accent5">
                    <a:lumMod val="60000"/>
                    <a:lumOff val="40000"/>
                  </a:schemeClr>
                </a:solidFill>
                <a:effectLst>
                  <a:outerShdw blurRad="38100" dist="38100" dir="2700000" algn="tl">
                    <a:srgbClr val="000000">
                      <a:alpha val="43137"/>
                    </a:srgbClr>
                  </a:outerShdw>
                </a:effectLst>
              </a:rPr>
              <a:t> » </a:t>
            </a:r>
            <a:br>
              <a:rPr lang="fr-FR" b="1" dirty="0">
                <a:solidFill>
                  <a:schemeClr val="accent5">
                    <a:lumMod val="60000"/>
                    <a:lumOff val="40000"/>
                  </a:schemeClr>
                </a:solidFill>
                <a:effectLst>
                  <a:outerShdw blurRad="38100" dist="38100" dir="2700000" algn="tl">
                    <a:srgbClr val="000000">
                      <a:alpha val="43137"/>
                    </a:srgbClr>
                  </a:outerShdw>
                </a:effectLst>
              </a:rPr>
            </a:br>
            <a:r>
              <a:rPr lang="fr-FR" b="1" dirty="0">
                <a:solidFill>
                  <a:schemeClr val="accent5">
                    <a:lumMod val="60000"/>
                    <a:lumOff val="40000"/>
                  </a:schemeClr>
                </a:solidFill>
                <a:effectLst>
                  <a:outerShdw blurRad="38100" dist="38100" dir="2700000" algn="tl">
                    <a:srgbClr val="000000">
                      <a:alpha val="43137"/>
                    </a:srgbClr>
                  </a:outerShdw>
                </a:effectLst>
              </a:rPr>
              <a:t>of offices and liturgies</a:t>
            </a:r>
          </a:p>
          <a:p>
            <a:pPr marL="285750" lvl="1" indent="-285750">
              <a:buFont typeface="Wingdings"/>
              <a:buChar char="à"/>
            </a:pPr>
            <a:endParaRPr lang="fr-FR" sz="1200"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r>
              <a:rPr lang="fr-FR" b="1" i="1" dirty="0">
                <a:solidFill>
                  <a:schemeClr val="accent5">
                    <a:lumMod val="60000"/>
                    <a:lumOff val="40000"/>
                  </a:schemeClr>
                </a:solidFill>
                <a:effectLst>
                  <a:outerShdw blurRad="38100" dist="38100" dir="2700000" algn="tl">
                    <a:srgbClr val="000000">
                      <a:alpha val="43137"/>
                    </a:srgbClr>
                  </a:outerShdw>
                </a:effectLst>
              </a:rPr>
              <a:t>cursus </a:t>
            </a:r>
            <a:r>
              <a:rPr lang="fr-FR" b="1" i="1" dirty="0" err="1">
                <a:solidFill>
                  <a:schemeClr val="accent5">
                    <a:lumMod val="60000"/>
                    <a:lumOff val="40000"/>
                  </a:schemeClr>
                </a:solidFill>
                <a:effectLst>
                  <a:outerShdw blurRad="38100" dist="38100" dir="2700000" algn="tl">
                    <a:srgbClr val="000000">
                      <a:alpha val="43137"/>
                    </a:srgbClr>
                  </a:outerShdw>
                </a:effectLst>
              </a:rPr>
              <a:t>honorum</a:t>
            </a:r>
            <a:r>
              <a:rPr lang="fr-FR" b="1" i="1" dirty="0">
                <a:solidFill>
                  <a:schemeClr val="accent5">
                    <a:lumMod val="60000"/>
                    <a:lumOff val="40000"/>
                  </a:schemeClr>
                </a:solidFill>
                <a:effectLst>
                  <a:outerShdw blurRad="38100" dist="38100" dir="2700000" algn="tl">
                    <a:srgbClr val="000000">
                      <a:alpha val="43137"/>
                    </a:srgbClr>
                  </a:outerShdw>
                </a:effectLst>
              </a:rPr>
              <a:t> </a:t>
            </a:r>
            <a:r>
              <a:rPr lang="fr-FR" b="1" dirty="0">
                <a:solidFill>
                  <a:schemeClr val="accent5">
                    <a:lumMod val="60000"/>
                    <a:lumOff val="40000"/>
                  </a:schemeClr>
                </a:solidFill>
                <a:effectLst>
                  <a:outerShdw blurRad="38100" dist="38100" dir="2700000" algn="tl">
                    <a:srgbClr val="000000">
                      <a:alpha val="43137"/>
                    </a:srgbClr>
                  </a:outerShdw>
                </a:effectLst>
              </a:rPr>
              <a:t>for the (</a:t>
            </a:r>
            <a:r>
              <a:rPr lang="fr-FR" b="1" dirty="0" err="1">
                <a:solidFill>
                  <a:schemeClr val="accent5">
                    <a:lumMod val="60000"/>
                    <a:lumOff val="40000"/>
                  </a:schemeClr>
                </a:solidFill>
                <a:effectLst>
                  <a:outerShdw blurRad="38100" dist="38100" dir="2700000" algn="tl">
                    <a:srgbClr val="000000">
                      <a:alpha val="43137"/>
                    </a:srgbClr>
                  </a:outerShdw>
                </a:effectLst>
              </a:rPr>
              <a:t>elite</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women</a:t>
            </a:r>
            <a:r>
              <a:rPr lang="fr-FR" b="1" dirty="0">
                <a:solidFill>
                  <a:schemeClr val="accent5">
                    <a:lumMod val="60000"/>
                    <a:lumOff val="40000"/>
                  </a:schemeClr>
                </a:solidFill>
                <a:effectLst>
                  <a:outerShdw blurRad="38100" dist="38100" dir="2700000" algn="tl">
                    <a:srgbClr val="000000">
                      <a:alpha val="43137"/>
                    </a:srgbClr>
                  </a:outerShdw>
                </a:effectLst>
              </a:rPr>
              <a:t> of </a:t>
            </a:r>
            <a:r>
              <a:rPr lang="fr-FR" b="1" dirty="0" err="1">
                <a:solidFill>
                  <a:schemeClr val="accent5">
                    <a:lumMod val="60000"/>
                    <a:lumOff val="40000"/>
                  </a:schemeClr>
                </a:solidFill>
                <a:effectLst>
                  <a:outerShdw blurRad="38100" dist="38100" dir="2700000" algn="tl">
                    <a:srgbClr val="000000">
                      <a:alpha val="43137"/>
                    </a:srgbClr>
                  </a:outerShdw>
                </a:effectLst>
              </a:rPr>
              <a:t>Miletos</a:t>
            </a:r>
            <a:r>
              <a:rPr lang="fr-FR" b="1" dirty="0">
                <a:solidFill>
                  <a:schemeClr val="accent5">
                    <a:lumMod val="60000"/>
                    <a:lumOff val="40000"/>
                  </a:schemeClr>
                </a:solidFill>
                <a:effectLst>
                  <a:outerShdw blurRad="38100" dist="38100" dir="2700000" algn="tl">
                    <a:srgbClr val="000000">
                      <a:alpha val="43137"/>
                    </a:srgbClr>
                  </a:outerShdw>
                </a:effectLst>
              </a:rPr>
              <a:t>?</a:t>
            </a:r>
            <a:br>
              <a:rPr lang="fr-FR" b="1" dirty="0">
                <a:solidFill>
                  <a:schemeClr val="accent5">
                    <a:lumMod val="60000"/>
                    <a:lumOff val="40000"/>
                  </a:schemeClr>
                </a:solidFill>
                <a:effectLst>
                  <a:outerShdw blurRad="38100" dist="38100" dir="2700000" algn="tl">
                    <a:srgbClr val="000000">
                      <a:alpha val="43137"/>
                    </a:srgbClr>
                  </a:outerShdw>
                </a:effectLst>
              </a:rPr>
            </a:br>
            <a:endParaRPr lang="fr-FR" sz="1200"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I.Milet</a:t>
            </a:r>
            <a:r>
              <a:rPr lang="fr-FR" b="1" dirty="0">
                <a:solidFill>
                  <a:schemeClr val="accent5">
                    <a:lumMod val="60000"/>
                    <a:lumOff val="40000"/>
                  </a:schemeClr>
                </a:solidFill>
                <a:effectLst>
                  <a:outerShdw blurRad="38100" dist="38100" dir="2700000" algn="tl">
                    <a:srgbClr val="000000">
                      <a:alpha val="43137"/>
                    </a:srgbClr>
                  </a:outerShdw>
                </a:effectLst>
              </a:rPr>
              <a:t>: « </a:t>
            </a:r>
            <a:r>
              <a:rPr lang="fr-FR" b="1" dirty="0" err="1">
                <a:solidFill>
                  <a:schemeClr val="accent5">
                    <a:lumMod val="60000"/>
                    <a:lumOff val="40000"/>
                  </a:schemeClr>
                </a:solidFill>
                <a:effectLst>
                  <a:outerShdw blurRad="38100" dist="38100" dir="2700000" algn="tl">
                    <a:srgbClr val="000000">
                      <a:alpha val="43137"/>
                    </a:srgbClr>
                  </a:outerShdw>
                </a:effectLst>
              </a:rPr>
              <a:t>ein</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sprechender</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Beleg</a:t>
            </a:r>
            <a:r>
              <a:rPr lang="fr-FR" b="1" dirty="0">
                <a:solidFill>
                  <a:schemeClr val="accent5">
                    <a:lumMod val="60000"/>
                    <a:lumOff val="40000"/>
                  </a:schemeClr>
                </a:solidFill>
                <a:effectLst>
                  <a:outerShdw blurRad="38100" dist="38100" dir="2700000" algn="tl">
                    <a:srgbClr val="000000">
                      <a:alpha val="43137"/>
                    </a:srgbClr>
                  </a:outerShdw>
                </a:effectLst>
              </a:rPr>
              <a:t> f</a:t>
            </a:r>
            <a:r>
              <a:rPr lang="de-DE" b="1" dirty="0">
                <a:solidFill>
                  <a:schemeClr val="accent5">
                    <a:lumMod val="60000"/>
                    <a:lumOff val="40000"/>
                  </a:schemeClr>
                </a:solidFill>
                <a:effectLst>
                  <a:outerShdw blurRad="38100" dist="38100" dir="2700000" algn="tl">
                    <a:srgbClr val="000000">
                      <a:alpha val="43137"/>
                    </a:srgbClr>
                  </a:outerShdw>
                </a:effectLst>
              </a:rPr>
              <a:t>ür die politische Wirksamkeit der griechischen Frau“</a:t>
            </a:r>
            <a:endParaRPr lang="fr-FR"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endParaRPr lang="fr-FR" sz="1200"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no </a:t>
            </a:r>
            <a:r>
              <a:rPr lang="fr-FR" b="1" dirty="0" err="1">
                <a:solidFill>
                  <a:schemeClr val="accent5">
                    <a:lumMod val="60000"/>
                    <a:lumOff val="40000"/>
                  </a:schemeClr>
                </a:solidFill>
                <a:effectLst>
                  <a:outerShdw blurRad="38100" dist="38100" dir="2700000" algn="tl">
                    <a:srgbClr val="000000">
                      <a:alpha val="43137"/>
                    </a:srgbClr>
                  </a:outerShdw>
                </a:effectLst>
              </a:rPr>
              <a:t>other</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family</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members</a:t>
            </a:r>
            <a:r>
              <a:rPr lang="fr-FR" b="1" dirty="0">
                <a:solidFill>
                  <a:schemeClr val="accent5">
                    <a:lumMod val="60000"/>
                    <a:lumOff val="40000"/>
                  </a:schemeClr>
                </a:solidFill>
                <a:effectLst>
                  <a:outerShdw blurRad="38100" dist="38100" dir="2700000" algn="tl">
                    <a:srgbClr val="000000">
                      <a:alpha val="43137"/>
                    </a:srgbClr>
                  </a:outerShdw>
                </a:effectLst>
              </a:rPr>
              <a:t> are </a:t>
            </a:r>
            <a:r>
              <a:rPr lang="fr-FR" b="1" dirty="0" err="1">
                <a:solidFill>
                  <a:schemeClr val="accent5">
                    <a:lumMod val="60000"/>
                    <a:lumOff val="40000"/>
                  </a:schemeClr>
                </a:solidFill>
                <a:effectLst>
                  <a:outerShdw blurRad="38100" dist="38100" dir="2700000" algn="tl">
                    <a:srgbClr val="000000">
                      <a:alpha val="43137"/>
                    </a:srgbClr>
                  </a:outerShdw>
                </a:effectLst>
              </a:rPr>
              <a:t>mentioned</a:t>
            </a:r>
            <a:r>
              <a:rPr lang="fr-FR" b="1" dirty="0">
                <a:solidFill>
                  <a:schemeClr val="accent5">
                    <a:lumMod val="60000"/>
                    <a:lumOff val="40000"/>
                  </a:schemeClr>
                </a:solidFill>
                <a:effectLst>
                  <a:outerShdw blurRad="38100" dist="38100" dir="2700000" algn="tl">
                    <a:srgbClr val="000000">
                      <a:alpha val="43137"/>
                    </a:srgbClr>
                  </a:outerShdw>
                </a:effectLst>
              </a:rPr>
              <a:t> to </a:t>
            </a:r>
            <a:r>
              <a:rPr lang="fr-FR" b="1" dirty="0" err="1">
                <a:solidFill>
                  <a:schemeClr val="accent5">
                    <a:lumMod val="60000"/>
                    <a:lumOff val="40000"/>
                  </a:schemeClr>
                </a:solidFill>
                <a:effectLst>
                  <a:outerShdw blurRad="38100" dist="38100" dir="2700000" algn="tl">
                    <a:srgbClr val="000000">
                      <a:alpha val="43137"/>
                    </a:srgbClr>
                  </a:outerShdw>
                </a:effectLst>
              </a:rPr>
              <a:t>emphasise</a:t>
            </a:r>
            <a:r>
              <a:rPr lang="fr-FR" b="1" dirty="0">
                <a:solidFill>
                  <a:schemeClr val="accent5">
                    <a:lumMod val="60000"/>
                    <a:lumOff val="40000"/>
                  </a:schemeClr>
                </a:solidFill>
                <a:effectLst>
                  <a:outerShdw blurRad="38100" dist="38100" dir="2700000" algn="tl">
                    <a:srgbClr val="000000">
                      <a:alpha val="43137"/>
                    </a:srgbClr>
                  </a:outerShdw>
                </a:effectLst>
              </a:rPr>
              <a:t>  the social prestige of </a:t>
            </a:r>
            <a:r>
              <a:rPr lang="fr-FR" b="1" dirty="0" err="1">
                <a:solidFill>
                  <a:schemeClr val="accent5">
                    <a:lumMod val="60000"/>
                    <a:lumOff val="40000"/>
                  </a:schemeClr>
                </a:solidFill>
                <a:effectLst>
                  <a:outerShdw blurRad="38100" dist="38100" dir="2700000" algn="tl">
                    <a:srgbClr val="000000">
                      <a:alpha val="43137"/>
                    </a:srgbClr>
                  </a:outerShdw>
                </a:effectLst>
              </a:rPr>
              <a:t>this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i="1" dirty="0" err="1">
                <a:solidFill>
                  <a:schemeClr val="accent5">
                    <a:lumMod val="60000"/>
                    <a:lumOff val="40000"/>
                  </a:schemeClr>
                </a:solidFill>
                <a:effectLst>
                  <a:outerShdw blurRad="38100" dist="38100" dir="2700000" algn="tl">
                    <a:srgbClr val="000000">
                      <a:alpha val="43137"/>
                    </a:srgbClr>
                  </a:outerShdw>
                </a:effectLst>
              </a:rPr>
              <a:t>archiereia</a:t>
            </a:r>
            <a:r>
              <a:rPr lang="fr-FR" b="1" i="1" dirty="0">
                <a:solidFill>
                  <a:schemeClr val="accent5">
                    <a:lumMod val="60000"/>
                    <a:lumOff val="40000"/>
                  </a:schemeClr>
                </a:solidFill>
                <a:effectLst>
                  <a:outerShdw blurRad="38100" dist="38100" dir="2700000" algn="tl">
                    <a:srgbClr val="000000">
                      <a:alpha val="43137"/>
                    </a:srgbClr>
                  </a:outerShdw>
                </a:effectLst>
              </a:rPr>
              <a:t> </a:t>
            </a:r>
            <a:br>
              <a:rPr lang="fr-FR" b="1" dirty="0">
                <a:solidFill>
                  <a:schemeClr val="accent5">
                    <a:lumMod val="60000"/>
                    <a:lumOff val="40000"/>
                  </a:schemeClr>
                </a:solidFill>
                <a:effectLst>
                  <a:outerShdw blurRad="38100" dist="38100" dir="2700000" algn="tl">
                    <a:srgbClr val="000000">
                      <a:alpha val="43137"/>
                    </a:srgbClr>
                  </a:outerShdw>
                </a:effectLst>
              </a:rPr>
            </a:br>
            <a:endParaRPr lang="fr-FR" sz="1200"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important </a:t>
            </a:r>
            <a:r>
              <a:rPr lang="fr-FR" b="1" dirty="0" err="1">
                <a:solidFill>
                  <a:schemeClr val="accent5">
                    <a:lumMod val="60000"/>
                    <a:lumOff val="40000"/>
                  </a:schemeClr>
                </a:solidFill>
                <a:effectLst>
                  <a:outerShdw blurRad="38100" dist="38100" dir="2700000" algn="tl">
                    <a:srgbClr val="000000">
                      <a:alpha val="43137"/>
                    </a:srgbClr>
                  </a:outerShdw>
                </a:effectLst>
              </a:rPr>
              <a:t>premise</a:t>
            </a:r>
            <a:r>
              <a:rPr lang="fr-FR" b="1" dirty="0">
                <a:solidFill>
                  <a:schemeClr val="accent5">
                    <a:lumMod val="60000"/>
                    <a:lumOff val="40000"/>
                  </a:schemeClr>
                </a:solidFill>
                <a:effectLst>
                  <a:outerShdw blurRad="38100" dist="38100" dir="2700000" algn="tl">
                    <a:srgbClr val="000000">
                      <a:alpha val="43137"/>
                    </a:srgbClr>
                  </a:outerShdw>
                </a:effectLst>
              </a:rPr>
              <a:t> for </a:t>
            </a:r>
            <a:r>
              <a:rPr lang="fr-FR" b="1" dirty="0" err="1">
                <a:solidFill>
                  <a:schemeClr val="accent5">
                    <a:lumMod val="60000"/>
                    <a:lumOff val="40000"/>
                  </a:schemeClr>
                </a:solidFill>
                <a:effectLst>
                  <a:outerShdw blurRad="38100" dist="38100" dir="2700000" algn="tl">
                    <a:srgbClr val="000000">
                      <a:alpha val="43137"/>
                    </a:srgbClr>
                  </a:outerShdw>
                </a:effectLst>
              </a:rPr>
              <a:t>these</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expensive</a:t>
            </a:r>
            <a:r>
              <a:rPr lang="fr-FR" b="1" dirty="0">
                <a:solidFill>
                  <a:schemeClr val="accent5">
                    <a:lumMod val="60000"/>
                    <a:lumOff val="40000"/>
                  </a:schemeClr>
                </a:solidFill>
                <a:effectLst>
                  <a:outerShdw blurRad="38100" dist="38100" dir="2700000" algn="tl">
                    <a:srgbClr val="000000">
                      <a:alpha val="43137"/>
                    </a:srgbClr>
                  </a:outerShdw>
                </a:effectLst>
              </a:rPr>
              <a:t> offices: </a:t>
            </a:r>
            <a:r>
              <a:rPr lang="fr-FR" b="1" dirty="0" err="1">
                <a:solidFill>
                  <a:schemeClr val="accent5">
                    <a:lumMod val="60000"/>
                    <a:lumOff val="40000"/>
                  </a:schemeClr>
                </a:solidFill>
                <a:effectLst>
                  <a:outerShdw blurRad="38100" dist="38100" dir="2700000" algn="tl">
                    <a:srgbClr val="000000">
                      <a:alpha val="43137"/>
                    </a:srgbClr>
                  </a:outerShdw>
                </a:effectLst>
              </a:rPr>
              <a:t>enormous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wealth</a:t>
            </a:r>
            <a:r>
              <a:rPr lang="fr-FR" b="1" dirty="0">
                <a:solidFill>
                  <a:schemeClr val="accent5">
                    <a:lumMod val="60000"/>
                    <a:lumOff val="40000"/>
                  </a:schemeClr>
                </a:solidFill>
                <a:effectLst>
                  <a:outerShdw blurRad="38100" dist="38100" dir="2700000" algn="tl">
                    <a:srgbClr val="000000">
                      <a:alpha val="43137"/>
                    </a:srgbClr>
                  </a:outerShdw>
                </a:effectLst>
              </a:rPr>
              <a:t> and social standing</a:t>
            </a:r>
          </a:p>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women</a:t>
            </a:r>
            <a:r>
              <a:rPr lang="fr-FR" b="1" dirty="0">
                <a:solidFill>
                  <a:schemeClr val="accent5">
                    <a:lumMod val="60000"/>
                    <a:lumOff val="40000"/>
                  </a:schemeClr>
                </a:solidFill>
                <a:effectLst>
                  <a:outerShdw blurRad="38100" dist="38100" dir="2700000" algn="tl">
                    <a:srgbClr val="000000">
                      <a:alpha val="43137"/>
                    </a:srgbClr>
                  </a:outerShdw>
                </a:effectLst>
              </a:rPr>
              <a:t> as </a:t>
            </a:r>
            <a:r>
              <a:rPr lang="fr-FR" b="1" dirty="0" err="1">
                <a:solidFill>
                  <a:schemeClr val="accent5">
                    <a:lumMod val="60000"/>
                    <a:lumOff val="40000"/>
                  </a:schemeClr>
                </a:solidFill>
                <a:effectLst>
                  <a:outerShdw blurRad="38100" dist="38100" dir="2700000" algn="tl">
                    <a:srgbClr val="000000">
                      <a:alpha val="43137"/>
                    </a:srgbClr>
                  </a:outerShdw>
                </a:effectLst>
              </a:rPr>
              <a:t>benefactor</a:t>
            </a:r>
            <a:r>
              <a:rPr lang="fr-FR" b="1" dirty="0">
                <a:solidFill>
                  <a:schemeClr val="accent5">
                    <a:lumMod val="60000"/>
                    <a:lumOff val="40000"/>
                  </a:schemeClr>
                </a:solidFill>
                <a:effectLst>
                  <a:outerShdw blurRad="38100" dist="38100" dir="2700000" algn="tl">
                    <a:srgbClr val="000000">
                      <a:alpha val="43137"/>
                    </a:srgbClr>
                  </a:outerShdw>
                </a:effectLst>
              </a:rPr>
              <a:t> </a:t>
            </a:r>
          </a:p>
        </p:txBody>
      </p:sp>
      <p:sp>
        <p:nvSpPr>
          <p:cNvPr id="11" name="Oval 10"/>
          <p:cNvSpPr/>
          <p:nvPr/>
        </p:nvSpPr>
        <p:spPr>
          <a:xfrm>
            <a:off x="395536" y="4725144"/>
            <a:ext cx="3456384" cy="288032"/>
          </a:xfrm>
          <a:prstGeom prst="ellipse">
            <a:avLst/>
          </a:prstGeom>
          <a:noFill/>
          <a:ln w="38100">
            <a:solidFill>
              <a:srgbClr val="16D3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6375817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45258" y="332656"/>
            <a:ext cx="4174124" cy="4248472"/>
          </a:xfrm>
        </p:spPr>
      </p:pic>
      <p:sp>
        <p:nvSpPr>
          <p:cNvPr id="7" name="Content Placeholder 2"/>
          <p:cNvSpPr txBox="1">
            <a:spLocks/>
          </p:cNvSpPr>
          <p:nvPr/>
        </p:nvSpPr>
        <p:spPr>
          <a:xfrm>
            <a:off x="107504" y="1600200"/>
            <a:ext cx="5842992"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a:buFont typeface="Wingdings" pitchFamily="2" charset="2"/>
              <a:buChar char="Ø"/>
            </a:pPr>
            <a:r>
              <a:rPr lang="de-DE" sz="2000" dirty="0">
                <a:solidFill>
                  <a:schemeClr val="accent5">
                    <a:lumMod val="40000"/>
                    <a:lumOff val="60000"/>
                  </a:schemeClr>
                </a:solidFill>
                <a:effectLst>
                  <a:outerShdw blurRad="38100" dist="38100" dir="2700000" algn="tl">
                    <a:srgbClr val="000000">
                      <a:alpha val="43137"/>
                    </a:srgbClr>
                  </a:outerShdw>
                </a:effectLst>
              </a:rPr>
              <a:t>17 </a:t>
            </a:r>
            <a:r>
              <a:rPr lang="de-DE" sz="2000" dirty="0" err="1">
                <a:solidFill>
                  <a:schemeClr val="accent5">
                    <a:lumMod val="40000"/>
                    <a:lumOff val="60000"/>
                  </a:schemeClr>
                </a:solidFill>
                <a:effectLst>
                  <a:outerShdw blurRad="38100" dist="38100" dir="2700000" algn="tl">
                    <a:srgbClr val="000000">
                      <a:alpha val="43137"/>
                    </a:srgbClr>
                  </a:outerShdw>
                </a:effectLst>
              </a:rPr>
              <a:t>women</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dirty="0" err="1">
                <a:solidFill>
                  <a:schemeClr val="accent5">
                    <a:lumMod val="40000"/>
                    <a:lumOff val="60000"/>
                  </a:schemeClr>
                </a:solidFill>
                <a:effectLst>
                  <a:outerShdw blurRad="38100" dist="38100" dir="2700000" algn="tl">
                    <a:srgbClr val="000000">
                      <a:alpha val="43137"/>
                    </a:srgbClr>
                  </a:outerShdw>
                </a:effectLst>
              </a:rPr>
              <a:t>among</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dirty="0" err="1">
                <a:solidFill>
                  <a:schemeClr val="accent5">
                    <a:lumMod val="40000"/>
                    <a:lumOff val="60000"/>
                  </a:schemeClr>
                </a:solidFill>
                <a:effectLst>
                  <a:outerShdw blurRad="38100" dist="38100" dir="2700000" algn="tl">
                    <a:srgbClr val="000000">
                      <a:alpha val="43137"/>
                    </a:srgbClr>
                  </a:outerShdw>
                </a:effectLst>
              </a:rPr>
              <a:t>the</a:t>
            </a:r>
            <a:r>
              <a:rPr lang="de-DE" sz="2000" dirty="0">
                <a:solidFill>
                  <a:schemeClr val="accent5">
                    <a:lumMod val="40000"/>
                    <a:lumOff val="60000"/>
                  </a:schemeClr>
                </a:solidFill>
                <a:effectLst>
                  <a:outerShdw blurRad="38100" dist="38100" dir="2700000" algn="tl">
                    <a:srgbClr val="000000">
                      <a:alpha val="43137"/>
                    </a:srgbClr>
                  </a:outerShdw>
                </a:effectLst>
              </a:rPr>
              <a:t> 66 (</a:t>
            </a:r>
            <a:r>
              <a:rPr lang="de-DE" sz="2000" dirty="0" err="1">
                <a:solidFill>
                  <a:schemeClr val="accent5">
                    <a:lumMod val="40000"/>
                    <a:lumOff val="60000"/>
                  </a:schemeClr>
                </a:solidFill>
                <a:effectLst>
                  <a:outerShdw blurRad="38100" dist="38100" dir="2700000" algn="tl">
                    <a:srgbClr val="000000">
                      <a:alpha val="43137"/>
                    </a:srgbClr>
                  </a:outerShdw>
                </a:effectLst>
              </a:rPr>
              <a:t>high</a:t>
            </a:r>
            <a:r>
              <a:rPr lang="de-DE" sz="2000" dirty="0">
                <a:solidFill>
                  <a:schemeClr val="accent5">
                    <a:lumMod val="40000"/>
                    <a:lumOff val="60000"/>
                  </a:schemeClr>
                </a:solidFill>
                <a:effectLst>
                  <a:outerShdw blurRad="38100" dist="38100" dir="2700000" algn="tl">
                    <a:srgbClr val="000000">
                      <a:alpha val="43137"/>
                    </a:srgbClr>
                  </a:outerShdw>
                </a:effectLst>
              </a:rPr>
              <a:t>) </a:t>
            </a:r>
            <a:br>
              <a:rPr lang="de-DE" sz="2000" dirty="0">
                <a:solidFill>
                  <a:schemeClr val="accent5">
                    <a:lumMod val="40000"/>
                    <a:lumOff val="60000"/>
                  </a:schemeClr>
                </a:solidFill>
                <a:effectLst>
                  <a:outerShdw blurRad="38100" dist="38100" dir="2700000" algn="tl">
                    <a:srgbClr val="000000">
                      <a:alpha val="43137"/>
                    </a:srgbClr>
                  </a:outerShdw>
                </a:effectLst>
              </a:rPr>
            </a:br>
            <a:r>
              <a:rPr lang="de-DE" sz="2000" dirty="0" err="1">
                <a:solidFill>
                  <a:schemeClr val="accent5">
                    <a:lumMod val="40000"/>
                    <a:lumOff val="60000"/>
                  </a:schemeClr>
                </a:solidFill>
                <a:effectLst>
                  <a:outerShdw blurRad="38100" dist="38100" dir="2700000" algn="tl">
                    <a:srgbClr val="000000">
                      <a:alpha val="43137"/>
                    </a:srgbClr>
                  </a:outerShdw>
                </a:effectLst>
              </a:rPr>
              <a:t>priests</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dirty="0" err="1">
                <a:solidFill>
                  <a:schemeClr val="accent5">
                    <a:lumMod val="40000"/>
                    <a:lumOff val="60000"/>
                  </a:schemeClr>
                </a:solidFill>
                <a:effectLst>
                  <a:outerShdw blurRad="38100" dist="38100" dir="2700000" algn="tl">
                    <a:srgbClr val="000000">
                      <a:alpha val="43137"/>
                    </a:srgbClr>
                  </a:outerShdw>
                </a:effectLst>
              </a:rPr>
              <a:t>of</a:t>
            </a:r>
            <a:r>
              <a:rPr lang="de-DE" sz="2000" dirty="0">
                <a:solidFill>
                  <a:schemeClr val="accent5">
                    <a:lumMod val="40000"/>
                    <a:lumOff val="60000"/>
                  </a:schemeClr>
                </a:solidFill>
                <a:effectLst>
                  <a:outerShdw blurRad="38100" dist="38100" dir="2700000" algn="tl">
                    <a:srgbClr val="000000">
                      <a:alpha val="43137"/>
                    </a:srgbClr>
                  </a:outerShdw>
                </a:effectLst>
              </a:rPr>
              <a:t> imperial </a:t>
            </a:r>
            <a:r>
              <a:rPr lang="de-DE" sz="2000" dirty="0" err="1">
                <a:solidFill>
                  <a:schemeClr val="accent5">
                    <a:lumMod val="40000"/>
                    <a:lumOff val="60000"/>
                  </a:schemeClr>
                </a:solidFill>
                <a:effectLst>
                  <a:outerShdw blurRad="38100" dist="38100" dir="2700000" algn="tl">
                    <a:srgbClr val="000000">
                      <a:alpha val="43137"/>
                    </a:srgbClr>
                  </a:outerShdw>
                </a:effectLst>
              </a:rPr>
              <a:t>cult</a:t>
            </a:r>
            <a:endParaRPr lang="de-DE" sz="2000" dirty="0">
              <a:solidFill>
                <a:schemeClr val="accent5">
                  <a:lumMod val="40000"/>
                  <a:lumOff val="60000"/>
                </a:schemeClr>
              </a:solidFill>
              <a:effectLst>
                <a:outerShdw blurRad="38100" dist="38100" dir="2700000" algn="tl">
                  <a:srgbClr val="000000">
                    <a:alpha val="43137"/>
                  </a:srgbClr>
                </a:outerShdw>
              </a:effectLst>
            </a:endParaRPr>
          </a:p>
          <a:p>
            <a:pPr>
              <a:buFont typeface="Wingdings" pitchFamily="2" charset="2"/>
              <a:buChar char="Ø"/>
            </a:pPr>
            <a:r>
              <a:rPr lang="de-DE" sz="2000" dirty="0" err="1">
                <a:solidFill>
                  <a:schemeClr val="accent5">
                    <a:lumMod val="40000"/>
                    <a:lumOff val="60000"/>
                  </a:schemeClr>
                </a:solidFill>
                <a:effectLst>
                  <a:outerShdw blurRad="38100" dist="38100" dir="2700000" algn="tl">
                    <a:srgbClr val="000000">
                      <a:alpha val="43137"/>
                    </a:srgbClr>
                  </a:outerShdw>
                </a:effectLst>
              </a:rPr>
              <a:t>seemingly</a:t>
            </a:r>
            <a:r>
              <a:rPr lang="de-DE" sz="2000" dirty="0">
                <a:solidFill>
                  <a:schemeClr val="accent5">
                    <a:lumMod val="40000"/>
                    <a:lumOff val="60000"/>
                  </a:schemeClr>
                </a:solidFill>
                <a:effectLst>
                  <a:outerShdw blurRad="38100" dist="38100" dir="2700000" algn="tl">
                    <a:srgbClr val="000000">
                      <a:alpha val="43137"/>
                    </a:srgbClr>
                  </a:outerShdw>
                </a:effectLst>
              </a:rPr>
              <a:t> powerful </a:t>
            </a:r>
            <a:r>
              <a:rPr lang="de-DE" sz="2000" dirty="0" err="1">
                <a:solidFill>
                  <a:schemeClr val="accent5">
                    <a:lumMod val="40000"/>
                    <a:lumOff val="60000"/>
                  </a:schemeClr>
                </a:solidFill>
                <a:effectLst>
                  <a:outerShdw blurRad="38100" dist="38100" dir="2700000" algn="tl">
                    <a:srgbClr val="000000">
                      <a:alpha val="43137"/>
                    </a:srgbClr>
                  </a:outerShdw>
                </a:effectLst>
              </a:rPr>
              <a:t>and</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dirty="0" err="1">
                <a:solidFill>
                  <a:schemeClr val="accent5">
                    <a:lumMod val="40000"/>
                    <a:lumOff val="60000"/>
                  </a:schemeClr>
                </a:solidFill>
                <a:effectLst>
                  <a:outerShdw blurRad="38100" dist="38100" dir="2700000" algn="tl">
                    <a:srgbClr val="000000">
                      <a:alpha val="43137"/>
                    </a:srgbClr>
                  </a:outerShdw>
                </a:effectLst>
              </a:rPr>
              <a:t>influential</a:t>
            </a:r>
            <a:r>
              <a:rPr lang="de-DE" sz="2000" dirty="0">
                <a:solidFill>
                  <a:schemeClr val="accent5">
                    <a:lumMod val="40000"/>
                    <a:lumOff val="60000"/>
                  </a:schemeClr>
                </a:solidFill>
                <a:effectLst>
                  <a:outerShdw blurRad="38100" dist="38100" dir="2700000" algn="tl">
                    <a:srgbClr val="000000">
                      <a:alpha val="43137"/>
                    </a:srgbClr>
                  </a:outerShdw>
                </a:effectLst>
              </a:rPr>
              <a:t> </a:t>
            </a:r>
            <a:br>
              <a:rPr lang="de-DE" sz="2000" dirty="0">
                <a:solidFill>
                  <a:schemeClr val="accent5">
                    <a:lumMod val="40000"/>
                    <a:lumOff val="60000"/>
                  </a:schemeClr>
                </a:solidFill>
                <a:effectLst>
                  <a:outerShdw blurRad="38100" dist="38100" dir="2700000" algn="tl">
                    <a:srgbClr val="000000">
                      <a:alpha val="43137"/>
                    </a:srgbClr>
                  </a:outerShdw>
                </a:effectLst>
              </a:rPr>
            </a:br>
            <a:r>
              <a:rPr lang="de-DE" sz="2000" dirty="0" err="1">
                <a:solidFill>
                  <a:schemeClr val="accent5">
                    <a:lumMod val="40000"/>
                    <a:lumOff val="60000"/>
                  </a:schemeClr>
                </a:solidFill>
                <a:effectLst>
                  <a:outerShdw blurRad="38100" dist="38100" dir="2700000" algn="tl">
                    <a:srgbClr val="000000">
                      <a:alpha val="43137"/>
                    </a:srgbClr>
                  </a:outerShdw>
                </a:effectLst>
              </a:rPr>
              <a:t>women</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dirty="0" err="1">
                <a:solidFill>
                  <a:schemeClr val="accent5">
                    <a:lumMod val="40000"/>
                    <a:lumOff val="60000"/>
                  </a:schemeClr>
                </a:solidFill>
                <a:effectLst>
                  <a:outerShdw blurRad="38100" dist="38100" dir="2700000" algn="tl">
                    <a:srgbClr val="000000">
                      <a:alpha val="43137"/>
                    </a:srgbClr>
                  </a:outerShdw>
                </a:effectLst>
              </a:rPr>
              <a:t>as</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i="1" dirty="0" err="1">
                <a:solidFill>
                  <a:schemeClr val="accent5">
                    <a:lumMod val="40000"/>
                    <a:lumOff val="60000"/>
                  </a:schemeClr>
                </a:solidFill>
                <a:effectLst>
                  <a:outerShdw blurRad="38100" dist="38100" dir="2700000" algn="tl">
                    <a:srgbClr val="000000">
                      <a:alpha val="43137"/>
                    </a:srgbClr>
                  </a:outerShdw>
                </a:effectLst>
              </a:rPr>
              <a:t>archiereia</a:t>
            </a:r>
            <a:endParaRPr lang="de-DE" sz="2000" i="1" dirty="0">
              <a:solidFill>
                <a:schemeClr val="accent5">
                  <a:lumMod val="40000"/>
                  <a:lumOff val="60000"/>
                </a:schemeClr>
              </a:solidFill>
              <a:effectLst>
                <a:outerShdw blurRad="38100" dist="38100" dir="2700000" algn="tl">
                  <a:srgbClr val="000000">
                    <a:alpha val="43137"/>
                  </a:srgbClr>
                </a:outerShdw>
              </a:effectLst>
            </a:endParaRPr>
          </a:p>
          <a:p>
            <a:pPr lvl="1">
              <a:buFont typeface="Wingdings" pitchFamily="2" charset="2"/>
              <a:buChar char="Ø"/>
            </a:pPr>
            <a:r>
              <a:rPr lang="de-DE" sz="1800" dirty="0" err="1">
                <a:solidFill>
                  <a:schemeClr val="accent5">
                    <a:lumMod val="40000"/>
                    <a:lumOff val="60000"/>
                  </a:schemeClr>
                </a:solidFill>
                <a:effectLst>
                  <a:outerShdw blurRad="38100" dist="38100" dir="2700000" algn="tl">
                    <a:srgbClr val="000000">
                      <a:alpha val="43137"/>
                    </a:srgbClr>
                  </a:outerShdw>
                </a:effectLst>
              </a:rPr>
              <a:t>example</a:t>
            </a:r>
            <a:r>
              <a:rPr lang="de-DE" sz="1800" dirty="0">
                <a:solidFill>
                  <a:schemeClr val="accent5">
                    <a:lumMod val="40000"/>
                    <a:lumOff val="60000"/>
                  </a:schemeClr>
                </a:solidFill>
                <a:effectLst>
                  <a:outerShdw blurRad="38100" dist="38100" dir="2700000" algn="tl">
                    <a:srgbClr val="000000">
                      <a:alpha val="43137"/>
                    </a:srgbClr>
                  </a:outerShdw>
                </a:effectLst>
              </a:rPr>
              <a:t> </a:t>
            </a:r>
            <a:r>
              <a:rPr lang="de-DE" sz="1800" dirty="0" err="1">
                <a:solidFill>
                  <a:schemeClr val="accent5">
                    <a:lumMod val="40000"/>
                    <a:lumOff val="60000"/>
                  </a:schemeClr>
                </a:solidFill>
                <a:effectLst>
                  <a:outerShdw blurRad="38100" dist="38100" dir="2700000" algn="tl">
                    <a:srgbClr val="000000">
                      <a:alpha val="43137"/>
                    </a:srgbClr>
                  </a:outerShdw>
                </a:effectLst>
              </a:rPr>
              <a:t>of</a:t>
            </a:r>
            <a:r>
              <a:rPr lang="de-DE" sz="1800" dirty="0">
                <a:solidFill>
                  <a:schemeClr val="accent5">
                    <a:lumMod val="40000"/>
                    <a:lumOff val="60000"/>
                  </a:schemeClr>
                </a:solidFill>
                <a:effectLst>
                  <a:outerShdw blurRad="38100" dist="38100" dir="2700000" algn="tl">
                    <a:srgbClr val="000000">
                      <a:alpha val="43137"/>
                    </a:srgbClr>
                  </a:outerShdw>
                </a:effectLst>
              </a:rPr>
              <a:t> Attalis Apphion</a:t>
            </a:r>
          </a:p>
          <a:p>
            <a:pPr>
              <a:buFont typeface="Wingdings" pitchFamily="2" charset="2"/>
              <a:buChar char="Ø"/>
            </a:pPr>
            <a:r>
              <a:rPr lang="de-DE" sz="2000" dirty="0" err="1">
                <a:solidFill>
                  <a:schemeClr val="accent5">
                    <a:lumMod val="40000"/>
                    <a:lumOff val="60000"/>
                  </a:schemeClr>
                </a:solidFill>
                <a:effectLst>
                  <a:outerShdw blurRad="38100" dist="38100" dir="2700000" algn="tl">
                    <a:srgbClr val="000000">
                      <a:alpha val="43137"/>
                    </a:srgbClr>
                  </a:outerShdw>
                </a:effectLst>
              </a:rPr>
              <a:t>women</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dirty="0" err="1">
                <a:solidFill>
                  <a:schemeClr val="accent5">
                    <a:lumMod val="40000"/>
                    <a:lumOff val="60000"/>
                  </a:schemeClr>
                </a:solidFill>
                <a:effectLst>
                  <a:outerShdw blurRad="38100" dist="38100" dir="2700000" algn="tl">
                    <a:srgbClr val="000000">
                      <a:alpha val="43137"/>
                    </a:srgbClr>
                  </a:outerShdw>
                </a:effectLst>
              </a:rPr>
              <a:t>as</a:t>
            </a:r>
            <a:r>
              <a:rPr lang="de-DE" sz="2000" dirty="0">
                <a:solidFill>
                  <a:schemeClr val="accent5">
                    <a:lumMod val="40000"/>
                    <a:lumOff val="60000"/>
                  </a:schemeClr>
                </a:solidFill>
                <a:effectLst>
                  <a:outerShdw blurRad="38100" dist="38100" dir="2700000" algn="tl">
                    <a:srgbClr val="000000">
                      <a:alpha val="43137"/>
                    </a:srgbClr>
                  </a:outerShdw>
                </a:effectLst>
              </a:rPr>
              <a:t> </a:t>
            </a:r>
            <a:r>
              <a:rPr lang="de-DE" sz="2000" dirty="0" err="1">
                <a:solidFill>
                  <a:schemeClr val="accent5">
                    <a:lumMod val="40000"/>
                    <a:lumOff val="60000"/>
                  </a:schemeClr>
                </a:solidFill>
                <a:effectLst>
                  <a:outerShdw blurRad="38100" dist="38100" dir="2700000" algn="tl">
                    <a:srgbClr val="000000">
                      <a:alpha val="43137"/>
                    </a:srgbClr>
                  </a:outerShdw>
                </a:effectLst>
              </a:rPr>
              <a:t>euergetes</a:t>
            </a:r>
            <a:endParaRPr lang="de-DE" sz="2000" dirty="0">
              <a:solidFill>
                <a:schemeClr val="accent5">
                  <a:lumMod val="40000"/>
                  <a:lumOff val="60000"/>
                </a:schemeClr>
              </a:solidFill>
              <a:effectLst>
                <a:outerShdw blurRad="38100" dist="38100" dir="2700000" algn="tl">
                  <a:srgbClr val="000000">
                    <a:alpha val="43137"/>
                  </a:srgbClr>
                </a:outerShdw>
              </a:effectLst>
            </a:endParaRPr>
          </a:p>
          <a:p>
            <a:pPr>
              <a:buFont typeface="Wingdings" pitchFamily="2" charset="2"/>
              <a:buChar char="Ø"/>
            </a:pPr>
            <a:r>
              <a:rPr lang="de-DE" sz="2000" dirty="0" err="1">
                <a:solidFill>
                  <a:schemeClr val="accent5">
                    <a:lumMod val="40000"/>
                    <a:lumOff val="60000"/>
                  </a:schemeClr>
                </a:solidFill>
                <a:effectLst>
                  <a:outerShdw blurRad="38100" dist="38100" dir="2700000" algn="tl">
                    <a:srgbClr val="000000">
                      <a:alpha val="43137"/>
                    </a:srgbClr>
                  </a:outerShdw>
                </a:effectLst>
              </a:rPr>
              <a:t>Combination</a:t>
            </a:r>
            <a:r>
              <a:rPr lang="de-DE" sz="2000" i="1" dirty="0">
                <a:solidFill>
                  <a:schemeClr val="accent5">
                    <a:lumMod val="40000"/>
                    <a:lumOff val="60000"/>
                  </a:schemeClr>
                </a:solidFill>
                <a:effectLst>
                  <a:outerShdw blurRad="38100" dist="38100" dir="2700000" algn="tl">
                    <a:srgbClr val="000000">
                      <a:alpha val="43137"/>
                    </a:srgbClr>
                  </a:outerShdw>
                </a:effectLst>
              </a:rPr>
              <a:t>:</a:t>
            </a:r>
          </a:p>
          <a:p>
            <a:pPr lvl="1">
              <a:buFont typeface="Wingdings" pitchFamily="2" charset="2"/>
              <a:buChar char="Ø"/>
            </a:pPr>
            <a:r>
              <a:rPr lang="de-DE" sz="1800" i="1" dirty="0" err="1">
                <a:solidFill>
                  <a:schemeClr val="accent5">
                    <a:lumMod val="40000"/>
                    <a:lumOff val="60000"/>
                  </a:schemeClr>
                </a:solidFill>
                <a:effectLst>
                  <a:outerShdw blurRad="38100" dist="38100" dir="2700000" algn="tl">
                    <a:srgbClr val="000000">
                      <a:alpha val="43137"/>
                    </a:srgbClr>
                  </a:outerShdw>
                </a:effectLst>
              </a:rPr>
              <a:t>hiereia</a:t>
            </a:r>
            <a:r>
              <a:rPr lang="de-DE" sz="1800" dirty="0">
                <a:solidFill>
                  <a:schemeClr val="accent5">
                    <a:lumMod val="40000"/>
                    <a:lumOff val="60000"/>
                  </a:schemeClr>
                </a:solidFill>
                <a:effectLst>
                  <a:outerShdw blurRad="38100" dist="38100" dir="2700000" algn="tl">
                    <a:srgbClr val="000000">
                      <a:alpha val="43137"/>
                    </a:srgbClr>
                  </a:outerShdw>
                </a:effectLst>
              </a:rPr>
              <a:t> </a:t>
            </a:r>
            <a:r>
              <a:rPr lang="de-DE" sz="1800" dirty="0" err="1">
                <a:solidFill>
                  <a:schemeClr val="accent5">
                    <a:lumMod val="40000"/>
                    <a:lumOff val="60000"/>
                  </a:schemeClr>
                </a:solidFill>
                <a:effectLst>
                  <a:outerShdw blurRad="38100" dist="38100" dir="2700000" algn="tl">
                    <a:srgbClr val="000000">
                      <a:alpha val="43137"/>
                    </a:srgbClr>
                  </a:outerShdw>
                </a:effectLst>
              </a:rPr>
              <a:t>of</a:t>
            </a:r>
            <a:r>
              <a:rPr lang="de-DE" sz="1800" dirty="0">
                <a:solidFill>
                  <a:schemeClr val="accent5">
                    <a:lumMod val="40000"/>
                    <a:lumOff val="60000"/>
                  </a:schemeClr>
                </a:solidFill>
                <a:effectLst>
                  <a:outerShdw blurRad="38100" dist="38100" dir="2700000" algn="tl">
                    <a:srgbClr val="000000">
                      <a:alpha val="43137"/>
                    </a:srgbClr>
                  </a:outerShdw>
                </a:effectLst>
              </a:rPr>
              <a:t> Aphrodite </a:t>
            </a:r>
          </a:p>
          <a:p>
            <a:pPr lvl="1">
              <a:buFont typeface="Wingdings" pitchFamily="2" charset="2"/>
              <a:buChar char="Ø"/>
            </a:pPr>
            <a:r>
              <a:rPr lang="de-DE" sz="1800" i="1" dirty="0" err="1">
                <a:solidFill>
                  <a:schemeClr val="accent5">
                    <a:lumMod val="40000"/>
                    <a:lumOff val="60000"/>
                  </a:schemeClr>
                </a:solidFill>
                <a:effectLst>
                  <a:outerShdw blurRad="38100" dist="38100" dir="2700000" algn="tl">
                    <a:srgbClr val="000000">
                      <a:alpha val="43137"/>
                    </a:srgbClr>
                  </a:outerShdw>
                </a:effectLst>
              </a:rPr>
              <a:t>archiereia</a:t>
            </a:r>
            <a:r>
              <a:rPr lang="de-DE" sz="1800" dirty="0">
                <a:solidFill>
                  <a:schemeClr val="accent5">
                    <a:lumMod val="40000"/>
                    <a:lumOff val="60000"/>
                  </a:schemeClr>
                </a:solidFill>
                <a:effectLst>
                  <a:outerShdw blurRad="38100" dist="38100" dir="2700000" algn="tl">
                    <a:srgbClr val="000000">
                      <a:alpha val="43137"/>
                    </a:srgbClr>
                  </a:outerShdw>
                </a:effectLst>
              </a:rPr>
              <a:t> </a:t>
            </a:r>
            <a:r>
              <a:rPr lang="de-DE" sz="1800" dirty="0" err="1">
                <a:solidFill>
                  <a:schemeClr val="accent5">
                    <a:lumMod val="40000"/>
                    <a:lumOff val="60000"/>
                  </a:schemeClr>
                </a:solidFill>
                <a:effectLst>
                  <a:outerShdw blurRad="38100" dist="38100" dir="2700000" algn="tl">
                    <a:srgbClr val="000000">
                      <a:alpha val="43137"/>
                    </a:srgbClr>
                  </a:outerShdw>
                </a:effectLst>
              </a:rPr>
              <a:t>of</a:t>
            </a:r>
            <a:r>
              <a:rPr lang="de-DE" sz="1800" dirty="0">
                <a:solidFill>
                  <a:schemeClr val="accent5">
                    <a:lumMod val="40000"/>
                    <a:lumOff val="60000"/>
                  </a:schemeClr>
                </a:solidFill>
                <a:effectLst>
                  <a:outerShdw blurRad="38100" dist="38100" dir="2700000" algn="tl">
                    <a:srgbClr val="000000">
                      <a:alpha val="43137"/>
                    </a:srgbClr>
                  </a:outerShdw>
                </a:effectLst>
              </a:rPr>
              <a:t> </a:t>
            </a:r>
            <a:r>
              <a:rPr lang="de-DE" sz="1800" dirty="0" err="1">
                <a:solidFill>
                  <a:schemeClr val="accent5">
                    <a:lumMod val="40000"/>
                    <a:lumOff val="60000"/>
                  </a:schemeClr>
                </a:solidFill>
                <a:effectLst>
                  <a:outerShdw blurRad="38100" dist="38100" dir="2700000" algn="tl">
                    <a:srgbClr val="000000">
                      <a:alpha val="43137"/>
                    </a:srgbClr>
                  </a:outerShdw>
                </a:effectLst>
              </a:rPr>
              <a:t>the</a:t>
            </a:r>
            <a:r>
              <a:rPr lang="de-DE" sz="1800" dirty="0">
                <a:solidFill>
                  <a:schemeClr val="accent5">
                    <a:lumMod val="40000"/>
                    <a:lumOff val="60000"/>
                  </a:schemeClr>
                </a:solidFill>
                <a:effectLst>
                  <a:outerShdw blurRad="38100" dist="38100" dir="2700000" algn="tl">
                    <a:srgbClr val="000000">
                      <a:alpha val="43137"/>
                    </a:srgbClr>
                  </a:outerShdw>
                </a:effectLst>
              </a:rPr>
              <a:t> </a:t>
            </a:r>
            <a:r>
              <a:rPr lang="de-DE" sz="1800" i="1" dirty="0">
                <a:solidFill>
                  <a:schemeClr val="accent5">
                    <a:lumMod val="40000"/>
                    <a:lumOff val="60000"/>
                  </a:schemeClr>
                </a:solidFill>
                <a:effectLst>
                  <a:outerShdw blurRad="38100" dist="38100" dir="2700000" algn="tl">
                    <a:srgbClr val="000000">
                      <a:alpha val="43137"/>
                    </a:srgbClr>
                  </a:outerShdw>
                </a:effectLst>
              </a:rPr>
              <a:t>Augusti</a:t>
            </a:r>
            <a:endParaRPr lang="en-GB" sz="1800" i="1" dirty="0">
              <a:solidFill>
                <a:schemeClr val="accent5">
                  <a:lumMod val="40000"/>
                  <a:lumOff val="60000"/>
                </a:schemeClr>
              </a:solidFill>
              <a:effectLst>
                <a:outerShdw blurRad="38100" dist="38100" dir="2700000" algn="tl">
                  <a:srgbClr val="000000">
                    <a:alpha val="43137"/>
                  </a:srgbClr>
                </a:outerShdw>
              </a:effectLst>
            </a:endParaRPr>
          </a:p>
        </p:txBody>
      </p:sp>
      <p:sp>
        <p:nvSpPr>
          <p:cNvPr id="15" name="TextBox 14"/>
          <p:cNvSpPr txBox="1"/>
          <p:nvPr/>
        </p:nvSpPr>
        <p:spPr>
          <a:xfrm rot="5400000">
            <a:off x="6887537" y="1834952"/>
            <a:ext cx="3456384" cy="307777"/>
          </a:xfrm>
          <a:prstGeom prst="rect">
            <a:avLst/>
          </a:prstGeom>
          <a:noFill/>
        </p:spPr>
        <p:txBody>
          <a:bodyPr wrap="square" rtlCol="0">
            <a:spAutoFit/>
          </a:bodyPr>
          <a:lstStyle/>
          <a:p>
            <a:r>
              <a:rPr lang="en-GB" sz="1400" dirty="0" err="1">
                <a:solidFill>
                  <a:schemeClr val="tx1">
                    <a:lumMod val="75000"/>
                  </a:schemeClr>
                </a:solidFill>
              </a:rPr>
              <a:t>Blöcke</a:t>
            </a:r>
            <a:r>
              <a:rPr lang="en-GB" sz="1400" dirty="0">
                <a:solidFill>
                  <a:schemeClr val="tx1">
                    <a:lumMod val="75000"/>
                  </a:schemeClr>
                </a:solidFill>
              </a:rPr>
              <a:t> </a:t>
            </a:r>
            <a:r>
              <a:rPr lang="en-GB" sz="1400" dirty="0" err="1">
                <a:solidFill>
                  <a:schemeClr val="tx1">
                    <a:lumMod val="75000"/>
                  </a:schemeClr>
                </a:solidFill>
              </a:rPr>
              <a:t>vom</a:t>
            </a:r>
            <a:r>
              <a:rPr lang="en-GB" sz="1400" dirty="0">
                <a:solidFill>
                  <a:schemeClr val="tx1">
                    <a:lumMod val="75000"/>
                  </a:schemeClr>
                </a:solidFill>
              </a:rPr>
              <a:t> </a:t>
            </a:r>
            <a:r>
              <a:rPr lang="en-GB" sz="1400" b="1" dirty="0" err="1">
                <a:solidFill>
                  <a:schemeClr val="tx1">
                    <a:lumMod val="75000"/>
                  </a:schemeClr>
                </a:solidFill>
              </a:rPr>
              <a:t>Sebasteion</a:t>
            </a:r>
            <a:endParaRPr lang="en-GB" sz="1400" dirty="0">
              <a:solidFill>
                <a:schemeClr val="tx1">
                  <a:lumMod val="75000"/>
                </a:schemeClr>
              </a:solidFill>
            </a:endParaRPr>
          </a:p>
        </p:txBody>
      </p:sp>
      <p:pic>
        <p:nvPicPr>
          <p:cNvPr id="17" name="Picture 16"/>
          <p:cNvPicPr>
            <a:picLocks noChangeAspect="1"/>
          </p:cNvPicPr>
          <p:nvPr/>
        </p:nvPicPr>
        <p:blipFill>
          <a:blip r:embed="rId3" cstate="print">
            <a:duotone>
              <a:prstClr val="black"/>
              <a:schemeClr val="accent6">
                <a:tint val="45000"/>
                <a:satMod val="400000"/>
              </a:schemeClr>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5724129" y="3162074"/>
            <a:ext cx="3313042" cy="3620540"/>
          </a:xfrm>
          <a:prstGeom prst="rect">
            <a:avLst/>
          </a:prstGeom>
        </p:spPr>
      </p:pic>
      <p:sp>
        <p:nvSpPr>
          <p:cNvPr id="18" name="Oval 17"/>
          <p:cNvSpPr/>
          <p:nvPr/>
        </p:nvSpPr>
        <p:spPr>
          <a:xfrm>
            <a:off x="6233198" y="3374383"/>
            <a:ext cx="1286115" cy="685300"/>
          </a:xfrm>
          <a:prstGeom prst="ellipse">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rot="664616">
            <a:off x="6851482" y="3211553"/>
            <a:ext cx="1594782" cy="646331"/>
          </a:xfrm>
          <a:prstGeom prst="rect">
            <a:avLst/>
          </a:prstGeom>
          <a:noFill/>
        </p:spPr>
        <p:txBody>
          <a:bodyPr wrap="square" rtlCol="0">
            <a:spAutoFit/>
          </a:bodyPr>
          <a:lstStyle/>
          <a:p>
            <a:r>
              <a:rPr lang="de-DE" b="1" dirty="0">
                <a:solidFill>
                  <a:schemeClr val="bg2">
                    <a:lumMod val="75000"/>
                    <a:lumOff val="25000"/>
                  </a:schemeClr>
                </a:solidFill>
                <a:effectLst>
                  <a:outerShdw blurRad="38100" dist="38100" dir="2700000" algn="tl">
                    <a:srgbClr val="000000">
                      <a:alpha val="43137"/>
                    </a:srgbClr>
                  </a:outerShdw>
                </a:effectLst>
              </a:rPr>
              <a:t>APHRODITE TEMPLE</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
        <p:nvSpPr>
          <p:cNvPr id="20" name="TextBox 19"/>
          <p:cNvSpPr txBox="1"/>
          <p:nvPr/>
        </p:nvSpPr>
        <p:spPr>
          <a:xfrm>
            <a:off x="6228184" y="4509120"/>
            <a:ext cx="1440835" cy="369332"/>
          </a:xfrm>
          <a:prstGeom prst="rect">
            <a:avLst/>
          </a:prstGeom>
          <a:noFill/>
        </p:spPr>
        <p:txBody>
          <a:bodyPr wrap="square" rtlCol="0">
            <a:spAutoFit/>
          </a:bodyPr>
          <a:lstStyle/>
          <a:p>
            <a:pPr algn="ctr"/>
            <a:r>
              <a:rPr lang="de-DE" b="1" dirty="0">
                <a:solidFill>
                  <a:schemeClr val="bg2">
                    <a:lumMod val="75000"/>
                    <a:lumOff val="25000"/>
                  </a:schemeClr>
                </a:solidFill>
                <a:effectLst>
                  <a:outerShdw blurRad="38100" dist="38100" dir="2700000" algn="tl">
                    <a:srgbClr val="000000">
                      <a:alpha val="43137"/>
                    </a:srgbClr>
                  </a:outerShdw>
                </a:effectLst>
              </a:rPr>
              <a:t>AGORA</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
        <p:nvSpPr>
          <p:cNvPr id="11" name="TextBox 10"/>
          <p:cNvSpPr txBox="1"/>
          <p:nvPr/>
        </p:nvSpPr>
        <p:spPr>
          <a:xfrm>
            <a:off x="179512" y="6165304"/>
            <a:ext cx="5770984" cy="584775"/>
          </a:xfrm>
          <a:prstGeom prst="rect">
            <a:avLst/>
          </a:prstGeom>
          <a:noFill/>
        </p:spPr>
        <p:txBody>
          <a:bodyPr wrap="square" rtlCol="0">
            <a:spAutoFit/>
          </a:bodyPr>
          <a:lstStyle/>
          <a:p>
            <a:r>
              <a:rPr lang="en-GB" sz="1600" dirty="0">
                <a:solidFill>
                  <a:schemeClr val="accent5">
                    <a:lumMod val="40000"/>
                    <a:lumOff val="60000"/>
                  </a:schemeClr>
                </a:solidFill>
                <a:effectLst>
                  <a:outerShdw blurRad="38100" dist="38100" dir="2700000" algn="tl">
                    <a:srgbClr val="000000">
                      <a:alpha val="43137"/>
                    </a:srgbClr>
                  </a:outerShdw>
                </a:effectLst>
              </a:rPr>
              <a:t>Aphrodite/Venus </a:t>
            </a:r>
            <a:br>
              <a:rPr lang="en-GB" sz="1600" dirty="0">
                <a:solidFill>
                  <a:schemeClr val="accent5">
                    <a:lumMod val="40000"/>
                    <a:lumOff val="60000"/>
                  </a:schemeClr>
                </a:solidFill>
                <a:effectLst>
                  <a:outerShdw blurRad="38100" dist="38100" dir="2700000" algn="tl">
                    <a:srgbClr val="000000">
                      <a:alpha val="43137"/>
                    </a:srgbClr>
                  </a:outerShdw>
                </a:effectLst>
              </a:rPr>
            </a:br>
            <a:r>
              <a:rPr lang="en-GB" sz="1600" dirty="0">
                <a:solidFill>
                  <a:schemeClr val="accent5">
                    <a:lumMod val="40000"/>
                    <a:lumOff val="60000"/>
                  </a:schemeClr>
                </a:solidFill>
                <a:effectLst>
                  <a:outerShdw blurRad="38100" dist="38100" dir="2700000" algn="tl">
                    <a:srgbClr val="000000">
                      <a:alpha val="43137"/>
                    </a:srgbClr>
                  </a:outerShdw>
                </a:effectLst>
              </a:rPr>
              <a:t>–  ancestor of Julio-</a:t>
            </a:r>
            <a:r>
              <a:rPr lang="en-GB" sz="1600" dirty="0" err="1">
                <a:solidFill>
                  <a:schemeClr val="accent5">
                    <a:lumMod val="40000"/>
                    <a:lumOff val="60000"/>
                  </a:schemeClr>
                </a:solidFill>
                <a:effectLst>
                  <a:outerShdw blurRad="38100" dist="38100" dir="2700000" algn="tl">
                    <a:srgbClr val="000000">
                      <a:alpha val="43137"/>
                    </a:srgbClr>
                  </a:outerShdw>
                </a:effectLst>
              </a:rPr>
              <a:t>Claudian</a:t>
            </a:r>
            <a:r>
              <a:rPr lang="en-GB" sz="1600" dirty="0">
                <a:solidFill>
                  <a:schemeClr val="accent5">
                    <a:lumMod val="40000"/>
                    <a:lumOff val="60000"/>
                  </a:schemeClr>
                </a:solidFill>
                <a:effectLst>
                  <a:outerShdw blurRad="38100" dist="38100" dir="2700000" algn="tl">
                    <a:srgbClr val="000000">
                      <a:alpha val="43137"/>
                    </a:srgbClr>
                  </a:outerShdw>
                </a:effectLst>
              </a:rPr>
              <a:t> dynasty</a:t>
            </a:r>
          </a:p>
        </p:txBody>
      </p:sp>
      <p:sp>
        <p:nvSpPr>
          <p:cNvPr id="12" name="Title 1"/>
          <p:cNvSpPr>
            <a:spLocks noGrp="1"/>
          </p:cNvSpPr>
          <p:nvPr>
            <p:ph type="title"/>
          </p:nvPr>
        </p:nvSpPr>
        <p:spPr>
          <a:xfrm>
            <a:off x="457200" y="260648"/>
            <a:ext cx="8229600" cy="854968"/>
          </a:xfrm>
        </p:spPr>
        <p:txBody>
          <a:bodyPr/>
          <a:lstStyle/>
          <a:p>
            <a:r>
              <a:rPr lang="en-GB" dirty="0" err="1"/>
              <a:t>Aphrodisias</a:t>
            </a:r>
            <a:r>
              <a:rPr lang="en-GB" dirty="0"/>
              <a:t> </a:t>
            </a:r>
          </a:p>
        </p:txBody>
      </p:sp>
      <p:sp>
        <p:nvSpPr>
          <p:cNvPr id="13" name="Oval 12"/>
          <p:cNvSpPr/>
          <p:nvPr/>
        </p:nvSpPr>
        <p:spPr>
          <a:xfrm>
            <a:off x="7818782" y="4568715"/>
            <a:ext cx="1286115" cy="685300"/>
          </a:xfrm>
          <a:prstGeom prst="ellipse">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rot="3301418">
            <a:off x="7453451" y="4628807"/>
            <a:ext cx="2058411" cy="369332"/>
          </a:xfrm>
          <a:prstGeom prst="rect">
            <a:avLst/>
          </a:prstGeom>
          <a:noFill/>
        </p:spPr>
        <p:txBody>
          <a:bodyPr wrap="square" rtlCol="0">
            <a:spAutoFit/>
          </a:bodyPr>
          <a:lstStyle/>
          <a:p>
            <a:pPr algn="ctr"/>
            <a:r>
              <a:rPr lang="de-DE" b="1" dirty="0">
                <a:solidFill>
                  <a:schemeClr val="bg2">
                    <a:lumMod val="75000"/>
                    <a:lumOff val="25000"/>
                  </a:schemeClr>
                </a:solidFill>
                <a:effectLst>
                  <a:outerShdw blurRad="38100" dist="38100" dir="2700000" algn="tl">
                    <a:srgbClr val="000000">
                      <a:alpha val="43137"/>
                    </a:srgbClr>
                  </a:outerShdw>
                </a:effectLst>
              </a:rPr>
              <a:t>SEBASTEION</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
        <p:nvSpPr>
          <p:cNvPr id="21" name="Oval 20"/>
          <p:cNvSpPr/>
          <p:nvPr/>
        </p:nvSpPr>
        <p:spPr>
          <a:xfrm>
            <a:off x="5642231" y="4697354"/>
            <a:ext cx="643057" cy="1179917"/>
          </a:xfrm>
          <a:prstGeom prst="ellipse">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rot="20341505">
            <a:off x="5489062" y="5585599"/>
            <a:ext cx="1440835" cy="369332"/>
          </a:xfrm>
          <a:prstGeom prst="rect">
            <a:avLst/>
          </a:prstGeom>
          <a:noFill/>
        </p:spPr>
        <p:txBody>
          <a:bodyPr wrap="square" rtlCol="0">
            <a:spAutoFit/>
          </a:bodyPr>
          <a:lstStyle/>
          <a:p>
            <a:pPr algn="ctr"/>
            <a:r>
              <a:rPr lang="de-DE" b="1" dirty="0">
                <a:solidFill>
                  <a:schemeClr val="bg2">
                    <a:lumMod val="75000"/>
                    <a:lumOff val="25000"/>
                  </a:schemeClr>
                </a:solidFill>
                <a:effectLst>
                  <a:outerShdw blurRad="38100" dist="38100" dir="2700000" algn="tl">
                    <a:srgbClr val="000000">
                      <a:alpha val="43137"/>
                    </a:srgbClr>
                  </a:outerShdw>
                </a:effectLst>
              </a:rPr>
              <a:t>BATHS</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141348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vertical)">
                                      <p:cBhvr>
                                        <p:cTn id="7" dur="500"/>
                                        <p:tgtEl>
                                          <p:spTgt spid="7"/>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randombar(horizontal)">
                                      <p:cBhvr>
                                        <p:cTn id="11" dur="500"/>
                                        <p:tgtEl>
                                          <p:spTgt spid="11"/>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randombar(horizontal)">
                                      <p:cBhvr>
                                        <p:cTn id="15" dur="500"/>
                                        <p:tgtEl>
                                          <p:spTgt spid="15"/>
                                        </p:tgtEl>
                                      </p:cBhvr>
                                    </p:animEffect>
                                  </p:childTnLst>
                                </p:cTn>
                              </p:par>
                            </p:childTnLst>
                          </p:cTn>
                        </p:par>
                        <p:par>
                          <p:cTn id="16" fill="hold">
                            <p:stCondLst>
                              <p:cond delay="1500"/>
                            </p:stCondLst>
                            <p:childTnLst>
                              <p:par>
                                <p:cTn id="17" presetID="14" presetClass="entr" presetSubtype="10" fill="hold" nodeType="afterEffect">
                                  <p:stCondLst>
                                    <p:cond delay="50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childTnLst>
                          </p:cTn>
                        </p:par>
                        <p:par>
                          <p:cTn id="20" fill="hold">
                            <p:stCondLst>
                              <p:cond delay="2500"/>
                            </p:stCondLst>
                            <p:childTnLst>
                              <p:par>
                                <p:cTn id="21" presetID="14" presetClass="entr" presetSubtype="1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500"/>
                                        <p:tgtEl>
                                          <p:spTgt spid="17"/>
                                        </p:tgtEl>
                                      </p:cBhvr>
                                    </p:animEffect>
                                  </p:childTnLst>
                                </p:cTn>
                              </p:par>
                            </p:childTnLst>
                          </p:cTn>
                        </p:par>
                        <p:par>
                          <p:cTn id="24" fill="hold">
                            <p:stCondLst>
                              <p:cond delay="3000"/>
                            </p:stCondLst>
                            <p:childTnLst>
                              <p:par>
                                <p:cTn id="25" presetID="14" presetClass="entr" presetSubtype="5"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randombar(vertical)">
                                      <p:cBhvr>
                                        <p:cTn id="27" dur="500"/>
                                        <p:tgtEl>
                                          <p:spTgt spid="18"/>
                                        </p:tgtEl>
                                      </p:cBhvr>
                                    </p:animEffect>
                                  </p:childTnLst>
                                </p:cTn>
                              </p:par>
                            </p:childTnLst>
                          </p:cTn>
                        </p:par>
                        <p:par>
                          <p:cTn id="28" fill="hold">
                            <p:stCondLst>
                              <p:cond delay="3500"/>
                            </p:stCondLst>
                            <p:childTnLst>
                              <p:par>
                                <p:cTn id="29" presetID="14" presetClass="entr" presetSubtype="5"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randombar(vertical)">
                                      <p:cBhvr>
                                        <p:cTn id="31" dur="500"/>
                                        <p:tgtEl>
                                          <p:spTgt spid="19"/>
                                        </p:tgtEl>
                                      </p:cBhvr>
                                    </p:animEffect>
                                  </p:childTnLst>
                                </p:cTn>
                              </p:par>
                            </p:childTnLst>
                          </p:cTn>
                        </p:par>
                        <p:par>
                          <p:cTn id="32" fill="hold">
                            <p:stCondLst>
                              <p:cond delay="4000"/>
                            </p:stCondLst>
                            <p:childTnLst>
                              <p:par>
                                <p:cTn id="33" presetID="14" presetClass="entr" presetSubtype="5"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randombar(vertical)">
                                      <p:cBhvr>
                                        <p:cTn id="35" dur="500"/>
                                        <p:tgtEl>
                                          <p:spTgt spid="20"/>
                                        </p:tgtEl>
                                      </p:cBhvr>
                                    </p:animEffect>
                                  </p:childTnLst>
                                </p:cTn>
                              </p:par>
                            </p:childTnLst>
                          </p:cTn>
                        </p:par>
                        <p:par>
                          <p:cTn id="36" fill="hold">
                            <p:stCondLst>
                              <p:cond delay="4500"/>
                            </p:stCondLst>
                            <p:childTnLst>
                              <p:par>
                                <p:cTn id="37" presetID="14" presetClass="entr" presetSubtype="5"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randombar(vertical)">
                                      <p:cBhvr>
                                        <p:cTn id="39" dur="500"/>
                                        <p:tgtEl>
                                          <p:spTgt spid="13"/>
                                        </p:tgtEl>
                                      </p:cBhvr>
                                    </p:animEffect>
                                  </p:childTnLst>
                                </p:cTn>
                              </p:par>
                            </p:childTnLst>
                          </p:cTn>
                        </p:par>
                        <p:par>
                          <p:cTn id="40" fill="hold">
                            <p:stCondLst>
                              <p:cond delay="5000"/>
                            </p:stCondLst>
                            <p:childTnLst>
                              <p:par>
                                <p:cTn id="41" presetID="14" presetClass="entr" presetSubtype="5"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vertical)">
                                      <p:cBhvr>
                                        <p:cTn id="43" dur="500"/>
                                        <p:tgtEl>
                                          <p:spTgt spid="16"/>
                                        </p:tgtEl>
                                      </p:cBhvr>
                                    </p:animEffect>
                                  </p:childTnLst>
                                </p:cTn>
                              </p:par>
                            </p:childTnLst>
                          </p:cTn>
                        </p:par>
                        <p:par>
                          <p:cTn id="44" fill="hold">
                            <p:stCondLst>
                              <p:cond delay="5500"/>
                            </p:stCondLst>
                            <p:childTnLst>
                              <p:par>
                                <p:cTn id="45" presetID="14" presetClass="entr" presetSubtype="5"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randombar(vertical)">
                                      <p:cBhvr>
                                        <p:cTn id="47" dur="500"/>
                                        <p:tgtEl>
                                          <p:spTgt spid="21"/>
                                        </p:tgtEl>
                                      </p:cBhvr>
                                    </p:animEffect>
                                  </p:childTnLst>
                                </p:cTn>
                              </p:par>
                            </p:childTnLst>
                          </p:cTn>
                        </p:par>
                        <p:par>
                          <p:cTn id="48" fill="hold">
                            <p:stCondLst>
                              <p:cond delay="6000"/>
                            </p:stCondLst>
                            <p:childTnLst>
                              <p:par>
                                <p:cTn id="49" presetID="14" presetClass="entr" presetSubtype="5"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randombar(vertical)">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8" grpId="0" animBg="1"/>
      <p:bldP spid="19" grpId="0"/>
      <p:bldP spid="20" grpId="0"/>
      <p:bldP spid="11" grpId="0"/>
      <p:bldP spid="13" grpId="0" animBg="1"/>
      <p:bldP spid="16" grpId="0"/>
      <p:bldP spid="21" grpId="0" animBg="1"/>
      <p:bldP spid="2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782960"/>
          </a:xfrm>
        </p:spPr>
        <p:txBody>
          <a:bodyPr/>
          <a:lstStyle/>
          <a:p>
            <a:r>
              <a:rPr lang="en-GB" dirty="0" err="1"/>
              <a:t>Aphrodisias</a:t>
            </a:r>
            <a:r>
              <a:rPr lang="en-GB" dirty="0"/>
              <a:t>: 17 priestesses \ 66</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5723946"/>
              </p:ext>
            </p:extLst>
          </p:nvPr>
        </p:nvGraphicFramePr>
        <p:xfrm>
          <a:off x="107504" y="836885"/>
          <a:ext cx="8892480" cy="5808851"/>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1989113">
                  <a:extLst>
                    <a:ext uri="{9D8B030D-6E8A-4147-A177-3AD203B41FA5}">
                      <a16:colId xmlns:a16="http://schemas.microsoft.com/office/drawing/2014/main" val="20001"/>
                    </a:ext>
                  </a:extLst>
                </a:gridCol>
                <a:gridCol w="1942895">
                  <a:extLst>
                    <a:ext uri="{9D8B030D-6E8A-4147-A177-3AD203B41FA5}">
                      <a16:colId xmlns:a16="http://schemas.microsoft.com/office/drawing/2014/main" val="20002"/>
                    </a:ext>
                  </a:extLst>
                </a:gridCol>
                <a:gridCol w="1864128">
                  <a:extLst>
                    <a:ext uri="{9D8B030D-6E8A-4147-A177-3AD203B41FA5}">
                      <a16:colId xmlns:a16="http://schemas.microsoft.com/office/drawing/2014/main" val="20003"/>
                    </a:ext>
                  </a:extLst>
                </a:gridCol>
                <a:gridCol w="676580">
                  <a:extLst>
                    <a:ext uri="{9D8B030D-6E8A-4147-A177-3AD203B41FA5}">
                      <a16:colId xmlns:a16="http://schemas.microsoft.com/office/drawing/2014/main" val="20004"/>
                    </a:ext>
                  </a:extLst>
                </a:gridCol>
                <a:gridCol w="1195628">
                  <a:extLst>
                    <a:ext uri="{9D8B030D-6E8A-4147-A177-3AD203B41FA5}">
                      <a16:colId xmlns:a16="http://schemas.microsoft.com/office/drawing/2014/main" val="20005"/>
                    </a:ext>
                  </a:extLst>
                </a:gridCol>
              </a:tblGrid>
              <a:tr h="205553">
                <a:tc>
                  <a:txBody>
                    <a:bodyPr/>
                    <a:lstStyle/>
                    <a:p>
                      <a:pPr algn="ctr"/>
                      <a:r>
                        <a:rPr lang="en-GB" sz="1050" dirty="0"/>
                        <a:t>Name</a:t>
                      </a:r>
                    </a:p>
                  </a:txBody>
                  <a:tcPr>
                    <a:solidFill>
                      <a:schemeClr val="accent1">
                        <a:alpha val="50000"/>
                      </a:schemeClr>
                    </a:solidFill>
                  </a:tcPr>
                </a:tc>
                <a:tc>
                  <a:txBody>
                    <a:bodyPr/>
                    <a:lstStyle/>
                    <a:p>
                      <a:pPr algn="ctr"/>
                      <a:r>
                        <a:rPr lang="en-GB" sz="1050" dirty="0"/>
                        <a:t>Priesthood</a:t>
                      </a:r>
                    </a:p>
                  </a:txBody>
                  <a:tcPr>
                    <a:solidFill>
                      <a:schemeClr val="accent1">
                        <a:alpha val="50000"/>
                      </a:schemeClr>
                    </a:solidFill>
                  </a:tcPr>
                </a:tc>
                <a:tc>
                  <a:txBody>
                    <a:bodyPr/>
                    <a:lstStyle/>
                    <a:p>
                      <a:pPr algn="ctr"/>
                      <a:r>
                        <a:rPr lang="en-GB" sz="1050" dirty="0"/>
                        <a:t>Husband &amp;c</a:t>
                      </a:r>
                    </a:p>
                  </a:txBody>
                  <a:tcPr>
                    <a:solidFill>
                      <a:schemeClr val="accent1">
                        <a:alpha val="50000"/>
                      </a:schemeClr>
                    </a:solidFill>
                  </a:tcPr>
                </a:tc>
                <a:tc>
                  <a:txBody>
                    <a:bodyPr/>
                    <a:lstStyle/>
                    <a:p>
                      <a:pPr algn="ctr"/>
                      <a:r>
                        <a:rPr lang="en-GB" sz="1050" dirty="0"/>
                        <a:t>Type</a:t>
                      </a:r>
                    </a:p>
                  </a:txBody>
                  <a:tcPr>
                    <a:solidFill>
                      <a:schemeClr val="accent1">
                        <a:alpha val="50000"/>
                      </a:schemeClr>
                    </a:solidFill>
                  </a:tcPr>
                </a:tc>
                <a:tc>
                  <a:txBody>
                    <a:bodyPr/>
                    <a:lstStyle/>
                    <a:p>
                      <a:pPr algn="ctr"/>
                      <a:r>
                        <a:rPr lang="en-GB" sz="1050" dirty="0"/>
                        <a:t>Date</a:t>
                      </a:r>
                    </a:p>
                  </a:txBody>
                  <a:tcPr>
                    <a:solidFill>
                      <a:schemeClr val="accent1">
                        <a:alpha val="50000"/>
                      </a:schemeClr>
                    </a:solidFill>
                  </a:tcPr>
                </a:tc>
                <a:tc>
                  <a:txBody>
                    <a:bodyPr/>
                    <a:lstStyle/>
                    <a:p>
                      <a:pPr algn="ctr"/>
                      <a:r>
                        <a:rPr lang="en-GB" sz="1050" dirty="0"/>
                        <a:t>Reference</a:t>
                      </a:r>
                    </a:p>
                  </a:txBody>
                  <a:tcPr>
                    <a:solidFill>
                      <a:schemeClr val="accent1">
                        <a:alpha val="50000"/>
                      </a:schemeClr>
                    </a:solidFill>
                  </a:tcPr>
                </a:tc>
                <a:extLst>
                  <a:ext uri="{0D108BD9-81ED-4DB2-BD59-A6C34878D82A}">
                    <a16:rowId xmlns:a16="http://schemas.microsoft.com/office/drawing/2014/main" val="10000"/>
                  </a:ext>
                </a:extLst>
              </a:tr>
              <a:tr h="472207">
                <a:tc>
                  <a:txBody>
                    <a:bodyPr/>
                    <a:lstStyle/>
                    <a:p>
                      <a:r>
                        <a:rPr lang="en-GB" sz="1200" b="1" kern="1200" dirty="0">
                          <a:solidFill>
                            <a:schemeClr val="dk1"/>
                          </a:solidFill>
                          <a:effectLst/>
                          <a:latin typeface="+mn-lt"/>
                          <a:ea typeface="+mn-ea"/>
                          <a:cs typeface="+mn-cs"/>
                        </a:rPr>
                        <a:t>Gaia </a:t>
                      </a:r>
                      <a:r>
                        <a:rPr lang="en-GB" sz="1200" b="1" kern="1200" dirty="0" err="1">
                          <a:solidFill>
                            <a:schemeClr val="dk1"/>
                          </a:solidFill>
                          <a:effectLst/>
                          <a:latin typeface="+mn-lt"/>
                          <a:ea typeface="+mn-ea"/>
                          <a:cs typeface="+mn-cs"/>
                        </a:rPr>
                        <a:t>Tatia</a:t>
                      </a:r>
                      <a:br>
                        <a:rPr lang="en-GB" sz="1200" b="1" kern="1200" dirty="0">
                          <a:solidFill>
                            <a:schemeClr val="dk1"/>
                          </a:solidFill>
                          <a:effectLst/>
                          <a:latin typeface="+mn-lt"/>
                          <a:ea typeface="+mn-ea"/>
                          <a:cs typeface="+mn-cs"/>
                        </a:rPr>
                      </a:b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Chr</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essteina</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a:solidFill>
                            <a:srgbClr val="00B0F0"/>
                          </a:solidFill>
                          <a:effectLst/>
                          <a:latin typeface="+mn-lt"/>
                          <a:ea typeface="+mn-ea"/>
                          <a:cs typeface="+mn-cs"/>
                        </a:rPr>
                        <a:t>θυγάτηρ Πόλεως</a:t>
                      </a:r>
                      <a:endParaRPr lang="en-GB" sz="1200" b="1" dirty="0">
                        <a:solidFill>
                          <a:srgbClr val="00B0F0"/>
                        </a:solidFill>
                      </a:endParaRPr>
                    </a:p>
                  </a:txBody>
                  <a:tcPr/>
                </a:tc>
                <a:tc>
                  <a:txBody>
                    <a:bodyPr/>
                    <a:lstStyle/>
                    <a:p>
                      <a:r>
                        <a:rPr lang="en-GB" sz="1200" b="0" dirty="0">
                          <a:solidFill>
                            <a:srgbClr val="C00000"/>
                          </a:solidFill>
                        </a:rPr>
                        <a:t>brother</a:t>
                      </a:r>
                      <a:r>
                        <a:rPr lang="en-GB" sz="1200" dirty="0"/>
                        <a:t>: </a:t>
                      </a:r>
                      <a:r>
                        <a:rPr lang="en-GB" sz="1200" kern="1200" dirty="0" err="1">
                          <a:solidFill>
                            <a:schemeClr val="dk1"/>
                          </a:solidFill>
                          <a:effectLst/>
                          <a:latin typeface="+mn-lt"/>
                          <a:ea typeface="+mn-ea"/>
                          <a:cs typeface="+mn-cs"/>
                        </a:rPr>
                        <a:t>Silicius</a:t>
                      </a:r>
                      <a:r>
                        <a:rPr lang="en-GB" sz="1200" kern="1200" dirty="0">
                          <a:solidFill>
                            <a:schemeClr val="dk1"/>
                          </a:solidFill>
                          <a:effectLst/>
                          <a:latin typeface="+mn-lt"/>
                          <a:ea typeface="+mn-ea"/>
                          <a:cs typeface="+mn-cs"/>
                        </a:rPr>
                        <a:t> </a:t>
                      </a:r>
                      <a:r>
                        <a:rPr lang="en-GB" sz="1200" kern="1200" dirty="0" err="1">
                          <a:solidFill>
                            <a:schemeClr val="dk1"/>
                          </a:solidFill>
                          <a:effectLst/>
                          <a:latin typeface="+mn-lt"/>
                          <a:ea typeface="+mn-ea"/>
                          <a:cs typeface="+mn-cs"/>
                        </a:rPr>
                        <a:t>Hieroclès</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err="1">
                          <a:solidFill>
                            <a:schemeClr val="dk1"/>
                          </a:solidFill>
                          <a:effectLst/>
                          <a:latin typeface="+mn-lt"/>
                          <a:ea typeface="+mn-ea"/>
                          <a:cs typeface="+mn-cs"/>
                        </a:rPr>
                        <a:t>ἀρχιερέως</a:t>
                      </a:r>
                      <a:r>
                        <a:rPr lang="en-GB" sz="1200" kern="1200" dirty="0">
                          <a:solidFill>
                            <a:schemeClr val="dk1"/>
                          </a:solidFill>
                          <a:effectLst/>
                          <a:latin typeface="+mn-lt"/>
                          <a:ea typeface="+mn-ea"/>
                          <a:cs typeface="+mn-cs"/>
                        </a:rPr>
                        <a:t> </a:t>
                      </a:r>
                      <a:endParaRPr lang="en-GB" sz="1200" dirty="0"/>
                    </a:p>
                  </a:txBody>
                  <a:tcPr/>
                </a:tc>
                <a:tc>
                  <a:txBody>
                    <a:bodyPr/>
                    <a:lstStyle/>
                    <a:p>
                      <a:r>
                        <a:rPr lang="en-GB" sz="1200" b="1" dirty="0">
                          <a:solidFill>
                            <a:srgbClr val="C00000"/>
                          </a:solidFill>
                        </a:rPr>
                        <a:t>dedication</a:t>
                      </a:r>
                      <a:r>
                        <a:rPr lang="en-GB" sz="1200" dirty="0">
                          <a:solidFill>
                            <a:srgbClr val="C00000"/>
                          </a:solidFill>
                        </a:rPr>
                        <a:t> </a:t>
                      </a:r>
                      <a:br>
                        <a:rPr lang="en-GB" sz="1200" dirty="0"/>
                      </a:br>
                      <a:r>
                        <a:rPr lang="en-GB" sz="1200" dirty="0"/>
                        <a:t>to </a:t>
                      </a:r>
                      <a:r>
                        <a:rPr lang="fr-FR" sz="1200" i="1" kern="1200" dirty="0" err="1">
                          <a:solidFill>
                            <a:srgbClr val="FF0000"/>
                          </a:solidFill>
                          <a:effectLst/>
                          <a:latin typeface="+mn-lt"/>
                          <a:ea typeface="+mn-ea"/>
                          <a:cs typeface="+mn-cs"/>
                        </a:rPr>
                        <a:t>patria</a:t>
                      </a:r>
                      <a:r>
                        <a:rPr lang="fr-FR" sz="1200" i="1" kern="1200" dirty="0">
                          <a:solidFill>
                            <a:srgbClr val="FF0000"/>
                          </a:solidFill>
                          <a:effectLst/>
                          <a:latin typeface="+mn-lt"/>
                          <a:ea typeface="+mn-ea"/>
                          <a:cs typeface="+mn-cs"/>
                        </a:rPr>
                        <a:t>, </a:t>
                      </a:r>
                      <a:r>
                        <a:rPr lang="en-GB" sz="1200" kern="1200" dirty="0" err="1">
                          <a:solidFill>
                            <a:schemeClr val="dk1"/>
                          </a:solidFill>
                          <a:effectLst/>
                          <a:latin typeface="+mn-lt"/>
                          <a:ea typeface="+mn-ea"/>
                          <a:cs typeface="+mn-cs"/>
                        </a:rPr>
                        <a:t>τῇ</a:t>
                      </a:r>
                      <a:r>
                        <a:rPr lang="en-GB" sz="1200" kern="1200" dirty="0">
                          <a:solidFill>
                            <a:schemeClr val="dk1"/>
                          </a:solidFill>
                          <a:effectLst/>
                          <a:latin typeface="+mn-lt"/>
                          <a:ea typeface="+mn-ea"/>
                          <a:cs typeface="+mn-cs"/>
                        </a:rPr>
                        <a:t> πα</a:t>
                      </a:r>
                      <a:r>
                        <a:rPr lang="en-GB" sz="1200" kern="1200" dirty="0" err="1">
                          <a:solidFill>
                            <a:schemeClr val="dk1"/>
                          </a:solidFill>
                          <a:effectLst/>
                          <a:latin typeface="+mn-lt"/>
                          <a:ea typeface="+mn-ea"/>
                          <a:cs typeface="+mn-cs"/>
                        </a:rPr>
                        <a:t>τρίδι</a:t>
                      </a:r>
                      <a:r>
                        <a:rPr lang="en-GB" sz="1200" kern="1200" dirty="0">
                          <a:solidFill>
                            <a:schemeClr val="dk1"/>
                          </a:solidFill>
                          <a:effectLst/>
                          <a:latin typeface="+mn-lt"/>
                          <a:ea typeface="+mn-ea"/>
                          <a:cs typeface="+mn-cs"/>
                        </a:rPr>
                        <a:t> </a:t>
                      </a:r>
                      <a:endParaRPr lang="en-GB" sz="1200" dirty="0">
                        <a:solidFill>
                          <a:srgbClr val="FF0000"/>
                        </a:solidFill>
                      </a:endParaRPr>
                    </a:p>
                  </a:txBody>
                  <a:tcPr/>
                </a:tc>
                <a:tc>
                  <a:txBody>
                    <a:bodyPr/>
                    <a:lstStyle/>
                    <a:p>
                      <a:r>
                        <a:rPr lang="en-GB" sz="1200" dirty="0"/>
                        <a:t>130-170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Rob. </a:t>
                      </a:r>
                      <a:r>
                        <a:rPr lang="en-GB" sz="1200" b="0" i="1" kern="1200" dirty="0" err="1">
                          <a:solidFill>
                            <a:schemeClr val="dk1"/>
                          </a:solidFill>
                          <a:effectLst/>
                          <a:latin typeface="+mn-lt"/>
                          <a:ea typeface="+mn-ea"/>
                          <a:cs typeface="+mn-cs"/>
                        </a:rPr>
                        <a:t>Laodicée</a:t>
                      </a:r>
                      <a:r>
                        <a:rPr lang="en-GB" sz="1200" b="0" i="1" kern="1200" dirty="0">
                          <a:solidFill>
                            <a:schemeClr val="dk1"/>
                          </a:solidFill>
                          <a:effectLst/>
                          <a:latin typeface="+mn-lt"/>
                          <a:ea typeface="+mn-ea"/>
                          <a:cs typeface="+mn-cs"/>
                        </a:rPr>
                        <a:t> </a:t>
                      </a:r>
                      <a:r>
                        <a:rPr lang="en-GB" sz="1200" b="0" i="0" kern="1200" dirty="0">
                          <a:solidFill>
                            <a:schemeClr val="dk1"/>
                          </a:solidFill>
                          <a:effectLst/>
                          <a:latin typeface="+mn-lt"/>
                          <a:ea typeface="+mn-ea"/>
                          <a:cs typeface="+mn-cs"/>
                        </a:rPr>
                        <a:t>317-18, n. 8</a:t>
                      </a:r>
                      <a:endParaRPr lang="en-GB" sz="1200" i="0" dirty="0"/>
                    </a:p>
                  </a:txBody>
                  <a:tcPr/>
                </a:tc>
                <a:extLst>
                  <a:ext uri="{0D108BD9-81ED-4DB2-BD59-A6C34878D82A}">
                    <a16:rowId xmlns:a16="http://schemas.microsoft.com/office/drawing/2014/main" val="10001"/>
                  </a:ext>
                </a:extLst>
              </a:tr>
              <a:tr h="432048">
                <a:tc>
                  <a:txBody>
                    <a:bodyPr/>
                    <a:lstStyle/>
                    <a:p>
                      <a:r>
                        <a:rPr lang="en-GB" sz="1200" b="1" dirty="0"/>
                        <a:t>Tata</a:t>
                      </a:r>
                    </a:p>
                  </a:txBody>
                  <a:tcPr/>
                </a:tc>
                <a:tc>
                  <a:txBody>
                    <a:bodyPr/>
                    <a:lstStyle/>
                    <a:p>
                      <a:r>
                        <a:rPr lang="en-GB" sz="1200" kern="1200" dirty="0">
                          <a:solidFill>
                            <a:schemeClr val="dk1"/>
                          </a:solidFill>
                          <a:effectLst/>
                          <a:latin typeface="+mn-lt"/>
                          <a:ea typeface="+mn-ea"/>
                          <a:cs typeface="+mn-cs"/>
                        </a:rPr>
                        <a:t>2x </a:t>
                      </a:r>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τῶν Σεβαστῶν</a:t>
                      </a:r>
                    </a:p>
                    <a:p>
                      <a:r>
                        <a:rPr lang="el-GR" sz="1300" b="1" dirty="0">
                          <a:solidFill>
                            <a:srgbClr val="00B0F0"/>
                          </a:solidFill>
                        </a:rPr>
                        <a:t>Στεφανηφορήσασαν</a:t>
                      </a:r>
                      <a:endParaRPr lang="de-DE" sz="1300" b="1" dirty="0">
                        <a:solidFill>
                          <a:srgbClr val="00B0F0"/>
                        </a:solidFill>
                      </a:endParaRPr>
                    </a:p>
                    <a:p>
                      <a:r>
                        <a:rPr lang="de-DE" sz="1200" b="0" dirty="0">
                          <a:solidFill>
                            <a:srgbClr val="00B0F0"/>
                          </a:solidFill>
                        </a:rPr>
                        <a:t>„Mutter der Polis“</a:t>
                      </a:r>
                      <a:endParaRPr lang="en-GB" sz="1200" b="0" dirty="0">
                        <a:solidFill>
                          <a:srgbClr val="00B0F0"/>
                        </a:solidFill>
                      </a:endParaRPr>
                    </a:p>
                  </a:txBody>
                  <a:tcPr/>
                </a:tc>
                <a:tc>
                  <a:txBody>
                    <a:bodyPr/>
                    <a:lstStyle/>
                    <a:p>
                      <a:r>
                        <a:rPr lang="en-GB" sz="1200" dirty="0"/>
                        <a:t>-</a:t>
                      </a:r>
                    </a:p>
                  </a:txBody>
                  <a:tcPr/>
                </a:tc>
                <a:tc>
                  <a:txBody>
                    <a:bodyPr/>
                    <a:lstStyle/>
                    <a:p>
                      <a:r>
                        <a:rPr lang="en-GB" sz="1200" b="0" dirty="0"/>
                        <a:t>honorary </a:t>
                      </a:r>
                      <a:r>
                        <a:rPr lang="en-GB" sz="1200" b="0" dirty="0" err="1"/>
                        <a:t>inscr</a:t>
                      </a:r>
                      <a:r>
                        <a:rPr lang="en-GB" sz="1200" b="0" dirty="0"/>
                        <a:t>. by </a:t>
                      </a:r>
                      <a:r>
                        <a:rPr lang="en-GB" sz="1200" b="0" i="1" dirty="0">
                          <a:solidFill>
                            <a:srgbClr val="C00000"/>
                          </a:solidFill>
                        </a:rPr>
                        <a:t>demos</a:t>
                      </a:r>
                      <a:r>
                        <a:rPr lang="en-GB" sz="1200" b="0" i="0" dirty="0"/>
                        <a:t>; </a:t>
                      </a:r>
                      <a:r>
                        <a:rPr lang="en-GB" sz="1200" b="1" dirty="0">
                          <a:solidFill>
                            <a:srgbClr val="C00000"/>
                          </a:solidFill>
                        </a:rPr>
                        <a:t>donates</a:t>
                      </a:r>
                      <a:r>
                        <a:rPr lang="en-GB" sz="1200" b="0" baseline="0" dirty="0">
                          <a:solidFill>
                            <a:srgbClr val="C00000"/>
                          </a:solidFill>
                        </a:rPr>
                        <a:t> </a:t>
                      </a:r>
                      <a:r>
                        <a:rPr lang="en-GB" sz="1200" b="0" baseline="0" dirty="0"/>
                        <a:t>oil for athletes; </a:t>
                      </a:r>
                      <a:r>
                        <a:rPr lang="en-GB" sz="1200" b="1" baseline="0" dirty="0">
                          <a:solidFill>
                            <a:srgbClr val="C00000"/>
                          </a:solidFill>
                        </a:rPr>
                        <a:t>banquets</a:t>
                      </a:r>
                      <a:r>
                        <a:rPr lang="en-GB" sz="1200" b="0" baseline="0" dirty="0">
                          <a:solidFill>
                            <a:srgbClr val="C00000"/>
                          </a:solidFill>
                        </a:rPr>
                        <a:t> </a:t>
                      </a:r>
                      <a:r>
                        <a:rPr lang="en-GB" sz="1200" b="0" baseline="0" dirty="0"/>
                        <a:t>f</a:t>
                      </a:r>
                      <a:r>
                        <a:rPr lang="de-DE" sz="1200" b="0" baseline="0" dirty="0" err="1"/>
                        <a:t>or</a:t>
                      </a:r>
                      <a:r>
                        <a:rPr lang="de-DE" sz="1200" b="0" baseline="0" dirty="0"/>
                        <a:t> </a:t>
                      </a:r>
                      <a:r>
                        <a:rPr lang="de-DE" sz="1200" b="0" i="1" baseline="0" dirty="0"/>
                        <a:t>demos</a:t>
                      </a:r>
                      <a:endParaRPr lang="en-GB" sz="1200" b="0" i="1" dirty="0"/>
                    </a:p>
                  </a:txBody>
                  <a:tcPr/>
                </a:tc>
                <a:tc>
                  <a:txBody>
                    <a:bodyPr/>
                    <a:lstStyle/>
                    <a:p>
                      <a:r>
                        <a:rPr lang="fr-FR" sz="1200" kern="1200" dirty="0">
                          <a:solidFill>
                            <a:schemeClr val="dk1"/>
                          </a:solidFill>
                          <a:effectLst/>
                          <a:latin typeface="+mn-lt"/>
                          <a:ea typeface="+mn-ea"/>
                          <a:cs typeface="+mn-cs"/>
                        </a:rPr>
                        <a:t>75-100</a:t>
                      </a:r>
                      <a:endParaRPr lang="en-GB" sz="1200" dirty="0"/>
                    </a:p>
                  </a:txBody>
                  <a:tcPr/>
                </a:tc>
                <a:tc>
                  <a:txBody>
                    <a:bodyPr/>
                    <a:lstStyle/>
                    <a:p>
                      <a:r>
                        <a:rPr lang="en-GB" sz="1200" i="1" dirty="0"/>
                        <a:t>MAMA</a:t>
                      </a:r>
                      <a:r>
                        <a:rPr lang="en-GB" sz="1200" dirty="0"/>
                        <a:t> 8, 492b</a:t>
                      </a:r>
                      <a:br>
                        <a:rPr lang="en-GB" sz="1200" dirty="0"/>
                      </a:br>
                      <a:r>
                        <a:rPr lang="en-GB" sz="1200" dirty="0" err="1"/>
                        <a:t>RvB</a:t>
                      </a:r>
                      <a:r>
                        <a:rPr lang="en-GB" sz="1200" dirty="0"/>
                        <a:t> S.</a:t>
                      </a:r>
                      <a:r>
                        <a:rPr lang="en-GB" sz="1200" baseline="0" dirty="0"/>
                        <a:t> 154, 312, n</a:t>
                      </a:r>
                      <a:r>
                        <a:rPr lang="en-GB" sz="1200" baseline="30000" dirty="0"/>
                        <a:t>o</a:t>
                      </a:r>
                      <a:r>
                        <a:rPr lang="en-GB" sz="1200" baseline="0" dirty="0"/>
                        <a:t> 8</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1198984">
                <a:tc>
                  <a:txBody>
                    <a:bodyPr/>
                    <a:lstStyle/>
                    <a:p>
                      <a:r>
                        <a:rPr lang="en-GB" sz="1200" b="1" kern="1200" dirty="0" err="1">
                          <a:solidFill>
                            <a:schemeClr val="dk1"/>
                          </a:solidFill>
                          <a:effectLst/>
                          <a:latin typeface="+mn-lt"/>
                          <a:ea typeface="+mn-ea"/>
                          <a:cs typeface="+mn-cs"/>
                        </a:rPr>
                        <a:t>Aelia</a:t>
                      </a:r>
                      <a:r>
                        <a:rPr lang="en-GB" sz="1200" b="1" kern="1200" dirty="0">
                          <a:solidFill>
                            <a:schemeClr val="dk1"/>
                          </a:solidFill>
                          <a:effectLst/>
                          <a:latin typeface="+mn-lt"/>
                          <a:ea typeface="+mn-ea"/>
                          <a:cs typeface="+mn-cs"/>
                        </a:rPr>
                        <a:t> La[</a:t>
                      </a:r>
                      <a:r>
                        <a:rPr lang="en-GB" sz="1200" b="1" kern="1200" dirty="0" err="1">
                          <a:solidFill>
                            <a:schemeClr val="dk1"/>
                          </a:solidFill>
                          <a:effectLst/>
                          <a:latin typeface="+mn-lt"/>
                          <a:ea typeface="+mn-ea"/>
                          <a:cs typeface="+mn-cs"/>
                        </a:rPr>
                        <a:t>i</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billa</a:t>
                      </a:r>
                      <a:endParaRPr lang="en-GB" sz="1200" dirty="0"/>
                    </a:p>
                  </a:txBody>
                  <a:tcPr/>
                </a:tc>
                <a:tc>
                  <a:txBody>
                    <a:bodyPr/>
                    <a:lstStyle/>
                    <a:p>
                      <a:r>
                        <a:rPr lang="en-GB" sz="1200" b="1" kern="1200" dirty="0" err="1">
                          <a:solidFill>
                            <a:schemeClr val="dk1"/>
                          </a:solidFill>
                          <a:effectLst/>
                          <a:latin typeface="+mn-lt"/>
                          <a:ea typeface="+mn-ea"/>
                          <a:cs typeface="+mn-cs"/>
                        </a:rPr>
                        <a:t>Ἀσί</a:t>
                      </a:r>
                      <a:r>
                        <a:rPr lang="en-GB" sz="1200" b="1" kern="1200" dirty="0">
                          <a:solidFill>
                            <a:schemeClr val="dk1"/>
                          </a:solidFill>
                          <a:effectLst/>
                          <a:latin typeface="+mn-lt"/>
                          <a:ea typeface="+mn-ea"/>
                          <a:cs typeface="+mn-cs"/>
                        </a:rPr>
                        <a:t>ας ἀρχιέρειαν</a:t>
                      </a:r>
                      <a:r>
                        <a:rPr lang="en-GB" sz="1200" b="0" kern="1200" dirty="0">
                          <a:solidFill>
                            <a:schemeClr val="dk1"/>
                          </a:solidFill>
                          <a:effectLst/>
                          <a:latin typeface="+mn-lt"/>
                          <a:ea typeface="+mn-ea"/>
                          <a:cs typeface="+mn-cs"/>
                        </a:rPr>
                        <a:t>,</a:t>
                      </a:r>
                      <a:endParaRPr lang="en-GB" sz="1200" b="1" kern="1200" dirty="0">
                        <a:solidFill>
                          <a:schemeClr val="dk1"/>
                        </a:solidFill>
                        <a:effectLst/>
                        <a:latin typeface="+mn-lt"/>
                        <a:ea typeface="+mn-ea"/>
                        <a:cs typeface="+mn-cs"/>
                      </a:endParaRPr>
                    </a:p>
                    <a:p>
                      <a:r>
                        <a:rPr lang="en-GB" sz="1200" b="1" kern="1200" dirty="0" err="1">
                          <a:solidFill>
                            <a:schemeClr val="dk1"/>
                          </a:solidFill>
                          <a:effectLst/>
                          <a:latin typeface="+mn-lt"/>
                          <a:ea typeface="+mn-ea"/>
                          <a:cs typeface="+mn-cs"/>
                        </a:rPr>
                        <a:t>κοσμήτειρ</a:t>
                      </a:r>
                      <a:r>
                        <a:rPr lang="en-GB" sz="1200" b="1" kern="1200" dirty="0">
                          <a:solidFill>
                            <a:schemeClr val="dk1"/>
                          </a:solidFill>
                          <a:effectLst/>
                          <a:latin typeface="+mn-lt"/>
                          <a:ea typeface="+mn-ea"/>
                          <a:cs typeface="+mn-cs"/>
                        </a:rPr>
                        <a:t>αν</a:t>
                      </a:r>
                      <a:r>
                        <a:rPr lang="en-GB" sz="1200" kern="1200" dirty="0">
                          <a:solidFill>
                            <a:schemeClr val="dk1"/>
                          </a:solidFill>
                          <a:effectLst/>
                          <a:latin typeface="+mn-lt"/>
                          <a:ea typeface="+mn-ea"/>
                          <a:cs typeface="+mn-cs"/>
                        </a:rPr>
                        <a:t> τῆς</a:t>
                      </a:r>
                    </a:p>
                    <a:p>
                      <a:r>
                        <a:rPr lang="en-GB" sz="1200" kern="1200" dirty="0" err="1">
                          <a:solidFill>
                            <a:srgbClr val="00B0F0"/>
                          </a:solidFill>
                          <a:effectLst/>
                          <a:latin typeface="+mn-lt"/>
                          <a:ea typeface="+mn-ea"/>
                          <a:cs typeface="+mn-cs"/>
                        </a:rPr>
                        <a:t>Ἐφεσί</a:t>
                      </a:r>
                      <a:r>
                        <a:rPr lang="en-GB" sz="1200" kern="1200" dirty="0">
                          <a:solidFill>
                            <a:srgbClr val="00B0F0"/>
                          </a:solidFill>
                          <a:effectLst/>
                          <a:latin typeface="+mn-lt"/>
                          <a:ea typeface="+mn-ea"/>
                          <a:cs typeface="+mn-cs"/>
                        </a:rPr>
                        <a:t>ας</a:t>
                      </a:r>
                      <a:r>
                        <a:rPr lang="en-GB" sz="1200" kern="1200" dirty="0">
                          <a:solidFill>
                            <a:schemeClr val="dk1"/>
                          </a:solidFill>
                          <a:effectLst/>
                          <a:latin typeface="+mn-lt"/>
                          <a:ea typeface="+mn-ea"/>
                          <a:cs typeface="+mn-cs"/>
                        </a:rPr>
                        <a:t> Ἀρτέμιδος,</a:t>
                      </a:r>
                    </a:p>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τῆς</a:t>
                      </a:r>
                    </a:p>
                    <a:p>
                      <a:r>
                        <a:rPr lang="en-GB" sz="1200" b="1" kern="1200" dirty="0">
                          <a:solidFill>
                            <a:schemeClr val="dk1"/>
                          </a:solidFill>
                          <a:effectLst/>
                          <a:latin typeface="+mn-lt"/>
                          <a:ea typeface="+mn-ea"/>
                          <a:cs typeface="+mn-cs"/>
                        </a:rPr>
                        <a:t>λαμπ</a:t>
                      </a:r>
                      <a:r>
                        <a:rPr lang="en-GB" sz="1200" b="1" kern="1200" dirty="0" err="1">
                          <a:solidFill>
                            <a:schemeClr val="dk1"/>
                          </a:solidFill>
                          <a:effectLst/>
                          <a:latin typeface="+mn-lt"/>
                          <a:ea typeface="+mn-ea"/>
                          <a:cs typeface="+mn-cs"/>
                        </a:rPr>
                        <a:t>ροτάτης</a:t>
                      </a:r>
                      <a:r>
                        <a:rPr lang="en-GB" sz="1200" b="1" kern="1200" dirty="0">
                          <a:solidFill>
                            <a:srgbClr val="00B0F0"/>
                          </a:solidFill>
                          <a:effectLst/>
                          <a:latin typeface="+mn-lt"/>
                          <a:ea typeface="+mn-ea"/>
                          <a:cs typeface="+mn-cs"/>
                        </a:rPr>
                        <a:t> </a:t>
                      </a:r>
                      <a:r>
                        <a:rPr lang="en-GB" sz="1200" b="1" kern="1200" dirty="0" err="1">
                          <a:solidFill>
                            <a:srgbClr val="00B0F0"/>
                          </a:solidFill>
                          <a:effectLst/>
                          <a:latin typeface="+mn-lt"/>
                          <a:ea typeface="+mn-ea"/>
                          <a:cs typeface="+mn-cs"/>
                        </a:rPr>
                        <a:t>Ἀφρο</a:t>
                      </a:r>
                      <a:endParaRPr lang="en-GB" sz="1200" b="1" kern="1200" dirty="0">
                        <a:solidFill>
                          <a:srgbClr val="00B0F0"/>
                        </a:solidFill>
                        <a:effectLst/>
                        <a:latin typeface="+mn-lt"/>
                        <a:ea typeface="+mn-ea"/>
                        <a:cs typeface="+mn-cs"/>
                      </a:endParaRPr>
                    </a:p>
                    <a:p>
                      <a:r>
                        <a:rPr lang="en-GB" sz="1200" b="1" kern="1200" dirty="0" err="1">
                          <a:solidFill>
                            <a:srgbClr val="00B0F0"/>
                          </a:solidFill>
                          <a:effectLst/>
                          <a:latin typeface="+mn-lt"/>
                          <a:ea typeface="+mn-ea"/>
                          <a:cs typeface="+mn-cs"/>
                        </a:rPr>
                        <a:t>δισιέων</a:t>
                      </a:r>
                      <a:r>
                        <a:rPr lang="en-GB" sz="1200" b="1" kern="1200" dirty="0">
                          <a:solidFill>
                            <a:schemeClr val="dk1"/>
                          </a:solidFill>
                          <a:effectLst/>
                          <a:latin typeface="+mn-lt"/>
                          <a:ea typeface="+mn-ea"/>
                          <a:cs typeface="+mn-cs"/>
                        </a:rPr>
                        <a:t> π</a:t>
                      </a:r>
                      <a:r>
                        <a:rPr lang="en-GB" sz="1200" b="1" kern="1200" dirty="0" err="1">
                          <a:solidFill>
                            <a:schemeClr val="dk1"/>
                          </a:solidFill>
                          <a:effectLst/>
                          <a:latin typeface="+mn-lt"/>
                          <a:ea typeface="+mn-ea"/>
                          <a:cs typeface="+mn-cs"/>
                        </a:rPr>
                        <a:t>όλεως</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dirty="0"/>
                        <a:t>wife of high priest </a:t>
                      </a:r>
                      <a:r>
                        <a:rPr lang="en-GB" sz="1200" b="1" dirty="0" err="1"/>
                        <a:t>Septimius</a:t>
                      </a:r>
                      <a:r>
                        <a:rPr lang="en-GB" sz="1200" b="1" dirty="0"/>
                        <a:t> </a:t>
                      </a:r>
                      <a:r>
                        <a:rPr lang="en-GB" sz="1200" b="1" dirty="0" err="1"/>
                        <a:t>Hypsiclès</a:t>
                      </a:r>
                      <a:endParaRPr lang="en-GB" sz="1200" b="1" dirty="0"/>
                    </a:p>
                    <a:p>
                      <a:r>
                        <a:rPr lang="el-GR" sz="1200" b="0" dirty="0"/>
                        <a:t>γυναῖκα</a:t>
                      </a:r>
                      <a:r>
                        <a:rPr lang="el-GR" sz="1200" dirty="0"/>
                        <a:t> γενομένην | Σεπτιμίου Ὑψικλέους | </a:t>
                      </a:r>
                      <a:r>
                        <a:rPr lang="el-GR" sz="1200" b="1" dirty="0"/>
                        <a:t>ἀρχιερέως</a:t>
                      </a:r>
                      <a:endParaRPr lang="en-GB" sz="1200" b="1" dirty="0"/>
                    </a:p>
                  </a:txBody>
                  <a:tcPr/>
                </a:tc>
                <a:tc>
                  <a:txBody>
                    <a:bodyPr/>
                    <a:lstStyle/>
                    <a:p>
                      <a:r>
                        <a:rPr lang="en-GB" sz="1200" b="0" dirty="0"/>
                        <a:t>statue base</a:t>
                      </a:r>
                      <a:r>
                        <a:rPr lang="en-GB" sz="1200" dirty="0"/>
                        <a:t> dedicated </a:t>
                      </a:r>
                      <a:r>
                        <a:rPr lang="en-GB" sz="1200" b="1" dirty="0">
                          <a:solidFill>
                            <a:srgbClr val="C00000"/>
                          </a:solidFill>
                        </a:rPr>
                        <a:t>by the daughters</a:t>
                      </a:r>
                      <a:r>
                        <a:rPr lang="en-GB" sz="1200" b="1" baseline="0" dirty="0">
                          <a:solidFill>
                            <a:srgbClr val="C00000"/>
                          </a:solidFill>
                        </a:rPr>
                        <a:t> </a:t>
                      </a:r>
                      <a:r>
                        <a:rPr lang="en-GB" sz="1200" dirty="0" err="1"/>
                        <a:t>Septimia</a:t>
                      </a:r>
                      <a:r>
                        <a:rPr lang="en-GB" sz="1200" dirty="0"/>
                        <a:t>, </a:t>
                      </a:r>
                      <a:r>
                        <a:rPr lang="en-GB" sz="1200" dirty="0" err="1"/>
                        <a:t>Aelia</a:t>
                      </a:r>
                      <a:r>
                        <a:rPr lang="en-GB" sz="1200" dirty="0"/>
                        <a:t>, </a:t>
                      </a:r>
                      <a:br>
                        <a:rPr lang="en-GB" sz="1200" dirty="0"/>
                      </a:br>
                      <a:r>
                        <a:rPr lang="en-GB" sz="1200" dirty="0" err="1"/>
                        <a:t>Flav</a:t>
                      </a:r>
                      <a:r>
                        <a:rPr lang="en-GB" sz="1200" dirty="0"/>
                        <a:t>[</a:t>
                      </a:r>
                      <a:r>
                        <a:rPr lang="en-GB" sz="1200" dirty="0" err="1"/>
                        <a:t>ia</a:t>
                      </a:r>
                      <a:r>
                        <a:rPr lang="en-GB" sz="1200" dirty="0"/>
                        <a:t>?] und</a:t>
                      </a:r>
                      <a:r>
                        <a:rPr lang="en-GB" sz="1200" baseline="0" dirty="0"/>
                        <a:t> </a:t>
                      </a:r>
                      <a:r>
                        <a:rPr lang="en-GB" sz="1200" dirty="0" err="1"/>
                        <a:t>Laevilla</a:t>
                      </a:r>
                      <a:endParaRPr lang="en-GB" sz="1200" dirty="0"/>
                    </a:p>
                  </a:txBody>
                  <a:tcPr/>
                </a:tc>
                <a:tc>
                  <a:txBody>
                    <a:bodyPr/>
                    <a:lstStyle/>
                    <a:p>
                      <a:r>
                        <a:rPr lang="en-GB" sz="1200" dirty="0"/>
                        <a:t>175-200 </a:t>
                      </a:r>
                    </a:p>
                  </a:txBody>
                  <a:tcPr/>
                </a:tc>
                <a:tc>
                  <a:txBody>
                    <a:bodyPr/>
                    <a:lstStyle/>
                    <a:p>
                      <a:r>
                        <a:rPr lang="en-GB" sz="1200" b="0" i="1" dirty="0"/>
                        <a:t>IAph2007</a:t>
                      </a:r>
                      <a:r>
                        <a:rPr lang="en-GB" sz="1200" b="0" dirty="0"/>
                        <a:t> 12.533</a:t>
                      </a:r>
                    </a:p>
                  </a:txBody>
                  <a:tcPr/>
                </a:tc>
                <a:extLst>
                  <a:ext uri="{0D108BD9-81ED-4DB2-BD59-A6C34878D82A}">
                    <a16:rowId xmlns:a16="http://schemas.microsoft.com/office/drawing/2014/main" val="10003"/>
                  </a:ext>
                </a:extLst>
              </a:tr>
              <a:tr h="391889">
                <a:tc>
                  <a:txBody>
                    <a:bodyPr/>
                    <a:lstStyle/>
                    <a:p>
                      <a:r>
                        <a:rPr lang="en-GB" sz="1200" b="1" dirty="0" err="1"/>
                        <a:t>Apphia</a:t>
                      </a:r>
                      <a:endParaRPr lang="en-GB" sz="1200" b="1" dirty="0"/>
                    </a:p>
                  </a:txBody>
                  <a:tcPr/>
                </a:tc>
                <a:tc>
                  <a:txBody>
                    <a:bodyPr/>
                    <a:lstStyle/>
                    <a:p>
                      <a:r>
                        <a:rPr lang="el-GR" sz="1300" b="1" dirty="0"/>
                        <a:t>ἀρχιέρεια διὰ βίου θεῶν Σεβαστῶν</a:t>
                      </a:r>
                      <a:endParaRPr lang="en-GB" sz="1300" b="1" dirty="0"/>
                    </a:p>
                  </a:txBody>
                  <a:tcPr/>
                </a:tc>
                <a:tc>
                  <a:txBody>
                    <a:bodyPr/>
                    <a:lstStyle/>
                    <a:p>
                      <a:r>
                        <a:rPr lang="en-GB" sz="1200" b="1" dirty="0"/>
                        <a:t>grand daughter </a:t>
                      </a:r>
                      <a:r>
                        <a:rPr lang="en-GB" sz="1200" b="0" dirty="0"/>
                        <a:t>of</a:t>
                      </a:r>
                      <a:r>
                        <a:rPr lang="en-GB" sz="1200" baseline="0" dirty="0"/>
                        <a:t> </a:t>
                      </a:r>
                      <a:r>
                        <a:rPr lang="en-GB" sz="1200" dirty="0" err="1"/>
                        <a:t>Attinas</a:t>
                      </a:r>
                      <a:r>
                        <a:rPr lang="en-GB" sz="1200" dirty="0"/>
                        <a:t> </a:t>
                      </a:r>
                      <a:r>
                        <a:rPr lang="en-GB" sz="1200" dirty="0" err="1"/>
                        <a:t>Meliton</a:t>
                      </a:r>
                      <a:r>
                        <a:rPr lang="en-GB" sz="1200" dirty="0"/>
                        <a:t>, </a:t>
                      </a:r>
                      <a:r>
                        <a:rPr lang="el-GR" sz="1200" b="1" dirty="0"/>
                        <a:t>ἀρχιερεὺς</a:t>
                      </a:r>
                      <a:r>
                        <a:rPr lang="en-GB" sz="1200" b="1" dirty="0"/>
                        <a:t> </a:t>
                      </a:r>
                    </a:p>
                  </a:txBody>
                  <a:tcPr/>
                </a:tc>
                <a:tc>
                  <a:txBody>
                    <a:bodyPr/>
                    <a:lstStyle/>
                    <a:p>
                      <a:r>
                        <a:rPr lang="en-GB" sz="1200" dirty="0"/>
                        <a:t>honorary decree of</a:t>
                      </a:r>
                      <a:br>
                        <a:rPr lang="en-GB" sz="1200" dirty="0"/>
                      </a:br>
                      <a:r>
                        <a:rPr lang="en-GB" sz="1200" i="1" baseline="0" dirty="0" err="1"/>
                        <a:t>boule</a:t>
                      </a:r>
                      <a:r>
                        <a:rPr lang="en-GB" sz="1200" baseline="0" dirty="0"/>
                        <a:t> und </a:t>
                      </a:r>
                      <a:r>
                        <a:rPr lang="en-GB" sz="1200" i="1" baseline="0" dirty="0"/>
                        <a:t>demos</a:t>
                      </a:r>
                      <a:endParaRPr lang="en-GB" sz="1200" i="1" dirty="0"/>
                    </a:p>
                  </a:txBody>
                  <a:tcPr/>
                </a:tc>
                <a:tc>
                  <a:txBody>
                    <a:bodyPr/>
                    <a:lstStyle/>
                    <a:p>
                      <a:r>
                        <a:rPr lang="en-GB" sz="1200" dirty="0"/>
                        <a:t>50-150</a:t>
                      </a:r>
                    </a:p>
                  </a:txBody>
                  <a:tcPr/>
                </a:tc>
                <a:tc>
                  <a:txBody>
                    <a:bodyPr/>
                    <a:lstStyle/>
                    <a:p>
                      <a:r>
                        <a:rPr lang="en-GB" sz="1200" b="0" i="1" dirty="0"/>
                        <a:t>IAph2007</a:t>
                      </a:r>
                      <a:r>
                        <a:rPr lang="en-GB" sz="1200" b="0" dirty="0"/>
                        <a:t> 12.609</a:t>
                      </a:r>
                    </a:p>
                  </a:txBody>
                  <a:tcPr/>
                </a:tc>
                <a:extLst>
                  <a:ext uri="{0D108BD9-81ED-4DB2-BD59-A6C34878D82A}">
                    <a16:rowId xmlns:a16="http://schemas.microsoft.com/office/drawing/2014/main" val="10004"/>
                  </a:ext>
                </a:extLst>
              </a:tr>
              <a:tr h="838944">
                <a:tc>
                  <a:txBody>
                    <a:bodyPr/>
                    <a:lstStyle/>
                    <a:p>
                      <a:r>
                        <a:rPr lang="en-GB" sz="1200" b="1" kern="1200" dirty="0">
                          <a:solidFill>
                            <a:schemeClr val="dk1"/>
                          </a:solidFill>
                          <a:effectLst/>
                          <a:latin typeface="+mn-lt"/>
                          <a:ea typeface="+mn-ea"/>
                          <a:cs typeface="+mn-cs"/>
                        </a:rPr>
                        <a:t>[A]</a:t>
                      </a:r>
                      <a:r>
                        <a:rPr lang="en-GB" sz="1200" b="1" kern="1200" dirty="0" err="1">
                          <a:solidFill>
                            <a:schemeClr val="dk1"/>
                          </a:solidFill>
                          <a:effectLst/>
                          <a:latin typeface="+mn-lt"/>
                          <a:ea typeface="+mn-ea"/>
                          <a:cs typeface="+mn-cs"/>
                        </a:rPr>
                        <a:t>ttalis</a:t>
                      </a:r>
                      <a:r>
                        <a:rPr lang="en-GB" sz="1200" b="1" kern="1200" dirty="0">
                          <a:solidFill>
                            <a:schemeClr val="dk1"/>
                          </a:solidFill>
                          <a:effectLst/>
                          <a:latin typeface="+mn-lt"/>
                          <a:ea typeface="+mn-ea"/>
                          <a:cs typeface="+mn-cs"/>
                        </a:rPr>
                        <a:t> </a:t>
                      </a:r>
                      <a:r>
                        <a:rPr lang="en-GB" sz="1200" b="1" kern="1200" dirty="0" err="1">
                          <a:solidFill>
                            <a:schemeClr val="dk1"/>
                          </a:solidFill>
                          <a:effectLst/>
                          <a:latin typeface="+mn-lt"/>
                          <a:ea typeface="+mn-ea"/>
                          <a:cs typeface="+mn-cs"/>
                        </a:rPr>
                        <a:t>Apphio</a:t>
                      </a:r>
                      <a:r>
                        <a:rPr lang="en-GB" sz="1200" b="1" kern="1200" dirty="0">
                          <a:solidFill>
                            <a:schemeClr val="dk1"/>
                          </a:solidFill>
                          <a:effectLst/>
                          <a:latin typeface="+mn-lt"/>
                          <a:ea typeface="+mn-ea"/>
                          <a:cs typeface="+mn-cs"/>
                        </a:rPr>
                        <a:t>[n]</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καὶ ἱέρειαν </a:t>
                      </a:r>
                    </a:p>
                    <a:p>
                      <a:r>
                        <a:rPr lang="el-GR" sz="1300" b="1" dirty="0"/>
                        <a:t>ἱερεῖς τῆς Ἀφροδείτης,</a:t>
                      </a:r>
                      <a:endParaRPr lang="en-GB" sz="1300" b="1" dirty="0"/>
                    </a:p>
                    <a:p>
                      <a:r>
                        <a:rPr lang="el-GR" sz="1300" b="1" dirty="0">
                          <a:solidFill>
                            <a:srgbClr val="00B0F0"/>
                          </a:solidFill>
                        </a:rPr>
                        <a:t>Στεφανηφόρου</a:t>
                      </a:r>
                      <a:endParaRPr lang="en-GB" sz="1300" b="1" dirty="0">
                        <a:solidFill>
                          <a:srgbClr val="00B0F0"/>
                        </a:solidFill>
                      </a:endParaRPr>
                    </a:p>
                  </a:txBody>
                  <a:tcPr/>
                </a:tc>
                <a:tc>
                  <a:txBody>
                    <a:bodyPr/>
                    <a:lstStyle/>
                    <a:p>
                      <a:r>
                        <a:rPr lang="fr-FR" sz="1200" b="1" i="0" dirty="0" err="1"/>
                        <a:t>husband</a:t>
                      </a:r>
                      <a:r>
                        <a:rPr lang="fr-FR" sz="1200" b="0" i="0" dirty="0"/>
                        <a:t>:</a:t>
                      </a:r>
                      <a:r>
                        <a:rPr lang="fr-FR" sz="1200" i="0" dirty="0"/>
                        <a:t> Attalos, son of </a:t>
                      </a:r>
                      <a:r>
                        <a:rPr lang="fr-FR" sz="1200" i="0" dirty="0" err="1"/>
                        <a:t>Menandros</a:t>
                      </a:r>
                      <a:r>
                        <a:rPr lang="fr-FR" sz="1200" i="0" dirty="0"/>
                        <a:t>,</a:t>
                      </a:r>
                      <a:r>
                        <a:rPr lang="fr-FR" sz="1200" i="0" baseline="0" dirty="0"/>
                        <a:t> </a:t>
                      </a:r>
                      <a:r>
                        <a:rPr lang="fr-FR" sz="1200" i="1" baseline="0" dirty="0" err="1"/>
                        <a:t>hiereus</a:t>
                      </a:r>
                      <a:endParaRPr lang="en-GB" sz="1200" dirty="0"/>
                    </a:p>
                  </a:txBody>
                  <a:tcPr/>
                </a:tc>
                <a:tc>
                  <a:txBody>
                    <a:bodyPr/>
                    <a:lstStyle/>
                    <a:p>
                      <a:r>
                        <a:rPr lang="en-GB" sz="1200" dirty="0"/>
                        <a:t>(1) dedication of </a:t>
                      </a:r>
                      <a:r>
                        <a:rPr lang="en-GB" sz="1200" b="1" dirty="0">
                          <a:solidFill>
                            <a:srgbClr val="C00000"/>
                          </a:solidFill>
                        </a:rPr>
                        <a:t>temple</a:t>
                      </a:r>
                      <a:r>
                        <a:rPr lang="en-GB" sz="1200" dirty="0">
                          <a:solidFill>
                            <a:srgbClr val="C00000"/>
                          </a:solidFill>
                        </a:rPr>
                        <a:t> </a:t>
                      </a:r>
                      <a:r>
                        <a:rPr lang="en-GB" sz="1200" dirty="0"/>
                        <a:t>to Tiberius &amp;</a:t>
                      </a:r>
                      <a:r>
                        <a:rPr lang="en-GB" sz="1200" baseline="0" dirty="0"/>
                        <a:t> </a:t>
                      </a:r>
                      <a:r>
                        <a:rPr lang="en-GB" sz="1200" baseline="0" dirty="0" err="1"/>
                        <a:t>Livia</a:t>
                      </a:r>
                      <a:r>
                        <a:rPr lang="en-GB" sz="1200" baseline="0" dirty="0"/>
                        <a:t> </a:t>
                      </a:r>
                    </a:p>
                    <a:p>
                      <a:r>
                        <a:rPr lang="en-GB" sz="1200" baseline="0" dirty="0"/>
                        <a:t>(2) </a:t>
                      </a:r>
                      <a:r>
                        <a:rPr lang="en-GB" sz="1200" b="1" baseline="0" dirty="0" err="1">
                          <a:solidFill>
                            <a:srgbClr val="C00000"/>
                          </a:solidFill>
                        </a:rPr>
                        <a:t>deidication</a:t>
                      </a:r>
                      <a:r>
                        <a:rPr lang="en-GB" sz="1200" baseline="0" dirty="0">
                          <a:solidFill>
                            <a:srgbClr val="C00000"/>
                          </a:solidFill>
                        </a:rPr>
                        <a:t> </a:t>
                      </a:r>
                      <a:r>
                        <a:rPr lang="en-GB" sz="1200" baseline="0" dirty="0"/>
                        <a:t>to Aphrodite (3)  honorary base, etc.</a:t>
                      </a:r>
                      <a:endParaRPr lang="en-GB" sz="1200" dirty="0"/>
                    </a:p>
                  </a:txBody>
                  <a:tcPr/>
                </a:tc>
                <a:tc>
                  <a:txBody>
                    <a:bodyPr/>
                    <a:lstStyle/>
                    <a:p>
                      <a:r>
                        <a:rPr lang="en-GB" sz="1200" dirty="0"/>
                        <a:t>1-50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t>16 inscriptions</a:t>
                      </a:r>
                      <a:r>
                        <a:rPr lang="en-GB" sz="1200" b="0" baseline="0" dirty="0"/>
                        <a:t> </a:t>
                      </a:r>
                      <a:r>
                        <a:rPr lang="de-DE" sz="1200" b="0" dirty="0" err="1"/>
                        <a:t>RvB</a:t>
                      </a:r>
                      <a:r>
                        <a:rPr lang="de-DE" sz="1200" b="0" dirty="0"/>
                        <a:t> S. 310, </a:t>
                      </a:r>
                      <a:br>
                        <a:rPr lang="de-DE" sz="1200" b="0" dirty="0"/>
                      </a:br>
                      <a:r>
                        <a:rPr lang="de-DE" sz="1200" b="0" dirty="0"/>
                        <a:t>n</a:t>
                      </a:r>
                      <a:r>
                        <a:rPr lang="de-DE" sz="1200" b="0" baseline="30000" dirty="0"/>
                        <a:t>o</a:t>
                      </a:r>
                      <a:r>
                        <a:rPr lang="de-DE" sz="1200" b="0" dirty="0"/>
                        <a:t> 2  </a:t>
                      </a:r>
                      <a:endParaRPr lang="en-GB" sz="1200" b="0" dirty="0"/>
                    </a:p>
                  </a:txBody>
                  <a:tcPr/>
                </a:tc>
                <a:extLst>
                  <a:ext uri="{0D108BD9-81ED-4DB2-BD59-A6C34878D82A}">
                    <a16:rowId xmlns:a16="http://schemas.microsoft.com/office/drawing/2014/main" val="10005"/>
                  </a:ext>
                </a:extLst>
              </a:tr>
              <a:tr h="381418">
                <a:tc>
                  <a:txBody>
                    <a:bodyPr/>
                    <a:lstStyle/>
                    <a:p>
                      <a:r>
                        <a:rPr lang="it-IT" sz="1200" b="1" kern="1200" dirty="0">
                          <a:solidFill>
                            <a:schemeClr val="dk1"/>
                          </a:solidFill>
                          <a:effectLst/>
                          <a:latin typeface="+mn-lt"/>
                          <a:ea typeface="+mn-ea"/>
                          <a:cs typeface="+mn-cs"/>
                        </a:rPr>
                        <a:t>Aurelia Messuleia Saturnina Chrysao</a:t>
                      </a:r>
                      <a:r>
                        <a:rPr lang="en-GB" sz="1200" b="1" kern="1200" dirty="0" err="1">
                          <a:solidFill>
                            <a:schemeClr val="dk1"/>
                          </a:solidFill>
                          <a:effectLst/>
                          <a:latin typeface="+mn-lt"/>
                          <a:ea typeface="+mn-ea"/>
                          <a:cs typeface="+mn-cs"/>
                        </a:rPr>
                        <a:t>ris</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kern="1200" dirty="0" err="1">
                          <a:solidFill>
                            <a:schemeClr val="dk1"/>
                          </a:solidFill>
                          <a:effectLst/>
                          <a:latin typeface="+mn-lt"/>
                          <a:ea typeface="+mn-ea"/>
                          <a:cs typeface="+mn-cs"/>
                        </a:rPr>
                        <a:t>ἀρχιέρει</a:t>
                      </a:r>
                      <a:r>
                        <a:rPr lang="en-GB" sz="1200" b="1" kern="1200" dirty="0">
                          <a:solidFill>
                            <a:schemeClr val="dk1"/>
                          </a:solidFill>
                          <a:effectLst/>
                          <a:latin typeface="+mn-lt"/>
                          <a:ea typeface="+mn-ea"/>
                          <a:cs typeface="+mn-cs"/>
                        </a:rPr>
                        <a:t>α τῆς </a:t>
                      </a:r>
                      <a:r>
                        <a:rPr lang="en-GB" sz="1200" b="1" kern="1200" dirty="0">
                          <a:solidFill>
                            <a:srgbClr val="00B0F0"/>
                          </a:solidFill>
                          <a:effectLst/>
                          <a:latin typeface="+mn-lt"/>
                          <a:ea typeface="+mn-ea"/>
                          <a:cs typeface="+mn-cs"/>
                        </a:rPr>
                        <a:t>πατρίδος</a:t>
                      </a:r>
                      <a:endParaRPr lang="en-GB" sz="1200" b="1" dirty="0">
                        <a:solidFill>
                          <a:srgbClr val="00B0F0"/>
                        </a:solidFill>
                      </a:endParaRPr>
                    </a:p>
                  </a:txBody>
                  <a:tcPr/>
                </a:tc>
                <a:tc>
                  <a:txBody>
                    <a:bodyPr/>
                    <a:lstStyle/>
                    <a:p>
                      <a:r>
                        <a:rPr lang="en-GB" sz="1200" b="1" dirty="0"/>
                        <a:t>husband:</a:t>
                      </a:r>
                      <a:r>
                        <a:rPr lang="en-GB" sz="1200" baseline="0" dirty="0"/>
                        <a:t> </a:t>
                      </a:r>
                      <a:r>
                        <a:rPr lang="en-GB" sz="1200" dirty="0"/>
                        <a:t>Aurelius Flavius </a:t>
                      </a:r>
                      <a:r>
                        <a:rPr lang="en-GB" sz="1200" dirty="0" err="1"/>
                        <a:t>Hephaistion</a:t>
                      </a:r>
                      <a:r>
                        <a:rPr lang="en-GB" sz="1200" dirty="0"/>
                        <a:t>,</a:t>
                      </a:r>
                      <a:r>
                        <a:rPr lang="en-GB" sz="1200" baseline="0" dirty="0"/>
                        <a:t> </a:t>
                      </a:r>
                      <a:r>
                        <a:rPr lang="el-GR" sz="1200" b="1" dirty="0"/>
                        <a:t>ἀρχιερεύς</a:t>
                      </a:r>
                      <a:endParaRPr lang="en-GB" sz="1200" b="0" dirty="0"/>
                    </a:p>
                    <a:p>
                      <a:r>
                        <a:rPr lang="en-GB" sz="1200" b="0" dirty="0">
                          <a:sym typeface="Wingdings" pitchFamily="2" charset="2"/>
                        </a:rPr>
                        <a:t>daughter: also</a:t>
                      </a:r>
                      <a:r>
                        <a:rPr lang="en-GB" sz="1200" b="0" baseline="0" dirty="0">
                          <a:sym typeface="Wingdings" pitchFamily="2" charset="2"/>
                        </a:rPr>
                        <a:t> priest</a:t>
                      </a:r>
                      <a:endParaRPr lang="en-GB" sz="1200" b="0" dirty="0"/>
                    </a:p>
                  </a:txBody>
                  <a:tcPr/>
                </a:tc>
                <a:tc>
                  <a:txBody>
                    <a:bodyPr/>
                    <a:lstStyle/>
                    <a:p>
                      <a:r>
                        <a:rPr lang="en-GB" sz="1200" dirty="0"/>
                        <a:t>1 statue base</a:t>
                      </a:r>
                      <a:r>
                        <a:rPr lang="en-GB" sz="1200" baseline="0" dirty="0"/>
                        <a:t> for the priestess </a:t>
                      </a:r>
                      <a:br>
                        <a:rPr lang="en-GB" sz="1200" baseline="0" dirty="0"/>
                      </a:br>
                      <a:r>
                        <a:rPr lang="en-GB" sz="1200" baseline="0" dirty="0"/>
                        <a:t>2 and base for her daughter</a:t>
                      </a:r>
                      <a:endParaRPr lang="en-GB" sz="1200" dirty="0"/>
                    </a:p>
                  </a:txBody>
                  <a:tcPr/>
                </a:tc>
                <a:tc>
                  <a:txBody>
                    <a:bodyPr/>
                    <a:lstStyle/>
                    <a:p>
                      <a:endParaRPr lang="en-GB" sz="1200" dirty="0"/>
                    </a:p>
                  </a:txBody>
                  <a:tcPr/>
                </a:tc>
                <a:tc>
                  <a:txBody>
                    <a:bodyPr/>
                    <a:lstStyle/>
                    <a:p>
                      <a:r>
                        <a:rPr lang="en-GB" sz="1200" b="0" i="0" kern="1200" dirty="0">
                          <a:solidFill>
                            <a:schemeClr val="dk1"/>
                          </a:solidFill>
                          <a:effectLst/>
                          <a:latin typeface="+mn-lt"/>
                          <a:ea typeface="+mn-ea"/>
                          <a:cs typeface="+mn-cs"/>
                        </a:rPr>
                        <a:t>3 inscriptions (</a:t>
                      </a:r>
                      <a:r>
                        <a:rPr lang="en-GB" sz="1200" b="0" i="1" kern="1200" dirty="0">
                          <a:solidFill>
                            <a:schemeClr val="dk1"/>
                          </a:solidFill>
                          <a:effectLst/>
                          <a:latin typeface="+mn-lt"/>
                          <a:ea typeface="+mn-ea"/>
                          <a:cs typeface="+mn-cs"/>
                        </a:rPr>
                        <a:t>CIG</a:t>
                      </a:r>
                      <a:r>
                        <a:rPr lang="en-GB" sz="1200" b="0" i="0" kern="1200" dirty="0">
                          <a:solidFill>
                            <a:schemeClr val="dk1"/>
                          </a:solidFill>
                          <a:effectLst/>
                          <a:latin typeface="+mn-lt"/>
                          <a:ea typeface="+mn-ea"/>
                          <a:cs typeface="+mn-cs"/>
                        </a:rPr>
                        <a:t> 2821)</a:t>
                      </a:r>
                      <a:endParaRPr lang="en-GB" sz="1200" b="0" i="0" dirty="0"/>
                    </a:p>
                  </a:txBody>
                  <a:tcPr/>
                </a:tc>
                <a:extLst>
                  <a:ext uri="{0D108BD9-81ED-4DB2-BD59-A6C34878D82A}">
                    <a16:rowId xmlns:a16="http://schemas.microsoft.com/office/drawing/2014/main" val="10006"/>
                  </a:ext>
                </a:extLst>
              </a:tr>
              <a:tr h="381418">
                <a:tc>
                  <a:txBody>
                    <a:bodyPr/>
                    <a:lstStyle/>
                    <a:p>
                      <a:r>
                        <a:rPr lang="en-GB" sz="1200" b="1" dirty="0"/>
                        <a:t>Iulia </a:t>
                      </a:r>
                      <a:r>
                        <a:rPr lang="en-GB" sz="1200" b="1" dirty="0" err="1"/>
                        <a:t>Polla</a:t>
                      </a:r>
                      <a:endParaRPr lang="en-GB" sz="1200" b="1"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r>
                        <a:rPr lang="en-GB" sz="1200" b="1" kern="1200" dirty="0">
                          <a:solidFill>
                            <a:srgbClr val="00B0F0"/>
                          </a:solidFill>
                          <a:effectLst/>
                          <a:latin typeface="+mn-lt"/>
                          <a:ea typeface="+mn-ea"/>
                          <a:cs typeface="+mn-cs"/>
                        </a:rPr>
                        <a:t>ἀνθηφόρος</a:t>
                      </a:r>
                      <a:br>
                        <a:rPr lang="en-GB" sz="1200" kern="1200" dirty="0">
                          <a:solidFill>
                            <a:schemeClr val="dk1"/>
                          </a:solidFill>
                          <a:effectLst/>
                          <a:latin typeface="+mn-lt"/>
                          <a:ea typeface="+mn-ea"/>
                          <a:cs typeface="+mn-cs"/>
                        </a:rPr>
                      </a:br>
                      <a:r>
                        <a:rPr lang="en-GB" sz="1200" kern="1200" dirty="0">
                          <a:solidFill>
                            <a:schemeClr val="dk1"/>
                          </a:solidFill>
                          <a:effectLst/>
                          <a:latin typeface="+mn-lt"/>
                          <a:ea typeface="+mn-ea"/>
                          <a:cs typeface="+mn-cs"/>
                        </a:rPr>
                        <a:t>(”Blumenträger”)</a:t>
                      </a:r>
                      <a:endParaRPr lang="en-GB" sz="1200" dirty="0"/>
                    </a:p>
                  </a:txBody>
                  <a:tcPr/>
                </a:tc>
                <a:tc>
                  <a:txBody>
                    <a:bodyPr/>
                    <a:lstStyle/>
                    <a:p>
                      <a:r>
                        <a:rPr lang="en-GB" sz="1200" dirty="0"/>
                        <a:t>-</a:t>
                      </a:r>
                    </a:p>
                  </a:txBody>
                  <a:tcPr/>
                </a:tc>
                <a:tc>
                  <a:txBody>
                    <a:bodyPr/>
                    <a:lstStyle/>
                    <a:p>
                      <a:r>
                        <a:rPr lang="en-GB" sz="1200" b="0" dirty="0"/>
                        <a:t>statue base</a:t>
                      </a:r>
                    </a:p>
                  </a:txBody>
                  <a:tcPr/>
                </a:tc>
                <a:tc>
                  <a:txBody>
                    <a:bodyPr/>
                    <a:lstStyle/>
                    <a:p>
                      <a:r>
                        <a:rPr lang="en-GB" sz="1200" dirty="0"/>
                        <a:t>130-170</a:t>
                      </a:r>
                    </a:p>
                  </a:txBody>
                  <a:tcPr/>
                </a:tc>
                <a:tc>
                  <a:txBody>
                    <a:bodyPr/>
                    <a:lstStyle/>
                    <a:p>
                      <a:pPr algn="l"/>
                      <a:r>
                        <a:rPr lang="en-GB" sz="1200" b="0" i="1" kern="1200" dirty="0">
                          <a:solidFill>
                            <a:schemeClr val="dk1"/>
                          </a:solidFill>
                          <a:effectLst/>
                          <a:latin typeface="+mn-lt"/>
                          <a:ea typeface="+mn-ea"/>
                          <a:cs typeface="+mn-cs"/>
                        </a:rPr>
                        <a:t>REG 19, 1906, 136-37, no 69</a:t>
                      </a:r>
                      <a:endParaRPr lang="en-GB" sz="1200" b="0" kern="1200" dirty="0">
                        <a:solidFill>
                          <a:schemeClr val="dk1"/>
                        </a:solidFill>
                        <a:effectLst/>
                        <a:latin typeface="+mn-lt"/>
                        <a:ea typeface="+mn-ea"/>
                        <a:cs typeface="+mn-cs"/>
                      </a:endParaRPr>
                    </a:p>
                  </a:txBody>
                  <a:tcPr/>
                </a:tc>
                <a:extLst>
                  <a:ext uri="{0D108BD9-81ED-4DB2-BD59-A6C34878D82A}">
                    <a16:rowId xmlns:a16="http://schemas.microsoft.com/office/drawing/2014/main" val="10007"/>
                  </a:ext>
                </a:extLst>
              </a:tr>
              <a:tr h="381418">
                <a:tc>
                  <a:txBody>
                    <a:bodyPr/>
                    <a:lstStyle/>
                    <a:p>
                      <a:r>
                        <a:rPr lang="en-GB" sz="1200" b="1" dirty="0" err="1"/>
                        <a:t>Ammia</a:t>
                      </a:r>
                      <a:endParaRPr lang="en-GB" sz="1200" b="1" dirty="0"/>
                    </a:p>
                  </a:txBody>
                  <a:tcPr/>
                </a:tc>
                <a:tc>
                  <a:txBody>
                    <a:bodyPr/>
                    <a:lstStyle/>
                    <a:p>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θεᾶς Ἰουλίας νέας Δήμητρος</a:t>
                      </a:r>
                      <a:r>
                        <a:rPr lang="en-GB" sz="1200" kern="1200" dirty="0">
                          <a:solidFill>
                            <a:schemeClr val="dk1"/>
                          </a:solidFill>
                          <a:effectLst/>
                          <a:latin typeface="+mn-lt"/>
                          <a:ea typeface="+mn-ea"/>
                          <a:cs typeface="+mn-cs"/>
                        </a:rPr>
                        <a:t> </a:t>
                      </a:r>
                      <a:r>
                        <a:rPr lang="en-GB" sz="1200" kern="1200" dirty="0">
                          <a:solidFill>
                            <a:schemeClr val="dk1"/>
                          </a:solidFill>
                          <a:effectLst/>
                          <a:latin typeface="+mn-lt"/>
                          <a:ea typeface="+mn-ea"/>
                          <a:cs typeface="+mn-cs"/>
                          <a:sym typeface="Wingdings" pitchFamily="2" charset="2"/>
                        </a:rPr>
                        <a:t></a:t>
                      </a:r>
                      <a:r>
                        <a:rPr lang="en-GB" sz="1200" b="1" kern="1200" dirty="0">
                          <a:solidFill>
                            <a:srgbClr val="C00000"/>
                          </a:solidFill>
                          <a:effectLst/>
                          <a:latin typeface="+mn-lt"/>
                          <a:ea typeface="+mn-ea"/>
                          <a:cs typeface="+mn-cs"/>
                          <a:sym typeface="Wingdings" pitchFamily="2" charset="2"/>
                        </a:rPr>
                        <a:t>Livia</a:t>
                      </a:r>
                      <a:endParaRPr lang="en-GB" sz="1200" b="1" dirty="0">
                        <a:solidFill>
                          <a:srgbClr val="C0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t>husband:</a:t>
                      </a:r>
                      <a:r>
                        <a:rPr lang="en-GB" sz="1200" dirty="0"/>
                        <a:t> </a:t>
                      </a:r>
                      <a:r>
                        <a:rPr lang="en-GB" sz="1200" b="0" dirty="0" err="1"/>
                        <a:t>Aristoclès</a:t>
                      </a:r>
                      <a:r>
                        <a:rPr lang="en-GB" sz="1200" b="0" dirty="0"/>
                        <a:t> Mo-</a:t>
                      </a:r>
                      <a:r>
                        <a:rPr lang="en-GB" sz="1200" b="0" dirty="0" err="1"/>
                        <a:t>lossos</a:t>
                      </a:r>
                      <a:r>
                        <a:rPr lang="en-GB" sz="1200" b="0" dirty="0"/>
                        <a:t> (no </a:t>
                      </a:r>
                      <a:r>
                        <a:rPr lang="en-GB" sz="1200" b="0" i="1" dirty="0"/>
                        <a:t>sacerdos</a:t>
                      </a:r>
                      <a:r>
                        <a:rPr lang="en-GB" sz="1200" b="0" i="0" dirty="0"/>
                        <a:t>?</a:t>
                      </a:r>
                      <a:r>
                        <a:rPr lang="en-GB" sz="1200" b="0" dirty="0"/>
                        <a:t>)</a:t>
                      </a:r>
                    </a:p>
                  </a:txBody>
                  <a:tcPr/>
                </a:tc>
                <a:tc>
                  <a:txBody>
                    <a:bodyPr/>
                    <a:lstStyle/>
                    <a:p>
                      <a:r>
                        <a:rPr lang="en-GB" sz="1200" b="0" dirty="0"/>
                        <a:t>honorary inscription</a:t>
                      </a:r>
                    </a:p>
                  </a:txBody>
                  <a:tcPr/>
                </a:tc>
                <a:tc>
                  <a:txBody>
                    <a:bodyPr/>
                    <a:lstStyle/>
                    <a:p>
                      <a:r>
                        <a:rPr lang="en-GB" sz="1200" dirty="0"/>
                        <a:t>42-60</a:t>
                      </a:r>
                    </a:p>
                  </a:txBody>
                  <a:tcPr/>
                </a:tc>
                <a:tc>
                  <a:txBody>
                    <a:bodyPr/>
                    <a:lstStyle/>
                    <a:p>
                      <a:r>
                        <a:rPr lang="en-GB" sz="1200" i="1" dirty="0"/>
                        <a:t>CIG</a:t>
                      </a:r>
                      <a:r>
                        <a:rPr lang="en-GB" sz="1200" dirty="0"/>
                        <a:t> 2815</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8"/>
                  </a:ext>
                </a:extLst>
              </a:tr>
            </a:tbl>
          </a:graphicData>
        </a:graphic>
      </p:graphicFrame>
      <p:sp>
        <p:nvSpPr>
          <p:cNvPr id="15" name="Flowchart: Process 14"/>
          <p:cNvSpPr/>
          <p:nvPr/>
        </p:nvSpPr>
        <p:spPr>
          <a:xfrm>
            <a:off x="1331640" y="836712"/>
            <a:ext cx="1976670" cy="6048672"/>
          </a:xfrm>
          <a:prstGeom prst="flowChartProcess">
            <a:avLst/>
          </a:prstGeom>
          <a:solidFill>
            <a:srgbClr val="FFC000">
              <a:alpha val="18000"/>
            </a:srgb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spTree>
    <p:extLst>
      <p:ext uri="{BB962C8B-B14F-4D97-AF65-F5344CB8AC3E}">
        <p14:creationId xmlns:p14="http://schemas.microsoft.com/office/powerpoint/2010/main" val="11267511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0648"/>
            <a:ext cx="8229600" cy="854968"/>
          </a:xfrm>
        </p:spPr>
        <p:txBody>
          <a:bodyPr/>
          <a:lstStyle/>
          <a:p>
            <a:r>
              <a:rPr lang="en-GB" dirty="0" err="1"/>
              <a:t>Aphrodisias</a:t>
            </a:r>
            <a:r>
              <a:rPr lang="en-GB" dirty="0"/>
              <a:t>: 17 priestesses \ 66</a:t>
            </a:r>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2036163834"/>
              </p:ext>
            </p:extLst>
          </p:nvPr>
        </p:nvGraphicFramePr>
        <p:xfrm>
          <a:off x="107504" y="836885"/>
          <a:ext cx="8892480" cy="5808851"/>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1989113">
                  <a:extLst>
                    <a:ext uri="{9D8B030D-6E8A-4147-A177-3AD203B41FA5}">
                      <a16:colId xmlns:a16="http://schemas.microsoft.com/office/drawing/2014/main" val="20001"/>
                    </a:ext>
                  </a:extLst>
                </a:gridCol>
                <a:gridCol w="1942895">
                  <a:extLst>
                    <a:ext uri="{9D8B030D-6E8A-4147-A177-3AD203B41FA5}">
                      <a16:colId xmlns:a16="http://schemas.microsoft.com/office/drawing/2014/main" val="20002"/>
                    </a:ext>
                  </a:extLst>
                </a:gridCol>
                <a:gridCol w="1864128">
                  <a:extLst>
                    <a:ext uri="{9D8B030D-6E8A-4147-A177-3AD203B41FA5}">
                      <a16:colId xmlns:a16="http://schemas.microsoft.com/office/drawing/2014/main" val="20003"/>
                    </a:ext>
                  </a:extLst>
                </a:gridCol>
                <a:gridCol w="676580">
                  <a:extLst>
                    <a:ext uri="{9D8B030D-6E8A-4147-A177-3AD203B41FA5}">
                      <a16:colId xmlns:a16="http://schemas.microsoft.com/office/drawing/2014/main" val="20004"/>
                    </a:ext>
                  </a:extLst>
                </a:gridCol>
                <a:gridCol w="1195628">
                  <a:extLst>
                    <a:ext uri="{9D8B030D-6E8A-4147-A177-3AD203B41FA5}">
                      <a16:colId xmlns:a16="http://schemas.microsoft.com/office/drawing/2014/main" val="20005"/>
                    </a:ext>
                  </a:extLst>
                </a:gridCol>
              </a:tblGrid>
              <a:tr h="205553">
                <a:tc>
                  <a:txBody>
                    <a:bodyPr/>
                    <a:lstStyle/>
                    <a:p>
                      <a:pPr algn="ctr"/>
                      <a:r>
                        <a:rPr lang="en-GB" sz="1050" dirty="0"/>
                        <a:t>Name</a:t>
                      </a:r>
                    </a:p>
                  </a:txBody>
                  <a:tcPr>
                    <a:solidFill>
                      <a:schemeClr val="accent1">
                        <a:alpha val="50000"/>
                      </a:schemeClr>
                    </a:solidFill>
                  </a:tcPr>
                </a:tc>
                <a:tc>
                  <a:txBody>
                    <a:bodyPr/>
                    <a:lstStyle/>
                    <a:p>
                      <a:pPr algn="ctr"/>
                      <a:r>
                        <a:rPr lang="en-GB" sz="1050" dirty="0"/>
                        <a:t>Priesthood</a:t>
                      </a:r>
                    </a:p>
                  </a:txBody>
                  <a:tcPr>
                    <a:solidFill>
                      <a:schemeClr val="accent1">
                        <a:alpha val="50000"/>
                      </a:schemeClr>
                    </a:solidFill>
                  </a:tcPr>
                </a:tc>
                <a:tc>
                  <a:txBody>
                    <a:bodyPr/>
                    <a:lstStyle/>
                    <a:p>
                      <a:pPr algn="ctr"/>
                      <a:r>
                        <a:rPr lang="en-GB" sz="1050" dirty="0"/>
                        <a:t>Husband &amp;c</a:t>
                      </a:r>
                    </a:p>
                  </a:txBody>
                  <a:tcPr>
                    <a:solidFill>
                      <a:schemeClr val="accent1">
                        <a:alpha val="50000"/>
                      </a:schemeClr>
                    </a:solidFill>
                  </a:tcPr>
                </a:tc>
                <a:tc>
                  <a:txBody>
                    <a:bodyPr/>
                    <a:lstStyle/>
                    <a:p>
                      <a:pPr algn="ctr"/>
                      <a:r>
                        <a:rPr lang="en-GB" sz="1050" dirty="0"/>
                        <a:t>Type</a:t>
                      </a:r>
                    </a:p>
                  </a:txBody>
                  <a:tcPr>
                    <a:solidFill>
                      <a:schemeClr val="accent1">
                        <a:alpha val="50000"/>
                      </a:schemeClr>
                    </a:solidFill>
                  </a:tcPr>
                </a:tc>
                <a:tc>
                  <a:txBody>
                    <a:bodyPr/>
                    <a:lstStyle/>
                    <a:p>
                      <a:pPr algn="ctr"/>
                      <a:r>
                        <a:rPr lang="en-GB" sz="1050" dirty="0"/>
                        <a:t>Date</a:t>
                      </a:r>
                    </a:p>
                  </a:txBody>
                  <a:tcPr>
                    <a:solidFill>
                      <a:schemeClr val="accent1">
                        <a:alpha val="50000"/>
                      </a:schemeClr>
                    </a:solidFill>
                  </a:tcPr>
                </a:tc>
                <a:tc>
                  <a:txBody>
                    <a:bodyPr/>
                    <a:lstStyle/>
                    <a:p>
                      <a:pPr algn="ctr"/>
                      <a:r>
                        <a:rPr lang="en-GB" sz="1050" dirty="0"/>
                        <a:t>Reference</a:t>
                      </a:r>
                    </a:p>
                  </a:txBody>
                  <a:tcPr>
                    <a:solidFill>
                      <a:schemeClr val="accent1">
                        <a:alpha val="50000"/>
                      </a:schemeClr>
                    </a:solidFill>
                  </a:tcPr>
                </a:tc>
                <a:extLst>
                  <a:ext uri="{0D108BD9-81ED-4DB2-BD59-A6C34878D82A}">
                    <a16:rowId xmlns:a16="http://schemas.microsoft.com/office/drawing/2014/main" val="10000"/>
                  </a:ext>
                </a:extLst>
              </a:tr>
              <a:tr h="472207">
                <a:tc>
                  <a:txBody>
                    <a:bodyPr/>
                    <a:lstStyle/>
                    <a:p>
                      <a:r>
                        <a:rPr lang="en-GB" sz="1200" b="1" kern="1200" dirty="0">
                          <a:solidFill>
                            <a:schemeClr val="dk1"/>
                          </a:solidFill>
                          <a:effectLst/>
                          <a:latin typeface="+mn-lt"/>
                          <a:ea typeface="+mn-ea"/>
                          <a:cs typeface="+mn-cs"/>
                        </a:rPr>
                        <a:t>Gaia </a:t>
                      </a:r>
                      <a:r>
                        <a:rPr lang="en-GB" sz="1200" b="1" kern="1200" dirty="0" err="1">
                          <a:solidFill>
                            <a:schemeClr val="dk1"/>
                          </a:solidFill>
                          <a:effectLst/>
                          <a:latin typeface="+mn-lt"/>
                          <a:ea typeface="+mn-ea"/>
                          <a:cs typeface="+mn-cs"/>
                        </a:rPr>
                        <a:t>Tatia</a:t>
                      </a:r>
                      <a:br>
                        <a:rPr lang="en-GB" sz="1200" b="1" kern="1200" dirty="0">
                          <a:solidFill>
                            <a:schemeClr val="dk1"/>
                          </a:solidFill>
                          <a:effectLst/>
                          <a:latin typeface="+mn-lt"/>
                          <a:ea typeface="+mn-ea"/>
                          <a:cs typeface="+mn-cs"/>
                        </a:rPr>
                      </a:b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Chr</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essteina</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a:solidFill>
                            <a:srgbClr val="00B0F0"/>
                          </a:solidFill>
                          <a:effectLst/>
                          <a:latin typeface="+mn-lt"/>
                          <a:ea typeface="+mn-ea"/>
                          <a:cs typeface="+mn-cs"/>
                        </a:rPr>
                        <a:t>θυγάτηρ Πόλεως</a:t>
                      </a:r>
                      <a:endParaRPr lang="en-GB" sz="1200" b="1" dirty="0">
                        <a:solidFill>
                          <a:srgbClr val="00B0F0"/>
                        </a:solidFill>
                      </a:endParaRPr>
                    </a:p>
                  </a:txBody>
                  <a:tcPr/>
                </a:tc>
                <a:tc>
                  <a:txBody>
                    <a:bodyPr/>
                    <a:lstStyle/>
                    <a:p>
                      <a:r>
                        <a:rPr lang="en-GB" sz="1200" b="0" dirty="0">
                          <a:solidFill>
                            <a:srgbClr val="C00000"/>
                          </a:solidFill>
                        </a:rPr>
                        <a:t>brother</a:t>
                      </a:r>
                      <a:r>
                        <a:rPr lang="en-GB" sz="1200" dirty="0"/>
                        <a:t>: </a:t>
                      </a:r>
                      <a:r>
                        <a:rPr lang="en-GB" sz="1200" kern="1200" dirty="0" err="1">
                          <a:solidFill>
                            <a:schemeClr val="dk1"/>
                          </a:solidFill>
                          <a:effectLst/>
                          <a:latin typeface="+mn-lt"/>
                          <a:ea typeface="+mn-ea"/>
                          <a:cs typeface="+mn-cs"/>
                        </a:rPr>
                        <a:t>Silicius</a:t>
                      </a:r>
                      <a:r>
                        <a:rPr lang="en-GB" sz="1200" kern="1200" dirty="0">
                          <a:solidFill>
                            <a:schemeClr val="dk1"/>
                          </a:solidFill>
                          <a:effectLst/>
                          <a:latin typeface="+mn-lt"/>
                          <a:ea typeface="+mn-ea"/>
                          <a:cs typeface="+mn-cs"/>
                        </a:rPr>
                        <a:t> </a:t>
                      </a:r>
                      <a:r>
                        <a:rPr lang="en-GB" sz="1200" kern="1200" dirty="0" err="1">
                          <a:solidFill>
                            <a:schemeClr val="dk1"/>
                          </a:solidFill>
                          <a:effectLst/>
                          <a:latin typeface="+mn-lt"/>
                          <a:ea typeface="+mn-ea"/>
                          <a:cs typeface="+mn-cs"/>
                        </a:rPr>
                        <a:t>Hieroclès</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err="1">
                          <a:solidFill>
                            <a:schemeClr val="dk1"/>
                          </a:solidFill>
                          <a:effectLst/>
                          <a:latin typeface="+mn-lt"/>
                          <a:ea typeface="+mn-ea"/>
                          <a:cs typeface="+mn-cs"/>
                        </a:rPr>
                        <a:t>ἀρχιερέως</a:t>
                      </a:r>
                      <a:r>
                        <a:rPr lang="en-GB" sz="1200" kern="1200" dirty="0">
                          <a:solidFill>
                            <a:schemeClr val="dk1"/>
                          </a:solidFill>
                          <a:effectLst/>
                          <a:latin typeface="+mn-lt"/>
                          <a:ea typeface="+mn-ea"/>
                          <a:cs typeface="+mn-cs"/>
                        </a:rPr>
                        <a:t> </a:t>
                      </a:r>
                      <a:endParaRPr lang="en-GB" sz="1200" dirty="0"/>
                    </a:p>
                  </a:txBody>
                  <a:tcPr/>
                </a:tc>
                <a:tc>
                  <a:txBody>
                    <a:bodyPr/>
                    <a:lstStyle/>
                    <a:p>
                      <a:r>
                        <a:rPr lang="en-GB" sz="1200" b="1" dirty="0">
                          <a:solidFill>
                            <a:srgbClr val="C00000"/>
                          </a:solidFill>
                        </a:rPr>
                        <a:t>dedication</a:t>
                      </a:r>
                      <a:r>
                        <a:rPr lang="en-GB" sz="1200" dirty="0">
                          <a:solidFill>
                            <a:srgbClr val="C00000"/>
                          </a:solidFill>
                        </a:rPr>
                        <a:t> </a:t>
                      </a:r>
                      <a:br>
                        <a:rPr lang="en-GB" sz="1200" dirty="0"/>
                      </a:br>
                      <a:r>
                        <a:rPr lang="en-GB" sz="1200" dirty="0"/>
                        <a:t>to </a:t>
                      </a:r>
                      <a:r>
                        <a:rPr lang="fr-FR" sz="1200" i="1" kern="1200" dirty="0" err="1">
                          <a:solidFill>
                            <a:srgbClr val="FF0000"/>
                          </a:solidFill>
                          <a:effectLst/>
                          <a:latin typeface="+mn-lt"/>
                          <a:ea typeface="+mn-ea"/>
                          <a:cs typeface="+mn-cs"/>
                        </a:rPr>
                        <a:t>patria</a:t>
                      </a:r>
                      <a:r>
                        <a:rPr lang="fr-FR" sz="1200" i="1" kern="1200" dirty="0">
                          <a:solidFill>
                            <a:srgbClr val="FF0000"/>
                          </a:solidFill>
                          <a:effectLst/>
                          <a:latin typeface="+mn-lt"/>
                          <a:ea typeface="+mn-ea"/>
                          <a:cs typeface="+mn-cs"/>
                        </a:rPr>
                        <a:t>, </a:t>
                      </a:r>
                      <a:r>
                        <a:rPr lang="en-GB" sz="1200" kern="1200" dirty="0" err="1">
                          <a:solidFill>
                            <a:schemeClr val="dk1"/>
                          </a:solidFill>
                          <a:effectLst/>
                          <a:latin typeface="+mn-lt"/>
                          <a:ea typeface="+mn-ea"/>
                          <a:cs typeface="+mn-cs"/>
                        </a:rPr>
                        <a:t>τῇ</a:t>
                      </a:r>
                      <a:r>
                        <a:rPr lang="en-GB" sz="1200" kern="1200" dirty="0">
                          <a:solidFill>
                            <a:schemeClr val="dk1"/>
                          </a:solidFill>
                          <a:effectLst/>
                          <a:latin typeface="+mn-lt"/>
                          <a:ea typeface="+mn-ea"/>
                          <a:cs typeface="+mn-cs"/>
                        </a:rPr>
                        <a:t> πα</a:t>
                      </a:r>
                      <a:r>
                        <a:rPr lang="en-GB" sz="1200" kern="1200" dirty="0" err="1">
                          <a:solidFill>
                            <a:schemeClr val="dk1"/>
                          </a:solidFill>
                          <a:effectLst/>
                          <a:latin typeface="+mn-lt"/>
                          <a:ea typeface="+mn-ea"/>
                          <a:cs typeface="+mn-cs"/>
                        </a:rPr>
                        <a:t>τρίδι</a:t>
                      </a:r>
                      <a:r>
                        <a:rPr lang="en-GB" sz="1200" kern="1200" dirty="0">
                          <a:solidFill>
                            <a:schemeClr val="dk1"/>
                          </a:solidFill>
                          <a:effectLst/>
                          <a:latin typeface="+mn-lt"/>
                          <a:ea typeface="+mn-ea"/>
                          <a:cs typeface="+mn-cs"/>
                        </a:rPr>
                        <a:t> </a:t>
                      </a:r>
                      <a:endParaRPr lang="en-GB" sz="1200" dirty="0">
                        <a:solidFill>
                          <a:srgbClr val="FF0000"/>
                        </a:solidFill>
                      </a:endParaRPr>
                    </a:p>
                  </a:txBody>
                  <a:tcPr/>
                </a:tc>
                <a:tc>
                  <a:txBody>
                    <a:bodyPr/>
                    <a:lstStyle/>
                    <a:p>
                      <a:r>
                        <a:rPr lang="en-GB" sz="1200" dirty="0"/>
                        <a:t>130-170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Rob. </a:t>
                      </a:r>
                      <a:r>
                        <a:rPr lang="en-GB" sz="1200" b="0" i="1" kern="1200" dirty="0" err="1">
                          <a:solidFill>
                            <a:schemeClr val="dk1"/>
                          </a:solidFill>
                          <a:effectLst/>
                          <a:latin typeface="+mn-lt"/>
                          <a:ea typeface="+mn-ea"/>
                          <a:cs typeface="+mn-cs"/>
                        </a:rPr>
                        <a:t>Laodicée</a:t>
                      </a:r>
                      <a:r>
                        <a:rPr lang="en-GB" sz="1200" b="0" i="1" kern="1200" dirty="0">
                          <a:solidFill>
                            <a:schemeClr val="dk1"/>
                          </a:solidFill>
                          <a:effectLst/>
                          <a:latin typeface="+mn-lt"/>
                          <a:ea typeface="+mn-ea"/>
                          <a:cs typeface="+mn-cs"/>
                        </a:rPr>
                        <a:t> </a:t>
                      </a:r>
                      <a:r>
                        <a:rPr lang="en-GB" sz="1200" b="0" i="0" kern="1200" dirty="0">
                          <a:solidFill>
                            <a:schemeClr val="dk1"/>
                          </a:solidFill>
                          <a:effectLst/>
                          <a:latin typeface="+mn-lt"/>
                          <a:ea typeface="+mn-ea"/>
                          <a:cs typeface="+mn-cs"/>
                        </a:rPr>
                        <a:t>317-18, n. 8</a:t>
                      </a:r>
                      <a:endParaRPr lang="en-GB" sz="1200" i="0" dirty="0"/>
                    </a:p>
                  </a:txBody>
                  <a:tcPr/>
                </a:tc>
                <a:extLst>
                  <a:ext uri="{0D108BD9-81ED-4DB2-BD59-A6C34878D82A}">
                    <a16:rowId xmlns:a16="http://schemas.microsoft.com/office/drawing/2014/main" val="10001"/>
                  </a:ext>
                </a:extLst>
              </a:tr>
              <a:tr h="432048">
                <a:tc>
                  <a:txBody>
                    <a:bodyPr/>
                    <a:lstStyle/>
                    <a:p>
                      <a:r>
                        <a:rPr lang="en-GB" sz="1200" b="1" dirty="0"/>
                        <a:t>Tata</a:t>
                      </a:r>
                    </a:p>
                  </a:txBody>
                  <a:tcPr/>
                </a:tc>
                <a:tc>
                  <a:txBody>
                    <a:bodyPr/>
                    <a:lstStyle/>
                    <a:p>
                      <a:r>
                        <a:rPr lang="en-GB" sz="1200" kern="1200" dirty="0">
                          <a:solidFill>
                            <a:schemeClr val="dk1"/>
                          </a:solidFill>
                          <a:effectLst/>
                          <a:latin typeface="+mn-lt"/>
                          <a:ea typeface="+mn-ea"/>
                          <a:cs typeface="+mn-cs"/>
                        </a:rPr>
                        <a:t>2x </a:t>
                      </a:r>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τῶν Σεβαστῶν</a:t>
                      </a:r>
                    </a:p>
                    <a:p>
                      <a:pPr marL="0" marR="0" indent="0" algn="l" defTabSz="914400" rtl="0" eaLnBrk="1" fontAlgn="auto" latinLnBrk="0" hangingPunct="1">
                        <a:lnSpc>
                          <a:spcPct val="100000"/>
                        </a:lnSpc>
                        <a:spcBef>
                          <a:spcPts val="0"/>
                        </a:spcBef>
                        <a:spcAft>
                          <a:spcPts val="0"/>
                        </a:spcAft>
                        <a:buClrTx/>
                        <a:buSzTx/>
                        <a:buFontTx/>
                        <a:buNone/>
                        <a:tabLst/>
                        <a:defRPr/>
                      </a:pPr>
                      <a:r>
                        <a:rPr lang="el-GR" sz="1300" b="1" dirty="0">
                          <a:solidFill>
                            <a:srgbClr val="00B0F0"/>
                          </a:solidFill>
                        </a:rPr>
                        <a:t>Στεφανηφορήσασαν</a:t>
                      </a:r>
                      <a:br>
                        <a:rPr lang="de-DE" sz="1300" b="1" dirty="0">
                          <a:solidFill>
                            <a:srgbClr val="00B0F0"/>
                          </a:solidFill>
                        </a:rPr>
                      </a:br>
                      <a:r>
                        <a:rPr lang="de-DE" sz="1200" b="0" dirty="0">
                          <a:solidFill>
                            <a:srgbClr val="00B0F0"/>
                          </a:solidFill>
                        </a:rPr>
                        <a:t>„Mutter der Polis“</a:t>
                      </a:r>
                      <a:endParaRPr lang="en-GB" sz="1300" b="1" dirty="0">
                        <a:solidFill>
                          <a:srgbClr val="00B0F0"/>
                        </a:solidFill>
                      </a:endParaRPr>
                    </a:p>
                  </a:txBody>
                  <a:tcPr/>
                </a:tc>
                <a:tc>
                  <a:txBody>
                    <a:bodyPr/>
                    <a:lstStyle/>
                    <a:p>
                      <a:r>
                        <a:rPr lang="en-GB" sz="1200" dirty="0"/>
                        <a:t>-</a:t>
                      </a:r>
                    </a:p>
                  </a:txBody>
                  <a:tcPr/>
                </a:tc>
                <a:tc>
                  <a:txBody>
                    <a:bodyPr/>
                    <a:lstStyle/>
                    <a:p>
                      <a:r>
                        <a:rPr lang="en-GB" sz="1200" b="0" dirty="0"/>
                        <a:t>honorary </a:t>
                      </a:r>
                      <a:r>
                        <a:rPr lang="en-GB" sz="1200" b="0" dirty="0" err="1"/>
                        <a:t>inscr</a:t>
                      </a:r>
                      <a:r>
                        <a:rPr lang="en-GB" sz="1200" b="0" dirty="0"/>
                        <a:t>. by </a:t>
                      </a:r>
                      <a:r>
                        <a:rPr lang="en-GB" sz="1200" b="0" i="1" dirty="0">
                          <a:solidFill>
                            <a:srgbClr val="C00000"/>
                          </a:solidFill>
                        </a:rPr>
                        <a:t>demos</a:t>
                      </a:r>
                      <a:r>
                        <a:rPr lang="en-GB" sz="1200" b="0" i="0" dirty="0"/>
                        <a:t>; </a:t>
                      </a:r>
                      <a:r>
                        <a:rPr lang="en-GB" sz="1200" b="1" dirty="0">
                          <a:solidFill>
                            <a:srgbClr val="C00000"/>
                          </a:solidFill>
                        </a:rPr>
                        <a:t>donates</a:t>
                      </a:r>
                      <a:r>
                        <a:rPr lang="en-GB" sz="1200" b="0" baseline="0" dirty="0">
                          <a:solidFill>
                            <a:srgbClr val="C00000"/>
                          </a:solidFill>
                        </a:rPr>
                        <a:t> </a:t>
                      </a:r>
                      <a:r>
                        <a:rPr lang="en-GB" sz="1200" b="0" baseline="0" dirty="0"/>
                        <a:t>oil for athletes; </a:t>
                      </a:r>
                      <a:r>
                        <a:rPr lang="en-GB" sz="1200" b="1" baseline="0" dirty="0">
                          <a:solidFill>
                            <a:srgbClr val="C00000"/>
                          </a:solidFill>
                        </a:rPr>
                        <a:t>banquets</a:t>
                      </a:r>
                      <a:r>
                        <a:rPr lang="en-GB" sz="1200" b="0" baseline="0" dirty="0">
                          <a:solidFill>
                            <a:srgbClr val="C00000"/>
                          </a:solidFill>
                        </a:rPr>
                        <a:t> </a:t>
                      </a:r>
                      <a:r>
                        <a:rPr lang="en-GB" sz="1200" b="0" baseline="0" dirty="0"/>
                        <a:t>f</a:t>
                      </a:r>
                      <a:r>
                        <a:rPr lang="de-DE" sz="1200" b="0" baseline="0" dirty="0" err="1"/>
                        <a:t>or</a:t>
                      </a:r>
                      <a:r>
                        <a:rPr lang="de-DE" sz="1200" b="0" baseline="0" dirty="0"/>
                        <a:t> </a:t>
                      </a:r>
                      <a:r>
                        <a:rPr lang="de-DE" sz="1200" b="0" i="1" baseline="0" dirty="0"/>
                        <a:t>demos</a:t>
                      </a:r>
                      <a:endParaRPr lang="en-GB" sz="1200" b="0" i="1" dirty="0"/>
                    </a:p>
                  </a:txBody>
                  <a:tcPr/>
                </a:tc>
                <a:tc>
                  <a:txBody>
                    <a:bodyPr/>
                    <a:lstStyle/>
                    <a:p>
                      <a:r>
                        <a:rPr lang="fr-FR" sz="1200" kern="1200" dirty="0">
                          <a:solidFill>
                            <a:schemeClr val="dk1"/>
                          </a:solidFill>
                          <a:effectLst/>
                          <a:latin typeface="+mn-lt"/>
                          <a:ea typeface="+mn-ea"/>
                          <a:cs typeface="+mn-cs"/>
                        </a:rPr>
                        <a:t>75-100</a:t>
                      </a:r>
                      <a:endParaRPr lang="en-GB" sz="1200" dirty="0"/>
                    </a:p>
                  </a:txBody>
                  <a:tcPr/>
                </a:tc>
                <a:tc>
                  <a:txBody>
                    <a:bodyPr/>
                    <a:lstStyle/>
                    <a:p>
                      <a:r>
                        <a:rPr lang="en-GB" sz="1200" i="1" dirty="0"/>
                        <a:t>MAMA</a:t>
                      </a:r>
                      <a:r>
                        <a:rPr lang="en-GB" sz="1200" dirty="0"/>
                        <a:t> 8, 492b</a:t>
                      </a:r>
                      <a:br>
                        <a:rPr lang="en-GB" sz="1200" dirty="0"/>
                      </a:br>
                      <a:r>
                        <a:rPr lang="en-GB" sz="1200" dirty="0" err="1"/>
                        <a:t>RvB</a:t>
                      </a:r>
                      <a:r>
                        <a:rPr lang="en-GB" sz="1200" dirty="0"/>
                        <a:t> S.</a:t>
                      </a:r>
                      <a:r>
                        <a:rPr lang="en-GB" sz="1200" baseline="0" dirty="0"/>
                        <a:t> 154, 312, n</a:t>
                      </a:r>
                      <a:r>
                        <a:rPr lang="en-GB" sz="1200" baseline="30000" dirty="0"/>
                        <a:t>o</a:t>
                      </a:r>
                      <a:r>
                        <a:rPr lang="en-GB" sz="1200" baseline="0" dirty="0"/>
                        <a:t> 8</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1198984">
                <a:tc>
                  <a:txBody>
                    <a:bodyPr/>
                    <a:lstStyle/>
                    <a:p>
                      <a:r>
                        <a:rPr lang="en-GB" sz="1200" b="1" kern="1200" dirty="0" err="1">
                          <a:solidFill>
                            <a:schemeClr val="dk1"/>
                          </a:solidFill>
                          <a:effectLst/>
                          <a:latin typeface="+mn-lt"/>
                          <a:ea typeface="+mn-ea"/>
                          <a:cs typeface="+mn-cs"/>
                        </a:rPr>
                        <a:t>Aelia</a:t>
                      </a:r>
                      <a:r>
                        <a:rPr lang="en-GB" sz="1200" b="1" kern="1200" dirty="0">
                          <a:solidFill>
                            <a:schemeClr val="dk1"/>
                          </a:solidFill>
                          <a:effectLst/>
                          <a:latin typeface="+mn-lt"/>
                          <a:ea typeface="+mn-ea"/>
                          <a:cs typeface="+mn-cs"/>
                        </a:rPr>
                        <a:t> La[</a:t>
                      </a:r>
                      <a:r>
                        <a:rPr lang="en-GB" sz="1200" b="1" kern="1200" dirty="0" err="1">
                          <a:solidFill>
                            <a:schemeClr val="dk1"/>
                          </a:solidFill>
                          <a:effectLst/>
                          <a:latin typeface="+mn-lt"/>
                          <a:ea typeface="+mn-ea"/>
                          <a:cs typeface="+mn-cs"/>
                        </a:rPr>
                        <a:t>i</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billa</a:t>
                      </a:r>
                      <a:endParaRPr lang="en-GB" sz="1200" dirty="0"/>
                    </a:p>
                  </a:txBody>
                  <a:tcPr/>
                </a:tc>
                <a:tc>
                  <a:txBody>
                    <a:bodyPr/>
                    <a:lstStyle/>
                    <a:p>
                      <a:r>
                        <a:rPr lang="en-GB" sz="1200" b="1" kern="1200" dirty="0" err="1">
                          <a:solidFill>
                            <a:schemeClr val="dk1"/>
                          </a:solidFill>
                          <a:effectLst/>
                          <a:latin typeface="+mn-lt"/>
                          <a:ea typeface="+mn-ea"/>
                          <a:cs typeface="+mn-cs"/>
                        </a:rPr>
                        <a:t>Ἀσί</a:t>
                      </a:r>
                      <a:r>
                        <a:rPr lang="en-GB" sz="1200" b="1" kern="1200" dirty="0">
                          <a:solidFill>
                            <a:schemeClr val="dk1"/>
                          </a:solidFill>
                          <a:effectLst/>
                          <a:latin typeface="+mn-lt"/>
                          <a:ea typeface="+mn-ea"/>
                          <a:cs typeface="+mn-cs"/>
                        </a:rPr>
                        <a:t>ας ἀρχιέρειαν</a:t>
                      </a:r>
                      <a:r>
                        <a:rPr lang="en-GB" sz="1200" b="0" kern="1200" dirty="0">
                          <a:solidFill>
                            <a:schemeClr val="dk1"/>
                          </a:solidFill>
                          <a:effectLst/>
                          <a:latin typeface="+mn-lt"/>
                          <a:ea typeface="+mn-ea"/>
                          <a:cs typeface="+mn-cs"/>
                        </a:rPr>
                        <a:t>,</a:t>
                      </a:r>
                      <a:endParaRPr lang="en-GB" sz="1200" b="1" kern="1200" dirty="0">
                        <a:solidFill>
                          <a:schemeClr val="dk1"/>
                        </a:solidFill>
                        <a:effectLst/>
                        <a:latin typeface="+mn-lt"/>
                        <a:ea typeface="+mn-ea"/>
                        <a:cs typeface="+mn-cs"/>
                      </a:endParaRPr>
                    </a:p>
                    <a:p>
                      <a:r>
                        <a:rPr lang="en-GB" sz="1200" b="1" kern="1200" dirty="0" err="1">
                          <a:solidFill>
                            <a:schemeClr val="dk1"/>
                          </a:solidFill>
                          <a:effectLst/>
                          <a:latin typeface="+mn-lt"/>
                          <a:ea typeface="+mn-ea"/>
                          <a:cs typeface="+mn-cs"/>
                        </a:rPr>
                        <a:t>κοσμήτειρ</a:t>
                      </a:r>
                      <a:r>
                        <a:rPr lang="en-GB" sz="1200" b="1" kern="1200" dirty="0">
                          <a:solidFill>
                            <a:schemeClr val="dk1"/>
                          </a:solidFill>
                          <a:effectLst/>
                          <a:latin typeface="+mn-lt"/>
                          <a:ea typeface="+mn-ea"/>
                          <a:cs typeface="+mn-cs"/>
                        </a:rPr>
                        <a:t>αν</a:t>
                      </a:r>
                      <a:r>
                        <a:rPr lang="en-GB" sz="1200" kern="1200" dirty="0">
                          <a:solidFill>
                            <a:schemeClr val="dk1"/>
                          </a:solidFill>
                          <a:effectLst/>
                          <a:latin typeface="+mn-lt"/>
                          <a:ea typeface="+mn-ea"/>
                          <a:cs typeface="+mn-cs"/>
                        </a:rPr>
                        <a:t> τῆς</a:t>
                      </a:r>
                    </a:p>
                    <a:p>
                      <a:r>
                        <a:rPr lang="en-GB" sz="1200" kern="1200" dirty="0" err="1">
                          <a:solidFill>
                            <a:srgbClr val="00B0F0"/>
                          </a:solidFill>
                          <a:effectLst/>
                          <a:latin typeface="+mn-lt"/>
                          <a:ea typeface="+mn-ea"/>
                          <a:cs typeface="+mn-cs"/>
                        </a:rPr>
                        <a:t>Ἐφεσί</a:t>
                      </a:r>
                      <a:r>
                        <a:rPr lang="en-GB" sz="1200" kern="1200" dirty="0">
                          <a:solidFill>
                            <a:srgbClr val="00B0F0"/>
                          </a:solidFill>
                          <a:effectLst/>
                          <a:latin typeface="+mn-lt"/>
                          <a:ea typeface="+mn-ea"/>
                          <a:cs typeface="+mn-cs"/>
                        </a:rPr>
                        <a:t>ας</a:t>
                      </a:r>
                      <a:r>
                        <a:rPr lang="en-GB" sz="1200" kern="1200" dirty="0">
                          <a:solidFill>
                            <a:schemeClr val="dk1"/>
                          </a:solidFill>
                          <a:effectLst/>
                          <a:latin typeface="+mn-lt"/>
                          <a:ea typeface="+mn-ea"/>
                          <a:cs typeface="+mn-cs"/>
                        </a:rPr>
                        <a:t> Ἀρτέμιδος,</a:t>
                      </a:r>
                    </a:p>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τῆς</a:t>
                      </a:r>
                    </a:p>
                    <a:p>
                      <a:r>
                        <a:rPr lang="en-GB" sz="1200" b="1" kern="1200" dirty="0">
                          <a:solidFill>
                            <a:schemeClr val="dk1"/>
                          </a:solidFill>
                          <a:effectLst/>
                          <a:latin typeface="+mn-lt"/>
                          <a:ea typeface="+mn-ea"/>
                          <a:cs typeface="+mn-cs"/>
                        </a:rPr>
                        <a:t>λαμπ</a:t>
                      </a:r>
                      <a:r>
                        <a:rPr lang="en-GB" sz="1200" b="1" kern="1200" dirty="0" err="1">
                          <a:solidFill>
                            <a:schemeClr val="dk1"/>
                          </a:solidFill>
                          <a:effectLst/>
                          <a:latin typeface="+mn-lt"/>
                          <a:ea typeface="+mn-ea"/>
                          <a:cs typeface="+mn-cs"/>
                        </a:rPr>
                        <a:t>ροτάτης</a:t>
                      </a:r>
                      <a:r>
                        <a:rPr lang="en-GB" sz="1200" b="1" kern="1200" dirty="0">
                          <a:solidFill>
                            <a:srgbClr val="00B0F0"/>
                          </a:solidFill>
                          <a:effectLst/>
                          <a:latin typeface="+mn-lt"/>
                          <a:ea typeface="+mn-ea"/>
                          <a:cs typeface="+mn-cs"/>
                        </a:rPr>
                        <a:t> </a:t>
                      </a:r>
                      <a:r>
                        <a:rPr lang="en-GB" sz="1200" b="1" kern="1200" dirty="0" err="1">
                          <a:solidFill>
                            <a:srgbClr val="00B0F0"/>
                          </a:solidFill>
                          <a:effectLst/>
                          <a:latin typeface="+mn-lt"/>
                          <a:ea typeface="+mn-ea"/>
                          <a:cs typeface="+mn-cs"/>
                        </a:rPr>
                        <a:t>Ἀφρο</a:t>
                      </a:r>
                      <a:endParaRPr lang="en-GB" sz="1200" b="1" kern="1200" dirty="0">
                        <a:solidFill>
                          <a:srgbClr val="00B0F0"/>
                        </a:solidFill>
                        <a:effectLst/>
                        <a:latin typeface="+mn-lt"/>
                        <a:ea typeface="+mn-ea"/>
                        <a:cs typeface="+mn-cs"/>
                      </a:endParaRPr>
                    </a:p>
                    <a:p>
                      <a:r>
                        <a:rPr lang="en-GB" sz="1200" b="1" kern="1200" dirty="0" err="1">
                          <a:solidFill>
                            <a:srgbClr val="00B0F0"/>
                          </a:solidFill>
                          <a:effectLst/>
                          <a:latin typeface="+mn-lt"/>
                          <a:ea typeface="+mn-ea"/>
                          <a:cs typeface="+mn-cs"/>
                        </a:rPr>
                        <a:t>δισιέων</a:t>
                      </a:r>
                      <a:r>
                        <a:rPr lang="en-GB" sz="1200" b="1" kern="1200" dirty="0">
                          <a:solidFill>
                            <a:schemeClr val="dk1"/>
                          </a:solidFill>
                          <a:effectLst/>
                          <a:latin typeface="+mn-lt"/>
                          <a:ea typeface="+mn-ea"/>
                          <a:cs typeface="+mn-cs"/>
                        </a:rPr>
                        <a:t> π</a:t>
                      </a:r>
                      <a:r>
                        <a:rPr lang="en-GB" sz="1200" b="1" kern="1200" dirty="0" err="1">
                          <a:solidFill>
                            <a:schemeClr val="dk1"/>
                          </a:solidFill>
                          <a:effectLst/>
                          <a:latin typeface="+mn-lt"/>
                          <a:ea typeface="+mn-ea"/>
                          <a:cs typeface="+mn-cs"/>
                        </a:rPr>
                        <a:t>όλεως</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dirty="0"/>
                        <a:t>wife of high priest </a:t>
                      </a:r>
                      <a:r>
                        <a:rPr lang="en-GB" sz="1200" b="1" dirty="0" err="1"/>
                        <a:t>Septimius</a:t>
                      </a:r>
                      <a:r>
                        <a:rPr lang="en-GB" sz="1200" b="1" dirty="0"/>
                        <a:t> </a:t>
                      </a:r>
                      <a:r>
                        <a:rPr lang="en-GB" sz="1200" b="1" dirty="0" err="1"/>
                        <a:t>Hypsiclès</a:t>
                      </a:r>
                      <a:endParaRPr lang="en-GB" sz="1200" b="1" dirty="0"/>
                    </a:p>
                    <a:p>
                      <a:r>
                        <a:rPr lang="el-GR" sz="1200" b="0" dirty="0"/>
                        <a:t>γυναῖκα</a:t>
                      </a:r>
                      <a:r>
                        <a:rPr lang="el-GR" sz="1200" dirty="0"/>
                        <a:t> γενομένην | Σεπτιμίου Ὑψικλέους | </a:t>
                      </a:r>
                      <a:r>
                        <a:rPr lang="el-GR" sz="1200" b="1" dirty="0"/>
                        <a:t>ἀρχιερέως</a:t>
                      </a:r>
                      <a:endParaRPr lang="en-GB" sz="1200" b="1" dirty="0"/>
                    </a:p>
                  </a:txBody>
                  <a:tcPr/>
                </a:tc>
                <a:tc>
                  <a:txBody>
                    <a:bodyPr/>
                    <a:lstStyle/>
                    <a:p>
                      <a:r>
                        <a:rPr lang="en-GB" sz="1200" b="0" dirty="0"/>
                        <a:t>statue base</a:t>
                      </a:r>
                      <a:r>
                        <a:rPr lang="en-GB" sz="1200" dirty="0"/>
                        <a:t> dedicated </a:t>
                      </a:r>
                      <a:r>
                        <a:rPr lang="en-GB" sz="1200" b="1" dirty="0">
                          <a:solidFill>
                            <a:srgbClr val="C00000"/>
                          </a:solidFill>
                        </a:rPr>
                        <a:t>by the daughters</a:t>
                      </a:r>
                      <a:r>
                        <a:rPr lang="en-GB" sz="1200" b="1" baseline="0" dirty="0">
                          <a:solidFill>
                            <a:srgbClr val="C00000"/>
                          </a:solidFill>
                        </a:rPr>
                        <a:t> </a:t>
                      </a:r>
                      <a:r>
                        <a:rPr lang="en-GB" sz="1200" dirty="0" err="1"/>
                        <a:t>Septimia</a:t>
                      </a:r>
                      <a:r>
                        <a:rPr lang="en-GB" sz="1200" dirty="0"/>
                        <a:t>, </a:t>
                      </a:r>
                      <a:r>
                        <a:rPr lang="en-GB" sz="1200" dirty="0" err="1"/>
                        <a:t>Aelia</a:t>
                      </a:r>
                      <a:r>
                        <a:rPr lang="en-GB" sz="1200" dirty="0"/>
                        <a:t>, </a:t>
                      </a:r>
                      <a:br>
                        <a:rPr lang="en-GB" sz="1200" dirty="0"/>
                      </a:br>
                      <a:r>
                        <a:rPr lang="en-GB" sz="1200" dirty="0" err="1"/>
                        <a:t>Flav</a:t>
                      </a:r>
                      <a:r>
                        <a:rPr lang="en-GB" sz="1200" dirty="0"/>
                        <a:t>[</a:t>
                      </a:r>
                      <a:r>
                        <a:rPr lang="en-GB" sz="1200" dirty="0" err="1"/>
                        <a:t>ia</a:t>
                      </a:r>
                      <a:r>
                        <a:rPr lang="en-GB" sz="1200" dirty="0"/>
                        <a:t>?] und</a:t>
                      </a:r>
                      <a:r>
                        <a:rPr lang="en-GB" sz="1200" baseline="0" dirty="0"/>
                        <a:t> </a:t>
                      </a:r>
                      <a:r>
                        <a:rPr lang="en-GB" sz="1200" dirty="0" err="1"/>
                        <a:t>Laevilla</a:t>
                      </a:r>
                      <a:endParaRPr lang="en-GB" sz="1200" dirty="0"/>
                    </a:p>
                  </a:txBody>
                  <a:tcPr/>
                </a:tc>
                <a:tc>
                  <a:txBody>
                    <a:bodyPr/>
                    <a:lstStyle/>
                    <a:p>
                      <a:r>
                        <a:rPr lang="en-GB" sz="1200" dirty="0"/>
                        <a:t>175-200 </a:t>
                      </a:r>
                    </a:p>
                  </a:txBody>
                  <a:tcPr/>
                </a:tc>
                <a:tc>
                  <a:txBody>
                    <a:bodyPr/>
                    <a:lstStyle/>
                    <a:p>
                      <a:r>
                        <a:rPr lang="en-GB" sz="1200" b="0" i="1" dirty="0"/>
                        <a:t>IAph2007</a:t>
                      </a:r>
                      <a:r>
                        <a:rPr lang="en-GB" sz="1200" b="0" dirty="0"/>
                        <a:t> 12.533</a:t>
                      </a:r>
                    </a:p>
                  </a:txBody>
                  <a:tcPr/>
                </a:tc>
                <a:extLst>
                  <a:ext uri="{0D108BD9-81ED-4DB2-BD59-A6C34878D82A}">
                    <a16:rowId xmlns:a16="http://schemas.microsoft.com/office/drawing/2014/main" val="10003"/>
                  </a:ext>
                </a:extLst>
              </a:tr>
              <a:tr h="391889">
                <a:tc>
                  <a:txBody>
                    <a:bodyPr/>
                    <a:lstStyle/>
                    <a:p>
                      <a:r>
                        <a:rPr lang="en-GB" sz="1200" b="1" dirty="0" err="1"/>
                        <a:t>Apphia</a:t>
                      </a:r>
                      <a:endParaRPr lang="en-GB" sz="1200" b="1" dirty="0"/>
                    </a:p>
                  </a:txBody>
                  <a:tcPr/>
                </a:tc>
                <a:tc>
                  <a:txBody>
                    <a:bodyPr/>
                    <a:lstStyle/>
                    <a:p>
                      <a:r>
                        <a:rPr lang="el-GR" sz="1300" b="1" dirty="0"/>
                        <a:t>ἀρχιέρεια διὰ βίου θεῶν Σεβαστῶν</a:t>
                      </a:r>
                      <a:endParaRPr lang="en-GB" sz="1300" b="1" dirty="0"/>
                    </a:p>
                  </a:txBody>
                  <a:tcPr/>
                </a:tc>
                <a:tc>
                  <a:txBody>
                    <a:bodyPr/>
                    <a:lstStyle/>
                    <a:p>
                      <a:r>
                        <a:rPr lang="en-GB" sz="1200" b="1" dirty="0"/>
                        <a:t>grand daughter </a:t>
                      </a:r>
                      <a:r>
                        <a:rPr lang="en-GB" sz="1200" b="0" dirty="0"/>
                        <a:t>of</a:t>
                      </a:r>
                      <a:r>
                        <a:rPr lang="en-GB" sz="1200" baseline="0" dirty="0"/>
                        <a:t> </a:t>
                      </a:r>
                      <a:r>
                        <a:rPr lang="en-GB" sz="1200" dirty="0" err="1"/>
                        <a:t>Attinas</a:t>
                      </a:r>
                      <a:r>
                        <a:rPr lang="en-GB" sz="1200" dirty="0"/>
                        <a:t> </a:t>
                      </a:r>
                      <a:r>
                        <a:rPr lang="en-GB" sz="1200" dirty="0" err="1"/>
                        <a:t>Meliton</a:t>
                      </a:r>
                      <a:r>
                        <a:rPr lang="en-GB" sz="1200" dirty="0"/>
                        <a:t>, </a:t>
                      </a:r>
                      <a:r>
                        <a:rPr lang="el-GR" sz="1200" b="1" dirty="0"/>
                        <a:t>ἀρχιερεὺς</a:t>
                      </a:r>
                      <a:r>
                        <a:rPr lang="en-GB" sz="1200" b="1" dirty="0"/>
                        <a:t> </a:t>
                      </a:r>
                    </a:p>
                  </a:txBody>
                  <a:tcPr/>
                </a:tc>
                <a:tc>
                  <a:txBody>
                    <a:bodyPr/>
                    <a:lstStyle/>
                    <a:p>
                      <a:r>
                        <a:rPr lang="en-GB" sz="1200" dirty="0"/>
                        <a:t>honorary decree of</a:t>
                      </a:r>
                      <a:br>
                        <a:rPr lang="en-GB" sz="1200" dirty="0"/>
                      </a:br>
                      <a:r>
                        <a:rPr lang="en-GB" sz="1200" i="1" baseline="0" dirty="0" err="1"/>
                        <a:t>boule</a:t>
                      </a:r>
                      <a:r>
                        <a:rPr lang="en-GB" sz="1200" baseline="0" dirty="0"/>
                        <a:t> und </a:t>
                      </a:r>
                      <a:r>
                        <a:rPr lang="en-GB" sz="1200" i="1" baseline="0" dirty="0"/>
                        <a:t>demos</a:t>
                      </a:r>
                      <a:endParaRPr lang="en-GB" sz="1200" i="1" dirty="0"/>
                    </a:p>
                  </a:txBody>
                  <a:tcPr/>
                </a:tc>
                <a:tc>
                  <a:txBody>
                    <a:bodyPr/>
                    <a:lstStyle/>
                    <a:p>
                      <a:r>
                        <a:rPr lang="en-GB" sz="1200" dirty="0"/>
                        <a:t>50-150</a:t>
                      </a:r>
                    </a:p>
                  </a:txBody>
                  <a:tcPr/>
                </a:tc>
                <a:tc>
                  <a:txBody>
                    <a:bodyPr/>
                    <a:lstStyle/>
                    <a:p>
                      <a:r>
                        <a:rPr lang="en-GB" sz="1200" b="0" i="1" dirty="0"/>
                        <a:t>IAph2007</a:t>
                      </a:r>
                      <a:r>
                        <a:rPr lang="en-GB" sz="1200" b="0" dirty="0"/>
                        <a:t> 12.609</a:t>
                      </a:r>
                    </a:p>
                  </a:txBody>
                  <a:tcPr/>
                </a:tc>
                <a:extLst>
                  <a:ext uri="{0D108BD9-81ED-4DB2-BD59-A6C34878D82A}">
                    <a16:rowId xmlns:a16="http://schemas.microsoft.com/office/drawing/2014/main" val="10004"/>
                  </a:ext>
                </a:extLst>
              </a:tr>
              <a:tr h="838944">
                <a:tc>
                  <a:txBody>
                    <a:bodyPr/>
                    <a:lstStyle/>
                    <a:p>
                      <a:r>
                        <a:rPr lang="en-GB" sz="1200" b="1" kern="1200" dirty="0">
                          <a:solidFill>
                            <a:schemeClr val="dk1"/>
                          </a:solidFill>
                          <a:effectLst/>
                          <a:latin typeface="+mn-lt"/>
                          <a:ea typeface="+mn-ea"/>
                          <a:cs typeface="+mn-cs"/>
                        </a:rPr>
                        <a:t>[A]</a:t>
                      </a:r>
                      <a:r>
                        <a:rPr lang="en-GB" sz="1200" b="1" kern="1200" dirty="0" err="1">
                          <a:solidFill>
                            <a:schemeClr val="dk1"/>
                          </a:solidFill>
                          <a:effectLst/>
                          <a:latin typeface="+mn-lt"/>
                          <a:ea typeface="+mn-ea"/>
                          <a:cs typeface="+mn-cs"/>
                        </a:rPr>
                        <a:t>ttalis</a:t>
                      </a:r>
                      <a:r>
                        <a:rPr lang="en-GB" sz="1200" b="1" kern="1200" dirty="0">
                          <a:solidFill>
                            <a:schemeClr val="dk1"/>
                          </a:solidFill>
                          <a:effectLst/>
                          <a:latin typeface="+mn-lt"/>
                          <a:ea typeface="+mn-ea"/>
                          <a:cs typeface="+mn-cs"/>
                        </a:rPr>
                        <a:t> </a:t>
                      </a:r>
                      <a:r>
                        <a:rPr lang="en-GB" sz="1200" b="1" kern="1200" dirty="0" err="1">
                          <a:solidFill>
                            <a:schemeClr val="dk1"/>
                          </a:solidFill>
                          <a:effectLst/>
                          <a:latin typeface="+mn-lt"/>
                          <a:ea typeface="+mn-ea"/>
                          <a:cs typeface="+mn-cs"/>
                        </a:rPr>
                        <a:t>Apphio</a:t>
                      </a:r>
                      <a:r>
                        <a:rPr lang="en-GB" sz="1200" b="1" kern="1200" dirty="0">
                          <a:solidFill>
                            <a:schemeClr val="dk1"/>
                          </a:solidFill>
                          <a:effectLst/>
                          <a:latin typeface="+mn-lt"/>
                          <a:ea typeface="+mn-ea"/>
                          <a:cs typeface="+mn-cs"/>
                        </a:rPr>
                        <a:t>[n]</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καὶ ἱέρειαν </a:t>
                      </a:r>
                    </a:p>
                    <a:p>
                      <a:r>
                        <a:rPr lang="el-GR" sz="1300" b="1" dirty="0"/>
                        <a:t>ἱερεῖς τῆς Ἀφροδείτης,</a:t>
                      </a:r>
                      <a:endParaRPr lang="en-GB" sz="1300" b="1" dirty="0"/>
                    </a:p>
                    <a:p>
                      <a:r>
                        <a:rPr lang="el-GR" sz="1300" b="1" dirty="0">
                          <a:solidFill>
                            <a:srgbClr val="00B0F0"/>
                          </a:solidFill>
                        </a:rPr>
                        <a:t>Στεφανηφόρου</a:t>
                      </a:r>
                      <a:endParaRPr lang="en-GB" sz="1300" b="1" dirty="0">
                        <a:solidFill>
                          <a:srgbClr val="00B0F0"/>
                        </a:solidFill>
                      </a:endParaRPr>
                    </a:p>
                  </a:txBody>
                  <a:tcPr/>
                </a:tc>
                <a:tc>
                  <a:txBody>
                    <a:bodyPr/>
                    <a:lstStyle/>
                    <a:p>
                      <a:r>
                        <a:rPr lang="fr-FR" sz="1200" b="1" i="0" dirty="0" err="1"/>
                        <a:t>husband</a:t>
                      </a:r>
                      <a:r>
                        <a:rPr lang="fr-FR" sz="1200" b="0" i="0" dirty="0"/>
                        <a:t>:</a:t>
                      </a:r>
                      <a:r>
                        <a:rPr lang="fr-FR" sz="1200" i="0" dirty="0"/>
                        <a:t> Attalos, son of </a:t>
                      </a:r>
                      <a:r>
                        <a:rPr lang="fr-FR" sz="1200" i="0" dirty="0" err="1"/>
                        <a:t>Menandros</a:t>
                      </a:r>
                      <a:r>
                        <a:rPr lang="fr-FR" sz="1200" i="0" dirty="0"/>
                        <a:t>,</a:t>
                      </a:r>
                      <a:r>
                        <a:rPr lang="fr-FR" sz="1200" i="0" baseline="0" dirty="0"/>
                        <a:t> </a:t>
                      </a:r>
                      <a:r>
                        <a:rPr lang="fr-FR" sz="1200" i="1" baseline="0" dirty="0" err="1"/>
                        <a:t>hiereus</a:t>
                      </a:r>
                      <a:endParaRPr lang="en-GB" sz="1200" dirty="0"/>
                    </a:p>
                  </a:txBody>
                  <a:tcPr/>
                </a:tc>
                <a:tc>
                  <a:txBody>
                    <a:bodyPr/>
                    <a:lstStyle/>
                    <a:p>
                      <a:r>
                        <a:rPr lang="en-GB" sz="1200" dirty="0"/>
                        <a:t>(1) dedication of </a:t>
                      </a:r>
                      <a:r>
                        <a:rPr lang="en-GB" sz="1200" b="1" dirty="0">
                          <a:solidFill>
                            <a:srgbClr val="C00000"/>
                          </a:solidFill>
                        </a:rPr>
                        <a:t>temple</a:t>
                      </a:r>
                      <a:r>
                        <a:rPr lang="en-GB" sz="1200" dirty="0">
                          <a:solidFill>
                            <a:srgbClr val="C00000"/>
                          </a:solidFill>
                        </a:rPr>
                        <a:t> </a:t>
                      </a:r>
                      <a:r>
                        <a:rPr lang="en-GB" sz="1200" dirty="0"/>
                        <a:t>to Tiberius &amp;</a:t>
                      </a:r>
                      <a:r>
                        <a:rPr lang="en-GB" sz="1200" baseline="0" dirty="0"/>
                        <a:t> </a:t>
                      </a:r>
                      <a:r>
                        <a:rPr lang="en-GB" sz="1200" baseline="0" dirty="0" err="1"/>
                        <a:t>Livia</a:t>
                      </a:r>
                      <a:r>
                        <a:rPr lang="en-GB" sz="1200" baseline="0" dirty="0"/>
                        <a:t> </a:t>
                      </a:r>
                    </a:p>
                    <a:p>
                      <a:r>
                        <a:rPr lang="en-GB" sz="1200" baseline="0" dirty="0"/>
                        <a:t>(2) </a:t>
                      </a:r>
                      <a:r>
                        <a:rPr lang="en-GB" sz="1200" b="1" baseline="0" dirty="0" err="1">
                          <a:solidFill>
                            <a:srgbClr val="C00000"/>
                          </a:solidFill>
                        </a:rPr>
                        <a:t>deidication</a:t>
                      </a:r>
                      <a:r>
                        <a:rPr lang="en-GB" sz="1200" baseline="0" dirty="0">
                          <a:solidFill>
                            <a:srgbClr val="C00000"/>
                          </a:solidFill>
                        </a:rPr>
                        <a:t> </a:t>
                      </a:r>
                      <a:r>
                        <a:rPr lang="en-GB" sz="1200" baseline="0" dirty="0"/>
                        <a:t>to Aphrodite (3)  honorary base, etc.</a:t>
                      </a:r>
                      <a:endParaRPr lang="en-GB" sz="1200" dirty="0"/>
                    </a:p>
                  </a:txBody>
                  <a:tcPr/>
                </a:tc>
                <a:tc>
                  <a:txBody>
                    <a:bodyPr/>
                    <a:lstStyle/>
                    <a:p>
                      <a:r>
                        <a:rPr lang="en-GB" sz="1200" dirty="0"/>
                        <a:t>1-50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t>16 inscriptions</a:t>
                      </a:r>
                      <a:r>
                        <a:rPr lang="en-GB" sz="1200" b="0" baseline="0" dirty="0"/>
                        <a:t> </a:t>
                      </a:r>
                      <a:r>
                        <a:rPr lang="de-DE" sz="1200" b="0" dirty="0" err="1"/>
                        <a:t>RvB</a:t>
                      </a:r>
                      <a:r>
                        <a:rPr lang="de-DE" sz="1200" b="0" dirty="0"/>
                        <a:t> S. 310, </a:t>
                      </a:r>
                      <a:br>
                        <a:rPr lang="de-DE" sz="1200" b="0" dirty="0"/>
                      </a:br>
                      <a:r>
                        <a:rPr lang="de-DE" sz="1200" b="0" dirty="0"/>
                        <a:t>n</a:t>
                      </a:r>
                      <a:r>
                        <a:rPr lang="de-DE" sz="1200" b="0" baseline="30000" dirty="0"/>
                        <a:t>o</a:t>
                      </a:r>
                      <a:r>
                        <a:rPr lang="de-DE" sz="1200" b="0" dirty="0"/>
                        <a:t> 2  </a:t>
                      </a:r>
                      <a:endParaRPr lang="en-GB" sz="1200" b="0" dirty="0"/>
                    </a:p>
                  </a:txBody>
                  <a:tcPr/>
                </a:tc>
                <a:extLst>
                  <a:ext uri="{0D108BD9-81ED-4DB2-BD59-A6C34878D82A}">
                    <a16:rowId xmlns:a16="http://schemas.microsoft.com/office/drawing/2014/main" val="10005"/>
                  </a:ext>
                </a:extLst>
              </a:tr>
              <a:tr h="381418">
                <a:tc>
                  <a:txBody>
                    <a:bodyPr/>
                    <a:lstStyle/>
                    <a:p>
                      <a:r>
                        <a:rPr lang="it-IT" sz="1200" b="1" kern="1200" dirty="0">
                          <a:solidFill>
                            <a:schemeClr val="dk1"/>
                          </a:solidFill>
                          <a:effectLst/>
                          <a:latin typeface="+mn-lt"/>
                          <a:ea typeface="+mn-ea"/>
                          <a:cs typeface="+mn-cs"/>
                        </a:rPr>
                        <a:t>Aurelia Messuleia Saturnina Chrysao</a:t>
                      </a:r>
                      <a:r>
                        <a:rPr lang="en-GB" sz="1200" b="1" kern="1200" dirty="0" err="1">
                          <a:solidFill>
                            <a:schemeClr val="dk1"/>
                          </a:solidFill>
                          <a:effectLst/>
                          <a:latin typeface="+mn-lt"/>
                          <a:ea typeface="+mn-ea"/>
                          <a:cs typeface="+mn-cs"/>
                        </a:rPr>
                        <a:t>ris</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kern="1200" dirty="0" err="1">
                          <a:solidFill>
                            <a:schemeClr val="dk1"/>
                          </a:solidFill>
                          <a:effectLst/>
                          <a:latin typeface="+mn-lt"/>
                          <a:ea typeface="+mn-ea"/>
                          <a:cs typeface="+mn-cs"/>
                        </a:rPr>
                        <a:t>ἀρχιέρει</a:t>
                      </a:r>
                      <a:r>
                        <a:rPr lang="en-GB" sz="1200" b="1" kern="1200" dirty="0">
                          <a:solidFill>
                            <a:schemeClr val="dk1"/>
                          </a:solidFill>
                          <a:effectLst/>
                          <a:latin typeface="+mn-lt"/>
                          <a:ea typeface="+mn-ea"/>
                          <a:cs typeface="+mn-cs"/>
                        </a:rPr>
                        <a:t>α τῆς </a:t>
                      </a:r>
                      <a:r>
                        <a:rPr lang="en-GB" sz="1200" b="1" kern="1200" dirty="0">
                          <a:solidFill>
                            <a:srgbClr val="00B0F0"/>
                          </a:solidFill>
                          <a:effectLst/>
                          <a:latin typeface="+mn-lt"/>
                          <a:ea typeface="+mn-ea"/>
                          <a:cs typeface="+mn-cs"/>
                        </a:rPr>
                        <a:t>πατρίδος</a:t>
                      </a:r>
                      <a:endParaRPr lang="en-GB" sz="1200" b="1" dirty="0">
                        <a:solidFill>
                          <a:srgbClr val="00B0F0"/>
                        </a:solidFill>
                      </a:endParaRPr>
                    </a:p>
                  </a:txBody>
                  <a:tcPr/>
                </a:tc>
                <a:tc>
                  <a:txBody>
                    <a:bodyPr/>
                    <a:lstStyle/>
                    <a:p>
                      <a:r>
                        <a:rPr lang="en-GB" sz="1200" b="1" dirty="0"/>
                        <a:t>husband:</a:t>
                      </a:r>
                      <a:r>
                        <a:rPr lang="en-GB" sz="1200" baseline="0" dirty="0"/>
                        <a:t> </a:t>
                      </a:r>
                      <a:r>
                        <a:rPr lang="en-GB" sz="1200" dirty="0"/>
                        <a:t>Aurelius Flavius </a:t>
                      </a:r>
                      <a:r>
                        <a:rPr lang="en-GB" sz="1200" dirty="0" err="1"/>
                        <a:t>Hephaistion</a:t>
                      </a:r>
                      <a:r>
                        <a:rPr lang="en-GB" sz="1200" dirty="0"/>
                        <a:t>,</a:t>
                      </a:r>
                      <a:r>
                        <a:rPr lang="en-GB" sz="1200" baseline="0" dirty="0"/>
                        <a:t> </a:t>
                      </a:r>
                      <a:r>
                        <a:rPr lang="el-GR" sz="1200" b="1" dirty="0"/>
                        <a:t>ἀρχιερεύς</a:t>
                      </a:r>
                      <a:endParaRPr lang="en-GB" sz="1200" b="0" dirty="0"/>
                    </a:p>
                    <a:p>
                      <a:r>
                        <a:rPr lang="en-GB" sz="1200" b="0" dirty="0">
                          <a:sym typeface="Wingdings" pitchFamily="2" charset="2"/>
                        </a:rPr>
                        <a:t>daughter: also</a:t>
                      </a:r>
                      <a:r>
                        <a:rPr lang="en-GB" sz="1200" b="0" baseline="0" dirty="0">
                          <a:sym typeface="Wingdings" pitchFamily="2" charset="2"/>
                        </a:rPr>
                        <a:t> priest</a:t>
                      </a:r>
                      <a:endParaRPr lang="en-GB" sz="1200" b="0" dirty="0"/>
                    </a:p>
                  </a:txBody>
                  <a:tcPr/>
                </a:tc>
                <a:tc>
                  <a:txBody>
                    <a:bodyPr/>
                    <a:lstStyle/>
                    <a:p>
                      <a:r>
                        <a:rPr lang="en-GB" sz="1200" dirty="0"/>
                        <a:t>1 statue base</a:t>
                      </a:r>
                      <a:r>
                        <a:rPr lang="en-GB" sz="1200" baseline="0" dirty="0"/>
                        <a:t> for the priestess </a:t>
                      </a:r>
                      <a:br>
                        <a:rPr lang="en-GB" sz="1200" baseline="0" dirty="0"/>
                      </a:br>
                      <a:r>
                        <a:rPr lang="en-GB" sz="1200" baseline="0" dirty="0"/>
                        <a:t>2 and base for her daughter</a:t>
                      </a:r>
                      <a:endParaRPr lang="en-GB" sz="1200" dirty="0"/>
                    </a:p>
                  </a:txBody>
                  <a:tcPr/>
                </a:tc>
                <a:tc>
                  <a:txBody>
                    <a:bodyPr/>
                    <a:lstStyle/>
                    <a:p>
                      <a:endParaRPr lang="en-GB" sz="1200" dirty="0"/>
                    </a:p>
                  </a:txBody>
                  <a:tcPr/>
                </a:tc>
                <a:tc>
                  <a:txBody>
                    <a:bodyPr/>
                    <a:lstStyle/>
                    <a:p>
                      <a:r>
                        <a:rPr lang="en-GB" sz="1200" b="0" i="0" kern="1200" dirty="0">
                          <a:solidFill>
                            <a:schemeClr val="dk1"/>
                          </a:solidFill>
                          <a:effectLst/>
                          <a:latin typeface="+mn-lt"/>
                          <a:ea typeface="+mn-ea"/>
                          <a:cs typeface="+mn-cs"/>
                        </a:rPr>
                        <a:t>3 inscriptions (</a:t>
                      </a:r>
                      <a:r>
                        <a:rPr lang="en-GB" sz="1200" b="0" i="1" kern="1200" dirty="0">
                          <a:solidFill>
                            <a:schemeClr val="dk1"/>
                          </a:solidFill>
                          <a:effectLst/>
                          <a:latin typeface="+mn-lt"/>
                          <a:ea typeface="+mn-ea"/>
                          <a:cs typeface="+mn-cs"/>
                        </a:rPr>
                        <a:t>CIG</a:t>
                      </a:r>
                      <a:r>
                        <a:rPr lang="en-GB" sz="1200" b="0" i="0" kern="1200" dirty="0">
                          <a:solidFill>
                            <a:schemeClr val="dk1"/>
                          </a:solidFill>
                          <a:effectLst/>
                          <a:latin typeface="+mn-lt"/>
                          <a:ea typeface="+mn-ea"/>
                          <a:cs typeface="+mn-cs"/>
                        </a:rPr>
                        <a:t> 2821)</a:t>
                      </a:r>
                      <a:endParaRPr lang="en-GB" sz="1200" b="0" i="0" dirty="0"/>
                    </a:p>
                  </a:txBody>
                  <a:tcPr/>
                </a:tc>
                <a:extLst>
                  <a:ext uri="{0D108BD9-81ED-4DB2-BD59-A6C34878D82A}">
                    <a16:rowId xmlns:a16="http://schemas.microsoft.com/office/drawing/2014/main" val="10006"/>
                  </a:ext>
                </a:extLst>
              </a:tr>
              <a:tr h="381418">
                <a:tc>
                  <a:txBody>
                    <a:bodyPr/>
                    <a:lstStyle/>
                    <a:p>
                      <a:r>
                        <a:rPr lang="en-GB" sz="1200" b="1" dirty="0"/>
                        <a:t>Iulia </a:t>
                      </a:r>
                      <a:r>
                        <a:rPr lang="en-GB" sz="1200" b="1" dirty="0" err="1"/>
                        <a:t>Polla</a:t>
                      </a:r>
                      <a:endParaRPr lang="en-GB" sz="1200" b="1"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r>
                        <a:rPr lang="en-GB" sz="1200" b="1" kern="1200" dirty="0">
                          <a:solidFill>
                            <a:srgbClr val="00B0F0"/>
                          </a:solidFill>
                          <a:effectLst/>
                          <a:latin typeface="+mn-lt"/>
                          <a:ea typeface="+mn-ea"/>
                          <a:cs typeface="+mn-cs"/>
                        </a:rPr>
                        <a:t>ἀνθηφόρος</a:t>
                      </a:r>
                      <a:br>
                        <a:rPr lang="en-GB" sz="1200" kern="1200" dirty="0">
                          <a:solidFill>
                            <a:schemeClr val="dk1"/>
                          </a:solidFill>
                          <a:effectLst/>
                          <a:latin typeface="+mn-lt"/>
                          <a:ea typeface="+mn-ea"/>
                          <a:cs typeface="+mn-cs"/>
                        </a:rPr>
                      </a:br>
                      <a:r>
                        <a:rPr lang="en-GB" sz="1200" kern="1200" dirty="0">
                          <a:solidFill>
                            <a:schemeClr val="dk1"/>
                          </a:solidFill>
                          <a:effectLst/>
                          <a:latin typeface="+mn-lt"/>
                          <a:ea typeface="+mn-ea"/>
                          <a:cs typeface="+mn-cs"/>
                        </a:rPr>
                        <a:t>(”Blumenträger”)</a:t>
                      </a:r>
                      <a:endParaRPr lang="en-GB" sz="1200" dirty="0"/>
                    </a:p>
                  </a:txBody>
                  <a:tcPr/>
                </a:tc>
                <a:tc>
                  <a:txBody>
                    <a:bodyPr/>
                    <a:lstStyle/>
                    <a:p>
                      <a:r>
                        <a:rPr lang="en-GB" sz="1200" dirty="0"/>
                        <a:t>-</a:t>
                      </a:r>
                    </a:p>
                  </a:txBody>
                  <a:tcPr/>
                </a:tc>
                <a:tc>
                  <a:txBody>
                    <a:bodyPr/>
                    <a:lstStyle/>
                    <a:p>
                      <a:r>
                        <a:rPr lang="en-GB" sz="1200" b="0" dirty="0"/>
                        <a:t>statue base</a:t>
                      </a:r>
                    </a:p>
                  </a:txBody>
                  <a:tcPr/>
                </a:tc>
                <a:tc>
                  <a:txBody>
                    <a:bodyPr/>
                    <a:lstStyle/>
                    <a:p>
                      <a:r>
                        <a:rPr lang="en-GB" sz="1200" dirty="0"/>
                        <a:t>130-170</a:t>
                      </a:r>
                    </a:p>
                  </a:txBody>
                  <a:tcPr/>
                </a:tc>
                <a:tc>
                  <a:txBody>
                    <a:bodyPr/>
                    <a:lstStyle/>
                    <a:p>
                      <a:pPr algn="l"/>
                      <a:r>
                        <a:rPr lang="en-GB" sz="1200" b="0" i="1" kern="1200" dirty="0">
                          <a:solidFill>
                            <a:schemeClr val="dk1"/>
                          </a:solidFill>
                          <a:effectLst/>
                          <a:latin typeface="+mn-lt"/>
                          <a:ea typeface="+mn-ea"/>
                          <a:cs typeface="+mn-cs"/>
                        </a:rPr>
                        <a:t>REG 19, 1906, 136-37, no 69</a:t>
                      </a:r>
                      <a:endParaRPr lang="en-GB" sz="1200" b="0" kern="1200" dirty="0">
                        <a:solidFill>
                          <a:schemeClr val="dk1"/>
                        </a:solidFill>
                        <a:effectLst/>
                        <a:latin typeface="+mn-lt"/>
                        <a:ea typeface="+mn-ea"/>
                        <a:cs typeface="+mn-cs"/>
                      </a:endParaRPr>
                    </a:p>
                  </a:txBody>
                  <a:tcPr/>
                </a:tc>
                <a:extLst>
                  <a:ext uri="{0D108BD9-81ED-4DB2-BD59-A6C34878D82A}">
                    <a16:rowId xmlns:a16="http://schemas.microsoft.com/office/drawing/2014/main" val="10007"/>
                  </a:ext>
                </a:extLst>
              </a:tr>
              <a:tr h="381418">
                <a:tc>
                  <a:txBody>
                    <a:bodyPr/>
                    <a:lstStyle/>
                    <a:p>
                      <a:r>
                        <a:rPr lang="en-GB" sz="1200" b="1" dirty="0" err="1"/>
                        <a:t>Ammia</a:t>
                      </a:r>
                      <a:endParaRPr lang="en-GB" sz="1200" b="1" dirty="0"/>
                    </a:p>
                  </a:txBody>
                  <a:tcPr/>
                </a:tc>
                <a:tc>
                  <a:txBody>
                    <a:bodyPr/>
                    <a:lstStyle/>
                    <a:p>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θεᾶς Ἰουλίας νέας Δήμητρος</a:t>
                      </a:r>
                      <a:r>
                        <a:rPr lang="en-GB" sz="1200" kern="1200" dirty="0">
                          <a:solidFill>
                            <a:schemeClr val="dk1"/>
                          </a:solidFill>
                          <a:effectLst/>
                          <a:latin typeface="+mn-lt"/>
                          <a:ea typeface="+mn-ea"/>
                          <a:cs typeface="+mn-cs"/>
                        </a:rPr>
                        <a:t> </a:t>
                      </a:r>
                      <a:r>
                        <a:rPr lang="en-GB" sz="1200" kern="1200" dirty="0">
                          <a:solidFill>
                            <a:schemeClr val="dk1"/>
                          </a:solidFill>
                          <a:effectLst/>
                          <a:latin typeface="+mn-lt"/>
                          <a:ea typeface="+mn-ea"/>
                          <a:cs typeface="+mn-cs"/>
                          <a:sym typeface="Wingdings" pitchFamily="2" charset="2"/>
                        </a:rPr>
                        <a:t></a:t>
                      </a:r>
                      <a:r>
                        <a:rPr lang="en-GB" sz="1200" b="1" kern="1200" dirty="0">
                          <a:solidFill>
                            <a:srgbClr val="C00000"/>
                          </a:solidFill>
                          <a:effectLst/>
                          <a:latin typeface="+mn-lt"/>
                          <a:ea typeface="+mn-ea"/>
                          <a:cs typeface="+mn-cs"/>
                          <a:sym typeface="Wingdings" pitchFamily="2" charset="2"/>
                        </a:rPr>
                        <a:t>Livia</a:t>
                      </a:r>
                      <a:endParaRPr lang="en-GB" sz="1200" b="1" dirty="0">
                        <a:solidFill>
                          <a:srgbClr val="C0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t>husband:</a:t>
                      </a:r>
                      <a:r>
                        <a:rPr lang="en-GB" sz="1200" dirty="0"/>
                        <a:t> </a:t>
                      </a:r>
                      <a:r>
                        <a:rPr lang="en-GB" sz="1200" b="0" dirty="0" err="1"/>
                        <a:t>Aristoclès</a:t>
                      </a:r>
                      <a:r>
                        <a:rPr lang="en-GB" sz="1200" b="0" dirty="0"/>
                        <a:t> Mo-</a:t>
                      </a:r>
                      <a:r>
                        <a:rPr lang="en-GB" sz="1200" b="0" dirty="0" err="1"/>
                        <a:t>lossos</a:t>
                      </a:r>
                      <a:r>
                        <a:rPr lang="en-GB" sz="1200" b="0" dirty="0"/>
                        <a:t> (no </a:t>
                      </a:r>
                      <a:r>
                        <a:rPr lang="en-GB" sz="1200" b="0" i="1" dirty="0"/>
                        <a:t>sacerdos</a:t>
                      </a:r>
                      <a:r>
                        <a:rPr lang="en-GB" sz="1200" b="0" i="0" dirty="0"/>
                        <a:t>?</a:t>
                      </a:r>
                      <a:r>
                        <a:rPr lang="en-GB" sz="1200" b="0" dirty="0"/>
                        <a:t>)</a:t>
                      </a:r>
                    </a:p>
                  </a:txBody>
                  <a:tcPr/>
                </a:tc>
                <a:tc>
                  <a:txBody>
                    <a:bodyPr/>
                    <a:lstStyle/>
                    <a:p>
                      <a:r>
                        <a:rPr lang="en-GB" sz="1200" b="0" dirty="0"/>
                        <a:t>honorary inscription</a:t>
                      </a:r>
                    </a:p>
                  </a:txBody>
                  <a:tcPr/>
                </a:tc>
                <a:tc>
                  <a:txBody>
                    <a:bodyPr/>
                    <a:lstStyle/>
                    <a:p>
                      <a:r>
                        <a:rPr lang="en-GB" sz="1200" dirty="0"/>
                        <a:t>42-60</a:t>
                      </a:r>
                    </a:p>
                  </a:txBody>
                  <a:tcPr/>
                </a:tc>
                <a:tc>
                  <a:txBody>
                    <a:bodyPr/>
                    <a:lstStyle/>
                    <a:p>
                      <a:r>
                        <a:rPr lang="en-GB" sz="1200" i="1" dirty="0"/>
                        <a:t>CIG</a:t>
                      </a:r>
                      <a:r>
                        <a:rPr lang="en-GB" sz="1200" dirty="0"/>
                        <a:t> 2815</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8"/>
                  </a:ext>
                </a:extLst>
              </a:tr>
            </a:tbl>
          </a:graphicData>
        </a:graphic>
      </p:graphicFrame>
      <p:sp>
        <p:nvSpPr>
          <p:cNvPr id="15" name="Flowchart: Process 14"/>
          <p:cNvSpPr/>
          <p:nvPr/>
        </p:nvSpPr>
        <p:spPr>
          <a:xfrm>
            <a:off x="3315410" y="836712"/>
            <a:ext cx="1976670" cy="6048672"/>
          </a:xfrm>
          <a:prstGeom prst="flowChartProcess">
            <a:avLst/>
          </a:prstGeom>
          <a:solidFill>
            <a:srgbClr val="FFC000">
              <a:alpha val="18000"/>
            </a:srgb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spTree>
    <p:extLst>
      <p:ext uri="{BB962C8B-B14F-4D97-AF65-F5344CB8AC3E}">
        <p14:creationId xmlns:p14="http://schemas.microsoft.com/office/powerpoint/2010/main" val="1781567603"/>
      </p:ext>
    </p:extLst>
  </p:cSld>
  <p:clrMapOvr>
    <a:masterClrMapping/>
  </p:clrMapOvr>
  <p:transition spd="slow">
    <p:randomBa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457200" y="332656"/>
            <a:ext cx="8229600" cy="782960"/>
          </a:xfrm>
        </p:spPr>
        <p:txBody>
          <a:bodyPr/>
          <a:lstStyle/>
          <a:p>
            <a:r>
              <a:rPr lang="en-GB" dirty="0" err="1"/>
              <a:t>Aphrodisias</a:t>
            </a:r>
            <a:r>
              <a:rPr lang="en-GB" dirty="0"/>
              <a:t>: 17 priestesses \ 66</a:t>
            </a:r>
          </a:p>
        </p:txBody>
      </p:sp>
      <p:graphicFrame>
        <p:nvGraphicFramePr>
          <p:cNvPr id="11" name="Content Placeholder 3"/>
          <p:cNvGraphicFramePr>
            <a:graphicFrameLocks noGrp="1"/>
          </p:cNvGraphicFramePr>
          <p:nvPr>
            <p:ph idx="1"/>
            <p:extLst>
              <p:ext uri="{D42A27DB-BD31-4B8C-83A1-F6EECF244321}">
                <p14:modId xmlns:p14="http://schemas.microsoft.com/office/powerpoint/2010/main" val="1290487953"/>
              </p:ext>
            </p:extLst>
          </p:nvPr>
        </p:nvGraphicFramePr>
        <p:xfrm>
          <a:off x="107504" y="836885"/>
          <a:ext cx="8892480" cy="5808851"/>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1989113">
                  <a:extLst>
                    <a:ext uri="{9D8B030D-6E8A-4147-A177-3AD203B41FA5}">
                      <a16:colId xmlns:a16="http://schemas.microsoft.com/office/drawing/2014/main" val="20001"/>
                    </a:ext>
                  </a:extLst>
                </a:gridCol>
                <a:gridCol w="1942895">
                  <a:extLst>
                    <a:ext uri="{9D8B030D-6E8A-4147-A177-3AD203B41FA5}">
                      <a16:colId xmlns:a16="http://schemas.microsoft.com/office/drawing/2014/main" val="20002"/>
                    </a:ext>
                  </a:extLst>
                </a:gridCol>
                <a:gridCol w="1864128">
                  <a:extLst>
                    <a:ext uri="{9D8B030D-6E8A-4147-A177-3AD203B41FA5}">
                      <a16:colId xmlns:a16="http://schemas.microsoft.com/office/drawing/2014/main" val="20003"/>
                    </a:ext>
                  </a:extLst>
                </a:gridCol>
                <a:gridCol w="676580">
                  <a:extLst>
                    <a:ext uri="{9D8B030D-6E8A-4147-A177-3AD203B41FA5}">
                      <a16:colId xmlns:a16="http://schemas.microsoft.com/office/drawing/2014/main" val="20004"/>
                    </a:ext>
                  </a:extLst>
                </a:gridCol>
                <a:gridCol w="1195628">
                  <a:extLst>
                    <a:ext uri="{9D8B030D-6E8A-4147-A177-3AD203B41FA5}">
                      <a16:colId xmlns:a16="http://schemas.microsoft.com/office/drawing/2014/main" val="20005"/>
                    </a:ext>
                  </a:extLst>
                </a:gridCol>
              </a:tblGrid>
              <a:tr h="205553">
                <a:tc>
                  <a:txBody>
                    <a:bodyPr/>
                    <a:lstStyle/>
                    <a:p>
                      <a:pPr algn="ctr"/>
                      <a:r>
                        <a:rPr lang="en-GB" sz="1050" dirty="0"/>
                        <a:t>Name</a:t>
                      </a:r>
                    </a:p>
                  </a:txBody>
                  <a:tcPr>
                    <a:solidFill>
                      <a:schemeClr val="accent1">
                        <a:alpha val="50000"/>
                      </a:schemeClr>
                    </a:solidFill>
                  </a:tcPr>
                </a:tc>
                <a:tc>
                  <a:txBody>
                    <a:bodyPr/>
                    <a:lstStyle/>
                    <a:p>
                      <a:pPr algn="ctr"/>
                      <a:r>
                        <a:rPr lang="en-GB" sz="1050" dirty="0"/>
                        <a:t>Priesthood</a:t>
                      </a:r>
                    </a:p>
                  </a:txBody>
                  <a:tcPr>
                    <a:solidFill>
                      <a:schemeClr val="accent1">
                        <a:alpha val="50000"/>
                      </a:schemeClr>
                    </a:solidFill>
                  </a:tcPr>
                </a:tc>
                <a:tc>
                  <a:txBody>
                    <a:bodyPr/>
                    <a:lstStyle/>
                    <a:p>
                      <a:pPr algn="ctr"/>
                      <a:r>
                        <a:rPr lang="en-GB" sz="1050" dirty="0"/>
                        <a:t>Husband &amp;c</a:t>
                      </a:r>
                    </a:p>
                  </a:txBody>
                  <a:tcPr>
                    <a:solidFill>
                      <a:schemeClr val="accent1">
                        <a:alpha val="50000"/>
                      </a:schemeClr>
                    </a:solidFill>
                  </a:tcPr>
                </a:tc>
                <a:tc>
                  <a:txBody>
                    <a:bodyPr/>
                    <a:lstStyle/>
                    <a:p>
                      <a:pPr algn="ctr"/>
                      <a:r>
                        <a:rPr lang="en-GB" sz="1050" dirty="0"/>
                        <a:t>Type</a:t>
                      </a:r>
                    </a:p>
                  </a:txBody>
                  <a:tcPr>
                    <a:solidFill>
                      <a:schemeClr val="accent1">
                        <a:alpha val="50000"/>
                      </a:schemeClr>
                    </a:solidFill>
                  </a:tcPr>
                </a:tc>
                <a:tc>
                  <a:txBody>
                    <a:bodyPr/>
                    <a:lstStyle/>
                    <a:p>
                      <a:pPr algn="ctr"/>
                      <a:r>
                        <a:rPr lang="en-GB" sz="1050" dirty="0"/>
                        <a:t>Date</a:t>
                      </a:r>
                    </a:p>
                  </a:txBody>
                  <a:tcPr>
                    <a:solidFill>
                      <a:schemeClr val="accent1">
                        <a:alpha val="50000"/>
                      </a:schemeClr>
                    </a:solidFill>
                  </a:tcPr>
                </a:tc>
                <a:tc>
                  <a:txBody>
                    <a:bodyPr/>
                    <a:lstStyle/>
                    <a:p>
                      <a:pPr algn="ctr"/>
                      <a:r>
                        <a:rPr lang="en-GB" sz="1050" dirty="0"/>
                        <a:t>Reference</a:t>
                      </a:r>
                    </a:p>
                  </a:txBody>
                  <a:tcPr>
                    <a:solidFill>
                      <a:schemeClr val="accent1">
                        <a:alpha val="50000"/>
                      </a:schemeClr>
                    </a:solidFill>
                  </a:tcPr>
                </a:tc>
                <a:extLst>
                  <a:ext uri="{0D108BD9-81ED-4DB2-BD59-A6C34878D82A}">
                    <a16:rowId xmlns:a16="http://schemas.microsoft.com/office/drawing/2014/main" val="10000"/>
                  </a:ext>
                </a:extLst>
              </a:tr>
              <a:tr h="472207">
                <a:tc>
                  <a:txBody>
                    <a:bodyPr/>
                    <a:lstStyle/>
                    <a:p>
                      <a:r>
                        <a:rPr lang="en-GB" sz="1200" b="1" kern="1200" dirty="0">
                          <a:solidFill>
                            <a:schemeClr val="dk1"/>
                          </a:solidFill>
                          <a:effectLst/>
                          <a:latin typeface="+mn-lt"/>
                          <a:ea typeface="+mn-ea"/>
                          <a:cs typeface="+mn-cs"/>
                        </a:rPr>
                        <a:t>Gaia </a:t>
                      </a:r>
                      <a:r>
                        <a:rPr lang="en-GB" sz="1200" b="1" kern="1200" dirty="0" err="1">
                          <a:solidFill>
                            <a:schemeClr val="dk1"/>
                          </a:solidFill>
                          <a:effectLst/>
                          <a:latin typeface="+mn-lt"/>
                          <a:ea typeface="+mn-ea"/>
                          <a:cs typeface="+mn-cs"/>
                        </a:rPr>
                        <a:t>Tatia</a:t>
                      </a:r>
                      <a:br>
                        <a:rPr lang="en-GB" sz="1200" b="1" kern="1200" dirty="0">
                          <a:solidFill>
                            <a:schemeClr val="dk1"/>
                          </a:solidFill>
                          <a:effectLst/>
                          <a:latin typeface="+mn-lt"/>
                          <a:ea typeface="+mn-ea"/>
                          <a:cs typeface="+mn-cs"/>
                        </a:rPr>
                      </a:b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Chr</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essteina</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a:solidFill>
                            <a:srgbClr val="00B0F0"/>
                          </a:solidFill>
                          <a:effectLst/>
                          <a:latin typeface="+mn-lt"/>
                          <a:ea typeface="+mn-ea"/>
                          <a:cs typeface="+mn-cs"/>
                        </a:rPr>
                        <a:t>θυγάτηρ Πόλεως</a:t>
                      </a:r>
                      <a:endParaRPr lang="en-GB" sz="1200" b="1" dirty="0">
                        <a:solidFill>
                          <a:srgbClr val="00B0F0"/>
                        </a:solidFill>
                      </a:endParaRPr>
                    </a:p>
                  </a:txBody>
                  <a:tcPr/>
                </a:tc>
                <a:tc>
                  <a:txBody>
                    <a:bodyPr/>
                    <a:lstStyle/>
                    <a:p>
                      <a:r>
                        <a:rPr lang="en-GB" sz="1200" b="0" dirty="0">
                          <a:solidFill>
                            <a:srgbClr val="C00000"/>
                          </a:solidFill>
                        </a:rPr>
                        <a:t>brother</a:t>
                      </a:r>
                      <a:r>
                        <a:rPr lang="en-GB" sz="1200" dirty="0"/>
                        <a:t>: </a:t>
                      </a:r>
                      <a:r>
                        <a:rPr lang="en-GB" sz="1200" kern="1200" dirty="0" err="1">
                          <a:solidFill>
                            <a:schemeClr val="dk1"/>
                          </a:solidFill>
                          <a:effectLst/>
                          <a:latin typeface="+mn-lt"/>
                          <a:ea typeface="+mn-ea"/>
                          <a:cs typeface="+mn-cs"/>
                        </a:rPr>
                        <a:t>Silicius</a:t>
                      </a:r>
                      <a:r>
                        <a:rPr lang="en-GB" sz="1200" kern="1200" dirty="0">
                          <a:solidFill>
                            <a:schemeClr val="dk1"/>
                          </a:solidFill>
                          <a:effectLst/>
                          <a:latin typeface="+mn-lt"/>
                          <a:ea typeface="+mn-ea"/>
                          <a:cs typeface="+mn-cs"/>
                        </a:rPr>
                        <a:t> </a:t>
                      </a:r>
                      <a:r>
                        <a:rPr lang="en-GB" sz="1200" kern="1200" dirty="0" err="1">
                          <a:solidFill>
                            <a:schemeClr val="dk1"/>
                          </a:solidFill>
                          <a:effectLst/>
                          <a:latin typeface="+mn-lt"/>
                          <a:ea typeface="+mn-ea"/>
                          <a:cs typeface="+mn-cs"/>
                        </a:rPr>
                        <a:t>Hieroclès</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err="1">
                          <a:solidFill>
                            <a:schemeClr val="dk1"/>
                          </a:solidFill>
                          <a:effectLst/>
                          <a:latin typeface="+mn-lt"/>
                          <a:ea typeface="+mn-ea"/>
                          <a:cs typeface="+mn-cs"/>
                        </a:rPr>
                        <a:t>ἀρχιερέως</a:t>
                      </a:r>
                      <a:r>
                        <a:rPr lang="en-GB" sz="1200" kern="1200" dirty="0">
                          <a:solidFill>
                            <a:schemeClr val="dk1"/>
                          </a:solidFill>
                          <a:effectLst/>
                          <a:latin typeface="+mn-lt"/>
                          <a:ea typeface="+mn-ea"/>
                          <a:cs typeface="+mn-cs"/>
                        </a:rPr>
                        <a:t> </a:t>
                      </a:r>
                      <a:endParaRPr lang="en-GB" sz="1200" dirty="0"/>
                    </a:p>
                  </a:txBody>
                  <a:tcPr/>
                </a:tc>
                <a:tc>
                  <a:txBody>
                    <a:bodyPr/>
                    <a:lstStyle/>
                    <a:p>
                      <a:r>
                        <a:rPr lang="en-GB" sz="1200" b="1" dirty="0">
                          <a:solidFill>
                            <a:srgbClr val="C00000"/>
                          </a:solidFill>
                        </a:rPr>
                        <a:t>dedication</a:t>
                      </a:r>
                      <a:r>
                        <a:rPr lang="en-GB" sz="1200" dirty="0">
                          <a:solidFill>
                            <a:srgbClr val="C00000"/>
                          </a:solidFill>
                        </a:rPr>
                        <a:t> </a:t>
                      </a:r>
                      <a:br>
                        <a:rPr lang="en-GB" sz="1200" dirty="0"/>
                      </a:br>
                      <a:r>
                        <a:rPr lang="en-GB" sz="1200" dirty="0"/>
                        <a:t>to </a:t>
                      </a:r>
                      <a:r>
                        <a:rPr lang="fr-FR" sz="1200" i="1" kern="1200" dirty="0" err="1">
                          <a:solidFill>
                            <a:srgbClr val="FF0000"/>
                          </a:solidFill>
                          <a:effectLst/>
                          <a:latin typeface="+mn-lt"/>
                          <a:ea typeface="+mn-ea"/>
                          <a:cs typeface="+mn-cs"/>
                        </a:rPr>
                        <a:t>patria</a:t>
                      </a:r>
                      <a:r>
                        <a:rPr lang="fr-FR" sz="1200" i="1" kern="1200" dirty="0">
                          <a:solidFill>
                            <a:srgbClr val="FF0000"/>
                          </a:solidFill>
                          <a:effectLst/>
                          <a:latin typeface="+mn-lt"/>
                          <a:ea typeface="+mn-ea"/>
                          <a:cs typeface="+mn-cs"/>
                        </a:rPr>
                        <a:t>, </a:t>
                      </a:r>
                      <a:r>
                        <a:rPr lang="en-GB" sz="1200" kern="1200" dirty="0" err="1">
                          <a:solidFill>
                            <a:schemeClr val="dk1"/>
                          </a:solidFill>
                          <a:effectLst/>
                          <a:latin typeface="+mn-lt"/>
                          <a:ea typeface="+mn-ea"/>
                          <a:cs typeface="+mn-cs"/>
                        </a:rPr>
                        <a:t>τῇ</a:t>
                      </a:r>
                      <a:r>
                        <a:rPr lang="en-GB" sz="1200" kern="1200" dirty="0">
                          <a:solidFill>
                            <a:schemeClr val="dk1"/>
                          </a:solidFill>
                          <a:effectLst/>
                          <a:latin typeface="+mn-lt"/>
                          <a:ea typeface="+mn-ea"/>
                          <a:cs typeface="+mn-cs"/>
                        </a:rPr>
                        <a:t> πα</a:t>
                      </a:r>
                      <a:r>
                        <a:rPr lang="en-GB" sz="1200" kern="1200" dirty="0" err="1">
                          <a:solidFill>
                            <a:schemeClr val="dk1"/>
                          </a:solidFill>
                          <a:effectLst/>
                          <a:latin typeface="+mn-lt"/>
                          <a:ea typeface="+mn-ea"/>
                          <a:cs typeface="+mn-cs"/>
                        </a:rPr>
                        <a:t>τρίδι</a:t>
                      </a:r>
                      <a:r>
                        <a:rPr lang="en-GB" sz="1200" kern="1200" dirty="0">
                          <a:solidFill>
                            <a:schemeClr val="dk1"/>
                          </a:solidFill>
                          <a:effectLst/>
                          <a:latin typeface="+mn-lt"/>
                          <a:ea typeface="+mn-ea"/>
                          <a:cs typeface="+mn-cs"/>
                        </a:rPr>
                        <a:t> </a:t>
                      </a:r>
                      <a:endParaRPr lang="en-GB" sz="1200" dirty="0">
                        <a:solidFill>
                          <a:srgbClr val="FF0000"/>
                        </a:solidFill>
                      </a:endParaRPr>
                    </a:p>
                  </a:txBody>
                  <a:tcPr/>
                </a:tc>
                <a:tc>
                  <a:txBody>
                    <a:bodyPr/>
                    <a:lstStyle/>
                    <a:p>
                      <a:r>
                        <a:rPr lang="en-GB" sz="1200" dirty="0"/>
                        <a:t>130-170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Rob. </a:t>
                      </a:r>
                      <a:r>
                        <a:rPr lang="en-GB" sz="1200" b="0" i="1" kern="1200" dirty="0" err="1">
                          <a:solidFill>
                            <a:schemeClr val="dk1"/>
                          </a:solidFill>
                          <a:effectLst/>
                          <a:latin typeface="+mn-lt"/>
                          <a:ea typeface="+mn-ea"/>
                          <a:cs typeface="+mn-cs"/>
                        </a:rPr>
                        <a:t>Laodicée</a:t>
                      </a:r>
                      <a:r>
                        <a:rPr lang="en-GB" sz="1200" b="0" i="1" kern="1200" dirty="0">
                          <a:solidFill>
                            <a:schemeClr val="dk1"/>
                          </a:solidFill>
                          <a:effectLst/>
                          <a:latin typeface="+mn-lt"/>
                          <a:ea typeface="+mn-ea"/>
                          <a:cs typeface="+mn-cs"/>
                        </a:rPr>
                        <a:t> </a:t>
                      </a:r>
                      <a:r>
                        <a:rPr lang="en-GB" sz="1200" b="0" i="0" kern="1200" dirty="0">
                          <a:solidFill>
                            <a:schemeClr val="dk1"/>
                          </a:solidFill>
                          <a:effectLst/>
                          <a:latin typeface="+mn-lt"/>
                          <a:ea typeface="+mn-ea"/>
                          <a:cs typeface="+mn-cs"/>
                        </a:rPr>
                        <a:t>317-18, n. 8</a:t>
                      </a:r>
                      <a:endParaRPr lang="en-GB" sz="1200" i="0" dirty="0"/>
                    </a:p>
                  </a:txBody>
                  <a:tcPr/>
                </a:tc>
                <a:extLst>
                  <a:ext uri="{0D108BD9-81ED-4DB2-BD59-A6C34878D82A}">
                    <a16:rowId xmlns:a16="http://schemas.microsoft.com/office/drawing/2014/main" val="10001"/>
                  </a:ext>
                </a:extLst>
              </a:tr>
              <a:tr h="432048">
                <a:tc>
                  <a:txBody>
                    <a:bodyPr/>
                    <a:lstStyle/>
                    <a:p>
                      <a:r>
                        <a:rPr lang="en-GB" sz="1200" b="1" dirty="0"/>
                        <a:t>Tata</a:t>
                      </a:r>
                    </a:p>
                  </a:txBody>
                  <a:tcPr/>
                </a:tc>
                <a:tc>
                  <a:txBody>
                    <a:bodyPr/>
                    <a:lstStyle/>
                    <a:p>
                      <a:r>
                        <a:rPr lang="en-GB" sz="1200" kern="1200" dirty="0">
                          <a:solidFill>
                            <a:schemeClr val="dk1"/>
                          </a:solidFill>
                          <a:effectLst/>
                          <a:latin typeface="+mn-lt"/>
                          <a:ea typeface="+mn-ea"/>
                          <a:cs typeface="+mn-cs"/>
                        </a:rPr>
                        <a:t>2x </a:t>
                      </a:r>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τῶν Σεβαστῶν</a:t>
                      </a:r>
                    </a:p>
                    <a:p>
                      <a:pPr marL="0" marR="0" indent="0" algn="l" defTabSz="914400" rtl="0" eaLnBrk="1" fontAlgn="auto" latinLnBrk="0" hangingPunct="1">
                        <a:lnSpc>
                          <a:spcPct val="100000"/>
                        </a:lnSpc>
                        <a:spcBef>
                          <a:spcPts val="0"/>
                        </a:spcBef>
                        <a:spcAft>
                          <a:spcPts val="0"/>
                        </a:spcAft>
                        <a:buClrTx/>
                        <a:buSzTx/>
                        <a:buFontTx/>
                        <a:buNone/>
                        <a:tabLst/>
                        <a:defRPr/>
                      </a:pPr>
                      <a:r>
                        <a:rPr lang="el-GR" sz="1300" b="1" dirty="0">
                          <a:solidFill>
                            <a:srgbClr val="00B0F0"/>
                          </a:solidFill>
                        </a:rPr>
                        <a:t>Στεφανηφορήσασαν</a:t>
                      </a:r>
                      <a:br>
                        <a:rPr lang="de-DE" sz="1300" b="1" dirty="0">
                          <a:solidFill>
                            <a:srgbClr val="00B0F0"/>
                          </a:solidFill>
                        </a:rPr>
                      </a:br>
                      <a:r>
                        <a:rPr lang="de-DE" sz="1200" b="0" dirty="0">
                          <a:solidFill>
                            <a:srgbClr val="00B0F0"/>
                          </a:solidFill>
                        </a:rPr>
                        <a:t>„Mutter der Polis“</a:t>
                      </a:r>
                      <a:endParaRPr lang="en-GB" sz="1300" b="1" dirty="0">
                        <a:solidFill>
                          <a:srgbClr val="00B0F0"/>
                        </a:solidFill>
                      </a:endParaRPr>
                    </a:p>
                  </a:txBody>
                  <a:tcPr/>
                </a:tc>
                <a:tc>
                  <a:txBody>
                    <a:bodyPr/>
                    <a:lstStyle/>
                    <a:p>
                      <a:r>
                        <a:rPr lang="en-GB" sz="1200" dirty="0"/>
                        <a:t>-</a:t>
                      </a:r>
                    </a:p>
                  </a:txBody>
                  <a:tcPr/>
                </a:tc>
                <a:tc>
                  <a:txBody>
                    <a:bodyPr/>
                    <a:lstStyle/>
                    <a:p>
                      <a:r>
                        <a:rPr lang="en-GB" sz="1200" b="0" dirty="0"/>
                        <a:t>honorary </a:t>
                      </a:r>
                      <a:r>
                        <a:rPr lang="en-GB" sz="1200" b="0" dirty="0" err="1"/>
                        <a:t>inscr</a:t>
                      </a:r>
                      <a:r>
                        <a:rPr lang="en-GB" sz="1200" b="0" dirty="0"/>
                        <a:t>. by </a:t>
                      </a:r>
                      <a:r>
                        <a:rPr lang="en-GB" sz="1200" b="0" i="1" dirty="0">
                          <a:solidFill>
                            <a:srgbClr val="C00000"/>
                          </a:solidFill>
                        </a:rPr>
                        <a:t>demos</a:t>
                      </a:r>
                      <a:r>
                        <a:rPr lang="en-GB" sz="1200" b="0" i="0" dirty="0"/>
                        <a:t>; </a:t>
                      </a:r>
                      <a:r>
                        <a:rPr lang="en-GB" sz="1200" b="1" dirty="0">
                          <a:solidFill>
                            <a:srgbClr val="C00000"/>
                          </a:solidFill>
                        </a:rPr>
                        <a:t>donates</a:t>
                      </a:r>
                      <a:r>
                        <a:rPr lang="en-GB" sz="1200" b="0" baseline="0" dirty="0">
                          <a:solidFill>
                            <a:srgbClr val="C00000"/>
                          </a:solidFill>
                        </a:rPr>
                        <a:t> </a:t>
                      </a:r>
                      <a:r>
                        <a:rPr lang="en-GB" sz="1200" b="0" baseline="0" dirty="0"/>
                        <a:t>oil for athletes; </a:t>
                      </a:r>
                      <a:r>
                        <a:rPr lang="en-GB" sz="1200" b="1" baseline="0" dirty="0">
                          <a:solidFill>
                            <a:srgbClr val="C00000"/>
                          </a:solidFill>
                        </a:rPr>
                        <a:t>banquets</a:t>
                      </a:r>
                      <a:r>
                        <a:rPr lang="en-GB" sz="1200" b="0" baseline="0" dirty="0">
                          <a:solidFill>
                            <a:srgbClr val="C00000"/>
                          </a:solidFill>
                        </a:rPr>
                        <a:t> </a:t>
                      </a:r>
                      <a:r>
                        <a:rPr lang="en-GB" sz="1200" b="0" baseline="0" dirty="0"/>
                        <a:t>f</a:t>
                      </a:r>
                      <a:r>
                        <a:rPr lang="de-DE" sz="1200" b="0" baseline="0" dirty="0" err="1"/>
                        <a:t>or</a:t>
                      </a:r>
                      <a:r>
                        <a:rPr lang="de-DE" sz="1200" b="0" baseline="0" dirty="0"/>
                        <a:t> </a:t>
                      </a:r>
                      <a:r>
                        <a:rPr lang="de-DE" sz="1200" b="0" i="1" baseline="0" dirty="0"/>
                        <a:t>demos</a:t>
                      </a:r>
                      <a:endParaRPr lang="en-GB" sz="1200" b="0" i="1" dirty="0"/>
                    </a:p>
                  </a:txBody>
                  <a:tcPr/>
                </a:tc>
                <a:tc>
                  <a:txBody>
                    <a:bodyPr/>
                    <a:lstStyle/>
                    <a:p>
                      <a:r>
                        <a:rPr lang="fr-FR" sz="1200" kern="1200" dirty="0">
                          <a:solidFill>
                            <a:schemeClr val="dk1"/>
                          </a:solidFill>
                          <a:effectLst/>
                          <a:latin typeface="+mn-lt"/>
                          <a:ea typeface="+mn-ea"/>
                          <a:cs typeface="+mn-cs"/>
                        </a:rPr>
                        <a:t>75-100</a:t>
                      </a:r>
                      <a:endParaRPr lang="en-GB" sz="1200" dirty="0"/>
                    </a:p>
                  </a:txBody>
                  <a:tcPr/>
                </a:tc>
                <a:tc>
                  <a:txBody>
                    <a:bodyPr/>
                    <a:lstStyle/>
                    <a:p>
                      <a:r>
                        <a:rPr lang="en-GB" sz="1200" i="1" dirty="0"/>
                        <a:t>MAMA</a:t>
                      </a:r>
                      <a:r>
                        <a:rPr lang="en-GB" sz="1200" dirty="0"/>
                        <a:t> 8, 492b</a:t>
                      </a:r>
                      <a:br>
                        <a:rPr lang="en-GB" sz="1200" dirty="0"/>
                      </a:br>
                      <a:r>
                        <a:rPr lang="en-GB" sz="1200" dirty="0" err="1"/>
                        <a:t>RvB</a:t>
                      </a:r>
                      <a:r>
                        <a:rPr lang="en-GB" sz="1200" dirty="0"/>
                        <a:t> S.</a:t>
                      </a:r>
                      <a:r>
                        <a:rPr lang="en-GB" sz="1200" baseline="0" dirty="0"/>
                        <a:t> 154, 312, n</a:t>
                      </a:r>
                      <a:r>
                        <a:rPr lang="en-GB" sz="1200" baseline="30000" dirty="0"/>
                        <a:t>o</a:t>
                      </a:r>
                      <a:r>
                        <a:rPr lang="en-GB" sz="1200" baseline="0" dirty="0"/>
                        <a:t> 8</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1198984">
                <a:tc>
                  <a:txBody>
                    <a:bodyPr/>
                    <a:lstStyle/>
                    <a:p>
                      <a:r>
                        <a:rPr lang="en-GB" sz="1200" b="1" kern="1200" dirty="0" err="1">
                          <a:solidFill>
                            <a:schemeClr val="dk1"/>
                          </a:solidFill>
                          <a:effectLst/>
                          <a:latin typeface="+mn-lt"/>
                          <a:ea typeface="+mn-ea"/>
                          <a:cs typeface="+mn-cs"/>
                        </a:rPr>
                        <a:t>Aelia</a:t>
                      </a:r>
                      <a:r>
                        <a:rPr lang="en-GB" sz="1200" b="1" kern="1200" dirty="0">
                          <a:solidFill>
                            <a:schemeClr val="dk1"/>
                          </a:solidFill>
                          <a:effectLst/>
                          <a:latin typeface="+mn-lt"/>
                          <a:ea typeface="+mn-ea"/>
                          <a:cs typeface="+mn-cs"/>
                        </a:rPr>
                        <a:t> La[</a:t>
                      </a:r>
                      <a:r>
                        <a:rPr lang="en-GB" sz="1200" b="1" kern="1200" dirty="0" err="1">
                          <a:solidFill>
                            <a:schemeClr val="dk1"/>
                          </a:solidFill>
                          <a:effectLst/>
                          <a:latin typeface="+mn-lt"/>
                          <a:ea typeface="+mn-ea"/>
                          <a:cs typeface="+mn-cs"/>
                        </a:rPr>
                        <a:t>i</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billa</a:t>
                      </a:r>
                      <a:endParaRPr lang="en-GB" sz="1200" dirty="0"/>
                    </a:p>
                  </a:txBody>
                  <a:tcPr/>
                </a:tc>
                <a:tc>
                  <a:txBody>
                    <a:bodyPr/>
                    <a:lstStyle/>
                    <a:p>
                      <a:r>
                        <a:rPr lang="en-GB" sz="1200" b="1" kern="1200" dirty="0" err="1">
                          <a:solidFill>
                            <a:schemeClr val="dk1"/>
                          </a:solidFill>
                          <a:effectLst/>
                          <a:latin typeface="+mn-lt"/>
                          <a:ea typeface="+mn-ea"/>
                          <a:cs typeface="+mn-cs"/>
                        </a:rPr>
                        <a:t>Ἀσί</a:t>
                      </a:r>
                      <a:r>
                        <a:rPr lang="en-GB" sz="1200" b="1" kern="1200" dirty="0">
                          <a:solidFill>
                            <a:schemeClr val="dk1"/>
                          </a:solidFill>
                          <a:effectLst/>
                          <a:latin typeface="+mn-lt"/>
                          <a:ea typeface="+mn-ea"/>
                          <a:cs typeface="+mn-cs"/>
                        </a:rPr>
                        <a:t>ας ἀρχιέρειαν</a:t>
                      </a:r>
                      <a:r>
                        <a:rPr lang="en-GB" sz="1200" b="0" kern="1200" dirty="0">
                          <a:solidFill>
                            <a:schemeClr val="dk1"/>
                          </a:solidFill>
                          <a:effectLst/>
                          <a:latin typeface="+mn-lt"/>
                          <a:ea typeface="+mn-ea"/>
                          <a:cs typeface="+mn-cs"/>
                        </a:rPr>
                        <a:t>,</a:t>
                      </a:r>
                      <a:endParaRPr lang="en-GB" sz="1200" b="1" kern="1200" dirty="0">
                        <a:solidFill>
                          <a:schemeClr val="dk1"/>
                        </a:solidFill>
                        <a:effectLst/>
                        <a:latin typeface="+mn-lt"/>
                        <a:ea typeface="+mn-ea"/>
                        <a:cs typeface="+mn-cs"/>
                      </a:endParaRPr>
                    </a:p>
                    <a:p>
                      <a:r>
                        <a:rPr lang="en-GB" sz="1200" b="1" kern="1200" dirty="0" err="1">
                          <a:solidFill>
                            <a:schemeClr val="dk1"/>
                          </a:solidFill>
                          <a:effectLst/>
                          <a:latin typeface="+mn-lt"/>
                          <a:ea typeface="+mn-ea"/>
                          <a:cs typeface="+mn-cs"/>
                        </a:rPr>
                        <a:t>κοσμήτειρ</a:t>
                      </a:r>
                      <a:r>
                        <a:rPr lang="en-GB" sz="1200" b="1" kern="1200" dirty="0">
                          <a:solidFill>
                            <a:schemeClr val="dk1"/>
                          </a:solidFill>
                          <a:effectLst/>
                          <a:latin typeface="+mn-lt"/>
                          <a:ea typeface="+mn-ea"/>
                          <a:cs typeface="+mn-cs"/>
                        </a:rPr>
                        <a:t>αν</a:t>
                      </a:r>
                      <a:r>
                        <a:rPr lang="en-GB" sz="1200" kern="1200" dirty="0">
                          <a:solidFill>
                            <a:schemeClr val="dk1"/>
                          </a:solidFill>
                          <a:effectLst/>
                          <a:latin typeface="+mn-lt"/>
                          <a:ea typeface="+mn-ea"/>
                          <a:cs typeface="+mn-cs"/>
                        </a:rPr>
                        <a:t> τῆς</a:t>
                      </a:r>
                    </a:p>
                    <a:p>
                      <a:r>
                        <a:rPr lang="en-GB" sz="1200" kern="1200" dirty="0" err="1">
                          <a:solidFill>
                            <a:srgbClr val="00B0F0"/>
                          </a:solidFill>
                          <a:effectLst/>
                          <a:latin typeface="+mn-lt"/>
                          <a:ea typeface="+mn-ea"/>
                          <a:cs typeface="+mn-cs"/>
                        </a:rPr>
                        <a:t>Ἐφεσί</a:t>
                      </a:r>
                      <a:r>
                        <a:rPr lang="en-GB" sz="1200" kern="1200" dirty="0">
                          <a:solidFill>
                            <a:srgbClr val="00B0F0"/>
                          </a:solidFill>
                          <a:effectLst/>
                          <a:latin typeface="+mn-lt"/>
                          <a:ea typeface="+mn-ea"/>
                          <a:cs typeface="+mn-cs"/>
                        </a:rPr>
                        <a:t>ας</a:t>
                      </a:r>
                      <a:r>
                        <a:rPr lang="en-GB" sz="1200" kern="1200" dirty="0">
                          <a:solidFill>
                            <a:schemeClr val="dk1"/>
                          </a:solidFill>
                          <a:effectLst/>
                          <a:latin typeface="+mn-lt"/>
                          <a:ea typeface="+mn-ea"/>
                          <a:cs typeface="+mn-cs"/>
                        </a:rPr>
                        <a:t> Ἀρτέμιδος,</a:t>
                      </a:r>
                    </a:p>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τῆς</a:t>
                      </a:r>
                    </a:p>
                    <a:p>
                      <a:r>
                        <a:rPr lang="en-GB" sz="1200" b="1" kern="1200" dirty="0">
                          <a:solidFill>
                            <a:schemeClr val="dk1"/>
                          </a:solidFill>
                          <a:effectLst/>
                          <a:latin typeface="+mn-lt"/>
                          <a:ea typeface="+mn-ea"/>
                          <a:cs typeface="+mn-cs"/>
                        </a:rPr>
                        <a:t>λαμπ</a:t>
                      </a:r>
                      <a:r>
                        <a:rPr lang="en-GB" sz="1200" b="1" kern="1200" dirty="0" err="1">
                          <a:solidFill>
                            <a:schemeClr val="dk1"/>
                          </a:solidFill>
                          <a:effectLst/>
                          <a:latin typeface="+mn-lt"/>
                          <a:ea typeface="+mn-ea"/>
                          <a:cs typeface="+mn-cs"/>
                        </a:rPr>
                        <a:t>ροτάτης</a:t>
                      </a:r>
                      <a:r>
                        <a:rPr lang="en-GB" sz="1200" b="1" kern="1200" dirty="0">
                          <a:solidFill>
                            <a:srgbClr val="00B0F0"/>
                          </a:solidFill>
                          <a:effectLst/>
                          <a:latin typeface="+mn-lt"/>
                          <a:ea typeface="+mn-ea"/>
                          <a:cs typeface="+mn-cs"/>
                        </a:rPr>
                        <a:t> </a:t>
                      </a:r>
                      <a:r>
                        <a:rPr lang="en-GB" sz="1200" b="1" kern="1200" dirty="0" err="1">
                          <a:solidFill>
                            <a:srgbClr val="00B0F0"/>
                          </a:solidFill>
                          <a:effectLst/>
                          <a:latin typeface="+mn-lt"/>
                          <a:ea typeface="+mn-ea"/>
                          <a:cs typeface="+mn-cs"/>
                        </a:rPr>
                        <a:t>Ἀφρο</a:t>
                      </a:r>
                      <a:endParaRPr lang="en-GB" sz="1200" b="1" kern="1200" dirty="0">
                        <a:solidFill>
                          <a:srgbClr val="00B0F0"/>
                        </a:solidFill>
                        <a:effectLst/>
                        <a:latin typeface="+mn-lt"/>
                        <a:ea typeface="+mn-ea"/>
                        <a:cs typeface="+mn-cs"/>
                      </a:endParaRPr>
                    </a:p>
                    <a:p>
                      <a:r>
                        <a:rPr lang="en-GB" sz="1200" b="1" kern="1200" dirty="0" err="1">
                          <a:solidFill>
                            <a:srgbClr val="00B0F0"/>
                          </a:solidFill>
                          <a:effectLst/>
                          <a:latin typeface="+mn-lt"/>
                          <a:ea typeface="+mn-ea"/>
                          <a:cs typeface="+mn-cs"/>
                        </a:rPr>
                        <a:t>δισιέων</a:t>
                      </a:r>
                      <a:r>
                        <a:rPr lang="en-GB" sz="1200" b="1" kern="1200" dirty="0">
                          <a:solidFill>
                            <a:schemeClr val="dk1"/>
                          </a:solidFill>
                          <a:effectLst/>
                          <a:latin typeface="+mn-lt"/>
                          <a:ea typeface="+mn-ea"/>
                          <a:cs typeface="+mn-cs"/>
                        </a:rPr>
                        <a:t> π</a:t>
                      </a:r>
                      <a:r>
                        <a:rPr lang="en-GB" sz="1200" b="1" kern="1200" dirty="0" err="1">
                          <a:solidFill>
                            <a:schemeClr val="dk1"/>
                          </a:solidFill>
                          <a:effectLst/>
                          <a:latin typeface="+mn-lt"/>
                          <a:ea typeface="+mn-ea"/>
                          <a:cs typeface="+mn-cs"/>
                        </a:rPr>
                        <a:t>όλεως</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dirty="0"/>
                        <a:t>wife of high priest </a:t>
                      </a:r>
                      <a:r>
                        <a:rPr lang="en-GB" sz="1200" b="1" dirty="0" err="1"/>
                        <a:t>Septimius</a:t>
                      </a:r>
                      <a:r>
                        <a:rPr lang="en-GB" sz="1200" b="1" dirty="0"/>
                        <a:t> </a:t>
                      </a:r>
                      <a:r>
                        <a:rPr lang="en-GB" sz="1200" b="1" dirty="0" err="1"/>
                        <a:t>Hypsiclès</a:t>
                      </a:r>
                      <a:endParaRPr lang="en-GB" sz="1200" b="1" dirty="0"/>
                    </a:p>
                    <a:p>
                      <a:r>
                        <a:rPr lang="el-GR" sz="1200" b="0" dirty="0"/>
                        <a:t>γυναῖκα</a:t>
                      </a:r>
                      <a:r>
                        <a:rPr lang="el-GR" sz="1200" dirty="0"/>
                        <a:t> γενομένην | Σεπτιμίου Ὑψικλέους | </a:t>
                      </a:r>
                      <a:r>
                        <a:rPr lang="el-GR" sz="1200" b="1" dirty="0"/>
                        <a:t>ἀρχιερέως</a:t>
                      </a:r>
                      <a:endParaRPr lang="en-GB" sz="1200" b="1" dirty="0"/>
                    </a:p>
                  </a:txBody>
                  <a:tcPr/>
                </a:tc>
                <a:tc>
                  <a:txBody>
                    <a:bodyPr/>
                    <a:lstStyle/>
                    <a:p>
                      <a:r>
                        <a:rPr lang="en-GB" sz="1200" b="0" dirty="0"/>
                        <a:t>statue base</a:t>
                      </a:r>
                      <a:r>
                        <a:rPr lang="en-GB" sz="1200" dirty="0"/>
                        <a:t> dedicated </a:t>
                      </a:r>
                      <a:r>
                        <a:rPr lang="en-GB" sz="1200" b="1" dirty="0">
                          <a:solidFill>
                            <a:srgbClr val="C00000"/>
                          </a:solidFill>
                        </a:rPr>
                        <a:t>by the daughters</a:t>
                      </a:r>
                      <a:r>
                        <a:rPr lang="en-GB" sz="1200" b="1" baseline="0" dirty="0">
                          <a:solidFill>
                            <a:srgbClr val="C00000"/>
                          </a:solidFill>
                        </a:rPr>
                        <a:t> </a:t>
                      </a:r>
                      <a:r>
                        <a:rPr lang="en-GB" sz="1200" dirty="0" err="1"/>
                        <a:t>Septimia</a:t>
                      </a:r>
                      <a:r>
                        <a:rPr lang="en-GB" sz="1200" dirty="0"/>
                        <a:t>, </a:t>
                      </a:r>
                      <a:r>
                        <a:rPr lang="en-GB" sz="1200" dirty="0" err="1"/>
                        <a:t>Aelia</a:t>
                      </a:r>
                      <a:r>
                        <a:rPr lang="en-GB" sz="1200" dirty="0"/>
                        <a:t>, </a:t>
                      </a:r>
                      <a:br>
                        <a:rPr lang="en-GB" sz="1200" dirty="0"/>
                      </a:br>
                      <a:r>
                        <a:rPr lang="en-GB" sz="1200" dirty="0" err="1"/>
                        <a:t>Flav</a:t>
                      </a:r>
                      <a:r>
                        <a:rPr lang="en-GB" sz="1200" dirty="0"/>
                        <a:t>[</a:t>
                      </a:r>
                      <a:r>
                        <a:rPr lang="en-GB" sz="1200" dirty="0" err="1"/>
                        <a:t>ia</a:t>
                      </a:r>
                      <a:r>
                        <a:rPr lang="en-GB" sz="1200" dirty="0"/>
                        <a:t>?] und</a:t>
                      </a:r>
                      <a:r>
                        <a:rPr lang="en-GB" sz="1200" baseline="0" dirty="0"/>
                        <a:t> </a:t>
                      </a:r>
                      <a:r>
                        <a:rPr lang="en-GB" sz="1200" dirty="0" err="1"/>
                        <a:t>Laevilla</a:t>
                      </a:r>
                      <a:endParaRPr lang="en-GB" sz="1200" dirty="0"/>
                    </a:p>
                  </a:txBody>
                  <a:tcPr/>
                </a:tc>
                <a:tc>
                  <a:txBody>
                    <a:bodyPr/>
                    <a:lstStyle/>
                    <a:p>
                      <a:r>
                        <a:rPr lang="en-GB" sz="1200" dirty="0"/>
                        <a:t>175-200 </a:t>
                      </a:r>
                    </a:p>
                  </a:txBody>
                  <a:tcPr/>
                </a:tc>
                <a:tc>
                  <a:txBody>
                    <a:bodyPr/>
                    <a:lstStyle/>
                    <a:p>
                      <a:r>
                        <a:rPr lang="en-GB" sz="1200" b="0" i="1" dirty="0"/>
                        <a:t>IAph2007</a:t>
                      </a:r>
                      <a:r>
                        <a:rPr lang="en-GB" sz="1200" b="0" dirty="0"/>
                        <a:t> 12.533</a:t>
                      </a:r>
                    </a:p>
                  </a:txBody>
                  <a:tcPr/>
                </a:tc>
                <a:extLst>
                  <a:ext uri="{0D108BD9-81ED-4DB2-BD59-A6C34878D82A}">
                    <a16:rowId xmlns:a16="http://schemas.microsoft.com/office/drawing/2014/main" val="10003"/>
                  </a:ext>
                </a:extLst>
              </a:tr>
              <a:tr h="391889">
                <a:tc>
                  <a:txBody>
                    <a:bodyPr/>
                    <a:lstStyle/>
                    <a:p>
                      <a:r>
                        <a:rPr lang="en-GB" sz="1200" b="1" dirty="0" err="1"/>
                        <a:t>Apphia</a:t>
                      </a:r>
                      <a:endParaRPr lang="en-GB" sz="1200" b="1" dirty="0"/>
                    </a:p>
                  </a:txBody>
                  <a:tcPr/>
                </a:tc>
                <a:tc>
                  <a:txBody>
                    <a:bodyPr/>
                    <a:lstStyle/>
                    <a:p>
                      <a:r>
                        <a:rPr lang="el-GR" sz="1300" b="1" dirty="0"/>
                        <a:t>ἀρχιέρεια διὰ βίου θεῶν Σεβαστῶν</a:t>
                      </a:r>
                      <a:endParaRPr lang="en-GB" sz="1300" b="1" dirty="0"/>
                    </a:p>
                  </a:txBody>
                  <a:tcPr/>
                </a:tc>
                <a:tc>
                  <a:txBody>
                    <a:bodyPr/>
                    <a:lstStyle/>
                    <a:p>
                      <a:r>
                        <a:rPr lang="en-GB" sz="1200" b="1" dirty="0"/>
                        <a:t>grand daughter </a:t>
                      </a:r>
                      <a:r>
                        <a:rPr lang="en-GB" sz="1200" b="0" dirty="0"/>
                        <a:t>of</a:t>
                      </a:r>
                      <a:r>
                        <a:rPr lang="en-GB" sz="1200" baseline="0" dirty="0"/>
                        <a:t> </a:t>
                      </a:r>
                      <a:r>
                        <a:rPr lang="en-GB" sz="1200" dirty="0" err="1"/>
                        <a:t>Attinas</a:t>
                      </a:r>
                      <a:r>
                        <a:rPr lang="en-GB" sz="1200" dirty="0"/>
                        <a:t> </a:t>
                      </a:r>
                      <a:r>
                        <a:rPr lang="en-GB" sz="1200" dirty="0" err="1"/>
                        <a:t>Meliton</a:t>
                      </a:r>
                      <a:r>
                        <a:rPr lang="en-GB" sz="1200" dirty="0"/>
                        <a:t>, </a:t>
                      </a:r>
                      <a:r>
                        <a:rPr lang="el-GR" sz="1200" b="1" dirty="0"/>
                        <a:t>ἀρχιερεὺς</a:t>
                      </a:r>
                      <a:r>
                        <a:rPr lang="en-GB" sz="1200" b="1" dirty="0"/>
                        <a:t> </a:t>
                      </a:r>
                    </a:p>
                  </a:txBody>
                  <a:tcPr/>
                </a:tc>
                <a:tc>
                  <a:txBody>
                    <a:bodyPr/>
                    <a:lstStyle/>
                    <a:p>
                      <a:r>
                        <a:rPr lang="en-GB" sz="1200" dirty="0"/>
                        <a:t>honorary decree of</a:t>
                      </a:r>
                      <a:br>
                        <a:rPr lang="en-GB" sz="1200" dirty="0"/>
                      </a:br>
                      <a:r>
                        <a:rPr lang="en-GB" sz="1200" i="1" baseline="0" dirty="0" err="1"/>
                        <a:t>boule</a:t>
                      </a:r>
                      <a:r>
                        <a:rPr lang="en-GB" sz="1200" baseline="0" dirty="0"/>
                        <a:t> und </a:t>
                      </a:r>
                      <a:r>
                        <a:rPr lang="en-GB" sz="1200" i="1" baseline="0" dirty="0"/>
                        <a:t>demos</a:t>
                      </a:r>
                      <a:endParaRPr lang="en-GB" sz="1200" i="1" dirty="0"/>
                    </a:p>
                  </a:txBody>
                  <a:tcPr/>
                </a:tc>
                <a:tc>
                  <a:txBody>
                    <a:bodyPr/>
                    <a:lstStyle/>
                    <a:p>
                      <a:r>
                        <a:rPr lang="en-GB" sz="1200" dirty="0"/>
                        <a:t>50-150</a:t>
                      </a:r>
                    </a:p>
                  </a:txBody>
                  <a:tcPr/>
                </a:tc>
                <a:tc>
                  <a:txBody>
                    <a:bodyPr/>
                    <a:lstStyle/>
                    <a:p>
                      <a:r>
                        <a:rPr lang="en-GB" sz="1200" b="0" i="1" dirty="0"/>
                        <a:t>IAph2007</a:t>
                      </a:r>
                      <a:r>
                        <a:rPr lang="en-GB" sz="1200" b="0" dirty="0"/>
                        <a:t> 12.609</a:t>
                      </a:r>
                    </a:p>
                  </a:txBody>
                  <a:tcPr/>
                </a:tc>
                <a:extLst>
                  <a:ext uri="{0D108BD9-81ED-4DB2-BD59-A6C34878D82A}">
                    <a16:rowId xmlns:a16="http://schemas.microsoft.com/office/drawing/2014/main" val="10004"/>
                  </a:ext>
                </a:extLst>
              </a:tr>
              <a:tr h="838944">
                <a:tc>
                  <a:txBody>
                    <a:bodyPr/>
                    <a:lstStyle/>
                    <a:p>
                      <a:r>
                        <a:rPr lang="en-GB" sz="1200" b="1" kern="1200" dirty="0">
                          <a:solidFill>
                            <a:schemeClr val="dk1"/>
                          </a:solidFill>
                          <a:effectLst/>
                          <a:latin typeface="+mn-lt"/>
                          <a:ea typeface="+mn-ea"/>
                          <a:cs typeface="+mn-cs"/>
                        </a:rPr>
                        <a:t>[A]</a:t>
                      </a:r>
                      <a:r>
                        <a:rPr lang="en-GB" sz="1200" b="1" kern="1200" dirty="0" err="1">
                          <a:solidFill>
                            <a:schemeClr val="dk1"/>
                          </a:solidFill>
                          <a:effectLst/>
                          <a:latin typeface="+mn-lt"/>
                          <a:ea typeface="+mn-ea"/>
                          <a:cs typeface="+mn-cs"/>
                        </a:rPr>
                        <a:t>ttalis</a:t>
                      </a:r>
                      <a:r>
                        <a:rPr lang="en-GB" sz="1200" b="1" kern="1200" dirty="0">
                          <a:solidFill>
                            <a:schemeClr val="dk1"/>
                          </a:solidFill>
                          <a:effectLst/>
                          <a:latin typeface="+mn-lt"/>
                          <a:ea typeface="+mn-ea"/>
                          <a:cs typeface="+mn-cs"/>
                        </a:rPr>
                        <a:t> </a:t>
                      </a:r>
                      <a:r>
                        <a:rPr lang="en-GB" sz="1200" b="1" kern="1200" dirty="0" err="1">
                          <a:solidFill>
                            <a:schemeClr val="dk1"/>
                          </a:solidFill>
                          <a:effectLst/>
                          <a:latin typeface="+mn-lt"/>
                          <a:ea typeface="+mn-ea"/>
                          <a:cs typeface="+mn-cs"/>
                        </a:rPr>
                        <a:t>Apphio</a:t>
                      </a:r>
                      <a:r>
                        <a:rPr lang="en-GB" sz="1200" b="1" kern="1200" dirty="0">
                          <a:solidFill>
                            <a:schemeClr val="dk1"/>
                          </a:solidFill>
                          <a:effectLst/>
                          <a:latin typeface="+mn-lt"/>
                          <a:ea typeface="+mn-ea"/>
                          <a:cs typeface="+mn-cs"/>
                        </a:rPr>
                        <a:t>[n]</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καὶ ἱέρειαν </a:t>
                      </a:r>
                      <a:br>
                        <a:rPr lang="en-GB" sz="1200" b="1" kern="1200" dirty="0">
                          <a:solidFill>
                            <a:schemeClr val="dk1"/>
                          </a:solidFill>
                          <a:effectLst/>
                          <a:latin typeface="+mn-lt"/>
                          <a:ea typeface="+mn-ea"/>
                          <a:cs typeface="+mn-cs"/>
                        </a:rPr>
                      </a:br>
                      <a:r>
                        <a:rPr lang="el-GR" sz="1300" b="1" dirty="0"/>
                        <a:t>ἱερεῖς τῆς Ἀφροδείτης,</a:t>
                      </a:r>
                      <a:endParaRPr lang="en-GB" sz="1300" b="1" dirty="0"/>
                    </a:p>
                    <a:p>
                      <a:r>
                        <a:rPr lang="el-GR" sz="1300" b="1" dirty="0">
                          <a:solidFill>
                            <a:srgbClr val="00B0F0"/>
                          </a:solidFill>
                        </a:rPr>
                        <a:t>Στεφανηφόρου</a:t>
                      </a:r>
                      <a:endParaRPr lang="en-GB" sz="1300" b="1" dirty="0">
                        <a:solidFill>
                          <a:srgbClr val="00B0F0"/>
                        </a:solidFill>
                      </a:endParaRPr>
                    </a:p>
                  </a:txBody>
                  <a:tcPr/>
                </a:tc>
                <a:tc>
                  <a:txBody>
                    <a:bodyPr/>
                    <a:lstStyle/>
                    <a:p>
                      <a:r>
                        <a:rPr lang="fr-FR" sz="1200" b="1" i="0" dirty="0" err="1"/>
                        <a:t>husband</a:t>
                      </a:r>
                      <a:r>
                        <a:rPr lang="fr-FR" sz="1200" b="0" i="0" dirty="0"/>
                        <a:t>:</a:t>
                      </a:r>
                      <a:r>
                        <a:rPr lang="fr-FR" sz="1200" i="0" dirty="0"/>
                        <a:t> Attalos, son of </a:t>
                      </a:r>
                      <a:r>
                        <a:rPr lang="fr-FR" sz="1200" i="0" dirty="0" err="1"/>
                        <a:t>Menandros</a:t>
                      </a:r>
                      <a:r>
                        <a:rPr lang="fr-FR" sz="1200" i="0" dirty="0"/>
                        <a:t>,</a:t>
                      </a:r>
                      <a:r>
                        <a:rPr lang="fr-FR" sz="1200" i="0" baseline="0" dirty="0"/>
                        <a:t> </a:t>
                      </a:r>
                      <a:r>
                        <a:rPr lang="fr-FR" sz="1200" i="1" baseline="0" dirty="0" err="1"/>
                        <a:t>hiereus</a:t>
                      </a:r>
                      <a:endParaRPr lang="en-GB" sz="1200" dirty="0"/>
                    </a:p>
                  </a:txBody>
                  <a:tcPr/>
                </a:tc>
                <a:tc>
                  <a:txBody>
                    <a:bodyPr/>
                    <a:lstStyle/>
                    <a:p>
                      <a:r>
                        <a:rPr lang="en-GB" sz="1200" dirty="0"/>
                        <a:t>(1) dedication of </a:t>
                      </a:r>
                      <a:r>
                        <a:rPr lang="en-GB" sz="1200" b="1" dirty="0">
                          <a:solidFill>
                            <a:srgbClr val="C00000"/>
                          </a:solidFill>
                        </a:rPr>
                        <a:t>temple</a:t>
                      </a:r>
                      <a:r>
                        <a:rPr lang="en-GB" sz="1200" dirty="0">
                          <a:solidFill>
                            <a:srgbClr val="C00000"/>
                          </a:solidFill>
                        </a:rPr>
                        <a:t> </a:t>
                      </a:r>
                      <a:r>
                        <a:rPr lang="en-GB" sz="1200" dirty="0"/>
                        <a:t>to Tiberius &amp;</a:t>
                      </a:r>
                      <a:r>
                        <a:rPr lang="en-GB" sz="1200" baseline="0" dirty="0"/>
                        <a:t> </a:t>
                      </a:r>
                      <a:r>
                        <a:rPr lang="en-GB" sz="1200" baseline="0" dirty="0" err="1"/>
                        <a:t>Livia</a:t>
                      </a:r>
                      <a:r>
                        <a:rPr lang="en-GB" sz="1200" baseline="0" dirty="0"/>
                        <a:t> </a:t>
                      </a:r>
                    </a:p>
                    <a:p>
                      <a:r>
                        <a:rPr lang="en-GB" sz="1200" baseline="0" dirty="0"/>
                        <a:t>(2) </a:t>
                      </a:r>
                      <a:r>
                        <a:rPr lang="en-GB" sz="1200" b="1" baseline="0" dirty="0" err="1">
                          <a:solidFill>
                            <a:srgbClr val="C00000"/>
                          </a:solidFill>
                        </a:rPr>
                        <a:t>deidication</a:t>
                      </a:r>
                      <a:r>
                        <a:rPr lang="en-GB" sz="1200" baseline="0" dirty="0">
                          <a:solidFill>
                            <a:srgbClr val="C00000"/>
                          </a:solidFill>
                        </a:rPr>
                        <a:t> </a:t>
                      </a:r>
                      <a:r>
                        <a:rPr lang="en-GB" sz="1200" baseline="0" dirty="0"/>
                        <a:t>to Aphrodite (3)  honorary base, etc.</a:t>
                      </a:r>
                      <a:endParaRPr lang="en-GB" sz="1200" dirty="0"/>
                    </a:p>
                  </a:txBody>
                  <a:tcPr/>
                </a:tc>
                <a:tc>
                  <a:txBody>
                    <a:bodyPr/>
                    <a:lstStyle/>
                    <a:p>
                      <a:r>
                        <a:rPr lang="en-GB" sz="1200" dirty="0"/>
                        <a:t>1-50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t>16 inscriptions</a:t>
                      </a:r>
                      <a:r>
                        <a:rPr lang="en-GB" sz="1200" b="0" baseline="0" dirty="0"/>
                        <a:t> </a:t>
                      </a:r>
                      <a:r>
                        <a:rPr lang="de-DE" sz="1200" b="0" dirty="0" err="1"/>
                        <a:t>RvB</a:t>
                      </a:r>
                      <a:r>
                        <a:rPr lang="de-DE" sz="1200" b="0" dirty="0"/>
                        <a:t> S. 310, </a:t>
                      </a:r>
                      <a:br>
                        <a:rPr lang="de-DE" sz="1200" b="0" dirty="0"/>
                      </a:br>
                      <a:r>
                        <a:rPr lang="de-DE" sz="1200" b="0" dirty="0"/>
                        <a:t>n</a:t>
                      </a:r>
                      <a:r>
                        <a:rPr lang="de-DE" sz="1200" b="0" baseline="30000" dirty="0"/>
                        <a:t>o</a:t>
                      </a:r>
                      <a:r>
                        <a:rPr lang="de-DE" sz="1200" b="0" dirty="0"/>
                        <a:t> 2  </a:t>
                      </a:r>
                      <a:endParaRPr lang="en-GB" sz="1200" b="0" dirty="0"/>
                    </a:p>
                  </a:txBody>
                  <a:tcPr/>
                </a:tc>
                <a:extLst>
                  <a:ext uri="{0D108BD9-81ED-4DB2-BD59-A6C34878D82A}">
                    <a16:rowId xmlns:a16="http://schemas.microsoft.com/office/drawing/2014/main" val="10005"/>
                  </a:ext>
                </a:extLst>
              </a:tr>
              <a:tr h="381418">
                <a:tc>
                  <a:txBody>
                    <a:bodyPr/>
                    <a:lstStyle/>
                    <a:p>
                      <a:r>
                        <a:rPr lang="it-IT" sz="1200" b="1" kern="1200" dirty="0">
                          <a:solidFill>
                            <a:schemeClr val="dk1"/>
                          </a:solidFill>
                          <a:effectLst/>
                          <a:latin typeface="+mn-lt"/>
                          <a:ea typeface="+mn-ea"/>
                          <a:cs typeface="+mn-cs"/>
                        </a:rPr>
                        <a:t>Aurelia Messuleia Saturnina Chrysao</a:t>
                      </a:r>
                      <a:r>
                        <a:rPr lang="en-GB" sz="1200" b="1" kern="1200" dirty="0" err="1">
                          <a:solidFill>
                            <a:schemeClr val="dk1"/>
                          </a:solidFill>
                          <a:effectLst/>
                          <a:latin typeface="+mn-lt"/>
                          <a:ea typeface="+mn-ea"/>
                          <a:cs typeface="+mn-cs"/>
                        </a:rPr>
                        <a:t>ris</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kern="1200" dirty="0" err="1">
                          <a:solidFill>
                            <a:schemeClr val="dk1"/>
                          </a:solidFill>
                          <a:effectLst/>
                          <a:latin typeface="+mn-lt"/>
                          <a:ea typeface="+mn-ea"/>
                          <a:cs typeface="+mn-cs"/>
                        </a:rPr>
                        <a:t>ἀρχιέρει</a:t>
                      </a:r>
                      <a:r>
                        <a:rPr lang="en-GB" sz="1200" b="1" kern="1200" dirty="0">
                          <a:solidFill>
                            <a:schemeClr val="dk1"/>
                          </a:solidFill>
                          <a:effectLst/>
                          <a:latin typeface="+mn-lt"/>
                          <a:ea typeface="+mn-ea"/>
                          <a:cs typeface="+mn-cs"/>
                        </a:rPr>
                        <a:t>α τῆς </a:t>
                      </a:r>
                      <a:r>
                        <a:rPr lang="en-GB" sz="1200" b="1" kern="1200" dirty="0">
                          <a:solidFill>
                            <a:srgbClr val="00B0F0"/>
                          </a:solidFill>
                          <a:effectLst/>
                          <a:latin typeface="+mn-lt"/>
                          <a:ea typeface="+mn-ea"/>
                          <a:cs typeface="+mn-cs"/>
                        </a:rPr>
                        <a:t>πατρίδος</a:t>
                      </a:r>
                      <a:endParaRPr lang="en-GB" sz="1200" b="1" dirty="0">
                        <a:solidFill>
                          <a:srgbClr val="00B0F0"/>
                        </a:solidFill>
                      </a:endParaRPr>
                    </a:p>
                  </a:txBody>
                  <a:tcPr/>
                </a:tc>
                <a:tc>
                  <a:txBody>
                    <a:bodyPr/>
                    <a:lstStyle/>
                    <a:p>
                      <a:r>
                        <a:rPr lang="en-GB" sz="1200" b="1" dirty="0"/>
                        <a:t>husband:</a:t>
                      </a:r>
                      <a:r>
                        <a:rPr lang="en-GB" sz="1200" baseline="0" dirty="0"/>
                        <a:t> </a:t>
                      </a:r>
                      <a:r>
                        <a:rPr lang="en-GB" sz="1200" dirty="0"/>
                        <a:t>Aurelius Flavius </a:t>
                      </a:r>
                      <a:r>
                        <a:rPr lang="en-GB" sz="1200" dirty="0" err="1"/>
                        <a:t>Hephaistion</a:t>
                      </a:r>
                      <a:r>
                        <a:rPr lang="en-GB" sz="1200" dirty="0"/>
                        <a:t>,</a:t>
                      </a:r>
                      <a:r>
                        <a:rPr lang="en-GB" sz="1200" baseline="0" dirty="0"/>
                        <a:t> </a:t>
                      </a:r>
                      <a:r>
                        <a:rPr lang="el-GR" sz="1200" b="1" dirty="0"/>
                        <a:t>ἀρχιερεύς</a:t>
                      </a:r>
                      <a:endParaRPr lang="en-GB" sz="1200" b="0" dirty="0"/>
                    </a:p>
                    <a:p>
                      <a:r>
                        <a:rPr lang="en-GB" sz="1200" b="0" dirty="0">
                          <a:sym typeface="Wingdings" pitchFamily="2" charset="2"/>
                        </a:rPr>
                        <a:t>daughter: also</a:t>
                      </a:r>
                      <a:r>
                        <a:rPr lang="en-GB" sz="1200" b="0" baseline="0" dirty="0">
                          <a:sym typeface="Wingdings" pitchFamily="2" charset="2"/>
                        </a:rPr>
                        <a:t> priest</a:t>
                      </a:r>
                      <a:endParaRPr lang="en-GB" sz="1200" b="0" dirty="0"/>
                    </a:p>
                  </a:txBody>
                  <a:tcPr/>
                </a:tc>
                <a:tc>
                  <a:txBody>
                    <a:bodyPr/>
                    <a:lstStyle/>
                    <a:p>
                      <a:r>
                        <a:rPr lang="en-GB" sz="1200" dirty="0"/>
                        <a:t>1 statue base</a:t>
                      </a:r>
                      <a:r>
                        <a:rPr lang="en-GB" sz="1200" baseline="0" dirty="0"/>
                        <a:t> for the priestess </a:t>
                      </a:r>
                      <a:br>
                        <a:rPr lang="en-GB" sz="1200" baseline="0" dirty="0"/>
                      </a:br>
                      <a:r>
                        <a:rPr lang="en-GB" sz="1200" baseline="0" dirty="0"/>
                        <a:t>2 and base for her daughter</a:t>
                      </a:r>
                      <a:endParaRPr lang="en-GB" sz="1200" dirty="0"/>
                    </a:p>
                  </a:txBody>
                  <a:tcPr/>
                </a:tc>
                <a:tc>
                  <a:txBody>
                    <a:bodyPr/>
                    <a:lstStyle/>
                    <a:p>
                      <a:endParaRPr lang="en-GB" sz="1200" dirty="0"/>
                    </a:p>
                  </a:txBody>
                  <a:tcPr/>
                </a:tc>
                <a:tc>
                  <a:txBody>
                    <a:bodyPr/>
                    <a:lstStyle/>
                    <a:p>
                      <a:r>
                        <a:rPr lang="en-GB" sz="1200" b="0" i="0" kern="1200" dirty="0">
                          <a:solidFill>
                            <a:schemeClr val="dk1"/>
                          </a:solidFill>
                          <a:effectLst/>
                          <a:latin typeface="+mn-lt"/>
                          <a:ea typeface="+mn-ea"/>
                          <a:cs typeface="+mn-cs"/>
                        </a:rPr>
                        <a:t>3 inscriptions (</a:t>
                      </a:r>
                      <a:r>
                        <a:rPr lang="en-GB" sz="1200" b="0" i="1" kern="1200" dirty="0">
                          <a:solidFill>
                            <a:schemeClr val="dk1"/>
                          </a:solidFill>
                          <a:effectLst/>
                          <a:latin typeface="+mn-lt"/>
                          <a:ea typeface="+mn-ea"/>
                          <a:cs typeface="+mn-cs"/>
                        </a:rPr>
                        <a:t>CIG</a:t>
                      </a:r>
                      <a:r>
                        <a:rPr lang="en-GB" sz="1200" b="0" i="0" kern="1200" dirty="0">
                          <a:solidFill>
                            <a:schemeClr val="dk1"/>
                          </a:solidFill>
                          <a:effectLst/>
                          <a:latin typeface="+mn-lt"/>
                          <a:ea typeface="+mn-ea"/>
                          <a:cs typeface="+mn-cs"/>
                        </a:rPr>
                        <a:t> 2821)</a:t>
                      </a:r>
                      <a:endParaRPr lang="en-GB" sz="1200" b="0" i="0" dirty="0"/>
                    </a:p>
                  </a:txBody>
                  <a:tcPr/>
                </a:tc>
                <a:extLst>
                  <a:ext uri="{0D108BD9-81ED-4DB2-BD59-A6C34878D82A}">
                    <a16:rowId xmlns:a16="http://schemas.microsoft.com/office/drawing/2014/main" val="10006"/>
                  </a:ext>
                </a:extLst>
              </a:tr>
              <a:tr h="381418">
                <a:tc>
                  <a:txBody>
                    <a:bodyPr/>
                    <a:lstStyle/>
                    <a:p>
                      <a:r>
                        <a:rPr lang="en-GB" sz="1200" b="1" dirty="0"/>
                        <a:t>Iulia </a:t>
                      </a:r>
                      <a:r>
                        <a:rPr lang="en-GB" sz="1200" b="1" dirty="0" err="1"/>
                        <a:t>Polla</a:t>
                      </a:r>
                      <a:endParaRPr lang="en-GB" sz="1200" b="1"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r>
                        <a:rPr lang="en-GB" sz="1200" b="1" kern="1200" dirty="0">
                          <a:solidFill>
                            <a:srgbClr val="00B0F0"/>
                          </a:solidFill>
                          <a:effectLst/>
                          <a:latin typeface="+mn-lt"/>
                          <a:ea typeface="+mn-ea"/>
                          <a:cs typeface="+mn-cs"/>
                        </a:rPr>
                        <a:t>ἀνθηφόρος</a:t>
                      </a:r>
                      <a:br>
                        <a:rPr lang="en-GB" sz="1200" kern="1200" dirty="0">
                          <a:solidFill>
                            <a:schemeClr val="dk1"/>
                          </a:solidFill>
                          <a:effectLst/>
                          <a:latin typeface="+mn-lt"/>
                          <a:ea typeface="+mn-ea"/>
                          <a:cs typeface="+mn-cs"/>
                        </a:rPr>
                      </a:br>
                      <a:r>
                        <a:rPr lang="en-GB" sz="1200" kern="1200" dirty="0">
                          <a:solidFill>
                            <a:schemeClr val="dk1"/>
                          </a:solidFill>
                          <a:effectLst/>
                          <a:latin typeface="+mn-lt"/>
                          <a:ea typeface="+mn-ea"/>
                          <a:cs typeface="+mn-cs"/>
                        </a:rPr>
                        <a:t>(”Blumenträger”)</a:t>
                      </a:r>
                      <a:endParaRPr lang="en-GB" sz="1200" dirty="0"/>
                    </a:p>
                  </a:txBody>
                  <a:tcPr/>
                </a:tc>
                <a:tc>
                  <a:txBody>
                    <a:bodyPr/>
                    <a:lstStyle/>
                    <a:p>
                      <a:r>
                        <a:rPr lang="en-GB" sz="1200" dirty="0"/>
                        <a:t>-</a:t>
                      </a:r>
                    </a:p>
                  </a:txBody>
                  <a:tcPr/>
                </a:tc>
                <a:tc>
                  <a:txBody>
                    <a:bodyPr/>
                    <a:lstStyle/>
                    <a:p>
                      <a:r>
                        <a:rPr lang="en-GB" sz="1200" b="0" dirty="0"/>
                        <a:t>statue base</a:t>
                      </a:r>
                    </a:p>
                  </a:txBody>
                  <a:tcPr/>
                </a:tc>
                <a:tc>
                  <a:txBody>
                    <a:bodyPr/>
                    <a:lstStyle/>
                    <a:p>
                      <a:r>
                        <a:rPr lang="en-GB" sz="1200" dirty="0"/>
                        <a:t>130-170</a:t>
                      </a:r>
                    </a:p>
                  </a:txBody>
                  <a:tcPr/>
                </a:tc>
                <a:tc>
                  <a:txBody>
                    <a:bodyPr/>
                    <a:lstStyle/>
                    <a:p>
                      <a:pPr algn="l"/>
                      <a:r>
                        <a:rPr lang="en-GB" sz="1200" b="0" i="1" kern="1200" dirty="0">
                          <a:solidFill>
                            <a:schemeClr val="dk1"/>
                          </a:solidFill>
                          <a:effectLst/>
                          <a:latin typeface="+mn-lt"/>
                          <a:ea typeface="+mn-ea"/>
                          <a:cs typeface="+mn-cs"/>
                        </a:rPr>
                        <a:t>REG 19, 1906, 136-37, no 69</a:t>
                      </a:r>
                      <a:endParaRPr lang="en-GB" sz="1200" b="0" kern="1200" dirty="0">
                        <a:solidFill>
                          <a:schemeClr val="dk1"/>
                        </a:solidFill>
                        <a:effectLst/>
                        <a:latin typeface="+mn-lt"/>
                        <a:ea typeface="+mn-ea"/>
                        <a:cs typeface="+mn-cs"/>
                      </a:endParaRPr>
                    </a:p>
                  </a:txBody>
                  <a:tcPr/>
                </a:tc>
                <a:extLst>
                  <a:ext uri="{0D108BD9-81ED-4DB2-BD59-A6C34878D82A}">
                    <a16:rowId xmlns:a16="http://schemas.microsoft.com/office/drawing/2014/main" val="10007"/>
                  </a:ext>
                </a:extLst>
              </a:tr>
              <a:tr h="381418">
                <a:tc>
                  <a:txBody>
                    <a:bodyPr/>
                    <a:lstStyle/>
                    <a:p>
                      <a:r>
                        <a:rPr lang="en-GB" sz="1200" b="1" dirty="0" err="1"/>
                        <a:t>Ammia</a:t>
                      </a:r>
                      <a:endParaRPr lang="en-GB" sz="1200" b="1" dirty="0"/>
                    </a:p>
                  </a:txBody>
                  <a:tcPr/>
                </a:tc>
                <a:tc>
                  <a:txBody>
                    <a:bodyPr/>
                    <a:lstStyle/>
                    <a:p>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θεᾶς Ἰουλίας νέας Δήμητρος</a:t>
                      </a:r>
                      <a:r>
                        <a:rPr lang="en-GB" sz="1200" kern="1200" dirty="0">
                          <a:solidFill>
                            <a:schemeClr val="dk1"/>
                          </a:solidFill>
                          <a:effectLst/>
                          <a:latin typeface="+mn-lt"/>
                          <a:ea typeface="+mn-ea"/>
                          <a:cs typeface="+mn-cs"/>
                        </a:rPr>
                        <a:t> </a:t>
                      </a:r>
                      <a:r>
                        <a:rPr lang="en-GB" sz="1200" kern="1200" dirty="0">
                          <a:solidFill>
                            <a:schemeClr val="dk1"/>
                          </a:solidFill>
                          <a:effectLst/>
                          <a:latin typeface="+mn-lt"/>
                          <a:ea typeface="+mn-ea"/>
                          <a:cs typeface="+mn-cs"/>
                          <a:sym typeface="Wingdings" pitchFamily="2" charset="2"/>
                        </a:rPr>
                        <a:t></a:t>
                      </a:r>
                      <a:r>
                        <a:rPr lang="en-GB" sz="1200" b="1" kern="1200" dirty="0">
                          <a:solidFill>
                            <a:srgbClr val="C00000"/>
                          </a:solidFill>
                          <a:effectLst/>
                          <a:latin typeface="+mn-lt"/>
                          <a:ea typeface="+mn-ea"/>
                          <a:cs typeface="+mn-cs"/>
                          <a:sym typeface="Wingdings" pitchFamily="2" charset="2"/>
                        </a:rPr>
                        <a:t>Livia</a:t>
                      </a:r>
                      <a:endParaRPr lang="en-GB" sz="1200" b="1" dirty="0">
                        <a:solidFill>
                          <a:srgbClr val="C0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t>husband:</a:t>
                      </a:r>
                      <a:r>
                        <a:rPr lang="en-GB" sz="1200" dirty="0"/>
                        <a:t> </a:t>
                      </a:r>
                      <a:r>
                        <a:rPr lang="en-GB" sz="1200" b="0" dirty="0" err="1"/>
                        <a:t>Aristoclès</a:t>
                      </a:r>
                      <a:r>
                        <a:rPr lang="en-GB" sz="1200" b="0" dirty="0"/>
                        <a:t> Mo-</a:t>
                      </a:r>
                      <a:r>
                        <a:rPr lang="en-GB" sz="1200" b="0" dirty="0" err="1"/>
                        <a:t>lossos</a:t>
                      </a:r>
                      <a:r>
                        <a:rPr lang="en-GB" sz="1200" b="0" dirty="0"/>
                        <a:t> (no </a:t>
                      </a:r>
                      <a:r>
                        <a:rPr lang="en-GB" sz="1200" b="0" i="1" dirty="0"/>
                        <a:t>sacerdos</a:t>
                      </a:r>
                      <a:r>
                        <a:rPr lang="en-GB" sz="1200" b="0" i="0" dirty="0"/>
                        <a:t>?</a:t>
                      </a:r>
                      <a:r>
                        <a:rPr lang="en-GB" sz="1200" b="0" dirty="0"/>
                        <a:t>)</a:t>
                      </a:r>
                    </a:p>
                  </a:txBody>
                  <a:tcPr/>
                </a:tc>
                <a:tc>
                  <a:txBody>
                    <a:bodyPr/>
                    <a:lstStyle/>
                    <a:p>
                      <a:r>
                        <a:rPr lang="en-GB" sz="1200" b="0" dirty="0"/>
                        <a:t>honorary inscription</a:t>
                      </a:r>
                    </a:p>
                  </a:txBody>
                  <a:tcPr/>
                </a:tc>
                <a:tc>
                  <a:txBody>
                    <a:bodyPr/>
                    <a:lstStyle/>
                    <a:p>
                      <a:r>
                        <a:rPr lang="en-GB" sz="1200" dirty="0"/>
                        <a:t>42-60</a:t>
                      </a:r>
                    </a:p>
                  </a:txBody>
                  <a:tcPr/>
                </a:tc>
                <a:tc>
                  <a:txBody>
                    <a:bodyPr/>
                    <a:lstStyle/>
                    <a:p>
                      <a:r>
                        <a:rPr lang="en-GB" sz="1200" i="1" dirty="0"/>
                        <a:t>CIG</a:t>
                      </a:r>
                      <a:r>
                        <a:rPr lang="en-GB" sz="1200" dirty="0"/>
                        <a:t> 2815</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8"/>
                  </a:ext>
                </a:extLst>
              </a:tr>
            </a:tbl>
          </a:graphicData>
        </a:graphic>
      </p:graphicFrame>
      <p:sp>
        <p:nvSpPr>
          <p:cNvPr id="13" name="Flowchart: Process 12"/>
          <p:cNvSpPr/>
          <p:nvPr/>
        </p:nvSpPr>
        <p:spPr>
          <a:xfrm>
            <a:off x="5220072" y="836712"/>
            <a:ext cx="1904662" cy="6048672"/>
          </a:xfrm>
          <a:prstGeom prst="flowChartProcess">
            <a:avLst/>
          </a:prstGeom>
          <a:solidFill>
            <a:srgbClr val="FFC000">
              <a:alpha val="18000"/>
            </a:srgb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spTree>
    <p:extLst>
      <p:ext uri="{BB962C8B-B14F-4D97-AF65-F5344CB8AC3E}">
        <p14:creationId xmlns:p14="http://schemas.microsoft.com/office/powerpoint/2010/main" val="3117948179"/>
      </p:ext>
    </p:extLst>
  </p:cSld>
  <p:clrMapOvr>
    <a:masterClrMapping/>
  </p:clrMapOvr>
  <p:transition spd="slow">
    <p:randomBa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404664"/>
            <a:ext cx="8229600" cy="710952"/>
          </a:xfrm>
        </p:spPr>
        <p:txBody>
          <a:bodyPr/>
          <a:lstStyle/>
          <a:p>
            <a:r>
              <a:rPr lang="en-GB" dirty="0" err="1"/>
              <a:t>Aphrodisias</a:t>
            </a:r>
            <a:r>
              <a:rPr lang="en-GB" dirty="0"/>
              <a:t>: 17 priestesses \ 66</a:t>
            </a:r>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2766629378"/>
              </p:ext>
            </p:extLst>
          </p:nvPr>
        </p:nvGraphicFramePr>
        <p:xfrm>
          <a:off x="107504" y="836885"/>
          <a:ext cx="8892480" cy="5808851"/>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1989113">
                  <a:extLst>
                    <a:ext uri="{9D8B030D-6E8A-4147-A177-3AD203B41FA5}">
                      <a16:colId xmlns:a16="http://schemas.microsoft.com/office/drawing/2014/main" val="20001"/>
                    </a:ext>
                  </a:extLst>
                </a:gridCol>
                <a:gridCol w="1942895">
                  <a:extLst>
                    <a:ext uri="{9D8B030D-6E8A-4147-A177-3AD203B41FA5}">
                      <a16:colId xmlns:a16="http://schemas.microsoft.com/office/drawing/2014/main" val="20002"/>
                    </a:ext>
                  </a:extLst>
                </a:gridCol>
                <a:gridCol w="1864128">
                  <a:extLst>
                    <a:ext uri="{9D8B030D-6E8A-4147-A177-3AD203B41FA5}">
                      <a16:colId xmlns:a16="http://schemas.microsoft.com/office/drawing/2014/main" val="20003"/>
                    </a:ext>
                  </a:extLst>
                </a:gridCol>
                <a:gridCol w="676580">
                  <a:extLst>
                    <a:ext uri="{9D8B030D-6E8A-4147-A177-3AD203B41FA5}">
                      <a16:colId xmlns:a16="http://schemas.microsoft.com/office/drawing/2014/main" val="20004"/>
                    </a:ext>
                  </a:extLst>
                </a:gridCol>
                <a:gridCol w="1195628">
                  <a:extLst>
                    <a:ext uri="{9D8B030D-6E8A-4147-A177-3AD203B41FA5}">
                      <a16:colId xmlns:a16="http://schemas.microsoft.com/office/drawing/2014/main" val="20005"/>
                    </a:ext>
                  </a:extLst>
                </a:gridCol>
              </a:tblGrid>
              <a:tr h="205553">
                <a:tc>
                  <a:txBody>
                    <a:bodyPr/>
                    <a:lstStyle/>
                    <a:p>
                      <a:pPr algn="ctr"/>
                      <a:r>
                        <a:rPr lang="en-GB" sz="1050" dirty="0"/>
                        <a:t>Name</a:t>
                      </a:r>
                    </a:p>
                  </a:txBody>
                  <a:tcPr>
                    <a:solidFill>
                      <a:schemeClr val="accent1">
                        <a:alpha val="50000"/>
                      </a:schemeClr>
                    </a:solidFill>
                  </a:tcPr>
                </a:tc>
                <a:tc>
                  <a:txBody>
                    <a:bodyPr/>
                    <a:lstStyle/>
                    <a:p>
                      <a:pPr algn="ctr"/>
                      <a:r>
                        <a:rPr lang="en-GB" sz="1050" dirty="0"/>
                        <a:t>Priesthood</a:t>
                      </a:r>
                    </a:p>
                  </a:txBody>
                  <a:tcPr>
                    <a:solidFill>
                      <a:schemeClr val="accent1">
                        <a:alpha val="50000"/>
                      </a:schemeClr>
                    </a:solidFill>
                  </a:tcPr>
                </a:tc>
                <a:tc>
                  <a:txBody>
                    <a:bodyPr/>
                    <a:lstStyle/>
                    <a:p>
                      <a:pPr algn="ctr"/>
                      <a:r>
                        <a:rPr lang="en-GB" sz="1050" dirty="0"/>
                        <a:t>Husband &amp;c</a:t>
                      </a:r>
                    </a:p>
                  </a:txBody>
                  <a:tcPr>
                    <a:solidFill>
                      <a:schemeClr val="accent1">
                        <a:alpha val="50000"/>
                      </a:schemeClr>
                    </a:solidFill>
                  </a:tcPr>
                </a:tc>
                <a:tc>
                  <a:txBody>
                    <a:bodyPr/>
                    <a:lstStyle/>
                    <a:p>
                      <a:pPr algn="ctr"/>
                      <a:r>
                        <a:rPr lang="en-GB" sz="1050" dirty="0"/>
                        <a:t>Type</a:t>
                      </a:r>
                    </a:p>
                  </a:txBody>
                  <a:tcPr>
                    <a:solidFill>
                      <a:schemeClr val="accent1">
                        <a:alpha val="50000"/>
                      </a:schemeClr>
                    </a:solidFill>
                  </a:tcPr>
                </a:tc>
                <a:tc>
                  <a:txBody>
                    <a:bodyPr/>
                    <a:lstStyle/>
                    <a:p>
                      <a:pPr algn="ctr"/>
                      <a:r>
                        <a:rPr lang="en-GB" sz="1050" dirty="0"/>
                        <a:t>Date</a:t>
                      </a:r>
                    </a:p>
                  </a:txBody>
                  <a:tcPr>
                    <a:solidFill>
                      <a:schemeClr val="accent1">
                        <a:alpha val="50000"/>
                      </a:schemeClr>
                    </a:solidFill>
                  </a:tcPr>
                </a:tc>
                <a:tc>
                  <a:txBody>
                    <a:bodyPr/>
                    <a:lstStyle/>
                    <a:p>
                      <a:pPr algn="ctr"/>
                      <a:r>
                        <a:rPr lang="en-GB" sz="1050" dirty="0"/>
                        <a:t>Reference</a:t>
                      </a:r>
                    </a:p>
                  </a:txBody>
                  <a:tcPr>
                    <a:solidFill>
                      <a:schemeClr val="accent1">
                        <a:alpha val="50000"/>
                      </a:schemeClr>
                    </a:solidFill>
                  </a:tcPr>
                </a:tc>
                <a:extLst>
                  <a:ext uri="{0D108BD9-81ED-4DB2-BD59-A6C34878D82A}">
                    <a16:rowId xmlns:a16="http://schemas.microsoft.com/office/drawing/2014/main" val="10000"/>
                  </a:ext>
                </a:extLst>
              </a:tr>
              <a:tr h="472207">
                <a:tc>
                  <a:txBody>
                    <a:bodyPr/>
                    <a:lstStyle/>
                    <a:p>
                      <a:r>
                        <a:rPr lang="en-GB" sz="1200" b="1" kern="1200" dirty="0">
                          <a:solidFill>
                            <a:schemeClr val="dk1"/>
                          </a:solidFill>
                          <a:effectLst/>
                          <a:latin typeface="+mn-lt"/>
                          <a:ea typeface="+mn-ea"/>
                          <a:cs typeface="+mn-cs"/>
                        </a:rPr>
                        <a:t>Gaia </a:t>
                      </a:r>
                      <a:r>
                        <a:rPr lang="en-GB" sz="1200" b="1" kern="1200" dirty="0" err="1">
                          <a:solidFill>
                            <a:schemeClr val="dk1"/>
                          </a:solidFill>
                          <a:effectLst/>
                          <a:latin typeface="+mn-lt"/>
                          <a:ea typeface="+mn-ea"/>
                          <a:cs typeface="+mn-cs"/>
                        </a:rPr>
                        <a:t>Tatia</a:t>
                      </a:r>
                      <a:br>
                        <a:rPr lang="en-GB" sz="1200" b="1" kern="1200" dirty="0">
                          <a:solidFill>
                            <a:schemeClr val="dk1"/>
                          </a:solidFill>
                          <a:effectLst/>
                          <a:latin typeface="+mn-lt"/>
                          <a:ea typeface="+mn-ea"/>
                          <a:cs typeface="+mn-cs"/>
                        </a:rPr>
                      </a:b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Chr</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essteina</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a:solidFill>
                            <a:srgbClr val="00B0F0"/>
                          </a:solidFill>
                          <a:effectLst/>
                          <a:latin typeface="+mn-lt"/>
                          <a:ea typeface="+mn-ea"/>
                          <a:cs typeface="+mn-cs"/>
                        </a:rPr>
                        <a:t>θυγάτηρ Πόλεως</a:t>
                      </a:r>
                      <a:endParaRPr lang="en-GB" sz="1200" b="1" dirty="0">
                        <a:solidFill>
                          <a:srgbClr val="00B0F0"/>
                        </a:solidFill>
                      </a:endParaRPr>
                    </a:p>
                  </a:txBody>
                  <a:tcPr/>
                </a:tc>
                <a:tc>
                  <a:txBody>
                    <a:bodyPr/>
                    <a:lstStyle/>
                    <a:p>
                      <a:r>
                        <a:rPr lang="en-GB" sz="1200" b="0" dirty="0">
                          <a:solidFill>
                            <a:srgbClr val="C00000"/>
                          </a:solidFill>
                        </a:rPr>
                        <a:t>brother</a:t>
                      </a:r>
                      <a:r>
                        <a:rPr lang="en-GB" sz="1200" dirty="0"/>
                        <a:t>: </a:t>
                      </a:r>
                      <a:r>
                        <a:rPr lang="en-GB" sz="1200" kern="1200" dirty="0" err="1">
                          <a:solidFill>
                            <a:schemeClr val="dk1"/>
                          </a:solidFill>
                          <a:effectLst/>
                          <a:latin typeface="+mn-lt"/>
                          <a:ea typeface="+mn-ea"/>
                          <a:cs typeface="+mn-cs"/>
                        </a:rPr>
                        <a:t>Silicius</a:t>
                      </a:r>
                      <a:r>
                        <a:rPr lang="en-GB" sz="1200" kern="1200" dirty="0">
                          <a:solidFill>
                            <a:schemeClr val="dk1"/>
                          </a:solidFill>
                          <a:effectLst/>
                          <a:latin typeface="+mn-lt"/>
                          <a:ea typeface="+mn-ea"/>
                          <a:cs typeface="+mn-cs"/>
                        </a:rPr>
                        <a:t> </a:t>
                      </a:r>
                      <a:r>
                        <a:rPr lang="en-GB" sz="1200" kern="1200" dirty="0" err="1">
                          <a:solidFill>
                            <a:schemeClr val="dk1"/>
                          </a:solidFill>
                          <a:effectLst/>
                          <a:latin typeface="+mn-lt"/>
                          <a:ea typeface="+mn-ea"/>
                          <a:cs typeface="+mn-cs"/>
                        </a:rPr>
                        <a:t>Hieroclès</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err="1">
                          <a:solidFill>
                            <a:schemeClr val="dk1"/>
                          </a:solidFill>
                          <a:effectLst/>
                          <a:latin typeface="+mn-lt"/>
                          <a:ea typeface="+mn-ea"/>
                          <a:cs typeface="+mn-cs"/>
                        </a:rPr>
                        <a:t>ἀρχιερέως</a:t>
                      </a:r>
                      <a:r>
                        <a:rPr lang="en-GB" sz="1200" kern="1200" dirty="0">
                          <a:solidFill>
                            <a:schemeClr val="dk1"/>
                          </a:solidFill>
                          <a:effectLst/>
                          <a:latin typeface="+mn-lt"/>
                          <a:ea typeface="+mn-ea"/>
                          <a:cs typeface="+mn-cs"/>
                        </a:rPr>
                        <a:t> </a:t>
                      </a:r>
                      <a:endParaRPr lang="en-GB" sz="1200" dirty="0"/>
                    </a:p>
                  </a:txBody>
                  <a:tcPr/>
                </a:tc>
                <a:tc>
                  <a:txBody>
                    <a:bodyPr/>
                    <a:lstStyle/>
                    <a:p>
                      <a:r>
                        <a:rPr lang="en-GB" sz="1200" b="1" dirty="0">
                          <a:solidFill>
                            <a:srgbClr val="C00000"/>
                          </a:solidFill>
                        </a:rPr>
                        <a:t>dedication</a:t>
                      </a:r>
                      <a:r>
                        <a:rPr lang="en-GB" sz="1200" dirty="0">
                          <a:solidFill>
                            <a:srgbClr val="C00000"/>
                          </a:solidFill>
                        </a:rPr>
                        <a:t> </a:t>
                      </a:r>
                      <a:br>
                        <a:rPr lang="en-GB" sz="1200" dirty="0"/>
                      </a:br>
                      <a:r>
                        <a:rPr lang="en-GB" sz="1200" dirty="0"/>
                        <a:t>to </a:t>
                      </a:r>
                      <a:r>
                        <a:rPr lang="fr-FR" sz="1200" i="1" kern="1200" dirty="0" err="1">
                          <a:solidFill>
                            <a:srgbClr val="FF0000"/>
                          </a:solidFill>
                          <a:effectLst/>
                          <a:latin typeface="+mn-lt"/>
                          <a:ea typeface="+mn-ea"/>
                          <a:cs typeface="+mn-cs"/>
                        </a:rPr>
                        <a:t>patria</a:t>
                      </a:r>
                      <a:r>
                        <a:rPr lang="fr-FR" sz="1200" i="1" kern="1200" dirty="0">
                          <a:solidFill>
                            <a:srgbClr val="FF0000"/>
                          </a:solidFill>
                          <a:effectLst/>
                          <a:latin typeface="+mn-lt"/>
                          <a:ea typeface="+mn-ea"/>
                          <a:cs typeface="+mn-cs"/>
                        </a:rPr>
                        <a:t>, </a:t>
                      </a:r>
                      <a:r>
                        <a:rPr lang="en-GB" sz="1200" kern="1200" dirty="0" err="1">
                          <a:solidFill>
                            <a:schemeClr val="dk1"/>
                          </a:solidFill>
                          <a:effectLst/>
                          <a:latin typeface="+mn-lt"/>
                          <a:ea typeface="+mn-ea"/>
                          <a:cs typeface="+mn-cs"/>
                        </a:rPr>
                        <a:t>τῇ</a:t>
                      </a:r>
                      <a:r>
                        <a:rPr lang="en-GB" sz="1200" kern="1200" dirty="0">
                          <a:solidFill>
                            <a:schemeClr val="dk1"/>
                          </a:solidFill>
                          <a:effectLst/>
                          <a:latin typeface="+mn-lt"/>
                          <a:ea typeface="+mn-ea"/>
                          <a:cs typeface="+mn-cs"/>
                        </a:rPr>
                        <a:t> πα</a:t>
                      </a:r>
                      <a:r>
                        <a:rPr lang="en-GB" sz="1200" kern="1200" dirty="0" err="1">
                          <a:solidFill>
                            <a:schemeClr val="dk1"/>
                          </a:solidFill>
                          <a:effectLst/>
                          <a:latin typeface="+mn-lt"/>
                          <a:ea typeface="+mn-ea"/>
                          <a:cs typeface="+mn-cs"/>
                        </a:rPr>
                        <a:t>τρίδι</a:t>
                      </a:r>
                      <a:r>
                        <a:rPr lang="en-GB" sz="1200" kern="1200" dirty="0">
                          <a:solidFill>
                            <a:schemeClr val="dk1"/>
                          </a:solidFill>
                          <a:effectLst/>
                          <a:latin typeface="+mn-lt"/>
                          <a:ea typeface="+mn-ea"/>
                          <a:cs typeface="+mn-cs"/>
                        </a:rPr>
                        <a:t> </a:t>
                      </a:r>
                      <a:endParaRPr lang="en-GB" sz="1200" dirty="0">
                        <a:solidFill>
                          <a:srgbClr val="FF0000"/>
                        </a:solidFill>
                      </a:endParaRPr>
                    </a:p>
                  </a:txBody>
                  <a:tcPr/>
                </a:tc>
                <a:tc>
                  <a:txBody>
                    <a:bodyPr/>
                    <a:lstStyle/>
                    <a:p>
                      <a:r>
                        <a:rPr lang="en-GB" sz="1200" dirty="0"/>
                        <a:t>130-170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Rob. </a:t>
                      </a:r>
                      <a:r>
                        <a:rPr lang="en-GB" sz="1200" b="0" i="1" kern="1200" dirty="0" err="1">
                          <a:solidFill>
                            <a:schemeClr val="dk1"/>
                          </a:solidFill>
                          <a:effectLst/>
                          <a:latin typeface="+mn-lt"/>
                          <a:ea typeface="+mn-ea"/>
                          <a:cs typeface="+mn-cs"/>
                        </a:rPr>
                        <a:t>Laodicée</a:t>
                      </a:r>
                      <a:r>
                        <a:rPr lang="en-GB" sz="1200" b="0" i="1" kern="1200" dirty="0">
                          <a:solidFill>
                            <a:schemeClr val="dk1"/>
                          </a:solidFill>
                          <a:effectLst/>
                          <a:latin typeface="+mn-lt"/>
                          <a:ea typeface="+mn-ea"/>
                          <a:cs typeface="+mn-cs"/>
                        </a:rPr>
                        <a:t> </a:t>
                      </a:r>
                      <a:r>
                        <a:rPr lang="en-GB" sz="1200" b="0" i="0" kern="1200" dirty="0">
                          <a:solidFill>
                            <a:schemeClr val="dk1"/>
                          </a:solidFill>
                          <a:effectLst/>
                          <a:latin typeface="+mn-lt"/>
                          <a:ea typeface="+mn-ea"/>
                          <a:cs typeface="+mn-cs"/>
                        </a:rPr>
                        <a:t>317-18, n. 8</a:t>
                      </a:r>
                      <a:endParaRPr lang="en-GB" sz="1200" i="0" dirty="0"/>
                    </a:p>
                  </a:txBody>
                  <a:tcPr/>
                </a:tc>
                <a:extLst>
                  <a:ext uri="{0D108BD9-81ED-4DB2-BD59-A6C34878D82A}">
                    <a16:rowId xmlns:a16="http://schemas.microsoft.com/office/drawing/2014/main" val="10001"/>
                  </a:ext>
                </a:extLst>
              </a:tr>
              <a:tr h="432048">
                <a:tc>
                  <a:txBody>
                    <a:bodyPr/>
                    <a:lstStyle/>
                    <a:p>
                      <a:r>
                        <a:rPr lang="en-GB" sz="1200" b="1" dirty="0"/>
                        <a:t>Tata</a:t>
                      </a:r>
                    </a:p>
                  </a:txBody>
                  <a:tcPr/>
                </a:tc>
                <a:tc>
                  <a:txBody>
                    <a:bodyPr/>
                    <a:lstStyle/>
                    <a:p>
                      <a:r>
                        <a:rPr lang="en-GB" sz="1200" kern="1200" dirty="0">
                          <a:solidFill>
                            <a:schemeClr val="dk1"/>
                          </a:solidFill>
                          <a:effectLst/>
                          <a:latin typeface="+mn-lt"/>
                          <a:ea typeface="+mn-ea"/>
                          <a:cs typeface="+mn-cs"/>
                        </a:rPr>
                        <a:t>2x </a:t>
                      </a:r>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τῶν Σεβαστῶν</a:t>
                      </a:r>
                    </a:p>
                    <a:p>
                      <a:pPr marL="0" marR="0" indent="0" algn="l" defTabSz="914400" rtl="0" eaLnBrk="1" fontAlgn="auto" latinLnBrk="0" hangingPunct="1">
                        <a:lnSpc>
                          <a:spcPct val="100000"/>
                        </a:lnSpc>
                        <a:spcBef>
                          <a:spcPts val="0"/>
                        </a:spcBef>
                        <a:spcAft>
                          <a:spcPts val="0"/>
                        </a:spcAft>
                        <a:buClrTx/>
                        <a:buSzTx/>
                        <a:buFontTx/>
                        <a:buNone/>
                        <a:tabLst/>
                        <a:defRPr/>
                      </a:pPr>
                      <a:r>
                        <a:rPr lang="el-GR" sz="1300" b="1" dirty="0">
                          <a:solidFill>
                            <a:srgbClr val="00B0F0"/>
                          </a:solidFill>
                        </a:rPr>
                        <a:t>Στεφανηφορήσασαν</a:t>
                      </a:r>
                      <a:br>
                        <a:rPr lang="de-DE" sz="1300" b="1" dirty="0">
                          <a:solidFill>
                            <a:srgbClr val="00B0F0"/>
                          </a:solidFill>
                        </a:rPr>
                      </a:br>
                      <a:r>
                        <a:rPr lang="de-DE" sz="1200" b="0" dirty="0">
                          <a:solidFill>
                            <a:srgbClr val="00B0F0"/>
                          </a:solidFill>
                        </a:rPr>
                        <a:t>„Mutter der Polis“</a:t>
                      </a:r>
                      <a:endParaRPr lang="en-GB" sz="1300" b="1" dirty="0">
                        <a:solidFill>
                          <a:srgbClr val="00B0F0"/>
                        </a:solidFill>
                      </a:endParaRPr>
                    </a:p>
                  </a:txBody>
                  <a:tcPr/>
                </a:tc>
                <a:tc>
                  <a:txBody>
                    <a:bodyPr/>
                    <a:lstStyle/>
                    <a:p>
                      <a:r>
                        <a:rPr lang="en-GB" sz="1200" dirty="0"/>
                        <a:t>-</a:t>
                      </a:r>
                    </a:p>
                  </a:txBody>
                  <a:tcPr/>
                </a:tc>
                <a:tc>
                  <a:txBody>
                    <a:bodyPr/>
                    <a:lstStyle/>
                    <a:p>
                      <a:r>
                        <a:rPr lang="en-GB" sz="1200" b="0" dirty="0"/>
                        <a:t>honorary </a:t>
                      </a:r>
                      <a:r>
                        <a:rPr lang="en-GB" sz="1200" b="0" dirty="0" err="1"/>
                        <a:t>inscr</a:t>
                      </a:r>
                      <a:r>
                        <a:rPr lang="en-GB" sz="1200" b="0" dirty="0"/>
                        <a:t>. by </a:t>
                      </a:r>
                      <a:r>
                        <a:rPr lang="en-GB" sz="1200" b="0" i="1" dirty="0">
                          <a:solidFill>
                            <a:srgbClr val="C00000"/>
                          </a:solidFill>
                        </a:rPr>
                        <a:t>demos</a:t>
                      </a:r>
                      <a:r>
                        <a:rPr lang="en-GB" sz="1200" b="0" i="0" dirty="0"/>
                        <a:t>; </a:t>
                      </a:r>
                      <a:r>
                        <a:rPr lang="en-GB" sz="1200" b="1" dirty="0">
                          <a:solidFill>
                            <a:srgbClr val="C00000"/>
                          </a:solidFill>
                        </a:rPr>
                        <a:t>donates</a:t>
                      </a:r>
                      <a:r>
                        <a:rPr lang="en-GB" sz="1200" b="0" baseline="0" dirty="0">
                          <a:solidFill>
                            <a:srgbClr val="C00000"/>
                          </a:solidFill>
                        </a:rPr>
                        <a:t> </a:t>
                      </a:r>
                      <a:r>
                        <a:rPr lang="en-GB" sz="1200" b="0" baseline="0" dirty="0"/>
                        <a:t>oil for athletes; </a:t>
                      </a:r>
                      <a:r>
                        <a:rPr lang="en-GB" sz="1200" b="1" baseline="0" dirty="0">
                          <a:solidFill>
                            <a:srgbClr val="C00000"/>
                          </a:solidFill>
                        </a:rPr>
                        <a:t>banquets</a:t>
                      </a:r>
                      <a:r>
                        <a:rPr lang="en-GB" sz="1200" b="0" baseline="0" dirty="0">
                          <a:solidFill>
                            <a:srgbClr val="C00000"/>
                          </a:solidFill>
                        </a:rPr>
                        <a:t> </a:t>
                      </a:r>
                      <a:r>
                        <a:rPr lang="en-GB" sz="1200" b="0" baseline="0" dirty="0"/>
                        <a:t>f</a:t>
                      </a:r>
                      <a:r>
                        <a:rPr lang="de-DE" sz="1200" b="0" baseline="0" dirty="0" err="1"/>
                        <a:t>or</a:t>
                      </a:r>
                      <a:r>
                        <a:rPr lang="de-DE" sz="1200" b="0" baseline="0" dirty="0"/>
                        <a:t> </a:t>
                      </a:r>
                      <a:r>
                        <a:rPr lang="de-DE" sz="1200" b="0" i="1" baseline="0" dirty="0"/>
                        <a:t>demos</a:t>
                      </a:r>
                      <a:endParaRPr lang="en-GB" sz="1200" b="0" i="1" dirty="0"/>
                    </a:p>
                  </a:txBody>
                  <a:tcPr/>
                </a:tc>
                <a:tc>
                  <a:txBody>
                    <a:bodyPr/>
                    <a:lstStyle/>
                    <a:p>
                      <a:r>
                        <a:rPr lang="fr-FR" sz="1200" kern="1200" dirty="0">
                          <a:solidFill>
                            <a:schemeClr val="dk1"/>
                          </a:solidFill>
                          <a:effectLst/>
                          <a:latin typeface="+mn-lt"/>
                          <a:ea typeface="+mn-ea"/>
                          <a:cs typeface="+mn-cs"/>
                        </a:rPr>
                        <a:t>75-100</a:t>
                      </a:r>
                      <a:endParaRPr lang="en-GB" sz="1200" dirty="0"/>
                    </a:p>
                  </a:txBody>
                  <a:tcPr/>
                </a:tc>
                <a:tc>
                  <a:txBody>
                    <a:bodyPr/>
                    <a:lstStyle/>
                    <a:p>
                      <a:r>
                        <a:rPr lang="en-GB" sz="1200" i="1" dirty="0"/>
                        <a:t>MAMA</a:t>
                      </a:r>
                      <a:r>
                        <a:rPr lang="en-GB" sz="1200" dirty="0"/>
                        <a:t> 8, 492b</a:t>
                      </a:r>
                      <a:br>
                        <a:rPr lang="en-GB" sz="1200" dirty="0"/>
                      </a:br>
                      <a:r>
                        <a:rPr lang="en-GB" sz="1200" dirty="0" err="1"/>
                        <a:t>RvB</a:t>
                      </a:r>
                      <a:r>
                        <a:rPr lang="en-GB" sz="1200" dirty="0"/>
                        <a:t> S.</a:t>
                      </a:r>
                      <a:r>
                        <a:rPr lang="en-GB" sz="1200" baseline="0" dirty="0"/>
                        <a:t> 154, 312, n</a:t>
                      </a:r>
                      <a:r>
                        <a:rPr lang="en-GB" sz="1200" baseline="30000" dirty="0"/>
                        <a:t>o</a:t>
                      </a:r>
                      <a:r>
                        <a:rPr lang="en-GB" sz="1200" baseline="0" dirty="0"/>
                        <a:t> 8</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1198984">
                <a:tc>
                  <a:txBody>
                    <a:bodyPr/>
                    <a:lstStyle/>
                    <a:p>
                      <a:r>
                        <a:rPr lang="en-GB" sz="1200" b="1" kern="1200" dirty="0" err="1">
                          <a:solidFill>
                            <a:schemeClr val="dk1"/>
                          </a:solidFill>
                          <a:effectLst/>
                          <a:latin typeface="+mn-lt"/>
                          <a:ea typeface="+mn-ea"/>
                          <a:cs typeface="+mn-cs"/>
                        </a:rPr>
                        <a:t>Aelia</a:t>
                      </a:r>
                      <a:r>
                        <a:rPr lang="en-GB" sz="1200" b="1" kern="1200" dirty="0">
                          <a:solidFill>
                            <a:schemeClr val="dk1"/>
                          </a:solidFill>
                          <a:effectLst/>
                          <a:latin typeface="+mn-lt"/>
                          <a:ea typeface="+mn-ea"/>
                          <a:cs typeface="+mn-cs"/>
                        </a:rPr>
                        <a:t> La[</a:t>
                      </a:r>
                      <a:r>
                        <a:rPr lang="en-GB" sz="1200" b="1" kern="1200" dirty="0" err="1">
                          <a:solidFill>
                            <a:schemeClr val="dk1"/>
                          </a:solidFill>
                          <a:effectLst/>
                          <a:latin typeface="+mn-lt"/>
                          <a:ea typeface="+mn-ea"/>
                          <a:cs typeface="+mn-cs"/>
                        </a:rPr>
                        <a:t>i</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billa</a:t>
                      </a:r>
                      <a:endParaRPr lang="en-GB" sz="1200" dirty="0"/>
                    </a:p>
                  </a:txBody>
                  <a:tcPr/>
                </a:tc>
                <a:tc>
                  <a:txBody>
                    <a:bodyPr/>
                    <a:lstStyle/>
                    <a:p>
                      <a:r>
                        <a:rPr lang="en-GB" sz="1200" b="1" kern="1200" dirty="0" err="1">
                          <a:solidFill>
                            <a:schemeClr val="dk1"/>
                          </a:solidFill>
                          <a:effectLst/>
                          <a:latin typeface="+mn-lt"/>
                          <a:ea typeface="+mn-ea"/>
                          <a:cs typeface="+mn-cs"/>
                        </a:rPr>
                        <a:t>Ἀσί</a:t>
                      </a:r>
                      <a:r>
                        <a:rPr lang="en-GB" sz="1200" b="1" kern="1200" dirty="0">
                          <a:solidFill>
                            <a:schemeClr val="dk1"/>
                          </a:solidFill>
                          <a:effectLst/>
                          <a:latin typeface="+mn-lt"/>
                          <a:ea typeface="+mn-ea"/>
                          <a:cs typeface="+mn-cs"/>
                        </a:rPr>
                        <a:t>ας ἀρχιέρειαν</a:t>
                      </a:r>
                      <a:r>
                        <a:rPr lang="en-GB" sz="1200" b="0" kern="1200" dirty="0">
                          <a:solidFill>
                            <a:schemeClr val="dk1"/>
                          </a:solidFill>
                          <a:effectLst/>
                          <a:latin typeface="+mn-lt"/>
                          <a:ea typeface="+mn-ea"/>
                          <a:cs typeface="+mn-cs"/>
                        </a:rPr>
                        <a:t>,</a:t>
                      </a:r>
                      <a:endParaRPr lang="en-GB" sz="1200" b="1" kern="1200" dirty="0">
                        <a:solidFill>
                          <a:schemeClr val="dk1"/>
                        </a:solidFill>
                        <a:effectLst/>
                        <a:latin typeface="+mn-lt"/>
                        <a:ea typeface="+mn-ea"/>
                        <a:cs typeface="+mn-cs"/>
                      </a:endParaRPr>
                    </a:p>
                    <a:p>
                      <a:r>
                        <a:rPr lang="en-GB" sz="1200" b="1" kern="1200" dirty="0" err="1">
                          <a:solidFill>
                            <a:schemeClr val="dk1"/>
                          </a:solidFill>
                          <a:effectLst/>
                          <a:latin typeface="+mn-lt"/>
                          <a:ea typeface="+mn-ea"/>
                          <a:cs typeface="+mn-cs"/>
                        </a:rPr>
                        <a:t>κοσμήτειρ</a:t>
                      </a:r>
                      <a:r>
                        <a:rPr lang="en-GB" sz="1200" b="1" kern="1200" dirty="0">
                          <a:solidFill>
                            <a:schemeClr val="dk1"/>
                          </a:solidFill>
                          <a:effectLst/>
                          <a:latin typeface="+mn-lt"/>
                          <a:ea typeface="+mn-ea"/>
                          <a:cs typeface="+mn-cs"/>
                        </a:rPr>
                        <a:t>αν</a:t>
                      </a:r>
                      <a:r>
                        <a:rPr lang="en-GB" sz="1200" kern="1200" dirty="0">
                          <a:solidFill>
                            <a:schemeClr val="dk1"/>
                          </a:solidFill>
                          <a:effectLst/>
                          <a:latin typeface="+mn-lt"/>
                          <a:ea typeface="+mn-ea"/>
                          <a:cs typeface="+mn-cs"/>
                        </a:rPr>
                        <a:t> τῆς</a:t>
                      </a:r>
                    </a:p>
                    <a:p>
                      <a:r>
                        <a:rPr lang="en-GB" sz="1200" kern="1200" dirty="0" err="1">
                          <a:solidFill>
                            <a:srgbClr val="00B0F0"/>
                          </a:solidFill>
                          <a:effectLst/>
                          <a:latin typeface="+mn-lt"/>
                          <a:ea typeface="+mn-ea"/>
                          <a:cs typeface="+mn-cs"/>
                        </a:rPr>
                        <a:t>Ἐφεσί</a:t>
                      </a:r>
                      <a:r>
                        <a:rPr lang="en-GB" sz="1200" kern="1200" dirty="0">
                          <a:solidFill>
                            <a:srgbClr val="00B0F0"/>
                          </a:solidFill>
                          <a:effectLst/>
                          <a:latin typeface="+mn-lt"/>
                          <a:ea typeface="+mn-ea"/>
                          <a:cs typeface="+mn-cs"/>
                        </a:rPr>
                        <a:t>ας</a:t>
                      </a:r>
                      <a:r>
                        <a:rPr lang="en-GB" sz="1200" kern="1200" dirty="0">
                          <a:solidFill>
                            <a:schemeClr val="dk1"/>
                          </a:solidFill>
                          <a:effectLst/>
                          <a:latin typeface="+mn-lt"/>
                          <a:ea typeface="+mn-ea"/>
                          <a:cs typeface="+mn-cs"/>
                        </a:rPr>
                        <a:t> Ἀρτέμιδος,</a:t>
                      </a:r>
                    </a:p>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τῆς</a:t>
                      </a:r>
                    </a:p>
                    <a:p>
                      <a:r>
                        <a:rPr lang="en-GB" sz="1200" b="1" kern="1200" dirty="0">
                          <a:solidFill>
                            <a:schemeClr val="dk1"/>
                          </a:solidFill>
                          <a:effectLst/>
                          <a:latin typeface="+mn-lt"/>
                          <a:ea typeface="+mn-ea"/>
                          <a:cs typeface="+mn-cs"/>
                        </a:rPr>
                        <a:t>λαμπ</a:t>
                      </a:r>
                      <a:r>
                        <a:rPr lang="en-GB" sz="1200" b="1" kern="1200" dirty="0" err="1">
                          <a:solidFill>
                            <a:schemeClr val="dk1"/>
                          </a:solidFill>
                          <a:effectLst/>
                          <a:latin typeface="+mn-lt"/>
                          <a:ea typeface="+mn-ea"/>
                          <a:cs typeface="+mn-cs"/>
                        </a:rPr>
                        <a:t>ροτάτης</a:t>
                      </a:r>
                      <a:r>
                        <a:rPr lang="en-GB" sz="1200" b="1" kern="1200" dirty="0">
                          <a:solidFill>
                            <a:srgbClr val="00B0F0"/>
                          </a:solidFill>
                          <a:effectLst/>
                          <a:latin typeface="+mn-lt"/>
                          <a:ea typeface="+mn-ea"/>
                          <a:cs typeface="+mn-cs"/>
                        </a:rPr>
                        <a:t> </a:t>
                      </a:r>
                      <a:r>
                        <a:rPr lang="en-GB" sz="1200" b="1" kern="1200" dirty="0" err="1">
                          <a:solidFill>
                            <a:srgbClr val="00B0F0"/>
                          </a:solidFill>
                          <a:effectLst/>
                          <a:latin typeface="+mn-lt"/>
                          <a:ea typeface="+mn-ea"/>
                          <a:cs typeface="+mn-cs"/>
                        </a:rPr>
                        <a:t>Ἀφρο</a:t>
                      </a:r>
                      <a:endParaRPr lang="en-GB" sz="1200" b="1" kern="1200" dirty="0">
                        <a:solidFill>
                          <a:srgbClr val="00B0F0"/>
                        </a:solidFill>
                        <a:effectLst/>
                        <a:latin typeface="+mn-lt"/>
                        <a:ea typeface="+mn-ea"/>
                        <a:cs typeface="+mn-cs"/>
                      </a:endParaRPr>
                    </a:p>
                    <a:p>
                      <a:r>
                        <a:rPr lang="en-GB" sz="1200" b="1" kern="1200" dirty="0" err="1">
                          <a:solidFill>
                            <a:srgbClr val="00B0F0"/>
                          </a:solidFill>
                          <a:effectLst/>
                          <a:latin typeface="+mn-lt"/>
                          <a:ea typeface="+mn-ea"/>
                          <a:cs typeface="+mn-cs"/>
                        </a:rPr>
                        <a:t>δισιέων</a:t>
                      </a:r>
                      <a:r>
                        <a:rPr lang="en-GB" sz="1200" b="1" kern="1200" dirty="0">
                          <a:solidFill>
                            <a:schemeClr val="dk1"/>
                          </a:solidFill>
                          <a:effectLst/>
                          <a:latin typeface="+mn-lt"/>
                          <a:ea typeface="+mn-ea"/>
                          <a:cs typeface="+mn-cs"/>
                        </a:rPr>
                        <a:t> π</a:t>
                      </a:r>
                      <a:r>
                        <a:rPr lang="en-GB" sz="1200" b="1" kern="1200" dirty="0" err="1">
                          <a:solidFill>
                            <a:schemeClr val="dk1"/>
                          </a:solidFill>
                          <a:effectLst/>
                          <a:latin typeface="+mn-lt"/>
                          <a:ea typeface="+mn-ea"/>
                          <a:cs typeface="+mn-cs"/>
                        </a:rPr>
                        <a:t>όλεως</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dirty="0"/>
                        <a:t>wife of high priest </a:t>
                      </a:r>
                      <a:r>
                        <a:rPr lang="en-GB" sz="1200" b="1" dirty="0" err="1"/>
                        <a:t>Septimius</a:t>
                      </a:r>
                      <a:r>
                        <a:rPr lang="en-GB" sz="1200" b="1" dirty="0"/>
                        <a:t> </a:t>
                      </a:r>
                      <a:r>
                        <a:rPr lang="en-GB" sz="1200" b="1" dirty="0" err="1"/>
                        <a:t>Hypsiclès</a:t>
                      </a:r>
                      <a:endParaRPr lang="en-GB" sz="1200" b="1" dirty="0"/>
                    </a:p>
                    <a:p>
                      <a:r>
                        <a:rPr lang="el-GR" sz="1200" b="0" dirty="0"/>
                        <a:t>γυναῖκα</a:t>
                      </a:r>
                      <a:r>
                        <a:rPr lang="el-GR" sz="1200" dirty="0"/>
                        <a:t> γενομένην | Σεπτιμίου Ὑψικλέους | </a:t>
                      </a:r>
                      <a:r>
                        <a:rPr lang="el-GR" sz="1200" b="1" dirty="0"/>
                        <a:t>ἀρχιερέως</a:t>
                      </a:r>
                      <a:endParaRPr lang="en-GB" sz="1200" b="1" dirty="0"/>
                    </a:p>
                  </a:txBody>
                  <a:tcPr/>
                </a:tc>
                <a:tc>
                  <a:txBody>
                    <a:bodyPr/>
                    <a:lstStyle/>
                    <a:p>
                      <a:r>
                        <a:rPr lang="en-GB" sz="1200" b="0" dirty="0"/>
                        <a:t>statue base</a:t>
                      </a:r>
                      <a:r>
                        <a:rPr lang="en-GB" sz="1200" dirty="0"/>
                        <a:t> dedicated </a:t>
                      </a:r>
                      <a:r>
                        <a:rPr lang="en-GB" sz="1200" b="1" dirty="0">
                          <a:solidFill>
                            <a:srgbClr val="C00000"/>
                          </a:solidFill>
                        </a:rPr>
                        <a:t>by the daughters</a:t>
                      </a:r>
                      <a:r>
                        <a:rPr lang="en-GB" sz="1200" b="1" baseline="0" dirty="0">
                          <a:solidFill>
                            <a:srgbClr val="C00000"/>
                          </a:solidFill>
                        </a:rPr>
                        <a:t> </a:t>
                      </a:r>
                      <a:r>
                        <a:rPr lang="en-GB" sz="1200" dirty="0" err="1"/>
                        <a:t>Septimia</a:t>
                      </a:r>
                      <a:r>
                        <a:rPr lang="en-GB" sz="1200" dirty="0"/>
                        <a:t>, </a:t>
                      </a:r>
                      <a:r>
                        <a:rPr lang="en-GB" sz="1200" dirty="0" err="1"/>
                        <a:t>Aelia</a:t>
                      </a:r>
                      <a:r>
                        <a:rPr lang="en-GB" sz="1200" dirty="0"/>
                        <a:t>, </a:t>
                      </a:r>
                      <a:br>
                        <a:rPr lang="en-GB" sz="1200" dirty="0"/>
                      </a:br>
                      <a:r>
                        <a:rPr lang="en-GB" sz="1200" dirty="0" err="1"/>
                        <a:t>Flav</a:t>
                      </a:r>
                      <a:r>
                        <a:rPr lang="en-GB" sz="1200" dirty="0"/>
                        <a:t>[</a:t>
                      </a:r>
                      <a:r>
                        <a:rPr lang="en-GB" sz="1200" dirty="0" err="1"/>
                        <a:t>ia</a:t>
                      </a:r>
                      <a:r>
                        <a:rPr lang="en-GB" sz="1200" dirty="0"/>
                        <a:t>?] und</a:t>
                      </a:r>
                      <a:r>
                        <a:rPr lang="en-GB" sz="1200" baseline="0" dirty="0"/>
                        <a:t> </a:t>
                      </a:r>
                      <a:r>
                        <a:rPr lang="en-GB" sz="1200" dirty="0" err="1"/>
                        <a:t>Laevilla</a:t>
                      </a:r>
                      <a:endParaRPr lang="en-GB" sz="1200" dirty="0"/>
                    </a:p>
                  </a:txBody>
                  <a:tcPr/>
                </a:tc>
                <a:tc>
                  <a:txBody>
                    <a:bodyPr/>
                    <a:lstStyle/>
                    <a:p>
                      <a:r>
                        <a:rPr lang="en-GB" sz="1200" dirty="0"/>
                        <a:t>175-200 </a:t>
                      </a:r>
                    </a:p>
                  </a:txBody>
                  <a:tcPr/>
                </a:tc>
                <a:tc>
                  <a:txBody>
                    <a:bodyPr/>
                    <a:lstStyle/>
                    <a:p>
                      <a:r>
                        <a:rPr lang="en-GB" sz="1200" b="0" i="1" dirty="0"/>
                        <a:t>IAph2007</a:t>
                      </a:r>
                      <a:r>
                        <a:rPr lang="en-GB" sz="1200" b="0" dirty="0"/>
                        <a:t> 12.533</a:t>
                      </a:r>
                    </a:p>
                  </a:txBody>
                  <a:tcPr/>
                </a:tc>
                <a:extLst>
                  <a:ext uri="{0D108BD9-81ED-4DB2-BD59-A6C34878D82A}">
                    <a16:rowId xmlns:a16="http://schemas.microsoft.com/office/drawing/2014/main" val="10003"/>
                  </a:ext>
                </a:extLst>
              </a:tr>
              <a:tr h="391889">
                <a:tc>
                  <a:txBody>
                    <a:bodyPr/>
                    <a:lstStyle/>
                    <a:p>
                      <a:r>
                        <a:rPr lang="en-GB" sz="1200" b="1" dirty="0" err="1"/>
                        <a:t>Apphia</a:t>
                      </a:r>
                      <a:endParaRPr lang="en-GB" sz="1200" b="1" dirty="0"/>
                    </a:p>
                  </a:txBody>
                  <a:tcPr/>
                </a:tc>
                <a:tc>
                  <a:txBody>
                    <a:bodyPr/>
                    <a:lstStyle/>
                    <a:p>
                      <a:r>
                        <a:rPr lang="el-GR" sz="1300" b="1" dirty="0"/>
                        <a:t>ἀρχιέρεια διὰ βίου θεῶν Σεβαστῶν</a:t>
                      </a:r>
                      <a:endParaRPr lang="en-GB" sz="1300" b="1" dirty="0"/>
                    </a:p>
                  </a:txBody>
                  <a:tcPr/>
                </a:tc>
                <a:tc>
                  <a:txBody>
                    <a:bodyPr/>
                    <a:lstStyle/>
                    <a:p>
                      <a:r>
                        <a:rPr lang="en-GB" sz="1200" b="1" dirty="0"/>
                        <a:t>grand daughter </a:t>
                      </a:r>
                      <a:r>
                        <a:rPr lang="en-GB" sz="1200" b="0" dirty="0"/>
                        <a:t>of</a:t>
                      </a:r>
                      <a:r>
                        <a:rPr lang="en-GB" sz="1200" baseline="0" dirty="0"/>
                        <a:t> </a:t>
                      </a:r>
                      <a:r>
                        <a:rPr lang="en-GB" sz="1200" dirty="0" err="1"/>
                        <a:t>Attinas</a:t>
                      </a:r>
                      <a:r>
                        <a:rPr lang="en-GB" sz="1200" dirty="0"/>
                        <a:t> </a:t>
                      </a:r>
                      <a:r>
                        <a:rPr lang="en-GB" sz="1200" dirty="0" err="1"/>
                        <a:t>Meliton</a:t>
                      </a:r>
                      <a:r>
                        <a:rPr lang="en-GB" sz="1200" dirty="0"/>
                        <a:t>, </a:t>
                      </a:r>
                      <a:r>
                        <a:rPr lang="el-GR" sz="1200" b="1" dirty="0"/>
                        <a:t>ἀρχιερεὺς</a:t>
                      </a:r>
                      <a:r>
                        <a:rPr lang="en-GB" sz="1200" b="1" dirty="0"/>
                        <a:t> </a:t>
                      </a:r>
                    </a:p>
                  </a:txBody>
                  <a:tcPr/>
                </a:tc>
                <a:tc>
                  <a:txBody>
                    <a:bodyPr/>
                    <a:lstStyle/>
                    <a:p>
                      <a:r>
                        <a:rPr lang="en-GB" sz="1200" dirty="0"/>
                        <a:t>honorary decree of</a:t>
                      </a:r>
                      <a:br>
                        <a:rPr lang="en-GB" sz="1200" dirty="0"/>
                      </a:br>
                      <a:r>
                        <a:rPr lang="en-GB" sz="1200" i="1" baseline="0" dirty="0" err="1"/>
                        <a:t>boule</a:t>
                      </a:r>
                      <a:r>
                        <a:rPr lang="en-GB" sz="1200" baseline="0" dirty="0"/>
                        <a:t> und </a:t>
                      </a:r>
                      <a:r>
                        <a:rPr lang="en-GB" sz="1200" i="1" baseline="0" dirty="0"/>
                        <a:t>demos</a:t>
                      </a:r>
                      <a:endParaRPr lang="en-GB" sz="1200" i="1" dirty="0"/>
                    </a:p>
                  </a:txBody>
                  <a:tcPr/>
                </a:tc>
                <a:tc>
                  <a:txBody>
                    <a:bodyPr/>
                    <a:lstStyle/>
                    <a:p>
                      <a:r>
                        <a:rPr lang="en-GB" sz="1200" dirty="0"/>
                        <a:t>50-150</a:t>
                      </a:r>
                    </a:p>
                  </a:txBody>
                  <a:tcPr/>
                </a:tc>
                <a:tc>
                  <a:txBody>
                    <a:bodyPr/>
                    <a:lstStyle/>
                    <a:p>
                      <a:r>
                        <a:rPr lang="en-GB" sz="1200" b="0" i="1" dirty="0"/>
                        <a:t>IAph2007</a:t>
                      </a:r>
                      <a:r>
                        <a:rPr lang="en-GB" sz="1200" b="0" dirty="0"/>
                        <a:t> 12.609</a:t>
                      </a:r>
                    </a:p>
                  </a:txBody>
                  <a:tcPr/>
                </a:tc>
                <a:extLst>
                  <a:ext uri="{0D108BD9-81ED-4DB2-BD59-A6C34878D82A}">
                    <a16:rowId xmlns:a16="http://schemas.microsoft.com/office/drawing/2014/main" val="10004"/>
                  </a:ext>
                </a:extLst>
              </a:tr>
              <a:tr h="838944">
                <a:tc>
                  <a:txBody>
                    <a:bodyPr/>
                    <a:lstStyle/>
                    <a:p>
                      <a:r>
                        <a:rPr lang="en-GB" sz="1200" b="1" kern="1200" dirty="0">
                          <a:solidFill>
                            <a:schemeClr val="dk1"/>
                          </a:solidFill>
                          <a:effectLst/>
                          <a:latin typeface="+mn-lt"/>
                          <a:ea typeface="+mn-ea"/>
                          <a:cs typeface="+mn-cs"/>
                        </a:rPr>
                        <a:t>[A]</a:t>
                      </a:r>
                      <a:r>
                        <a:rPr lang="en-GB" sz="1200" b="1" kern="1200" dirty="0" err="1">
                          <a:solidFill>
                            <a:schemeClr val="dk1"/>
                          </a:solidFill>
                          <a:effectLst/>
                          <a:latin typeface="+mn-lt"/>
                          <a:ea typeface="+mn-ea"/>
                          <a:cs typeface="+mn-cs"/>
                        </a:rPr>
                        <a:t>ttalis</a:t>
                      </a:r>
                      <a:r>
                        <a:rPr lang="en-GB" sz="1200" b="1" kern="1200" dirty="0">
                          <a:solidFill>
                            <a:schemeClr val="dk1"/>
                          </a:solidFill>
                          <a:effectLst/>
                          <a:latin typeface="+mn-lt"/>
                          <a:ea typeface="+mn-ea"/>
                          <a:cs typeface="+mn-cs"/>
                        </a:rPr>
                        <a:t> </a:t>
                      </a:r>
                      <a:r>
                        <a:rPr lang="en-GB" sz="1200" b="1" kern="1200" dirty="0" err="1">
                          <a:solidFill>
                            <a:schemeClr val="dk1"/>
                          </a:solidFill>
                          <a:effectLst/>
                          <a:latin typeface="+mn-lt"/>
                          <a:ea typeface="+mn-ea"/>
                          <a:cs typeface="+mn-cs"/>
                        </a:rPr>
                        <a:t>Apphio</a:t>
                      </a:r>
                      <a:r>
                        <a:rPr lang="en-GB" sz="1200" b="1" kern="1200" dirty="0">
                          <a:solidFill>
                            <a:schemeClr val="dk1"/>
                          </a:solidFill>
                          <a:effectLst/>
                          <a:latin typeface="+mn-lt"/>
                          <a:ea typeface="+mn-ea"/>
                          <a:cs typeface="+mn-cs"/>
                        </a:rPr>
                        <a:t>[n]</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καὶ ἱέρειαν </a:t>
                      </a:r>
                    </a:p>
                    <a:p>
                      <a:r>
                        <a:rPr lang="el-GR" sz="1300" b="1" dirty="0"/>
                        <a:t>ἱερεῖς τῆς Ἀφροδείτης,</a:t>
                      </a:r>
                      <a:endParaRPr lang="en-GB" sz="1300" b="1" dirty="0"/>
                    </a:p>
                    <a:p>
                      <a:r>
                        <a:rPr lang="el-GR" sz="1300" b="1" dirty="0">
                          <a:solidFill>
                            <a:srgbClr val="00B0F0"/>
                          </a:solidFill>
                        </a:rPr>
                        <a:t>Στεφανηφόρου</a:t>
                      </a:r>
                      <a:endParaRPr lang="en-GB" sz="1300" b="1" dirty="0">
                        <a:solidFill>
                          <a:srgbClr val="00B0F0"/>
                        </a:solidFill>
                      </a:endParaRPr>
                    </a:p>
                  </a:txBody>
                  <a:tcPr/>
                </a:tc>
                <a:tc>
                  <a:txBody>
                    <a:bodyPr/>
                    <a:lstStyle/>
                    <a:p>
                      <a:r>
                        <a:rPr lang="fr-FR" sz="1200" b="1" i="0" dirty="0" err="1"/>
                        <a:t>husband</a:t>
                      </a:r>
                      <a:r>
                        <a:rPr lang="fr-FR" sz="1200" b="0" i="0" dirty="0"/>
                        <a:t>:</a:t>
                      </a:r>
                      <a:r>
                        <a:rPr lang="fr-FR" sz="1200" i="0" dirty="0"/>
                        <a:t> Attalos, son of </a:t>
                      </a:r>
                      <a:r>
                        <a:rPr lang="fr-FR" sz="1200" i="0" dirty="0" err="1"/>
                        <a:t>Menandros</a:t>
                      </a:r>
                      <a:r>
                        <a:rPr lang="fr-FR" sz="1200" i="0" dirty="0"/>
                        <a:t>,</a:t>
                      </a:r>
                      <a:r>
                        <a:rPr lang="fr-FR" sz="1200" i="0" baseline="0" dirty="0"/>
                        <a:t> </a:t>
                      </a:r>
                      <a:r>
                        <a:rPr lang="fr-FR" sz="1200" i="1" baseline="0" dirty="0" err="1"/>
                        <a:t>hiereus</a:t>
                      </a:r>
                      <a:endParaRPr lang="en-GB" sz="1200" dirty="0"/>
                    </a:p>
                  </a:txBody>
                  <a:tcPr/>
                </a:tc>
                <a:tc>
                  <a:txBody>
                    <a:bodyPr/>
                    <a:lstStyle/>
                    <a:p>
                      <a:r>
                        <a:rPr lang="en-GB" sz="1200" dirty="0"/>
                        <a:t>(1) dedication of </a:t>
                      </a:r>
                      <a:r>
                        <a:rPr lang="en-GB" sz="1200" b="1" dirty="0">
                          <a:solidFill>
                            <a:srgbClr val="C00000"/>
                          </a:solidFill>
                        </a:rPr>
                        <a:t>temple</a:t>
                      </a:r>
                      <a:r>
                        <a:rPr lang="en-GB" sz="1200" dirty="0">
                          <a:solidFill>
                            <a:srgbClr val="C00000"/>
                          </a:solidFill>
                        </a:rPr>
                        <a:t> </a:t>
                      </a:r>
                      <a:r>
                        <a:rPr lang="en-GB" sz="1200" dirty="0"/>
                        <a:t>to Tiberius &amp;</a:t>
                      </a:r>
                      <a:r>
                        <a:rPr lang="en-GB" sz="1200" baseline="0" dirty="0"/>
                        <a:t> </a:t>
                      </a:r>
                      <a:r>
                        <a:rPr lang="en-GB" sz="1200" baseline="0" dirty="0" err="1"/>
                        <a:t>Livia</a:t>
                      </a:r>
                      <a:r>
                        <a:rPr lang="en-GB" sz="1200" baseline="0" dirty="0"/>
                        <a:t> </a:t>
                      </a:r>
                    </a:p>
                    <a:p>
                      <a:r>
                        <a:rPr lang="en-GB" sz="1200" baseline="0" dirty="0"/>
                        <a:t>(2) </a:t>
                      </a:r>
                      <a:r>
                        <a:rPr lang="en-GB" sz="1200" b="1" baseline="0" dirty="0" err="1">
                          <a:solidFill>
                            <a:srgbClr val="C00000"/>
                          </a:solidFill>
                        </a:rPr>
                        <a:t>deidication</a:t>
                      </a:r>
                      <a:r>
                        <a:rPr lang="en-GB" sz="1200" baseline="0" dirty="0">
                          <a:solidFill>
                            <a:srgbClr val="C00000"/>
                          </a:solidFill>
                        </a:rPr>
                        <a:t> </a:t>
                      </a:r>
                      <a:r>
                        <a:rPr lang="en-GB" sz="1200" baseline="0" dirty="0"/>
                        <a:t>to Aphrodite (3)  honorary base, etc.</a:t>
                      </a:r>
                      <a:endParaRPr lang="en-GB" sz="1200" dirty="0"/>
                    </a:p>
                  </a:txBody>
                  <a:tcPr/>
                </a:tc>
                <a:tc>
                  <a:txBody>
                    <a:bodyPr/>
                    <a:lstStyle/>
                    <a:p>
                      <a:r>
                        <a:rPr lang="en-GB" sz="1200" dirty="0"/>
                        <a:t>1-50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t>16 inscriptions</a:t>
                      </a:r>
                      <a:r>
                        <a:rPr lang="en-GB" sz="1200" b="0" baseline="0" dirty="0"/>
                        <a:t> </a:t>
                      </a:r>
                      <a:r>
                        <a:rPr lang="de-DE" sz="1200" b="0" dirty="0" err="1"/>
                        <a:t>RvB</a:t>
                      </a:r>
                      <a:r>
                        <a:rPr lang="de-DE" sz="1200" b="0" dirty="0"/>
                        <a:t> S. 310, </a:t>
                      </a:r>
                      <a:br>
                        <a:rPr lang="de-DE" sz="1200" b="0" dirty="0"/>
                      </a:br>
                      <a:r>
                        <a:rPr lang="de-DE" sz="1200" b="0" dirty="0"/>
                        <a:t>n</a:t>
                      </a:r>
                      <a:r>
                        <a:rPr lang="de-DE" sz="1200" b="0" baseline="30000" dirty="0"/>
                        <a:t>o</a:t>
                      </a:r>
                      <a:r>
                        <a:rPr lang="de-DE" sz="1200" b="0" dirty="0"/>
                        <a:t> 2  </a:t>
                      </a:r>
                      <a:endParaRPr lang="en-GB" sz="1200" b="0" dirty="0"/>
                    </a:p>
                  </a:txBody>
                  <a:tcPr/>
                </a:tc>
                <a:extLst>
                  <a:ext uri="{0D108BD9-81ED-4DB2-BD59-A6C34878D82A}">
                    <a16:rowId xmlns:a16="http://schemas.microsoft.com/office/drawing/2014/main" val="10005"/>
                  </a:ext>
                </a:extLst>
              </a:tr>
              <a:tr h="381418">
                <a:tc>
                  <a:txBody>
                    <a:bodyPr/>
                    <a:lstStyle/>
                    <a:p>
                      <a:r>
                        <a:rPr lang="it-IT" sz="1200" b="1" kern="1200" dirty="0">
                          <a:solidFill>
                            <a:schemeClr val="dk1"/>
                          </a:solidFill>
                          <a:effectLst/>
                          <a:latin typeface="+mn-lt"/>
                          <a:ea typeface="+mn-ea"/>
                          <a:cs typeface="+mn-cs"/>
                        </a:rPr>
                        <a:t>Aurelia Messuleia Saturnina Chrysao</a:t>
                      </a:r>
                      <a:r>
                        <a:rPr lang="en-GB" sz="1200" b="1" kern="1200" dirty="0" err="1">
                          <a:solidFill>
                            <a:schemeClr val="dk1"/>
                          </a:solidFill>
                          <a:effectLst/>
                          <a:latin typeface="+mn-lt"/>
                          <a:ea typeface="+mn-ea"/>
                          <a:cs typeface="+mn-cs"/>
                        </a:rPr>
                        <a:t>ris</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kern="1200" dirty="0" err="1">
                          <a:solidFill>
                            <a:schemeClr val="dk1"/>
                          </a:solidFill>
                          <a:effectLst/>
                          <a:latin typeface="+mn-lt"/>
                          <a:ea typeface="+mn-ea"/>
                          <a:cs typeface="+mn-cs"/>
                        </a:rPr>
                        <a:t>ἀρχιέρει</a:t>
                      </a:r>
                      <a:r>
                        <a:rPr lang="en-GB" sz="1200" b="1" kern="1200" dirty="0">
                          <a:solidFill>
                            <a:schemeClr val="dk1"/>
                          </a:solidFill>
                          <a:effectLst/>
                          <a:latin typeface="+mn-lt"/>
                          <a:ea typeface="+mn-ea"/>
                          <a:cs typeface="+mn-cs"/>
                        </a:rPr>
                        <a:t>α τῆς </a:t>
                      </a:r>
                      <a:r>
                        <a:rPr lang="en-GB" sz="1200" b="1" kern="1200" dirty="0">
                          <a:solidFill>
                            <a:srgbClr val="00B0F0"/>
                          </a:solidFill>
                          <a:effectLst/>
                          <a:latin typeface="+mn-lt"/>
                          <a:ea typeface="+mn-ea"/>
                          <a:cs typeface="+mn-cs"/>
                        </a:rPr>
                        <a:t>πατρίδος</a:t>
                      </a:r>
                      <a:endParaRPr lang="en-GB" sz="1200" b="1" dirty="0">
                        <a:solidFill>
                          <a:srgbClr val="00B0F0"/>
                        </a:solidFill>
                      </a:endParaRPr>
                    </a:p>
                  </a:txBody>
                  <a:tcPr/>
                </a:tc>
                <a:tc>
                  <a:txBody>
                    <a:bodyPr/>
                    <a:lstStyle/>
                    <a:p>
                      <a:r>
                        <a:rPr lang="en-GB" sz="1200" b="1" dirty="0"/>
                        <a:t>husband:</a:t>
                      </a:r>
                      <a:r>
                        <a:rPr lang="en-GB" sz="1200" baseline="0" dirty="0"/>
                        <a:t> </a:t>
                      </a:r>
                      <a:r>
                        <a:rPr lang="en-GB" sz="1200" dirty="0"/>
                        <a:t>Aurelius Flavius </a:t>
                      </a:r>
                      <a:r>
                        <a:rPr lang="en-GB" sz="1200" dirty="0" err="1"/>
                        <a:t>Hephaistion</a:t>
                      </a:r>
                      <a:r>
                        <a:rPr lang="en-GB" sz="1200" dirty="0"/>
                        <a:t>,</a:t>
                      </a:r>
                      <a:r>
                        <a:rPr lang="en-GB" sz="1200" baseline="0" dirty="0"/>
                        <a:t> </a:t>
                      </a:r>
                      <a:r>
                        <a:rPr lang="el-GR" sz="1200" b="1" dirty="0"/>
                        <a:t>ἀρχιερεύς</a:t>
                      </a:r>
                      <a:endParaRPr lang="en-GB" sz="1200" b="0" dirty="0"/>
                    </a:p>
                    <a:p>
                      <a:r>
                        <a:rPr lang="en-GB" sz="1200" b="0" dirty="0">
                          <a:sym typeface="Wingdings" pitchFamily="2" charset="2"/>
                        </a:rPr>
                        <a:t>daughter: also</a:t>
                      </a:r>
                      <a:r>
                        <a:rPr lang="en-GB" sz="1200" b="0" baseline="0" dirty="0">
                          <a:sym typeface="Wingdings" pitchFamily="2" charset="2"/>
                        </a:rPr>
                        <a:t> priest</a:t>
                      </a:r>
                      <a:endParaRPr lang="en-GB" sz="1200" b="0" dirty="0"/>
                    </a:p>
                  </a:txBody>
                  <a:tcPr/>
                </a:tc>
                <a:tc>
                  <a:txBody>
                    <a:bodyPr/>
                    <a:lstStyle/>
                    <a:p>
                      <a:r>
                        <a:rPr lang="en-GB" sz="1200" dirty="0"/>
                        <a:t>1 statue base</a:t>
                      </a:r>
                      <a:r>
                        <a:rPr lang="en-GB" sz="1200" baseline="0" dirty="0"/>
                        <a:t> for the priestess </a:t>
                      </a:r>
                      <a:br>
                        <a:rPr lang="en-GB" sz="1200" baseline="0" dirty="0"/>
                      </a:br>
                      <a:r>
                        <a:rPr lang="en-GB" sz="1200" baseline="0" dirty="0"/>
                        <a:t>2 and base for her daughter</a:t>
                      </a:r>
                      <a:endParaRPr lang="en-GB" sz="1200" dirty="0"/>
                    </a:p>
                  </a:txBody>
                  <a:tcPr/>
                </a:tc>
                <a:tc>
                  <a:txBody>
                    <a:bodyPr/>
                    <a:lstStyle/>
                    <a:p>
                      <a:endParaRPr lang="en-GB" sz="1200" dirty="0"/>
                    </a:p>
                  </a:txBody>
                  <a:tcPr/>
                </a:tc>
                <a:tc>
                  <a:txBody>
                    <a:bodyPr/>
                    <a:lstStyle/>
                    <a:p>
                      <a:r>
                        <a:rPr lang="en-GB" sz="1200" b="0" i="0" kern="1200" dirty="0">
                          <a:solidFill>
                            <a:schemeClr val="dk1"/>
                          </a:solidFill>
                          <a:effectLst/>
                          <a:latin typeface="+mn-lt"/>
                          <a:ea typeface="+mn-ea"/>
                          <a:cs typeface="+mn-cs"/>
                        </a:rPr>
                        <a:t>3 inscriptions (</a:t>
                      </a:r>
                      <a:r>
                        <a:rPr lang="en-GB" sz="1200" b="0" i="1" kern="1200" dirty="0">
                          <a:solidFill>
                            <a:schemeClr val="dk1"/>
                          </a:solidFill>
                          <a:effectLst/>
                          <a:latin typeface="+mn-lt"/>
                          <a:ea typeface="+mn-ea"/>
                          <a:cs typeface="+mn-cs"/>
                        </a:rPr>
                        <a:t>CIG</a:t>
                      </a:r>
                      <a:r>
                        <a:rPr lang="en-GB" sz="1200" b="0" i="0" kern="1200" dirty="0">
                          <a:solidFill>
                            <a:schemeClr val="dk1"/>
                          </a:solidFill>
                          <a:effectLst/>
                          <a:latin typeface="+mn-lt"/>
                          <a:ea typeface="+mn-ea"/>
                          <a:cs typeface="+mn-cs"/>
                        </a:rPr>
                        <a:t> 2821)</a:t>
                      </a:r>
                      <a:endParaRPr lang="en-GB" sz="1200" b="0" i="0" dirty="0"/>
                    </a:p>
                  </a:txBody>
                  <a:tcPr/>
                </a:tc>
                <a:extLst>
                  <a:ext uri="{0D108BD9-81ED-4DB2-BD59-A6C34878D82A}">
                    <a16:rowId xmlns:a16="http://schemas.microsoft.com/office/drawing/2014/main" val="10006"/>
                  </a:ext>
                </a:extLst>
              </a:tr>
              <a:tr h="381418">
                <a:tc>
                  <a:txBody>
                    <a:bodyPr/>
                    <a:lstStyle/>
                    <a:p>
                      <a:r>
                        <a:rPr lang="en-GB" sz="1200" b="1" dirty="0"/>
                        <a:t>Iulia </a:t>
                      </a:r>
                      <a:r>
                        <a:rPr lang="en-GB" sz="1200" b="1" dirty="0" err="1"/>
                        <a:t>Polla</a:t>
                      </a:r>
                      <a:endParaRPr lang="en-GB" sz="1200" b="1"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r>
                        <a:rPr lang="en-GB" sz="1200" b="1" kern="1200" dirty="0">
                          <a:solidFill>
                            <a:srgbClr val="00B0F0"/>
                          </a:solidFill>
                          <a:effectLst/>
                          <a:latin typeface="+mn-lt"/>
                          <a:ea typeface="+mn-ea"/>
                          <a:cs typeface="+mn-cs"/>
                        </a:rPr>
                        <a:t>ἀνθηφόρος</a:t>
                      </a:r>
                      <a:br>
                        <a:rPr lang="en-GB" sz="1200" kern="1200" dirty="0">
                          <a:solidFill>
                            <a:schemeClr val="dk1"/>
                          </a:solidFill>
                          <a:effectLst/>
                          <a:latin typeface="+mn-lt"/>
                          <a:ea typeface="+mn-ea"/>
                          <a:cs typeface="+mn-cs"/>
                        </a:rPr>
                      </a:br>
                      <a:r>
                        <a:rPr lang="en-GB" sz="1200" kern="1200" dirty="0">
                          <a:solidFill>
                            <a:schemeClr val="dk1"/>
                          </a:solidFill>
                          <a:effectLst/>
                          <a:latin typeface="+mn-lt"/>
                          <a:ea typeface="+mn-ea"/>
                          <a:cs typeface="+mn-cs"/>
                        </a:rPr>
                        <a:t>(”Blumenträger”)</a:t>
                      </a:r>
                      <a:endParaRPr lang="en-GB" sz="1200" dirty="0"/>
                    </a:p>
                  </a:txBody>
                  <a:tcPr/>
                </a:tc>
                <a:tc>
                  <a:txBody>
                    <a:bodyPr/>
                    <a:lstStyle/>
                    <a:p>
                      <a:r>
                        <a:rPr lang="en-GB" sz="1200" dirty="0"/>
                        <a:t>-</a:t>
                      </a:r>
                    </a:p>
                  </a:txBody>
                  <a:tcPr/>
                </a:tc>
                <a:tc>
                  <a:txBody>
                    <a:bodyPr/>
                    <a:lstStyle/>
                    <a:p>
                      <a:r>
                        <a:rPr lang="en-GB" sz="1200" b="0" dirty="0"/>
                        <a:t>statue base</a:t>
                      </a:r>
                    </a:p>
                  </a:txBody>
                  <a:tcPr/>
                </a:tc>
                <a:tc>
                  <a:txBody>
                    <a:bodyPr/>
                    <a:lstStyle/>
                    <a:p>
                      <a:r>
                        <a:rPr lang="en-GB" sz="1200" dirty="0"/>
                        <a:t>130-170</a:t>
                      </a:r>
                    </a:p>
                  </a:txBody>
                  <a:tcPr/>
                </a:tc>
                <a:tc>
                  <a:txBody>
                    <a:bodyPr/>
                    <a:lstStyle/>
                    <a:p>
                      <a:pPr algn="l"/>
                      <a:r>
                        <a:rPr lang="en-GB" sz="1200" b="0" i="1" kern="1200" dirty="0">
                          <a:solidFill>
                            <a:schemeClr val="dk1"/>
                          </a:solidFill>
                          <a:effectLst/>
                          <a:latin typeface="+mn-lt"/>
                          <a:ea typeface="+mn-ea"/>
                          <a:cs typeface="+mn-cs"/>
                        </a:rPr>
                        <a:t>REG 19, 1906, 136-37, no 69</a:t>
                      </a:r>
                      <a:endParaRPr lang="en-GB" sz="1200" b="0" kern="1200" dirty="0">
                        <a:solidFill>
                          <a:schemeClr val="dk1"/>
                        </a:solidFill>
                        <a:effectLst/>
                        <a:latin typeface="+mn-lt"/>
                        <a:ea typeface="+mn-ea"/>
                        <a:cs typeface="+mn-cs"/>
                      </a:endParaRPr>
                    </a:p>
                  </a:txBody>
                  <a:tcPr/>
                </a:tc>
                <a:extLst>
                  <a:ext uri="{0D108BD9-81ED-4DB2-BD59-A6C34878D82A}">
                    <a16:rowId xmlns:a16="http://schemas.microsoft.com/office/drawing/2014/main" val="10007"/>
                  </a:ext>
                </a:extLst>
              </a:tr>
              <a:tr h="381418">
                <a:tc>
                  <a:txBody>
                    <a:bodyPr/>
                    <a:lstStyle/>
                    <a:p>
                      <a:r>
                        <a:rPr lang="en-GB" sz="1200" b="1" dirty="0" err="1"/>
                        <a:t>Ammia</a:t>
                      </a:r>
                      <a:endParaRPr lang="en-GB" sz="1200" b="1" dirty="0"/>
                    </a:p>
                  </a:txBody>
                  <a:tcPr/>
                </a:tc>
                <a:tc>
                  <a:txBody>
                    <a:bodyPr/>
                    <a:lstStyle/>
                    <a:p>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θεᾶς Ἰουλίας νέας Δήμητρος</a:t>
                      </a:r>
                      <a:r>
                        <a:rPr lang="en-GB" sz="1200" kern="1200" dirty="0">
                          <a:solidFill>
                            <a:schemeClr val="dk1"/>
                          </a:solidFill>
                          <a:effectLst/>
                          <a:latin typeface="+mn-lt"/>
                          <a:ea typeface="+mn-ea"/>
                          <a:cs typeface="+mn-cs"/>
                        </a:rPr>
                        <a:t> </a:t>
                      </a:r>
                      <a:r>
                        <a:rPr lang="en-GB" sz="1200" kern="1200" dirty="0">
                          <a:solidFill>
                            <a:schemeClr val="dk1"/>
                          </a:solidFill>
                          <a:effectLst/>
                          <a:latin typeface="+mn-lt"/>
                          <a:ea typeface="+mn-ea"/>
                          <a:cs typeface="+mn-cs"/>
                          <a:sym typeface="Wingdings" pitchFamily="2" charset="2"/>
                        </a:rPr>
                        <a:t></a:t>
                      </a:r>
                      <a:r>
                        <a:rPr lang="en-GB" sz="1200" b="1" kern="1200" dirty="0">
                          <a:solidFill>
                            <a:srgbClr val="C00000"/>
                          </a:solidFill>
                          <a:effectLst/>
                          <a:latin typeface="+mn-lt"/>
                          <a:ea typeface="+mn-ea"/>
                          <a:cs typeface="+mn-cs"/>
                          <a:sym typeface="Wingdings" pitchFamily="2" charset="2"/>
                        </a:rPr>
                        <a:t>Livia</a:t>
                      </a:r>
                      <a:endParaRPr lang="en-GB" sz="1200" b="1" dirty="0">
                        <a:solidFill>
                          <a:srgbClr val="C0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t>husband:</a:t>
                      </a:r>
                      <a:r>
                        <a:rPr lang="en-GB" sz="1200" dirty="0"/>
                        <a:t> </a:t>
                      </a:r>
                      <a:r>
                        <a:rPr lang="en-GB" sz="1200" b="0" dirty="0" err="1"/>
                        <a:t>Aristoclès</a:t>
                      </a:r>
                      <a:r>
                        <a:rPr lang="en-GB" sz="1200" b="0" dirty="0"/>
                        <a:t> Mo-</a:t>
                      </a:r>
                      <a:r>
                        <a:rPr lang="en-GB" sz="1200" b="0" dirty="0" err="1"/>
                        <a:t>lossos</a:t>
                      </a:r>
                      <a:r>
                        <a:rPr lang="en-GB" sz="1200" b="0" dirty="0"/>
                        <a:t> (no </a:t>
                      </a:r>
                      <a:r>
                        <a:rPr lang="en-GB" sz="1200" b="0" i="1" dirty="0"/>
                        <a:t>sacerdos</a:t>
                      </a:r>
                      <a:r>
                        <a:rPr lang="en-GB" sz="1200" b="0" i="0" dirty="0"/>
                        <a:t>?</a:t>
                      </a:r>
                      <a:r>
                        <a:rPr lang="en-GB" sz="1200" b="0" dirty="0"/>
                        <a:t>)</a:t>
                      </a:r>
                    </a:p>
                  </a:txBody>
                  <a:tcPr/>
                </a:tc>
                <a:tc>
                  <a:txBody>
                    <a:bodyPr/>
                    <a:lstStyle/>
                    <a:p>
                      <a:r>
                        <a:rPr lang="en-GB" sz="1200" b="0" dirty="0"/>
                        <a:t>honorary inscription</a:t>
                      </a:r>
                    </a:p>
                  </a:txBody>
                  <a:tcPr/>
                </a:tc>
                <a:tc>
                  <a:txBody>
                    <a:bodyPr/>
                    <a:lstStyle/>
                    <a:p>
                      <a:r>
                        <a:rPr lang="en-GB" sz="1200" dirty="0"/>
                        <a:t>42-60</a:t>
                      </a:r>
                    </a:p>
                  </a:txBody>
                  <a:tcPr/>
                </a:tc>
                <a:tc>
                  <a:txBody>
                    <a:bodyPr/>
                    <a:lstStyle/>
                    <a:p>
                      <a:r>
                        <a:rPr lang="en-GB" sz="1200" i="1" dirty="0"/>
                        <a:t>CIG</a:t>
                      </a:r>
                      <a:r>
                        <a:rPr lang="en-GB" sz="1200" dirty="0"/>
                        <a:t> 2815</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8"/>
                  </a:ext>
                </a:extLst>
              </a:tr>
            </a:tbl>
          </a:graphicData>
        </a:graphic>
      </p:graphicFrame>
      <p:sp>
        <p:nvSpPr>
          <p:cNvPr id="15" name="Flowchart: Process 14"/>
          <p:cNvSpPr/>
          <p:nvPr/>
        </p:nvSpPr>
        <p:spPr>
          <a:xfrm>
            <a:off x="107504" y="5085184"/>
            <a:ext cx="8928992" cy="864096"/>
          </a:xfrm>
          <a:prstGeom prst="flowChartProcess">
            <a:avLst/>
          </a:prstGeom>
          <a:solidFill>
            <a:srgbClr val="FFC000">
              <a:alpha val="52000"/>
            </a:srgb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spTree>
    <p:extLst>
      <p:ext uri="{BB962C8B-B14F-4D97-AF65-F5344CB8AC3E}">
        <p14:creationId xmlns:p14="http://schemas.microsoft.com/office/powerpoint/2010/main" val="3619946910"/>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0648"/>
            <a:ext cx="8229600" cy="854968"/>
          </a:xfrm>
        </p:spPr>
        <p:txBody>
          <a:bodyPr/>
          <a:lstStyle/>
          <a:p>
            <a:r>
              <a:rPr lang="en-GB" dirty="0" err="1"/>
              <a:t>Aphrodisias</a:t>
            </a:r>
            <a:r>
              <a:rPr lang="en-GB" dirty="0"/>
              <a:t>: 17 priestesses \ 66</a:t>
            </a:r>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3169802235"/>
              </p:ext>
            </p:extLst>
          </p:nvPr>
        </p:nvGraphicFramePr>
        <p:xfrm>
          <a:off x="107504" y="836885"/>
          <a:ext cx="8892480" cy="5808851"/>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1989113">
                  <a:extLst>
                    <a:ext uri="{9D8B030D-6E8A-4147-A177-3AD203B41FA5}">
                      <a16:colId xmlns:a16="http://schemas.microsoft.com/office/drawing/2014/main" val="20001"/>
                    </a:ext>
                  </a:extLst>
                </a:gridCol>
                <a:gridCol w="1942895">
                  <a:extLst>
                    <a:ext uri="{9D8B030D-6E8A-4147-A177-3AD203B41FA5}">
                      <a16:colId xmlns:a16="http://schemas.microsoft.com/office/drawing/2014/main" val="20002"/>
                    </a:ext>
                  </a:extLst>
                </a:gridCol>
                <a:gridCol w="1864128">
                  <a:extLst>
                    <a:ext uri="{9D8B030D-6E8A-4147-A177-3AD203B41FA5}">
                      <a16:colId xmlns:a16="http://schemas.microsoft.com/office/drawing/2014/main" val="20003"/>
                    </a:ext>
                  </a:extLst>
                </a:gridCol>
                <a:gridCol w="676580">
                  <a:extLst>
                    <a:ext uri="{9D8B030D-6E8A-4147-A177-3AD203B41FA5}">
                      <a16:colId xmlns:a16="http://schemas.microsoft.com/office/drawing/2014/main" val="20004"/>
                    </a:ext>
                  </a:extLst>
                </a:gridCol>
                <a:gridCol w="1195628">
                  <a:extLst>
                    <a:ext uri="{9D8B030D-6E8A-4147-A177-3AD203B41FA5}">
                      <a16:colId xmlns:a16="http://schemas.microsoft.com/office/drawing/2014/main" val="20005"/>
                    </a:ext>
                  </a:extLst>
                </a:gridCol>
              </a:tblGrid>
              <a:tr h="205553">
                <a:tc>
                  <a:txBody>
                    <a:bodyPr/>
                    <a:lstStyle/>
                    <a:p>
                      <a:pPr algn="ctr"/>
                      <a:r>
                        <a:rPr lang="en-GB" sz="1050" dirty="0"/>
                        <a:t>Name</a:t>
                      </a:r>
                    </a:p>
                  </a:txBody>
                  <a:tcPr>
                    <a:solidFill>
                      <a:schemeClr val="accent1">
                        <a:alpha val="50000"/>
                      </a:schemeClr>
                    </a:solidFill>
                  </a:tcPr>
                </a:tc>
                <a:tc>
                  <a:txBody>
                    <a:bodyPr/>
                    <a:lstStyle/>
                    <a:p>
                      <a:pPr algn="ctr"/>
                      <a:r>
                        <a:rPr lang="en-GB" sz="1050" dirty="0"/>
                        <a:t>Priesthood</a:t>
                      </a:r>
                    </a:p>
                  </a:txBody>
                  <a:tcPr>
                    <a:solidFill>
                      <a:schemeClr val="accent1">
                        <a:alpha val="50000"/>
                      </a:schemeClr>
                    </a:solidFill>
                  </a:tcPr>
                </a:tc>
                <a:tc>
                  <a:txBody>
                    <a:bodyPr/>
                    <a:lstStyle/>
                    <a:p>
                      <a:pPr algn="ctr"/>
                      <a:r>
                        <a:rPr lang="en-GB" sz="1050" dirty="0"/>
                        <a:t>Husband &amp;c</a:t>
                      </a:r>
                    </a:p>
                  </a:txBody>
                  <a:tcPr>
                    <a:solidFill>
                      <a:schemeClr val="accent1">
                        <a:alpha val="50000"/>
                      </a:schemeClr>
                    </a:solidFill>
                  </a:tcPr>
                </a:tc>
                <a:tc>
                  <a:txBody>
                    <a:bodyPr/>
                    <a:lstStyle/>
                    <a:p>
                      <a:pPr algn="ctr"/>
                      <a:r>
                        <a:rPr lang="en-GB" sz="1050" dirty="0"/>
                        <a:t>Type</a:t>
                      </a:r>
                    </a:p>
                  </a:txBody>
                  <a:tcPr>
                    <a:solidFill>
                      <a:schemeClr val="accent1">
                        <a:alpha val="50000"/>
                      </a:schemeClr>
                    </a:solidFill>
                  </a:tcPr>
                </a:tc>
                <a:tc>
                  <a:txBody>
                    <a:bodyPr/>
                    <a:lstStyle/>
                    <a:p>
                      <a:pPr algn="ctr"/>
                      <a:r>
                        <a:rPr lang="en-GB" sz="1050" dirty="0"/>
                        <a:t>Date</a:t>
                      </a:r>
                    </a:p>
                  </a:txBody>
                  <a:tcPr>
                    <a:solidFill>
                      <a:schemeClr val="accent1">
                        <a:alpha val="50000"/>
                      </a:schemeClr>
                    </a:solidFill>
                  </a:tcPr>
                </a:tc>
                <a:tc>
                  <a:txBody>
                    <a:bodyPr/>
                    <a:lstStyle/>
                    <a:p>
                      <a:pPr algn="ctr"/>
                      <a:r>
                        <a:rPr lang="en-GB" sz="1050" dirty="0"/>
                        <a:t>Reference</a:t>
                      </a:r>
                    </a:p>
                  </a:txBody>
                  <a:tcPr>
                    <a:solidFill>
                      <a:schemeClr val="accent1">
                        <a:alpha val="50000"/>
                      </a:schemeClr>
                    </a:solidFill>
                  </a:tcPr>
                </a:tc>
                <a:extLst>
                  <a:ext uri="{0D108BD9-81ED-4DB2-BD59-A6C34878D82A}">
                    <a16:rowId xmlns:a16="http://schemas.microsoft.com/office/drawing/2014/main" val="10000"/>
                  </a:ext>
                </a:extLst>
              </a:tr>
              <a:tr h="472207">
                <a:tc>
                  <a:txBody>
                    <a:bodyPr/>
                    <a:lstStyle/>
                    <a:p>
                      <a:r>
                        <a:rPr lang="en-GB" sz="1200" b="1" kern="1200" dirty="0">
                          <a:solidFill>
                            <a:schemeClr val="dk1"/>
                          </a:solidFill>
                          <a:effectLst/>
                          <a:latin typeface="+mn-lt"/>
                          <a:ea typeface="+mn-ea"/>
                          <a:cs typeface="+mn-cs"/>
                        </a:rPr>
                        <a:t>Gaia </a:t>
                      </a:r>
                      <a:r>
                        <a:rPr lang="en-GB" sz="1200" b="1" kern="1200" dirty="0" err="1">
                          <a:solidFill>
                            <a:schemeClr val="dk1"/>
                          </a:solidFill>
                          <a:effectLst/>
                          <a:latin typeface="+mn-lt"/>
                          <a:ea typeface="+mn-ea"/>
                          <a:cs typeface="+mn-cs"/>
                        </a:rPr>
                        <a:t>Tatia</a:t>
                      </a:r>
                      <a:br>
                        <a:rPr lang="en-GB" sz="1200" b="1" kern="1200" dirty="0">
                          <a:solidFill>
                            <a:schemeClr val="dk1"/>
                          </a:solidFill>
                          <a:effectLst/>
                          <a:latin typeface="+mn-lt"/>
                          <a:ea typeface="+mn-ea"/>
                          <a:cs typeface="+mn-cs"/>
                        </a:rPr>
                      </a:b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Chr</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essteina</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a:solidFill>
                            <a:srgbClr val="00B0F0"/>
                          </a:solidFill>
                          <a:effectLst/>
                          <a:latin typeface="+mn-lt"/>
                          <a:ea typeface="+mn-ea"/>
                          <a:cs typeface="+mn-cs"/>
                        </a:rPr>
                        <a:t>θυγάτηρ Πόλεως</a:t>
                      </a:r>
                      <a:endParaRPr lang="en-GB" sz="1200" b="1" dirty="0">
                        <a:solidFill>
                          <a:srgbClr val="00B0F0"/>
                        </a:solidFill>
                      </a:endParaRPr>
                    </a:p>
                  </a:txBody>
                  <a:tcPr/>
                </a:tc>
                <a:tc>
                  <a:txBody>
                    <a:bodyPr/>
                    <a:lstStyle/>
                    <a:p>
                      <a:r>
                        <a:rPr lang="en-GB" sz="1200" b="0" dirty="0">
                          <a:solidFill>
                            <a:srgbClr val="C00000"/>
                          </a:solidFill>
                        </a:rPr>
                        <a:t>brother</a:t>
                      </a:r>
                      <a:r>
                        <a:rPr lang="en-GB" sz="1200" dirty="0"/>
                        <a:t>: </a:t>
                      </a:r>
                      <a:r>
                        <a:rPr lang="en-GB" sz="1200" kern="1200" dirty="0" err="1">
                          <a:solidFill>
                            <a:schemeClr val="dk1"/>
                          </a:solidFill>
                          <a:effectLst/>
                          <a:latin typeface="+mn-lt"/>
                          <a:ea typeface="+mn-ea"/>
                          <a:cs typeface="+mn-cs"/>
                        </a:rPr>
                        <a:t>Silicius</a:t>
                      </a:r>
                      <a:r>
                        <a:rPr lang="en-GB" sz="1200" kern="1200" dirty="0">
                          <a:solidFill>
                            <a:schemeClr val="dk1"/>
                          </a:solidFill>
                          <a:effectLst/>
                          <a:latin typeface="+mn-lt"/>
                          <a:ea typeface="+mn-ea"/>
                          <a:cs typeface="+mn-cs"/>
                        </a:rPr>
                        <a:t> </a:t>
                      </a:r>
                      <a:r>
                        <a:rPr lang="en-GB" sz="1200" kern="1200" dirty="0" err="1">
                          <a:solidFill>
                            <a:schemeClr val="dk1"/>
                          </a:solidFill>
                          <a:effectLst/>
                          <a:latin typeface="+mn-lt"/>
                          <a:ea typeface="+mn-ea"/>
                          <a:cs typeface="+mn-cs"/>
                        </a:rPr>
                        <a:t>Hieroclès</a:t>
                      </a:r>
                      <a:r>
                        <a:rPr lang="en-GB" sz="1200" kern="1200" dirty="0">
                          <a:solidFill>
                            <a:schemeClr val="dk1"/>
                          </a:solidFill>
                          <a:effectLst/>
                          <a:latin typeface="+mn-lt"/>
                          <a:ea typeface="+mn-ea"/>
                          <a:cs typeface="+mn-cs"/>
                        </a:rPr>
                        <a:t> </a:t>
                      </a:r>
                      <a:br>
                        <a:rPr lang="en-GB" sz="1200" kern="1200" dirty="0">
                          <a:solidFill>
                            <a:schemeClr val="dk1"/>
                          </a:solidFill>
                          <a:effectLst/>
                          <a:latin typeface="+mn-lt"/>
                          <a:ea typeface="+mn-ea"/>
                          <a:cs typeface="+mn-cs"/>
                        </a:rPr>
                      </a:br>
                      <a:r>
                        <a:rPr lang="en-GB" sz="1200" b="1" kern="1200" dirty="0" err="1">
                          <a:solidFill>
                            <a:schemeClr val="dk1"/>
                          </a:solidFill>
                          <a:effectLst/>
                          <a:latin typeface="+mn-lt"/>
                          <a:ea typeface="+mn-ea"/>
                          <a:cs typeface="+mn-cs"/>
                        </a:rPr>
                        <a:t>ἀρχιερέως</a:t>
                      </a:r>
                      <a:r>
                        <a:rPr lang="en-GB" sz="1200" kern="1200" dirty="0">
                          <a:solidFill>
                            <a:schemeClr val="dk1"/>
                          </a:solidFill>
                          <a:effectLst/>
                          <a:latin typeface="+mn-lt"/>
                          <a:ea typeface="+mn-ea"/>
                          <a:cs typeface="+mn-cs"/>
                        </a:rPr>
                        <a:t> </a:t>
                      </a:r>
                      <a:endParaRPr lang="en-GB" sz="1200" dirty="0"/>
                    </a:p>
                  </a:txBody>
                  <a:tcPr/>
                </a:tc>
                <a:tc>
                  <a:txBody>
                    <a:bodyPr/>
                    <a:lstStyle/>
                    <a:p>
                      <a:r>
                        <a:rPr lang="en-GB" sz="1200" b="1" dirty="0">
                          <a:solidFill>
                            <a:srgbClr val="C00000"/>
                          </a:solidFill>
                        </a:rPr>
                        <a:t>dedication</a:t>
                      </a:r>
                      <a:r>
                        <a:rPr lang="en-GB" sz="1200" dirty="0">
                          <a:solidFill>
                            <a:srgbClr val="C00000"/>
                          </a:solidFill>
                        </a:rPr>
                        <a:t> </a:t>
                      </a:r>
                      <a:br>
                        <a:rPr lang="en-GB" sz="1200" dirty="0"/>
                      </a:br>
                      <a:r>
                        <a:rPr lang="en-GB" sz="1200" dirty="0"/>
                        <a:t>to </a:t>
                      </a:r>
                      <a:r>
                        <a:rPr lang="fr-FR" sz="1200" i="1" kern="1200" dirty="0" err="1">
                          <a:solidFill>
                            <a:srgbClr val="FF0000"/>
                          </a:solidFill>
                          <a:effectLst/>
                          <a:latin typeface="+mn-lt"/>
                          <a:ea typeface="+mn-ea"/>
                          <a:cs typeface="+mn-cs"/>
                        </a:rPr>
                        <a:t>patria</a:t>
                      </a:r>
                      <a:r>
                        <a:rPr lang="fr-FR" sz="1200" i="1" kern="1200" dirty="0">
                          <a:solidFill>
                            <a:srgbClr val="FF0000"/>
                          </a:solidFill>
                          <a:effectLst/>
                          <a:latin typeface="+mn-lt"/>
                          <a:ea typeface="+mn-ea"/>
                          <a:cs typeface="+mn-cs"/>
                        </a:rPr>
                        <a:t>, </a:t>
                      </a:r>
                      <a:r>
                        <a:rPr lang="en-GB" sz="1200" kern="1200" dirty="0" err="1">
                          <a:solidFill>
                            <a:schemeClr val="dk1"/>
                          </a:solidFill>
                          <a:effectLst/>
                          <a:latin typeface="+mn-lt"/>
                          <a:ea typeface="+mn-ea"/>
                          <a:cs typeface="+mn-cs"/>
                        </a:rPr>
                        <a:t>τῇ</a:t>
                      </a:r>
                      <a:r>
                        <a:rPr lang="en-GB" sz="1200" kern="1200" dirty="0">
                          <a:solidFill>
                            <a:schemeClr val="dk1"/>
                          </a:solidFill>
                          <a:effectLst/>
                          <a:latin typeface="+mn-lt"/>
                          <a:ea typeface="+mn-ea"/>
                          <a:cs typeface="+mn-cs"/>
                        </a:rPr>
                        <a:t> πα</a:t>
                      </a:r>
                      <a:r>
                        <a:rPr lang="en-GB" sz="1200" kern="1200" dirty="0" err="1">
                          <a:solidFill>
                            <a:schemeClr val="dk1"/>
                          </a:solidFill>
                          <a:effectLst/>
                          <a:latin typeface="+mn-lt"/>
                          <a:ea typeface="+mn-ea"/>
                          <a:cs typeface="+mn-cs"/>
                        </a:rPr>
                        <a:t>τρίδι</a:t>
                      </a:r>
                      <a:r>
                        <a:rPr lang="en-GB" sz="1200" kern="1200" dirty="0">
                          <a:solidFill>
                            <a:schemeClr val="dk1"/>
                          </a:solidFill>
                          <a:effectLst/>
                          <a:latin typeface="+mn-lt"/>
                          <a:ea typeface="+mn-ea"/>
                          <a:cs typeface="+mn-cs"/>
                        </a:rPr>
                        <a:t> </a:t>
                      </a:r>
                      <a:endParaRPr lang="en-GB" sz="1200" dirty="0">
                        <a:solidFill>
                          <a:srgbClr val="FF0000"/>
                        </a:solidFill>
                      </a:endParaRPr>
                    </a:p>
                  </a:txBody>
                  <a:tcPr/>
                </a:tc>
                <a:tc>
                  <a:txBody>
                    <a:bodyPr/>
                    <a:lstStyle/>
                    <a:p>
                      <a:r>
                        <a:rPr lang="en-GB" sz="1200" dirty="0"/>
                        <a:t>130-170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Rob. </a:t>
                      </a:r>
                      <a:r>
                        <a:rPr lang="en-GB" sz="1200" b="0" i="1" kern="1200" dirty="0" err="1">
                          <a:solidFill>
                            <a:schemeClr val="dk1"/>
                          </a:solidFill>
                          <a:effectLst/>
                          <a:latin typeface="+mn-lt"/>
                          <a:ea typeface="+mn-ea"/>
                          <a:cs typeface="+mn-cs"/>
                        </a:rPr>
                        <a:t>Laodicée</a:t>
                      </a:r>
                      <a:r>
                        <a:rPr lang="en-GB" sz="1200" b="0" i="1" kern="1200" dirty="0">
                          <a:solidFill>
                            <a:schemeClr val="dk1"/>
                          </a:solidFill>
                          <a:effectLst/>
                          <a:latin typeface="+mn-lt"/>
                          <a:ea typeface="+mn-ea"/>
                          <a:cs typeface="+mn-cs"/>
                        </a:rPr>
                        <a:t> </a:t>
                      </a:r>
                      <a:r>
                        <a:rPr lang="en-GB" sz="1200" b="0" i="0" kern="1200" dirty="0">
                          <a:solidFill>
                            <a:schemeClr val="dk1"/>
                          </a:solidFill>
                          <a:effectLst/>
                          <a:latin typeface="+mn-lt"/>
                          <a:ea typeface="+mn-ea"/>
                          <a:cs typeface="+mn-cs"/>
                        </a:rPr>
                        <a:t>317-18, n. 8</a:t>
                      </a:r>
                      <a:endParaRPr lang="en-GB" sz="1200" i="0" dirty="0"/>
                    </a:p>
                  </a:txBody>
                  <a:tcPr/>
                </a:tc>
                <a:extLst>
                  <a:ext uri="{0D108BD9-81ED-4DB2-BD59-A6C34878D82A}">
                    <a16:rowId xmlns:a16="http://schemas.microsoft.com/office/drawing/2014/main" val="10001"/>
                  </a:ext>
                </a:extLst>
              </a:tr>
              <a:tr h="432048">
                <a:tc>
                  <a:txBody>
                    <a:bodyPr/>
                    <a:lstStyle/>
                    <a:p>
                      <a:r>
                        <a:rPr lang="en-GB" sz="1200" b="1" dirty="0"/>
                        <a:t>Tata</a:t>
                      </a:r>
                    </a:p>
                  </a:txBody>
                  <a:tcPr/>
                </a:tc>
                <a:tc>
                  <a:txBody>
                    <a:bodyPr/>
                    <a:lstStyle/>
                    <a:p>
                      <a:r>
                        <a:rPr lang="en-GB" sz="1200" kern="1200" dirty="0">
                          <a:solidFill>
                            <a:schemeClr val="dk1"/>
                          </a:solidFill>
                          <a:effectLst/>
                          <a:latin typeface="+mn-lt"/>
                          <a:ea typeface="+mn-ea"/>
                          <a:cs typeface="+mn-cs"/>
                        </a:rPr>
                        <a:t>2x </a:t>
                      </a:r>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τῶν Σεβαστῶν</a:t>
                      </a:r>
                    </a:p>
                    <a:p>
                      <a:pPr marL="0" marR="0" indent="0" algn="l" defTabSz="914400" rtl="0" eaLnBrk="1" fontAlgn="auto" latinLnBrk="0" hangingPunct="1">
                        <a:lnSpc>
                          <a:spcPct val="100000"/>
                        </a:lnSpc>
                        <a:spcBef>
                          <a:spcPts val="0"/>
                        </a:spcBef>
                        <a:spcAft>
                          <a:spcPts val="0"/>
                        </a:spcAft>
                        <a:buClrTx/>
                        <a:buSzTx/>
                        <a:buFontTx/>
                        <a:buNone/>
                        <a:tabLst/>
                        <a:defRPr/>
                      </a:pPr>
                      <a:r>
                        <a:rPr lang="el-GR" sz="1300" b="1" dirty="0">
                          <a:solidFill>
                            <a:srgbClr val="00B0F0"/>
                          </a:solidFill>
                        </a:rPr>
                        <a:t>Στεφανηφορήσασαν</a:t>
                      </a:r>
                      <a:br>
                        <a:rPr lang="de-DE" sz="1300" b="1" dirty="0">
                          <a:solidFill>
                            <a:srgbClr val="00B0F0"/>
                          </a:solidFill>
                        </a:rPr>
                      </a:br>
                      <a:r>
                        <a:rPr lang="de-DE" sz="1200" b="0" dirty="0">
                          <a:solidFill>
                            <a:srgbClr val="00B0F0"/>
                          </a:solidFill>
                        </a:rPr>
                        <a:t>„Mutter der Polis“</a:t>
                      </a:r>
                      <a:endParaRPr lang="en-GB" sz="1300" b="1" dirty="0">
                        <a:solidFill>
                          <a:srgbClr val="00B0F0"/>
                        </a:solidFill>
                      </a:endParaRPr>
                    </a:p>
                  </a:txBody>
                  <a:tcPr/>
                </a:tc>
                <a:tc>
                  <a:txBody>
                    <a:bodyPr/>
                    <a:lstStyle/>
                    <a:p>
                      <a:r>
                        <a:rPr lang="en-GB" sz="1200" dirty="0"/>
                        <a:t>-</a:t>
                      </a:r>
                    </a:p>
                  </a:txBody>
                  <a:tcPr/>
                </a:tc>
                <a:tc>
                  <a:txBody>
                    <a:bodyPr/>
                    <a:lstStyle/>
                    <a:p>
                      <a:r>
                        <a:rPr lang="en-GB" sz="1200" b="0" dirty="0"/>
                        <a:t>honorary </a:t>
                      </a:r>
                      <a:r>
                        <a:rPr lang="en-GB" sz="1200" b="0" dirty="0" err="1"/>
                        <a:t>inscr</a:t>
                      </a:r>
                      <a:r>
                        <a:rPr lang="en-GB" sz="1200" b="0" dirty="0"/>
                        <a:t>. by </a:t>
                      </a:r>
                      <a:r>
                        <a:rPr lang="en-GB" sz="1200" b="0" i="1" dirty="0">
                          <a:solidFill>
                            <a:srgbClr val="C00000"/>
                          </a:solidFill>
                        </a:rPr>
                        <a:t>demos</a:t>
                      </a:r>
                      <a:r>
                        <a:rPr lang="en-GB" sz="1200" b="0" i="0" dirty="0"/>
                        <a:t>; </a:t>
                      </a:r>
                      <a:r>
                        <a:rPr lang="en-GB" sz="1200" b="1" dirty="0">
                          <a:solidFill>
                            <a:srgbClr val="C00000"/>
                          </a:solidFill>
                        </a:rPr>
                        <a:t>donates</a:t>
                      </a:r>
                      <a:r>
                        <a:rPr lang="en-GB" sz="1200" b="0" baseline="0" dirty="0">
                          <a:solidFill>
                            <a:srgbClr val="C00000"/>
                          </a:solidFill>
                        </a:rPr>
                        <a:t> </a:t>
                      </a:r>
                      <a:r>
                        <a:rPr lang="en-GB" sz="1200" b="0" baseline="0" dirty="0"/>
                        <a:t>oil for athletes; </a:t>
                      </a:r>
                      <a:r>
                        <a:rPr lang="en-GB" sz="1200" b="1" baseline="0" dirty="0">
                          <a:solidFill>
                            <a:srgbClr val="C00000"/>
                          </a:solidFill>
                        </a:rPr>
                        <a:t>banquets</a:t>
                      </a:r>
                      <a:r>
                        <a:rPr lang="en-GB" sz="1200" b="0" baseline="0" dirty="0">
                          <a:solidFill>
                            <a:srgbClr val="C00000"/>
                          </a:solidFill>
                        </a:rPr>
                        <a:t> </a:t>
                      </a:r>
                      <a:r>
                        <a:rPr lang="en-GB" sz="1200" b="0" baseline="0" dirty="0"/>
                        <a:t>f</a:t>
                      </a:r>
                      <a:r>
                        <a:rPr lang="de-DE" sz="1200" b="0" baseline="0" dirty="0" err="1"/>
                        <a:t>or</a:t>
                      </a:r>
                      <a:r>
                        <a:rPr lang="de-DE" sz="1200" b="0" baseline="0" dirty="0"/>
                        <a:t> </a:t>
                      </a:r>
                      <a:r>
                        <a:rPr lang="de-DE" sz="1200" b="0" i="1" baseline="0" dirty="0"/>
                        <a:t>demos</a:t>
                      </a:r>
                      <a:endParaRPr lang="en-GB" sz="1200" b="0" i="1" dirty="0"/>
                    </a:p>
                  </a:txBody>
                  <a:tcPr/>
                </a:tc>
                <a:tc>
                  <a:txBody>
                    <a:bodyPr/>
                    <a:lstStyle/>
                    <a:p>
                      <a:r>
                        <a:rPr lang="fr-FR" sz="1200" kern="1200" dirty="0">
                          <a:solidFill>
                            <a:schemeClr val="dk1"/>
                          </a:solidFill>
                          <a:effectLst/>
                          <a:latin typeface="+mn-lt"/>
                          <a:ea typeface="+mn-ea"/>
                          <a:cs typeface="+mn-cs"/>
                        </a:rPr>
                        <a:t>75-100</a:t>
                      </a:r>
                      <a:endParaRPr lang="en-GB" sz="1200" dirty="0"/>
                    </a:p>
                  </a:txBody>
                  <a:tcPr/>
                </a:tc>
                <a:tc>
                  <a:txBody>
                    <a:bodyPr/>
                    <a:lstStyle/>
                    <a:p>
                      <a:r>
                        <a:rPr lang="en-GB" sz="1200" i="1" dirty="0"/>
                        <a:t>MAMA</a:t>
                      </a:r>
                      <a:r>
                        <a:rPr lang="en-GB" sz="1200" dirty="0"/>
                        <a:t> 8, 492b</a:t>
                      </a:r>
                      <a:br>
                        <a:rPr lang="en-GB" sz="1200" dirty="0"/>
                      </a:br>
                      <a:r>
                        <a:rPr lang="en-GB" sz="1200" dirty="0" err="1"/>
                        <a:t>RvB</a:t>
                      </a:r>
                      <a:r>
                        <a:rPr lang="en-GB" sz="1200" dirty="0"/>
                        <a:t> S.</a:t>
                      </a:r>
                      <a:r>
                        <a:rPr lang="en-GB" sz="1200" baseline="0" dirty="0"/>
                        <a:t> 154, 312, n</a:t>
                      </a:r>
                      <a:r>
                        <a:rPr lang="en-GB" sz="1200" baseline="30000" dirty="0"/>
                        <a:t>o</a:t>
                      </a:r>
                      <a:r>
                        <a:rPr lang="en-GB" sz="1200" baseline="0" dirty="0"/>
                        <a:t> 8</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1198984">
                <a:tc>
                  <a:txBody>
                    <a:bodyPr/>
                    <a:lstStyle/>
                    <a:p>
                      <a:r>
                        <a:rPr lang="en-GB" sz="1200" b="1" kern="1200" dirty="0" err="1">
                          <a:solidFill>
                            <a:schemeClr val="dk1"/>
                          </a:solidFill>
                          <a:effectLst/>
                          <a:latin typeface="+mn-lt"/>
                          <a:ea typeface="+mn-ea"/>
                          <a:cs typeface="+mn-cs"/>
                        </a:rPr>
                        <a:t>Aelia</a:t>
                      </a:r>
                      <a:r>
                        <a:rPr lang="en-GB" sz="1200" b="1" kern="1200" dirty="0">
                          <a:solidFill>
                            <a:schemeClr val="dk1"/>
                          </a:solidFill>
                          <a:effectLst/>
                          <a:latin typeface="+mn-lt"/>
                          <a:ea typeface="+mn-ea"/>
                          <a:cs typeface="+mn-cs"/>
                        </a:rPr>
                        <a:t> La[</a:t>
                      </a:r>
                      <a:r>
                        <a:rPr lang="en-GB" sz="1200" b="1" kern="1200" dirty="0" err="1">
                          <a:solidFill>
                            <a:schemeClr val="dk1"/>
                          </a:solidFill>
                          <a:effectLst/>
                          <a:latin typeface="+mn-lt"/>
                          <a:ea typeface="+mn-ea"/>
                          <a:cs typeface="+mn-cs"/>
                        </a:rPr>
                        <a:t>i</a:t>
                      </a:r>
                      <a:r>
                        <a:rPr lang="en-GB" sz="1200" b="1" kern="1200" dirty="0">
                          <a:solidFill>
                            <a:schemeClr val="dk1"/>
                          </a:solidFill>
                          <a:effectLst/>
                          <a:latin typeface="+mn-lt"/>
                          <a:ea typeface="+mn-ea"/>
                          <a:cs typeface="+mn-cs"/>
                        </a:rPr>
                        <a:t>]</a:t>
                      </a:r>
                      <a:r>
                        <a:rPr lang="en-GB" sz="1200" b="1" kern="1200" dirty="0" err="1">
                          <a:solidFill>
                            <a:schemeClr val="dk1"/>
                          </a:solidFill>
                          <a:effectLst/>
                          <a:latin typeface="+mn-lt"/>
                          <a:ea typeface="+mn-ea"/>
                          <a:cs typeface="+mn-cs"/>
                        </a:rPr>
                        <a:t>billa</a:t>
                      </a:r>
                      <a:endParaRPr lang="en-GB" sz="1200" dirty="0"/>
                    </a:p>
                  </a:txBody>
                  <a:tcPr/>
                </a:tc>
                <a:tc>
                  <a:txBody>
                    <a:bodyPr/>
                    <a:lstStyle/>
                    <a:p>
                      <a:r>
                        <a:rPr lang="en-GB" sz="1200" b="1" kern="1200" dirty="0" err="1">
                          <a:solidFill>
                            <a:schemeClr val="dk1"/>
                          </a:solidFill>
                          <a:effectLst/>
                          <a:latin typeface="+mn-lt"/>
                          <a:ea typeface="+mn-ea"/>
                          <a:cs typeface="+mn-cs"/>
                        </a:rPr>
                        <a:t>Ἀσί</a:t>
                      </a:r>
                      <a:r>
                        <a:rPr lang="en-GB" sz="1200" b="1" kern="1200" dirty="0">
                          <a:solidFill>
                            <a:schemeClr val="dk1"/>
                          </a:solidFill>
                          <a:effectLst/>
                          <a:latin typeface="+mn-lt"/>
                          <a:ea typeface="+mn-ea"/>
                          <a:cs typeface="+mn-cs"/>
                        </a:rPr>
                        <a:t>ας ἀρχιέρειαν</a:t>
                      </a:r>
                      <a:r>
                        <a:rPr lang="en-GB" sz="1200" b="0" kern="1200" dirty="0">
                          <a:solidFill>
                            <a:schemeClr val="dk1"/>
                          </a:solidFill>
                          <a:effectLst/>
                          <a:latin typeface="+mn-lt"/>
                          <a:ea typeface="+mn-ea"/>
                          <a:cs typeface="+mn-cs"/>
                        </a:rPr>
                        <a:t>,</a:t>
                      </a:r>
                      <a:endParaRPr lang="en-GB" sz="1200" b="1" kern="1200" dirty="0">
                        <a:solidFill>
                          <a:schemeClr val="dk1"/>
                        </a:solidFill>
                        <a:effectLst/>
                        <a:latin typeface="+mn-lt"/>
                        <a:ea typeface="+mn-ea"/>
                        <a:cs typeface="+mn-cs"/>
                      </a:endParaRPr>
                    </a:p>
                    <a:p>
                      <a:r>
                        <a:rPr lang="en-GB" sz="1200" b="1" kern="1200" dirty="0" err="1">
                          <a:solidFill>
                            <a:schemeClr val="dk1"/>
                          </a:solidFill>
                          <a:effectLst/>
                          <a:latin typeface="+mn-lt"/>
                          <a:ea typeface="+mn-ea"/>
                          <a:cs typeface="+mn-cs"/>
                        </a:rPr>
                        <a:t>κοσμήτειρ</a:t>
                      </a:r>
                      <a:r>
                        <a:rPr lang="en-GB" sz="1200" b="1" kern="1200" dirty="0">
                          <a:solidFill>
                            <a:schemeClr val="dk1"/>
                          </a:solidFill>
                          <a:effectLst/>
                          <a:latin typeface="+mn-lt"/>
                          <a:ea typeface="+mn-ea"/>
                          <a:cs typeface="+mn-cs"/>
                        </a:rPr>
                        <a:t>αν</a:t>
                      </a:r>
                      <a:r>
                        <a:rPr lang="en-GB" sz="1200" kern="1200" dirty="0">
                          <a:solidFill>
                            <a:schemeClr val="dk1"/>
                          </a:solidFill>
                          <a:effectLst/>
                          <a:latin typeface="+mn-lt"/>
                          <a:ea typeface="+mn-ea"/>
                          <a:cs typeface="+mn-cs"/>
                        </a:rPr>
                        <a:t> τῆς</a:t>
                      </a:r>
                    </a:p>
                    <a:p>
                      <a:r>
                        <a:rPr lang="en-GB" sz="1200" kern="1200" dirty="0" err="1">
                          <a:solidFill>
                            <a:srgbClr val="00B0F0"/>
                          </a:solidFill>
                          <a:effectLst/>
                          <a:latin typeface="+mn-lt"/>
                          <a:ea typeface="+mn-ea"/>
                          <a:cs typeface="+mn-cs"/>
                        </a:rPr>
                        <a:t>Ἐφεσί</a:t>
                      </a:r>
                      <a:r>
                        <a:rPr lang="en-GB" sz="1200" kern="1200" dirty="0">
                          <a:solidFill>
                            <a:srgbClr val="00B0F0"/>
                          </a:solidFill>
                          <a:effectLst/>
                          <a:latin typeface="+mn-lt"/>
                          <a:ea typeface="+mn-ea"/>
                          <a:cs typeface="+mn-cs"/>
                        </a:rPr>
                        <a:t>ας</a:t>
                      </a:r>
                      <a:r>
                        <a:rPr lang="en-GB" sz="1200" kern="1200" dirty="0">
                          <a:solidFill>
                            <a:schemeClr val="dk1"/>
                          </a:solidFill>
                          <a:effectLst/>
                          <a:latin typeface="+mn-lt"/>
                          <a:ea typeface="+mn-ea"/>
                          <a:cs typeface="+mn-cs"/>
                        </a:rPr>
                        <a:t> Ἀρτέμιδος,</a:t>
                      </a:r>
                    </a:p>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τῆς</a:t>
                      </a:r>
                    </a:p>
                    <a:p>
                      <a:r>
                        <a:rPr lang="en-GB" sz="1200" b="1" kern="1200" dirty="0">
                          <a:solidFill>
                            <a:schemeClr val="dk1"/>
                          </a:solidFill>
                          <a:effectLst/>
                          <a:latin typeface="+mn-lt"/>
                          <a:ea typeface="+mn-ea"/>
                          <a:cs typeface="+mn-cs"/>
                        </a:rPr>
                        <a:t>λαμπ</a:t>
                      </a:r>
                      <a:r>
                        <a:rPr lang="en-GB" sz="1200" b="1" kern="1200" dirty="0" err="1">
                          <a:solidFill>
                            <a:schemeClr val="dk1"/>
                          </a:solidFill>
                          <a:effectLst/>
                          <a:latin typeface="+mn-lt"/>
                          <a:ea typeface="+mn-ea"/>
                          <a:cs typeface="+mn-cs"/>
                        </a:rPr>
                        <a:t>ροτάτης</a:t>
                      </a:r>
                      <a:r>
                        <a:rPr lang="en-GB" sz="1200" b="1" kern="1200" dirty="0">
                          <a:solidFill>
                            <a:srgbClr val="00B0F0"/>
                          </a:solidFill>
                          <a:effectLst/>
                          <a:latin typeface="+mn-lt"/>
                          <a:ea typeface="+mn-ea"/>
                          <a:cs typeface="+mn-cs"/>
                        </a:rPr>
                        <a:t> </a:t>
                      </a:r>
                      <a:r>
                        <a:rPr lang="en-GB" sz="1200" b="1" kern="1200" dirty="0" err="1">
                          <a:solidFill>
                            <a:srgbClr val="00B0F0"/>
                          </a:solidFill>
                          <a:effectLst/>
                          <a:latin typeface="+mn-lt"/>
                          <a:ea typeface="+mn-ea"/>
                          <a:cs typeface="+mn-cs"/>
                        </a:rPr>
                        <a:t>Ἀφρο</a:t>
                      </a:r>
                      <a:endParaRPr lang="en-GB" sz="1200" b="1" kern="1200" dirty="0">
                        <a:solidFill>
                          <a:srgbClr val="00B0F0"/>
                        </a:solidFill>
                        <a:effectLst/>
                        <a:latin typeface="+mn-lt"/>
                        <a:ea typeface="+mn-ea"/>
                        <a:cs typeface="+mn-cs"/>
                      </a:endParaRPr>
                    </a:p>
                    <a:p>
                      <a:r>
                        <a:rPr lang="en-GB" sz="1200" b="1" kern="1200" dirty="0" err="1">
                          <a:solidFill>
                            <a:srgbClr val="00B0F0"/>
                          </a:solidFill>
                          <a:effectLst/>
                          <a:latin typeface="+mn-lt"/>
                          <a:ea typeface="+mn-ea"/>
                          <a:cs typeface="+mn-cs"/>
                        </a:rPr>
                        <a:t>δισιέων</a:t>
                      </a:r>
                      <a:r>
                        <a:rPr lang="en-GB" sz="1200" b="1" kern="1200" dirty="0">
                          <a:solidFill>
                            <a:schemeClr val="dk1"/>
                          </a:solidFill>
                          <a:effectLst/>
                          <a:latin typeface="+mn-lt"/>
                          <a:ea typeface="+mn-ea"/>
                          <a:cs typeface="+mn-cs"/>
                        </a:rPr>
                        <a:t> π</a:t>
                      </a:r>
                      <a:r>
                        <a:rPr lang="en-GB" sz="1200" b="1" kern="1200" dirty="0" err="1">
                          <a:solidFill>
                            <a:schemeClr val="dk1"/>
                          </a:solidFill>
                          <a:effectLst/>
                          <a:latin typeface="+mn-lt"/>
                          <a:ea typeface="+mn-ea"/>
                          <a:cs typeface="+mn-cs"/>
                        </a:rPr>
                        <a:t>όλεως</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dirty="0"/>
                        <a:t>wife of high priest </a:t>
                      </a:r>
                      <a:r>
                        <a:rPr lang="en-GB" sz="1200" b="1" dirty="0" err="1"/>
                        <a:t>Septimius</a:t>
                      </a:r>
                      <a:r>
                        <a:rPr lang="en-GB" sz="1200" b="1" dirty="0"/>
                        <a:t> </a:t>
                      </a:r>
                      <a:r>
                        <a:rPr lang="en-GB" sz="1200" b="1" dirty="0" err="1"/>
                        <a:t>Hypsiclès</a:t>
                      </a:r>
                      <a:endParaRPr lang="en-GB" sz="1200" b="1" dirty="0"/>
                    </a:p>
                    <a:p>
                      <a:r>
                        <a:rPr lang="el-GR" sz="1200" b="0" dirty="0"/>
                        <a:t>γυναῖκα</a:t>
                      </a:r>
                      <a:r>
                        <a:rPr lang="el-GR" sz="1200" dirty="0"/>
                        <a:t> γενομένην | Σεπτιμίου Ὑψικλέους | </a:t>
                      </a:r>
                      <a:r>
                        <a:rPr lang="el-GR" sz="1200" b="1" dirty="0"/>
                        <a:t>ἀρχιερέως</a:t>
                      </a:r>
                      <a:endParaRPr lang="en-GB" sz="1200" b="1" dirty="0"/>
                    </a:p>
                  </a:txBody>
                  <a:tcPr/>
                </a:tc>
                <a:tc>
                  <a:txBody>
                    <a:bodyPr/>
                    <a:lstStyle/>
                    <a:p>
                      <a:r>
                        <a:rPr lang="en-GB" sz="1200" b="0" dirty="0"/>
                        <a:t>statue base</a:t>
                      </a:r>
                      <a:r>
                        <a:rPr lang="en-GB" sz="1200" dirty="0"/>
                        <a:t> dedicated </a:t>
                      </a:r>
                      <a:r>
                        <a:rPr lang="en-GB" sz="1200" b="1" dirty="0">
                          <a:solidFill>
                            <a:srgbClr val="C00000"/>
                          </a:solidFill>
                        </a:rPr>
                        <a:t>by the daughters</a:t>
                      </a:r>
                      <a:r>
                        <a:rPr lang="en-GB" sz="1200" b="1" baseline="0" dirty="0">
                          <a:solidFill>
                            <a:srgbClr val="C00000"/>
                          </a:solidFill>
                        </a:rPr>
                        <a:t> </a:t>
                      </a:r>
                      <a:r>
                        <a:rPr lang="en-GB" sz="1200" dirty="0" err="1"/>
                        <a:t>Septimia</a:t>
                      </a:r>
                      <a:r>
                        <a:rPr lang="en-GB" sz="1200" dirty="0"/>
                        <a:t>, </a:t>
                      </a:r>
                      <a:r>
                        <a:rPr lang="en-GB" sz="1200" dirty="0" err="1"/>
                        <a:t>Aelia</a:t>
                      </a:r>
                      <a:r>
                        <a:rPr lang="en-GB" sz="1200" dirty="0"/>
                        <a:t>, </a:t>
                      </a:r>
                      <a:br>
                        <a:rPr lang="en-GB" sz="1200" dirty="0"/>
                      </a:br>
                      <a:r>
                        <a:rPr lang="en-GB" sz="1200" dirty="0" err="1"/>
                        <a:t>Flav</a:t>
                      </a:r>
                      <a:r>
                        <a:rPr lang="en-GB" sz="1200" dirty="0"/>
                        <a:t>[</a:t>
                      </a:r>
                      <a:r>
                        <a:rPr lang="en-GB" sz="1200" dirty="0" err="1"/>
                        <a:t>ia</a:t>
                      </a:r>
                      <a:r>
                        <a:rPr lang="en-GB" sz="1200" dirty="0"/>
                        <a:t>?] und</a:t>
                      </a:r>
                      <a:r>
                        <a:rPr lang="en-GB" sz="1200" baseline="0" dirty="0"/>
                        <a:t> </a:t>
                      </a:r>
                      <a:r>
                        <a:rPr lang="en-GB" sz="1200" dirty="0" err="1"/>
                        <a:t>Laevilla</a:t>
                      </a:r>
                      <a:endParaRPr lang="en-GB" sz="1200" dirty="0"/>
                    </a:p>
                  </a:txBody>
                  <a:tcPr/>
                </a:tc>
                <a:tc>
                  <a:txBody>
                    <a:bodyPr/>
                    <a:lstStyle/>
                    <a:p>
                      <a:r>
                        <a:rPr lang="en-GB" sz="1200" dirty="0"/>
                        <a:t>175-200 </a:t>
                      </a:r>
                    </a:p>
                  </a:txBody>
                  <a:tcPr/>
                </a:tc>
                <a:tc>
                  <a:txBody>
                    <a:bodyPr/>
                    <a:lstStyle/>
                    <a:p>
                      <a:r>
                        <a:rPr lang="en-GB" sz="1200" b="0" i="1" dirty="0"/>
                        <a:t>IAph2007</a:t>
                      </a:r>
                      <a:r>
                        <a:rPr lang="en-GB" sz="1200" b="0" dirty="0"/>
                        <a:t> 12.533</a:t>
                      </a:r>
                    </a:p>
                  </a:txBody>
                  <a:tcPr/>
                </a:tc>
                <a:extLst>
                  <a:ext uri="{0D108BD9-81ED-4DB2-BD59-A6C34878D82A}">
                    <a16:rowId xmlns:a16="http://schemas.microsoft.com/office/drawing/2014/main" val="10003"/>
                  </a:ext>
                </a:extLst>
              </a:tr>
              <a:tr h="391889">
                <a:tc>
                  <a:txBody>
                    <a:bodyPr/>
                    <a:lstStyle/>
                    <a:p>
                      <a:r>
                        <a:rPr lang="en-GB" sz="1200" b="1" dirty="0" err="1"/>
                        <a:t>Apphia</a:t>
                      </a:r>
                      <a:endParaRPr lang="en-GB" sz="1200" b="1" dirty="0"/>
                    </a:p>
                  </a:txBody>
                  <a:tcPr/>
                </a:tc>
                <a:tc>
                  <a:txBody>
                    <a:bodyPr/>
                    <a:lstStyle/>
                    <a:p>
                      <a:r>
                        <a:rPr lang="el-GR" sz="1300" b="1" dirty="0"/>
                        <a:t>ἀρχιέρεια διὰ βίου θεῶν Σεβαστῶν</a:t>
                      </a:r>
                      <a:endParaRPr lang="en-GB" sz="1300" b="1" dirty="0"/>
                    </a:p>
                  </a:txBody>
                  <a:tcPr/>
                </a:tc>
                <a:tc>
                  <a:txBody>
                    <a:bodyPr/>
                    <a:lstStyle/>
                    <a:p>
                      <a:r>
                        <a:rPr lang="en-GB" sz="1200" b="1" dirty="0"/>
                        <a:t>grand daughter </a:t>
                      </a:r>
                      <a:r>
                        <a:rPr lang="en-GB" sz="1200" b="0" dirty="0"/>
                        <a:t>of</a:t>
                      </a:r>
                      <a:r>
                        <a:rPr lang="en-GB" sz="1200" baseline="0" dirty="0"/>
                        <a:t> </a:t>
                      </a:r>
                      <a:r>
                        <a:rPr lang="en-GB" sz="1200" dirty="0" err="1"/>
                        <a:t>Attinas</a:t>
                      </a:r>
                      <a:r>
                        <a:rPr lang="en-GB" sz="1200" dirty="0"/>
                        <a:t> </a:t>
                      </a:r>
                      <a:r>
                        <a:rPr lang="en-GB" sz="1200" dirty="0" err="1"/>
                        <a:t>Meliton</a:t>
                      </a:r>
                      <a:r>
                        <a:rPr lang="en-GB" sz="1200" dirty="0"/>
                        <a:t>, </a:t>
                      </a:r>
                      <a:r>
                        <a:rPr lang="el-GR" sz="1200" b="1" dirty="0"/>
                        <a:t>ἀρχιερεὺς</a:t>
                      </a:r>
                      <a:r>
                        <a:rPr lang="en-GB" sz="1200" b="1" dirty="0"/>
                        <a:t> </a:t>
                      </a:r>
                    </a:p>
                  </a:txBody>
                  <a:tcPr/>
                </a:tc>
                <a:tc>
                  <a:txBody>
                    <a:bodyPr/>
                    <a:lstStyle/>
                    <a:p>
                      <a:r>
                        <a:rPr lang="en-GB" sz="1200" dirty="0"/>
                        <a:t>honorary decree of</a:t>
                      </a:r>
                      <a:br>
                        <a:rPr lang="en-GB" sz="1200" dirty="0"/>
                      </a:br>
                      <a:r>
                        <a:rPr lang="en-GB" sz="1200" i="1" baseline="0" dirty="0" err="1"/>
                        <a:t>boule</a:t>
                      </a:r>
                      <a:r>
                        <a:rPr lang="en-GB" sz="1200" baseline="0" dirty="0"/>
                        <a:t> und </a:t>
                      </a:r>
                      <a:r>
                        <a:rPr lang="en-GB" sz="1200" i="1" baseline="0" dirty="0"/>
                        <a:t>demos</a:t>
                      </a:r>
                      <a:endParaRPr lang="en-GB" sz="1200" i="1" dirty="0"/>
                    </a:p>
                  </a:txBody>
                  <a:tcPr/>
                </a:tc>
                <a:tc>
                  <a:txBody>
                    <a:bodyPr/>
                    <a:lstStyle/>
                    <a:p>
                      <a:r>
                        <a:rPr lang="en-GB" sz="1200" dirty="0"/>
                        <a:t>50-150</a:t>
                      </a:r>
                    </a:p>
                  </a:txBody>
                  <a:tcPr/>
                </a:tc>
                <a:tc>
                  <a:txBody>
                    <a:bodyPr/>
                    <a:lstStyle/>
                    <a:p>
                      <a:r>
                        <a:rPr lang="en-GB" sz="1200" b="0" i="1" dirty="0"/>
                        <a:t>IAph2007</a:t>
                      </a:r>
                      <a:r>
                        <a:rPr lang="en-GB" sz="1200" b="0" dirty="0"/>
                        <a:t> 12.609</a:t>
                      </a:r>
                    </a:p>
                  </a:txBody>
                  <a:tcPr/>
                </a:tc>
                <a:extLst>
                  <a:ext uri="{0D108BD9-81ED-4DB2-BD59-A6C34878D82A}">
                    <a16:rowId xmlns:a16="http://schemas.microsoft.com/office/drawing/2014/main" val="10004"/>
                  </a:ext>
                </a:extLst>
              </a:tr>
              <a:tr h="838944">
                <a:tc>
                  <a:txBody>
                    <a:bodyPr/>
                    <a:lstStyle/>
                    <a:p>
                      <a:r>
                        <a:rPr lang="en-GB" sz="1200" b="1" kern="1200" dirty="0">
                          <a:solidFill>
                            <a:schemeClr val="dk1"/>
                          </a:solidFill>
                          <a:effectLst/>
                          <a:latin typeface="+mn-lt"/>
                          <a:ea typeface="+mn-ea"/>
                          <a:cs typeface="+mn-cs"/>
                        </a:rPr>
                        <a:t>[A]</a:t>
                      </a:r>
                      <a:r>
                        <a:rPr lang="en-GB" sz="1200" b="1" kern="1200" dirty="0" err="1">
                          <a:solidFill>
                            <a:schemeClr val="dk1"/>
                          </a:solidFill>
                          <a:effectLst/>
                          <a:latin typeface="+mn-lt"/>
                          <a:ea typeface="+mn-ea"/>
                          <a:cs typeface="+mn-cs"/>
                        </a:rPr>
                        <a:t>ttalis</a:t>
                      </a:r>
                      <a:r>
                        <a:rPr lang="en-GB" sz="1200" b="1" kern="1200" dirty="0">
                          <a:solidFill>
                            <a:schemeClr val="dk1"/>
                          </a:solidFill>
                          <a:effectLst/>
                          <a:latin typeface="+mn-lt"/>
                          <a:ea typeface="+mn-ea"/>
                          <a:cs typeface="+mn-cs"/>
                        </a:rPr>
                        <a:t> </a:t>
                      </a:r>
                      <a:r>
                        <a:rPr lang="en-GB" sz="1200" b="1" kern="1200" dirty="0" err="1">
                          <a:solidFill>
                            <a:schemeClr val="dk1"/>
                          </a:solidFill>
                          <a:effectLst/>
                          <a:latin typeface="+mn-lt"/>
                          <a:ea typeface="+mn-ea"/>
                          <a:cs typeface="+mn-cs"/>
                        </a:rPr>
                        <a:t>Apphio</a:t>
                      </a:r>
                      <a:r>
                        <a:rPr lang="en-GB" sz="1200" b="1" kern="1200" dirty="0">
                          <a:solidFill>
                            <a:schemeClr val="dk1"/>
                          </a:solidFill>
                          <a:effectLst/>
                          <a:latin typeface="+mn-lt"/>
                          <a:ea typeface="+mn-ea"/>
                          <a:cs typeface="+mn-cs"/>
                        </a:rPr>
                        <a:t>[n]</a:t>
                      </a:r>
                      <a:endParaRPr lang="en-GB" sz="1200"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αν καὶ ἱέρειαν </a:t>
                      </a:r>
                    </a:p>
                    <a:p>
                      <a:r>
                        <a:rPr lang="el-GR" sz="1300" b="1" dirty="0"/>
                        <a:t>ἱερεῖς τῆς Ἀφροδείτης,</a:t>
                      </a:r>
                      <a:endParaRPr lang="en-GB" sz="1300" b="1" dirty="0"/>
                    </a:p>
                    <a:p>
                      <a:r>
                        <a:rPr lang="el-GR" sz="1300" b="1" dirty="0">
                          <a:solidFill>
                            <a:srgbClr val="00B0F0"/>
                          </a:solidFill>
                        </a:rPr>
                        <a:t>Στεφανηφόρου</a:t>
                      </a:r>
                      <a:endParaRPr lang="en-GB" sz="1300" b="1" dirty="0">
                        <a:solidFill>
                          <a:srgbClr val="00B0F0"/>
                        </a:solidFill>
                      </a:endParaRPr>
                    </a:p>
                  </a:txBody>
                  <a:tcPr/>
                </a:tc>
                <a:tc>
                  <a:txBody>
                    <a:bodyPr/>
                    <a:lstStyle/>
                    <a:p>
                      <a:r>
                        <a:rPr lang="fr-FR" sz="1200" b="1" i="0" dirty="0" err="1"/>
                        <a:t>husband</a:t>
                      </a:r>
                      <a:r>
                        <a:rPr lang="fr-FR" sz="1200" b="0" i="0" dirty="0"/>
                        <a:t>:</a:t>
                      </a:r>
                      <a:r>
                        <a:rPr lang="fr-FR" sz="1200" i="0" dirty="0"/>
                        <a:t> Attalos, son of </a:t>
                      </a:r>
                    </a:p>
                    <a:p>
                      <a:r>
                        <a:rPr lang="fr-FR" sz="1200" i="0" dirty="0" err="1"/>
                        <a:t>Menandros</a:t>
                      </a:r>
                      <a:r>
                        <a:rPr lang="fr-FR" sz="1200" i="0" dirty="0"/>
                        <a:t>,</a:t>
                      </a:r>
                      <a:r>
                        <a:rPr lang="fr-FR" sz="1200" i="0" baseline="0" dirty="0"/>
                        <a:t> </a:t>
                      </a:r>
                      <a:r>
                        <a:rPr lang="fr-FR" sz="1200" i="1" baseline="0" dirty="0" err="1"/>
                        <a:t>hiereus</a:t>
                      </a:r>
                      <a:endParaRPr lang="en-GB" sz="1200" dirty="0"/>
                    </a:p>
                  </a:txBody>
                  <a:tcPr/>
                </a:tc>
                <a:tc>
                  <a:txBody>
                    <a:bodyPr/>
                    <a:lstStyle/>
                    <a:p>
                      <a:r>
                        <a:rPr lang="en-GB" sz="1200" dirty="0"/>
                        <a:t>(1) dedication of </a:t>
                      </a:r>
                      <a:r>
                        <a:rPr lang="en-GB" sz="1200" b="1" dirty="0">
                          <a:solidFill>
                            <a:srgbClr val="C00000"/>
                          </a:solidFill>
                        </a:rPr>
                        <a:t>temple</a:t>
                      </a:r>
                      <a:r>
                        <a:rPr lang="en-GB" sz="1200" dirty="0">
                          <a:solidFill>
                            <a:srgbClr val="C00000"/>
                          </a:solidFill>
                        </a:rPr>
                        <a:t> </a:t>
                      </a:r>
                      <a:r>
                        <a:rPr lang="en-GB" sz="1200" dirty="0"/>
                        <a:t>to Tiberius &amp;</a:t>
                      </a:r>
                      <a:r>
                        <a:rPr lang="en-GB" sz="1200" baseline="0" dirty="0"/>
                        <a:t> </a:t>
                      </a:r>
                      <a:r>
                        <a:rPr lang="en-GB" sz="1200" baseline="0" dirty="0" err="1"/>
                        <a:t>Livia</a:t>
                      </a:r>
                      <a:r>
                        <a:rPr lang="en-GB" sz="1200" baseline="0" dirty="0"/>
                        <a:t> </a:t>
                      </a:r>
                    </a:p>
                    <a:p>
                      <a:r>
                        <a:rPr lang="en-GB" sz="1200" baseline="0" dirty="0"/>
                        <a:t>(2) </a:t>
                      </a:r>
                      <a:r>
                        <a:rPr lang="en-GB" sz="1200" b="1" baseline="0" dirty="0" err="1">
                          <a:solidFill>
                            <a:srgbClr val="C00000"/>
                          </a:solidFill>
                        </a:rPr>
                        <a:t>deidication</a:t>
                      </a:r>
                      <a:r>
                        <a:rPr lang="en-GB" sz="1200" baseline="0" dirty="0">
                          <a:solidFill>
                            <a:srgbClr val="C00000"/>
                          </a:solidFill>
                        </a:rPr>
                        <a:t> </a:t>
                      </a:r>
                      <a:r>
                        <a:rPr lang="en-GB" sz="1200" baseline="0" dirty="0"/>
                        <a:t>to Aphrodite (3)  honorary base, etc.</a:t>
                      </a:r>
                      <a:endParaRPr lang="en-GB" sz="1200" dirty="0"/>
                    </a:p>
                  </a:txBody>
                  <a:tcPr/>
                </a:tc>
                <a:tc>
                  <a:txBody>
                    <a:bodyPr/>
                    <a:lstStyle/>
                    <a:p>
                      <a:r>
                        <a:rPr lang="en-GB" sz="1200" dirty="0"/>
                        <a:t>1-50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t>16 inscriptions</a:t>
                      </a:r>
                      <a:r>
                        <a:rPr lang="en-GB" sz="1200" b="0" baseline="0" dirty="0"/>
                        <a:t> </a:t>
                      </a:r>
                      <a:r>
                        <a:rPr lang="de-DE" sz="1200" b="0" dirty="0" err="1"/>
                        <a:t>RvB</a:t>
                      </a:r>
                      <a:r>
                        <a:rPr lang="de-DE" sz="1200" b="0" dirty="0"/>
                        <a:t> S. 310, </a:t>
                      </a:r>
                      <a:br>
                        <a:rPr lang="de-DE" sz="1200" b="0" dirty="0"/>
                      </a:br>
                      <a:r>
                        <a:rPr lang="de-DE" sz="1200" b="0" dirty="0"/>
                        <a:t>n</a:t>
                      </a:r>
                      <a:r>
                        <a:rPr lang="de-DE" sz="1200" b="0" baseline="30000" dirty="0"/>
                        <a:t>o</a:t>
                      </a:r>
                      <a:r>
                        <a:rPr lang="de-DE" sz="1200" b="0" dirty="0"/>
                        <a:t> 2  </a:t>
                      </a:r>
                      <a:endParaRPr lang="en-GB" sz="1200" b="0" dirty="0"/>
                    </a:p>
                  </a:txBody>
                  <a:tcPr/>
                </a:tc>
                <a:extLst>
                  <a:ext uri="{0D108BD9-81ED-4DB2-BD59-A6C34878D82A}">
                    <a16:rowId xmlns:a16="http://schemas.microsoft.com/office/drawing/2014/main" val="10005"/>
                  </a:ext>
                </a:extLst>
              </a:tr>
              <a:tr h="381418">
                <a:tc>
                  <a:txBody>
                    <a:bodyPr/>
                    <a:lstStyle/>
                    <a:p>
                      <a:r>
                        <a:rPr lang="it-IT" sz="1200" b="1" kern="1200" dirty="0">
                          <a:solidFill>
                            <a:schemeClr val="dk1"/>
                          </a:solidFill>
                          <a:effectLst/>
                          <a:latin typeface="+mn-lt"/>
                          <a:ea typeface="+mn-ea"/>
                          <a:cs typeface="+mn-cs"/>
                        </a:rPr>
                        <a:t>Aurelia Messuleia Saturnina Chrysao</a:t>
                      </a:r>
                      <a:r>
                        <a:rPr lang="en-GB" sz="1200" b="1" kern="1200" dirty="0" err="1">
                          <a:solidFill>
                            <a:schemeClr val="dk1"/>
                          </a:solidFill>
                          <a:effectLst/>
                          <a:latin typeface="+mn-lt"/>
                          <a:ea typeface="+mn-ea"/>
                          <a:cs typeface="+mn-cs"/>
                        </a:rPr>
                        <a:t>ris</a:t>
                      </a:r>
                      <a:r>
                        <a:rPr lang="en-GB" sz="1200" b="1" kern="1200" dirty="0">
                          <a:solidFill>
                            <a:schemeClr val="dk1"/>
                          </a:solidFill>
                          <a:effectLst/>
                          <a:latin typeface="+mn-lt"/>
                          <a:ea typeface="+mn-ea"/>
                          <a:cs typeface="+mn-cs"/>
                        </a:rPr>
                        <a:t> </a:t>
                      </a:r>
                      <a:endParaRPr lang="en-GB" sz="1200" dirty="0"/>
                    </a:p>
                  </a:txBody>
                  <a:tcPr/>
                </a:tc>
                <a:tc>
                  <a:txBody>
                    <a:bodyPr/>
                    <a:lstStyle/>
                    <a:p>
                      <a:r>
                        <a:rPr lang="en-GB" sz="1200" b="1" kern="1200" dirty="0" err="1">
                          <a:solidFill>
                            <a:schemeClr val="dk1"/>
                          </a:solidFill>
                          <a:effectLst/>
                          <a:latin typeface="+mn-lt"/>
                          <a:ea typeface="+mn-ea"/>
                          <a:cs typeface="+mn-cs"/>
                        </a:rPr>
                        <a:t>ἀρχιέρει</a:t>
                      </a:r>
                      <a:r>
                        <a:rPr lang="en-GB" sz="1200" b="1" kern="1200" dirty="0">
                          <a:solidFill>
                            <a:schemeClr val="dk1"/>
                          </a:solidFill>
                          <a:effectLst/>
                          <a:latin typeface="+mn-lt"/>
                          <a:ea typeface="+mn-ea"/>
                          <a:cs typeface="+mn-cs"/>
                        </a:rPr>
                        <a:t>α τῆς </a:t>
                      </a:r>
                      <a:r>
                        <a:rPr lang="en-GB" sz="1200" b="1" kern="1200" dirty="0">
                          <a:solidFill>
                            <a:srgbClr val="00B0F0"/>
                          </a:solidFill>
                          <a:effectLst/>
                          <a:latin typeface="+mn-lt"/>
                          <a:ea typeface="+mn-ea"/>
                          <a:cs typeface="+mn-cs"/>
                        </a:rPr>
                        <a:t>πατρίδος</a:t>
                      </a:r>
                      <a:endParaRPr lang="en-GB" sz="1200" b="1" dirty="0">
                        <a:solidFill>
                          <a:srgbClr val="00B0F0"/>
                        </a:solidFill>
                      </a:endParaRPr>
                    </a:p>
                  </a:txBody>
                  <a:tcPr/>
                </a:tc>
                <a:tc>
                  <a:txBody>
                    <a:bodyPr/>
                    <a:lstStyle/>
                    <a:p>
                      <a:r>
                        <a:rPr lang="en-GB" sz="1200" b="1" dirty="0"/>
                        <a:t>husband:</a:t>
                      </a:r>
                      <a:r>
                        <a:rPr lang="en-GB" sz="1200" baseline="0" dirty="0"/>
                        <a:t> </a:t>
                      </a:r>
                      <a:r>
                        <a:rPr lang="en-GB" sz="1200" dirty="0"/>
                        <a:t>Aurelius Flavius </a:t>
                      </a:r>
                      <a:r>
                        <a:rPr lang="en-GB" sz="1200" dirty="0" err="1"/>
                        <a:t>Hephaistion</a:t>
                      </a:r>
                      <a:r>
                        <a:rPr lang="en-GB" sz="1200" dirty="0"/>
                        <a:t>,</a:t>
                      </a:r>
                      <a:r>
                        <a:rPr lang="en-GB" sz="1200" baseline="0" dirty="0"/>
                        <a:t> </a:t>
                      </a:r>
                      <a:r>
                        <a:rPr lang="el-GR" sz="1200" b="1" dirty="0"/>
                        <a:t>ἀρχιερεύς</a:t>
                      </a:r>
                      <a:endParaRPr lang="en-GB" sz="1200" b="0" dirty="0"/>
                    </a:p>
                    <a:p>
                      <a:r>
                        <a:rPr lang="en-GB" sz="1200" b="0" dirty="0">
                          <a:sym typeface="Wingdings" pitchFamily="2" charset="2"/>
                        </a:rPr>
                        <a:t>daughter: also</a:t>
                      </a:r>
                      <a:r>
                        <a:rPr lang="en-GB" sz="1200" b="0" baseline="0" dirty="0">
                          <a:sym typeface="Wingdings" pitchFamily="2" charset="2"/>
                        </a:rPr>
                        <a:t> priest</a:t>
                      </a:r>
                      <a:endParaRPr lang="en-GB" sz="1200" b="0" dirty="0"/>
                    </a:p>
                  </a:txBody>
                  <a:tcPr/>
                </a:tc>
                <a:tc>
                  <a:txBody>
                    <a:bodyPr/>
                    <a:lstStyle/>
                    <a:p>
                      <a:r>
                        <a:rPr lang="en-GB" sz="1200" dirty="0"/>
                        <a:t>1 statue base</a:t>
                      </a:r>
                      <a:r>
                        <a:rPr lang="en-GB" sz="1200" baseline="0" dirty="0"/>
                        <a:t> for the priestess </a:t>
                      </a:r>
                      <a:br>
                        <a:rPr lang="en-GB" sz="1200" baseline="0" dirty="0"/>
                      </a:br>
                      <a:r>
                        <a:rPr lang="en-GB" sz="1200" baseline="0" dirty="0"/>
                        <a:t>2 and base for her daughter</a:t>
                      </a:r>
                      <a:endParaRPr lang="en-GB" sz="1200" dirty="0"/>
                    </a:p>
                  </a:txBody>
                  <a:tcPr/>
                </a:tc>
                <a:tc>
                  <a:txBody>
                    <a:bodyPr/>
                    <a:lstStyle/>
                    <a:p>
                      <a:endParaRPr lang="en-GB" sz="1200" dirty="0"/>
                    </a:p>
                  </a:txBody>
                  <a:tcPr/>
                </a:tc>
                <a:tc>
                  <a:txBody>
                    <a:bodyPr/>
                    <a:lstStyle/>
                    <a:p>
                      <a:r>
                        <a:rPr lang="en-GB" sz="1200" b="0" i="0" kern="1200" dirty="0">
                          <a:solidFill>
                            <a:schemeClr val="dk1"/>
                          </a:solidFill>
                          <a:effectLst/>
                          <a:latin typeface="+mn-lt"/>
                          <a:ea typeface="+mn-ea"/>
                          <a:cs typeface="+mn-cs"/>
                        </a:rPr>
                        <a:t>3 inscriptions (</a:t>
                      </a:r>
                      <a:r>
                        <a:rPr lang="en-GB" sz="1200" b="0" i="1" kern="1200" dirty="0">
                          <a:solidFill>
                            <a:schemeClr val="dk1"/>
                          </a:solidFill>
                          <a:effectLst/>
                          <a:latin typeface="+mn-lt"/>
                          <a:ea typeface="+mn-ea"/>
                          <a:cs typeface="+mn-cs"/>
                        </a:rPr>
                        <a:t>CIG</a:t>
                      </a:r>
                      <a:r>
                        <a:rPr lang="en-GB" sz="1200" b="0" i="0" kern="1200" dirty="0">
                          <a:solidFill>
                            <a:schemeClr val="dk1"/>
                          </a:solidFill>
                          <a:effectLst/>
                          <a:latin typeface="+mn-lt"/>
                          <a:ea typeface="+mn-ea"/>
                          <a:cs typeface="+mn-cs"/>
                        </a:rPr>
                        <a:t> 2821)</a:t>
                      </a:r>
                      <a:endParaRPr lang="en-GB" sz="1200" b="0" i="0" dirty="0"/>
                    </a:p>
                  </a:txBody>
                  <a:tcPr/>
                </a:tc>
                <a:extLst>
                  <a:ext uri="{0D108BD9-81ED-4DB2-BD59-A6C34878D82A}">
                    <a16:rowId xmlns:a16="http://schemas.microsoft.com/office/drawing/2014/main" val="10006"/>
                  </a:ext>
                </a:extLst>
              </a:tr>
              <a:tr h="381418">
                <a:tc>
                  <a:txBody>
                    <a:bodyPr/>
                    <a:lstStyle/>
                    <a:p>
                      <a:r>
                        <a:rPr lang="en-GB" sz="1200" b="1" dirty="0"/>
                        <a:t>Iulia </a:t>
                      </a:r>
                      <a:r>
                        <a:rPr lang="en-GB" sz="1200" b="1" dirty="0" err="1"/>
                        <a:t>Polla</a:t>
                      </a:r>
                      <a:endParaRPr lang="en-GB" sz="1200" b="1" dirty="0"/>
                    </a:p>
                  </a:txBody>
                  <a:tcPr/>
                </a:tc>
                <a:tc>
                  <a:txBody>
                    <a:bodyPr/>
                    <a:lstStyle/>
                    <a:p>
                      <a:r>
                        <a:rPr lang="en-GB" sz="1200" b="1" kern="1200" dirty="0" err="1">
                          <a:solidFill>
                            <a:schemeClr val="dk1"/>
                          </a:solidFill>
                          <a:effectLst/>
                          <a:latin typeface="+mn-lt"/>
                          <a:ea typeface="+mn-ea"/>
                          <a:cs typeface="+mn-cs"/>
                        </a:rPr>
                        <a:t>ἀρχιέρει</a:t>
                      </a:r>
                      <a:r>
                        <a:rPr lang="en-GB" sz="1200" b="1" kern="1200" dirty="0">
                          <a:solidFill>
                            <a:schemeClr val="dk1"/>
                          </a:solidFill>
                          <a:effectLst/>
                          <a:latin typeface="+mn-lt"/>
                          <a:ea typeface="+mn-ea"/>
                          <a:cs typeface="+mn-cs"/>
                        </a:rPr>
                        <a:t>α</a:t>
                      </a:r>
                      <a:r>
                        <a:rPr lang="en-GB" sz="1200" kern="1200" dirty="0">
                          <a:solidFill>
                            <a:schemeClr val="dk1"/>
                          </a:solidFill>
                          <a:effectLst/>
                          <a:latin typeface="+mn-lt"/>
                          <a:ea typeface="+mn-ea"/>
                          <a:cs typeface="+mn-cs"/>
                        </a:rPr>
                        <a:t> </a:t>
                      </a:r>
                      <a:r>
                        <a:rPr lang="en-GB" sz="1200" b="1" kern="1200" dirty="0">
                          <a:solidFill>
                            <a:srgbClr val="00B0F0"/>
                          </a:solidFill>
                          <a:effectLst/>
                          <a:latin typeface="+mn-lt"/>
                          <a:ea typeface="+mn-ea"/>
                          <a:cs typeface="+mn-cs"/>
                        </a:rPr>
                        <a:t>ἀνθηφόρος</a:t>
                      </a:r>
                      <a:br>
                        <a:rPr lang="en-GB" sz="1200" kern="1200" dirty="0">
                          <a:solidFill>
                            <a:schemeClr val="dk1"/>
                          </a:solidFill>
                          <a:effectLst/>
                          <a:latin typeface="+mn-lt"/>
                          <a:ea typeface="+mn-ea"/>
                          <a:cs typeface="+mn-cs"/>
                        </a:rPr>
                      </a:br>
                      <a:r>
                        <a:rPr lang="en-GB" sz="1200" kern="1200" dirty="0">
                          <a:solidFill>
                            <a:schemeClr val="dk1"/>
                          </a:solidFill>
                          <a:effectLst/>
                          <a:latin typeface="+mn-lt"/>
                          <a:ea typeface="+mn-ea"/>
                          <a:cs typeface="+mn-cs"/>
                        </a:rPr>
                        <a:t>(”Blumenträger”)</a:t>
                      </a:r>
                      <a:endParaRPr lang="en-GB" sz="1200" dirty="0"/>
                    </a:p>
                  </a:txBody>
                  <a:tcPr/>
                </a:tc>
                <a:tc>
                  <a:txBody>
                    <a:bodyPr/>
                    <a:lstStyle/>
                    <a:p>
                      <a:r>
                        <a:rPr lang="en-GB" sz="1200" dirty="0"/>
                        <a:t>-</a:t>
                      </a:r>
                    </a:p>
                  </a:txBody>
                  <a:tcPr/>
                </a:tc>
                <a:tc>
                  <a:txBody>
                    <a:bodyPr/>
                    <a:lstStyle/>
                    <a:p>
                      <a:r>
                        <a:rPr lang="en-GB" sz="1200" b="0" dirty="0"/>
                        <a:t>statue base</a:t>
                      </a:r>
                    </a:p>
                  </a:txBody>
                  <a:tcPr/>
                </a:tc>
                <a:tc>
                  <a:txBody>
                    <a:bodyPr/>
                    <a:lstStyle/>
                    <a:p>
                      <a:r>
                        <a:rPr lang="en-GB" sz="1200" dirty="0"/>
                        <a:t>130-170</a:t>
                      </a:r>
                    </a:p>
                  </a:txBody>
                  <a:tcPr/>
                </a:tc>
                <a:tc>
                  <a:txBody>
                    <a:bodyPr/>
                    <a:lstStyle/>
                    <a:p>
                      <a:pPr algn="l"/>
                      <a:r>
                        <a:rPr lang="en-GB" sz="1200" b="0" i="1" kern="1200" dirty="0">
                          <a:solidFill>
                            <a:schemeClr val="dk1"/>
                          </a:solidFill>
                          <a:effectLst/>
                          <a:latin typeface="+mn-lt"/>
                          <a:ea typeface="+mn-ea"/>
                          <a:cs typeface="+mn-cs"/>
                        </a:rPr>
                        <a:t>REG 19, 1906, 136-37, no 69</a:t>
                      </a:r>
                      <a:endParaRPr lang="en-GB" sz="1200" b="0" kern="1200" dirty="0">
                        <a:solidFill>
                          <a:schemeClr val="dk1"/>
                        </a:solidFill>
                        <a:effectLst/>
                        <a:latin typeface="+mn-lt"/>
                        <a:ea typeface="+mn-ea"/>
                        <a:cs typeface="+mn-cs"/>
                      </a:endParaRPr>
                    </a:p>
                  </a:txBody>
                  <a:tcPr/>
                </a:tc>
                <a:extLst>
                  <a:ext uri="{0D108BD9-81ED-4DB2-BD59-A6C34878D82A}">
                    <a16:rowId xmlns:a16="http://schemas.microsoft.com/office/drawing/2014/main" val="10007"/>
                  </a:ext>
                </a:extLst>
              </a:tr>
              <a:tr h="381418">
                <a:tc>
                  <a:txBody>
                    <a:bodyPr/>
                    <a:lstStyle/>
                    <a:p>
                      <a:r>
                        <a:rPr lang="en-GB" sz="1200" b="1" dirty="0" err="1"/>
                        <a:t>Ammia</a:t>
                      </a:r>
                      <a:endParaRPr lang="en-GB" sz="1200" b="1" dirty="0"/>
                    </a:p>
                  </a:txBody>
                  <a:tcPr/>
                </a:tc>
                <a:tc>
                  <a:txBody>
                    <a:bodyPr/>
                    <a:lstStyle/>
                    <a:p>
                      <a:r>
                        <a:rPr lang="en-GB" sz="1200" b="1" kern="1200" dirty="0" err="1">
                          <a:solidFill>
                            <a:schemeClr val="dk1"/>
                          </a:solidFill>
                          <a:effectLst/>
                          <a:latin typeface="+mn-lt"/>
                          <a:ea typeface="+mn-ea"/>
                          <a:cs typeface="+mn-cs"/>
                        </a:rPr>
                        <a:t>ἱέρει</a:t>
                      </a:r>
                      <a:r>
                        <a:rPr lang="en-GB" sz="1200" b="1" kern="1200" dirty="0">
                          <a:solidFill>
                            <a:schemeClr val="dk1"/>
                          </a:solidFill>
                          <a:effectLst/>
                          <a:latin typeface="+mn-lt"/>
                          <a:ea typeface="+mn-ea"/>
                          <a:cs typeface="+mn-cs"/>
                        </a:rPr>
                        <a:t>α θεᾶς Ἰουλίας νέας Δήμητρος</a:t>
                      </a:r>
                      <a:r>
                        <a:rPr lang="en-GB" sz="1200" kern="1200" dirty="0">
                          <a:solidFill>
                            <a:schemeClr val="dk1"/>
                          </a:solidFill>
                          <a:effectLst/>
                          <a:latin typeface="+mn-lt"/>
                          <a:ea typeface="+mn-ea"/>
                          <a:cs typeface="+mn-cs"/>
                        </a:rPr>
                        <a:t> </a:t>
                      </a:r>
                      <a:r>
                        <a:rPr lang="en-GB" sz="1200" kern="1200" dirty="0">
                          <a:solidFill>
                            <a:schemeClr val="dk1"/>
                          </a:solidFill>
                          <a:effectLst/>
                          <a:latin typeface="+mn-lt"/>
                          <a:ea typeface="+mn-ea"/>
                          <a:cs typeface="+mn-cs"/>
                          <a:sym typeface="Wingdings" pitchFamily="2" charset="2"/>
                        </a:rPr>
                        <a:t></a:t>
                      </a:r>
                      <a:r>
                        <a:rPr lang="en-GB" sz="1200" b="1" kern="1200" dirty="0">
                          <a:solidFill>
                            <a:srgbClr val="C00000"/>
                          </a:solidFill>
                          <a:effectLst/>
                          <a:latin typeface="+mn-lt"/>
                          <a:ea typeface="+mn-ea"/>
                          <a:cs typeface="+mn-cs"/>
                          <a:sym typeface="Wingdings" pitchFamily="2" charset="2"/>
                        </a:rPr>
                        <a:t>Livia</a:t>
                      </a:r>
                      <a:endParaRPr lang="en-GB" sz="1200" b="1" dirty="0">
                        <a:solidFill>
                          <a:srgbClr val="C0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t>husband:</a:t>
                      </a:r>
                      <a:r>
                        <a:rPr lang="en-GB" sz="1200" dirty="0"/>
                        <a:t> </a:t>
                      </a:r>
                      <a:r>
                        <a:rPr lang="en-GB" sz="1200" b="0" dirty="0" err="1"/>
                        <a:t>Aristoclès</a:t>
                      </a:r>
                      <a:r>
                        <a:rPr lang="en-GB" sz="1200" b="0" dirty="0"/>
                        <a:t> Mo-</a:t>
                      </a:r>
                      <a:r>
                        <a:rPr lang="en-GB" sz="1200" b="0" dirty="0" err="1"/>
                        <a:t>lossos</a:t>
                      </a:r>
                      <a:r>
                        <a:rPr lang="en-GB" sz="1200" b="0" dirty="0"/>
                        <a:t> (no </a:t>
                      </a:r>
                      <a:r>
                        <a:rPr lang="en-GB" sz="1200" b="0" i="1" dirty="0"/>
                        <a:t>sacerdos</a:t>
                      </a:r>
                      <a:r>
                        <a:rPr lang="en-GB" sz="1200" b="0" i="0" dirty="0"/>
                        <a:t>?</a:t>
                      </a:r>
                      <a:r>
                        <a:rPr lang="en-GB" sz="1200" b="0" dirty="0"/>
                        <a:t>)</a:t>
                      </a:r>
                    </a:p>
                  </a:txBody>
                  <a:tcPr/>
                </a:tc>
                <a:tc>
                  <a:txBody>
                    <a:bodyPr/>
                    <a:lstStyle/>
                    <a:p>
                      <a:r>
                        <a:rPr lang="en-GB" sz="1200" b="0" dirty="0"/>
                        <a:t>honorary inscription</a:t>
                      </a:r>
                    </a:p>
                  </a:txBody>
                  <a:tcPr/>
                </a:tc>
                <a:tc>
                  <a:txBody>
                    <a:bodyPr/>
                    <a:lstStyle/>
                    <a:p>
                      <a:r>
                        <a:rPr lang="en-GB" sz="1200" dirty="0"/>
                        <a:t>42-60</a:t>
                      </a:r>
                    </a:p>
                  </a:txBody>
                  <a:tcPr/>
                </a:tc>
                <a:tc>
                  <a:txBody>
                    <a:bodyPr/>
                    <a:lstStyle/>
                    <a:p>
                      <a:r>
                        <a:rPr lang="en-GB" sz="1200" i="1" dirty="0"/>
                        <a:t>CIG</a:t>
                      </a:r>
                      <a:r>
                        <a:rPr lang="en-GB" sz="1200" dirty="0"/>
                        <a:t> 2815</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0008"/>
                  </a:ext>
                </a:extLst>
              </a:tr>
            </a:tbl>
          </a:graphicData>
        </a:graphic>
      </p:graphicFrame>
      <p:sp>
        <p:nvSpPr>
          <p:cNvPr id="20" name="Flowchart: Process 19"/>
          <p:cNvSpPr/>
          <p:nvPr/>
        </p:nvSpPr>
        <p:spPr>
          <a:xfrm>
            <a:off x="107504" y="4077072"/>
            <a:ext cx="8928992" cy="936104"/>
          </a:xfrm>
          <a:prstGeom prst="flowChartProcess">
            <a:avLst/>
          </a:prstGeom>
          <a:solidFill>
            <a:srgbClr val="FFC000">
              <a:alpha val="52000"/>
            </a:srgb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14485" t="18057" r="8029" b="15667"/>
          <a:stretch/>
        </p:blipFill>
        <p:spPr>
          <a:xfrm>
            <a:off x="5148064" y="1758207"/>
            <a:ext cx="3835648" cy="4911153"/>
          </a:xfrm>
          <a:prstGeom prst="rect">
            <a:avLst/>
          </a:prstGeom>
        </p:spPr>
      </p:pic>
      <p:sp>
        <p:nvSpPr>
          <p:cNvPr id="18" name="TextBox 17"/>
          <p:cNvSpPr txBox="1"/>
          <p:nvPr/>
        </p:nvSpPr>
        <p:spPr>
          <a:xfrm rot="5400000">
            <a:off x="5443982" y="3232474"/>
            <a:ext cx="6813376" cy="492443"/>
          </a:xfrm>
          <a:prstGeom prst="rect">
            <a:avLst/>
          </a:prstGeom>
          <a:noFill/>
        </p:spPr>
        <p:txBody>
          <a:bodyPr wrap="square" rtlCol="0">
            <a:spAutoFit/>
          </a:bodyPr>
          <a:lstStyle/>
          <a:p>
            <a:pPr lvl="2" algn="r"/>
            <a:r>
              <a:rPr lang="en-GB" sz="1200" dirty="0" err="1">
                <a:solidFill>
                  <a:schemeClr val="tx1">
                    <a:lumMod val="65000"/>
                  </a:schemeClr>
                </a:solidFill>
                <a:effectLst>
                  <a:outerShdw blurRad="38100" dist="38100" dir="2700000" algn="tl">
                    <a:srgbClr val="000000">
                      <a:alpha val="43137"/>
                    </a:srgbClr>
                  </a:outerShdw>
                </a:effectLst>
              </a:rPr>
              <a:t>Marmorblock</a:t>
            </a:r>
            <a:r>
              <a:rPr lang="en-GB" sz="1200" dirty="0">
                <a:solidFill>
                  <a:schemeClr val="tx1">
                    <a:lumMod val="65000"/>
                  </a:schemeClr>
                </a:solidFill>
                <a:effectLst>
                  <a:outerShdw blurRad="38100" dist="38100" dir="2700000" algn="tl">
                    <a:srgbClr val="000000">
                      <a:alpha val="43137"/>
                    </a:srgbClr>
                  </a:outerShdw>
                </a:effectLst>
              </a:rPr>
              <a:t>; MAMA 8, n</a:t>
            </a:r>
            <a:r>
              <a:rPr lang="en-GB" sz="1200" baseline="30000" dirty="0">
                <a:solidFill>
                  <a:schemeClr val="tx1">
                    <a:lumMod val="65000"/>
                  </a:schemeClr>
                </a:solidFill>
                <a:effectLst>
                  <a:outerShdw blurRad="38100" dist="38100" dir="2700000" algn="tl">
                    <a:srgbClr val="000000">
                      <a:alpha val="43137"/>
                    </a:srgbClr>
                  </a:outerShdw>
                </a:effectLst>
              </a:rPr>
              <a:t>o</a:t>
            </a:r>
            <a:r>
              <a:rPr lang="en-GB" sz="1200" dirty="0">
                <a:solidFill>
                  <a:schemeClr val="tx1">
                    <a:lumMod val="65000"/>
                  </a:schemeClr>
                </a:solidFill>
                <a:effectLst>
                  <a:outerShdw blurRad="38100" dist="38100" dir="2700000" algn="tl">
                    <a:srgbClr val="000000">
                      <a:alpha val="43137"/>
                    </a:srgbClr>
                  </a:outerShdw>
                </a:effectLst>
              </a:rPr>
              <a:t> 478; </a:t>
            </a:r>
            <a:r>
              <a:rPr lang="en-GB" sz="1200" dirty="0" err="1">
                <a:solidFill>
                  <a:schemeClr val="tx1">
                    <a:lumMod val="65000"/>
                  </a:schemeClr>
                </a:solidFill>
                <a:effectLst>
                  <a:outerShdw blurRad="38100" dist="38100" dir="2700000" algn="tl">
                    <a:srgbClr val="000000">
                      <a:alpha val="43137"/>
                    </a:srgbClr>
                  </a:outerShdw>
                </a:effectLst>
              </a:rPr>
              <a:t>IAph</a:t>
            </a:r>
            <a:r>
              <a:rPr lang="en-GB" sz="1200" dirty="0">
                <a:solidFill>
                  <a:schemeClr val="tx1">
                    <a:lumMod val="65000"/>
                  </a:schemeClr>
                </a:solidFill>
                <a:effectLst>
                  <a:outerShdw blurRad="38100" dist="38100" dir="2700000" algn="tl">
                    <a:srgbClr val="000000">
                      <a:alpha val="43137"/>
                    </a:srgbClr>
                  </a:outerShdw>
                </a:effectLst>
              </a:rPr>
              <a:t> 12.609, </a:t>
            </a:r>
            <a:r>
              <a:rPr lang="en-GB" sz="1200" dirty="0" err="1">
                <a:solidFill>
                  <a:schemeClr val="tx1">
                    <a:lumMod val="65000"/>
                  </a:schemeClr>
                </a:solidFill>
                <a:effectLst>
                  <a:outerShdw blurRad="38100" dist="38100" dir="2700000" algn="tl">
                    <a:srgbClr val="000000">
                      <a:alpha val="43137"/>
                    </a:srgbClr>
                  </a:outerShdw>
                </a:effectLst>
              </a:rPr>
              <a:t>Lokalisierung</a:t>
            </a:r>
            <a:r>
              <a:rPr lang="en-GB" sz="1200" dirty="0">
                <a:solidFill>
                  <a:schemeClr val="tx1">
                    <a:lumMod val="65000"/>
                  </a:schemeClr>
                </a:solidFill>
                <a:effectLst>
                  <a:outerShdw blurRad="38100" dist="38100" dir="2700000" algn="tl">
                    <a:srgbClr val="000000">
                      <a:alpha val="43137"/>
                    </a:srgbClr>
                  </a:outerShdw>
                </a:effectLst>
              </a:rPr>
              <a:t>: </a:t>
            </a:r>
            <a:r>
              <a:rPr lang="en-GB" sz="1200" dirty="0" err="1">
                <a:solidFill>
                  <a:schemeClr val="tx1">
                    <a:lumMod val="65000"/>
                  </a:schemeClr>
                </a:solidFill>
                <a:effectLst>
                  <a:outerShdw blurRad="38100" dist="38100" dir="2700000" algn="tl">
                    <a:srgbClr val="000000">
                      <a:alpha val="43137"/>
                    </a:srgbClr>
                  </a:outerShdw>
                </a:effectLst>
              </a:rPr>
              <a:t>unbekannt</a:t>
            </a:r>
            <a:endParaRPr lang="en-GB" sz="1200" dirty="0">
              <a:solidFill>
                <a:schemeClr val="tx1">
                  <a:lumMod val="65000"/>
                </a:schemeClr>
              </a:solidFill>
              <a:effectLst>
                <a:outerShdw blurRad="38100" dist="38100" dir="2700000" algn="tl">
                  <a:srgbClr val="000000">
                    <a:alpha val="43137"/>
                  </a:srgbClr>
                </a:outerShdw>
              </a:effectLst>
            </a:endParaRPr>
          </a:p>
          <a:p>
            <a:endParaRPr lang="en-GB" sz="1400" dirty="0">
              <a:solidFill>
                <a:schemeClr val="tx1">
                  <a:lumMod val="65000"/>
                </a:schemeClr>
              </a:solidFill>
            </a:endParaRPr>
          </a:p>
        </p:txBody>
      </p:sp>
    </p:spTree>
    <p:extLst>
      <p:ext uri="{BB962C8B-B14F-4D97-AF65-F5344CB8AC3E}">
        <p14:creationId xmlns:p14="http://schemas.microsoft.com/office/powerpoint/2010/main" val="2111070019"/>
      </p:ext>
    </p:extLst>
  </p:cSld>
  <p:clrMapOvr>
    <a:masterClrMapping/>
  </p:clrMapOvr>
  <p:transition spd="slow" advClick="0" advTm="2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4485" t="18057" r="8029" b="15667"/>
          <a:stretch/>
        </p:blipFill>
        <p:spPr>
          <a:xfrm>
            <a:off x="5148064" y="1758207"/>
            <a:ext cx="3835648" cy="4911153"/>
          </a:xfrm>
          <a:prstGeom prst="rect">
            <a:avLst/>
          </a:prstGeom>
        </p:spPr>
      </p:pic>
      <p:sp>
        <p:nvSpPr>
          <p:cNvPr id="5" name="Title 1"/>
          <p:cNvSpPr>
            <a:spLocks noGrp="1"/>
          </p:cNvSpPr>
          <p:nvPr>
            <p:ph type="title"/>
          </p:nvPr>
        </p:nvSpPr>
        <p:spPr>
          <a:xfrm>
            <a:off x="457200" y="332656"/>
            <a:ext cx="8229600" cy="782960"/>
          </a:xfrm>
        </p:spPr>
        <p:txBody>
          <a:bodyPr/>
          <a:lstStyle/>
          <a:p>
            <a:r>
              <a:rPr lang="en-GB" dirty="0" err="1"/>
              <a:t>Aphrodisias</a:t>
            </a:r>
            <a:r>
              <a:rPr lang="en-GB" dirty="0"/>
              <a:t>: </a:t>
            </a:r>
            <a:r>
              <a:rPr lang="fr-FR" dirty="0"/>
              <a:t>power&amp; influence</a:t>
            </a:r>
            <a:endParaRPr lang="en-GB" dirty="0"/>
          </a:p>
        </p:txBody>
      </p:sp>
      <p:sp>
        <p:nvSpPr>
          <p:cNvPr id="6" name="Content Placeholder 2"/>
          <p:cNvSpPr>
            <a:spLocks noGrp="1"/>
          </p:cNvSpPr>
          <p:nvPr>
            <p:ph idx="1"/>
          </p:nvPr>
        </p:nvSpPr>
        <p:spPr>
          <a:xfrm>
            <a:off x="179512" y="2276872"/>
            <a:ext cx="4752528" cy="3816424"/>
          </a:xfrm>
        </p:spPr>
        <p:txBody>
          <a:bodyPr>
            <a:noAutofit/>
          </a:bodyPr>
          <a:lstStyle/>
          <a:p>
            <a:r>
              <a:rPr lang="fr-FR" sz="1800" b="1" dirty="0">
                <a:solidFill>
                  <a:schemeClr val="accent5">
                    <a:lumMod val="40000"/>
                    <a:lumOff val="60000"/>
                  </a:schemeClr>
                </a:solidFill>
                <a:effectLst>
                  <a:outerShdw blurRad="38100" dist="38100" dir="2700000" algn="tl">
                    <a:srgbClr val="000000">
                      <a:alpha val="43137"/>
                    </a:srgbClr>
                  </a:outerShdw>
                </a:effectLst>
              </a:rPr>
              <a:t>Offices:</a:t>
            </a:r>
          </a:p>
          <a:p>
            <a:pPr lvl="1"/>
            <a:r>
              <a:rPr lang="fr-FR" sz="1800" b="1" i="1" dirty="0" err="1">
                <a:solidFill>
                  <a:schemeClr val="accent5">
                    <a:lumMod val="40000"/>
                    <a:lumOff val="60000"/>
                  </a:schemeClr>
                </a:solidFill>
                <a:effectLst>
                  <a:outerShdw blurRad="38100" dist="38100" dir="2700000" algn="tl">
                    <a:srgbClr val="000000">
                      <a:alpha val="43137"/>
                    </a:srgbClr>
                  </a:outerShdw>
                </a:effectLst>
              </a:rPr>
              <a:t>hiereia</a:t>
            </a:r>
            <a:r>
              <a:rPr lang="fr-FR" sz="1800" b="1" i="1" dirty="0">
                <a:solidFill>
                  <a:schemeClr val="accent5">
                    <a:lumMod val="40000"/>
                    <a:lumOff val="60000"/>
                  </a:schemeClr>
                </a:solidFill>
                <a:effectLst>
                  <a:outerShdw blurRad="38100" dist="38100" dir="2700000" algn="tl">
                    <a:srgbClr val="000000">
                      <a:alpha val="43137"/>
                    </a:srgbClr>
                  </a:outerShdw>
                </a:effectLst>
              </a:rPr>
              <a:t> / </a:t>
            </a:r>
            <a:r>
              <a:rPr lang="fr-FR" sz="1800" b="1" dirty="0" err="1">
                <a:solidFill>
                  <a:schemeClr val="accent5">
                    <a:lumMod val="40000"/>
                    <a:lumOff val="60000"/>
                  </a:schemeClr>
                </a:solidFill>
                <a:effectLst>
                  <a:outerShdw blurRad="38100" dist="38100" dir="2700000" algn="tl">
                    <a:srgbClr val="000000">
                      <a:alpha val="43137"/>
                    </a:srgbClr>
                  </a:outerShdw>
                </a:effectLst>
              </a:rPr>
              <a:t>Priestess</a:t>
            </a:r>
            <a:r>
              <a:rPr lang="fr-FR" sz="1800" b="1" dirty="0">
                <a:solidFill>
                  <a:schemeClr val="accent5">
                    <a:lumMod val="40000"/>
                    <a:lumOff val="60000"/>
                  </a:schemeClr>
                </a:solidFill>
                <a:effectLst>
                  <a:outerShdw blurRad="38100" dist="38100" dir="2700000" algn="tl">
                    <a:srgbClr val="000000">
                      <a:alpha val="43137"/>
                    </a:srgbClr>
                  </a:outerShdw>
                </a:effectLst>
              </a:rPr>
              <a:t> of Aphrodite </a:t>
            </a:r>
          </a:p>
          <a:p>
            <a:pPr lvl="1"/>
            <a:r>
              <a:rPr lang="fr-FR" sz="1800" b="1" i="1" dirty="0" err="1">
                <a:solidFill>
                  <a:schemeClr val="accent5">
                    <a:lumMod val="40000"/>
                    <a:lumOff val="60000"/>
                  </a:schemeClr>
                </a:solidFill>
                <a:effectLst>
                  <a:outerShdw blurRad="38100" dist="38100" dir="2700000" algn="tl">
                    <a:srgbClr val="000000">
                      <a:alpha val="43137"/>
                    </a:srgbClr>
                  </a:outerShdw>
                </a:effectLst>
              </a:rPr>
              <a:t>archiereia</a:t>
            </a:r>
            <a:r>
              <a:rPr lang="fr-FR" sz="1800" b="1" i="1" dirty="0">
                <a:solidFill>
                  <a:schemeClr val="accent5">
                    <a:lumMod val="40000"/>
                    <a:lumOff val="60000"/>
                  </a:schemeClr>
                </a:solidFill>
                <a:effectLst>
                  <a:outerShdw blurRad="38100" dist="38100" dir="2700000" algn="tl">
                    <a:srgbClr val="000000">
                      <a:alpha val="43137"/>
                    </a:srgbClr>
                  </a:outerShdw>
                </a:effectLst>
              </a:rPr>
              <a:t> / </a:t>
            </a:r>
            <a:r>
              <a:rPr lang="fr-FR" sz="1800" b="1" dirty="0" err="1">
                <a:solidFill>
                  <a:schemeClr val="accent5">
                    <a:lumMod val="40000"/>
                    <a:lumOff val="60000"/>
                  </a:schemeClr>
                </a:solidFill>
                <a:effectLst>
                  <a:outerShdw blurRad="38100" dist="38100" dir="2700000" algn="tl">
                    <a:srgbClr val="000000">
                      <a:alpha val="43137"/>
                    </a:srgbClr>
                  </a:outerShdw>
                </a:effectLst>
              </a:rPr>
              <a:t>high</a:t>
            </a:r>
            <a:r>
              <a:rPr lang="fr-FR" sz="1800" b="1" dirty="0">
                <a:solidFill>
                  <a:schemeClr val="accent5">
                    <a:lumMod val="40000"/>
                    <a:lumOff val="60000"/>
                  </a:schemeClr>
                </a:solidFill>
                <a:effectLst>
                  <a:outerShdw blurRad="38100" dist="38100" dir="2700000" algn="tl">
                    <a:srgbClr val="000000">
                      <a:alpha val="43137"/>
                    </a:srgbClr>
                  </a:outerShdw>
                </a:effectLst>
              </a:rPr>
              <a:t> </a:t>
            </a:r>
            <a:r>
              <a:rPr lang="fr-FR" sz="1800" b="1" dirty="0" err="1">
                <a:solidFill>
                  <a:schemeClr val="accent5">
                    <a:lumMod val="40000"/>
                    <a:lumOff val="60000"/>
                  </a:schemeClr>
                </a:solidFill>
                <a:effectLst>
                  <a:outerShdw blurRad="38100" dist="38100" dir="2700000" algn="tl">
                    <a:srgbClr val="000000">
                      <a:alpha val="43137"/>
                    </a:srgbClr>
                  </a:outerShdw>
                </a:effectLst>
              </a:rPr>
              <a:t>priestess</a:t>
            </a:r>
            <a:endParaRPr lang="fr-FR" sz="1800" b="1" dirty="0">
              <a:solidFill>
                <a:schemeClr val="accent5">
                  <a:lumMod val="40000"/>
                  <a:lumOff val="60000"/>
                </a:schemeClr>
              </a:solidFill>
              <a:effectLst>
                <a:outerShdw blurRad="38100" dist="38100" dir="2700000" algn="tl">
                  <a:srgbClr val="000000">
                    <a:alpha val="43137"/>
                  </a:srgbClr>
                </a:outerShdw>
              </a:effectLst>
            </a:endParaRPr>
          </a:p>
          <a:p>
            <a:pPr lvl="1"/>
            <a:r>
              <a:rPr lang="fr-FR" sz="1800" b="1" i="1" dirty="0" err="1">
                <a:solidFill>
                  <a:schemeClr val="accent5">
                    <a:lumMod val="40000"/>
                    <a:lumOff val="60000"/>
                  </a:schemeClr>
                </a:solidFill>
                <a:effectLst>
                  <a:outerShdw blurRad="38100" dist="38100" dir="2700000" algn="tl">
                    <a:srgbClr val="000000">
                      <a:alpha val="43137"/>
                    </a:srgbClr>
                  </a:outerShdw>
                </a:effectLst>
              </a:rPr>
              <a:t>stephanephoros</a:t>
            </a:r>
            <a:r>
              <a:rPr lang="fr-FR" sz="1800" b="1" i="1" dirty="0">
                <a:solidFill>
                  <a:schemeClr val="accent5">
                    <a:lumMod val="40000"/>
                    <a:lumOff val="60000"/>
                  </a:schemeClr>
                </a:solidFill>
                <a:effectLst>
                  <a:outerShdw blurRad="38100" dist="38100" dir="2700000" algn="tl">
                    <a:srgbClr val="000000">
                      <a:alpha val="43137"/>
                    </a:srgbClr>
                  </a:outerShdw>
                </a:effectLst>
              </a:rPr>
              <a:t> – </a:t>
            </a:r>
            <a:r>
              <a:rPr lang="fr-FR" sz="1800" b="1" dirty="0">
                <a:solidFill>
                  <a:schemeClr val="accent5">
                    <a:lumMod val="40000"/>
                    <a:lumOff val="60000"/>
                  </a:schemeClr>
                </a:solidFill>
                <a:effectLst>
                  <a:outerShdw blurRad="38100" dist="38100" dir="2700000" algn="tl">
                    <a:srgbClr val="000000">
                      <a:alpha val="43137"/>
                    </a:srgbClr>
                  </a:outerShdw>
                </a:effectLst>
              </a:rPr>
              <a:t>16-times !</a:t>
            </a:r>
          </a:p>
          <a:p>
            <a:pPr lvl="1"/>
            <a:endParaRPr lang="fr-FR" sz="1800" b="1" dirty="0">
              <a:solidFill>
                <a:schemeClr val="accent5">
                  <a:lumMod val="40000"/>
                  <a:lumOff val="60000"/>
                </a:schemeClr>
              </a:solidFill>
              <a:effectLst>
                <a:outerShdw blurRad="38100" dist="38100" dir="2700000" algn="tl">
                  <a:srgbClr val="000000">
                    <a:alpha val="43137"/>
                  </a:srgbClr>
                </a:outerShdw>
              </a:effectLst>
            </a:endParaRPr>
          </a:p>
          <a:p>
            <a:r>
              <a:rPr lang="fr-FR" sz="1600" dirty="0">
                <a:solidFill>
                  <a:schemeClr val="accent5">
                    <a:lumMod val="40000"/>
                    <a:lumOff val="60000"/>
                  </a:schemeClr>
                </a:solidFill>
                <a:effectLst>
                  <a:outerShdw blurRad="38100" dist="38100" dir="2700000" algn="tl">
                    <a:srgbClr val="000000">
                      <a:alpha val="43137"/>
                    </a:srgbClr>
                  </a:outerShdw>
                </a:effectLst>
              </a:rPr>
              <a:t>one of </a:t>
            </a:r>
            <a:r>
              <a:rPr lang="fr-FR" sz="1600" dirty="0" err="1">
                <a:solidFill>
                  <a:schemeClr val="accent5">
                    <a:lumMod val="40000"/>
                    <a:lumOff val="60000"/>
                  </a:schemeClr>
                </a:solidFill>
                <a:effectLst>
                  <a:outerShdw blurRad="38100" dist="38100" dir="2700000" algn="tl">
                    <a:srgbClr val="000000">
                      <a:alpha val="43137"/>
                    </a:srgbClr>
                  </a:outerShdw>
                </a:effectLst>
              </a:rPr>
              <a:t>only</a:t>
            </a:r>
            <a:r>
              <a:rPr lang="fr-FR" sz="1600" dirty="0">
                <a:solidFill>
                  <a:schemeClr val="accent5">
                    <a:lumMod val="40000"/>
                    <a:lumOff val="60000"/>
                  </a:schemeClr>
                </a:solidFill>
                <a:effectLst>
                  <a:outerShdw blurRad="38100" dist="38100" dir="2700000" algn="tl">
                    <a:srgbClr val="000000">
                      <a:alpha val="43137"/>
                    </a:srgbClr>
                  </a:outerShdw>
                </a:effectLst>
              </a:rPr>
              <a:t> </a:t>
            </a:r>
            <a:r>
              <a:rPr lang="fr-FR" sz="1600" dirty="0" err="1">
                <a:solidFill>
                  <a:schemeClr val="accent5">
                    <a:lumMod val="40000"/>
                    <a:lumOff val="60000"/>
                  </a:schemeClr>
                </a:solidFill>
                <a:effectLst>
                  <a:outerShdw blurRad="38100" dist="38100" dir="2700000" algn="tl">
                    <a:srgbClr val="000000">
                      <a:alpha val="43137"/>
                    </a:srgbClr>
                  </a:outerShdw>
                </a:effectLst>
              </a:rPr>
              <a:t>two</a:t>
            </a:r>
            <a:r>
              <a:rPr lang="fr-FR" sz="1600" dirty="0">
                <a:solidFill>
                  <a:schemeClr val="accent5">
                    <a:lumMod val="40000"/>
                    <a:lumOff val="60000"/>
                  </a:schemeClr>
                </a:solidFill>
                <a:effectLst>
                  <a:outerShdw blurRad="38100" dist="38100" dir="2700000" algn="tl">
                    <a:srgbClr val="000000">
                      <a:alpha val="43137"/>
                    </a:srgbClr>
                  </a:outerShdw>
                </a:effectLst>
              </a:rPr>
              <a:t> </a:t>
            </a:r>
            <a:r>
              <a:rPr lang="fr-FR" sz="1600" dirty="0" err="1">
                <a:solidFill>
                  <a:schemeClr val="accent5">
                    <a:lumMod val="40000"/>
                    <a:lumOff val="60000"/>
                  </a:schemeClr>
                </a:solidFill>
                <a:effectLst>
                  <a:outerShdw blurRad="38100" dist="38100" dir="2700000" algn="tl">
                    <a:srgbClr val="000000">
                      <a:alpha val="43137"/>
                    </a:srgbClr>
                  </a:outerShdw>
                </a:effectLst>
              </a:rPr>
              <a:t>priestesses</a:t>
            </a:r>
            <a:r>
              <a:rPr lang="fr-FR" sz="1600" dirty="0">
                <a:solidFill>
                  <a:schemeClr val="accent5">
                    <a:lumMod val="40000"/>
                    <a:lumOff val="60000"/>
                  </a:schemeClr>
                </a:solidFill>
                <a:effectLst>
                  <a:outerShdw blurRad="38100" dist="38100" dir="2700000" algn="tl">
                    <a:srgbClr val="000000">
                      <a:alpha val="43137"/>
                    </a:srgbClr>
                  </a:outerShdw>
                </a:effectLst>
              </a:rPr>
              <a:t> </a:t>
            </a:r>
            <a:br>
              <a:rPr lang="fr-FR" sz="1600" dirty="0">
                <a:solidFill>
                  <a:schemeClr val="accent5">
                    <a:lumMod val="40000"/>
                    <a:lumOff val="60000"/>
                  </a:schemeClr>
                </a:solidFill>
                <a:effectLst>
                  <a:outerShdw blurRad="38100" dist="38100" dir="2700000" algn="tl">
                    <a:srgbClr val="000000">
                      <a:alpha val="43137"/>
                    </a:srgbClr>
                  </a:outerShdw>
                </a:effectLst>
              </a:rPr>
            </a:br>
            <a:r>
              <a:rPr lang="fr-FR" sz="1600" dirty="0">
                <a:solidFill>
                  <a:schemeClr val="accent5">
                    <a:lumMod val="40000"/>
                    <a:lumOff val="60000"/>
                  </a:schemeClr>
                </a:solidFill>
                <a:effectLst>
                  <a:outerShdw blurRad="38100" dist="38100" dir="2700000" algn="tl">
                    <a:srgbClr val="000000">
                      <a:alpha val="43137"/>
                    </a:srgbClr>
                  </a:outerShdw>
                </a:effectLst>
              </a:rPr>
              <a:t>for Aphrodite in </a:t>
            </a:r>
            <a:r>
              <a:rPr lang="fr-FR" sz="1600" dirty="0" err="1">
                <a:solidFill>
                  <a:schemeClr val="accent5">
                    <a:lumMod val="40000"/>
                    <a:lumOff val="60000"/>
                  </a:schemeClr>
                </a:solidFill>
                <a:effectLst>
                  <a:outerShdw blurRad="38100" dist="38100" dir="2700000" algn="tl">
                    <a:srgbClr val="000000">
                      <a:alpha val="43137"/>
                    </a:srgbClr>
                  </a:outerShdw>
                </a:effectLst>
              </a:rPr>
              <a:t>Aphrodisias</a:t>
            </a:r>
            <a:r>
              <a:rPr lang="fr-FR" sz="1600" dirty="0">
                <a:solidFill>
                  <a:schemeClr val="accent5">
                    <a:lumMod val="40000"/>
                    <a:lumOff val="60000"/>
                  </a:schemeClr>
                </a:solidFill>
                <a:effectLst>
                  <a:outerShdw blurRad="38100" dist="38100" dir="2700000" algn="tl">
                    <a:srgbClr val="000000">
                      <a:alpha val="43137"/>
                    </a:srgbClr>
                  </a:outerShdw>
                </a:effectLst>
              </a:rPr>
              <a:t> </a:t>
            </a:r>
            <a:br>
              <a:rPr lang="fr-FR" sz="1600" dirty="0">
                <a:solidFill>
                  <a:schemeClr val="accent5">
                    <a:lumMod val="40000"/>
                    <a:lumOff val="60000"/>
                  </a:schemeClr>
                </a:solidFill>
                <a:effectLst>
                  <a:outerShdw blurRad="38100" dist="38100" dir="2700000" algn="tl">
                    <a:srgbClr val="000000">
                      <a:alpha val="43137"/>
                    </a:srgbClr>
                  </a:outerShdw>
                </a:effectLst>
              </a:rPr>
            </a:br>
            <a:r>
              <a:rPr lang="fr-FR" sz="1600" dirty="0">
                <a:solidFill>
                  <a:schemeClr val="accent5">
                    <a:lumMod val="40000"/>
                    <a:lumOff val="60000"/>
                  </a:schemeClr>
                </a:solidFill>
                <a:effectLst>
                  <a:outerShdw blurRad="38100" dist="38100" dir="2700000" algn="tl">
                    <a:srgbClr val="000000">
                      <a:alpha val="43137"/>
                    </a:srgbClr>
                  </a:outerShdw>
                </a:effectLst>
              </a:rPr>
              <a:t>– </a:t>
            </a:r>
            <a:r>
              <a:rPr lang="fr-FR" sz="1600" dirty="0" err="1">
                <a:solidFill>
                  <a:schemeClr val="accent5">
                    <a:lumMod val="40000"/>
                    <a:lumOff val="60000"/>
                  </a:schemeClr>
                </a:solidFill>
                <a:effectLst>
                  <a:outerShdw blurRad="38100" dist="38100" dir="2700000" algn="tl">
                    <a:srgbClr val="000000">
                      <a:alpha val="43137"/>
                    </a:srgbClr>
                  </a:outerShdw>
                </a:effectLst>
              </a:rPr>
              <a:t>otherwise</a:t>
            </a:r>
            <a:r>
              <a:rPr lang="fr-FR" sz="1600" dirty="0">
                <a:solidFill>
                  <a:schemeClr val="accent5">
                    <a:lumMod val="40000"/>
                    <a:lumOff val="60000"/>
                  </a:schemeClr>
                </a:solidFill>
                <a:effectLst>
                  <a:outerShdw blurRad="38100" dist="38100" dir="2700000" algn="tl">
                    <a:srgbClr val="000000">
                      <a:alpha val="43137"/>
                    </a:srgbClr>
                  </a:outerShdw>
                </a:effectLst>
              </a:rPr>
              <a:t> </a:t>
            </a:r>
            <a:r>
              <a:rPr lang="fr-FR" sz="1600" dirty="0" err="1">
                <a:solidFill>
                  <a:schemeClr val="accent5">
                    <a:lumMod val="40000"/>
                    <a:lumOff val="60000"/>
                  </a:schemeClr>
                </a:solidFill>
                <a:effectLst>
                  <a:outerShdw blurRad="38100" dist="38100" dir="2700000" algn="tl">
                    <a:srgbClr val="000000">
                      <a:alpha val="43137"/>
                    </a:srgbClr>
                  </a:outerShdw>
                </a:effectLst>
              </a:rPr>
              <a:t>only</a:t>
            </a:r>
            <a:r>
              <a:rPr lang="fr-FR" sz="1600" dirty="0">
                <a:solidFill>
                  <a:schemeClr val="accent5">
                    <a:lumMod val="40000"/>
                    <a:lumOff val="60000"/>
                  </a:schemeClr>
                </a:solidFill>
                <a:effectLst>
                  <a:outerShdw blurRad="38100" dist="38100" dir="2700000" algn="tl">
                    <a:srgbClr val="000000">
                      <a:alpha val="43137"/>
                    </a:srgbClr>
                  </a:outerShdw>
                </a:effectLst>
              </a:rPr>
              <a:t> MALE </a:t>
            </a:r>
            <a:r>
              <a:rPr lang="fr-FR" sz="1600" dirty="0" err="1">
                <a:solidFill>
                  <a:schemeClr val="accent5">
                    <a:lumMod val="40000"/>
                    <a:lumOff val="60000"/>
                  </a:schemeClr>
                </a:solidFill>
                <a:effectLst>
                  <a:outerShdw blurRad="38100" dist="38100" dir="2700000" algn="tl">
                    <a:srgbClr val="000000">
                      <a:alpha val="43137"/>
                    </a:srgbClr>
                  </a:outerShdw>
                </a:effectLst>
              </a:rPr>
              <a:t>priests</a:t>
            </a:r>
            <a:endParaRPr lang="fr-FR" sz="1600" dirty="0">
              <a:solidFill>
                <a:schemeClr val="accent5">
                  <a:lumMod val="40000"/>
                  <a:lumOff val="60000"/>
                </a:schemeClr>
              </a:solidFill>
              <a:effectLst>
                <a:outerShdw blurRad="38100" dist="38100" dir="2700000" algn="tl">
                  <a:srgbClr val="000000">
                    <a:alpha val="43137"/>
                  </a:srgbClr>
                </a:outerShdw>
              </a:effectLst>
            </a:endParaRPr>
          </a:p>
          <a:p>
            <a:r>
              <a:rPr lang="fr-FR" sz="1600" dirty="0" err="1">
                <a:solidFill>
                  <a:schemeClr val="accent5">
                    <a:lumMod val="40000"/>
                    <a:lumOff val="60000"/>
                  </a:schemeClr>
                </a:solidFill>
                <a:effectLst>
                  <a:outerShdw blurRad="38100" dist="38100" dir="2700000" algn="tl">
                    <a:srgbClr val="000000">
                      <a:alpha val="43137"/>
                    </a:srgbClr>
                  </a:outerShdw>
                </a:effectLst>
              </a:rPr>
              <a:t>exceptional</a:t>
            </a:r>
            <a:r>
              <a:rPr lang="fr-FR" sz="1600" dirty="0">
                <a:solidFill>
                  <a:schemeClr val="accent5">
                    <a:lumMod val="40000"/>
                    <a:lumOff val="60000"/>
                  </a:schemeClr>
                </a:solidFill>
                <a:effectLst>
                  <a:outerShdw blurRad="38100" dist="38100" dir="2700000" algn="tl">
                    <a:srgbClr val="000000">
                      <a:alpha val="43137"/>
                    </a:srgbClr>
                  </a:outerShdw>
                </a:effectLst>
              </a:rPr>
              <a:t> </a:t>
            </a:r>
            <a:r>
              <a:rPr lang="fr-FR" sz="1600" dirty="0" err="1">
                <a:solidFill>
                  <a:schemeClr val="accent5">
                    <a:lumMod val="40000"/>
                    <a:lumOff val="60000"/>
                  </a:schemeClr>
                </a:solidFill>
                <a:effectLst>
                  <a:outerShdw blurRad="38100" dist="38100" dir="2700000" algn="tl">
                    <a:srgbClr val="000000">
                      <a:alpha val="43137"/>
                    </a:srgbClr>
                  </a:outerShdw>
                </a:effectLst>
              </a:rPr>
              <a:t>personality</a:t>
            </a:r>
            <a:br>
              <a:rPr lang="fr-FR" sz="1600" dirty="0">
                <a:solidFill>
                  <a:schemeClr val="accent5">
                    <a:lumMod val="40000"/>
                    <a:lumOff val="60000"/>
                  </a:schemeClr>
                </a:solidFill>
                <a:effectLst>
                  <a:outerShdw blurRad="38100" dist="38100" dir="2700000" algn="tl">
                    <a:srgbClr val="000000">
                      <a:alpha val="43137"/>
                    </a:srgbClr>
                  </a:outerShdw>
                </a:effectLst>
              </a:rPr>
            </a:br>
            <a:r>
              <a:rPr lang="fr-FR" sz="1600" dirty="0" err="1">
                <a:solidFill>
                  <a:schemeClr val="accent5">
                    <a:lumMod val="40000"/>
                    <a:lumOff val="60000"/>
                  </a:schemeClr>
                </a:solidFill>
                <a:effectLst>
                  <a:outerShdw blurRad="38100" dist="38100" dir="2700000" algn="tl">
                    <a:srgbClr val="000000">
                      <a:alpha val="43137"/>
                    </a:srgbClr>
                  </a:outerShdw>
                </a:effectLst>
              </a:rPr>
              <a:t>between</a:t>
            </a:r>
            <a:r>
              <a:rPr lang="fr-FR" sz="1600" dirty="0">
                <a:solidFill>
                  <a:schemeClr val="accent5">
                    <a:lumMod val="40000"/>
                    <a:lumOff val="60000"/>
                  </a:schemeClr>
                </a:solidFill>
                <a:effectLst>
                  <a:outerShdw blurRad="38100" dist="38100" dir="2700000" algn="tl">
                    <a:srgbClr val="000000">
                      <a:alpha val="43137"/>
                    </a:srgbClr>
                  </a:outerShdw>
                </a:effectLst>
              </a:rPr>
              <a:t> </a:t>
            </a:r>
            <a:r>
              <a:rPr lang="fr-FR" sz="1600" dirty="0" err="1">
                <a:solidFill>
                  <a:schemeClr val="accent5">
                    <a:lumMod val="40000"/>
                    <a:lumOff val="60000"/>
                  </a:schemeClr>
                </a:solidFill>
                <a:effectLst>
                  <a:outerShdw blurRad="38100" dist="38100" dir="2700000" algn="tl">
                    <a:srgbClr val="000000">
                      <a:alpha val="43137"/>
                    </a:srgbClr>
                  </a:outerShdw>
                </a:effectLst>
              </a:rPr>
              <a:t>emperors</a:t>
            </a:r>
            <a:r>
              <a:rPr lang="fr-FR" sz="1600" dirty="0">
                <a:solidFill>
                  <a:schemeClr val="accent5">
                    <a:lumMod val="40000"/>
                    <a:lumOff val="60000"/>
                  </a:schemeClr>
                </a:solidFill>
                <a:effectLst>
                  <a:outerShdw blurRad="38100" dist="38100" dir="2700000" algn="tl">
                    <a:srgbClr val="000000">
                      <a:alpha val="43137"/>
                    </a:srgbClr>
                  </a:outerShdw>
                </a:effectLst>
              </a:rPr>
              <a:t> </a:t>
            </a:r>
            <a:r>
              <a:rPr lang="fr-FR" sz="1600" dirty="0" err="1">
                <a:solidFill>
                  <a:schemeClr val="accent5">
                    <a:lumMod val="40000"/>
                    <a:lumOff val="60000"/>
                  </a:schemeClr>
                </a:solidFill>
                <a:effectLst>
                  <a:outerShdw blurRad="38100" dist="38100" dir="2700000" algn="tl">
                    <a:srgbClr val="000000">
                      <a:alpha val="43137"/>
                    </a:srgbClr>
                  </a:outerShdw>
                </a:effectLst>
              </a:rPr>
              <a:t>Tiberius</a:t>
            </a:r>
            <a:r>
              <a:rPr lang="fr-FR" sz="1600" dirty="0">
                <a:solidFill>
                  <a:schemeClr val="accent5">
                    <a:lumMod val="40000"/>
                    <a:lumOff val="60000"/>
                  </a:schemeClr>
                </a:solidFill>
                <a:effectLst>
                  <a:outerShdw blurRad="38100" dist="38100" dir="2700000" algn="tl">
                    <a:srgbClr val="000000">
                      <a:alpha val="43137"/>
                    </a:srgbClr>
                  </a:outerShdw>
                </a:effectLst>
              </a:rPr>
              <a:t> and </a:t>
            </a:r>
            <a:r>
              <a:rPr lang="fr-FR" sz="1600" dirty="0" err="1">
                <a:solidFill>
                  <a:schemeClr val="accent5">
                    <a:lumMod val="40000"/>
                    <a:lumOff val="60000"/>
                  </a:schemeClr>
                </a:solidFill>
                <a:effectLst>
                  <a:outerShdw blurRad="38100" dist="38100" dir="2700000" algn="tl">
                    <a:srgbClr val="000000">
                      <a:alpha val="43137"/>
                    </a:srgbClr>
                  </a:outerShdw>
                </a:effectLst>
              </a:rPr>
              <a:t>Vespasian</a:t>
            </a:r>
            <a:endParaRPr lang="fr-FR" sz="1600" dirty="0">
              <a:solidFill>
                <a:schemeClr val="accent5">
                  <a:lumMod val="40000"/>
                  <a:lumOff val="60000"/>
                </a:schemeClr>
              </a:solidFill>
              <a:effectLst>
                <a:outerShdw blurRad="38100" dist="38100" dir="2700000" algn="tl">
                  <a:srgbClr val="000000">
                    <a:alpha val="43137"/>
                  </a:srgbClr>
                </a:outerShdw>
              </a:effectLst>
            </a:endParaRPr>
          </a:p>
          <a:p>
            <a:pPr lvl="1"/>
            <a:r>
              <a:rPr lang="fr-FR" sz="1600"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euergetes</a:t>
            </a:r>
            <a:r>
              <a:rPr lang="fr-FR" sz="16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 </a:t>
            </a:r>
            <a:r>
              <a:rPr lang="fr-FR" sz="1600"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benefactor</a:t>
            </a:r>
            <a:r>
              <a:rPr lang="fr-FR" sz="16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of the polis</a:t>
            </a:r>
          </a:p>
          <a:p>
            <a:pPr lvl="1"/>
            <a:r>
              <a:rPr lang="fr-FR" sz="1600"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Founded</a:t>
            </a:r>
            <a:r>
              <a:rPr lang="fr-FR" sz="16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fr-FR" sz="1600"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endowment</a:t>
            </a:r>
            <a:r>
              <a:rPr lang="fr-FR" sz="16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 for </a:t>
            </a:r>
            <a:r>
              <a:rPr lang="fr-FR" sz="1600" i="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stephanephoria</a:t>
            </a:r>
            <a:r>
              <a:rPr lang="fr-FR" sz="1600" i="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endParaRPr lang="fr-FR" sz="1600"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a:p>
            <a:pPr lvl="1"/>
            <a:r>
              <a:rPr lang="fr-FR" sz="1600" dirty="0">
                <a:solidFill>
                  <a:schemeClr val="accent5">
                    <a:lumMod val="40000"/>
                    <a:lumOff val="60000"/>
                  </a:schemeClr>
                </a:solidFill>
                <a:effectLst>
                  <a:outerShdw blurRad="38100" dist="38100" dir="2700000" algn="tl">
                    <a:srgbClr val="000000">
                      <a:alpha val="43137"/>
                    </a:srgbClr>
                  </a:outerShdw>
                </a:effectLst>
                <a:sym typeface="Wingdings" pitchFamily="2" charset="2"/>
              </a:rPr>
              <a:t>total of 16 inscriptions</a:t>
            </a:r>
            <a:endParaRPr lang="fr-FR" sz="1600" dirty="0">
              <a:solidFill>
                <a:schemeClr val="accent5">
                  <a:lumMod val="40000"/>
                  <a:lumOff val="60000"/>
                </a:schemeClr>
              </a:solidFill>
              <a:effectLst>
                <a:outerShdw blurRad="38100" dist="38100" dir="2700000" algn="tl">
                  <a:srgbClr val="000000">
                    <a:alpha val="43137"/>
                  </a:srgbClr>
                </a:outerShdw>
              </a:effectLst>
            </a:endParaRPr>
          </a:p>
        </p:txBody>
      </p:sp>
      <p:sp>
        <p:nvSpPr>
          <p:cNvPr id="7" name="TextBox 6"/>
          <p:cNvSpPr txBox="1"/>
          <p:nvPr/>
        </p:nvSpPr>
        <p:spPr>
          <a:xfrm>
            <a:off x="179512" y="6464369"/>
            <a:ext cx="2664296" cy="276999"/>
          </a:xfrm>
          <a:prstGeom prst="rect">
            <a:avLst/>
          </a:prstGeom>
          <a:noFill/>
        </p:spPr>
        <p:txBody>
          <a:bodyPr wrap="square" rtlCol="0">
            <a:spAutoFit/>
          </a:bodyPr>
          <a:lstStyle/>
          <a:p>
            <a:r>
              <a:rPr lang="en-GB" sz="1200" dirty="0">
                <a:solidFill>
                  <a:schemeClr val="tx1">
                    <a:lumMod val="50000"/>
                  </a:schemeClr>
                </a:solidFill>
              </a:rPr>
              <a:t>Van Bremen p.90, 310f, n</a:t>
            </a:r>
            <a:r>
              <a:rPr lang="en-GB" sz="1200" baseline="30000" dirty="0">
                <a:solidFill>
                  <a:schemeClr val="tx1">
                    <a:lumMod val="50000"/>
                  </a:schemeClr>
                </a:solidFill>
              </a:rPr>
              <a:t>o</a:t>
            </a:r>
            <a:r>
              <a:rPr lang="en-GB" sz="1200" dirty="0">
                <a:solidFill>
                  <a:schemeClr val="tx1">
                    <a:lumMod val="50000"/>
                  </a:schemeClr>
                </a:solidFill>
              </a:rPr>
              <a:t> 2</a:t>
            </a:r>
          </a:p>
        </p:txBody>
      </p:sp>
      <p:sp>
        <p:nvSpPr>
          <p:cNvPr id="8" name="TextBox 7"/>
          <p:cNvSpPr txBox="1"/>
          <p:nvPr/>
        </p:nvSpPr>
        <p:spPr>
          <a:xfrm>
            <a:off x="467544" y="1412776"/>
            <a:ext cx="4968552" cy="984885"/>
          </a:xfrm>
          <a:prstGeom prst="rect">
            <a:avLst/>
          </a:prstGeom>
          <a:noFill/>
        </p:spPr>
        <p:txBody>
          <a:bodyPr wrap="square" rtlCol="0">
            <a:spAutoFit/>
          </a:bodyPr>
          <a:lstStyle/>
          <a:p>
            <a:r>
              <a:rPr lang="fr-FR" sz="2000" b="1" dirty="0" err="1">
                <a:solidFill>
                  <a:schemeClr val="accent5">
                    <a:lumMod val="60000"/>
                    <a:lumOff val="40000"/>
                  </a:schemeClr>
                </a:solidFill>
                <a:effectLst>
                  <a:outerShdw blurRad="38100" dist="38100" dir="2700000" algn="tl">
                    <a:srgbClr val="000000">
                      <a:alpha val="43137"/>
                    </a:srgbClr>
                  </a:outerShdw>
                </a:effectLst>
              </a:rPr>
              <a:t>Attalis</a:t>
            </a:r>
            <a:r>
              <a:rPr lang="fr-FR" sz="2000" b="1" dirty="0">
                <a:solidFill>
                  <a:schemeClr val="accent5">
                    <a:lumMod val="60000"/>
                    <a:lumOff val="40000"/>
                  </a:schemeClr>
                </a:solidFill>
                <a:effectLst>
                  <a:outerShdw blurRad="38100" dist="38100" dir="2700000" algn="tl">
                    <a:srgbClr val="000000">
                      <a:alpha val="43137"/>
                    </a:srgbClr>
                  </a:outerShdw>
                </a:effectLst>
              </a:rPr>
              <a:t> </a:t>
            </a:r>
            <a:r>
              <a:rPr lang="fr-FR" sz="2000" b="1" dirty="0" err="1">
                <a:solidFill>
                  <a:schemeClr val="accent5">
                    <a:lumMod val="60000"/>
                    <a:lumOff val="40000"/>
                  </a:schemeClr>
                </a:solidFill>
                <a:effectLst>
                  <a:outerShdw blurRad="38100" dist="38100" dir="2700000" algn="tl">
                    <a:srgbClr val="000000">
                      <a:alpha val="43137"/>
                    </a:srgbClr>
                  </a:outerShdw>
                </a:effectLst>
              </a:rPr>
              <a:t>Apphion</a:t>
            </a:r>
            <a:r>
              <a:rPr lang="fr-FR" sz="2000" b="1" dirty="0">
                <a:solidFill>
                  <a:schemeClr val="accent5">
                    <a:lumMod val="60000"/>
                    <a:lumOff val="40000"/>
                  </a:schemeClr>
                </a:solidFill>
                <a:effectLst>
                  <a:outerShdw blurRad="38100" dist="38100" dir="2700000" algn="tl">
                    <a:srgbClr val="000000">
                      <a:alpha val="43137"/>
                    </a:srgbClr>
                  </a:outerShdw>
                </a:effectLst>
              </a:rPr>
              <a:t>, </a:t>
            </a:r>
            <a:br>
              <a:rPr lang="fr-FR" sz="2000" b="1" dirty="0">
                <a:solidFill>
                  <a:schemeClr val="accent5">
                    <a:lumMod val="60000"/>
                    <a:lumOff val="40000"/>
                  </a:schemeClr>
                </a:solidFill>
                <a:effectLst>
                  <a:outerShdw blurRad="38100" dist="38100" dir="2700000" algn="tl">
                    <a:srgbClr val="000000">
                      <a:alpha val="43137"/>
                    </a:srgbClr>
                  </a:outerShdw>
                </a:effectLst>
              </a:rPr>
            </a:br>
            <a:r>
              <a:rPr lang="fr-FR" sz="2000" b="1" dirty="0" err="1">
                <a:solidFill>
                  <a:schemeClr val="accent5">
                    <a:lumMod val="60000"/>
                    <a:lumOff val="40000"/>
                  </a:schemeClr>
                </a:solidFill>
                <a:effectLst>
                  <a:outerShdw blurRad="38100" dist="38100" dir="2700000" algn="tl">
                    <a:srgbClr val="000000">
                      <a:alpha val="43137"/>
                    </a:srgbClr>
                  </a:outerShdw>
                </a:effectLst>
              </a:rPr>
              <a:t>daughter</a:t>
            </a:r>
            <a:r>
              <a:rPr lang="fr-FR" sz="2000" b="1" dirty="0">
                <a:solidFill>
                  <a:schemeClr val="accent5">
                    <a:lumMod val="60000"/>
                    <a:lumOff val="40000"/>
                  </a:schemeClr>
                </a:solidFill>
                <a:effectLst>
                  <a:outerShdw blurRad="38100" dist="38100" dir="2700000" algn="tl">
                    <a:srgbClr val="000000">
                      <a:alpha val="43137"/>
                    </a:srgbClr>
                  </a:outerShdw>
                </a:effectLst>
              </a:rPr>
              <a:t> of </a:t>
            </a:r>
            <a:r>
              <a:rPr lang="fr-FR" sz="2000" b="1" dirty="0" err="1">
                <a:solidFill>
                  <a:schemeClr val="accent5">
                    <a:lumMod val="60000"/>
                    <a:lumOff val="40000"/>
                  </a:schemeClr>
                </a:solidFill>
                <a:effectLst>
                  <a:outerShdw blurRad="38100" dist="38100" dir="2700000" algn="tl">
                    <a:srgbClr val="000000">
                      <a:alpha val="43137"/>
                    </a:srgbClr>
                  </a:outerShdw>
                </a:effectLst>
              </a:rPr>
              <a:t>Menecratès</a:t>
            </a:r>
            <a:endParaRPr lang="fr-FR" sz="2000" b="1" dirty="0">
              <a:solidFill>
                <a:schemeClr val="accent5">
                  <a:lumMod val="60000"/>
                  <a:lumOff val="40000"/>
                </a:schemeClr>
              </a:solidFill>
              <a:effectLst>
                <a:outerShdw blurRad="38100" dist="38100" dir="2700000" algn="tl">
                  <a:srgbClr val="000000">
                    <a:alpha val="43137"/>
                  </a:srgbClr>
                </a:outerShdw>
              </a:effectLst>
            </a:endParaRPr>
          </a:p>
          <a:p>
            <a:endParaRPr lang="en-GB" dirty="0"/>
          </a:p>
        </p:txBody>
      </p:sp>
      <p:sp>
        <p:nvSpPr>
          <p:cNvPr id="10" name="TextBox 9"/>
          <p:cNvSpPr txBox="1"/>
          <p:nvPr/>
        </p:nvSpPr>
        <p:spPr>
          <a:xfrm rot="5400000">
            <a:off x="5443982" y="3232474"/>
            <a:ext cx="6813376" cy="492443"/>
          </a:xfrm>
          <a:prstGeom prst="rect">
            <a:avLst/>
          </a:prstGeom>
          <a:noFill/>
        </p:spPr>
        <p:txBody>
          <a:bodyPr wrap="square" rtlCol="0">
            <a:spAutoFit/>
          </a:bodyPr>
          <a:lstStyle/>
          <a:p>
            <a:pPr lvl="2" algn="r"/>
            <a:r>
              <a:rPr lang="en-GB" sz="1200" dirty="0" err="1">
                <a:solidFill>
                  <a:schemeClr val="tx1">
                    <a:lumMod val="65000"/>
                  </a:schemeClr>
                </a:solidFill>
                <a:effectLst>
                  <a:outerShdw blurRad="38100" dist="38100" dir="2700000" algn="tl">
                    <a:srgbClr val="000000">
                      <a:alpha val="43137"/>
                    </a:srgbClr>
                  </a:outerShdw>
                </a:effectLst>
              </a:rPr>
              <a:t>Marmorblock</a:t>
            </a:r>
            <a:r>
              <a:rPr lang="en-GB" sz="1200" dirty="0">
                <a:solidFill>
                  <a:schemeClr val="tx1">
                    <a:lumMod val="65000"/>
                  </a:schemeClr>
                </a:solidFill>
                <a:effectLst>
                  <a:outerShdw blurRad="38100" dist="38100" dir="2700000" algn="tl">
                    <a:srgbClr val="000000">
                      <a:alpha val="43137"/>
                    </a:srgbClr>
                  </a:outerShdw>
                </a:effectLst>
              </a:rPr>
              <a:t>; MAMA 8, n</a:t>
            </a:r>
            <a:r>
              <a:rPr lang="en-GB" sz="1200" baseline="30000" dirty="0">
                <a:solidFill>
                  <a:schemeClr val="tx1">
                    <a:lumMod val="65000"/>
                  </a:schemeClr>
                </a:solidFill>
                <a:effectLst>
                  <a:outerShdw blurRad="38100" dist="38100" dir="2700000" algn="tl">
                    <a:srgbClr val="000000">
                      <a:alpha val="43137"/>
                    </a:srgbClr>
                  </a:outerShdw>
                </a:effectLst>
              </a:rPr>
              <a:t>o</a:t>
            </a:r>
            <a:r>
              <a:rPr lang="en-GB" sz="1200" dirty="0">
                <a:solidFill>
                  <a:schemeClr val="tx1">
                    <a:lumMod val="65000"/>
                  </a:schemeClr>
                </a:solidFill>
                <a:effectLst>
                  <a:outerShdw blurRad="38100" dist="38100" dir="2700000" algn="tl">
                    <a:srgbClr val="000000">
                      <a:alpha val="43137"/>
                    </a:srgbClr>
                  </a:outerShdw>
                </a:effectLst>
              </a:rPr>
              <a:t> 478; </a:t>
            </a:r>
            <a:r>
              <a:rPr lang="en-GB" sz="1200" dirty="0" err="1">
                <a:solidFill>
                  <a:schemeClr val="tx1">
                    <a:lumMod val="65000"/>
                  </a:schemeClr>
                </a:solidFill>
                <a:effectLst>
                  <a:outerShdw blurRad="38100" dist="38100" dir="2700000" algn="tl">
                    <a:srgbClr val="000000">
                      <a:alpha val="43137"/>
                    </a:srgbClr>
                  </a:outerShdw>
                </a:effectLst>
              </a:rPr>
              <a:t>IAph</a:t>
            </a:r>
            <a:r>
              <a:rPr lang="en-GB" sz="1200" dirty="0">
                <a:solidFill>
                  <a:schemeClr val="tx1">
                    <a:lumMod val="65000"/>
                  </a:schemeClr>
                </a:solidFill>
                <a:effectLst>
                  <a:outerShdw blurRad="38100" dist="38100" dir="2700000" algn="tl">
                    <a:srgbClr val="000000">
                      <a:alpha val="43137"/>
                    </a:srgbClr>
                  </a:outerShdw>
                </a:effectLst>
              </a:rPr>
              <a:t> 12.609, </a:t>
            </a:r>
            <a:r>
              <a:rPr lang="en-GB" sz="1200" dirty="0" err="1">
                <a:solidFill>
                  <a:schemeClr val="tx1">
                    <a:lumMod val="65000"/>
                  </a:schemeClr>
                </a:solidFill>
                <a:effectLst>
                  <a:outerShdw blurRad="38100" dist="38100" dir="2700000" algn="tl">
                    <a:srgbClr val="000000">
                      <a:alpha val="43137"/>
                    </a:srgbClr>
                  </a:outerShdw>
                </a:effectLst>
              </a:rPr>
              <a:t>Lokalisierung</a:t>
            </a:r>
            <a:r>
              <a:rPr lang="en-GB" sz="1200" dirty="0">
                <a:solidFill>
                  <a:schemeClr val="tx1">
                    <a:lumMod val="65000"/>
                  </a:schemeClr>
                </a:solidFill>
                <a:effectLst>
                  <a:outerShdw blurRad="38100" dist="38100" dir="2700000" algn="tl">
                    <a:srgbClr val="000000">
                      <a:alpha val="43137"/>
                    </a:srgbClr>
                  </a:outerShdw>
                </a:effectLst>
              </a:rPr>
              <a:t>: </a:t>
            </a:r>
            <a:r>
              <a:rPr lang="en-GB" sz="1200" dirty="0" err="1">
                <a:solidFill>
                  <a:schemeClr val="tx1">
                    <a:lumMod val="65000"/>
                  </a:schemeClr>
                </a:solidFill>
                <a:effectLst>
                  <a:outerShdw blurRad="38100" dist="38100" dir="2700000" algn="tl">
                    <a:srgbClr val="000000">
                      <a:alpha val="43137"/>
                    </a:srgbClr>
                  </a:outerShdw>
                </a:effectLst>
              </a:rPr>
              <a:t>unbekannt</a:t>
            </a:r>
            <a:endParaRPr lang="en-GB" sz="1200" dirty="0">
              <a:solidFill>
                <a:schemeClr val="tx1">
                  <a:lumMod val="65000"/>
                </a:schemeClr>
              </a:solidFill>
              <a:effectLst>
                <a:outerShdw blurRad="38100" dist="38100" dir="2700000" algn="tl">
                  <a:srgbClr val="000000">
                    <a:alpha val="43137"/>
                  </a:srgbClr>
                </a:outerShdw>
              </a:effectLst>
            </a:endParaRPr>
          </a:p>
          <a:p>
            <a:endParaRPr lang="en-GB" sz="1400" dirty="0">
              <a:solidFill>
                <a:schemeClr val="tx1">
                  <a:lumMod val="65000"/>
                </a:schemeClr>
              </a:solidFill>
            </a:endParaRPr>
          </a:p>
        </p:txBody>
      </p:sp>
    </p:spTree>
    <p:extLst>
      <p:ext uri="{BB962C8B-B14F-4D97-AF65-F5344CB8AC3E}">
        <p14:creationId xmlns:p14="http://schemas.microsoft.com/office/powerpoint/2010/main" val="2209534065"/>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5"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854968"/>
          </a:xfrm>
        </p:spPr>
        <p:txBody>
          <a:bodyPr/>
          <a:lstStyle/>
          <a:p>
            <a:r>
              <a:rPr lang="en-GB" dirty="0" err="1"/>
              <a:t>Aphrodisias</a:t>
            </a:r>
            <a:r>
              <a:rPr lang="en-GB" dirty="0"/>
              <a:t>: </a:t>
            </a:r>
            <a:r>
              <a:rPr lang="fr-FR" dirty="0"/>
              <a:t>power&amp; influence</a:t>
            </a:r>
            <a:endParaRPr lang="en-GB" dirty="0"/>
          </a:p>
        </p:txBody>
      </p:sp>
      <p:sp>
        <p:nvSpPr>
          <p:cNvPr id="3" name="Content Placeholder 2"/>
          <p:cNvSpPr>
            <a:spLocks noGrp="1"/>
          </p:cNvSpPr>
          <p:nvPr>
            <p:ph idx="1"/>
          </p:nvPr>
        </p:nvSpPr>
        <p:spPr>
          <a:xfrm>
            <a:off x="179512" y="2348300"/>
            <a:ext cx="4968552" cy="4177044"/>
          </a:xfrm>
        </p:spPr>
        <p:txBody>
          <a:bodyPr>
            <a:normAutofit fontScale="77500" lnSpcReduction="20000"/>
          </a:bodyPr>
          <a:lstStyle/>
          <a:p>
            <a:r>
              <a:rPr lang="fr-FR" sz="2600" dirty="0" err="1">
                <a:solidFill>
                  <a:schemeClr val="accent5">
                    <a:lumMod val="40000"/>
                    <a:lumOff val="60000"/>
                  </a:schemeClr>
                </a:solidFill>
                <a:effectLst>
                  <a:outerShdw blurRad="38100" dist="38100" dir="2700000" algn="tl">
                    <a:srgbClr val="000000">
                      <a:alpha val="43137"/>
                    </a:srgbClr>
                  </a:outerShdw>
                </a:effectLst>
              </a:rPr>
              <a:t>Dedication</a:t>
            </a:r>
            <a:r>
              <a:rPr lang="fr-FR" sz="2600" dirty="0">
                <a:solidFill>
                  <a:schemeClr val="accent5">
                    <a:lumMod val="40000"/>
                    <a:lumOff val="60000"/>
                  </a:schemeClr>
                </a:solidFill>
                <a:effectLst>
                  <a:outerShdw blurRad="38100" dist="38100" dir="2700000" algn="tl">
                    <a:srgbClr val="000000">
                      <a:alpha val="43137"/>
                    </a:srgbClr>
                  </a:outerShdw>
                </a:effectLst>
              </a:rPr>
              <a:t> to Aphrodite and </a:t>
            </a:r>
            <a:r>
              <a:rPr lang="fr-FR" sz="2600" i="1" dirty="0" err="1">
                <a:solidFill>
                  <a:schemeClr val="accent5">
                    <a:lumMod val="40000"/>
                    <a:lumOff val="60000"/>
                  </a:schemeClr>
                </a:solidFill>
                <a:effectLst>
                  <a:outerShdw blurRad="38100" dist="38100" dir="2700000" algn="tl">
                    <a:srgbClr val="000000">
                      <a:alpha val="43137"/>
                    </a:srgbClr>
                  </a:outerShdw>
                </a:effectLst>
              </a:rPr>
              <a:t>demos</a:t>
            </a:r>
            <a:r>
              <a:rPr lang="fr-FR" sz="2600" dirty="0">
                <a:solidFill>
                  <a:schemeClr val="accent5">
                    <a:lumMod val="40000"/>
                    <a:lumOff val="60000"/>
                  </a:schemeClr>
                </a:solidFill>
                <a:effectLst>
                  <a:outerShdw blurRad="38100" dist="38100" dir="2700000" algn="tl">
                    <a:srgbClr val="000000">
                      <a:alpha val="43137"/>
                    </a:srgbClr>
                  </a:outerShdw>
                </a:effectLst>
              </a:rPr>
              <a:t>, </a:t>
            </a:r>
            <a:br>
              <a:rPr lang="fr-FR" sz="2600" dirty="0">
                <a:solidFill>
                  <a:schemeClr val="accent5">
                    <a:lumMod val="40000"/>
                    <a:lumOff val="60000"/>
                  </a:schemeClr>
                </a:solidFill>
                <a:effectLst>
                  <a:outerShdw blurRad="38100" dist="38100" dir="2700000" algn="tl">
                    <a:srgbClr val="000000">
                      <a:alpha val="43137"/>
                    </a:srgbClr>
                  </a:outerShdw>
                </a:effectLst>
              </a:rPr>
            </a:br>
            <a:r>
              <a:rPr lang="fr-FR" sz="2600" dirty="0">
                <a:solidFill>
                  <a:schemeClr val="accent5">
                    <a:lumMod val="40000"/>
                    <a:lumOff val="60000"/>
                  </a:schemeClr>
                </a:solidFill>
                <a:effectLst>
                  <a:outerShdw blurRad="38100" dist="38100" dir="2700000" algn="tl">
                    <a:srgbClr val="000000">
                      <a:alpha val="43137"/>
                    </a:srgbClr>
                  </a:outerShdw>
                </a:effectLst>
              </a:rPr>
              <a:t>by Attalos and </a:t>
            </a:r>
            <a:r>
              <a:rPr lang="fr-FR" sz="2600" dirty="0" err="1">
                <a:solidFill>
                  <a:schemeClr val="accent5">
                    <a:lumMod val="40000"/>
                    <a:lumOff val="60000"/>
                  </a:schemeClr>
                </a:solidFill>
                <a:effectLst>
                  <a:outerShdw blurRad="38100" dist="38100" dir="2700000" algn="tl">
                    <a:srgbClr val="000000">
                      <a:alpha val="43137"/>
                    </a:srgbClr>
                  </a:outerShdw>
                </a:effectLst>
              </a:rPr>
              <a:t>Attalis</a:t>
            </a:r>
            <a:r>
              <a:rPr lang="fr-FR" sz="2600" dirty="0">
                <a:solidFill>
                  <a:schemeClr val="accent5">
                    <a:lumMod val="40000"/>
                    <a:lumOff val="60000"/>
                  </a:schemeClr>
                </a:solidFill>
                <a:effectLst>
                  <a:outerShdw blurRad="38100" dist="38100" dir="2700000" algn="tl">
                    <a:srgbClr val="000000">
                      <a:alpha val="43137"/>
                    </a:srgbClr>
                  </a:outerShdw>
                </a:effectLst>
              </a:rPr>
              <a:t> </a:t>
            </a:r>
            <a:r>
              <a:rPr lang="fr-FR" sz="2600" dirty="0" err="1">
                <a:solidFill>
                  <a:schemeClr val="accent5">
                    <a:lumMod val="40000"/>
                    <a:lumOff val="60000"/>
                  </a:schemeClr>
                </a:solidFill>
                <a:effectLst>
                  <a:outerShdw blurRad="38100" dist="38100" dir="2700000" algn="tl">
                    <a:srgbClr val="000000">
                      <a:alpha val="43137"/>
                    </a:srgbClr>
                  </a:outerShdw>
                </a:effectLst>
              </a:rPr>
              <a:t>Apphion</a:t>
            </a:r>
            <a:r>
              <a:rPr lang="fr-FR" sz="2600" dirty="0">
                <a:solidFill>
                  <a:schemeClr val="accent5">
                    <a:lumMod val="40000"/>
                    <a:lumOff val="60000"/>
                  </a:schemeClr>
                </a:solidFill>
                <a:effectLst>
                  <a:outerShdw blurRad="38100" dist="38100" dir="2700000" algn="tl">
                    <a:srgbClr val="000000">
                      <a:alpha val="43137"/>
                    </a:srgbClr>
                  </a:outerShdw>
                </a:effectLst>
              </a:rPr>
              <a:t>, </a:t>
            </a:r>
            <a:br>
              <a:rPr lang="fr-FR" sz="2600" dirty="0">
                <a:solidFill>
                  <a:schemeClr val="accent5">
                    <a:lumMod val="40000"/>
                    <a:lumOff val="60000"/>
                  </a:schemeClr>
                </a:solidFill>
                <a:effectLst>
                  <a:outerShdw blurRad="38100" dist="38100" dir="2700000" algn="tl">
                    <a:srgbClr val="000000">
                      <a:alpha val="43137"/>
                    </a:srgbClr>
                  </a:outerShdw>
                </a:effectLst>
              </a:rPr>
            </a:br>
            <a:r>
              <a:rPr lang="fr-FR" sz="2600" dirty="0" err="1">
                <a:solidFill>
                  <a:schemeClr val="accent5">
                    <a:lumMod val="40000"/>
                    <a:lumOff val="60000"/>
                  </a:schemeClr>
                </a:solidFill>
                <a:effectLst>
                  <a:outerShdw blurRad="38100" dist="38100" dir="2700000" algn="tl">
                    <a:srgbClr val="000000">
                      <a:alpha val="43137"/>
                    </a:srgbClr>
                  </a:outerShdw>
                </a:effectLst>
              </a:rPr>
              <a:t>priests</a:t>
            </a:r>
            <a:r>
              <a:rPr lang="fr-FR" sz="2600" dirty="0">
                <a:solidFill>
                  <a:schemeClr val="accent5">
                    <a:lumMod val="40000"/>
                    <a:lumOff val="60000"/>
                  </a:schemeClr>
                </a:solidFill>
                <a:effectLst>
                  <a:outerShdw blurRad="38100" dist="38100" dir="2700000" algn="tl">
                    <a:srgbClr val="000000">
                      <a:alpha val="43137"/>
                    </a:srgbClr>
                  </a:outerShdw>
                </a:effectLst>
              </a:rPr>
              <a:t> of Aphrodite </a:t>
            </a:r>
            <a:r>
              <a:rPr lang="fr-FR" sz="2600" dirty="0" err="1">
                <a:solidFill>
                  <a:schemeClr val="accent5">
                    <a:lumMod val="40000"/>
                    <a:lumOff val="60000"/>
                  </a:schemeClr>
                </a:solidFill>
                <a:effectLst>
                  <a:outerShdw blurRad="38100" dist="38100" dir="2700000" algn="tl">
                    <a:srgbClr val="000000">
                      <a:alpha val="43137"/>
                    </a:srgbClr>
                  </a:outerShdw>
                </a:effectLst>
              </a:rPr>
              <a:t>under</a:t>
            </a:r>
            <a:r>
              <a:rPr lang="fr-FR" sz="2600" dirty="0">
                <a:solidFill>
                  <a:schemeClr val="accent5">
                    <a:lumMod val="40000"/>
                    <a:lumOff val="60000"/>
                  </a:schemeClr>
                </a:solidFill>
                <a:effectLst>
                  <a:outerShdw blurRad="38100" dist="38100" dir="2700000" algn="tl">
                    <a:srgbClr val="000000">
                      <a:alpha val="43137"/>
                    </a:srgbClr>
                  </a:outerShdw>
                </a:effectLst>
              </a:rPr>
              <a:t> Claudius:</a:t>
            </a:r>
            <a:br>
              <a:rPr lang="fr-FR" sz="2600" dirty="0">
                <a:solidFill>
                  <a:schemeClr val="accent5">
                    <a:lumMod val="40000"/>
                    <a:lumOff val="60000"/>
                  </a:schemeClr>
                </a:solidFill>
                <a:effectLst>
                  <a:outerShdw blurRad="38100" dist="38100" dir="2700000" algn="tl">
                    <a:srgbClr val="000000">
                      <a:alpha val="43137"/>
                    </a:srgbClr>
                  </a:outerShdw>
                </a:effectLst>
              </a:rPr>
            </a:br>
            <a:endParaRPr lang="fr-FR" sz="2600" dirty="0">
              <a:solidFill>
                <a:schemeClr val="accent5">
                  <a:lumMod val="40000"/>
                  <a:lumOff val="60000"/>
                </a:schemeClr>
              </a:solidFill>
              <a:effectLst>
                <a:outerShdw blurRad="38100" dist="38100" dir="2700000" algn="tl">
                  <a:srgbClr val="000000">
                    <a:alpha val="43137"/>
                  </a:srgbClr>
                </a:outerShdw>
              </a:effectLst>
            </a:endParaRPr>
          </a:p>
          <a:p>
            <a:pPr lvl="1"/>
            <a:r>
              <a:rPr lang="en-GB" sz="2600" dirty="0" err="1">
                <a:solidFill>
                  <a:schemeClr val="accent5">
                    <a:lumMod val="40000"/>
                    <a:lumOff val="60000"/>
                  </a:schemeClr>
                </a:solidFill>
              </a:rPr>
              <a:t>Ἄττ</a:t>
            </a:r>
            <a:r>
              <a:rPr lang="en-GB" sz="2600" dirty="0">
                <a:solidFill>
                  <a:schemeClr val="accent5">
                    <a:lumMod val="40000"/>
                    <a:lumOff val="60000"/>
                  </a:schemeClr>
                </a:solidFill>
              </a:rPr>
              <a:t>αλος Με-</a:t>
            </a:r>
            <a:r>
              <a:rPr lang="fr-FR" sz="2600" dirty="0">
                <a:solidFill>
                  <a:schemeClr val="accent5">
                    <a:lumMod val="40000"/>
                    <a:lumOff val="60000"/>
                  </a:schemeClr>
                </a:solidFill>
              </a:rPr>
              <a:t>|</a:t>
            </a:r>
            <a:br>
              <a:rPr lang="fr-FR" sz="2600" dirty="0">
                <a:solidFill>
                  <a:schemeClr val="accent5">
                    <a:lumMod val="40000"/>
                    <a:lumOff val="60000"/>
                  </a:schemeClr>
                </a:solidFill>
              </a:rPr>
            </a:br>
            <a:r>
              <a:rPr lang="en-GB" sz="2600" dirty="0" err="1">
                <a:solidFill>
                  <a:schemeClr val="accent5">
                    <a:lumMod val="40000"/>
                    <a:lumOff val="60000"/>
                  </a:schemeClr>
                </a:solidFill>
              </a:rPr>
              <a:t>νάνδρου</a:t>
            </a:r>
            <a:r>
              <a:rPr lang="en-GB" sz="2600" dirty="0">
                <a:solidFill>
                  <a:schemeClr val="accent5">
                    <a:lumMod val="40000"/>
                    <a:lumOff val="60000"/>
                  </a:schemeClr>
                </a:solidFill>
              </a:rPr>
              <a:t> </a:t>
            </a:r>
            <a:r>
              <a:rPr lang="en-GB" sz="2600" dirty="0" err="1">
                <a:solidFill>
                  <a:schemeClr val="accent5">
                    <a:lumMod val="40000"/>
                    <a:lumOff val="60000"/>
                  </a:schemeClr>
                </a:solidFill>
              </a:rPr>
              <a:t>τοῦ</a:t>
            </a:r>
            <a:r>
              <a:rPr lang="fr-FR" sz="2600" dirty="0">
                <a:solidFill>
                  <a:schemeClr val="accent5">
                    <a:lumMod val="40000"/>
                    <a:lumOff val="60000"/>
                  </a:schemeClr>
                </a:solidFill>
              </a:rPr>
              <a:t> | </a:t>
            </a:r>
            <a:br>
              <a:rPr lang="fr-FR" sz="2600" dirty="0">
                <a:solidFill>
                  <a:schemeClr val="accent5">
                    <a:lumMod val="40000"/>
                    <a:lumOff val="60000"/>
                  </a:schemeClr>
                </a:solidFill>
              </a:rPr>
            </a:br>
            <a:r>
              <a:rPr lang="en-GB" sz="2600" dirty="0" err="1">
                <a:solidFill>
                  <a:schemeClr val="accent5">
                    <a:lumMod val="40000"/>
                    <a:lumOff val="60000"/>
                  </a:schemeClr>
                </a:solidFill>
              </a:rPr>
              <a:t>Ἀττάλου</a:t>
            </a:r>
            <a:r>
              <a:rPr lang="en-GB" sz="2600" dirty="0">
                <a:solidFill>
                  <a:schemeClr val="accent5">
                    <a:lumMod val="40000"/>
                    <a:lumOff val="60000"/>
                  </a:schemeClr>
                </a:solidFill>
              </a:rPr>
              <a:t> καὶ</a:t>
            </a:r>
            <a:r>
              <a:rPr lang="fr-FR" sz="2600" dirty="0">
                <a:solidFill>
                  <a:schemeClr val="accent5">
                    <a:lumMod val="40000"/>
                    <a:lumOff val="60000"/>
                  </a:schemeClr>
                </a:solidFill>
              </a:rPr>
              <a:t> | </a:t>
            </a:r>
            <a:br>
              <a:rPr lang="fr-FR" sz="2600" dirty="0">
                <a:solidFill>
                  <a:schemeClr val="accent5">
                    <a:lumMod val="40000"/>
                    <a:lumOff val="60000"/>
                  </a:schemeClr>
                </a:solidFill>
              </a:rPr>
            </a:br>
            <a:r>
              <a:rPr lang="en-GB" sz="2600" dirty="0" err="1">
                <a:solidFill>
                  <a:schemeClr val="accent5">
                    <a:lumMod val="40000"/>
                    <a:lumOff val="60000"/>
                  </a:schemeClr>
                </a:solidFill>
              </a:rPr>
              <a:t>Ἀττ</a:t>
            </a:r>
            <a:r>
              <a:rPr lang="en-GB" sz="2600" dirty="0">
                <a:solidFill>
                  <a:schemeClr val="accent5">
                    <a:lumMod val="40000"/>
                    <a:lumOff val="60000"/>
                  </a:schemeClr>
                </a:solidFill>
              </a:rPr>
              <a:t>αλὶς Μενεκρά-</a:t>
            </a:r>
            <a:r>
              <a:rPr lang="fr-FR" sz="2600" dirty="0">
                <a:solidFill>
                  <a:schemeClr val="accent5">
                    <a:lumMod val="40000"/>
                    <a:lumOff val="60000"/>
                  </a:schemeClr>
                </a:solidFill>
              </a:rPr>
              <a:t>|</a:t>
            </a:r>
            <a:br>
              <a:rPr lang="fr-FR" sz="2600" dirty="0">
                <a:solidFill>
                  <a:schemeClr val="accent5">
                    <a:lumMod val="40000"/>
                    <a:lumOff val="60000"/>
                  </a:schemeClr>
                </a:solidFill>
              </a:rPr>
            </a:br>
            <a:r>
              <a:rPr lang="en-GB" sz="2600" dirty="0" err="1">
                <a:solidFill>
                  <a:schemeClr val="accent5">
                    <a:lumMod val="40000"/>
                    <a:lumOff val="60000"/>
                  </a:schemeClr>
                </a:solidFill>
              </a:rPr>
              <a:t>τους</a:t>
            </a:r>
            <a:r>
              <a:rPr lang="en-GB" sz="2600" dirty="0">
                <a:solidFill>
                  <a:schemeClr val="accent5">
                    <a:lumMod val="40000"/>
                    <a:lumOff val="60000"/>
                  </a:schemeClr>
                </a:solidFill>
              </a:rPr>
              <a:t> Ἄπ</a:t>
            </a:r>
            <a:r>
              <a:rPr lang="en-GB" sz="2600" dirty="0" err="1">
                <a:solidFill>
                  <a:schemeClr val="accent5">
                    <a:lumMod val="40000"/>
                    <a:lumOff val="60000"/>
                  </a:schemeClr>
                </a:solidFill>
              </a:rPr>
              <a:t>φιον</a:t>
            </a:r>
            <a:r>
              <a:rPr lang="fr-FR" sz="2600" dirty="0">
                <a:solidFill>
                  <a:schemeClr val="accent5">
                    <a:lumMod val="40000"/>
                    <a:lumOff val="60000"/>
                  </a:schemeClr>
                </a:solidFill>
              </a:rPr>
              <a:t>,</a:t>
            </a:r>
            <a:r>
              <a:rPr lang="fr-FR" sz="2600" dirty="0">
                <a:solidFill>
                  <a:srgbClr val="00B0F0"/>
                </a:solidFill>
              </a:rPr>
              <a:t> </a:t>
            </a:r>
            <a:r>
              <a:rPr lang="en-GB" sz="2600" b="1" dirty="0" err="1">
                <a:solidFill>
                  <a:srgbClr val="FFC000"/>
                </a:solidFill>
              </a:rPr>
              <a:t>οἱ</a:t>
            </a:r>
            <a:r>
              <a:rPr lang="fr-FR" sz="2600" b="1" dirty="0">
                <a:solidFill>
                  <a:srgbClr val="FFC000"/>
                </a:solidFill>
              </a:rPr>
              <a:t> | </a:t>
            </a:r>
            <a:br>
              <a:rPr lang="fr-FR" sz="2600" b="1" dirty="0">
                <a:solidFill>
                  <a:srgbClr val="FFC000"/>
                </a:solidFill>
              </a:rPr>
            </a:br>
            <a:r>
              <a:rPr lang="en-GB" sz="2600" b="1" dirty="0" err="1">
                <a:solidFill>
                  <a:srgbClr val="FFC000"/>
                </a:solidFill>
              </a:rPr>
              <a:t>ἱερεῖς</a:t>
            </a:r>
            <a:r>
              <a:rPr lang="en-GB" sz="2600" b="1" dirty="0">
                <a:solidFill>
                  <a:srgbClr val="FFC000"/>
                </a:solidFill>
              </a:rPr>
              <a:t> </a:t>
            </a:r>
            <a:r>
              <a:rPr lang="en-GB" sz="2600" b="1" dirty="0" err="1">
                <a:solidFill>
                  <a:srgbClr val="FFC000"/>
                </a:solidFill>
              </a:rPr>
              <a:t>τῆς</a:t>
            </a:r>
            <a:r>
              <a:rPr lang="en-GB" sz="2600" b="1" dirty="0">
                <a:solidFill>
                  <a:srgbClr val="FFC000"/>
                </a:solidFill>
              </a:rPr>
              <a:t> </a:t>
            </a:r>
            <a:r>
              <a:rPr lang="en-GB" sz="2600" b="1" dirty="0" err="1">
                <a:solidFill>
                  <a:srgbClr val="FFC000"/>
                </a:solidFill>
              </a:rPr>
              <a:t>Ἀφροδεί</a:t>
            </a:r>
            <a:r>
              <a:rPr lang="en-GB" sz="2600" b="1" dirty="0">
                <a:solidFill>
                  <a:srgbClr val="FFC000"/>
                </a:solidFill>
              </a:rPr>
              <a:t>-</a:t>
            </a:r>
            <a:r>
              <a:rPr lang="fr-FR" sz="2600" b="1" dirty="0">
                <a:solidFill>
                  <a:srgbClr val="FFC000"/>
                </a:solidFill>
              </a:rPr>
              <a:t>|</a:t>
            </a:r>
            <a:br>
              <a:rPr lang="fr-FR" sz="2600" b="1" dirty="0">
                <a:solidFill>
                  <a:srgbClr val="FFC000"/>
                </a:solidFill>
              </a:rPr>
            </a:br>
            <a:r>
              <a:rPr lang="en-GB" sz="2600" b="1" dirty="0" err="1">
                <a:solidFill>
                  <a:srgbClr val="FFC000"/>
                </a:solidFill>
              </a:rPr>
              <a:t>της</a:t>
            </a:r>
            <a:r>
              <a:rPr lang="fr-FR" sz="2600" dirty="0">
                <a:solidFill>
                  <a:schemeClr val="accent5">
                    <a:lumMod val="40000"/>
                    <a:lumOff val="60000"/>
                  </a:schemeClr>
                </a:solidFill>
              </a:rPr>
              <a:t>, </a:t>
            </a:r>
            <a:r>
              <a:rPr lang="en-GB" sz="2600" dirty="0" err="1">
                <a:solidFill>
                  <a:schemeClr val="accent5">
                    <a:lumMod val="40000"/>
                    <a:lumOff val="60000"/>
                  </a:schemeClr>
                </a:solidFill>
              </a:rPr>
              <a:t>θεᾷ</a:t>
            </a:r>
            <a:r>
              <a:rPr lang="en-GB" sz="2600" dirty="0">
                <a:solidFill>
                  <a:schemeClr val="accent5">
                    <a:lumMod val="40000"/>
                    <a:lumOff val="60000"/>
                  </a:schemeClr>
                </a:solidFill>
              </a:rPr>
              <a:t> </a:t>
            </a:r>
            <a:r>
              <a:rPr lang="en-GB" sz="2600" dirty="0" err="1">
                <a:solidFill>
                  <a:schemeClr val="accent5">
                    <a:lumMod val="40000"/>
                    <a:lumOff val="60000"/>
                  </a:schemeClr>
                </a:solidFill>
              </a:rPr>
              <a:t>Ἀφροδεί</a:t>
            </a:r>
            <a:r>
              <a:rPr lang="en-GB" sz="2600" dirty="0">
                <a:solidFill>
                  <a:schemeClr val="accent5">
                    <a:lumMod val="40000"/>
                    <a:lumOff val="60000"/>
                  </a:schemeClr>
                </a:solidFill>
              </a:rPr>
              <a:t>-</a:t>
            </a:r>
            <a:r>
              <a:rPr lang="fr-FR" sz="2600" dirty="0">
                <a:solidFill>
                  <a:schemeClr val="accent5">
                    <a:lumMod val="40000"/>
                    <a:lumOff val="60000"/>
                  </a:schemeClr>
                </a:solidFill>
              </a:rPr>
              <a:t>|</a:t>
            </a:r>
            <a:br>
              <a:rPr lang="fr-FR" sz="2600" dirty="0">
                <a:solidFill>
                  <a:schemeClr val="accent5">
                    <a:lumMod val="40000"/>
                    <a:lumOff val="60000"/>
                  </a:schemeClr>
                </a:solidFill>
              </a:rPr>
            </a:br>
            <a:r>
              <a:rPr lang="en-GB" sz="2600" dirty="0" err="1">
                <a:solidFill>
                  <a:schemeClr val="accent5">
                    <a:lumMod val="40000"/>
                    <a:lumOff val="60000"/>
                  </a:schemeClr>
                </a:solidFill>
              </a:rPr>
              <a:t>τῃ</a:t>
            </a:r>
            <a:r>
              <a:rPr lang="en-GB" sz="2600" dirty="0">
                <a:solidFill>
                  <a:schemeClr val="accent5">
                    <a:lumMod val="40000"/>
                    <a:lumOff val="60000"/>
                  </a:schemeClr>
                </a:solidFill>
              </a:rPr>
              <a:t> καὶ </a:t>
            </a:r>
            <a:r>
              <a:rPr lang="en-GB" sz="2600" dirty="0" err="1">
                <a:solidFill>
                  <a:schemeClr val="accent5">
                    <a:lumMod val="40000"/>
                    <a:lumOff val="60000"/>
                  </a:schemeClr>
                </a:solidFill>
              </a:rPr>
              <a:t>τῷ</a:t>
            </a:r>
            <a:r>
              <a:rPr lang="en-GB" sz="2600" dirty="0">
                <a:solidFill>
                  <a:schemeClr val="accent5">
                    <a:lumMod val="40000"/>
                    <a:lumOff val="60000"/>
                  </a:schemeClr>
                </a:solidFill>
              </a:rPr>
              <a:t> </a:t>
            </a:r>
            <a:r>
              <a:rPr lang="en-GB" sz="2600" dirty="0" err="1">
                <a:solidFill>
                  <a:schemeClr val="accent5">
                    <a:lumMod val="40000"/>
                    <a:lumOff val="60000"/>
                  </a:schemeClr>
                </a:solidFill>
              </a:rPr>
              <a:t>δήμωι</a:t>
            </a:r>
            <a:r>
              <a:rPr lang="fr-FR" sz="2600" dirty="0">
                <a:solidFill>
                  <a:schemeClr val="accent5">
                    <a:lumMod val="40000"/>
                    <a:lumOff val="60000"/>
                  </a:schemeClr>
                </a:solidFill>
              </a:rPr>
              <a:t>.</a:t>
            </a:r>
            <a:br>
              <a:rPr lang="fr-FR" sz="2600" dirty="0">
                <a:solidFill>
                  <a:schemeClr val="accent5">
                    <a:lumMod val="40000"/>
                    <a:lumOff val="60000"/>
                  </a:schemeClr>
                </a:solidFill>
              </a:rPr>
            </a:br>
            <a:endParaRPr lang="en-GB" sz="2600" dirty="0">
              <a:solidFill>
                <a:schemeClr val="accent5">
                  <a:lumMod val="40000"/>
                  <a:lumOff val="60000"/>
                </a:schemeClr>
              </a:solidFill>
            </a:endParaRPr>
          </a:p>
          <a:p>
            <a:pPr lvl="1"/>
            <a:r>
              <a:rPr lang="fr-FR" i="1" dirty="0">
                <a:solidFill>
                  <a:schemeClr val="accent5">
                    <a:lumMod val="40000"/>
                    <a:lumOff val="60000"/>
                  </a:schemeClr>
                </a:solidFill>
              </a:rPr>
              <a:t>« Attalos, son of </a:t>
            </a:r>
            <a:r>
              <a:rPr lang="fr-FR" i="1" dirty="0" err="1">
                <a:solidFill>
                  <a:schemeClr val="accent5">
                    <a:lumMod val="40000"/>
                    <a:lumOff val="60000"/>
                  </a:schemeClr>
                </a:solidFill>
              </a:rPr>
              <a:t>Menandros</a:t>
            </a:r>
            <a:r>
              <a:rPr lang="fr-FR" i="1" dirty="0">
                <a:solidFill>
                  <a:schemeClr val="accent5">
                    <a:lumMod val="40000"/>
                    <a:lumOff val="60000"/>
                  </a:schemeClr>
                </a:solidFill>
              </a:rPr>
              <a:t>, son of Attalos, and </a:t>
            </a:r>
            <a:r>
              <a:rPr lang="fr-FR" i="1" dirty="0" err="1">
                <a:solidFill>
                  <a:schemeClr val="accent5">
                    <a:lumMod val="40000"/>
                    <a:lumOff val="60000"/>
                  </a:schemeClr>
                </a:solidFill>
              </a:rPr>
              <a:t>Attalis</a:t>
            </a:r>
            <a:r>
              <a:rPr lang="fr-FR" i="1" dirty="0">
                <a:solidFill>
                  <a:schemeClr val="accent5">
                    <a:lumMod val="40000"/>
                    <a:lumOff val="60000"/>
                  </a:schemeClr>
                </a:solidFill>
              </a:rPr>
              <a:t> </a:t>
            </a:r>
            <a:r>
              <a:rPr lang="fr-FR" i="1" dirty="0" err="1">
                <a:solidFill>
                  <a:schemeClr val="accent5">
                    <a:lumMod val="40000"/>
                    <a:lumOff val="60000"/>
                  </a:schemeClr>
                </a:solidFill>
              </a:rPr>
              <a:t>Apphion</a:t>
            </a:r>
            <a:r>
              <a:rPr lang="fr-FR" i="1" dirty="0">
                <a:solidFill>
                  <a:schemeClr val="accent5">
                    <a:lumMod val="40000"/>
                    <a:lumOff val="60000"/>
                  </a:schemeClr>
                </a:solidFill>
              </a:rPr>
              <a:t>, </a:t>
            </a:r>
            <a:r>
              <a:rPr lang="fr-FR" i="1" dirty="0" err="1">
                <a:solidFill>
                  <a:schemeClr val="accent5">
                    <a:lumMod val="40000"/>
                    <a:lumOff val="60000"/>
                  </a:schemeClr>
                </a:solidFill>
              </a:rPr>
              <a:t>daughter</a:t>
            </a:r>
            <a:r>
              <a:rPr lang="fr-FR" i="1" dirty="0">
                <a:solidFill>
                  <a:schemeClr val="accent5">
                    <a:lumMod val="40000"/>
                    <a:lumOff val="60000"/>
                  </a:schemeClr>
                </a:solidFill>
              </a:rPr>
              <a:t> of </a:t>
            </a:r>
            <a:r>
              <a:rPr lang="fr-FR" i="1" dirty="0" err="1">
                <a:solidFill>
                  <a:schemeClr val="accent5">
                    <a:lumMod val="40000"/>
                    <a:lumOff val="60000"/>
                  </a:schemeClr>
                </a:solidFill>
              </a:rPr>
              <a:t>Menekratès</a:t>
            </a:r>
            <a:r>
              <a:rPr lang="fr-FR" i="1" dirty="0">
                <a:solidFill>
                  <a:schemeClr val="accent5">
                    <a:lumMod val="40000"/>
                    <a:lumOff val="60000"/>
                  </a:schemeClr>
                </a:solidFill>
              </a:rPr>
              <a:t>, </a:t>
            </a:r>
            <a:r>
              <a:rPr lang="fr-FR" b="1" i="1" dirty="0" err="1">
                <a:solidFill>
                  <a:srgbClr val="FFC000"/>
                </a:solidFill>
              </a:rPr>
              <a:t>priests</a:t>
            </a:r>
            <a:r>
              <a:rPr lang="fr-FR" b="1" i="1" dirty="0">
                <a:solidFill>
                  <a:srgbClr val="FFC000"/>
                </a:solidFill>
              </a:rPr>
              <a:t> of Aphrodite</a:t>
            </a:r>
            <a:r>
              <a:rPr lang="fr-FR" i="1" dirty="0">
                <a:solidFill>
                  <a:schemeClr val="accent5">
                    <a:lumMod val="40000"/>
                    <a:lumOff val="60000"/>
                  </a:schemeClr>
                </a:solidFill>
              </a:rPr>
              <a:t>, (have made </a:t>
            </a:r>
            <a:r>
              <a:rPr lang="fr-FR" i="1" dirty="0" err="1">
                <a:solidFill>
                  <a:schemeClr val="accent5">
                    <a:lumMod val="40000"/>
                    <a:lumOff val="60000"/>
                  </a:schemeClr>
                </a:solidFill>
              </a:rPr>
              <a:t>this</a:t>
            </a:r>
            <a:r>
              <a:rPr lang="fr-FR" i="1" dirty="0">
                <a:solidFill>
                  <a:schemeClr val="accent5">
                    <a:lumMod val="40000"/>
                    <a:lumOff val="60000"/>
                  </a:schemeClr>
                </a:solidFill>
              </a:rPr>
              <a:t> </a:t>
            </a:r>
            <a:r>
              <a:rPr lang="fr-FR" i="1" dirty="0" err="1">
                <a:solidFill>
                  <a:schemeClr val="accent5">
                    <a:lumMod val="40000"/>
                    <a:lumOff val="60000"/>
                  </a:schemeClr>
                </a:solidFill>
              </a:rPr>
              <a:t>dedication</a:t>
            </a:r>
            <a:r>
              <a:rPr lang="fr-FR" i="1" dirty="0">
                <a:solidFill>
                  <a:schemeClr val="accent5">
                    <a:lumMod val="40000"/>
                    <a:lumOff val="60000"/>
                  </a:schemeClr>
                </a:solidFill>
              </a:rPr>
              <a:t>) to the </a:t>
            </a:r>
            <a:r>
              <a:rPr lang="fr-FR" i="1" dirty="0" err="1">
                <a:solidFill>
                  <a:schemeClr val="accent5">
                    <a:lumMod val="40000"/>
                    <a:lumOff val="60000"/>
                  </a:schemeClr>
                </a:solidFill>
              </a:rPr>
              <a:t>goddess</a:t>
            </a:r>
            <a:r>
              <a:rPr lang="fr-FR" i="1" dirty="0">
                <a:solidFill>
                  <a:schemeClr val="accent5">
                    <a:lumMod val="40000"/>
                    <a:lumOff val="60000"/>
                  </a:schemeClr>
                </a:solidFill>
              </a:rPr>
              <a:t> Aphrodite and the people »</a:t>
            </a:r>
            <a:endParaRPr lang="en-GB" i="1" dirty="0">
              <a:solidFill>
                <a:schemeClr val="accent5">
                  <a:lumMod val="40000"/>
                  <a:lumOff val="60000"/>
                </a:schemeClr>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4485" t="18057" r="8029" b="15667"/>
          <a:stretch/>
        </p:blipFill>
        <p:spPr>
          <a:xfrm>
            <a:off x="5148064" y="1758207"/>
            <a:ext cx="3835648" cy="4911153"/>
          </a:xfrm>
          <a:prstGeom prst="rect">
            <a:avLst/>
          </a:prstGeom>
        </p:spPr>
      </p:pic>
      <p:sp>
        <p:nvSpPr>
          <p:cNvPr id="5" name="TextBox 4"/>
          <p:cNvSpPr txBox="1"/>
          <p:nvPr/>
        </p:nvSpPr>
        <p:spPr>
          <a:xfrm>
            <a:off x="179512" y="6310481"/>
            <a:ext cx="5112568" cy="461665"/>
          </a:xfrm>
          <a:prstGeom prst="rect">
            <a:avLst/>
          </a:prstGeom>
          <a:noFill/>
        </p:spPr>
        <p:txBody>
          <a:bodyPr wrap="square" rtlCol="0">
            <a:spAutoFit/>
          </a:bodyPr>
          <a:lstStyle/>
          <a:p>
            <a:r>
              <a:rPr lang="fr-FR" sz="1200" i="1" dirty="0">
                <a:solidFill>
                  <a:schemeClr val="tx1">
                    <a:lumMod val="65000"/>
                  </a:schemeClr>
                </a:solidFill>
              </a:rPr>
              <a:t>IAph2007</a:t>
            </a:r>
            <a:r>
              <a:rPr lang="fr-FR" sz="1200" dirty="0">
                <a:solidFill>
                  <a:schemeClr val="tx1">
                    <a:lumMod val="65000"/>
                  </a:schemeClr>
                </a:solidFill>
              </a:rPr>
              <a:t> 1.8 – </a:t>
            </a:r>
            <a:r>
              <a:rPr lang="en-GB" sz="1200" dirty="0">
                <a:solidFill>
                  <a:schemeClr val="tx1">
                    <a:lumMod val="65000"/>
                  </a:schemeClr>
                </a:solidFill>
              </a:rPr>
              <a:t>early 1</a:t>
            </a:r>
            <a:r>
              <a:rPr lang="en-GB" sz="1200" baseline="30000" dirty="0">
                <a:solidFill>
                  <a:schemeClr val="tx1">
                    <a:lumMod val="65000"/>
                  </a:schemeClr>
                </a:solidFill>
              </a:rPr>
              <a:t>st</a:t>
            </a:r>
            <a:r>
              <a:rPr lang="en-GB" sz="1200" dirty="0">
                <a:solidFill>
                  <a:schemeClr val="tx1">
                    <a:lumMod val="65000"/>
                  </a:schemeClr>
                </a:solidFill>
              </a:rPr>
              <a:t> c. A.D. – presumably under Claudius;</a:t>
            </a:r>
            <a:r>
              <a:rPr lang="en-GB" sz="1200" i="1" dirty="0">
                <a:solidFill>
                  <a:schemeClr val="tx1">
                    <a:lumMod val="65000"/>
                  </a:schemeClr>
                </a:solidFill>
              </a:rPr>
              <a:t> </a:t>
            </a:r>
            <a:r>
              <a:rPr lang="en-GB" sz="1200" i="1" dirty="0" err="1">
                <a:solidFill>
                  <a:schemeClr val="tx1">
                    <a:lumMod val="65000"/>
                  </a:schemeClr>
                </a:solidFill>
              </a:rPr>
              <a:t>tabella</a:t>
            </a:r>
            <a:r>
              <a:rPr lang="en-GB" sz="1200" i="1" dirty="0">
                <a:solidFill>
                  <a:schemeClr val="tx1">
                    <a:lumMod val="65000"/>
                  </a:schemeClr>
                </a:solidFill>
              </a:rPr>
              <a:t> </a:t>
            </a:r>
            <a:r>
              <a:rPr lang="en-GB" sz="1200" i="1" dirty="0" err="1">
                <a:solidFill>
                  <a:schemeClr val="tx1">
                    <a:lumMod val="65000"/>
                  </a:schemeClr>
                </a:solidFill>
              </a:rPr>
              <a:t>ansata</a:t>
            </a:r>
            <a:r>
              <a:rPr lang="en-GB" sz="1200" dirty="0">
                <a:solidFill>
                  <a:schemeClr val="tx1">
                    <a:lumMod val="65000"/>
                  </a:schemeClr>
                </a:solidFill>
              </a:rPr>
              <a:t> (0.745 × 0.465m)  on marble column of the temple.</a:t>
            </a:r>
          </a:p>
        </p:txBody>
      </p:sp>
      <p:sp>
        <p:nvSpPr>
          <p:cNvPr id="6" name="TextBox 5"/>
          <p:cNvSpPr txBox="1"/>
          <p:nvPr/>
        </p:nvSpPr>
        <p:spPr>
          <a:xfrm>
            <a:off x="467544" y="1412776"/>
            <a:ext cx="4968552" cy="984885"/>
          </a:xfrm>
          <a:prstGeom prst="rect">
            <a:avLst/>
          </a:prstGeom>
          <a:noFill/>
        </p:spPr>
        <p:txBody>
          <a:bodyPr wrap="square" rtlCol="0">
            <a:spAutoFit/>
          </a:bodyPr>
          <a:lstStyle/>
          <a:p>
            <a:r>
              <a:rPr lang="fr-FR" sz="2000" b="1" dirty="0" err="1">
                <a:solidFill>
                  <a:schemeClr val="accent5">
                    <a:lumMod val="60000"/>
                    <a:lumOff val="40000"/>
                  </a:schemeClr>
                </a:solidFill>
                <a:effectLst>
                  <a:outerShdw blurRad="38100" dist="38100" dir="2700000" algn="tl">
                    <a:srgbClr val="000000">
                      <a:alpha val="43137"/>
                    </a:srgbClr>
                  </a:outerShdw>
                </a:effectLst>
              </a:rPr>
              <a:t>Attalis</a:t>
            </a:r>
            <a:r>
              <a:rPr lang="fr-FR" sz="2000" b="1" dirty="0">
                <a:solidFill>
                  <a:schemeClr val="accent5">
                    <a:lumMod val="60000"/>
                    <a:lumOff val="40000"/>
                  </a:schemeClr>
                </a:solidFill>
                <a:effectLst>
                  <a:outerShdw blurRad="38100" dist="38100" dir="2700000" algn="tl">
                    <a:srgbClr val="000000">
                      <a:alpha val="43137"/>
                    </a:srgbClr>
                  </a:outerShdw>
                </a:effectLst>
              </a:rPr>
              <a:t> </a:t>
            </a:r>
            <a:r>
              <a:rPr lang="fr-FR" sz="2000" b="1" dirty="0" err="1">
                <a:solidFill>
                  <a:schemeClr val="accent5">
                    <a:lumMod val="60000"/>
                    <a:lumOff val="40000"/>
                  </a:schemeClr>
                </a:solidFill>
                <a:effectLst>
                  <a:outerShdw blurRad="38100" dist="38100" dir="2700000" algn="tl">
                    <a:srgbClr val="000000">
                      <a:alpha val="43137"/>
                    </a:srgbClr>
                  </a:outerShdw>
                </a:effectLst>
              </a:rPr>
              <a:t>Apphion</a:t>
            </a:r>
            <a:r>
              <a:rPr lang="fr-FR" sz="2000" b="1" dirty="0">
                <a:solidFill>
                  <a:schemeClr val="accent5">
                    <a:lumMod val="60000"/>
                    <a:lumOff val="40000"/>
                  </a:schemeClr>
                </a:solidFill>
                <a:effectLst>
                  <a:outerShdw blurRad="38100" dist="38100" dir="2700000" algn="tl">
                    <a:srgbClr val="000000">
                      <a:alpha val="43137"/>
                    </a:srgbClr>
                  </a:outerShdw>
                </a:effectLst>
              </a:rPr>
              <a:t>, </a:t>
            </a:r>
            <a:br>
              <a:rPr lang="fr-FR" sz="2000" b="1" dirty="0">
                <a:solidFill>
                  <a:schemeClr val="accent5">
                    <a:lumMod val="60000"/>
                    <a:lumOff val="40000"/>
                  </a:schemeClr>
                </a:solidFill>
                <a:effectLst>
                  <a:outerShdw blurRad="38100" dist="38100" dir="2700000" algn="tl">
                    <a:srgbClr val="000000">
                      <a:alpha val="43137"/>
                    </a:srgbClr>
                  </a:outerShdw>
                </a:effectLst>
              </a:rPr>
            </a:br>
            <a:r>
              <a:rPr lang="fr-FR" sz="2000" b="1" dirty="0" err="1">
                <a:solidFill>
                  <a:schemeClr val="accent5">
                    <a:lumMod val="60000"/>
                    <a:lumOff val="40000"/>
                  </a:schemeClr>
                </a:solidFill>
                <a:effectLst>
                  <a:outerShdw blurRad="38100" dist="38100" dir="2700000" algn="tl">
                    <a:srgbClr val="000000">
                      <a:alpha val="43137"/>
                    </a:srgbClr>
                  </a:outerShdw>
                </a:effectLst>
              </a:rPr>
              <a:t>daughter</a:t>
            </a:r>
            <a:r>
              <a:rPr lang="fr-FR" sz="2000" b="1" dirty="0">
                <a:solidFill>
                  <a:schemeClr val="accent5">
                    <a:lumMod val="60000"/>
                    <a:lumOff val="40000"/>
                  </a:schemeClr>
                </a:solidFill>
                <a:effectLst>
                  <a:outerShdw blurRad="38100" dist="38100" dir="2700000" algn="tl">
                    <a:srgbClr val="000000">
                      <a:alpha val="43137"/>
                    </a:srgbClr>
                  </a:outerShdw>
                </a:effectLst>
              </a:rPr>
              <a:t> of </a:t>
            </a:r>
            <a:r>
              <a:rPr lang="fr-FR" sz="2000" b="1" dirty="0" err="1">
                <a:solidFill>
                  <a:schemeClr val="accent5">
                    <a:lumMod val="60000"/>
                    <a:lumOff val="40000"/>
                  </a:schemeClr>
                </a:solidFill>
                <a:effectLst>
                  <a:outerShdw blurRad="38100" dist="38100" dir="2700000" algn="tl">
                    <a:srgbClr val="000000">
                      <a:alpha val="43137"/>
                    </a:srgbClr>
                  </a:outerShdw>
                </a:effectLst>
              </a:rPr>
              <a:t>Menecratès</a:t>
            </a:r>
            <a:endParaRPr lang="fr-FR" sz="2000" b="1" dirty="0">
              <a:solidFill>
                <a:schemeClr val="accent5">
                  <a:lumMod val="60000"/>
                  <a:lumOff val="40000"/>
                </a:schemeClr>
              </a:solidFill>
              <a:effectLst>
                <a:outerShdw blurRad="38100" dist="38100" dir="2700000" algn="tl">
                  <a:srgbClr val="000000">
                    <a:alpha val="43137"/>
                  </a:srgbClr>
                </a:outerShdw>
              </a:effectLst>
            </a:endParaRPr>
          </a:p>
          <a:p>
            <a:endParaRPr lang="en-GB" dirty="0"/>
          </a:p>
        </p:txBody>
      </p:sp>
      <p:sp>
        <p:nvSpPr>
          <p:cNvPr id="8" name="Content Placeholder 2"/>
          <p:cNvSpPr txBox="1">
            <a:spLocks/>
          </p:cNvSpPr>
          <p:nvPr/>
        </p:nvSpPr>
        <p:spPr>
          <a:xfrm rot="748939">
            <a:off x="5245040" y="5628736"/>
            <a:ext cx="3754760" cy="750183"/>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fr-FR" sz="2000" b="1" dirty="0">
                <a:solidFill>
                  <a:schemeClr val="accent5">
                    <a:lumMod val="75000"/>
                  </a:schemeClr>
                </a:solidFill>
                <a:effectLst>
                  <a:outerShdw blurRad="38100" dist="38100" dir="2700000" algn="tl">
                    <a:srgbClr val="000000">
                      <a:alpha val="43137"/>
                    </a:srgbClr>
                  </a:outerShdw>
                </a:effectLst>
              </a:rPr>
              <a:t>a « </a:t>
            </a:r>
            <a:r>
              <a:rPr lang="fr-FR" sz="2000" b="1" dirty="0" err="1">
                <a:solidFill>
                  <a:schemeClr val="accent5">
                    <a:lumMod val="75000"/>
                  </a:schemeClr>
                </a:solidFill>
                <a:effectLst>
                  <a:outerShdw blurRad="38100" dist="38100" dir="2700000" algn="tl">
                    <a:srgbClr val="000000">
                      <a:alpha val="43137"/>
                    </a:srgbClr>
                  </a:outerShdw>
                </a:effectLst>
              </a:rPr>
              <a:t>shared</a:t>
            </a:r>
            <a:r>
              <a:rPr lang="fr-FR" sz="2000" b="1" dirty="0">
                <a:solidFill>
                  <a:schemeClr val="accent5">
                    <a:lumMod val="75000"/>
                  </a:schemeClr>
                </a:solidFill>
                <a:effectLst>
                  <a:outerShdw blurRad="38100" dist="38100" dir="2700000" algn="tl">
                    <a:srgbClr val="000000">
                      <a:alpha val="43137"/>
                    </a:srgbClr>
                  </a:outerShdw>
                </a:effectLst>
              </a:rPr>
              <a:t> » </a:t>
            </a:r>
            <a:r>
              <a:rPr lang="fr-FR" sz="2000" b="1" dirty="0" err="1">
                <a:solidFill>
                  <a:schemeClr val="accent5">
                    <a:lumMod val="75000"/>
                  </a:schemeClr>
                </a:solidFill>
                <a:effectLst>
                  <a:outerShdw blurRad="38100" dist="38100" dir="2700000" algn="tl">
                    <a:srgbClr val="000000">
                      <a:alpha val="43137"/>
                    </a:srgbClr>
                  </a:outerShdw>
                </a:effectLst>
              </a:rPr>
              <a:t>priesthood</a:t>
            </a:r>
            <a:r>
              <a:rPr lang="fr-FR" sz="2000" b="1" dirty="0">
                <a:solidFill>
                  <a:schemeClr val="accent5">
                    <a:lumMod val="75000"/>
                  </a:schemeClr>
                </a:solidFill>
                <a:effectLst>
                  <a:outerShdw blurRad="38100" dist="38100" dir="2700000" algn="tl">
                    <a:srgbClr val="000000">
                      <a:alpha val="43137"/>
                    </a:srgbClr>
                  </a:outerShdw>
                </a:effectLst>
              </a:rPr>
              <a:t> for  </a:t>
            </a:r>
            <a:r>
              <a:rPr lang="fr-FR" sz="2000" b="1" dirty="0" err="1">
                <a:solidFill>
                  <a:schemeClr val="accent5">
                    <a:lumMod val="75000"/>
                  </a:schemeClr>
                </a:solidFill>
                <a:effectLst>
                  <a:outerShdw blurRad="38100" dist="38100" dir="2700000" algn="tl">
                    <a:srgbClr val="000000">
                      <a:alpha val="43137"/>
                    </a:srgbClr>
                  </a:outerShdw>
                </a:effectLst>
              </a:rPr>
              <a:t>husband</a:t>
            </a:r>
            <a:r>
              <a:rPr lang="fr-FR" sz="2000" b="1" dirty="0">
                <a:solidFill>
                  <a:schemeClr val="accent5">
                    <a:lumMod val="75000"/>
                  </a:schemeClr>
                </a:solidFill>
                <a:effectLst>
                  <a:outerShdw blurRad="38100" dist="38100" dir="2700000" algn="tl">
                    <a:srgbClr val="000000">
                      <a:alpha val="43137"/>
                    </a:srgbClr>
                  </a:outerShdw>
                </a:effectLst>
              </a:rPr>
              <a:t> and </a:t>
            </a:r>
            <a:r>
              <a:rPr lang="fr-FR" sz="2000" b="1" dirty="0" err="1">
                <a:solidFill>
                  <a:schemeClr val="accent5">
                    <a:lumMod val="75000"/>
                  </a:schemeClr>
                </a:solidFill>
                <a:effectLst>
                  <a:outerShdw blurRad="38100" dist="38100" dir="2700000" algn="tl">
                    <a:srgbClr val="000000">
                      <a:alpha val="43137"/>
                    </a:srgbClr>
                  </a:outerShdw>
                </a:effectLst>
              </a:rPr>
              <a:t>wife</a:t>
            </a:r>
            <a:r>
              <a:rPr lang="fr-FR" sz="2000" b="1" dirty="0">
                <a:solidFill>
                  <a:schemeClr val="accent5">
                    <a:lumMod val="75000"/>
                  </a:schemeClr>
                </a:solidFill>
                <a:effectLst>
                  <a:outerShdw blurRad="38100" dist="38100" dir="2700000" algn="tl">
                    <a:srgbClr val="000000">
                      <a:alpha val="43137"/>
                    </a:srgbClr>
                  </a:outerShdw>
                </a:effectLst>
              </a:rPr>
              <a:t> ?</a:t>
            </a:r>
            <a:br>
              <a:rPr lang="fr-FR" sz="2000" b="1" dirty="0">
                <a:solidFill>
                  <a:schemeClr val="accent5">
                    <a:lumMod val="75000"/>
                  </a:schemeClr>
                </a:solidFill>
                <a:effectLst>
                  <a:outerShdw blurRad="38100" dist="38100" dir="2700000" algn="tl">
                    <a:srgbClr val="000000">
                      <a:alpha val="43137"/>
                    </a:srgbClr>
                  </a:outerShdw>
                </a:effectLst>
              </a:rPr>
            </a:br>
            <a:r>
              <a:rPr lang="fr-FR" sz="2000" dirty="0">
                <a:solidFill>
                  <a:schemeClr val="accent5">
                    <a:lumMod val="75000"/>
                  </a:schemeClr>
                </a:solidFill>
                <a:effectLst>
                  <a:outerShdw blurRad="38100" dist="38100" dir="2700000" algn="tl">
                    <a:srgbClr val="000000">
                      <a:alpha val="43137"/>
                    </a:srgbClr>
                  </a:outerShdw>
                </a:effectLst>
              </a:rPr>
              <a:t>(N.B. </a:t>
            </a:r>
            <a:r>
              <a:rPr lang="fr-FR" sz="2000" dirty="0" err="1">
                <a:solidFill>
                  <a:schemeClr val="accent5">
                    <a:lumMod val="75000"/>
                  </a:schemeClr>
                </a:solidFill>
                <a:effectLst>
                  <a:outerShdw blurRad="38100" dist="38100" dir="2700000" algn="tl">
                    <a:srgbClr val="000000">
                      <a:alpha val="43137"/>
                    </a:srgbClr>
                  </a:outerShdw>
                </a:effectLst>
              </a:rPr>
              <a:t>also</a:t>
            </a:r>
            <a:r>
              <a:rPr lang="fr-FR" sz="2000" dirty="0">
                <a:solidFill>
                  <a:schemeClr val="accent5">
                    <a:lumMod val="75000"/>
                  </a:schemeClr>
                </a:solidFill>
                <a:effectLst>
                  <a:outerShdw blurRad="38100" dist="38100" dir="2700000" algn="tl">
                    <a:srgbClr val="000000">
                      <a:alpha val="43137"/>
                    </a:srgbClr>
                  </a:outerShdw>
                </a:effectLst>
              </a:rPr>
              <a:t> cf. </a:t>
            </a:r>
            <a:r>
              <a:rPr lang="fr-FR" sz="2000" i="1" dirty="0">
                <a:solidFill>
                  <a:schemeClr val="accent5">
                    <a:lumMod val="75000"/>
                  </a:schemeClr>
                </a:solidFill>
                <a:effectLst>
                  <a:outerShdw blurRad="38100" dist="38100" dir="2700000" algn="tl">
                    <a:srgbClr val="000000">
                      <a:alpha val="43137"/>
                    </a:srgbClr>
                  </a:outerShdw>
                </a:effectLst>
              </a:rPr>
              <a:t>flamen </a:t>
            </a:r>
            <a:r>
              <a:rPr lang="fr-FR" sz="2000" i="1" dirty="0" err="1">
                <a:solidFill>
                  <a:schemeClr val="accent5">
                    <a:lumMod val="75000"/>
                  </a:schemeClr>
                </a:solidFill>
                <a:effectLst>
                  <a:outerShdw blurRad="38100" dist="38100" dir="2700000" algn="tl">
                    <a:srgbClr val="000000">
                      <a:alpha val="43137"/>
                    </a:srgbClr>
                  </a:outerShdw>
                </a:effectLst>
              </a:rPr>
              <a:t>Dialis</a:t>
            </a:r>
            <a:r>
              <a:rPr lang="fr-FR" sz="2000" i="1" dirty="0">
                <a:solidFill>
                  <a:schemeClr val="accent5">
                    <a:lumMod val="75000"/>
                  </a:schemeClr>
                </a:solidFill>
                <a:effectLst>
                  <a:outerShdw blurRad="38100" dist="38100" dir="2700000" algn="tl">
                    <a:srgbClr val="000000">
                      <a:alpha val="43137"/>
                    </a:srgbClr>
                  </a:outerShdw>
                </a:effectLst>
              </a:rPr>
              <a:t>…)</a:t>
            </a:r>
            <a:endParaRPr lang="en-GB" sz="200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2363062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1" dur="500"/>
                                        <p:tgtEl>
                                          <p:spTgt spid="3">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P spid="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b="5521"/>
          <a:stretch/>
        </p:blipFill>
        <p:spPr>
          <a:xfrm>
            <a:off x="3593185" y="1412776"/>
            <a:ext cx="5515319" cy="4866927"/>
          </a:xfrm>
          <a:prstGeom prst="rect">
            <a:avLst/>
          </a:prstGeom>
        </p:spPr>
      </p:pic>
      <p:sp>
        <p:nvSpPr>
          <p:cNvPr id="2" name="Title 1"/>
          <p:cNvSpPr>
            <a:spLocks noGrp="1"/>
          </p:cNvSpPr>
          <p:nvPr>
            <p:ph type="title"/>
          </p:nvPr>
        </p:nvSpPr>
        <p:spPr>
          <a:xfrm>
            <a:off x="457200" y="260648"/>
            <a:ext cx="8229600" cy="854968"/>
          </a:xfrm>
        </p:spPr>
        <p:txBody>
          <a:bodyPr/>
          <a:lstStyle/>
          <a:p>
            <a:r>
              <a:rPr lang="en-GB" dirty="0" err="1"/>
              <a:t>Aphrodisias</a:t>
            </a:r>
            <a:r>
              <a:rPr lang="en-GB" dirty="0"/>
              <a:t>: </a:t>
            </a:r>
            <a:r>
              <a:rPr lang="fr-FR" dirty="0"/>
              <a:t>power&amp; influence</a:t>
            </a:r>
            <a:endParaRPr lang="en-GB" dirty="0"/>
          </a:p>
        </p:txBody>
      </p:sp>
      <p:sp>
        <p:nvSpPr>
          <p:cNvPr id="3" name="Content Placeholder 2"/>
          <p:cNvSpPr>
            <a:spLocks noGrp="1"/>
          </p:cNvSpPr>
          <p:nvPr>
            <p:ph idx="1"/>
          </p:nvPr>
        </p:nvSpPr>
        <p:spPr>
          <a:xfrm>
            <a:off x="467544" y="2276872"/>
            <a:ext cx="4330824" cy="3345235"/>
          </a:xfrm>
        </p:spPr>
        <p:txBody>
          <a:bodyPr>
            <a:normAutofit/>
          </a:bodyPr>
          <a:lstStyle/>
          <a:p>
            <a:pPr marL="0" indent="0">
              <a:buNone/>
            </a:pPr>
            <a:r>
              <a:rPr lang="fr-FR" sz="1800" dirty="0" err="1">
                <a:solidFill>
                  <a:schemeClr val="accent5">
                    <a:lumMod val="40000"/>
                    <a:lumOff val="60000"/>
                  </a:schemeClr>
                </a:solidFill>
                <a:effectLst>
                  <a:outerShdw blurRad="38100" dist="38100" dir="2700000" algn="tl">
                    <a:srgbClr val="000000">
                      <a:alpha val="43137"/>
                    </a:srgbClr>
                  </a:outerShdw>
                </a:effectLst>
              </a:rPr>
              <a:t>honorary</a:t>
            </a:r>
            <a:r>
              <a:rPr lang="fr-FR" sz="1800" dirty="0">
                <a:solidFill>
                  <a:schemeClr val="accent5">
                    <a:lumMod val="40000"/>
                    <a:lumOff val="60000"/>
                  </a:schemeClr>
                </a:solidFill>
                <a:effectLst>
                  <a:outerShdw blurRad="38100" dist="38100" dir="2700000" algn="tl">
                    <a:srgbClr val="000000">
                      <a:alpha val="43137"/>
                    </a:srgbClr>
                  </a:outerShdw>
                </a:effectLst>
              </a:rPr>
              <a:t> inscription,</a:t>
            </a:r>
            <a:br>
              <a:rPr lang="fr-FR" sz="1800" dirty="0">
                <a:solidFill>
                  <a:schemeClr val="accent5">
                    <a:lumMod val="40000"/>
                    <a:lumOff val="60000"/>
                  </a:schemeClr>
                </a:solidFill>
                <a:effectLst>
                  <a:outerShdw blurRad="38100" dist="38100" dir="2700000" algn="tl">
                    <a:srgbClr val="000000">
                      <a:alpha val="43137"/>
                    </a:srgbClr>
                  </a:outerShdw>
                </a:effectLst>
              </a:rPr>
            </a:br>
            <a:r>
              <a:rPr lang="fr-FR" sz="1800" dirty="0" err="1">
                <a:solidFill>
                  <a:schemeClr val="accent5">
                    <a:lumMod val="40000"/>
                    <a:lumOff val="60000"/>
                  </a:schemeClr>
                </a:solidFill>
                <a:effectLst>
                  <a:outerShdw blurRad="38100" dist="38100" dir="2700000" algn="tl">
                    <a:srgbClr val="000000">
                      <a:alpha val="43137"/>
                    </a:srgbClr>
                  </a:outerShdw>
                </a:effectLst>
              </a:rPr>
              <a:t>marble</a:t>
            </a:r>
            <a:r>
              <a:rPr lang="fr-FR" sz="1800" dirty="0">
                <a:solidFill>
                  <a:schemeClr val="accent5">
                    <a:lumMod val="40000"/>
                    <a:lumOff val="60000"/>
                  </a:schemeClr>
                </a:solidFill>
                <a:effectLst>
                  <a:outerShdw blurRad="38100" dist="38100" dir="2700000" algn="tl">
                    <a:srgbClr val="000000">
                      <a:alpha val="43137"/>
                    </a:srgbClr>
                  </a:outerShdw>
                </a:effectLst>
              </a:rPr>
              <a:t> statue base </a:t>
            </a:r>
            <a:br>
              <a:rPr lang="fr-FR" sz="1800" dirty="0">
                <a:solidFill>
                  <a:schemeClr val="accent5">
                    <a:lumMod val="40000"/>
                    <a:lumOff val="60000"/>
                  </a:schemeClr>
                </a:solidFill>
                <a:effectLst>
                  <a:outerShdw blurRad="38100" dist="38100" dir="2700000" algn="tl">
                    <a:srgbClr val="000000">
                      <a:alpha val="43137"/>
                    </a:srgbClr>
                  </a:outerShdw>
                </a:effectLst>
              </a:rPr>
            </a:br>
            <a:endParaRPr lang="fr-FR" sz="1800" b="1" dirty="0">
              <a:solidFill>
                <a:schemeClr val="accent5">
                  <a:lumMod val="40000"/>
                  <a:lumOff val="60000"/>
                </a:schemeClr>
              </a:solidFill>
              <a:effectLst>
                <a:outerShdw blurRad="38100" dist="38100" dir="2700000" algn="tl">
                  <a:srgbClr val="000000">
                    <a:alpha val="43137"/>
                  </a:srgbClr>
                </a:outerShdw>
              </a:effectLst>
            </a:endParaRPr>
          </a:p>
          <a:p>
            <a:pPr marL="0" indent="0">
              <a:buNone/>
            </a:pPr>
            <a:r>
              <a:rPr lang="fr-FR" sz="2000"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Ἀ</a:t>
            </a:r>
            <a:r>
              <a:rPr lang="fr-FR" sz="2000"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τ</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τ</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α</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λ</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ί</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δ</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α </a:t>
            </a:r>
            <a:r>
              <a:rPr lang="en-GB" sz="2000" dirty="0" err="1">
                <a:solidFill>
                  <a:schemeClr val="accent5">
                    <a:lumMod val="40000"/>
                    <a:lumOff val="60000"/>
                  </a:schemeClr>
                </a:solidFill>
                <a:effectLst>
                  <a:outerShdw blurRad="38100" dist="38100" dir="2700000" algn="tl">
                    <a:srgbClr val="000000">
                      <a:alpha val="43137"/>
                    </a:srgbClr>
                  </a:outerShdw>
                </a:effectLst>
              </a:rPr>
              <a:t>Μενεκράτ</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fr-FR" sz="2000" dirty="0">
                <a:solidFill>
                  <a:schemeClr val="accent5">
                    <a:lumMod val="40000"/>
                    <a:lumOff val="60000"/>
                  </a:schemeClr>
                </a:solidFill>
                <a:effectLst>
                  <a:outerShdw blurRad="38100" dist="38100" dir="2700000" algn="tl">
                    <a:srgbClr val="000000">
                      <a:alpha val="43137"/>
                    </a:srgbClr>
                  </a:outerShdw>
                </a:effectLst>
              </a:rPr>
              <a:t>[</a:t>
            </a:r>
            <a:r>
              <a:rPr lang="en-GB" sz="2000" dirty="0" err="1">
                <a:solidFill>
                  <a:schemeClr val="accent5">
                    <a:lumMod val="40000"/>
                    <a:lumOff val="60000"/>
                  </a:schemeClr>
                </a:solidFill>
                <a:effectLst>
                  <a:outerShdw blurRad="38100" dist="38100" dir="2700000" algn="tl">
                    <a:srgbClr val="000000">
                      <a:alpha val="43137"/>
                    </a:srgbClr>
                  </a:outerShdw>
                </a:effectLst>
              </a:rPr>
              <a:t>ους</a:t>
            </a:r>
            <a:r>
              <a:rPr lang="fr-FR" sz="2000" dirty="0">
                <a:solidFill>
                  <a:schemeClr val="accent5">
                    <a:lumMod val="40000"/>
                    <a:lumOff val="60000"/>
                  </a:schemeClr>
                </a:solidFill>
                <a:effectLst>
                  <a:outerShdw blurRad="38100" dist="38100" dir="2700000" algn="tl">
                    <a:srgbClr val="000000">
                      <a:alpha val="43137"/>
                    </a:srgbClr>
                  </a:outerShdw>
                </a:effectLst>
              </a:rPr>
              <a:t>] </a:t>
            </a:r>
            <a:br>
              <a:rPr lang="fr-FR" sz="2000" dirty="0">
                <a:solidFill>
                  <a:schemeClr val="accent5">
                    <a:lumMod val="40000"/>
                    <a:lumOff val="60000"/>
                  </a:schemeClr>
                </a:solidFill>
                <a:effectLst>
                  <a:outerShdw blurRad="38100" dist="38100" dir="2700000" algn="tl">
                    <a:srgbClr val="000000">
                      <a:alpha val="43137"/>
                    </a:srgbClr>
                  </a:outerShdw>
                </a:effectLst>
              </a:rPr>
            </a:br>
            <a:r>
              <a:rPr lang="en-GB" sz="2000" dirty="0">
                <a:solidFill>
                  <a:schemeClr val="accent5">
                    <a:lumMod val="40000"/>
                    <a:lumOff val="60000"/>
                  </a:schemeClr>
                </a:solidFill>
                <a:effectLst>
                  <a:outerShdw blurRad="38100" dist="38100" dir="2700000" algn="tl">
                    <a:srgbClr val="000000">
                      <a:alpha val="43137"/>
                    </a:srgbClr>
                  </a:outerShdw>
                </a:effectLst>
              </a:rPr>
              <a:t>τ</a:t>
            </a:r>
            <a:r>
              <a:rPr lang="fr-FR" sz="2000" b="1" dirty="0">
                <a:solidFill>
                  <a:schemeClr val="accent5">
                    <a:lumMod val="40000"/>
                    <a:lumOff val="60000"/>
                  </a:schemeClr>
                </a:solidFill>
                <a:effectLst>
                  <a:outerShdw blurRad="38100" dist="38100" dir="2700000" algn="tl">
                    <a:srgbClr val="000000">
                      <a:alpha val="43137"/>
                    </a:srgbClr>
                  </a:outerShdw>
                </a:effectLst>
              </a:rPr>
              <a:t>̣</a:t>
            </a:r>
            <a:r>
              <a:rPr lang="en-GB" sz="2000" dirty="0" err="1">
                <a:solidFill>
                  <a:schemeClr val="accent5">
                    <a:lumMod val="40000"/>
                    <a:lumOff val="60000"/>
                  </a:schemeClr>
                </a:solidFill>
                <a:effectLst>
                  <a:outerShdw blurRad="38100" dist="38100" dir="2700000" algn="tl">
                    <a:srgbClr val="000000">
                      <a:alpha val="43137"/>
                    </a:srgbClr>
                  </a:outerShdw>
                </a:effectLst>
              </a:rPr>
              <a:t>οῦ</a:t>
            </a:r>
            <a:r>
              <a:rPr lang="en-GB" sz="2000" dirty="0">
                <a:solidFill>
                  <a:schemeClr val="accent5">
                    <a:lumMod val="40000"/>
                    <a:lumOff val="60000"/>
                  </a:schemeClr>
                </a:solidFill>
                <a:effectLst>
                  <a:outerShdw blurRad="38100" dist="38100" dir="2700000" algn="tl">
                    <a:srgbClr val="000000">
                      <a:alpha val="43137"/>
                    </a:srgbClr>
                  </a:outerShdw>
                </a:effectLst>
              </a:rPr>
              <a:t> </a:t>
            </a:r>
            <a:r>
              <a:rPr lang="en-GB" sz="2000" dirty="0" err="1">
                <a:solidFill>
                  <a:schemeClr val="accent5">
                    <a:lumMod val="40000"/>
                    <a:lumOff val="60000"/>
                  </a:schemeClr>
                </a:solidFill>
                <a:effectLst>
                  <a:outerShdw blurRad="38100" dist="38100" dir="2700000" algn="tl">
                    <a:srgbClr val="000000">
                      <a:alpha val="43137"/>
                    </a:srgbClr>
                  </a:outerShdw>
                </a:effectLst>
              </a:rPr>
              <a:t>Ἄνδρωνος</a:t>
            </a:r>
            <a:r>
              <a:rPr lang="en-GB" sz="2000" dirty="0">
                <a:solidFill>
                  <a:schemeClr val="accent5">
                    <a:lumMod val="40000"/>
                    <a:lumOff val="60000"/>
                  </a:schemeClr>
                </a:solidFill>
                <a:effectLst>
                  <a:outerShdw blurRad="38100" dist="38100" dir="2700000" algn="tl">
                    <a:srgbClr val="000000">
                      <a:alpha val="43137"/>
                    </a:srgbClr>
                  </a:outerShdw>
                </a:effectLst>
              </a:rPr>
              <a:t> Ἄπ</a:t>
            </a:r>
            <a:r>
              <a:rPr lang="en-GB" sz="2000" dirty="0" err="1">
                <a:solidFill>
                  <a:schemeClr val="accent5">
                    <a:lumMod val="40000"/>
                    <a:lumOff val="60000"/>
                  </a:schemeClr>
                </a:solidFill>
                <a:effectLst>
                  <a:outerShdw blurRad="38100" dist="38100" dir="2700000" algn="tl">
                    <a:srgbClr val="000000">
                      <a:alpha val="43137"/>
                    </a:srgbClr>
                  </a:outerShdw>
                </a:effectLst>
              </a:rPr>
              <a:t>φιο</a:t>
            </a:r>
            <a:r>
              <a:rPr lang="fr-FR" sz="2000" dirty="0">
                <a:solidFill>
                  <a:schemeClr val="accent5">
                    <a:lumMod val="40000"/>
                    <a:lumOff val="60000"/>
                  </a:schemeClr>
                </a:solidFill>
                <a:effectLst>
                  <a:outerShdw blurRad="38100" dist="38100" dir="2700000" algn="tl">
                    <a:srgbClr val="000000">
                      <a:alpha val="43137"/>
                    </a:srgbClr>
                  </a:outerShdw>
                </a:effectLst>
              </a:rPr>
              <a:t>[</a:t>
            </a:r>
            <a:r>
              <a:rPr lang="en-GB" sz="2000" dirty="0">
                <a:solidFill>
                  <a:schemeClr val="accent5">
                    <a:lumMod val="40000"/>
                    <a:lumOff val="60000"/>
                  </a:schemeClr>
                </a:solidFill>
                <a:effectLst>
                  <a:outerShdw blurRad="38100" dist="38100" dir="2700000" algn="tl">
                    <a:srgbClr val="000000">
                      <a:alpha val="43137"/>
                    </a:srgbClr>
                  </a:outerShdw>
                </a:effectLst>
              </a:rPr>
              <a:t>ν</a:t>
            </a:r>
            <a:r>
              <a:rPr lang="fr-FR" sz="2000" dirty="0">
                <a:solidFill>
                  <a:schemeClr val="accent5">
                    <a:lumMod val="40000"/>
                    <a:lumOff val="60000"/>
                  </a:schemeClr>
                </a:solidFill>
                <a:effectLst>
                  <a:outerShdw blurRad="38100" dist="38100" dir="2700000" algn="tl">
                    <a:srgbClr val="000000">
                      <a:alpha val="43137"/>
                    </a:srgbClr>
                  </a:outerShdw>
                </a:effectLst>
              </a:rPr>
              <a:t>] </a:t>
            </a:r>
            <a:br>
              <a:rPr lang="fr-FR" sz="2000" dirty="0">
                <a:solidFill>
                  <a:schemeClr val="accent5">
                    <a:lumMod val="40000"/>
                    <a:lumOff val="60000"/>
                  </a:schemeClr>
                </a:solidFill>
                <a:effectLst>
                  <a:outerShdw blurRad="38100" dist="38100" dir="2700000" algn="tl">
                    <a:srgbClr val="000000">
                      <a:alpha val="43137"/>
                    </a:srgbClr>
                  </a:outerShdw>
                </a:effectLst>
              </a:rPr>
            </a:br>
            <a:r>
              <a:rPr lang="en-GB" sz="2000" b="1" dirty="0">
                <a:solidFill>
                  <a:srgbClr val="FFC000"/>
                </a:solidFill>
                <a:effectLst>
                  <a:outerShdw blurRad="38100" dist="38100" dir="2700000" algn="tl">
                    <a:srgbClr val="000000">
                      <a:alpha val="43137"/>
                    </a:srgbClr>
                  </a:outerShdw>
                </a:effectLst>
              </a:rPr>
              <a:t>ἀ</a:t>
            </a:r>
            <a:r>
              <a:rPr lang="fr-FR" sz="2000" b="1" dirty="0">
                <a:solidFill>
                  <a:srgbClr val="FFC000"/>
                </a:solidFill>
                <a:effectLst>
                  <a:outerShdw blurRad="38100" dist="38100" dir="2700000" algn="tl">
                    <a:srgbClr val="000000">
                      <a:alpha val="43137"/>
                    </a:srgbClr>
                  </a:outerShdw>
                </a:effectLst>
              </a:rPr>
              <a:t>̣</a:t>
            </a:r>
            <a:r>
              <a:rPr lang="en-GB" sz="2000" b="1" dirty="0" err="1">
                <a:solidFill>
                  <a:srgbClr val="FFC000"/>
                </a:solidFill>
                <a:effectLst>
                  <a:outerShdw blurRad="38100" dist="38100" dir="2700000" algn="tl">
                    <a:srgbClr val="000000">
                      <a:alpha val="43137"/>
                    </a:srgbClr>
                  </a:outerShdw>
                </a:effectLst>
              </a:rPr>
              <a:t>ρχιέρει</a:t>
            </a:r>
            <a:r>
              <a:rPr lang="en-GB" sz="2000" b="1" dirty="0">
                <a:solidFill>
                  <a:srgbClr val="FFC000"/>
                </a:solidFill>
                <a:effectLst>
                  <a:outerShdw blurRad="38100" dist="38100" dir="2700000" algn="tl">
                    <a:srgbClr val="000000">
                      <a:alpha val="43137"/>
                    </a:srgbClr>
                  </a:outerShdw>
                </a:effectLst>
              </a:rPr>
              <a:t>αν καὶ ἱέρειαν</a:t>
            </a:r>
            <a:r>
              <a:rPr lang="fr-FR" sz="2000" dirty="0">
                <a:solidFill>
                  <a:schemeClr val="accent5">
                    <a:lumMod val="40000"/>
                    <a:lumOff val="60000"/>
                  </a:schemeClr>
                </a:solidFill>
                <a:effectLst>
                  <a:outerShdw blurRad="38100" dist="38100" dir="2700000" algn="tl">
                    <a:srgbClr val="000000">
                      <a:alpha val="43137"/>
                    </a:srgbClr>
                  </a:outerShdw>
                </a:effectLst>
              </a:rPr>
              <a:t>.</a:t>
            </a:r>
            <a:br>
              <a:rPr lang="fr-FR" sz="2000" dirty="0">
                <a:solidFill>
                  <a:schemeClr val="accent5">
                    <a:lumMod val="40000"/>
                    <a:lumOff val="60000"/>
                  </a:schemeClr>
                </a:solidFill>
                <a:effectLst>
                  <a:outerShdw blurRad="38100" dist="38100" dir="2700000" algn="tl">
                    <a:srgbClr val="000000">
                      <a:alpha val="43137"/>
                    </a:srgbClr>
                  </a:outerShdw>
                </a:effectLst>
              </a:rPr>
            </a:br>
            <a:br>
              <a:rPr lang="fr-FR" sz="2000" dirty="0">
                <a:solidFill>
                  <a:schemeClr val="accent5">
                    <a:lumMod val="40000"/>
                    <a:lumOff val="60000"/>
                  </a:schemeClr>
                </a:solidFill>
                <a:effectLst>
                  <a:outerShdw blurRad="38100" dist="38100" dir="2700000" algn="tl">
                    <a:srgbClr val="000000">
                      <a:alpha val="43137"/>
                    </a:srgbClr>
                  </a:outerShdw>
                </a:effectLst>
              </a:rPr>
            </a:br>
            <a:r>
              <a:rPr lang="fr-FR" sz="1800" dirty="0" err="1">
                <a:solidFill>
                  <a:schemeClr val="accent5">
                    <a:lumMod val="40000"/>
                    <a:lumOff val="60000"/>
                  </a:schemeClr>
                </a:solidFill>
                <a:effectLst>
                  <a:outerShdw blurRad="38100" dist="38100" dir="2700000" algn="tl">
                    <a:srgbClr val="000000">
                      <a:alpha val="43137"/>
                    </a:srgbClr>
                  </a:outerShdw>
                </a:effectLst>
              </a:rPr>
              <a:t>Attalis</a:t>
            </a:r>
            <a:r>
              <a:rPr lang="fr-FR" sz="1800" dirty="0">
                <a:solidFill>
                  <a:schemeClr val="accent5">
                    <a:lumMod val="40000"/>
                    <a:lumOff val="60000"/>
                  </a:schemeClr>
                </a:solidFill>
                <a:effectLst>
                  <a:outerShdw blurRad="38100" dist="38100" dir="2700000" algn="tl">
                    <a:srgbClr val="000000">
                      <a:alpha val="43137"/>
                    </a:srgbClr>
                  </a:outerShdw>
                </a:effectLst>
              </a:rPr>
              <a:t> </a:t>
            </a:r>
            <a:r>
              <a:rPr lang="fr-FR" sz="1800" dirty="0" err="1">
                <a:solidFill>
                  <a:schemeClr val="accent5">
                    <a:lumMod val="40000"/>
                    <a:lumOff val="60000"/>
                  </a:schemeClr>
                </a:solidFill>
                <a:effectLst>
                  <a:outerShdw blurRad="38100" dist="38100" dir="2700000" algn="tl">
                    <a:srgbClr val="000000">
                      <a:alpha val="43137"/>
                    </a:srgbClr>
                  </a:outerShdw>
                </a:effectLst>
              </a:rPr>
              <a:t>Apphion</a:t>
            </a:r>
            <a:r>
              <a:rPr lang="fr-FR" sz="1800" dirty="0">
                <a:solidFill>
                  <a:schemeClr val="accent5">
                    <a:lumMod val="40000"/>
                    <a:lumOff val="60000"/>
                  </a:schemeClr>
                </a:solidFill>
                <a:effectLst>
                  <a:outerShdw blurRad="38100" dist="38100" dir="2700000" algn="tl">
                    <a:srgbClr val="000000">
                      <a:alpha val="43137"/>
                    </a:srgbClr>
                  </a:outerShdw>
                </a:effectLst>
              </a:rPr>
              <a:t>, </a:t>
            </a:r>
            <a:r>
              <a:rPr lang="fr-FR" sz="1800" dirty="0" err="1">
                <a:solidFill>
                  <a:schemeClr val="accent5">
                    <a:lumMod val="40000"/>
                    <a:lumOff val="60000"/>
                  </a:schemeClr>
                </a:solidFill>
                <a:effectLst>
                  <a:outerShdw blurRad="38100" dist="38100" dir="2700000" algn="tl">
                    <a:srgbClr val="000000">
                      <a:alpha val="43137"/>
                    </a:srgbClr>
                  </a:outerShdw>
                </a:effectLst>
              </a:rPr>
              <a:t>daughter</a:t>
            </a:r>
            <a:r>
              <a:rPr lang="fr-FR" sz="1800" dirty="0">
                <a:solidFill>
                  <a:schemeClr val="accent5">
                    <a:lumMod val="40000"/>
                    <a:lumOff val="60000"/>
                  </a:schemeClr>
                </a:solidFill>
                <a:effectLst>
                  <a:outerShdw blurRad="38100" dist="38100" dir="2700000" algn="tl">
                    <a:srgbClr val="000000">
                      <a:alpha val="43137"/>
                    </a:srgbClr>
                  </a:outerShdw>
                </a:effectLst>
              </a:rPr>
              <a:t> of</a:t>
            </a:r>
            <a:br>
              <a:rPr lang="fr-FR" sz="1800" dirty="0">
                <a:solidFill>
                  <a:schemeClr val="accent5">
                    <a:lumMod val="40000"/>
                    <a:lumOff val="60000"/>
                  </a:schemeClr>
                </a:solidFill>
                <a:effectLst>
                  <a:outerShdw blurRad="38100" dist="38100" dir="2700000" algn="tl">
                    <a:srgbClr val="000000">
                      <a:alpha val="43137"/>
                    </a:srgbClr>
                  </a:outerShdw>
                </a:effectLst>
              </a:rPr>
            </a:br>
            <a:r>
              <a:rPr lang="fr-FR" sz="1800" dirty="0" err="1">
                <a:solidFill>
                  <a:schemeClr val="accent5">
                    <a:lumMod val="40000"/>
                    <a:lumOff val="60000"/>
                  </a:schemeClr>
                </a:solidFill>
                <a:effectLst>
                  <a:outerShdw blurRad="38100" dist="38100" dir="2700000" algn="tl">
                    <a:srgbClr val="000000">
                      <a:alpha val="43137"/>
                    </a:srgbClr>
                  </a:outerShdw>
                </a:effectLst>
              </a:rPr>
              <a:t>Menekratès</a:t>
            </a:r>
            <a:r>
              <a:rPr lang="fr-FR" sz="1800" dirty="0">
                <a:solidFill>
                  <a:schemeClr val="accent5">
                    <a:lumMod val="40000"/>
                    <a:lumOff val="60000"/>
                  </a:schemeClr>
                </a:solidFill>
                <a:effectLst>
                  <a:outerShdw blurRad="38100" dist="38100" dir="2700000" algn="tl">
                    <a:srgbClr val="000000">
                      <a:alpha val="43137"/>
                    </a:srgbClr>
                  </a:outerShdw>
                </a:effectLst>
              </a:rPr>
              <a:t> son of </a:t>
            </a:r>
            <a:r>
              <a:rPr lang="fr-FR" sz="1800" dirty="0" err="1">
                <a:solidFill>
                  <a:schemeClr val="accent5">
                    <a:lumMod val="40000"/>
                    <a:lumOff val="60000"/>
                  </a:schemeClr>
                </a:solidFill>
                <a:effectLst>
                  <a:outerShdw blurRad="38100" dist="38100" dir="2700000" algn="tl">
                    <a:srgbClr val="000000">
                      <a:alpha val="43137"/>
                    </a:srgbClr>
                  </a:outerShdw>
                </a:effectLst>
              </a:rPr>
              <a:t>Andron</a:t>
            </a:r>
            <a:r>
              <a:rPr lang="fr-FR" sz="1800" dirty="0">
                <a:solidFill>
                  <a:schemeClr val="accent5">
                    <a:lumMod val="40000"/>
                    <a:lumOff val="60000"/>
                  </a:schemeClr>
                </a:solidFill>
                <a:effectLst>
                  <a:outerShdw blurRad="38100" dist="38100" dir="2700000" algn="tl">
                    <a:srgbClr val="000000">
                      <a:alpha val="43137"/>
                    </a:srgbClr>
                  </a:outerShdw>
                </a:effectLst>
              </a:rPr>
              <a:t>, </a:t>
            </a:r>
            <a:br>
              <a:rPr lang="fr-FR" sz="1800" b="1" dirty="0">
                <a:solidFill>
                  <a:srgbClr val="FFC000"/>
                </a:solidFill>
                <a:effectLst>
                  <a:outerShdw blurRad="38100" dist="38100" dir="2700000" algn="tl">
                    <a:srgbClr val="000000">
                      <a:alpha val="43137"/>
                    </a:srgbClr>
                  </a:outerShdw>
                </a:effectLst>
              </a:rPr>
            </a:br>
            <a:r>
              <a:rPr lang="fr-FR" sz="1800" b="1" dirty="0" err="1">
                <a:solidFill>
                  <a:srgbClr val="FFC000"/>
                </a:solidFill>
                <a:effectLst>
                  <a:outerShdw blurRad="38100" dist="38100" dir="2700000" algn="tl">
                    <a:srgbClr val="000000">
                      <a:alpha val="43137"/>
                    </a:srgbClr>
                  </a:outerShdw>
                </a:effectLst>
              </a:rPr>
              <a:t>high</a:t>
            </a:r>
            <a:r>
              <a:rPr lang="fr-FR" sz="1800" b="1" dirty="0">
                <a:solidFill>
                  <a:srgbClr val="FFC000"/>
                </a:solidFill>
                <a:effectLst>
                  <a:outerShdw blurRad="38100" dist="38100" dir="2700000" algn="tl">
                    <a:srgbClr val="000000">
                      <a:alpha val="43137"/>
                    </a:srgbClr>
                  </a:outerShdw>
                </a:effectLst>
              </a:rPr>
              <a:t> </a:t>
            </a:r>
            <a:r>
              <a:rPr lang="fr-FR" sz="1800" b="1" dirty="0" err="1">
                <a:solidFill>
                  <a:srgbClr val="FFC000"/>
                </a:solidFill>
                <a:effectLst>
                  <a:outerShdw blurRad="38100" dist="38100" dir="2700000" algn="tl">
                    <a:srgbClr val="000000">
                      <a:alpha val="43137"/>
                    </a:srgbClr>
                  </a:outerShdw>
                </a:effectLst>
              </a:rPr>
              <a:t>priestess</a:t>
            </a:r>
            <a:r>
              <a:rPr lang="fr-FR" sz="1800" b="1" dirty="0">
                <a:solidFill>
                  <a:srgbClr val="FFC000"/>
                </a:solidFill>
                <a:effectLst>
                  <a:outerShdw blurRad="38100" dist="38100" dir="2700000" algn="tl">
                    <a:srgbClr val="000000">
                      <a:alpha val="43137"/>
                    </a:srgbClr>
                  </a:outerShdw>
                </a:effectLst>
              </a:rPr>
              <a:t> and </a:t>
            </a:r>
            <a:r>
              <a:rPr lang="fr-FR" sz="1800" b="1" dirty="0" err="1">
                <a:solidFill>
                  <a:srgbClr val="FFC000"/>
                </a:solidFill>
                <a:effectLst>
                  <a:outerShdw blurRad="38100" dist="38100" dir="2700000" algn="tl">
                    <a:srgbClr val="000000">
                      <a:alpha val="43137"/>
                    </a:srgbClr>
                  </a:outerShdw>
                </a:effectLst>
              </a:rPr>
              <a:t>priestess</a:t>
            </a:r>
            <a:r>
              <a:rPr lang="fr-FR" sz="1800" b="1" dirty="0">
                <a:solidFill>
                  <a:srgbClr val="FFC000"/>
                </a:solidFill>
                <a:effectLst>
                  <a:outerShdw blurRad="38100" dist="38100" dir="2700000" algn="tl">
                    <a:srgbClr val="000000">
                      <a:alpha val="43137"/>
                    </a:srgbClr>
                  </a:outerShdw>
                </a:effectLst>
              </a:rPr>
              <a:t>.</a:t>
            </a:r>
            <a:endParaRPr lang="en-GB" dirty="0">
              <a:effectLst>
                <a:outerShdw blurRad="38100" dist="38100" dir="2700000" algn="tl">
                  <a:srgbClr val="000000">
                    <a:alpha val="43137"/>
                  </a:srgbClr>
                </a:outerShdw>
              </a:effectLst>
            </a:endParaRPr>
          </a:p>
        </p:txBody>
      </p:sp>
      <p:sp>
        <p:nvSpPr>
          <p:cNvPr id="5" name="TextBox 4"/>
          <p:cNvSpPr txBox="1"/>
          <p:nvPr/>
        </p:nvSpPr>
        <p:spPr>
          <a:xfrm>
            <a:off x="4283968" y="6272906"/>
            <a:ext cx="4752528" cy="461665"/>
          </a:xfrm>
          <a:prstGeom prst="rect">
            <a:avLst/>
          </a:prstGeom>
          <a:noFill/>
        </p:spPr>
        <p:txBody>
          <a:bodyPr wrap="square" rtlCol="0">
            <a:spAutoFit/>
          </a:bodyPr>
          <a:lstStyle/>
          <a:p>
            <a:pPr algn="r"/>
            <a:r>
              <a:rPr lang="fr-FR" sz="1200" i="1" dirty="0">
                <a:solidFill>
                  <a:schemeClr val="tx1">
                    <a:lumMod val="65000"/>
                  </a:schemeClr>
                </a:solidFill>
              </a:rPr>
              <a:t>IAph2007</a:t>
            </a:r>
            <a:r>
              <a:rPr lang="fr-FR" sz="1200" dirty="0">
                <a:solidFill>
                  <a:schemeClr val="tx1">
                    <a:lumMod val="65000"/>
                  </a:schemeClr>
                </a:solidFill>
              </a:rPr>
              <a:t> 15.260; </a:t>
            </a:r>
            <a:r>
              <a:rPr lang="en-GB" sz="1200" dirty="0">
                <a:solidFill>
                  <a:schemeClr val="tx1">
                    <a:lumMod val="65000"/>
                  </a:schemeClr>
                </a:solidFill>
              </a:rPr>
              <a:t>Reynolds </a:t>
            </a:r>
            <a:r>
              <a:rPr lang="en-GB" sz="1200" i="1" dirty="0">
                <a:solidFill>
                  <a:schemeClr val="tx1">
                    <a:lumMod val="65000"/>
                  </a:schemeClr>
                </a:solidFill>
              </a:rPr>
              <a:t>ZPE</a:t>
            </a:r>
            <a:r>
              <a:rPr lang="en-GB" sz="1200" dirty="0">
                <a:solidFill>
                  <a:schemeClr val="tx1">
                    <a:lumMod val="65000"/>
                  </a:schemeClr>
                </a:solidFill>
              </a:rPr>
              <a:t> 43 (1981), 317-27,  n°3 (</a:t>
            </a:r>
            <a:r>
              <a:rPr lang="en-GB" sz="1200" i="1" dirty="0">
                <a:solidFill>
                  <a:schemeClr val="tx1">
                    <a:lumMod val="65000"/>
                  </a:schemeClr>
                </a:solidFill>
              </a:rPr>
              <a:t>SEG</a:t>
            </a:r>
            <a:r>
              <a:rPr lang="en-GB" sz="1200" dirty="0">
                <a:solidFill>
                  <a:schemeClr val="tx1">
                    <a:lumMod val="65000"/>
                  </a:schemeClr>
                </a:solidFill>
              </a:rPr>
              <a:t> XXXI (1981) 900, </a:t>
            </a:r>
            <a:r>
              <a:rPr lang="en-GB" sz="1200" i="1" dirty="0">
                <a:solidFill>
                  <a:schemeClr val="tx1">
                    <a:lumMod val="65000"/>
                  </a:schemeClr>
                </a:solidFill>
              </a:rPr>
              <a:t>Bull.</a:t>
            </a:r>
            <a:r>
              <a:rPr lang="en-GB" sz="1200" dirty="0">
                <a:solidFill>
                  <a:schemeClr val="tx1">
                    <a:lumMod val="65000"/>
                  </a:schemeClr>
                </a:solidFill>
              </a:rPr>
              <a:t> 1982, 356). 73 x 58 cm. find spot uncertain </a:t>
            </a:r>
            <a:endParaRPr lang="en-GB" dirty="0">
              <a:solidFill>
                <a:schemeClr val="tx1">
                  <a:lumMod val="65000"/>
                </a:schemeClr>
              </a:solidFill>
            </a:endParaRPr>
          </a:p>
        </p:txBody>
      </p:sp>
      <p:sp>
        <p:nvSpPr>
          <p:cNvPr id="6" name="TextBox 5"/>
          <p:cNvSpPr txBox="1"/>
          <p:nvPr/>
        </p:nvSpPr>
        <p:spPr>
          <a:xfrm>
            <a:off x="467544" y="1412776"/>
            <a:ext cx="4968552" cy="984885"/>
          </a:xfrm>
          <a:prstGeom prst="rect">
            <a:avLst/>
          </a:prstGeom>
          <a:noFill/>
        </p:spPr>
        <p:txBody>
          <a:bodyPr wrap="square" rtlCol="0">
            <a:spAutoFit/>
          </a:bodyPr>
          <a:lstStyle/>
          <a:p>
            <a:r>
              <a:rPr lang="fr-FR" sz="2000" b="1" dirty="0" err="1">
                <a:solidFill>
                  <a:schemeClr val="accent5">
                    <a:lumMod val="60000"/>
                    <a:lumOff val="40000"/>
                  </a:schemeClr>
                </a:solidFill>
                <a:effectLst>
                  <a:outerShdw blurRad="38100" dist="38100" dir="2700000" algn="tl">
                    <a:srgbClr val="000000">
                      <a:alpha val="43137"/>
                    </a:srgbClr>
                  </a:outerShdw>
                </a:effectLst>
              </a:rPr>
              <a:t>Attalis</a:t>
            </a:r>
            <a:r>
              <a:rPr lang="fr-FR" sz="2000" b="1" dirty="0">
                <a:solidFill>
                  <a:schemeClr val="accent5">
                    <a:lumMod val="60000"/>
                    <a:lumOff val="40000"/>
                  </a:schemeClr>
                </a:solidFill>
                <a:effectLst>
                  <a:outerShdw blurRad="38100" dist="38100" dir="2700000" algn="tl">
                    <a:srgbClr val="000000">
                      <a:alpha val="43137"/>
                    </a:srgbClr>
                  </a:outerShdw>
                </a:effectLst>
              </a:rPr>
              <a:t> </a:t>
            </a:r>
            <a:r>
              <a:rPr lang="fr-FR" sz="2000" b="1" dirty="0" err="1">
                <a:solidFill>
                  <a:schemeClr val="accent5">
                    <a:lumMod val="60000"/>
                    <a:lumOff val="40000"/>
                  </a:schemeClr>
                </a:solidFill>
                <a:effectLst>
                  <a:outerShdw blurRad="38100" dist="38100" dir="2700000" algn="tl">
                    <a:srgbClr val="000000">
                      <a:alpha val="43137"/>
                    </a:srgbClr>
                  </a:outerShdw>
                </a:effectLst>
              </a:rPr>
              <a:t>Apphion</a:t>
            </a:r>
            <a:r>
              <a:rPr lang="fr-FR" sz="2000" b="1" dirty="0">
                <a:solidFill>
                  <a:schemeClr val="accent5">
                    <a:lumMod val="60000"/>
                    <a:lumOff val="40000"/>
                  </a:schemeClr>
                </a:solidFill>
                <a:effectLst>
                  <a:outerShdw blurRad="38100" dist="38100" dir="2700000" algn="tl">
                    <a:srgbClr val="000000">
                      <a:alpha val="43137"/>
                    </a:srgbClr>
                  </a:outerShdw>
                </a:effectLst>
              </a:rPr>
              <a:t>, </a:t>
            </a:r>
            <a:br>
              <a:rPr lang="fr-FR" sz="2000" b="1" dirty="0">
                <a:solidFill>
                  <a:schemeClr val="accent5">
                    <a:lumMod val="60000"/>
                    <a:lumOff val="40000"/>
                  </a:schemeClr>
                </a:solidFill>
                <a:effectLst>
                  <a:outerShdw blurRad="38100" dist="38100" dir="2700000" algn="tl">
                    <a:srgbClr val="000000">
                      <a:alpha val="43137"/>
                    </a:srgbClr>
                  </a:outerShdw>
                </a:effectLst>
              </a:rPr>
            </a:br>
            <a:r>
              <a:rPr lang="fr-FR" sz="2000" b="1" dirty="0" err="1">
                <a:solidFill>
                  <a:schemeClr val="accent5">
                    <a:lumMod val="60000"/>
                    <a:lumOff val="40000"/>
                  </a:schemeClr>
                </a:solidFill>
                <a:effectLst>
                  <a:outerShdw blurRad="38100" dist="38100" dir="2700000" algn="tl">
                    <a:srgbClr val="000000">
                      <a:alpha val="43137"/>
                    </a:srgbClr>
                  </a:outerShdw>
                </a:effectLst>
              </a:rPr>
              <a:t>daughter</a:t>
            </a:r>
            <a:r>
              <a:rPr lang="fr-FR" sz="2000" b="1" dirty="0">
                <a:solidFill>
                  <a:schemeClr val="accent5">
                    <a:lumMod val="60000"/>
                    <a:lumOff val="40000"/>
                  </a:schemeClr>
                </a:solidFill>
                <a:effectLst>
                  <a:outerShdw blurRad="38100" dist="38100" dir="2700000" algn="tl">
                    <a:srgbClr val="000000">
                      <a:alpha val="43137"/>
                    </a:srgbClr>
                  </a:outerShdw>
                </a:effectLst>
              </a:rPr>
              <a:t> of </a:t>
            </a:r>
            <a:r>
              <a:rPr lang="fr-FR" sz="2000" b="1" dirty="0" err="1">
                <a:solidFill>
                  <a:schemeClr val="accent5">
                    <a:lumMod val="60000"/>
                    <a:lumOff val="40000"/>
                  </a:schemeClr>
                </a:solidFill>
                <a:effectLst>
                  <a:outerShdw blurRad="38100" dist="38100" dir="2700000" algn="tl">
                    <a:srgbClr val="000000">
                      <a:alpha val="43137"/>
                    </a:srgbClr>
                  </a:outerShdw>
                </a:effectLst>
              </a:rPr>
              <a:t>Menecratès</a:t>
            </a:r>
            <a:endParaRPr lang="fr-FR" sz="2000" b="1" dirty="0">
              <a:solidFill>
                <a:schemeClr val="accent5">
                  <a:lumMod val="60000"/>
                  <a:lumOff val="40000"/>
                </a:schemeClr>
              </a:solidFill>
              <a:effectLst>
                <a:outerShdw blurRad="38100" dist="38100" dir="2700000" algn="tl">
                  <a:srgbClr val="000000">
                    <a:alpha val="43137"/>
                  </a:srgbClr>
                </a:outerShdw>
              </a:effectLst>
            </a:endParaRPr>
          </a:p>
          <a:p>
            <a:endParaRPr lang="en-GB" dirty="0"/>
          </a:p>
        </p:txBody>
      </p:sp>
      <p:sp>
        <p:nvSpPr>
          <p:cNvPr id="7" name="Content Placeholder 2"/>
          <p:cNvSpPr txBox="1">
            <a:spLocks/>
          </p:cNvSpPr>
          <p:nvPr/>
        </p:nvSpPr>
        <p:spPr>
          <a:xfrm rot="748939">
            <a:off x="4092855" y="4979324"/>
            <a:ext cx="3754760" cy="641138"/>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fr-FR" sz="2000" b="1" dirty="0" err="1">
                <a:solidFill>
                  <a:schemeClr val="accent5">
                    <a:lumMod val="75000"/>
                  </a:schemeClr>
                </a:solidFill>
                <a:effectLst>
                  <a:outerShdw blurRad="38100" dist="38100" dir="2700000" algn="tl">
                    <a:srgbClr val="000000">
                      <a:alpha val="43137"/>
                    </a:srgbClr>
                  </a:outerShdw>
                </a:effectLst>
              </a:rPr>
              <a:t>only</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Attalis</a:t>
            </a:r>
            <a:r>
              <a:rPr lang="fr-FR" sz="2000" b="1" dirty="0">
                <a:solidFill>
                  <a:schemeClr val="accent5">
                    <a:lumMod val="75000"/>
                  </a:schemeClr>
                </a:solidFill>
                <a:effectLst>
                  <a:outerShdw blurRad="38100" dist="38100" dir="2700000" algn="tl">
                    <a:srgbClr val="000000">
                      <a:alpha val="43137"/>
                    </a:srgbClr>
                  </a:outerShdw>
                </a:effectLst>
              </a:rPr>
              <a:t> – no </a:t>
            </a:r>
            <a:r>
              <a:rPr lang="fr-FR" sz="2000" b="1" dirty="0" err="1">
                <a:solidFill>
                  <a:schemeClr val="accent5">
                    <a:lumMod val="75000"/>
                  </a:schemeClr>
                </a:solidFill>
                <a:effectLst>
                  <a:outerShdw blurRad="38100" dist="38100" dir="2700000" algn="tl">
                    <a:srgbClr val="000000">
                      <a:alpha val="43137"/>
                    </a:srgbClr>
                  </a:outerShdw>
                </a:effectLst>
              </a:rPr>
              <a:t>husband</a:t>
            </a:r>
            <a:endParaRPr lang="fr-FR" sz="2000" b="1" dirty="0">
              <a:solidFill>
                <a:schemeClr val="accent5">
                  <a:lumMod val="75000"/>
                </a:schemeClr>
              </a:solidFill>
              <a:effectLst>
                <a:outerShdw blurRad="38100" dist="38100" dir="2700000" algn="tl">
                  <a:srgbClr val="000000">
                    <a:alpha val="43137"/>
                  </a:srgbClr>
                </a:outerShdw>
              </a:effectLst>
            </a:endParaRPr>
          </a:p>
          <a:p>
            <a:r>
              <a:rPr lang="fr-FR" sz="2000" b="1" dirty="0">
                <a:solidFill>
                  <a:schemeClr val="accent5">
                    <a:lumMod val="75000"/>
                  </a:schemeClr>
                </a:solidFill>
                <a:effectLst>
                  <a:outerShdw blurRad="38100" dist="38100" dir="2700000" algn="tl">
                    <a:srgbClr val="000000">
                      <a:alpha val="43137"/>
                    </a:srgbClr>
                  </a:outerShdw>
                </a:effectLst>
              </a:rPr>
              <a:t>but </a:t>
            </a:r>
            <a:r>
              <a:rPr lang="fr-FR" sz="2000" b="1" dirty="0" err="1">
                <a:solidFill>
                  <a:schemeClr val="accent5">
                    <a:lumMod val="75000"/>
                  </a:schemeClr>
                </a:solidFill>
                <a:effectLst>
                  <a:outerShdw blurRad="38100" dist="38100" dir="2700000" algn="tl">
                    <a:srgbClr val="000000">
                      <a:alpha val="43137"/>
                    </a:srgbClr>
                  </a:outerShdw>
                </a:effectLst>
              </a:rPr>
              <a:t>now</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she</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is</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high</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priestess</a:t>
            </a:r>
            <a:r>
              <a:rPr lang="fr-FR" sz="2000" b="1" dirty="0">
                <a:solidFill>
                  <a:schemeClr val="accent5">
                    <a:lumMod val="75000"/>
                  </a:schemeClr>
                </a:solidFill>
                <a:effectLst>
                  <a:outerShdw blurRad="38100" dist="38100" dir="2700000" algn="tl">
                    <a:srgbClr val="000000">
                      <a:alpha val="43137"/>
                    </a:srgbClr>
                  </a:outerShdw>
                </a:effectLst>
              </a:rPr>
              <a:t>!</a:t>
            </a:r>
            <a:endParaRPr lang="en-GB" sz="20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5005645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6" presetClass="entr" presetSubtype="16" fill="hold" grpId="0" nodeType="afterEffect">
                                  <p:stCondLst>
                                    <p:cond delay="50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312" t="21197" r="11331" b="7406"/>
          <a:stretch/>
        </p:blipFill>
        <p:spPr>
          <a:xfrm>
            <a:off x="3422385" y="1412776"/>
            <a:ext cx="5686119" cy="2952328"/>
          </a:xfrm>
          <a:prstGeom prst="rect">
            <a:avLst/>
          </a:prstGeom>
        </p:spPr>
      </p:pic>
      <p:sp>
        <p:nvSpPr>
          <p:cNvPr id="2" name="Title 1"/>
          <p:cNvSpPr>
            <a:spLocks noGrp="1"/>
          </p:cNvSpPr>
          <p:nvPr>
            <p:ph type="title"/>
          </p:nvPr>
        </p:nvSpPr>
        <p:spPr>
          <a:xfrm>
            <a:off x="457200" y="332656"/>
            <a:ext cx="8229600" cy="782960"/>
          </a:xfrm>
        </p:spPr>
        <p:txBody>
          <a:bodyPr/>
          <a:lstStyle/>
          <a:p>
            <a:r>
              <a:rPr lang="en-GB" dirty="0" err="1"/>
              <a:t>Aphrodisias</a:t>
            </a:r>
            <a:r>
              <a:rPr lang="en-GB" dirty="0"/>
              <a:t>: </a:t>
            </a:r>
            <a:r>
              <a:rPr lang="fr-FR" dirty="0"/>
              <a:t>power&amp; influence</a:t>
            </a:r>
            <a:endParaRPr lang="en-GB" dirty="0"/>
          </a:p>
        </p:txBody>
      </p:sp>
      <p:sp>
        <p:nvSpPr>
          <p:cNvPr id="4" name="TextBox 3"/>
          <p:cNvSpPr txBox="1"/>
          <p:nvPr/>
        </p:nvSpPr>
        <p:spPr>
          <a:xfrm>
            <a:off x="107504" y="6309320"/>
            <a:ext cx="8856984" cy="461665"/>
          </a:xfrm>
          <a:prstGeom prst="rect">
            <a:avLst/>
          </a:prstGeom>
          <a:noFill/>
        </p:spPr>
        <p:txBody>
          <a:bodyPr wrap="square" rtlCol="0">
            <a:spAutoFit/>
          </a:bodyPr>
          <a:lstStyle/>
          <a:p>
            <a:pPr algn="r"/>
            <a:r>
              <a:rPr lang="fr-FR" sz="1200" dirty="0">
                <a:solidFill>
                  <a:schemeClr val="tx1">
                    <a:lumMod val="50000"/>
                  </a:schemeClr>
                </a:solidFill>
              </a:rPr>
              <a:t>four </a:t>
            </a:r>
            <a:r>
              <a:rPr lang="fr-FR" sz="1200" dirty="0" err="1">
                <a:solidFill>
                  <a:schemeClr val="tx1">
                    <a:lumMod val="50000"/>
                  </a:schemeClr>
                </a:solidFill>
              </a:rPr>
              <a:t>marble</a:t>
            </a:r>
            <a:r>
              <a:rPr lang="fr-FR" sz="1200" dirty="0">
                <a:solidFill>
                  <a:schemeClr val="tx1">
                    <a:lumMod val="50000"/>
                  </a:schemeClr>
                </a:solidFill>
              </a:rPr>
              <a:t> fragments. A.D. 14-37</a:t>
            </a:r>
            <a:br>
              <a:rPr lang="fr-FR" sz="1200" dirty="0">
                <a:solidFill>
                  <a:schemeClr val="tx1">
                    <a:lumMod val="50000"/>
                  </a:schemeClr>
                </a:solidFill>
              </a:rPr>
            </a:br>
            <a:r>
              <a:rPr lang="fr-FR" sz="1200" i="1" dirty="0">
                <a:solidFill>
                  <a:schemeClr val="tx1">
                    <a:lumMod val="50000"/>
                  </a:schemeClr>
                </a:solidFill>
              </a:rPr>
              <a:t>IAph2007</a:t>
            </a:r>
            <a:r>
              <a:rPr lang="fr-FR" sz="1200" dirty="0">
                <a:solidFill>
                  <a:schemeClr val="tx1">
                    <a:lumMod val="50000"/>
                  </a:schemeClr>
                </a:solidFill>
              </a:rPr>
              <a:t> 9.112; </a:t>
            </a:r>
            <a:r>
              <a:rPr lang="en-GB" sz="1200" dirty="0">
                <a:solidFill>
                  <a:schemeClr val="tx1">
                    <a:lumMod val="50000"/>
                  </a:schemeClr>
                </a:solidFill>
              </a:rPr>
              <a:t>Reynolds 1980 p. 79 n°10 (</a:t>
            </a:r>
            <a:r>
              <a:rPr lang="en-GB" sz="1200" i="1" dirty="0">
                <a:solidFill>
                  <a:schemeClr val="tx1">
                    <a:lumMod val="50000"/>
                  </a:schemeClr>
                </a:solidFill>
              </a:rPr>
              <a:t>SEG</a:t>
            </a:r>
            <a:r>
              <a:rPr lang="en-GB" sz="1200" dirty="0">
                <a:solidFill>
                  <a:schemeClr val="tx1">
                    <a:lumMod val="50000"/>
                  </a:schemeClr>
                </a:solidFill>
              </a:rPr>
              <a:t> XXX (1980) 1248, </a:t>
            </a:r>
            <a:r>
              <a:rPr lang="en-GB" sz="1200" i="1" dirty="0">
                <a:solidFill>
                  <a:schemeClr val="tx1">
                    <a:lumMod val="50000"/>
                  </a:schemeClr>
                </a:solidFill>
              </a:rPr>
              <a:t>AE </a:t>
            </a:r>
            <a:r>
              <a:rPr lang="en-GB" sz="1200" dirty="0">
                <a:solidFill>
                  <a:schemeClr val="tx1">
                    <a:lumMod val="50000"/>
                  </a:schemeClr>
                </a:solidFill>
              </a:rPr>
              <a:t>1980, 972).</a:t>
            </a:r>
            <a:endParaRPr lang="en-GB" sz="1600" dirty="0"/>
          </a:p>
        </p:txBody>
      </p:sp>
      <p:sp>
        <p:nvSpPr>
          <p:cNvPr id="6" name="TextBox 5"/>
          <p:cNvSpPr txBox="1"/>
          <p:nvPr/>
        </p:nvSpPr>
        <p:spPr>
          <a:xfrm>
            <a:off x="467544" y="1412776"/>
            <a:ext cx="4968552" cy="984885"/>
          </a:xfrm>
          <a:prstGeom prst="rect">
            <a:avLst/>
          </a:prstGeom>
          <a:noFill/>
        </p:spPr>
        <p:txBody>
          <a:bodyPr wrap="square" rtlCol="0">
            <a:spAutoFit/>
          </a:bodyPr>
          <a:lstStyle/>
          <a:p>
            <a:r>
              <a:rPr lang="fr-FR" sz="2000" b="1" dirty="0" err="1">
                <a:solidFill>
                  <a:schemeClr val="accent5">
                    <a:lumMod val="60000"/>
                    <a:lumOff val="40000"/>
                  </a:schemeClr>
                </a:solidFill>
                <a:effectLst>
                  <a:outerShdw blurRad="38100" dist="38100" dir="2700000" algn="tl">
                    <a:srgbClr val="000000">
                      <a:alpha val="43137"/>
                    </a:srgbClr>
                  </a:outerShdw>
                </a:effectLst>
              </a:rPr>
              <a:t>Attalis</a:t>
            </a:r>
            <a:r>
              <a:rPr lang="fr-FR" sz="2000" b="1" dirty="0">
                <a:solidFill>
                  <a:schemeClr val="accent5">
                    <a:lumMod val="60000"/>
                    <a:lumOff val="40000"/>
                  </a:schemeClr>
                </a:solidFill>
                <a:effectLst>
                  <a:outerShdw blurRad="38100" dist="38100" dir="2700000" algn="tl">
                    <a:srgbClr val="000000">
                      <a:alpha val="43137"/>
                    </a:srgbClr>
                  </a:outerShdw>
                </a:effectLst>
              </a:rPr>
              <a:t> </a:t>
            </a:r>
            <a:r>
              <a:rPr lang="fr-FR" sz="2000" b="1" dirty="0" err="1">
                <a:solidFill>
                  <a:schemeClr val="accent5">
                    <a:lumMod val="60000"/>
                    <a:lumOff val="40000"/>
                  </a:schemeClr>
                </a:solidFill>
                <a:effectLst>
                  <a:outerShdw blurRad="38100" dist="38100" dir="2700000" algn="tl">
                    <a:srgbClr val="000000">
                      <a:alpha val="43137"/>
                    </a:srgbClr>
                  </a:outerShdw>
                </a:effectLst>
              </a:rPr>
              <a:t>Apphion</a:t>
            </a:r>
            <a:r>
              <a:rPr lang="fr-FR" sz="2000" b="1" dirty="0">
                <a:solidFill>
                  <a:schemeClr val="accent5">
                    <a:lumMod val="60000"/>
                    <a:lumOff val="40000"/>
                  </a:schemeClr>
                </a:solidFill>
                <a:effectLst>
                  <a:outerShdw blurRad="38100" dist="38100" dir="2700000" algn="tl">
                    <a:srgbClr val="000000">
                      <a:alpha val="43137"/>
                    </a:srgbClr>
                  </a:outerShdw>
                </a:effectLst>
              </a:rPr>
              <a:t>, </a:t>
            </a:r>
            <a:br>
              <a:rPr lang="fr-FR" sz="2000" b="1" dirty="0">
                <a:solidFill>
                  <a:schemeClr val="accent5">
                    <a:lumMod val="60000"/>
                    <a:lumOff val="40000"/>
                  </a:schemeClr>
                </a:solidFill>
                <a:effectLst>
                  <a:outerShdw blurRad="38100" dist="38100" dir="2700000" algn="tl">
                    <a:srgbClr val="000000">
                      <a:alpha val="43137"/>
                    </a:srgbClr>
                  </a:outerShdw>
                </a:effectLst>
              </a:rPr>
            </a:br>
            <a:r>
              <a:rPr lang="fr-FR" sz="2000" b="1" dirty="0" err="1">
                <a:solidFill>
                  <a:schemeClr val="accent5">
                    <a:lumMod val="60000"/>
                    <a:lumOff val="40000"/>
                  </a:schemeClr>
                </a:solidFill>
                <a:effectLst>
                  <a:outerShdw blurRad="38100" dist="38100" dir="2700000" algn="tl">
                    <a:srgbClr val="000000">
                      <a:alpha val="43137"/>
                    </a:srgbClr>
                  </a:outerShdw>
                </a:effectLst>
              </a:rPr>
              <a:t>daughter</a:t>
            </a:r>
            <a:r>
              <a:rPr lang="fr-FR" sz="2000" b="1" dirty="0">
                <a:solidFill>
                  <a:schemeClr val="accent5">
                    <a:lumMod val="60000"/>
                    <a:lumOff val="40000"/>
                  </a:schemeClr>
                </a:solidFill>
                <a:effectLst>
                  <a:outerShdw blurRad="38100" dist="38100" dir="2700000" algn="tl">
                    <a:srgbClr val="000000">
                      <a:alpha val="43137"/>
                    </a:srgbClr>
                  </a:outerShdw>
                </a:effectLst>
              </a:rPr>
              <a:t> of </a:t>
            </a:r>
            <a:r>
              <a:rPr lang="fr-FR" sz="2000" b="1" dirty="0" err="1">
                <a:solidFill>
                  <a:schemeClr val="accent5">
                    <a:lumMod val="60000"/>
                    <a:lumOff val="40000"/>
                  </a:schemeClr>
                </a:solidFill>
                <a:effectLst>
                  <a:outerShdw blurRad="38100" dist="38100" dir="2700000" algn="tl">
                    <a:srgbClr val="000000">
                      <a:alpha val="43137"/>
                    </a:srgbClr>
                  </a:outerShdw>
                </a:effectLst>
              </a:rPr>
              <a:t>Menecratès</a:t>
            </a:r>
            <a:endParaRPr lang="fr-FR" sz="2000" b="1" dirty="0">
              <a:solidFill>
                <a:schemeClr val="accent5">
                  <a:lumMod val="60000"/>
                  <a:lumOff val="40000"/>
                </a:schemeClr>
              </a:solidFill>
              <a:effectLst>
                <a:outerShdw blurRad="38100" dist="38100" dir="2700000" algn="tl">
                  <a:srgbClr val="000000">
                    <a:alpha val="43137"/>
                  </a:srgbClr>
                </a:outerShdw>
              </a:effectLst>
            </a:endParaRPr>
          </a:p>
          <a:p>
            <a:endParaRPr lang="en-GB" dirty="0"/>
          </a:p>
        </p:txBody>
      </p:sp>
      <p:sp>
        <p:nvSpPr>
          <p:cNvPr id="3" name="Content Placeholder 2"/>
          <p:cNvSpPr>
            <a:spLocks noGrp="1"/>
          </p:cNvSpPr>
          <p:nvPr>
            <p:ph idx="1"/>
          </p:nvPr>
        </p:nvSpPr>
        <p:spPr>
          <a:xfrm>
            <a:off x="107504" y="2276872"/>
            <a:ext cx="4176464" cy="1679412"/>
          </a:xfrm>
        </p:spPr>
        <p:txBody>
          <a:bodyPr>
            <a:normAutofit/>
          </a:bodyPr>
          <a:lstStyle/>
          <a:p>
            <a:r>
              <a:rPr lang="fr-FR" sz="1800" b="1" dirty="0" err="1">
                <a:solidFill>
                  <a:schemeClr val="accent5">
                    <a:lumMod val="40000"/>
                    <a:lumOff val="60000"/>
                  </a:schemeClr>
                </a:solidFill>
                <a:effectLst>
                  <a:outerShdw blurRad="38100" dist="38100" dir="2700000" algn="tl">
                    <a:srgbClr val="000000">
                      <a:alpha val="43137"/>
                    </a:srgbClr>
                  </a:outerShdw>
                </a:effectLst>
              </a:rPr>
              <a:t>Dedication</a:t>
            </a:r>
            <a:r>
              <a:rPr lang="fr-FR" sz="1800" b="1" dirty="0">
                <a:solidFill>
                  <a:schemeClr val="accent5">
                    <a:lumMod val="40000"/>
                    <a:lumOff val="60000"/>
                  </a:schemeClr>
                </a:solidFill>
                <a:effectLst>
                  <a:outerShdw blurRad="38100" dist="38100" dir="2700000" algn="tl">
                    <a:srgbClr val="000000">
                      <a:alpha val="43137"/>
                    </a:srgbClr>
                  </a:outerShdw>
                </a:effectLst>
              </a:rPr>
              <a:t> to </a:t>
            </a:r>
            <a:r>
              <a:rPr lang="fr-FR" sz="1800" b="1" dirty="0" err="1">
                <a:solidFill>
                  <a:schemeClr val="accent5">
                    <a:lumMod val="40000"/>
                    <a:lumOff val="60000"/>
                  </a:schemeClr>
                </a:solidFill>
                <a:effectLst>
                  <a:outerShdw blurRad="38100" dist="38100" dir="2700000" algn="tl">
                    <a:srgbClr val="000000">
                      <a:alpha val="43137"/>
                    </a:srgbClr>
                  </a:outerShdw>
                </a:effectLst>
              </a:rPr>
              <a:t>Tiberius</a:t>
            </a:r>
            <a:r>
              <a:rPr lang="fr-FR" sz="1800" b="1" dirty="0">
                <a:solidFill>
                  <a:schemeClr val="accent5">
                    <a:lumMod val="40000"/>
                    <a:lumOff val="60000"/>
                  </a:schemeClr>
                </a:solidFill>
                <a:effectLst>
                  <a:outerShdw blurRad="38100" dist="38100" dir="2700000" algn="tl">
                    <a:srgbClr val="000000">
                      <a:alpha val="43137"/>
                    </a:srgbClr>
                  </a:outerShdw>
                </a:effectLst>
              </a:rPr>
              <a:t> and Livia</a:t>
            </a:r>
          </a:p>
          <a:p>
            <a:pPr lvl="1"/>
            <a:r>
              <a:rPr lang="fr-FR" sz="1800" b="1" dirty="0" err="1">
                <a:solidFill>
                  <a:schemeClr val="accent5">
                    <a:lumMod val="40000"/>
                    <a:lumOff val="60000"/>
                  </a:schemeClr>
                </a:solidFill>
                <a:effectLst>
                  <a:outerShdw blurRad="38100" dist="38100" dir="2700000" algn="tl">
                    <a:srgbClr val="000000">
                      <a:alpha val="43137"/>
                    </a:srgbClr>
                  </a:outerShdw>
                </a:effectLst>
              </a:rPr>
              <a:t>Attalis</a:t>
            </a:r>
            <a:r>
              <a:rPr lang="fr-FR" sz="1800" b="1" dirty="0">
                <a:solidFill>
                  <a:schemeClr val="accent5">
                    <a:lumMod val="40000"/>
                    <a:lumOff val="60000"/>
                  </a:schemeClr>
                </a:solidFill>
                <a:effectLst>
                  <a:outerShdw blurRad="38100" dist="38100" dir="2700000" algn="tl">
                    <a:srgbClr val="000000">
                      <a:alpha val="43137"/>
                    </a:srgbClr>
                  </a:outerShdw>
                </a:effectLst>
              </a:rPr>
              <a:t> </a:t>
            </a:r>
            <a:r>
              <a:rPr lang="fr-FR" sz="1800" b="1" dirty="0" err="1">
                <a:solidFill>
                  <a:schemeClr val="accent5">
                    <a:lumMod val="40000"/>
                    <a:lumOff val="60000"/>
                  </a:schemeClr>
                </a:solidFill>
                <a:effectLst>
                  <a:outerShdw blurRad="38100" dist="38100" dir="2700000" algn="tl">
                    <a:srgbClr val="000000">
                      <a:alpha val="43137"/>
                    </a:srgbClr>
                  </a:outerShdw>
                </a:effectLst>
              </a:rPr>
              <a:t>mentioned</a:t>
            </a:r>
            <a:r>
              <a:rPr lang="fr-FR" sz="1800" b="1" dirty="0">
                <a:solidFill>
                  <a:schemeClr val="accent5">
                    <a:lumMod val="40000"/>
                    <a:lumOff val="60000"/>
                  </a:schemeClr>
                </a:solidFill>
                <a:effectLst>
                  <a:outerShdw blurRad="38100" dist="38100" dir="2700000" algn="tl">
                    <a:srgbClr val="000000">
                      <a:alpha val="43137"/>
                    </a:srgbClr>
                  </a:outerShdw>
                </a:effectLst>
              </a:rPr>
              <a:t> </a:t>
            </a:r>
            <a:r>
              <a:rPr lang="fr-FR" sz="1800" b="1" dirty="0" err="1">
                <a:solidFill>
                  <a:schemeClr val="accent5">
                    <a:lumMod val="40000"/>
                    <a:lumOff val="60000"/>
                  </a:schemeClr>
                </a:solidFill>
                <a:effectLst>
                  <a:outerShdw blurRad="38100" dist="38100" dir="2700000" algn="tl">
                    <a:srgbClr val="000000">
                      <a:alpha val="43137"/>
                    </a:srgbClr>
                  </a:outerShdw>
                </a:effectLst>
              </a:rPr>
              <a:t>before</a:t>
            </a:r>
            <a:r>
              <a:rPr lang="fr-FR" sz="1800" b="1" dirty="0">
                <a:solidFill>
                  <a:schemeClr val="accent5">
                    <a:lumMod val="40000"/>
                    <a:lumOff val="60000"/>
                  </a:schemeClr>
                </a:solidFill>
                <a:effectLst>
                  <a:outerShdw blurRad="38100" dist="38100" dir="2700000" algn="tl">
                    <a:srgbClr val="000000">
                      <a:alpha val="43137"/>
                    </a:srgbClr>
                  </a:outerShdw>
                </a:effectLst>
              </a:rPr>
              <a:t> </a:t>
            </a:r>
            <a:r>
              <a:rPr lang="fr-FR" sz="1800" b="1" dirty="0" err="1">
                <a:solidFill>
                  <a:schemeClr val="accent5">
                    <a:lumMod val="40000"/>
                    <a:lumOff val="60000"/>
                  </a:schemeClr>
                </a:solidFill>
                <a:effectLst>
                  <a:outerShdw blurRad="38100" dist="38100" dir="2700000" algn="tl">
                    <a:srgbClr val="000000">
                      <a:alpha val="43137"/>
                    </a:srgbClr>
                  </a:outerShdw>
                </a:effectLst>
              </a:rPr>
              <a:t>her</a:t>
            </a:r>
            <a:r>
              <a:rPr lang="fr-FR" sz="1800" b="1" dirty="0">
                <a:solidFill>
                  <a:schemeClr val="accent5">
                    <a:lumMod val="40000"/>
                    <a:lumOff val="60000"/>
                  </a:schemeClr>
                </a:solidFill>
                <a:effectLst>
                  <a:outerShdw blurRad="38100" dist="38100" dir="2700000" algn="tl">
                    <a:srgbClr val="000000">
                      <a:alpha val="43137"/>
                    </a:srgbClr>
                  </a:outerShdw>
                </a:effectLst>
              </a:rPr>
              <a:t> </a:t>
            </a:r>
            <a:r>
              <a:rPr lang="fr-FR" sz="1800" b="1" dirty="0" err="1">
                <a:solidFill>
                  <a:schemeClr val="accent5">
                    <a:lumMod val="40000"/>
                    <a:lumOff val="60000"/>
                  </a:schemeClr>
                </a:solidFill>
                <a:effectLst>
                  <a:outerShdw blurRad="38100" dist="38100" dir="2700000" algn="tl">
                    <a:srgbClr val="000000">
                      <a:alpha val="43137"/>
                    </a:srgbClr>
                  </a:outerShdw>
                </a:effectLst>
              </a:rPr>
              <a:t>husband</a:t>
            </a:r>
            <a:endParaRPr lang="fr-FR" sz="1800" dirty="0">
              <a:solidFill>
                <a:schemeClr val="accent5">
                  <a:lumMod val="40000"/>
                  <a:lumOff val="60000"/>
                </a:schemeClr>
              </a:solidFill>
              <a:effectLst>
                <a:outerShdw blurRad="38100" dist="38100" dir="2700000" algn="tl">
                  <a:srgbClr val="000000">
                    <a:alpha val="43137"/>
                  </a:srgbClr>
                </a:outerShdw>
              </a:effectLst>
            </a:endParaRPr>
          </a:p>
          <a:p>
            <a:pPr lvl="1"/>
            <a:r>
              <a:rPr lang="fr-FR" sz="1800" dirty="0">
                <a:solidFill>
                  <a:schemeClr val="accent5">
                    <a:lumMod val="40000"/>
                    <a:lumOff val="60000"/>
                  </a:schemeClr>
                </a:solidFill>
                <a:effectLst>
                  <a:outerShdw blurRad="38100" dist="38100" dir="2700000" algn="tl">
                    <a:srgbClr val="000000">
                      <a:alpha val="43137"/>
                    </a:srgbClr>
                  </a:outerShdw>
                </a:effectLst>
              </a:rPr>
              <a:t>no </a:t>
            </a:r>
            <a:r>
              <a:rPr lang="fr-FR" sz="1800" dirty="0" err="1">
                <a:solidFill>
                  <a:schemeClr val="accent5">
                    <a:lumMod val="40000"/>
                    <a:lumOff val="60000"/>
                  </a:schemeClr>
                </a:solidFill>
                <a:effectLst>
                  <a:outerShdw blurRad="38100" dist="38100" dir="2700000" algn="tl">
                    <a:srgbClr val="000000">
                      <a:alpha val="43137"/>
                    </a:srgbClr>
                  </a:outerShdw>
                </a:effectLst>
              </a:rPr>
              <a:t>title</a:t>
            </a:r>
            <a:r>
              <a:rPr lang="fr-FR" sz="1800" dirty="0">
                <a:solidFill>
                  <a:schemeClr val="accent5">
                    <a:lumMod val="40000"/>
                    <a:lumOff val="60000"/>
                  </a:schemeClr>
                </a:solidFill>
                <a:effectLst>
                  <a:outerShdw blurRad="38100" dist="38100" dir="2700000" algn="tl">
                    <a:srgbClr val="000000">
                      <a:alpha val="43137"/>
                    </a:srgbClr>
                  </a:outerShdw>
                </a:effectLst>
              </a:rPr>
              <a:t> </a:t>
            </a:r>
            <a:r>
              <a:rPr lang="fr-FR" sz="1800" dirty="0" err="1">
                <a:solidFill>
                  <a:schemeClr val="accent5">
                    <a:lumMod val="40000"/>
                    <a:lumOff val="60000"/>
                  </a:schemeClr>
                </a:solidFill>
                <a:effectLst>
                  <a:outerShdw blurRad="38100" dist="38100" dir="2700000" algn="tl">
                    <a:srgbClr val="000000">
                      <a:alpha val="43137"/>
                    </a:srgbClr>
                  </a:outerShdw>
                </a:effectLst>
              </a:rPr>
              <a:t>smentioined</a:t>
            </a:r>
            <a:endParaRPr lang="fr-FR" sz="1800" dirty="0">
              <a:solidFill>
                <a:schemeClr val="accent5">
                  <a:lumMod val="40000"/>
                  <a:lumOff val="60000"/>
                </a:schemeClr>
              </a:solidFill>
            </a:endParaRPr>
          </a:p>
        </p:txBody>
      </p:sp>
      <p:sp>
        <p:nvSpPr>
          <p:cNvPr id="8" name="TextBox 7"/>
          <p:cNvSpPr txBox="1"/>
          <p:nvPr/>
        </p:nvSpPr>
        <p:spPr>
          <a:xfrm>
            <a:off x="4527326" y="4564285"/>
            <a:ext cx="4581178" cy="1600438"/>
          </a:xfrm>
          <a:prstGeom prst="rect">
            <a:avLst/>
          </a:prstGeom>
          <a:noFill/>
        </p:spPr>
        <p:txBody>
          <a:bodyPr wrap="square" rtlCol="0">
            <a:spAutoFit/>
          </a:bodyPr>
          <a:lstStyle/>
          <a:p>
            <a:endParaRPr lang="fr-FR" sz="1400" dirty="0">
              <a:solidFill>
                <a:schemeClr val="accent5">
                  <a:lumMod val="40000"/>
                  <a:lumOff val="60000"/>
                </a:schemeClr>
              </a:solidFill>
            </a:endParaRPr>
          </a:p>
          <a:p>
            <a:r>
              <a:rPr lang="fr-FR" sz="1400" dirty="0">
                <a:solidFill>
                  <a:schemeClr val="accent5">
                    <a:lumMod val="40000"/>
                    <a:lumOff val="60000"/>
                  </a:schemeClr>
                </a:solidFill>
              </a:rPr>
              <a:t>To the </a:t>
            </a:r>
            <a:r>
              <a:rPr lang="fr-FR" sz="1400" dirty="0" err="1">
                <a:solidFill>
                  <a:schemeClr val="accent5">
                    <a:lumMod val="40000"/>
                    <a:lumOff val="60000"/>
                  </a:schemeClr>
                </a:solidFill>
              </a:rPr>
              <a:t>emperor</a:t>
            </a:r>
            <a:r>
              <a:rPr lang="fr-FR" sz="1400" dirty="0">
                <a:solidFill>
                  <a:schemeClr val="accent5">
                    <a:lumMod val="40000"/>
                    <a:lumOff val="60000"/>
                  </a:schemeClr>
                </a:solidFill>
              </a:rPr>
              <a:t> </a:t>
            </a:r>
            <a:r>
              <a:rPr lang="fr-FR" sz="1400" dirty="0" err="1">
                <a:solidFill>
                  <a:schemeClr val="accent5">
                    <a:lumMod val="40000"/>
                    <a:lumOff val="60000"/>
                  </a:schemeClr>
                </a:solidFill>
              </a:rPr>
              <a:t>Tiberius</a:t>
            </a:r>
            <a:r>
              <a:rPr lang="fr-FR" sz="1400" dirty="0">
                <a:solidFill>
                  <a:schemeClr val="accent5">
                    <a:lumMod val="40000"/>
                    <a:lumOff val="60000"/>
                  </a:schemeClr>
                </a:solidFill>
              </a:rPr>
              <a:t> Caesar [Augustus, son of </a:t>
            </a:r>
            <a:r>
              <a:rPr lang="fr-FR" sz="1400" dirty="0" err="1">
                <a:solidFill>
                  <a:schemeClr val="accent5">
                    <a:lumMod val="40000"/>
                    <a:lumOff val="60000"/>
                  </a:schemeClr>
                </a:solidFill>
              </a:rPr>
              <a:t>god</a:t>
            </a:r>
            <a:r>
              <a:rPr lang="fr-FR" sz="1400" dirty="0">
                <a:solidFill>
                  <a:schemeClr val="accent5">
                    <a:lumMod val="40000"/>
                    <a:lumOff val="60000"/>
                  </a:schemeClr>
                </a:solidFill>
              </a:rPr>
              <a:t> Augustus] and to Iulia Augusta, [the new] </a:t>
            </a:r>
            <a:r>
              <a:rPr lang="fr-FR" sz="1400" dirty="0" err="1">
                <a:solidFill>
                  <a:schemeClr val="accent5">
                    <a:lumMod val="40000"/>
                    <a:lumOff val="60000"/>
                  </a:schemeClr>
                </a:solidFill>
              </a:rPr>
              <a:t>Demeter</a:t>
            </a:r>
            <a:r>
              <a:rPr lang="fr-FR" sz="1400" dirty="0">
                <a:solidFill>
                  <a:schemeClr val="accent5">
                    <a:lumMod val="40000"/>
                    <a:lumOff val="60000"/>
                  </a:schemeClr>
                </a:solidFill>
              </a:rPr>
              <a:t> [---]; </a:t>
            </a:r>
            <a:r>
              <a:rPr lang="fr-FR" sz="1400" dirty="0" err="1">
                <a:solidFill>
                  <a:schemeClr val="accent5">
                    <a:lumMod val="40000"/>
                    <a:lumOff val="60000"/>
                  </a:schemeClr>
                </a:solidFill>
              </a:rPr>
              <a:t>Attalis</a:t>
            </a:r>
            <a:r>
              <a:rPr lang="fr-FR" sz="1400" dirty="0">
                <a:solidFill>
                  <a:schemeClr val="accent5">
                    <a:lumMod val="40000"/>
                    <a:lumOff val="60000"/>
                  </a:schemeClr>
                </a:solidFill>
              </a:rPr>
              <a:t> </a:t>
            </a:r>
            <a:r>
              <a:rPr lang="fr-FR" sz="1400" dirty="0" err="1">
                <a:solidFill>
                  <a:schemeClr val="accent5">
                    <a:lumMod val="40000"/>
                    <a:lumOff val="60000"/>
                  </a:schemeClr>
                </a:solidFill>
              </a:rPr>
              <a:t>Apphion</a:t>
            </a:r>
            <a:r>
              <a:rPr lang="fr-FR" sz="1400" dirty="0">
                <a:solidFill>
                  <a:schemeClr val="accent5">
                    <a:lumMod val="40000"/>
                    <a:lumOff val="60000"/>
                  </a:schemeClr>
                </a:solidFill>
              </a:rPr>
              <a:t>, </a:t>
            </a:r>
            <a:r>
              <a:rPr lang="fr-FR" sz="1400" dirty="0" err="1">
                <a:solidFill>
                  <a:schemeClr val="accent5">
                    <a:lumMod val="40000"/>
                    <a:lumOff val="60000"/>
                  </a:schemeClr>
                </a:solidFill>
              </a:rPr>
              <a:t>daughter</a:t>
            </a:r>
            <a:r>
              <a:rPr lang="fr-FR" sz="1400" dirty="0">
                <a:solidFill>
                  <a:schemeClr val="accent5">
                    <a:lumMod val="40000"/>
                    <a:lumOff val="60000"/>
                  </a:schemeClr>
                </a:solidFill>
              </a:rPr>
              <a:t> of  </a:t>
            </a:r>
            <a:r>
              <a:rPr lang="fr-FR" sz="1400" dirty="0" err="1">
                <a:solidFill>
                  <a:schemeClr val="accent5">
                    <a:lumMod val="40000"/>
                    <a:lumOff val="60000"/>
                  </a:schemeClr>
                </a:solidFill>
              </a:rPr>
              <a:t>Menekrates</a:t>
            </a:r>
            <a:r>
              <a:rPr lang="fr-FR" sz="1400" dirty="0">
                <a:solidFill>
                  <a:schemeClr val="accent5">
                    <a:lumMod val="40000"/>
                    <a:lumOff val="60000"/>
                  </a:schemeClr>
                </a:solidFill>
              </a:rPr>
              <a:t>, and [---], </a:t>
            </a:r>
            <a:r>
              <a:rPr lang="fr-FR" sz="1400" dirty="0" err="1">
                <a:solidFill>
                  <a:schemeClr val="accent5">
                    <a:lumMod val="40000"/>
                    <a:lumOff val="60000"/>
                  </a:schemeClr>
                </a:solidFill>
              </a:rPr>
              <a:t>also</a:t>
            </a:r>
            <a:r>
              <a:rPr lang="fr-FR" sz="1400" dirty="0">
                <a:solidFill>
                  <a:schemeClr val="accent5">
                    <a:lumMod val="40000"/>
                    <a:lumOff val="60000"/>
                  </a:schemeClr>
                </a:solidFill>
              </a:rPr>
              <a:t> in the </a:t>
            </a:r>
            <a:r>
              <a:rPr lang="fr-FR" sz="1400" dirty="0" err="1">
                <a:solidFill>
                  <a:schemeClr val="accent5">
                    <a:lumMod val="40000"/>
                    <a:lumOff val="60000"/>
                  </a:schemeClr>
                </a:solidFill>
              </a:rPr>
              <a:t>name</a:t>
            </a:r>
            <a:r>
              <a:rPr lang="fr-FR" sz="1400" dirty="0">
                <a:solidFill>
                  <a:schemeClr val="accent5">
                    <a:lumMod val="40000"/>
                    <a:lumOff val="60000"/>
                  </a:schemeClr>
                </a:solidFill>
              </a:rPr>
              <a:t> of Attalos, son of </a:t>
            </a:r>
            <a:r>
              <a:rPr lang="fr-FR" sz="1400" dirty="0" err="1">
                <a:solidFill>
                  <a:schemeClr val="accent5">
                    <a:lumMod val="40000"/>
                    <a:lumOff val="60000"/>
                  </a:schemeClr>
                </a:solidFill>
              </a:rPr>
              <a:t>Menandros</a:t>
            </a:r>
            <a:r>
              <a:rPr lang="fr-FR" sz="1400" dirty="0">
                <a:solidFill>
                  <a:schemeClr val="accent5">
                    <a:lumMod val="40000"/>
                    <a:lumOff val="60000"/>
                  </a:schemeClr>
                </a:solidFill>
              </a:rPr>
              <a:t>, [</a:t>
            </a:r>
            <a:r>
              <a:rPr lang="fr-FR" sz="1400" dirty="0" err="1">
                <a:solidFill>
                  <a:schemeClr val="accent5">
                    <a:lumMod val="40000"/>
                    <a:lumOff val="60000"/>
                  </a:schemeClr>
                </a:solidFill>
              </a:rPr>
              <a:t>her</a:t>
            </a:r>
            <a:r>
              <a:rPr lang="fr-FR" sz="1400" dirty="0">
                <a:solidFill>
                  <a:schemeClr val="accent5">
                    <a:lumMod val="40000"/>
                    <a:lumOff val="60000"/>
                  </a:schemeClr>
                </a:solidFill>
              </a:rPr>
              <a:t>  </a:t>
            </a:r>
            <a:r>
              <a:rPr lang="fr-FR" sz="1400" dirty="0" err="1">
                <a:solidFill>
                  <a:schemeClr val="accent5">
                    <a:lumMod val="40000"/>
                    <a:lumOff val="60000"/>
                  </a:schemeClr>
                </a:solidFill>
              </a:rPr>
              <a:t>husband</a:t>
            </a:r>
            <a:r>
              <a:rPr lang="fr-FR" sz="1400" dirty="0">
                <a:solidFill>
                  <a:schemeClr val="accent5">
                    <a:lumMod val="40000"/>
                    <a:lumOff val="60000"/>
                  </a:schemeClr>
                </a:solidFill>
              </a:rPr>
              <a:t>?], have </a:t>
            </a:r>
            <a:r>
              <a:rPr lang="fr-FR" sz="1400" dirty="0" err="1">
                <a:solidFill>
                  <a:schemeClr val="accent5">
                    <a:lumMod val="40000"/>
                    <a:lumOff val="60000"/>
                  </a:schemeClr>
                </a:solidFill>
              </a:rPr>
              <a:t>errected</a:t>
            </a:r>
            <a:r>
              <a:rPr lang="fr-FR" sz="1400" dirty="0">
                <a:solidFill>
                  <a:schemeClr val="accent5">
                    <a:lumMod val="40000"/>
                    <a:lumOff val="60000"/>
                  </a:schemeClr>
                </a:solidFill>
              </a:rPr>
              <a:t> </a:t>
            </a:r>
            <a:r>
              <a:rPr lang="fr-FR" sz="1400" dirty="0" err="1">
                <a:solidFill>
                  <a:schemeClr val="accent5">
                    <a:lumMod val="40000"/>
                    <a:lumOff val="60000"/>
                  </a:schemeClr>
                </a:solidFill>
              </a:rPr>
              <a:t>this</a:t>
            </a:r>
            <a:r>
              <a:rPr lang="fr-FR" sz="1400" dirty="0">
                <a:solidFill>
                  <a:schemeClr val="accent5">
                    <a:lumMod val="40000"/>
                    <a:lumOff val="60000"/>
                  </a:schemeClr>
                </a:solidFill>
              </a:rPr>
              <a:t> temple and the [</a:t>
            </a:r>
            <a:r>
              <a:rPr lang="fr-FR" sz="1400" dirty="0" err="1">
                <a:solidFill>
                  <a:schemeClr val="accent5">
                    <a:lumMod val="40000"/>
                    <a:lumOff val="60000"/>
                  </a:schemeClr>
                </a:solidFill>
              </a:rPr>
              <a:t>altar</a:t>
            </a:r>
            <a:r>
              <a:rPr lang="fr-FR" sz="1400" dirty="0">
                <a:solidFill>
                  <a:schemeClr val="accent5">
                    <a:lumMod val="40000"/>
                    <a:lumOff val="60000"/>
                  </a:schemeClr>
                </a:solidFill>
              </a:rPr>
              <a:t>], in the </a:t>
            </a:r>
            <a:r>
              <a:rPr lang="fr-FR" sz="1400" dirty="0" err="1">
                <a:solidFill>
                  <a:schemeClr val="accent5">
                    <a:lumMod val="40000"/>
                    <a:lumOff val="60000"/>
                  </a:schemeClr>
                </a:solidFill>
              </a:rPr>
              <a:t>name</a:t>
            </a:r>
            <a:r>
              <a:rPr lang="fr-FR" sz="1400" dirty="0">
                <a:solidFill>
                  <a:schemeClr val="accent5">
                    <a:lumMod val="40000"/>
                    <a:lumOff val="60000"/>
                  </a:schemeClr>
                </a:solidFill>
              </a:rPr>
              <a:t> of [---].</a:t>
            </a:r>
            <a:endParaRPr lang="en-GB" dirty="0">
              <a:solidFill>
                <a:schemeClr val="accent5">
                  <a:lumMod val="40000"/>
                  <a:lumOff val="60000"/>
                </a:schemeClr>
              </a:solidFill>
            </a:endParaRPr>
          </a:p>
        </p:txBody>
      </p:sp>
      <p:sp>
        <p:nvSpPr>
          <p:cNvPr id="9" name="TextBox 8"/>
          <p:cNvSpPr txBox="1"/>
          <p:nvPr/>
        </p:nvSpPr>
        <p:spPr>
          <a:xfrm>
            <a:off x="179512" y="4564285"/>
            <a:ext cx="4176464" cy="1384995"/>
          </a:xfrm>
          <a:prstGeom prst="rect">
            <a:avLst/>
          </a:prstGeom>
          <a:noFill/>
        </p:spPr>
        <p:txBody>
          <a:bodyPr wrap="square" rtlCol="0">
            <a:spAutoFit/>
          </a:bodyPr>
          <a:lstStyle/>
          <a:p>
            <a:r>
              <a:rPr lang="fr-FR" sz="1400" dirty="0">
                <a:solidFill>
                  <a:schemeClr val="accent5">
                    <a:lumMod val="40000"/>
                    <a:lumOff val="60000"/>
                  </a:schemeClr>
                </a:solidFill>
              </a:rPr>
              <a:t>[--- A</a:t>
            </a:r>
            <a:r>
              <a:rPr lang="en-GB" sz="1400" dirty="0" err="1">
                <a:solidFill>
                  <a:schemeClr val="accent5">
                    <a:lumMod val="40000"/>
                    <a:lumOff val="60000"/>
                  </a:schemeClr>
                </a:solidFill>
              </a:rPr>
              <a:t>ὐτοκράτορι</a:t>
            </a:r>
            <a:r>
              <a:rPr lang="en-GB" sz="1400" dirty="0">
                <a:solidFill>
                  <a:schemeClr val="accent5">
                    <a:lumMod val="40000"/>
                    <a:lumOff val="60000"/>
                  </a:schemeClr>
                </a:solidFill>
              </a:rPr>
              <a:t> </a:t>
            </a:r>
            <a:r>
              <a:rPr lang="en-GB" sz="1400" dirty="0" err="1">
                <a:solidFill>
                  <a:schemeClr val="accent5">
                    <a:lumMod val="40000"/>
                    <a:lumOff val="60000"/>
                  </a:schemeClr>
                </a:solidFill>
              </a:rPr>
              <a:t>Τι</a:t>
            </a:r>
            <a:r>
              <a:rPr lang="en-GB" sz="1400" dirty="0">
                <a:solidFill>
                  <a:schemeClr val="accent5">
                    <a:lumMod val="40000"/>
                    <a:lumOff val="60000"/>
                  </a:schemeClr>
                </a:solidFill>
              </a:rPr>
              <a:t>β</a:t>
            </a:r>
            <a:r>
              <a:rPr lang="fr-FR" sz="1400" dirty="0">
                <a:solidFill>
                  <a:schemeClr val="accent5">
                    <a:lumMod val="40000"/>
                    <a:lumOff val="60000"/>
                  </a:schemeClr>
                </a:solidFill>
              </a:rPr>
              <a:t>]</a:t>
            </a:r>
            <a:r>
              <a:rPr lang="en-GB" sz="1400" dirty="0" err="1">
                <a:solidFill>
                  <a:schemeClr val="accent5">
                    <a:lumMod val="40000"/>
                    <a:lumOff val="60000"/>
                  </a:schemeClr>
                </a:solidFill>
              </a:rPr>
              <a:t>ερίῳ</a:t>
            </a:r>
            <a:r>
              <a:rPr lang="en-GB" sz="1400" dirty="0">
                <a:solidFill>
                  <a:schemeClr val="accent5">
                    <a:lumMod val="40000"/>
                    <a:lumOff val="60000"/>
                  </a:schemeClr>
                </a:solidFill>
              </a:rPr>
              <a:t> Κα</a:t>
            </a:r>
            <a:r>
              <a:rPr lang="en-GB" sz="1400" dirty="0" err="1">
                <a:solidFill>
                  <a:schemeClr val="accent5">
                    <a:lumMod val="40000"/>
                    <a:lumOff val="60000"/>
                  </a:schemeClr>
                </a:solidFill>
              </a:rPr>
              <a:t>ίσ</a:t>
            </a:r>
            <a:r>
              <a:rPr lang="en-GB" sz="1400" dirty="0">
                <a:solidFill>
                  <a:schemeClr val="accent5">
                    <a:lumMod val="40000"/>
                    <a:lumOff val="60000"/>
                  </a:schemeClr>
                </a:solidFill>
              </a:rPr>
              <a:t>αρι θε</a:t>
            </a:r>
            <a:r>
              <a:rPr lang="fr-FR" sz="1400" dirty="0">
                <a:solidFill>
                  <a:schemeClr val="accent5">
                    <a:lumMod val="40000"/>
                    <a:lumOff val="60000"/>
                  </a:schemeClr>
                </a:solidFill>
              </a:rPr>
              <a:t>[</a:t>
            </a:r>
            <a:r>
              <a:rPr lang="en-GB" sz="1400" dirty="0" err="1">
                <a:solidFill>
                  <a:schemeClr val="accent5">
                    <a:lumMod val="40000"/>
                    <a:lumOff val="60000"/>
                  </a:schemeClr>
                </a:solidFill>
              </a:rPr>
              <a:t>οῦ</a:t>
            </a:r>
            <a:r>
              <a:rPr lang="en-GB" sz="1400" dirty="0">
                <a:solidFill>
                  <a:schemeClr val="accent5">
                    <a:lumMod val="40000"/>
                    <a:lumOff val="60000"/>
                  </a:schemeClr>
                </a:solidFill>
              </a:rPr>
              <a:t> </a:t>
            </a:r>
            <a:r>
              <a:rPr lang="en-GB" sz="1400" dirty="0" err="1">
                <a:solidFill>
                  <a:schemeClr val="accent5">
                    <a:lumMod val="40000"/>
                    <a:lumOff val="60000"/>
                  </a:schemeClr>
                </a:solidFill>
              </a:rPr>
              <a:t>Σε</a:t>
            </a:r>
            <a:r>
              <a:rPr lang="en-GB" sz="1400" dirty="0">
                <a:solidFill>
                  <a:schemeClr val="accent5">
                    <a:lumMod val="40000"/>
                    <a:lumOff val="60000"/>
                  </a:schemeClr>
                </a:solidFill>
              </a:rPr>
              <a:t>βασ</a:t>
            </a:r>
            <a:r>
              <a:rPr lang="fr-FR" sz="1400" dirty="0">
                <a:solidFill>
                  <a:schemeClr val="accent5">
                    <a:lumMod val="40000"/>
                    <a:lumOff val="60000"/>
                  </a:schemeClr>
                </a:solidFill>
              </a:rPr>
              <a:t>]</a:t>
            </a:r>
            <a:r>
              <a:rPr lang="en-GB" sz="1400" dirty="0" err="1">
                <a:solidFill>
                  <a:schemeClr val="accent5">
                    <a:lumMod val="40000"/>
                    <a:lumOff val="60000"/>
                  </a:schemeClr>
                </a:solidFill>
              </a:rPr>
              <a:t>το</a:t>
            </a:r>
            <a:r>
              <a:rPr lang="fr-FR" sz="1400" dirty="0">
                <a:solidFill>
                  <a:schemeClr val="accent5">
                    <a:lumMod val="40000"/>
                    <a:lumOff val="60000"/>
                  </a:schemeClr>
                </a:solidFill>
              </a:rPr>
              <a:t>[</a:t>
            </a:r>
            <a:r>
              <a:rPr lang="en-GB" sz="1400" dirty="0">
                <a:solidFill>
                  <a:schemeClr val="accent5">
                    <a:lumMod val="40000"/>
                    <a:lumOff val="60000"/>
                  </a:schemeClr>
                </a:solidFill>
              </a:rPr>
              <a:t>ῦ </a:t>
            </a:r>
            <a:r>
              <a:rPr lang="en-GB" sz="1400" dirty="0" err="1">
                <a:solidFill>
                  <a:schemeClr val="accent5">
                    <a:lumMod val="40000"/>
                    <a:lumOff val="60000"/>
                  </a:schemeClr>
                </a:solidFill>
              </a:rPr>
              <a:t>υἱῶι</a:t>
            </a:r>
            <a:r>
              <a:rPr lang="en-GB" sz="1400" dirty="0">
                <a:solidFill>
                  <a:schemeClr val="accent5">
                    <a:lumMod val="40000"/>
                    <a:lumOff val="60000"/>
                  </a:schemeClr>
                </a:solidFill>
              </a:rPr>
              <a:t> </a:t>
            </a:r>
            <a:r>
              <a:rPr lang="en-GB" sz="1400" dirty="0" err="1">
                <a:solidFill>
                  <a:schemeClr val="accent5">
                    <a:lumMod val="40000"/>
                    <a:lumOff val="60000"/>
                  </a:schemeClr>
                </a:solidFill>
              </a:rPr>
              <a:t>Σε</a:t>
            </a:r>
            <a:r>
              <a:rPr lang="en-GB" sz="1400" dirty="0">
                <a:solidFill>
                  <a:schemeClr val="accent5">
                    <a:lumMod val="40000"/>
                    <a:lumOff val="60000"/>
                  </a:schemeClr>
                </a:solidFill>
              </a:rPr>
              <a:t>βαστῶι καὶ Ἰ</a:t>
            </a:r>
            <a:r>
              <a:rPr lang="fr-FR" sz="1400" dirty="0">
                <a:solidFill>
                  <a:schemeClr val="accent5">
                    <a:lumMod val="40000"/>
                    <a:lumOff val="60000"/>
                  </a:schemeClr>
                </a:solidFill>
              </a:rPr>
              <a:t>]</a:t>
            </a:r>
            <a:r>
              <a:rPr lang="en-GB" sz="1400" dirty="0" err="1">
                <a:solidFill>
                  <a:schemeClr val="accent5">
                    <a:lumMod val="40000"/>
                    <a:lumOff val="60000"/>
                  </a:schemeClr>
                </a:solidFill>
              </a:rPr>
              <a:t>ουλί</a:t>
            </a:r>
            <a:r>
              <a:rPr lang="en-GB" sz="1400" dirty="0">
                <a:solidFill>
                  <a:schemeClr val="accent5">
                    <a:lumMod val="40000"/>
                    <a:lumOff val="60000"/>
                  </a:schemeClr>
                </a:solidFill>
              </a:rPr>
              <a:t>αι Σεβαστῆ</a:t>
            </a:r>
            <a:r>
              <a:rPr lang="fr-FR" sz="1400" dirty="0">
                <a:solidFill>
                  <a:schemeClr val="accent5">
                    <a:lumMod val="40000"/>
                    <a:lumOff val="60000"/>
                  </a:schemeClr>
                </a:solidFill>
              </a:rPr>
              <a:t>̣[</a:t>
            </a:r>
            <a:r>
              <a:rPr lang="en-GB" sz="1400" dirty="0">
                <a:solidFill>
                  <a:schemeClr val="accent5">
                    <a:lumMod val="40000"/>
                    <a:lumOff val="60000"/>
                  </a:schemeClr>
                </a:solidFill>
              </a:rPr>
              <a:t>ι </a:t>
            </a:r>
            <a:r>
              <a:rPr lang="en-GB" sz="1400" dirty="0" err="1">
                <a:solidFill>
                  <a:schemeClr val="accent5">
                    <a:lumMod val="40000"/>
                    <a:lumOff val="60000"/>
                  </a:schemeClr>
                </a:solidFill>
              </a:rPr>
              <a:t>νέ</a:t>
            </a:r>
            <a:r>
              <a:rPr lang="en-GB" sz="1400" dirty="0">
                <a:solidFill>
                  <a:schemeClr val="accent5">
                    <a:lumMod val="40000"/>
                    <a:lumOff val="60000"/>
                  </a:schemeClr>
                </a:solidFill>
              </a:rPr>
              <a:t>αι</a:t>
            </a:r>
            <a:r>
              <a:rPr lang="fr-FR" sz="1400" dirty="0">
                <a:solidFill>
                  <a:schemeClr val="accent5">
                    <a:lumMod val="40000"/>
                    <a:lumOff val="60000"/>
                  </a:schemeClr>
                </a:solidFill>
              </a:rPr>
              <a:t>] </a:t>
            </a:r>
            <a:r>
              <a:rPr lang="en-GB" sz="1400" dirty="0" err="1">
                <a:solidFill>
                  <a:schemeClr val="accent5">
                    <a:lumMod val="40000"/>
                    <a:lumOff val="60000"/>
                  </a:schemeClr>
                </a:solidFill>
              </a:rPr>
              <a:t>Δημητρ</a:t>
            </a:r>
            <a:r>
              <a:rPr lang="fr-FR" sz="1400" dirty="0">
                <a:solidFill>
                  <a:schemeClr val="accent5">
                    <a:lumMod val="40000"/>
                    <a:lumOff val="60000"/>
                  </a:schemeClr>
                </a:solidFill>
              </a:rPr>
              <a:t>[</a:t>
            </a:r>
            <a:r>
              <a:rPr lang="en-GB" sz="1400" dirty="0">
                <a:solidFill>
                  <a:schemeClr val="accent5">
                    <a:lumMod val="40000"/>
                    <a:lumOff val="60000"/>
                  </a:schemeClr>
                </a:solidFill>
              </a:rPr>
              <a:t>ὶ</a:t>
            </a:r>
            <a:r>
              <a:rPr lang="fr-FR" sz="1400" dirty="0">
                <a:solidFill>
                  <a:schemeClr val="accent5">
                    <a:lumMod val="40000"/>
                    <a:lumOff val="60000"/>
                  </a:schemeClr>
                </a:solidFill>
              </a:rPr>
              <a:t> ---] [--- </a:t>
            </a:r>
            <a:r>
              <a:rPr lang="en-GB" sz="1400" dirty="0" err="1">
                <a:solidFill>
                  <a:schemeClr val="accent5">
                    <a:lumMod val="40000"/>
                    <a:lumOff val="60000"/>
                  </a:schemeClr>
                </a:solidFill>
              </a:rPr>
              <a:t>Ἀτ</a:t>
            </a:r>
            <a:r>
              <a:rPr lang="fr-FR" sz="1400" dirty="0">
                <a:solidFill>
                  <a:schemeClr val="accent5">
                    <a:lumMod val="40000"/>
                    <a:lumOff val="60000"/>
                  </a:schemeClr>
                </a:solidFill>
              </a:rPr>
              <a:t>]</a:t>
            </a:r>
            <a:r>
              <a:rPr lang="en-GB" sz="1400" dirty="0">
                <a:solidFill>
                  <a:schemeClr val="accent5">
                    <a:lumMod val="40000"/>
                    <a:lumOff val="60000"/>
                  </a:schemeClr>
                </a:solidFill>
              </a:rPr>
              <a:t>τα</a:t>
            </a:r>
            <a:r>
              <a:rPr lang="en-GB" sz="1400" dirty="0" err="1">
                <a:solidFill>
                  <a:schemeClr val="accent5">
                    <a:lumMod val="40000"/>
                    <a:lumOff val="60000"/>
                  </a:schemeClr>
                </a:solidFill>
              </a:rPr>
              <a:t>λίς</a:t>
            </a:r>
            <a:r>
              <a:rPr lang="en-GB" sz="1400" dirty="0">
                <a:solidFill>
                  <a:schemeClr val="accent5">
                    <a:lumMod val="40000"/>
                    <a:lumOff val="60000"/>
                  </a:schemeClr>
                </a:solidFill>
              </a:rPr>
              <a:t> </a:t>
            </a:r>
            <a:r>
              <a:rPr lang="en-GB" sz="1400" dirty="0" err="1">
                <a:solidFill>
                  <a:schemeClr val="accent5">
                    <a:lumMod val="40000"/>
                    <a:lumOff val="60000"/>
                  </a:schemeClr>
                </a:solidFill>
              </a:rPr>
              <a:t>Μενεκρ</a:t>
            </a:r>
            <a:r>
              <a:rPr lang="fr-FR" sz="1400" dirty="0">
                <a:solidFill>
                  <a:schemeClr val="accent5">
                    <a:lumMod val="40000"/>
                    <a:lumOff val="60000"/>
                  </a:schemeClr>
                </a:solidFill>
              </a:rPr>
              <a:t>[</a:t>
            </a:r>
            <a:r>
              <a:rPr lang="en-GB" sz="1400" dirty="0" err="1">
                <a:solidFill>
                  <a:schemeClr val="accent5">
                    <a:lumMod val="40000"/>
                    <a:lumOff val="60000"/>
                  </a:schemeClr>
                </a:solidFill>
              </a:rPr>
              <a:t>άτους</a:t>
            </a:r>
            <a:r>
              <a:rPr lang="en-GB" sz="1400" dirty="0">
                <a:solidFill>
                  <a:schemeClr val="accent5">
                    <a:lumMod val="40000"/>
                    <a:lumOff val="60000"/>
                  </a:schemeClr>
                </a:solidFill>
              </a:rPr>
              <a:t> Ἄ</a:t>
            </a:r>
            <a:r>
              <a:rPr lang="fr-FR" sz="1400" dirty="0">
                <a:solidFill>
                  <a:schemeClr val="accent5">
                    <a:lumMod val="40000"/>
                    <a:lumOff val="60000"/>
                  </a:schemeClr>
                </a:solidFill>
              </a:rPr>
              <a:t>]</a:t>
            </a:r>
            <a:r>
              <a:rPr lang="en-GB" sz="1400" dirty="0">
                <a:solidFill>
                  <a:schemeClr val="accent5">
                    <a:lumMod val="40000"/>
                    <a:lumOff val="60000"/>
                  </a:schemeClr>
                </a:solidFill>
              </a:rPr>
              <a:t>π</a:t>
            </a:r>
            <a:r>
              <a:rPr lang="en-GB" sz="1400" dirty="0" err="1">
                <a:solidFill>
                  <a:schemeClr val="accent5">
                    <a:lumMod val="40000"/>
                    <a:lumOff val="60000"/>
                  </a:schemeClr>
                </a:solidFill>
              </a:rPr>
              <a:t>φιο</a:t>
            </a:r>
            <a:r>
              <a:rPr lang="fr-FR" sz="1400" dirty="0">
                <a:solidFill>
                  <a:schemeClr val="accent5">
                    <a:lumMod val="40000"/>
                    <a:lumOff val="60000"/>
                  </a:schemeClr>
                </a:solidFill>
              </a:rPr>
              <a:t>[</a:t>
            </a:r>
            <a:r>
              <a:rPr lang="en-GB" sz="1400" dirty="0">
                <a:solidFill>
                  <a:schemeClr val="accent5">
                    <a:lumMod val="40000"/>
                    <a:lumOff val="60000"/>
                  </a:schemeClr>
                </a:solidFill>
              </a:rPr>
              <a:t>ν</a:t>
            </a:r>
            <a:r>
              <a:rPr lang="fr-FR" sz="1400" dirty="0">
                <a:solidFill>
                  <a:schemeClr val="accent5">
                    <a:lumMod val="40000"/>
                    <a:lumOff val="60000"/>
                  </a:schemeClr>
                </a:solidFill>
              </a:rPr>
              <a:t> - ca. 12 - </a:t>
            </a:r>
            <a:r>
              <a:rPr lang="en-GB" sz="1400" dirty="0">
                <a:solidFill>
                  <a:schemeClr val="accent5">
                    <a:lumMod val="40000"/>
                    <a:lumOff val="60000"/>
                  </a:schemeClr>
                </a:solidFill>
              </a:rPr>
              <a:t>ὑπὲ</a:t>
            </a:r>
            <a:r>
              <a:rPr lang="fr-FR" sz="1400" dirty="0">
                <a:solidFill>
                  <a:schemeClr val="accent5">
                    <a:lumMod val="40000"/>
                    <a:lumOff val="60000"/>
                  </a:schemeClr>
                </a:solidFill>
              </a:rPr>
              <a:t>]</a:t>
            </a:r>
            <a:r>
              <a:rPr lang="en-GB" sz="1400" dirty="0">
                <a:solidFill>
                  <a:schemeClr val="accent5">
                    <a:lumMod val="40000"/>
                    <a:lumOff val="60000"/>
                  </a:schemeClr>
                </a:solidFill>
              </a:rPr>
              <a:t>ρ </a:t>
            </a:r>
            <a:r>
              <a:rPr lang="en-GB" sz="1400" dirty="0" err="1">
                <a:solidFill>
                  <a:schemeClr val="accent5">
                    <a:lumMod val="40000"/>
                    <a:lumOff val="60000"/>
                  </a:schemeClr>
                </a:solidFill>
              </a:rPr>
              <a:t>Ἀττάλου</a:t>
            </a:r>
            <a:r>
              <a:rPr lang="en-GB" sz="1400" dirty="0">
                <a:solidFill>
                  <a:schemeClr val="accent5">
                    <a:lumMod val="40000"/>
                    <a:lumOff val="60000"/>
                  </a:schemeClr>
                </a:solidFill>
              </a:rPr>
              <a:t> </a:t>
            </a:r>
            <a:r>
              <a:rPr lang="en-GB" sz="1400" dirty="0" err="1">
                <a:solidFill>
                  <a:schemeClr val="accent5">
                    <a:lumMod val="40000"/>
                    <a:lumOff val="60000"/>
                  </a:schemeClr>
                </a:solidFill>
              </a:rPr>
              <a:t>τοῦ</a:t>
            </a:r>
            <a:r>
              <a:rPr lang="en-GB" sz="1400" dirty="0">
                <a:solidFill>
                  <a:schemeClr val="accent5">
                    <a:lumMod val="40000"/>
                    <a:lumOff val="60000"/>
                  </a:schemeClr>
                </a:solidFill>
              </a:rPr>
              <a:t> Μ</a:t>
            </a:r>
            <a:r>
              <a:rPr lang="fr-FR" sz="1400" dirty="0">
                <a:solidFill>
                  <a:schemeClr val="accent5">
                    <a:lumMod val="40000"/>
                    <a:lumOff val="60000"/>
                  </a:schemeClr>
                </a:solidFill>
              </a:rPr>
              <a:t>[</a:t>
            </a:r>
            <a:r>
              <a:rPr lang="en-GB" sz="1400" dirty="0" err="1">
                <a:solidFill>
                  <a:schemeClr val="accent5">
                    <a:lumMod val="40000"/>
                    <a:lumOff val="60000"/>
                  </a:schemeClr>
                </a:solidFill>
              </a:rPr>
              <a:t>ενάνδρ</a:t>
            </a:r>
            <a:r>
              <a:rPr lang="fr-FR" sz="1400" dirty="0">
                <a:solidFill>
                  <a:schemeClr val="accent5">
                    <a:lumMod val="40000"/>
                    <a:lumOff val="60000"/>
                  </a:schemeClr>
                </a:solidFill>
              </a:rPr>
              <a:t>]</a:t>
            </a:r>
            <a:r>
              <a:rPr lang="en-GB" sz="1400" dirty="0" err="1">
                <a:solidFill>
                  <a:schemeClr val="accent5">
                    <a:lumMod val="40000"/>
                    <a:lumOff val="60000"/>
                  </a:schemeClr>
                </a:solidFill>
              </a:rPr>
              <a:t>ου</a:t>
            </a:r>
            <a:r>
              <a:rPr lang="en-GB" sz="1400" dirty="0">
                <a:solidFill>
                  <a:schemeClr val="accent5">
                    <a:lumMod val="40000"/>
                    <a:lumOff val="60000"/>
                  </a:schemeClr>
                </a:solidFill>
              </a:rPr>
              <a:t> </a:t>
            </a:r>
            <a:r>
              <a:rPr lang="en-GB" sz="1400" dirty="0" err="1">
                <a:solidFill>
                  <a:schemeClr val="accent5">
                    <a:lumMod val="40000"/>
                    <a:lumOff val="60000"/>
                  </a:schemeClr>
                </a:solidFill>
              </a:rPr>
              <a:t>τοῦ</a:t>
            </a:r>
            <a:r>
              <a:rPr lang="fr-FR" sz="1400" dirty="0">
                <a:solidFill>
                  <a:schemeClr val="accent5">
                    <a:lumMod val="40000"/>
                    <a:lumOff val="60000"/>
                  </a:schemeClr>
                </a:solidFill>
              </a:rPr>
              <a:t> A</a:t>
            </a:r>
            <a:r>
              <a:rPr lang="en-GB" sz="1400" dirty="0">
                <a:solidFill>
                  <a:schemeClr val="accent5">
                    <a:lumMod val="40000"/>
                    <a:lumOff val="60000"/>
                  </a:schemeClr>
                </a:solidFill>
              </a:rPr>
              <a:t>Ν</a:t>
            </a:r>
            <a:r>
              <a:rPr lang="fr-FR" sz="1400" dirty="0">
                <a:solidFill>
                  <a:schemeClr val="accent5">
                    <a:lumMod val="40000"/>
                    <a:lumOff val="60000"/>
                  </a:schemeClr>
                </a:solidFill>
              </a:rPr>
              <a:t>[---] [---] </a:t>
            </a:r>
            <a:r>
              <a:rPr lang="en-GB" sz="1400" dirty="0" err="1">
                <a:solidFill>
                  <a:schemeClr val="accent5">
                    <a:lumMod val="40000"/>
                    <a:lumOff val="60000"/>
                  </a:schemeClr>
                </a:solidFill>
              </a:rPr>
              <a:t>τὸν</a:t>
            </a:r>
            <a:r>
              <a:rPr lang="en-GB" sz="1400" dirty="0">
                <a:solidFill>
                  <a:schemeClr val="accent5">
                    <a:lumMod val="40000"/>
                    <a:lumOff val="60000"/>
                  </a:schemeClr>
                </a:solidFill>
              </a:rPr>
              <a:t> </a:t>
            </a:r>
            <a:r>
              <a:rPr lang="en-GB" sz="1400" dirty="0" err="1">
                <a:solidFill>
                  <a:schemeClr val="accent5">
                    <a:lumMod val="40000"/>
                    <a:lumOff val="60000"/>
                  </a:schemeClr>
                </a:solidFill>
              </a:rPr>
              <a:t>νάον</a:t>
            </a:r>
            <a:r>
              <a:rPr lang="en-GB" sz="1400" dirty="0">
                <a:solidFill>
                  <a:schemeClr val="accent5">
                    <a:lumMod val="40000"/>
                    <a:lumOff val="60000"/>
                  </a:schemeClr>
                </a:solidFill>
              </a:rPr>
              <a:t> καὶ τ</a:t>
            </a:r>
            <a:r>
              <a:rPr lang="fr-FR" sz="1400" dirty="0">
                <a:solidFill>
                  <a:schemeClr val="accent5">
                    <a:lumMod val="40000"/>
                    <a:lumOff val="60000"/>
                  </a:schemeClr>
                </a:solidFill>
              </a:rPr>
              <a:t>[</a:t>
            </a:r>
            <a:r>
              <a:rPr lang="en-GB" sz="1400" dirty="0" err="1">
                <a:solidFill>
                  <a:schemeClr val="accent5">
                    <a:lumMod val="40000"/>
                    <a:lumOff val="60000"/>
                  </a:schemeClr>
                </a:solidFill>
              </a:rPr>
              <a:t>ὸν</a:t>
            </a:r>
            <a:r>
              <a:rPr lang="en-GB" sz="1400" dirty="0">
                <a:solidFill>
                  <a:schemeClr val="accent5">
                    <a:lumMod val="40000"/>
                    <a:lumOff val="60000"/>
                  </a:schemeClr>
                </a:solidFill>
              </a:rPr>
              <a:t> β</a:t>
            </a:r>
            <a:r>
              <a:rPr lang="en-GB" sz="1400" dirty="0" err="1">
                <a:solidFill>
                  <a:schemeClr val="accent5">
                    <a:lumMod val="40000"/>
                    <a:lumOff val="60000"/>
                  </a:schemeClr>
                </a:solidFill>
              </a:rPr>
              <a:t>ῶμ</a:t>
            </a:r>
            <a:r>
              <a:rPr lang="fr-FR" sz="1400" dirty="0">
                <a:solidFill>
                  <a:schemeClr val="accent5">
                    <a:lumMod val="40000"/>
                    <a:lumOff val="60000"/>
                  </a:schemeClr>
                </a:solidFill>
              </a:rPr>
              <a:t>]</a:t>
            </a:r>
            <a:r>
              <a:rPr lang="en-GB" sz="1400" dirty="0" err="1">
                <a:solidFill>
                  <a:schemeClr val="accent5">
                    <a:lumMod val="40000"/>
                    <a:lumOff val="60000"/>
                  </a:schemeClr>
                </a:solidFill>
              </a:rPr>
              <a:t>ον</a:t>
            </a:r>
            <a:r>
              <a:rPr lang="fr-FR" sz="1400" dirty="0">
                <a:solidFill>
                  <a:schemeClr val="accent5">
                    <a:lumMod val="40000"/>
                    <a:lumOff val="60000"/>
                  </a:schemeClr>
                </a:solidFill>
              </a:rPr>
              <a:t> [- ca. 15 -] </a:t>
            </a:r>
            <a:r>
              <a:rPr lang="en-GB" sz="1400" dirty="0">
                <a:solidFill>
                  <a:schemeClr val="accent5">
                    <a:lumMod val="40000"/>
                    <a:lumOff val="60000"/>
                  </a:schemeClr>
                </a:solidFill>
              </a:rPr>
              <a:t>ὑπ</a:t>
            </a:r>
            <a:r>
              <a:rPr lang="en-GB" sz="1400" dirty="0" err="1">
                <a:solidFill>
                  <a:schemeClr val="accent5">
                    <a:lumMod val="40000"/>
                    <a:lumOff val="60000"/>
                  </a:schemeClr>
                </a:solidFill>
              </a:rPr>
              <a:t>ὲρ</a:t>
            </a:r>
            <a:r>
              <a:rPr lang="en-GB" sz="1400" dirty="0">
                <a:solidFill>
                  <a:schemeClr val="accent5">
                    <a:lumMod val="40000"/>
                    <a:lumOff val="60000"/>
                  </a:schemeClr>
                </a:solidFill>
              </a:rPr>
              <a:t> </a:t>
            </a:r>
            <a:r>
              <a:rPr lang="en-GB" sz="1400" dirty="0" err="1">
                <a:solidFill>
                  <a:schemeClr val="accent5">
                    <a:lumMod val="40000"/>
                    <a:lumOff val="60000"/>
                  </a:schemeClr>
                </a:solidFill>
              </a:rPr>
              <a:t>τοῦ</a:t>
            </a:r>
            <a:r>
              <a:rPr lang="fr-FR" sz="1400" dirty="0">
                <a:solidFill>
                  <a:schemeClr val="accent5">
                    <a:lumMod val="40000"/>
                    <a:lumOff val="60000"/>
                  </a:schemeClr>
                </a:solidFill>
              </a:rPr>
              <a:t> </a:t>
            </a:r>
            <a:br>
              <a:rPr lang="fr-FR" sz="1400" dirty="0">
                <a:solidFill>
                  <a:schemeClr val="accent5">
                    <a:lumMod val="40000"/>
                    <a:lumOff val="60000"/>
                  </a:schemeClr>
                </a:solidFill>
              </a:rPr>
            </a:br>
            <a:r>
              <a:rPr lang="fr-FR" sz="1400" dirty="0">
                <a:solidFill>
                  <a:schemeClr val="accent5">
                    <a:lumMod val="40000"/>
                    <a:lumOff val="60000"/>
                  </a:schemeClr>
                </a:solidFill>
              </a:rPr>
              <a:t>[- ca. 5 -]</a:t>
            </a:r>
            <a:r>
              <a:rPr lang="en-GB" sz="1400" dirty="0" err="1">
                <a:solidFill>
                  <a:schemeClr val="accent5">
                    <a:lumMod val="40000"/>
                    <a:lumOff val="60000"/>
                  </a:schemeClr>
                </a:solidFill>
              </a:rPr>
              <a:t>ου</a:t>
            </a:r>
            <a:r>
              <a:rPr lang="fr-FR" sz="1400" dirty="0">
                <a:solidFill>
                  <a:schemeClr val="accent5">
                    <a:lumMod val="40000"/>
                    <a:lumOff val="60000"/>
                  </a:schemeClr>
                </a:solidFill>
              </a:rPr>
              <a:t> [---].   </a:t>
            </a:r>
            <a:endParaRPr lang="en-GB" sz="1400" dirty="0">
              <a:solidFill>
                <a:schemeClr val="accent5">
                  <a:lumMod val="40000"/>
                  <a:lumOff val="60000"/>
                </a:schemeClr>
              </a:solidFill>
            </a:endParaRPr>
          </a:p>
        </p:txBody>
      </p:sp>
    </p:spTree>
    <p:extLst>
      <p:ext uri="{BB962C8B-B14F-4D97-AF65-F5344CB8AC3E}">
        <p14:creationId xmlns:p14="http://schemas.microsoft.com/office/powerpoint/2010/main" val="127404436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randombar(vertical)">
                                      <p:cBhvr>
                                        <p:cTn id="7" dur="500"/>
                                        <p:tgtEl>
                                          <p:spTgt spid="7"/>
                                        </p:tgtEl>
                                      </p:cBhvr>
                                    </p:animEffect>
                                  </p:childTnLst>
                                </p:cTn>
                              </p:par>
                              <p:par>
                                <p:cTn id="8" presetID="14" presetClass="entr" presetSubtype="5"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vertical)">
                                      <p:cBhvr>
                                        <p:cTn id="10" dur="500"/>
                                        <p:tgtEl>
                                          <p:spTgt spid="8"/>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vertical)">
                                      <p:cBhvr>
                                        <p:cTn id="13" dur="500"/>
                                        <p:tgtEl>
                                          <p:spTgt spid="9"/>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0648"/>
            <a:ext cx="8229600" cy="854968"/>
          </a:xfrm>
        </p:spPr>
        <p:txBody>
          <a:bodyPr/>
          <a:lstStyle/>
          <a:p>
            <a:r>
              <a:rPr lang="en-GB" dirty="0" err="1"/>
              <a:t>Aphrodisias</a:t>
            </a:r>
            <a:r>
              <a:rPr lang="en-GB" dirty="0"/>
              <a:t>: </a:t>
            </a:r>
            <a:r>
              <a:rPr lang="fr-FR" dirty="0"/>
              <a:t>power&amp; influence</a:t>
            </a:r>
            <a:endParaRPr lang="en-GB" dirty="0"/>
          </a:p>
        </p:txBody>
      </p:sp>
      <p:sp>
        <p:nvSpPr>
          <p:cNvPr id="8" name="TextBox 7"/>
          <p:cNvSpPr txBox="1"/>
          <p:nvPr/>
        </p:nvSpPr>
        <p:spPr>
          <a:xfrm>
            <a:off x="3059832" y="6309320"/>
            <a:ext cx="5976664" cy="461665"/>
          </a:xfrm>
          <a:prstGeom prst="rect">
            <a:avLst/>
          </a:prstGeom>
          <a:noFill/>
        </p:spPr>
        <p:txBody>
          <a:bodyPr wrap="square" rtlCol="0">
            <a:spAutoFit/>
          </a:bodyPr>
          <a:lstStyle/>
          <a:p>
            <a:pPr algn="r"/>
            <a:r>
              <a:rPr lang="fr-FR" sz="1200" dirty="0">
                <a:solidFill>
                  <a:schemeClr val="tx1">
                    <a:lumMod val="50000"/>
                  </a:schemeClr>
                </a:solidFill>
              </a:rPr>
              <a:t>Reynolds 1991b p. 397-402 (</a:t>
            </a:r>
            <a:r>
              <a:rPr lang="fr-FR" sz="1200" i="1" dirty="0">
                <a:solidFill>
                  <a:schemeClr val="tx1">
                    <a:lumMod val="50000"/>
                  </a:schemeClr>
                </a:solidFill>
              </a:rPr>
              <a:t>SEG</a:t>
            </a:r>
            <a:r>
              <a:rPr lang="fr-FR" sz="1200" dirty="0">
                <a:solidFill>
                  <a:schemeClr val="tx1">
                    <a:lumMod val="50000"/>
                  </a:schemeClr>
                </a:solidFill>
              </a:rPr>
              <a:t> XLV (1995) 1504 ; </a:t>
            </a:r>
            <a:r>
              <a:rPr lang="fr-FR" sz="1200" i="1" dirty="0">
                <a:solidFill>
                  <a:schemeClr val="tx1">
                    <a:lumMod val="50000"/>
                  </a:schemeClr>
                </a:solidFill>
              </a:rPr>
              <a:t>AE</a:t>
            </a:r>
            <a:r>
              <a:rPr lang="fr-FR" sz="1200" dirty="0">
                <a:solidFill>
                  <a:schemeClr val="tx1">
                    <a:lumMod val="50000"/>
                  </a:schemeClr>
                </a:solidFill>
              </a:rPr>
              <a:t> 1995, 1522 ; </a:t>
            </a:r>
            <a:r>
              <a:rPr lang="fr-FR" sz="1200" i="1" dirty="0">
                <a:solidFill>
                  <a:schemeClr val="tx1">
                    <a:lumMod val="50000"/>
                  </a:schemeClr>
                </a:solidFill>
              </a:rPr>
              <a:t>Bull.</a:t>
            </a:r>
            <a:r>
              <a:rPr lang="fr-FR" sz="1200" dirty="0">
                <a:solidFill>
                  <a:schemeClr val="tx1">
                    <a:lumMod val="50000"/>
                  </a:schemeClr>
                </a:solidFill>
              </a:rPr>
              <a:t> 1998, 382). Cf. </a:t>
            </a:r>
            <a:r>
              <a:rPr lang="en-GB" sz="1200" dirty="0">
                <a:solidFill>
                  <a:schemeClr val="tx1">
                    <a:lumMod val="50000"/>
                  </a:schemeClr>
                </a:solidFill>
              </a:rPr>
              <a:t>Robert 1966c p. 394 n. 1 ; </a:t>
            </a:r>
            <a:r>
              <a:rPr lang="en-GB" sz="1200" i="1" dirty="0" err="1">
                <a:solidFill>
                  <a:schemeClr val="tx1">
                    <a:lumMod val="50000"/>
                  </a:schemeClr>
                </a:solidFill>
              </a:rPr>
              <a:t>Hellenica</a:t>
            </a:r>
            <a:r>
              <a:rPr lang="en-GB" sz="1200" dirty="0">
                <a:solidFill>
                  <a:schemeClr val="tx1">
                    <a:lumMod val="50000"/>
                  </a:schemeClr>
                </a:solidFill>
              </a:rPr>
              <a:t> I (1940) p. 51; 1937 p. 542 n. 2</a:t>
            </a:r>
            <a:endParaRPr lang="en-GB" dirty="0"/>
          </a:p>
        </p:txBody>
      </p:sp>
      <p:pic>
        <p:nvPicPr>
          <p:cNvPr id="9" name="Picture 8"/>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t="6927" r="3966" b="3073"/>
          <a:stretch/>
        </p:blipFill>
        <p:spPr>
          <a:xfrm>
            <a:off x="1043608" y="1295335"/>
            <a:ext cx="8064896" cy="4859934"/>
          </a:xfrm>
          <a:prstGeom prst="rect">
            <a:avLst/>
          </a:prstGeom>
        </p:spPr>
      </p:pic>
      <p:sp>
        <p:nvSpPr>
          <p:cNvPr id="6" name="TextBox 5"/>
          <p:cNvSpPr txBox="1"/>
          <p:nvPr/>
        </p:nvSpPr>
        <p:spPr>
          <a:xfrm>
            <a:off x="467544" y="1412776"/>
            <a:ext cx="4968552" cy="1015663"/>
          </a:xfrm>
          <a:prstGeom prst="rect">
            <a:avLst/>
          </a:prstGeom>
          <a:noFill/>
        </p:spPr>
        <p:txBody>
          <a:bodyPr wrap="square" rtlCol="0">
            <a:spAutoFit/>
          </a:bodyPr>
          <a:lstStyle/>
          <a:p>
            <a:r>
              <a:rPr lang="fr-FR" sz="2000" b="1" dirty="0" err="1">
                <a:solidFill>
                  <a:schemeClr val="accent5">
                    <a:lumMod val="60000"/>
                    <a:lumOff val="40000"/>
                  </a:schemeClr>
                </a:solidFill>
                <a:effectLst>
                  <a:outerShdw blurRad="38100" dist="38100" dir="2700000" algn="tl">
                    <a:srgbClr val="000000">
                      <a:alpha val="43137"/>
                    </a:srgbClr>
                  </a:outerShdw>
                </a:effectLst>
              </a:rPr>
              <a:t>Attalis</a:t>
            </a:r>
            <a:r>
              <a:rPr lang="fr-FR" sz="2000" b="1" dirty="0">
                <a:solidFill>
                  <a:schemeClr val="accent5">
                    <a:lumMod val="60000"/>
                    <a:lumOff val="40000"/>
                  </a:schemeClr>
                </a:solidFill>
                <a:effectLst>
                  <a:outerShdw blurRad="38100" dist="38100" dir="2700000" algn="tl">
                    <a:srgbClr val="000000">
                      <a:alpha val="43137"/>
                    </a:srgbClr>
                  </a:outerShdw>
                </a:effectLst>
              </a:rPr>
              <a:t> </a:t>
            </a:r>
            <a:r>
              <a:rPr lang="fr-FR" sz="2000" b="1" dirty="0" err="1">
                <a:solidFill>
                  <a:schemeClr val="accent5">
                    <a:lumMod val="60000"/>
                    <a:lumOff val="40000"/>
                  </a:schemeClr>
                </a:solidFill>
                <a:effectLst>
                  <a:outerShdw blurRad="38100" dist="38100" dir="2700000" algn="tl">
                    <a:srgbClr val="000000">
                      <a:alpha val="43137"/>
                    </a:srgbClr>
                  </a:outerShdw>
                </a:effectLst>
              </a:rPr>
              <a:t>Apphion</a:t>
            </a:r>
            <a:r>
              <a:rPr lang="fr-FR" sz="2000" b="1" dirty="0">
                <a:solidFill>
                  <a:schemeClr val="accent5">
                    <a:lumMod val="60000"/>
                    <a:lumOff val="40000"/>
                  </a:schemeClr>
                </a:solidFill>
                <a:effectLst>
                  <a:outerShdw blurRad="38100" dist="38100" dir="2700000" algn="tl">
                    <a:srgbClr val="000000">
                      <a:alpha val="43137"/>
                    </a:srgbClr>
                  </a:outerShdw>
                </a:effectLst>
              </a:rPr>
              <a:t>, </a:t>
            </a:r>
            <a:br>
              <a:rPr lang="fr-FR" sz="2000" b="1" dirty="0">
                <a:solidFill>
                  <a:schemeClr val="accent5">
                    <a:lumMod val="60000"/>
                    <a:lumOff val="40000"/>
                  </a:schemeClr>
                </a:solidFill>
                <a:effectLst>
                  <a:outerShdw blurRad="38100" dist="38100" dir="2700000" algn="tl">
                    <a:srgbClr val="000000">
                      <a:alpha val="43137"/>
                    </a:srgbClr>
                  </a:outerShdw>
                </a:effectLst>
              </a:rPr>
            </a:br>
            <a:r>
              <a:rPr lang="fr-FR" sz="2000" b="1" dirty="0" err="1">
                <a:solidFill>
                  <a:schemeClr val="accent5">
                    <a:lumMod val="60000"/>
                    <a:lumOff val="40000"/>
                  </a:schemeClr>
                </a:solidFill>
                <a:effectLst>
                  <a:outerShdw blurRad="38100" dist="38100" dir="2700000" algn="tl">
                    <a:srgbClr val="000000">
                      <a:alpha val="43137"/>
                    </a:srgbClr>
                  </a:outerShdw>
                </a:effectLst>
              </a:rPr>
              <a:t>daughter</a:t>
            </a:r>
            <a:r>
              <a:rPr lang="fr-FR" sz="2000" b="1" dirty="0">
                <a:solidFill>
                  <a:schemeClr val="accent5">
                    <a:lumMod val="60000"/>
                    <a:lumOff val="40000"/>
                  </a:schemeClr>
                </a:solidFill>
                <a:effectLst>
                  <a:outerShdw blurRad="38100" dist="38100" dir="2700000" algn="tl">
                    <a:srgbClr val="000000">
                      <a:alpha val="43137"/>
                    </a:srgbClr>
                  </a:outerShdw>
                </a:effectLst>
              </a:rPr>
              <a:t> of </a:t>
            </a:r>
            <a:r>
              <a:rPr lang="fr-FR" sz="2000" b="1" dirty="0" err="1">
                <a:solidFill>
                  <a:schemeClr val="accent5">
                    <a:lumMod val="60000"/>
                    <a:lumOff val="40000"/>
                  </a:schemeClr>
                </a:solidFill>
                <a:effectLst>
                  <a:outerShdw blurRad="38100" dist="38100" dir="2700000" algn="tl">
                    <a:srgbClr val="000000">
                      <a:alpha val="43137"/>
                    </a:srgbClr>
                  </a:outerShdw>
                </a:effectLst>
              </a:rPr>
              <a:t>Menecratès</a:t>
            </a:r>
            <a:endParaRPr lang="fr-FR" sz="2000" b="1" dirty="0">
              <a:solidFill>
                <a:schemeClr val="accent5">
                  <a:lumMod val="60000"/>
                  <a:lumOff val="40000"/>
                </a:schemeClr>
              </a:solidFill>
              <a:effectLst>
                <a:outerShdw blurRad="38100" dist="38100" dir="2700000" algn="tl">
                  <a:srgbClr val="000000">
                    <a:alpha val="43137"/>
                  </a:srgbClr>
                </a:outerShdw>
              </a:effectLst>
            </a:endParaRPr>
          </a:p>
          <a:p>
            <a:endParaRPr lang="en-GB" sz="2000" dirty="0"/>
          </a:p>
        </p:txBody>
      </p:sp>
      <p:sp>
        <p:nvSpPr>
          <p:cNvPr id="11" name="TextBox 10"/>
          <p:cNvSpPr txBox="1"/>
          <p:nvPr/>
        </p:nvSpPr>
        <p:spPr>
          <a:xfrm>
            <a:off x="611560" y="692696"/>
            <a:ext cx="5040560" cy="4770537"/>
          </a:xfrm>
          <a:prstGeom prst="rect">
            <a:avLst/>
          </a:prstGeom>
          <a:gradFill>
            <a:gsLst>
              <a:gs pos="0">
                <a:schemeClr val="accent4">
                  <a:shade val="15000"/>
                  <a:satMod val="180000"/>
                  <a:alpha val="68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a:scene3d>
            <a:camera prst="perspectiveHeroicExtremeRightFacing"/>
            <a:lightRig rig="brightRoom" dir="t">
              <a:rot lat="0" lon="0" rev="8700000"/>
            </a:lightRig>
          </a:scene3d>
          <a:sp3d contourW="12700" prstMaterial="dkEdge">
            <a:bevelT w="0" h="0" prst="relaxedInset"/>
            <a:contourClr>
              <a:schemeClr val="accent4">
                <a:shade val="65000"/>
                <a:satMod val="150000"/>
              </a:schemeClr>
            </a:contourClr>
          </a:sp3d>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fr-FR" dirty="0">
                <a:solidFill>
                  <a:schemeClr val="accent5">
                    <a:lumMod val="40000"/>
                    <a:lumOff val="60000"/>
                  </a:schemeClr>
                </a:solidFill>
              </a:rPr>
              <a:t>A</a:t>
            </a:r>
            <a:r>
              <a:rPr lang="en-GB" dirty="0" err="1">
                <a:solidFill>
                  <a:schemeClr val="accent5">
                    <a:lumMod val="40000"/>
                    <a:lumOff val="60000"/>
                  </a:schemeClr>
                </a:solidFill>
              </a:rPr>
              <a:t>ὐτοκράτορι</a:t>
            </a:r>
            <a:r>
              <a:rPr lang="fr-FR" dirty="0">
                <a:solidFill>
                  <a:schemeClr val="accent5">
                    <a:lumMod val="40000"/>
                    <a:lumOff val="60000"/>
                  </a:schemeClr>
                </a:solidFill>
              </a:rPr>
              <a:t>, </a:t>
            </a:r>
            <a:r>
              <a:rPr lang="en-GB" dirty="0" err="1">
                <a:solidFill>
                  <a:schemeClr val="accent5">
                    <a:lumMod val="40000"/>
                    <a:lumOff val="60000"/>
                  </a:schemeClr>
                </a:solidFill>
              </a:rPr>
              <a:t>Θεοῖς</a:t>
            </a:r>
            <a:r>
              <a:rPr lang="en-GB" dirty="0">
                <a:solidFill>
                  <a:schemeClr val="accent5">
                    <a:lumMod val="40000"/>
                    <a:lumOff val="60000"/>
                  </a:schemeClr>
                </a:solidFill>
              </a:rPr>
              <a:t> </a:t>
            </a:r>
            <a:r>
              <a:rPr lang="en-GB" dirty="0" err="1">
                <a:solidFill>
                  <a:schemeClr val="accent5">
                    <a:lumMod val="40000"/>
                    <a:lumOff val="60000"/>
                  </a:schemeClr>
                </a:solidFill>
              </a:rPr>
              <a:t>Σε</a:t>
            </a:r>
            <a:r>
              <a:rPr lang="en-GB" dirty="0">
                <a:solidFill>
                  <a:schemeClr val="accent5">
                    <a:lumMod val="40000"/>
                    <a:lumOff val="60000"/>
                  </a:schemeClr>
                </a:solidFill>
              </a:rPr>
              <a:t>βαστοῖς Ὀλυμπίοις καὶ Θεᾷ</a:t>
            </a:r>
            <a:r>
              <a:rPr lang="fr-FR" dirty="0">
                <a:solidFill>
                  <a:schemeClr val="accent5">
                    <a:lumMod val="40000"/>
                    <a:lumOff val="60000"/>
                  </a:schemeClr>
                </a:solidFill>
              </a:rPr>
              <a:t> | </a:t>
            </a:r>
            <a:r>
              <a:rPr lang="en-GB" dirty="0" err="1">
                <a:solidFill>
                  <a:schemeClr val="accent5">
                    <a:lumMod val="40000"/>
                    <a:lumOff val="60000"/>
                  </a:schemeClr>
                </a:solidFill>
              </a:rPr>
              <a:t>Ἀφροδείτῃ</a:t>
            </a:r>
            <a:r>
              <a:rPr lang="en-GB" dirty="0">
                <a:solidFill>
                  <a:schemeClr val="accent5">
                    <a:lumMod val="40000"/>
                    <a:lumOff val="60000"/>
                  </a:schemeClr>
                </a:solidFill>
              </a:rPr>
              <a:t> ἐπ</a:t>
            </a:r>
            <a:r>
              <a:rPr lang="en-GB" dirty="0" err="1">
                <a:solidFill>
                  <a:schemeClr val="accent5">
                    <a:lumMod val="40000"/>
                    <a:lumOff val="60000"/>
                  </a:schemeClr>
                </a:solidFill>
              </a:rPr>
              <a:t>ιφ</a:t>
            </a:r>
            <a:r>
              <a:rPr lang="en-GB" dirty="0">
                <a:solidFill>
                  <a:schemeClr val="accent5">
                    <a:lumMod val="40000"/>
                    <a:lumOff val="60000"/>
                  </a:schemeClr>
                </a:solidFill>
              </a:rPr>
              <a:t>ανεῖ τῇ προμήτορ</a:t>
            </a:r>
            <a:r>
              <a:rPr lang="fr-FR" dirty="0">
                <a:solidFill>
                  <a:schemeClr val="accent5">
                    <a:lumMod val="40000"/>
                    <a:lumOff val="60000"/>
                  </a:schemeClr>
                </a:solidFill>
              </a:rPr>
              <a:t>[</a:t>
            </a:r>
            <a:r>
              <a:rPr lang="en-GB" dirty="0">
                <a:solidFill>
                  <a:schemeClr val="accent5">
                    <a:lumMod val="40000"/>
                    <a:lumOff val="60000"/>
                  </a:schemeClr>
                </a:solidFill>
              </a:rPr>
              <a:t>ι</a:t>
            </a:r>
            <a:r>
              <a:rPr lang="fr-FR" dirty="0">
                <a:solidFill>
                  <a:schemeClr val="accent5">
                    <a:lumMod val="40000"/>
                    <a:lumOff val="60000"/>
                  </a:schemeClr>
                </a:solidFill>
              </a:rPr>
              <a:t>] </a:t>
            </a:r>
            <a:r>
              <a:rPr lang="en-GB" dirty="0">
                <a:solidFill>
                  <a:schemeClr val="accent5">
                    <a:lumMod val="40000"/>
                    <a:lumOff val="60000"/>
                  </a:schemeClr>
                </a:solidFill>
              </a:rPr>
              <a:t>τ</a:t>
            </a:r>
            <a:r>
              <a:rPr lang="fr-FR" b="1" dirty="0">
                <a:solidFill>
                  <a:schemeClr val="accent5">
                    <a:lumMod val="40000"/>
                    <a:lumOff val="60000"/>
                  </a:schemeClr>
                </a:solidFill>
              </a:rPr>
              <a:t>̣</a:t>
            </a:r>
            <a:r>
              <a:rPr lang="en-GB" dirty="0" err="1">
                <a:solidFill>
                  <a:schemeClr val="accent5">
                    <a:lumMod val="40000"/>
                    <a:lumOff val="60000"/>
                  </a:schemeClr>
                </a:solidFill>
              </a:rPr>
              <a:t>οῦ</a:t>
            </a:r>
            <a:r>
              <a:rPr lang="en-GB" dirty="0">
                <a:solidFill>
                  <a:schemeClr val="accent5">
                    <a:lumMod val="40000"/>
                    <a:lumOff val="60000"/>
                  </a:schemeClr>
                </a:solidFill>
              </a:rPr>
              <a:t> </a:t>
            </a:r>
            <a:r>
              <a:rPr lang="en-GB" dirty="0" err="1">
                <a:solidFill>
                  <a:schemeClr val="accent5">
                    <a:lumMod val="40000"/>
                    <a:lumOff val="60000"/>
                  </a:schemeClr>
                </a:solidFill>
              </a:rPr>
              <a:t>γένους</a:t>
            </a:r>
            <a:r>
              <a:rPr lang="fr-FR" dirty="0">
                <a:solidFill>
                  <a:schemeClr val="accent5">
                    <a:lumMod val="40000"/>
                    <a:lumOff val="60000"/>
                  </a:schemeClr>
                </a:solidFill>
              </a:rPr>
              <a:t> | </a:t>
            </a:r>
            <a:r>
              <a:rPr lang="en-GB" dirty="0" err="1">
                <a:solidFill>
                  <a:schemeClr val="accent5">
                    <a:lumMod val="40000"/>
                    <a:lumOff val="60000"/>
                  </a:schemeClr>
                </a:solidFill>
              </a:rPr>
              <a:t>τῶν</a:t>
            </a:r>
            <a:r>
              <a:rPr lang="en-GB" dirty="0">
                <a:solidFill>
                  <a:schemeClr val="accent5">
                    <a:lumMod val="40000"/>
                    <a:lumOff val="60000"/>
                  </a:schemeClr>
                </a:solidFill>
              </a:rPr>
              <a:t> </a:t>
            </a:r>
            <a:r>
              <a:rPr lang="en-GB" dirty="0" err="1">
                <a:solidFill>
                  <a:schemeClr val="accent5">
                    <a:lumMod val="40000"/>
                    <a:lumOff val="60000"/>
                  </a:schemeClr>
                </a:solidFill>
              </a:rPr>
              <a:t>Σε</a:t>
            </a:r>
            <a:r>
              <a:rPr lang="en-GB" dirty="0">
                <a:solidFill>
                  <a:schemeClr val="accent5">
                    <a:lumMod val="40000"/>
                    <a:lumOff val="60000"/>
                  </a:schemeClr>
                </a:solidFill>
              </a:rPr>
              <a:t>βαστῶν</a:t>
            </a:r>
            <a:r>
              <a:rPr lang="fr-FR" dirty="0">
                <a:solidFill>
                  <a:schemeClr val="accent5">
                    <a:lumMod val="40000"/>
                    <a:lumOff val="60000"/>
                  </a:schemeClr>
                </a:solidFill>
              </a:rPr>
              <a:t>, </a:t>
            </a:r>
            <a:r>
              <a:rPr lang="en-GB" dirty="0">
                <a:solidFill>
                  <a:schemeClr val="accent5">
                    <a:lumMod val="40000"/>
                    <a:lumOff val="60000"/>
                  </a:schemeClr>
                </a:solidFill>
              </a:rPr>
              <a:t>ὁ </a:t>
            </a:r>
            <a:r>
              <a:rPr lang="en-GB" dirty="0" err="1">
                <a:solidFill>
                  <a:schemeClr val="accent5">
                    <a:lumMod val="40000"/>
                    <a:lumOff val="60000"/>
                  </a:schemeClr>
                </a:solidFill>
              </a:rPr>
              <a:t>δῆμος</a:t>
            </a:r>
            <a:r>
              <a:rPr lang="en-GB" dirty="0">
                <a:solidFill>
                  <a:schemeClr val="accent5">
                    <a:lumMod val="40000"/>
                    <a:lumOff val="60000"/>
                  </a:schemeClr>
                </a:solidFill>
              </a:rPr>
              <a:t> ὁ </a:t>
            </a:r>
            <a:r>
              <a:rPr lang="en-GB" dirty="0" err="1">
                <a:solidFill>
                  <a:schemeClr val="accent5">
                    <a:lumMod val="40000"/>
                    <a:lumOff val="60000"/>
                  </a:schemeClr>
                </a:solidFill>
              </a:rPr>
              <a:t>Ἀφροδεισιέων</a:t>
            </a:r>
            <a:r>
              <a:rPr lang="en-GB" dirty="0">
                <a:solidFill>
                  <a:schemeClr val="accent5">
                    <a:lumMod val="40000"/>
                    <a:lumOff val="60000"/>
                  </a:schemeClr>
                </a:solidFill>
              </a:rPr>
              <a:t> </a:t>
            </a:r>
            <a:r>
              <a:rPr lang="en-GB" dirty="0" err="1">
                <a:solidFill>
                  <a:schemeClr val="accent5">
                    <a:lumMod val="40000"/>
                    <a:lumOff val="60000"/>
                  </a:schemeClr>
                </a:solidFill>
              </a:rPr>
              <a:t>ἐκ</a:t>
            </a:r>
            <a:r>
              <a:rPr lang="en-GB" dirty="0">
                <a:solidFill>
                  <a:schemeClr val="accent5">
                    <a:lumMod val="40000"/>
                    <a:lumOff val="60000"/>
                  </a:schemeClr>
                </a:solidFill>
              </a:rPr>
              <a:t> </a:t>
            </a:r>
            <a:r>
              <a:rPr lang="en-GB" dirty="0" err="1">
                <a:solidFill>
                  <a:schemeClr val="accent5">
                    <a:lumMod val="40000"/>
                    <a:lumOff val="60000"/>
                  </a:schemeClr>
                </a:solidFill>
              </a:rPr>
              <a:t>τῆς</a:t>
            </a:r>
            <a:r>
              <a:rPr lang="fr-FR" dirty="0">
                <a:solidFill>
                  <a:schemeClr val="accent5">
                    <a:lumMod val="40000"/>
                    <a:lumOff val="60000"/>
                  </a:schemeClr>
                </a:solidFill>
              </a:rPr>
              <a:t> | </a:t>
            </a:r>
            <a:r>
              <a:rPr lang="en-GB" dirty="0">
                <a:solidFill>
                  <a:schemeClr val="accent5">
                    <a:lumMod val="40000"/>
                    <a:lumOff val="60000"/>
                  </a:schemeClr>
                </a:solidFill>
              </a:rPr>
              <a:t>ἐπ</a:t>
            </a:r>
            <a:r>
              <a:rPr lang="en-GB" dirty="0" err="1">
                <a:solidFill>
                  <a:schemeClr val="accent5">
                    <a:lumMod val="40000"/>
                    <a:lumOff val="60000"/>
                  </a:schemeClr>
                </a:solidFill>
              </a:rPr>
              <a:t>ιτρ</a:t>
            </a:r>
            <a:r>
              <a:rPr lang="en-GB" dirty="0">
                <a:solidFill>
                  <a:schemeClr val="accent5">
                    <a:lumMod val="40000"/>
                    <a:lumOff val="60000"/>
                  </a:schemeClr>
                </a:solidFill>
              </a:rPr>
              <a:t>απείσης ὑπὸ τῶν Σεβαστῶν χ</a:t>
            </a:r>
            <a:r>
              <a:rPr lang="fr-FR" b="1" dirty="0">
                <a:solidFill>
                  <a:schemeClr val="accent5">
                    <a:lumMod val="40000"/>
                    <a:lumOff val="60000"/>
                  </a:schemeClr>
                </a:solidFill>
              </a:rPr>
              <a:t>̣</a:t>
            </a:r>
            <a:r>
              <a:rPr lang="en-GB" dirty="0" err="1">
                <a:solidFill>
                  <a:schemeClr val="accent5">
                    <a:lumMod val="40000"/>
                    <a:lumOff val="60000"/>
                  </a:schemeClr>
                </a:solidFill>
              </a:rPr>
              <a:t>άριτος</a:t>
            </a:r>
            <a:r>
              <a:rPr lang="en-GB" dirty="0">
                <a:solidFill>
                  <a:schemeClr val="accent5">
                    <a:lumMod val="40000"/>
                    <a:lumOff val="60000"/>
                  </a:schemeClr>
                </a:solidFill>
              </a:rPr>
              <a:t> καὶ ἐ</a:t>
            </a:r>
            <a:r>
              <a:rPr lang="fr-FR" dirty="0">
                <a:solidFill>
                  <a:schemeClr val="accent5">
                    <a:lumMod val="40000"/>
                    <a:lumOff val="60000"/>
                  </a:schemeClr>
                </a:solidFill>
              </a:rPr>
              <a:t>|</a:t>
            </a:r>
            <a:r>
              <a:rPr lang="en-GB" dirty="0">
                <a:solidFill>
                  <a:schemeClr val="accent5">
                    <a:lumMod val="40000"/>
                    <a:lumOff val="60000"/>
                  </a:schemeClr>
                </a:solidFill>
              </a:rPr>
              <a:t>κ </a:t>
            </a:r>
            <a:r>
              <a:rPr lang="en-GB" dirty="0" err="1">
                <a:solidFill>
                  <a:schemeClr val="accent5">
                    <a:lumMod val="40000"/>
                    <a:lumOff val="60000"/>
                  </a:schemeClr>
                </a:solidFill>
              </a:rPr>
              <a:t>τῆς</a:t>
            </a:r>
            <a:r>
              <a:rPr lang="en-GB" dirty="0">
                <a:solidFill>
                  <a:schemeClr val="accent5">
                    <a:lumMod val="40000"/>
                    <a:lumOff val="60000"/>
                  </a:schemeClr>
                </a:solidFill>
              </a:rPr>
              <a:t> </a:t>
            </a:r>
            <a:r>
              <a:rPr lang="en-GB" dirty="0" err="1">
                <a:solidFill>
                  <a:schemeClr val="accent5">
                    <a:lumMod val="40000"/>
                    <a:lumOff val="60000"/>
                  </a:schemeClr>
                </a:solidFill>
              </a:rPr>
              <a:t>ὕλης</a:t>
            </a:r>
            <a:r>
              <a:rPr lang="en-GB" dirty="0">
                <a:solidFill>
                  <a:schemeClr val="accent5">
                    <a:lumMod val="40000"/>
                    <a:lumOff val="60000"/>
                  </a:schemeClr>
                </a:solidFill>
              </a:rPr>
              <a:t> </a:t>
            </a:r>
            <a:r>
              <a:rPr lang="en-GB" dirty="0" err="1">
                <a:solidFill>
                  <a:schemeClr val="accent5">
                    <a:lumMod val="40000"/>
                    <a:lumOff val="60000"/>
                  </a:schemeClr>
                </a:solidFill>
              </a:rPr>
              <a:t>τοῦ</a:t>
            </a:r>
            <a:r>
              <a:rPr lang="fr-FR" dirty="0">
                <a:solidFill>
                  <a:schemeClr val="accent5">
                    <a:lumMod val="40000"/>
                    <a:lumOff val="60000"/>
                  </a:schemeClr>
                </a:solidFill>
              </a:rPr>
              <a:t> E</a:t>
            </a:r>
            <a:r>
              <a:rPr lang="en-GB" dirty="0" err="1">
                <a:solidFill>
                  <a:schemeClr val="accent5">
                    <a:lumMod val="40000"/>
                    <a:lumOff val="60000"/>
                  </a:schemeClr>
                </a:solidFill>
              </a:rPr>
              <a:t>ὐσε</a:t>
            </a:r>
            <a:r>
              <a:rPr lang="en-GB" dirty="0">
                <a:solidFill>
                  <a:schemeClr val="accent5">
                    <a:lumMod val="40000"/>
                    <a:lumOff val="60000"/>
                  </a:schemeClr>
                </a:solidFill>
              </a:rPr>
              <a:t>βιανοῦ βαλα</a:t>
            </a:r>
            <a:r>
              <a:rPr lang="fr-FR" b="1" dirty="0">
                <a:solidFill>
                  <a:schemeClr val="accent5">
                    <a:lumMod val="40000"/>
                    <a:lumOff val="60000"/>
                  </a:schemeClr>
                </a:solidFill>
              </a:rPr>
              <a:t>̣</a:t>
            </a:r>
            <a:r>
              <a:rPr lang="en-GB" dirty="0">
                <a:solidFill>
                  <a:schemeClr val="accent5">
                    <a:lumMod val="40000"/>
                    <a:lumOff val="60000"/>
                  </a:schemeClr>
                </a:solidFill>
              </a:rPr>
              <a:t>ν</a:t>
            </a:r>
            <a:r>
              <a:rPr lang="fr-FR" b="1" dirty="0">
                <a:solidFill>
                  <a:schemeClr val="accent5">
                    <a:lumMod val="40000"/>
                    <a:lumOff val="60000"/>
                  </a:schemeClr>
                </a:solidFill>
              </a:rPr>
              <a:t>̣</a:t>
            </a:r>
            <a:r>
              <a:rPr lang="en-GB" dirty="0" err="1">
                <a:solidFill>
                  <a:schemeClr val="accent5">
                    <a:lumMod val="40000"/>
                    <a:lumOff val="60000"/>
                  </a:schemeClr>
                </a:solidFill>
              </a:rPr>
              <a:t>είου</a:t>
            </a:r>
            <a:r>
              <a:rPr lang="en-GB" dirty="0">
                <a:solidFill>
                  <a:schemeClr val="accent5">
                    <a:lumMod val="40000"/>
                    <a:lumOff val="60000"/>
                  </a:schemeClr>
                </a:solidFill>
              </a:rPr>
              <a:t> καὶ </a:t>
            </a:r>
            <a:r>
              <a:rPr lang="en-GB" dirty="0" err="1">
                <a:solidFill>
                  <a:schemeClr val="accent5">
                    <a:lumMod val="40000"/>
                    <a:lumOff val="60000"/>
                  </a:schemeClr>
                </a:solidFill>
              </a:rPr>
              <a:t>ἐκ</a:t>
            </a:r>
            <a:r>
              <a:rPr lang="en-GB" dirty="0">
                <a:solidFill>
                  <a:schemeClr val="accent5">
                    <a:lumMod val="40000"/>
                    <a:lumOff val="60000"/>
                  </a:schemeClr>
                </a:solidFill>
              </a:rPr>
              <a:t> </a:t>
            </a:r>
            <a:r>
              <a:rPr lang="en-GB" dirty="0" err="1">
                <a:solidFill>
                  <a:schemeClr val="accent5">
                    <a:lumMod val="40000"/>
                    <a:lumOff val="60000"/>
                  </a:schemeClr>
                </a:solidFill>
              </a:rPr>
              <a:t>τῶν</a:t>
            </a:r>
            <a:r>
              <a:rPr lang="fr-FR" dirty="0">
                <a:solidFill>
                  <a:schemeClr val="accent5">
                    <a:lumMod val="40000"/>
                    <a:lumOff val="60000"/>
                  </a:schemeClr>
                </a:solidFill>
              </a:rPr>
              <a:t> | </a:t>
            </a:r>
            <a:r>
              <a:rPr lang="en-GB" dirty="0" err="1">
                <a:solidFill>
                  <a:schemeClr val="accent5">
                    <a:lumMod val="40000"/>
                    <a:lumOff val="60000"/>
                  </a:schemeClr>
                </a:solidFill>
              </a:rPr>
              <a:t>Ἀττ</a:t>
            </a:r>
            <a:r>
              <a:rPr lang="en-GB" dirty="0">
                <a:solidFill>
                  <a:schemeClr val="accent5">
                    <a:lumMod val="40000"/>
                    <a:lumOff val="60000"/>
                  </a:schemeClr>
                </a:solidFill>
              </a:rPr>
              <a:t>αλίδος τοῦ Μενεκράτους χρη</a:t>
            </a:r>
            <a:r>
              <a:rPr lang="fr-FR" b="1" dirty="0">
                <a:solidFill>
                  <a:schemeClr val="accent5">
                    <a:lumMod val="40000"/>
                    <a:lumOff val="60000"/>
                  </a:schemeClr>
                </a:solidFill>
              </a:rPr>
              <a:t>̣</a:t>
            </a:r>
            <a:r>
              <a:rPr lang="en-GB" dirty="0" err="1">
                <a:solidFill>
                  <a:schemeClr val="accent5">
                    <a:lumMod val="40000"/>
                    <a:lumOff val="60000"/>
                  </a:schemeClr>
                </a:solidFill>
              </a:rPr>
              <a:t>μάτων</a:t>
            </a:r>
            <a:r>
              <a:rPr lang="fr-FR" dirty="0">
                <a:solidFill>
                  <a:schemeClr val="accent5">
                    <a:lumMod val="40000"/>
                    <a:lumOff val="60000"/>
                  </a:schemeClr>
                </a:solidFill>
              </a:rPr>
              <a:t>.</a:t>
            </a:r>
          </a:p>
          <a:p>
            <a:endParaRPr lang="fr-FR" sz="1600" dirty="0">
              <a:solidFill>
                <a:schemeClr val="accent5">
                  <a:lumMod val="40000"/>
                  <a:lumOff val="60000"/>
                </a:schemeClr>
              </a:solidFill>
            </a:endParaRPr>
          </a:p>
          <a:p>
            <a:r>
              <a:rPr lang="fr-FR" i="1" dirty="0">
                <a:solidFill>
                  <a:schemeClr val="accent5">
                    <a:lumMod val="40000"/>
                    <a:lumOff val="60000"/>
                  </a:schemeClr>
                </a:solidFill>
              </a:rPr>
              <a:t>To the </a:t>
            </a:r>
            <a:r>
              <a:rPr lang="fr-FR" i="1" dirty="0" err="1">
                <a:solidFill>
                  <a:schemeClr val="accent5">
                    <a:lumMod val="40000"/>
                    <a:lumOff val="60000"/>
                  </a:schemeClr>
                </a:solidFill>
              </a:rPr>
              <a:t>emperor</a:t>
            </a:r>
            <a:r>
              <a:rPr lang="fr-FR" i="1" dirty="0">
                <a:solidFill>
                  <a:schemeClr val="accent5">
                    <a:lumMod val="40000"/>
                    <a:lumOff val="60000"/>
                  </a:schemeClr>
                </a:solidFill>
              </a:rPr>
              <a:t>, the </a:t>
            </a:r>
            <a:r>
              <a:rPr lang="fr-FR" i="1" dirty="0" err="1">
                <a:solidFill>
                  <a:schemeClr val="accent5">
                    <a:lumMod val="40000"/>
                    <a:lumOff val="60000"/>
                  </a:schemeClr>
                </a:solidFill>
              </a:rPr>
              <a:t>deified</a:t>
            </a:r>
            <a:r>
              <a:rPr lang="fr-FR" i="1" dirty="0">
                <a:solidFill>
                  <a:schemeClr val="accent5">
                    <a:lumMod val="40000"/>
                    <a:lumOff val="60000"/>
                  </a:schemeClr>
                </a:solidFill>
              </a:rPr>
              <a:t> </a:t>
            </a:r>
            <a:r>
              <a:rPr lang="fr-FR" i="1" dirty="0" err="1">
                <a:solidFill>
                  <a:schemeClr val="accent5">
                    <a:lumMod val="40000"/>
                    <a:lumOff val="60000"/>
                  </a:schemeClr>
                </a:solidFill>
              </a:rPr>
              <a:t>olympian</a:t>
            </a:r>
            <a:r>
              <a:rPr lang="fr-FR" i="1" dirty="0">
                <a:solidFill>
                  <a:schemeClr val="accent5">
                    <a:lumMod val="40000"/>
                    <a:lumOff val="60000"/>
                  </a:schemeClr>
                </a:solidFill>
              </a:rPr>
              <a:t> </a:t>
            </a:r>
            <a:r>
              <a:rPr lang="fr-FR" i="1" dirty="0" err="1">
                <a:solidFill>
                  <a:schemeClr val="accent5">
                    <a:lumMod val="40000"/>
                    <a:lumOff val="60000"/>
                  </a:schemeClr>
                </a:solidFill>
              </a:rPr>
              <a:t>Augusti</a:t>
            </a:r>
            <a:r>
              <a:rPr lang="fr-FR" i="1" dirty="0">
                <a:solidFill>
                  <a:schemeClr val="accent5">
                    <a:lumMod val="40000"/>
                    <a:lumOff val="60000"/>
                  </a:schemeClr>
                </a:solidFill>
              </a:rPr>
              <a:t> and the </a:t>
            </a:r>
            <a:r>
              <a:rPr lang="fr-FR" i="1" dirty="0">
                <a:solidFill>
                  <a:srgbClr val="C00000"/>
                </a:solidFill>
              </a:rPr>
              <a:t>visible</a:t>
            </a:r>
            <a:r>
              <a:rPr lang="fr-FR" i="1" dirty="0">
                <a:solidFill>
                  <a:schemeClr val="accent5">
                    <a:lumMod val="40000"/>
                    <a:lumOff val="60000"/>
                  </a:schemeClr>
                </a:solidFill>
              </a:rPr>
              <a:t> </a:t>
            </a:r>
            <a:r>
              <a:rPr lang="fr-FR" i="1" dirty="0" err="1">
                <a:solidFill>
                  <a:schemeClr val="accent5">
                    <a:lumMod val="40000"/>
                    <a:lumOff val="60000"/>
                  </a:schemeClr>
                </a:solidFill>
              </a:rPr>
              <a:t>goddess</a:t>
            </a:r>
            <a:r>
              <a:rPr lang="fr-FR" i="1" dirty="0">
                <a:solidFill>
                  <a:schemeClr val="accent5">
                    <a:lumMod val="40000"/>
                    <a:lumOff val="60000"/>
                  </a:schemeClr>
                </a:solidFill>
              </a:rPr>
              <a:t> Aphrodite, </a:t>
            </a:r>
            <a:r>
              <a:rPr lang="fr-FR" i="1" dirty="0" err="1">
                <a:solidFill>
                  <a:schemeClr val="accent5">
                    <a:lumMod val="40000"/>
                    <a:lumOff val="60000"/>
                  </a:schemeClr>
                </a:solidFill>
              </a:rPr>
              <a:t>ancestor</a:t>
            </a:r>
            <a:r>
              <a:rPr lang="fr-FR" i="1" dirty="0">
                <a:solidFill>
                  <a:schemeClr val="accent5">
                    <a:lumMod val="40000"/>
                    <a:lumOff val="60000"/>
                  </a:schemeClr>
                </a:solidFill>
              </a:rPr>
              <a:t> of the </a:t>
            </a:r>
            <a:r>
              <a:rPr lang="fr-FR" i="1" dirty="0" err="1">
                <a:solidFill>
                  <a:schemeClr val="accent5">
                    <a:lumMod val="40000"/>
                    <a:lumOff val="60000"/>
                  </a:schemeClr>
                </a:solidFill>
              </a:rPr>
              <a:t>family</a:t>
            </a:r>
            <a:r>
              <a:rPr lang="fr-FR" i="1" dirty="0">
                <a:solidFill>
                  <a:schemeClr val="accent5">
                    <a:lumMod val="40000"/>
                    <a:lumOff val="60000"/>
                  </a:schemeClr>
                </a:solidFill>
              </a:rPr>
              <a:t> of the der Augusti, the people of </a:t>
            </a:r>
            <a:r>
              <a:rPr lang="fr-FR" i="1" dirty="0" err="1">
                <a:solidFill>
                  <a:schemeClr val="accent5">
                    <a:lumMod val="40000"/>
                    <a:lumOff val="60000"/>
                  </a:schemeClr>
                </a:solidFill>
              </a:rPr>
              <a:t>Aphrodisias</a:t>
            </a:r>
            <a:r>
              <a:rPr lang="fr-FR" i="1" dirty="0">
                <a:solidFill>
                  <a:schemeClr val="accent5">
                    <a:lumMod val="40000"/>
                    <a:lumOff val="60000"/>
                  </a:schemeClr>
                </a:solidFill>
              </a:rPr>
              <a:t> (have made </a:t>
            </a:r>
            <a:r>
              <a:rPr lang="fr-FR" i="1" dirty="0" err="1">
                <a:solidFill>
                  <a:schemeClr val="accent5">
                    <a:lumMod val="40000"/>
                    <a:lumOff val="60000"/>
                  </a:schemeClr>
                </a:solidFill>
              </a:rPr>
              <a:t>this</a:t>
            </a:r>
            <a:r>
              <a:rPr lang="fr-FR" i="1" dirty="0">
                <a:solidFill>
                  <a:schemeClr val="accent5">
                    <a:lumMod val="40000"/>
                    <a:lumOff val="60000"/>
                  </a:schemeClr>
                </a:solidFill>
              </a:rPr>
              <a:t> </a:t>
            </a:r>
            <a:r>
              <a:rPr lang="fr-FR" i="1" dirty="0" err="1">
                <a:solidFill>
                  <a:schemeClr val="accent5">
                    <a:lumMod val="40000"/>
                    <a:lumOff val="60000"/>
                  </a:schemeClr>
                </a:solidFill>
              </a:rPr>
              <a:t>dedication</a:t>
            </a:r>
            <a:r>
              <a:rPr lang="fr-FR" i="1" dirty="0">
                <a:solidFill>
                  <a:schemeClr val="accent5">
                    <a:lumMod val="40000"/>
                    <a:lumOff val="60000"/>
                  </a:schemeClr>
                </a:solidFill>
              </a:rPr>
              <a:t>) </a:t>
            </a:r>
            <a:r>
              <a:rPr lang="fr-FR" i="1" dirty="0" err="1">
                <a:solidFill>
                  <a:srgbClr val="C00000"/>
                </a:solidFill>
              </a:rPr>
              <a:t>thanks</a:t>
            </a:r>
            <a:r>
              <a:rPr lang="fr-FR" i="1" dirty="0">
                <a:solidFill>
                  <a:srgbClr val="C00000"/>
                </a:solidFill>
              </a:rPr>
              <a:t> to the </a:t>
            </a:r>
            <a:r>
              <a:rPr lang="fr-FR" i="1" dirty="0" err="1">
                <a:solidFill>
                  <a:srgbClr val="C00000"/>
                </a:solidFill>
              </a:rPr>
              <a:t>benefaction</a:t>
            </a:r>
            <a:r>
              <a:rPr lang="fr-FR" i="1" dirty="0">
                <a:solidFill>
                  <a:srgbClr val="C00000"/>
                </a:solidFill>
              </a:rPr>
              <a:t>  </a:t>
            </a:r>
            <a:r>
              <a:rPr lang="fr-FR" i="1" dirty="0">
                <a:solidFill>
                  <a:schemeClr val="accent5">
                    <a:lumMod val="40000"/>
                    <a:lumOff val="60000"/>
                  </a:schemeClr>
                </a:solidFill>
              </a:rPr>
              <a:t>of the </a:t>
            </a:r>
            <a:r>
              <a:rPr lang="fr-FR" i="1" dirty="0" err="1">
                <a:solidFill>
                  <a:schemeClr val="accent5">
                    <a:lumMod val="40000"/>
                    <a:lumOff val="60000"/>
                  </a:schemeClr>
                </a:solidFill>
              </a:rPr>
              <a:t>emperor</a:t>
            </a:r>
            <a:r>
              <a:rPr lang="fr-FR" i="1" dirty="0">
                <a:solidFill>
                  <a:schemeClr val="accent5">
                    <a:lumMod val="40000"/>
                    <a:lumOff val="60000"/>
                  </a:schemeClr>
                </a:solidFill>
              </a:rPr>
              <a:t>,  </a:t>
            </a:r>
            <a:r>
              <a:rPr lang="fr-FR" i="1" dirty="0" err="1">
                <a:solidFill>
                  <a:schemeClr val="accent5">
                    <a:lumMod val="40000"/>
                    <a:lumOff val="60000"/>
                  </a:schemeClr>
                </a:solidFill>
              </a:rPr>
              <a:t>thanks</a:t>
            </a:r>
            <a:r>
              <a:rPr lang="fr-FR" i="1" dirty="0">
                <a:solidFill>
                  <a:schemeClr val="accent5">
                    <a:lumMod val="40000"/>
                    <a:lumOff val="60000"/>
                  </a:schemeClr>
                </a:solidFill>
              </a:rPr>
              <a:t> to the </a:t>
            </a:r>
            <a:r>
              <a:rPr lang="fr-FR" i="1" dirty="0" err="1">
                <a:solidFill>
                  <a:schemeClr val="accent5">
                    <a:lumMod val="40000"/>
                    <a:lumOff val="60000"/>
                  </a:schemeClr>
                </a:solidFill>
              </a:rPr>
              <a:t>material</a:t>
            </a:r>
            <a:r>
              <a:rPr lang="fr-FR" i="1" dirty="0">
                <a:solidFill>
                  <a:schemeClr val="accent5">
                    <a:lumMod val="40000"/>
                    <a:lumOff val="60000"/>
                  </a:schemeClr>
                </a:solidFill>
              </a:rPr>
              <a:t> of the </a:t>
            </a:r>
            <a:r>
              <a:rPr lang="fr-FR" i="1" dirty="0" err="1">
                <a:solidFill>
                  <a:schemeClr val="accent5">
                    <a:lumMod val="40000"/>
                    <a:lumOff val="60000"/>
                  </a:schemeClr>
                </a:solidFill>
              </a:rPr>
              <a:t>Eusebius</a:t>
            </a:r>
            <a:r>
              <a:rPr lang="fr-FR" i="1" dirty="0">
                <a:solidFill>
                  <a:schemeClr val="accent5">
                    <a:lumMod val="40000"/>
                    <a:lumOff val="60000"/>
                  </a:schemeClr>
                </a:solidFill>
              </a:rPr>
              <a:t> bath and the fond </a:t>
            </a:r>
            <a:r>
              <a:rPr lang="fr-FR" i="1" dirty="0" err="1">
                <a:solidFill>
                  <a:schemeClr val="accent5">
                    <a:lumMod val="40000"/>
                    <a:lumOff val="60000"/>
                  </a:schemeClr>
                </a:solidFill>
              </a:rPr>
              <a:t>bequeathed</a:t>
            </a:r>
            <a:r>
              <a:rPr lang="fr-FR" i="1" dirty="0">
                <a:solidFill>
                  <a:schemeClr val="accent5">
                    <a:lumMod val="40000"/>
                    <a:lumOff val="60000"/>
                  </a:schemeClr>
                </a:solidFill>
              </a:rPr>
              <a:t> by </a:t>
            </a:r>
            <a:r>
              <a:rPr lang="fr-FR" i="1" dirty="0" err="1">
                <a:solidFill>
                  <a:schemeClr val="accent5">
                    <a:lumMod val="40000"/>
                    <a:lumOff val="60000"/>
                  </a:schemeClr>
                </a:solidFill>
              </a:rPr>
              <a:t>Attalis</a:t>
            </a:r>
            <a:r>
              <a:rPr lang="fr-FR" i="1" dirty="0">
                <a:solidFill>
                  <a:schemeClr val="accent5">
                    <a:lumMod val="40000"/>
                    <a:lumOff val="60000"/>
                  </a:schemeClr>
                </a:solidFill>
              </a:rPr>
              <a:t>, </a:t>
            </a:r>
            <a:r>
              <a:rPr lang="fr-FR" i="1" dirty="0" err="1">
                <a:solidFill>
                  <a:schemeClr val="accent5">
                    <a:lumMod val="40000"/>
                    <a:lumOff val="60000"/>
                  </a:schemeClr>
                </a:solidFill>
              </a:rPr>
              <a:t>daughter</a:t>
            </a:r>
            <a:r>
              <a:rPr lang="fr-FR" i="1" dirty="0">
                <a:solidFill>
                  <a:schemeClr val="accent5">
                    <a:lumMod val="40000"/>
                    <a:lumOff val="60000"/>
                  </a:schemeClr>
                </a:solidFill>
              </a:rPr>
              <a:t> of </a:t>
            </a:r>
            <a:r>
              <a:rPr lang="fr-FR" i="1" dirty="0" err="1">
                <a:solidFill>
                  <a:schemeClr val="accent5">
                    <a:lumMod val="40000"/>
                    <a:lumOff val="60000"/>
                  </a:schemeClr>
                </a:solidFill>
              </a:rPr>
              <a:t>Menekrates</a:t>
            </a:r>
            <a:r>
              <a:rPr lang="fr-FR" i="1" dirty="0">
                <a:solidFill>
                  <a:schemeClr val="accent5">
                    <a:lumMod val="40000"/>
                    <a:lumOff val="60000"/>
                  </a:schemeClr>
                </a:solidFill>
              </a:rPr>
              <a:t>. </a:t>
            </a:r>
            <a:br>
              <a:rPr lang="fr-FR" i="1" dirty="0">
                <a:solidFill>
                  <a:schemeClr val="accent5">
                    <a:lumMod val="40000"/>
                    <a:lumOff val="60000"/>
                  </a:schemeClr>
                </a:solidFill>
              </a:rPr>
            </a:br>
            <a:br>
              <a:rPr lang="fr-FR" b="1" dirty="0">
                <a:solidFill>
                  <a:schemeClr val="accent5">
                    <a:lumMod val="40000"/>
                    <a:lumOff val="60000"/>
                  </a:schemeClr>
                </a:solidFill>
                <a:effectLst>
                  <a:outerShdw blurRad="38100" dist="38100" dir="2700000" algn="tl">
                    <a:srgbClr val="000000">
                      <a:alpha val="43137"/>
                    </a:srgbClr>
                  </a:outerShdw>
                </a:effectLst>
              </a:rPr>
            </a:br>
            <a:r>
              <a:rPr lang="fr-FR" b="1" dirty="0">
                <a:solidFill>
                  <a:schemeClr val="accent5">
                    <a:lumMod val="40000"/>
                    <a:lumOff val="60000"/>
                  </a:schemeClr>
                </a:solidFill>
                <a:effectLst>
                  <a:outerShdw blurRad="38100" dist="38100" dir="2700000" algn="tl">
                    <a:srgbClr val="000000">
                      <a:alpha val="43137"/>
                    </a:srgbClr>
                  </a:outerShdw>
                </a:effectLst>
              </a:rPr>
              <a:t>           </a:t>
            </a:r>
            <a:r>
              <a:rPr lang="fr-FR"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N.B. no </a:t>
            </a:r>
            <a:r>
              <a:rPr lang="fr-FR"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titles</a:t>
            </a:r>
            <a:r>
              <a:rPr lang="fr-FR"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no </a:t>
            </a:r>
            <a:r>
              <a:rPr lang="fr-FR"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husband</a:t>
            </a:r>
            <a:r>
              <a:rPr lang="fr-FR"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 </a:t>
            </a:r>
            <a:endParaRPr lang="en-GB" sz="2000" b="1" dirty="0">
              <a:solidFill>
                <a:schemeClr val="accent5">
                  <a:lumMod val="40000"/>
                  <a:lumOff val="6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9062179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vertical)">
                                      <p:cBhvr>
                                        <p:cTn id="7" dur="500"/>
                                        <p:tgtEl>
                                          <p:spTgt spid="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10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cstate="print">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t="6927" r="3966" b="3073"/>
          <a:stretch/>
        </p:blipFill>
        <p:spPr>
          <a:xfrm>
            <a:off x="1043608" y="1295335"/>
            <a:ext cx="8064896" cy="4859934"/>
          </a:xfrm>
          <a:prstGeom prst="rect">
            <a:avLst/>
          </a:prstGeom>
        </p:spPr>
      </p:pic>
      <p:sp>
        <p:nvSpPr>
          <p:cNvPr id="4" name="Title 1"/>
          <p:cNvSpPr>
            <a:spLocks noGrp="1"/>
          </p:cNvSpPr>
          <p:nvPr>
            <p:ph type="title"/>
          </p:nvPr>
        </p:nvSpPr>
        <p:spPr>
          <a:xfrm>
            <a:off x="457200" y="332656"/>
            <a:ext cx="8229600" cy="782960"/>
          </a:xfrm>
        </p:spPr>
        <p:txBody>
          <a:bodyPr/>
          <a:lstStyle/>
          <a:p>
            <a:r>
              <a:rPr lang="en-GB" dirty="0" err="1"/>
              <a:t>Aphrodisias</a:t>
            </a:r>
            <a:r>
              <a:rPr lang="en-GB" dirty="0"/>
              <a:t>: </a:t>
            </a:r>
            <a:r>
              <a:rPr lang="fr-FR" dirty="0"/>
              <a:t>power&amp; influence</a:t>
            </a:r>
            <a:endParaRPr lang="en-GB" dirty="0"/>
          </a:p>
        </p:txBody>
      </p:sp>
      <p:sp>
        <p:nvSpPr>
          <p:cNvPr id="5" name="Content Placeholder 2"/>
          <p:cNvSpPr>
            <a:spLocks noGrp="1"/>
          </p:cNvSpPr>
          <p:nvPr>
            <p:ph idx="1"/>
          </p:nvPr>
        </p:nvSpPr>
        <p:spPr>
          <a:xfrm rot="21019481">
            <a:off x="443157" y="2296886"/>
            <a:ext cx="4392488" cy="3399240"/>
          </a:xfrm>
          <a:solidFill>
            <a:schemeClr val="accent6">
              <a:alpha val="56000"/>
            </a:schemeClr>
          </a:solidFill>
        </p:spPr>
        <p:style>
          <a:lnRef idx="3">
            <a:schemeClr val="lt1"/>
          </a:lnRef>
          <a:fillRef idx="1">
            <a:schemeClr val="accent6"/>
          </a:fillRef>
          <a:effectRef idx="1">
            <a:schemeClr val="accent6"/>
          </a:effectRef>
          <a:fontRef idx="minor">
            <a:schemeClr val="lt1"/>
          </a:fontRef>
        </p:style>
        <p:txBody>
          <a:bodyPr>
            <a:normAutofit/>
          </a:bodyPr>
          <a:lstStyle/>
          <a:p>
            <a:r>
              <a:rPr lang="fr-FR" sz="1800" dirty="0" err="1">
                <a:solidFill>
                  <a:srgbClr val="C00000"/>
                </a:solidFill>
                <a:effectLst>
                  <a:outerShdw blurRad="38100" dist="38100" dir="2700000" algn="tl">
                    <a:srgbClr val="000000">
                      <a:alpha val="43137"/>
                    </a:srgbClr>
                  </a:outerShdw>
                </a:effectLst>
              </a:rPr>
              <a:t>Attalis</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Apphion</a:t>
            </a:r>
            <a:r>
              <a:rPr lang="fr-FR" sz="1800" dirty="0">
                <a:solidFill>
                  <a:srgbClr val="C00000"/>
                </a:solidFill>
                <a:effectLst>
                  <a:outerShdw blurRad="38100" dist="38100" dir="2700000" algn="tl">
                    <a:srgbClr val="000000">
                      <a:alpha val="43137"/>
                    </a:srgbClr>
                  </a:outerShdw>
                </a:effectLst>
              </a:rPr>
              <a:t>: </a:t>
            </a:r>
            <a:r>
              <a:rPr lang="fr-FR" sz="1800" i="1" dirty="0" err="1">
                <a:solidFill>
                  <a:srgbClr val="C00000"/>
                </a:solidFill>
                <a:effectLst>
                  <a:outerShdw blurRad="38100" dist="38100" dir="2700000" algn="tl">
                    <a:srgbClr val="000000">
                      <a:alpha val="43137"/>
                    </a:srgbClr>
                  </a:outerShdw>
                </a:effectLst>
              </a:rPr>
              <a:t>peregrina</a:t>
            </a:r>
            <a:r>
              <a:rPr lang="fr-FR" sz="1800" i="1" dirty="0">
                <a:solidFill>
                  <a:srgbClr val="C00000"/>
                </a:solidFill>
                <a:effectLst>
                  <a:outerShdw blurRad="38100" dist="38100" dir="2700000" algn="tl">
                    <a:srgbClr val="000000">
                      <a:alpha val="43137"/>
                    </a:srgbClr>
                  </a:outerShdw>
                </a:effectLst>
              </a:rPr>
              <a:t> </a:t>
            </a:r>
          </a:p>
          <a:p>
            <a:pPr lvl="1"/>
            <a:r>
              <a:rPr lang="fr-FR" sz="1600" dirty="0">
                <a:solidFill>
                  <a:srgbClr val="C00000"/>
                </a:solidFill>
                <a:effectLst>
                  <a:outerShdw blurRad="38100" dist="38100" dir="2700000" algn="tl">
                    <a:srgbClr val="000000">
                      <a:alpha val="43137"/>
                    </a:srgbClr>
                  </a:outerShdw>
                </a:effectLst>
              </a:rPr>
              <a:t>but  </a:t>
            </a:r>
            <a:r>
              <a:rPr lang="fr-FR" sz="1600" dirty="0" err="1">
                <a:solidFill>
                  <a:srgbClr val="C00000"/>
                </a:solidFill>
                <a:effectLst>
                  <a:outerShdw blurRad="38100" dist="38100" dir="2700000" algn="tl">
                    <a:srgbClr val="000000">
                      <a:alpha val="43137"/>
                    </a:srgbClr>
                  </a:outerShdw>
                </a:effectLst>
              </a:rPr>
              <a:t>she</a:t>
            </a:r>
            <a:r>
              <a:rPr lang="fr-FR" sz="1600" dirty="0">
                <a:solidFill>
                  <a:srgbClr val="C00000"/>
                </a:solidFill>
                <a:effectLst>
                  <a:outerShdw blurRad="38100" dist="38100" dir="2700000" algn="tl">
                    <a:srgbClr val="000000">
                      <a:alpha val="43137"/>
                    </a:srgbClr>
                  </a:outerShdw>
                </a:effectLst>
              </a:rPr>
              <a:t> </a:t>
            </a:r>
            <a:r>
              <a:rPr lang="fr-FR" sz="1600" dirty="0" err="1">
                <a:solidFill>
                  <a:srgbClr val="C00000"/>
                </a:solidFill>
                <a:effectLst>
                  <a:outerShdw blurRad="38100" dist="38100" dir="2700000" algn="tl">
                    <a:srgbClr val="000000">
                      <a:alpha val="43137"/>
                    </a:srgbClr>
                  </a:outerShdw>
                </a:effectLst>
              </a:rPr>
              <a:t>had</a:t>
            </a:r>
            <a:r>
              <a:rPr lang="fr-FR" sz="1600" dirty="0">
                <a:solidFill>
                  <a:srgbClr val="C00000"/>
                </a:solidFill>
                <a:effectLst>
                  <a:outerShdw blurRad="38100" dist="38100" dir="2700000" algn="tl">
                    <a:srgbClr val="000000">
                      <a:alpha val="43137"/>
                    </a:srgbClr>
                  </a:outerShdw>
                </a:effectLst>
              </a:rPr>
              <a:t> an </a:t>
            </a:r>
            <a:r>
              <a:rPr lang="fr-FR" sz="1600" dirty="0" err="1">
                <a:solidFill>
                  <a:srgbClr val="C00000"/>
                </a:solidFill>
                <a:effectLst>
                  <a:outerShdw blurRad="38100" dist="38100" dir="2700000" algn="tl">
                    <a:srgbClr val="000000">
                      <a:alpha val="43137"/>
                    </a:srgbClr>
                  </a:outerShdw>
                </a:effectLst>
              </a:rPr>
              <a:t>enormous</a:t>
            </a:r>
            <a:r>
              <a:rPr lang="fr-FR" sz="1600" dirty="0">
                <a:solidFill>
                  <a:srgbClr val="C00000"/>
                </a:solidFill>
                <a:effectLst>
                  <a:outerShdw blurRad="38100" dist="38100" dir="2700000" algn="tl">
                    <a:srgbClr val="000000">
                      <a:alpha val="43137"/>
                    </a:srgbClr>
                  </a:outerShdw>
                </a:effectLst>
              </a:rPr>
              <a:t> fortune ?</a:t>
            </a:r>
          </a:p>
          <a:p>
            <a:pPr lvl="1"/>
            <a:r>
              <a:rPr lang="fr-FR" sz="1600" dirty="0" err="1">
                <a:solidFill>
                  <a:srgbClr val="C00000"/>
                </a:solidFill>
                <a:effectLst>
                  <a:outerShdw blurRad="38100" dist="38100" dir="2700000" algn="tl">
                    <a:srgbClr val="000000">
                      <a:alpha val="43137"/>
                    </a:srgbClr>
                  </a:outerShdw>
                </a:effectLst>
              </a:rPr>
              <a:t>inherited</a:t>
            </a:r>
            <a:endParaRPr lang="fr-FR" sz="1600" dirty="0">
              <a:solidFill>
                <a:srgbClr val="C00000"/>
              </a:solidFill>
              <a:effectLst>
                <a:outerShdw blurRad="38100" dist="38100" dir="2700000" algn="tl">
                  <a:srgbClr val="000000">
                    <a:alpha val="43137"/>
                  </a:srgbClr>
                </a:outerShdw>
              </a:effectLst>
            </a:endParaRPr>
          </a:p>
          <a:p>
            <a:r>
              <a:rPr lang="fr-FR" sz="1800" dirty="0">
                <a:solidFill>
                  <a:srgbClr val="C00000"/>
                </a:solidFill>
                <a:effectLst>
                  <a:outerShdw blurRad="38100" dist="38100" dir="2700000" algn="tl">
                    <a:srgbClr val="000000">
                      <a:alpha val="43137"/>
                    </a:srgbClr>
                  </a:outerShdw>
                </a:effectLst>
              </a:rPr>
              <a:t>for Joyce Reynold (1990, 38), </a:t>
            </a:r>
            <a:r>
              <a:rPr lang="fr-FR" sz="1800" dirty="0" err="1">
                <a:solidFill>
                  <a:srgbClr val="C00000"/>
                </a:solidFill>
                <a:effectLst>
                  <a:outerShdw blurRad="38100" dist="38100" dir="2700000" algn="tl">
                    <a:srgbClr val="000000">
                      <a:alpha val="43137"/>
                    </a:srgbClr>
                  </a:outerShdw>
                </a:effectLst>
              </a:rPr>
              <a:t>Attalis</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Apphion</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was</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archiereia</a:t>
            </a:r>
            <a:r>
              <a:rPr lang="fr-FR" sz="1800" dirty="0">
                <a:solidFill>
                  <a:srgbClr val="C00000"/>
                </a:solidFill>
                <a:effectLst>
                  <a:outerShdw blurRad="38100" dist="38100" dir="2700000" algn="tl">
                    <a:srgbClr val="000000">
                      <a:alpha val="43137"/>
                    </a:srgbClr>
                  </a:outerShdw>
                </a:effectLst>
              </a:rPr>
              <a:t> TOGETHER </a:t>
            </a:r>
            <a:r>
              <a:rPr lang="fr-FR" sz="1800" dirty="0" err="1">
                <a:solidFill>
                  <a:srgbClr val="C00000"/>
                </a:solidFill>
                <a:effectLst>
                  <a:outerShdw blurRad="38100" dist="38100" dir="2700000" algn="tl">
                    <a:srgbClr val="000000">
                      <a:alpha val="43137"/>
                    </a:srgbClr>
                  </a:outerShdw>
                </a:effectLst>
              </a:rPr>
              <a:t>with</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her</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husband</a:t>
            </a:r>
            <a:endParaRPr lang="fr-FR" sz="1800" dirty="0">
              <a:solidFill>
                <a:srgbClr val="C00000"/>
              </a:solidFill>
              <a:effectLst>
                <a:outerShdw blurRad="38100" dist="38100" dir="2700000" algn="tl">
                  <a:srgbClr val="000000">
                    <a:alpha val="43137"/>
                  </a:srgbClr>
                </a:outerShdw>
              </a:effectLst>
            </a:endParaRPr>
          </a:p>
          <a:p>
            <a:pPr lvl="1"/>
            <a:r>
              <a:rPr lang="fr-FR" sz="1600" dirty="0">
                <a:solidFill>
                  <a:srgbClr val="C00000"/>
                </a:solidFill>
                <a:effectLst>
                  <a:outerShdw blurRad="38100" dist="38100" dir="2700000" algn="tl">
                    <a:srgbClr val="000000">
                      <a:alpha val="43137"/>
                    </a:srgbClr>
                  </a:outerShdw>
                </a:effectLst>
              </a:rPr>
              <a:t>but </a:t>
            </a:r>
            <a:r>
              <a:rPr lang="fr-FR" sz="1600" dirty="0" err="1">
                <a:solidFill>
                  <a:srgbClr val="C00000"/>
                </a:solidFill>
                <a:effectLst>
                  <a:outerShdw blurRad="38100" dist="38100" dir="2700000" algn="tl">
                    <a:srgbClr val="000000">
                      <a:alpha val="43137"/>
                    </a:srgbClr>
                  </a:outerShdw>
                </a:effectLst>
              </a:rPr>
              <a:t>this</a:t>
            </a:r>
            <a:r>
              <a:rPr lang="fr-FR" sz="1600" dirty="0">
                <a:solidFill>
                  <a:srgbClr val="C00000"/>
                </a:solidFill>
                <a:effectLst>
                  <a:outerShdw blurRad="38100" dist="38100" dir="2700000" algn="tl">
                    <a:srgbClr val="000000">
                      <a:alpha val="43137"/>
                    </a:srgbClr>
                  </a:outerShdw>
                </a:effectLst>
              </a:rPr>
              <a:t> </a:t>
            </a:r>
            <a:r>
              <a:rPr lang="fr-FR" sz="1600" dirty="0" err="1">
                <a:solidFill>
                  <a:srgbClr val="C00000"/>
                </a:solidFill>
                <a:effectLst>
                  <a:outerShdw blurRad="38100" dist="38100" dir="2700000" algn="tl">
                    <a:srgbClr val="000000">
                      <a:alpha val="43137"/>
                    </a:srgbClr>
                  </a:outerShdw>
                </a:effectLst>
              </a:rPr>
              <a:t>is</a:t>
            </a:r>
            <a:r>
              <a:rPr lang="fr-FR" sz="1600" dirty="0">
                <a:solidFill>
                  <a:srgbClr val="C00000"/>
                </a:solidFill>
                <a:effectLst>
                  <a:outerShdw blurRad="38100" dist="38100" dir="2700000" algn="tl">
                    <a:srgbClr val="000000">
                      <a:alpha val="43137"/>
                    </a:srgbClr>
                  </a:outerShdw>
                </a:effectLst>
              </a:rPr>
              <a:t> not </a:t>
            </a:r>
            <a:r>
              <a:rPr lang="fr-FR" sz="1600" dirty="0" err="1">
                <a:solidFill>
                  <a:srgbClr val="C00000"/>
                </a:solidFill>
                <a:effectLst>
                  <a:outerShdw blurRad="38100" dist="38100" dir="2700000" algn="tl">
                    <a:srgbClr val="000000">
                      <a:alpha val="43137"/>
                    </a:srgbClr>
                  </a:outerShdw>
                </a:effectLst>
              </a:rPr>
              <a:t>attested</a:t>
            </a:r>
            <a:r>
              <a:rPr lang="fr-FR" sz="1600" dirty="0">
                <a:solidFill>
                  <a:srgbClr val="C00000"/>
                </a:solidFill>
                <a:effectLst>
                  <a:outerShdw blurRad="38100" dist="38100" dir="2700000" algn="tl">
                    <a:srgbClr val="000000">
                      <a:alpha val="43137"/>
                    </a:srgbClr>
                  </a:outerShdw>
                </a:effectLst>
              </a:rPr>
              <a:t> for Attalos !</a:t>
            </a:r>
          </a:p>
          <a:p>
            <a:r>
              <a:rPr lang="fr-FR" sz="1800" dirty="0" err="1">
                <a:solidFill>
                  <a:srgbClr val="C00000"/>
                </a:solidFill>
                <a:effectLst>
                  <a:outerShdw blurRad="38100" dist="38100" dir="2700000" algn="tl">
                    <a:srgbClr val="000000">
                      <a:alpha val="43137"/>
                    </a:srgbClr>
                  </a:outerShdw>
                </a:effectLst>
              </a:rPr>
              <a:t>She</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often</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acts</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alone</a:t>
            </a:r>
            <a:r>
              <a:rPr lang="fr-FR" sz="1800" dirty="0">
                <a:solidFill>
                  <a:srgbClr val="C00000"/>
                </a:solidFill>
                <a:effectLst>
                  <a:outerShdw blurRad="38100" dist="38100" dir="2700000" algn="tl">
                    <a:srgbClr val="000000">
                      <a:alpha val="43137"/>
                    </a:srgbClr>
                  </a:outerShdw>
                </a:effectLst>
              </a:rPr>
              <a:t> on inscriptions or </a:t>
            </a:r>
            <a:r>
              <a:rPr lang="fr-FR" sz="1800" dirty="0" err="1">
                <a:solidFill>
                  <a:srgbClr val="C00000"/>
                </a:solidFill>
                <a:effectLst>
                  <a:outerShdw blurRad="38100" dist="38100" dir="2700000" algn="tl">
                    <a:srgbClr val="000000">
                      <a:alpha val="43137"/>
                    </a:srgbClr>
                  </a:outerShdw>
                </a:effectLst>
              </a:rPr>
              <a:t>is</a:t>
            </a:r>
            <a:r>
              <a:rPr lang="fr-FR" sz="1800" dirty="0">
                <a:solidFill>
                  <a:srgbClr val="C00000"/>
                </a:solidFill>
                <a:effectLst>
                  <a:outerShdw blurRad="38100" dist="38100" dir="2700000" algn="tl">
                    <a:srgbClr val="000000">
                      <a:alpha val="43137"/>
                    </a:srgbClr>
                  </a:outerShdw>
                </a:effectLst>
              </a:rPr>
              <a:t> </a:t>
            </a:r>
            <a:r>
              <a:rPr lang="fr-FR" sz="1800" dirty="0" err="1">
                <a:solidFill>
                  <a:srgbClr val="C00000"/>
                </a:solidFill>
                <a:effectLst>
                  <a:outerShdw blurRad="38100" dist="38100" dir="2700000" algn="tl">
                    <a:srgbClr val="000000">
                      <a:alpha val="43137"/>
                    </a:srgbClr>
                  </a:outerShdw>
                </a:effectLst>
              </a:rPr>
              <a:t>mentioned</a:t>
            </a:r>
            <a:r>
              <a:rPr lang="fr-FR" sz="1800" dirty="0">
                <a:solidFill>
                  <a:srgbClr val="C00000"/>
                </a:solidFill>
                <a:effectLst>
                  <a:outerShdw blurRad="38100" dist="38100" dir="2700000" algn="tl">
                    <a:srgbClr val="000000">
                      <a:alpha val="43137"/>
                    </a:srgbClr>
                  </a:outerShdw>
                </a:effectLst>
              </a:rPr>
              <a:t> in first place</a:t>
            </a:r>
            <a:endParaRPr lang="de-DE" sz="1800" dirty="0">
              <a:solidFill>
                <a:srgbClr val="C00000"/>
              </a:solidFill>
              <a:effectLst>
                <a:outerShdw blurRad="38100" dist="38100" dir="2700000" algn="tl">
                  <a:srgbClr val="000000">
                    <a:alpha val="43137"/>
                  </a:srgbClr>
                </a:outerShdw>
              </a:effectLst>
            </a:endParaRPr>
          </a:p>
          <a:p>
            <a:pPr lvl="1"/>
            <a:r>
              <a:rPr lang="de-DE" sz="1600" dirty="0" err="1">
                <a:solidFill>
                  <a:srgbClr val="C00000"/>
                </a:solidFill>
                <a:effectLst>
                  <a:outerShdw blurRad="38100" dist="38100" dir="2700000" algn="tl">
                    <a:srgbClr val="000000">
                      <a:alpha val="43137"/>
                    </a:srgbClr>
                  </a:outerShdw>
                </a:effectLst>
              </a:rPr>
              <a:t>Does</a:t>
            </a:r>
            <a:r>
              <a:rPr lang="de-DE" sz="1600" dirty="0">
                <a:solidFill>
                  <a:srgbClr val="C00000"/>
                </a:solidFill>
                <a:effectLst>
                  <a:outerShdw blurRad="38100" dist="38100" dir="2700000" algn="tl">
                    <a:srgbClr val="000000">
                      <a:alpha val="43137"/>
                    </a:srgbClr>
                  </a:outerShdw>
                </a:effectLst>
              </a:rPr>
              <a:t> </a:t>
            </a:r>
            <a:r>
              <a:rPr lang="de-DE" sz="1600" dirty="0" err="1">
                <a:solidFill>
                  <a:srgbClr val="C00000"/>
                </a:solidFill>
                <a:effectLst>
                  <a:outerShdw blurRad="38100" dist="38100" dir="2700000" algn="tl">
                    <a:srgbClr val="000000">
                      <a:alpha val="43137"/>
                    </a:srgbClr>
                  </a:outerShdw>
                </a:effectLst>
              </a:rPr>
              <a:t>the</a:t>
            </a:r>
            <a:r>
              <a:rPr lang="de-DE" sz="1600" dirty="0">
                <a:solidFill>
                  <a:srgbClr val="C00000"/>
                </a:solidFill>
                <a:effectLst>
                  <a:outerShdw blurRad="38100" dist="38100" dir="2700000" algn="tl">
                    <a:srgbClr val="000000">
                      <a:alpha val="43137"/>
                    </a:srgbClr>
                  </a:outerShdw>
                </a:effectLst>
              </a:rPr>
              <a:t> HUSBAND </a:t>
            </a:r>
            <a:r>
              <a:rPr lang="de-DE" sz="1600" dirty="0" err="1">
                <a:solidFill>
                  <a:srgbClr val="C00000"/>
                </a:solidFill>
                <a:effectLst>
                  <a:outerShdw blurRad="38100" dist="38100" dir="2700000" algn="tl">
                    <a:srgbClr val="000000">
                      <a:alpha val="43137"/>
                    </a:srgbClr>
                  </a:outerShdw>
                </a:effectLst>
              </a:rPr>
              <a:t>profit</a:t>
            </a:r>
            <a:r>
              <a:rPr lang="de-DE" sz="1600" dirty="0">
                <a:solidFill>
                  <a:srgbClr val="C00000"/>
                </a:solidFill>
                <a:effectLst>
                  <a:outerShdw blurRad="38100" dist="38100" dir="2700000" algn="tl">
                    <a:srgbClr val="000000">
                      <a:alpha val="43137"/>
                    </a:srgbClr>
                  </a:outerShdw>
                </a:effectLst>
              </a:rPr>
              <a:t> </a:t>
            </a:r>
            <a:r>
              <a:rPr lang="de-DE" sz="1600" dirty="0" err="1">
                <a:solidFill>
                  <a:srgbClr val="C00000"/>
                </a:solidFill>
                <a:effectLst>
                  <a:outerShdw blurRad="38100" dist="38100" dir="2700000" algn="tl">
                    <a:srgbClr val="000000">
                      <a:alpha val="43137"/>
                    </a:srgbClr>
                  </a:outerShdw>
                </a:effectLst>
              </a:rPr>
              <a:t>from</a:t>
            </a:r>
            <a:r>
              <a:rPr lang="de-DE" sz="1600" dirty="0">
                <a:solidFill>
                  <a:srgbClr val="C00000"/>
                </a:solidFill>
                <a:effectLst>
                  <a:outerShdw blurRad="38100" dist="38100" dir="2700000" algn="tl">
                    <a:srgbClr val="000000">
                      <a:alpha val="43137"/>
                    </a:srgbClr>
                  </a:outerShdw>
                </a:effectLst>
              </a:rPr>
              <a:t> HER </a:t>
            </a:r>
            <a:r>
              <a:rPr lang="de-DE" sz="1600" dirty="0" err="1">
                <a:solidFill>
                  <a:srgbClr val="C00000"/>
                </a:solidFill>
                <a:effectLst>
                  <a:outerShdw blurRad="38100" dist="38100" dir="2700000" algn="tl">
                    <a:srgbClr val="000000">
                      <a:alpha val="43137"/>
                    </a:srgbClr>
                  </a:outerShdw>
                </a:effectLst>
              </a:rPr>
              <a:t>social</a:t>
            </a:r>
            <a:r>
              <a:rPr lang="de-DE" sz="1600" dirty="0">
                <a:solidFill>
                  <a:srgbClr val="C00000"/>
                </a:solidFill>
                <a:effectLst>
                  <a:outerShdw blurRad="38100" dist="38100" dir="2700000" algn="tl">
                    <a:srgbClr val="000000">
                      <a:alpha val="43137"/>
                    </a:srgbClr>
                  </a:outerShdw>
                </a:effectLst>
              </a:rPr>
              <a:t> STANDING ? </a:t>
            </a:r>
          </a:p>
        </p:txBody>
      </p:sp>
      <p:sp>
        <p:nvSpPr>
          <p:cNvPr id="6" name="TextBox 5"/>
          <p:cNvSpPr txBox="1"/>
          <p:nvPr/>
        </p:nvSpPr>
        <p:spPr>
          <a:xfrm>
            <a:off x="467544" y="1412776"/>
            <a:ext cx="4968552" cy="1015663"/>
          </a:xfrm>
          <a:prstGeom prst="rect">
            <a:avLst/>
          </a:prstGeom>
          <a:noFill/>
        </p:spPr>
        <p:txBody>
          <a:bodyPr wrap="square" rtlCol="0">
            <a:spAutoFit/>
          </a:bodyPr>
          <a:lstStyle/>
          <a:p>
            <a:r>
              <a:rPr lang="fr-FR" sz="2000" b="1" dirty="0" err="1">
                <a:solidFill>
                  <a:schemeClr val="accent5">
                    <a:lumMod val="60000"/>
                    <a:lumOff val="40000"/>
                  </a:schemeClr>
                </a:solidFill>
                <a:effectLst>
                  <a:outerShdw blurRad="38100" dist="38100" dir="2700000" algn="tl">
                    <a:srgbClr val="000000">
                      <a:alpha val="43137"/>
                    </a:srgbClr>
                  </a:outerShdw>
                </a:effectLst>
              </a:rPr>
              <a:t>Attalis</a:t>
            </a:r>
            <a:r>
              <a:rPr lang="fr-FR" sz="2000" b="1" dirty="0">
                <a:solidFill>
                  <a:schemeClr val="accent5">
                    <a:lumMod val="60000"/>
                    <a:lumOff val="40000"/>
                  </a:schemeClr>
                </a:solidFill>
                <a:effectLst>
                  <a:outerShdw blurRad="38100" dist="38100" dir="2700000" algn="tl">
                    <a:srgbClr val="000000">
                      <a:alpha val="43137"/>
                    </a:srgbClr>
                  </a:outerShdw>
                </a:effectLst>
              </a:rPr>
              <a:t> </a:t>
            </a:r>
            <a:r>
              <a:rPr lang="fr-FR" sz="2000" b="1" dirty="0" err="1">
                <a:solidFill>
                  <a:schemeClr val="accent5">
                    <a:lumMod val="60000"/>
                    <a:lumOff val="40000"/>
                  </a:schemeClr>
                </a:solidFill>
                <a:effectLst>
                  <a:outerShdw blurRad="38100" dist="38100" dir="2700000" algn="tl">
                    <a:srgbClr val="000000">
                      <a:alpha val="43137"/>
                    </a:srgbClr>
                  </a:outerShdw>
                </a:effectLst>
              </a:rPr>
              <a:t>Apphion</a:t>
            </a:r>
            <a:r>
              <a:rPr lang="fr-FR" sz="2000" b="1" dirty="0">
                <a:solidFill>
                  <a:schemeClr val="accent5">
                    <a:lumMod val="60000"/>
                    <a:lumOff val="40000"/>
                  </a:schemeClr>
                </a:solidFill>
                <a:effectLst>
                  <a:outerShdw blurRad="38100" dist="38100" dir="2700000" algn="tl">
                    <a:srgbClr val="000000">
                      <a:alpha val="43137"/>
                    </a:srgbClr>
                  </a:outerShdw>
                </a:effectLst>
              </a:rPr>
              <a:t>, </a:t>
            </a:r>
            <a:br>
              <a:rPr lang="fr-FR" sz="2000" b="1" dirty="0">
                <a:solidFill>
                  <a:schemeClr val="accent5">
                    <a:lumMod val="60000"/>
                    <a:lumOff val="40000"/>
                  </a:schemeClr>
                </a:solidFill>
                <a:effectLst>
                  <a:outerShdw blurRad="38100" dist="38100" dir="2700000" algn="tl">
                    <a:srgbClr val="000000">
                      <a:alpha val="43137"/>
                    </a:srgbClr>
                  </a:outerShdw>
                </a:effectLst>
              </a:rPr>
            </a:br>
            <a:r>
              <a:rPr lang="fr-FR" sz="2000" b="1" dirty="0" err="1">
                <a:solidFill>
                  <a:schemeClr val="accent5">
                    <a:lumMod val="60000"/>
                    <a:lumOff val="40000"/>
                  </a:schemeClr>
                </a:solidFill>
                <a:effectLst>
                  <a:outerShdw blurRad="38100" dist="38100" dir="2700000" algn="tl">
                    <a:srgbClr val="000000">
                      <a:alpha val="43137"/>
                    </a:srgbClr>
                  </a:outerShdw>
                </a:effectLst>
              </a:rPr>
              <a:t>daughter</a:t>
            </a:r>
            <a:r>
              <a:rPr lang="fr-FR" sz="2000" b="1" dirty="0">
                <a:solidFill>
                  <a:schemeClr val="accent5">
                    <a:lumMod val="60000"/>
                    <a:lumOff val="40000"/>
                  </a:schemeClr>
                </a:solidFill>
                <a:effectLst>
                  <a:outerShdw blurRad="38100" dist="38100" dir="2700000" algn="tl">
                    <a:srgbClr val="000000">
                      <a:alpha val="43137"/>
                    </a:srgbClr>
                  </a:outerShdw>
                </a:effectLst>
              </a:rPr>
              <a:t> of </a:t>
            </a:r>
            <a:r>
              <a:rPr lang="fr-FR" sz="2000" b="1" dirty="0" err="1">
                <a:solidFill>
                  <a:schemeClr val="accent5">
                    <a:lumMod val="60000"/>
                    <a:lumOff val="40000"/>
                  </a:schemeClr>
                </a:solidFill>
                <a:effectLst>
                  <a:outerShdw blurRad="38100" dist="38100" dir="2700000" algn="tl">
                    <a:srgbClr val="000000">
                      <a:alpha val="43137"/>
                    </a:srgbClr>
                  </a:outerShdw>
                </a:effectLst>
              </a:rPr>
              <a:t>Menecratès</a:t>
            </a:r>
            <a:endParaRPr lang="fr-FR" sz="2000" b="1" dirty="0">
              <a:solidFill>
                <a:schemeClr val="accent5">
                  <a:lumMod val="60000"/>
                  <a:lumOff val="40000"/>
                </a:schemeClr>
              </a:solidFill>
              <a:effectLst>
                <a:outerShdw blurRad="38100" dist="38100" dir="2700000" algn="tl">
                  <a:srgbClr val="000000">
                    <a:alpha val="43137"/>
                  </a:srgbClr>
                </a:outerShdw>
              </a:effectLst>
            </a:endParaRPr>
          </a:p>
          <a:p>
            <a:endParaRPr lang="en-GB" sz="2000" dirty="0"/>
          </a:p>
        </p:txBody>
      </p:sp>
      <p:sp>
        <p:nvSpPr>
          <p:cNvPr id="8" name="TextBox 7"/>
          <p:cNvSpPr txBox="1"/>
          <p:nvPr/>
        </p:nvSpPr>
        <p:spPr>
          <a:xfrm>
            <a:off x="1691680" y="6311061"/>
            <a:ext cx="7272808" cy="461665"/>
          </a:xfrm>
          <a:prstGeom prst="rect">
            <a:avLst/>
          </a:prstGeom>
          <a:noFill/>
        </p:spPr>
        <p:txBody>
          <a:bodyPr wrap="square" rtlCol="0">
            <a:spAutoFit/>
          </a:bodyPr>
          <a:lstStyle/>
          <a:p>
            <a:pPr algn="r"/>
            <a:r>
              <a:rPr lang="fr-FR" sz="1200" dirty="0">
                <a:solidFill>
                  <a:schemeClr val="tx1">
                    <a:lumMod val="50000"/>
                  </a:schemeClr>
                </a:solidFill>
              </a:rPr>
              <a:t>For </a:t>
            </a:r>
            <a:r>
              <a:rPr lang="fr-FR" sz="1200" dirty="0" err="1">
                <a:solidFill>
                  <a:schemeClr val="tx1">
                    <a:lumMod val="50000"/>
                  </a:schemeClr>
                </a:solidFill>
              </a:rPr>
              <a:t>Attalis</a:t>
            </a:r>
            <a:r>
              <a:rPr lang="fr-FR" sz="1200" dirty="0">
                <a:solidFill>
                  <a:schemeClr val="tx1">
                    <a:lumMod val="50000"/>
                  </a:schemeClr>
                </a:solidFill>
              </a:rPr>
              <a:t> </a:t>
            </a:r>
            <a:r>
              <a:rPr lang="fr-FR" sz="1200" dirty="0" err="1">
                <a:solidFill>
                  <a:schemeClr val="tx1">
                    <a:lumMod val="50000"/>
                  </a:schemeClr>
                </a:solidFill>
              </a:rPr>
              <a:t>Apphion</a:t>
            </a:r>
            <a:r>
              <a:rPr lang="fr-FR" sz="1200" dirty="0">
                <a:solidFill>
                  <a:schemeClr val="tx1">
                    <a:lumMod val="50000"/>
                  </a:schemeClr>
                </a:solidFill>
              </a:rPr>
              <a:t>, cf.</a:t>
            </a:r>
            <a:r>
              <a:rPr lang="fr-FR" sz="1200" i="1" dirty="0">
                <a:solidFill>
                  <a:schemeClr val="tx1">
                    <a:lumMod val="50000"/>
                  </a:schemeClr>
                </a:solidFill>
              </a:rPr>
              <a:t>  </a:t>
            </a:r>
            <a:r>
              <a:rPr lang="fr-FR" sz="1200" dirty="0">
                <a:solidFill>
                  <a:schemeClr val="tx1">
                    <a:lumMod val="50000"/>
                  </a:schemeClr>
                </a:solidFill>
              </a:rPr>
              <a:t>Robert 1966c, 415</a:t>
            </a:r>
            <a:r>
              <a:rPr lang="fr-FR" sz="1200" i="1" dirty="0">
                <a:solidFill>
                  <a:schemeClr val="tx1">
                    <a:lumMod val="50000"/>
                  </a:schemeClr>
                </a:solidFill>
              </a:rPr>
              <a:t> ;</a:t>
            </a:r>
            <a:br>
              <a:rPr lang="fr-FR" sz="1200" i="1" dirty="0">
                <a:solidFill>
                  <a:schemeClr val="tx1">
                    <a:lumMod val="50000"/>
                  </a:schemeClr>
                </a:solidFill>
              </a:rPr>
            </a:br>
            <a:r>
              <a:rPr lang="fr-FR" sz="1200" dirty="0">
                <a:solidFill>
                  <a:schemeClr val="tx1">
                    <a:lumMod val="50000"/>
                  </a:schemeClr>
                </a:solidFill>
              </a:rPr>
              <a:t> Reynolds 1981 p. 317-320</a:t>
            </a:r>
            <a:r>
              <a:rPr lang="fr-FR" sz="1200" i="1" dirty="0">
                <a:solidFill>
                  <a:schemeClr val="tx1">
                    <a:lumMod val="50000"/>
                  </a:schemeClr>
                </a:solidFill>
              </a:rPr>
              <a:t> ;</a:t>
            </a:r>
            <a:r>
              <a:rPr lang="fr-FR" sz="1200" dirty="0">
                <a:solidFill>
                  <a:schemeClr val="tx1">
                    <a:lumMod val="50000"/>
                  </a:schemeClr>
                </a:solidFill>
              </a:rPr>
              <a:t> Van </a:t>
            </a:r>
            <a:r>
              <a:rPr lang="fr-FR" sz="1200" dirty="0" err="1">
                <a:solidFill>
                  <a:schemeClr val="tx1">
                    <a:lumMod val="50000"/>
                  </a:schemeClr>
                </a:solidFill>
              </a:rPr>
              <a:t>Bremen</a:t>
            </a:r>
            <a:r>
              <a:rPr lang="fr-FR" sz="1200" dirty="0">
                <a:solidFill>
                  <a:schemeClr val="tx1">
                    <a:lumMod val="50000"/>
                  </a:schemeClr>
                </a:solidFill>
              </a:rPr>
              <a:t> 1996 p. 62, 135 et n. 87, 310-311.</a:t>
            </a:r>
            <a:endParaRPr lang="en-GB" sz="1200" dirty="0">
              <a:solidFill>
                <a:schemeClr val="tx1">
                  <a:lumMod val="50000"/>
                </a:schemeClr>
              </a:solidFill>
            </a:endParaRPr>
          </a:p>
        </p:txBody>
      </p:sp>
    </p:spTree>
    <p:extLst>
      <p:ext uri="{BB962C8B-B14F-4D97-AF65-F5344CB8AC3E}">
        <p14:creationId xmlns:p14="http://schemas.microsoft.com/office/powerpoint/2010/main" val="94508713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8" presetClass="entr" presetSubtype="6" fill="hold" grpId="0" nodeType="after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strips(downRight)">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60032" y="1412776"/>
            <a:ext cx="4283968" cy="4565103"/>
          </a:xfrm>
        </p:spPr>
        <p:txBody>
          <a:bodyPr>
            <a:normAutofit/>
          </a:bodyPr>
          <a:lstStyle/>
          <a:p>
            <a:r>
              <a:rPr lang="en-GB" sz="2000" dirty="0">
                <a:solidFill>
                  <a:schemeClr val="accent5">
                    <a:lumMod val="60000"/>
                    <a:lumOff val="40000"/>
                  </a:schemeClr>
                </a:solidFill>
              </a:rPr>
              <a:t>daughter of the proconsul of Bithynia</a:t>
            </a:r>
          </a:p>
          <a:p>
            <a:r>
              <a:rPr lang="de-DE" sz="2000" dirty="0">
                <a:solidFill>
                  <a:schemeClr val="accent5">
                    <a:lumMod val="60000"/>
                    <a:lumOff val="40000"/>
                  </a:schemeClr>
                </a:solidFill>
              </a:rPr>
              <a:t>„</a:t>
            </a:r>
            <a:r>
              <a:rPr lang="de-DE" sz="2000" dirty="0" err="1">
                <a:solidFill>
                  <a:schemeClr val="accent5">
                    <a:lumMod val="60000"/>
                    <a:lumOff val="40000"/>
                  </a:schemeClr>
                </a:solidFill>
              </a:rPr>
              <a:t>daughter</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dirty="0" err="1">
                <a:solidFill>
                  <a:schemeClr val="accent5">
                    <a:lumMod val="60000"/>
                    <a:lumOff val="40000"/>
                  </a:schemeClr>
                </a:solidFill>
              </a:rPr>
              <a:t>polis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Artemis, </a:t>
            </a:r>
            <a:r>
              <a:rPr lang="de-DE" sz="2000" i="1" dirty="0">
                <a:solidFill>
                  <a:schemeClr val="accent5">
                    <a:lumMod val="60000"/>
                    <a:lumOff val="40000"/>
                  </a:schemeClr>
                </a:solidFill>
              </a:rPr>
              <a:t>demiurgos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dirty="0" err="1">
                <a:solidFill>
                  <a:schemeClr val="accent5">
                    <a:lumMod val="60000"/>
                    <a:lumOff val="40000"/>
                  </a:schemeClr>
                </a:solidFill>
              </a:rPr>
              <a:t>mother</a:t>
            </a:r>
            <a:r>
              <a:rPr lang="de-DE" sz="2000" dirty="0">
                <a:solidFill>
                  <a:schemeClr val="accent5">
                    <a:lumMod val="60000"/>
                    <a:lumOff val="40000"/>
                  </a:schemeClr>
                </a:solidFill>
              </a:rPr>
              <a:t> </a:t>
            </a:r>
            <a:r>
              <a:rPr lang="de-DE" sz="2000" dirty="0" err="1">
                <a:solidFill>
                  <a:schemeClr val="accent5">
                    <a:lumMod val="60000"/>
                    <a:lumOff val="40000"/>
                  </a:schemeClr>
                </a:solidFill>
              </a:rPr>
              <a:t>goddess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high</a:t>
            </a:r>
            <a:r>
              <a:rPr lang="de-DE" sz="2000" dirty="0">
                <a:solidFill>
                  <a:schemeClr val="accent5">
                    <a:lumMod val="60000"/>
                    <a:lumOff val="40000"/>
                  </a:schemeClr>
                </a:solidFill>
              </a:rPr>
              <a:t> </a:t>
            </a: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i="1" dirty="0" err="1">
                <a:solidFill>
                  <a:schemeClr val="accent5">
                    <a:lumMod val="60000"/>
                    <a:lumOff val="40000"/>
                  </a:schemeClr>
                </a:solidFill>
              </a:rPr>
              <a:t>Augusti</a:t>
            </a:r>
            <a:endParaRPr lang="en-GB" sz="2000" i="1" dirty="0">
              <a:solidFill>
                <a:schemeClr val="accent5">
                  <a:lumMod val="60000"/>
                  <a:lumOff val="40000"/>
                </a:schemeClr>
              </a:solidFill>
            </a:endParaRPr>
          </a:p>
          <a:p>
            <a:r>
              <a:rPr lang="de-DE" sz="2000" dirty="0" err="1">
                <a:solidFill>
                  <a:schemeClr val="tx1">
                    <a:lumMod val="65000"/>
                  </a:schemeClr>
                </a:solidFill>
              </a:rPr>
              <a:t>Several</a:t>
            </a:r>
            <a:r>
              <a:rPr lang="de-DE" sz="2000" dirty="0">
                <a:solidFill>
                  <a:schemeClr val="tx1">
                    <a:lumMod val="65000"/>
                  </a:schemeClr>
                </a:solidFill>
              </a:rPr>
              <a:t> large </a:t>
            </a:r>
            <a:r>
              <a:rPr lang="de-DE" sz="2000" b="1" dirty="0" err="1">
                <a:solidFill>
                  <a:schemeClr val="tx1">
                    <a:lumMod val="65000"/>
                  </a:schemeClr>
                </a:solidFill>
              </a:rPr>
              <a:t>building</a:t>
            </a:r>
            <a:r>
              <a:rPr lang="de-DE" sz="2000" b="1" dirty="0">
                <a:solidFill>
                  <a:schemeClr val="tx1">
                    <a:lumMod val="65000"/>
                  </a:schemeClr>
                </a:solidFill>
              </a:rPr>
              <a:t> </a:t>
            </a:r>
            <a:r>
              <a:rPr lang="de-DE" sz="2000" b="1" dirty="0" err="1">
                <a:solidFill>
                  <a:schemeClr val="tx1">
                    <a:lumMod val="65000"/>
                  </a:schemeClr>
                </a:solidFill>
              </a:rPr>
              <a:t>projects</a:t>
            </a:r>
            <a:r>
              <a:rPr lang="de-DE" sz="2000" b="1" dirty="0">
                <a:solidFill>
                  <a:schemeClr val="tx1">
                    <a:lumMod val="65000"/>
                  </a:schemeClr>
                </a:solidFill>
              </a:rPr>
              <a:t> </a:t>
            </a:r>
            <a:r>
              <a:rPr lang="de-DE" sz="2000" dirty="0" err="1">
                <a:solidFill>
                  <a:schemeClr val="tx1">
                    <a:lumMod val="65000"/>
                  </a:schemeClr>
                </a:solidFill>
              </a:rPr>
              <a:t>during</a:t>
            </a:r>
            <a:r>
              <a:rPr lang="de-DE" sz="2000" dirty="0">
                <a:solidFill>
                  <a:schemeClr val="tx1">
                    <a:lumMod val="65000"/>
                  </a:schemeClr>
                </a:solidFill>
              </a:rPr>
              <a:t> </a:t>
            </a:r>
            <a:r>
              <a:rPr lang="de-DE" sz="2000" dirty="0" err="1">
                <a:solidFill>
                  <a:schemeClr val="tx1">
                    <a:lumMod val="65000"/>
                  </a:schemeClr>
                </a:solidFill>
              </a:rPr>
              <a:t>Hadrian‘s</a:t>
            </a:r>
            <a:r>
              <a:rPr lang="de-DE" sz="2000" dirty="0">
                <a:solidFill>
                  <a:schemeClr val="tx1">
                    <a:lumMod val="65000"/>
                  </a:schemeClr>
                </a:solidFill>
              </a:rPr>
              <a:t> </a:t>
            </a:r>
            <a:r>
              <a:rPr lang="de-DE" sz="2000" dirty="0" err="1">
                <a:solidFill>
                  <a:schemeClr val="tx1">
                    <a:lumMod val="65000"/>
                  </a:schemeClr>
                </a:solidFill>
              </a:rPr>
              <a:t>reign</a:t>
            </a:r>
            <a:r>
              <a:rPr lang="de-DE" sz="2000" dirty="0">
                <a:solidFill>
                  <a:schemeClr val="tx1">
                    <a:lumMod val="65000"/>
                  </a:schemeClr>
                </a:solidFill>
              </a:rPr>
              <a:t> (107-138)</a:t>
            </a:r>
          </a:p>
          <a:p>
            <a:pPr lvl="1"/>
            <a:r>
              <a:rPr lang="de-DE" sz="1800" dirty="0" err="1">
                <a:solidFill>
                  <a:schemeClr val="tx1">
                    <a:lumMod val="65000"/>
                  </a:schemeClr>
                </a:solidFill>
              </a:rPr>
              <a:t>renovated</a:t>
            </a:r>
            <a:r>
              <a:rPr lang="de-DE" sz="1800" dirty="0">
                <a:solidFill>
                  <a:schemeClr val="tx1">
                    <a:lumMod val="65000"/>
                  </a:schemeClr>
                </a:solidFill>
              </a:rPr>
              <a:t> </a:t>
            </a:r>
            <a:r>
              <a:rPr lang="de-DE" sz="1800" dirty="0" err="1">
                <a:solidFill>
                  <a:schemeClr val="tx1">
                    <a:lumMod val="65000"/>
                  </a:schemeClr>
                </a:solidFill>
              </a:rPr>
              <a:t>city</a:t>
            </a:r>
            <a:r>
              <a:rPr lang="de-DE" sz="1800" dirty="0">
                <a:solidFill>
                  <a:schemeClr val="tx1">
                    <a:lumMod val="65000"/>
                  </a:schemeClr>
                </a:solidFill>
              </a:rPr>
              <a:t> </a:t>
            </a:r>
            <a:r>
              <a:rPr lang="de-DE" sz="1800" dirty="0" err="1">
                <a:solidFill>
                  <a:schemeClr val="tx1">
                    <a:lumMod val="65000"/>
                  </a:schemeClr>
                </a:solidFill>
              </a:rPr>
              <a:t>gate</a:t>
            </a:r>
            <a:endParaRPr lang="de-DE" sz="1800" dirty="0">
              <a:solidFill>
                <a:schemeClr val="tx1">
                  <a:lumMod val="65000"/>
                </a:schemeClr>
              </a:solidFill>
            </a:endParaRPr>
          </a:p>
          <a:p>
            <a:pPr lvl="1"/>
            <a:r>
              <a:rPr lang="de-DE" sz="1800" dirty="0">
                <a:solidFill>
                  <a:schemeClr val="tx1">
                    <a:lumMod val="65000"/>
                  </a:schemeClr>
                </a:solidFill>
              </a:rPr>
              <a:t>2-storey oval </a:t>
            </a:r>
            <a:r>
              <a:rPr lang="de-DE" sz="1800" dirty="0" err="1">
                <a:solidFill>
                  <a:schemeClr val="tx1">
                    <a:lumMod val="65000"/>
                  </a:schemeClr>
                </a:solidFill>
              </a:rPr>
              <a:t>court</a:t>
            </a:r>
            <a:r>
              <a:rPr lang="de-DE" sz="1800" dirty="0">
                <a:solidFill>
                  <a:schemeClr val="tx1">
                    <a:lumMod val="65000"/>
                  </a:schemeClr>
                </a:solidFill>
              </a:rPr>
              <a:t> </a:t>
            </a:r>
            <a:r>
              <a:rPr lang="de-DE" sz="1800" dirty="0" err="1">
                <a:solidFill>
                  <a:schemeClr val="tx1">
                    <a:lumMod val="65000"/>
                  </a:schemeClr>
                </a:solidFill>
              </a:rPr>
              <a:t>with</a:t>
            </a:r>
            <a:r>
              <a:rPr lang="de-DE" sz="1800" dirty="0">
                <a:solidFill>
                  <a:schemeClr val="tx1">
                    <a:lumMod val="65000"/>
                  </a:schemeClr>
                </a:solidFill>
              </a:rPr>
              <a:t> </a:t>
            </a:r>
            <a:r>
              <a:rPr lang="de-DE" sz="1800" dirty="0" err="1">
                <a:solidFill>
                  <a:schemeClr val="tx1">
                    <a:lumMod val="65000"/>
                  </a:schemeClr>
                </a:solidFill>
              </a:rPr>
              <a:t>statues</a:t>
            </a:r>
            <a:endParaRPr lang="de-DE" sz="1800" dirty="0">
              <a:solidFill>
                <a:schemeClr val="tx1">
                  <a:lumMod val="65000"/>
                </a:schemeClr>
              </a:solidFill>
            </a:endParaRPr>
          </a:p>
          <a:p>
            <a:pPr lvl="1"/>
            <a:r>
              <a:rPr lang="de-DE" sz="1800" dirty="0">
                <a:solidFill>
                  <a:schemeClr val="tx1">
                    <a:lumMod val="65000"/>
                  </a:schemeClr>
                </a:solidFill>
              </a:rPr>
              <a:t>monumental </a:t>
            </a:r>
            <a:r>
              <a:rPr lang="de-DE" sz="1800" dirty="0" err="1">
                <a:solidFill>
                  <a:schemeClr val="tx1">
                    <a:lumMod val="65000"/>
                  </a:schemeClr>
                </a:solidFill>
              </a:rPr>
              <a:t>arch</a:t>
            </a:r>
            <a:r>
              <a:rPr lang="de-DE" sz="1800" dirty="0">
                <a:solidFill>
                  <a:schemeClr val="tx1">
                    <a:lumMod val="65000"/>
                  </a:schemeClr>
                </a:solidFill>
              </a:rPr>
              <a:t> </a:t>
            </a:r>
            <a:r>
              <a:rPr lang="de-DE" sz="1800" dirty="0" err="1">
                <a:solidFill>
                  <a:schemeClr val="tx1">
                    <a:lumMod val="65000"/>
                  </a:schemeClr>
                </a:solidFill>
              </a:rPr>
              <a:t>with</a:t>
            </a:r>
            <a:r>
              <a:rPr lang="de-DE" sz="1800" dirty="0">
                <a:solidFill>
                  <a:schemeClr val="tx1">
                    <a:lumMod val="65000"/>
                  </a:schemeClr>
                </a:solidFill>
              </a:rPr>
              <a:t> </a:t>
            </a:r>
            <a:r>
              <a:rPr lang="de-DE" sz="1800" dirty="0" err="1">
                <a:solidFill>
                  <a:schemeClr val="tx1">
                    <a:lumMod val="65000"/>
                  </a:schemeClr>
                </a:solidFill>
              </a:rPr>
              <a:t>statues</a:t>
            </a:r>
            <a:r>
              <a:rPr lang="de-DE" sz="1800" dirty="0">
                <a:solidFill>
                  <a:schemeClr val="tx1">
                    <a:lumMod val="65000"/>
                  </a:schemeClr>
                </a:solidFill>
              </a:rPr>
              <a:t> </a:t>
            </a:r>
            <a:r>
              <a:rPr lang="de-DE" sz="1800" dirty="0" err="1">
                <a:solidFill>
                  <a:schemeClr val="tx1">
                    <a:lumMod val="65000"/>
                  </a:schemeClr>
                </a:solidFill>
              </a:rPr>
              <a:t>of</a:t>
            </a:r>
            <a:r>
              <a:rPr lang="de-DE" sz="1800" dirty="0">
                <a:solidFill>
                  <a:schemeClr val="tx1">
                    <a:lumMod val="65000"/>
                  </a:schemeClr>
                </a:solidFill>
              </a:rPr>
              <a:t> </a:t>
            </a:r>
            <a:r>
              <a:rPr lang="de-DE" sz="1800" dirty="0" err="1">
                <a:solidFill>
                  <a:schemeClr val="tx1">
                    <a:lumMod val="65000"/>
                  </a:schemeClr>
                </a:solidFill>
              </a:rPr>
              <a:t>members</a:t>
            </a:r>
            <a:r>
              <a:rPr lang="de-DE" sz="1800" dirty="0">
                <a:solidFill>
                  <a:schemeClr val="tx1">
                    <a:lumMod val="65000"/>
                  </a:schemeClr>
                </a:solidFill>
              </a:rPr>
              <a:t> </a:t>
            </a:r>
            <a:r>
              <a:rPr lang="de-DE" sz="1800" dirty="0" err="1">
                <a:solidFill>
                  <a:schemeClr val="tx1">
                    <a:lumMod val="65000"/>
                  </a:schemeClr>
                </a:solidFill>
              </a:rPr>
              <a:t>of</a:t>
            </a:r>
            <a:r>
              <a:rPr lang="de-DE" sz="1800" dirty="0">
                <a:solidFill>
                  <a:schemeClr val="tx1">
                    <a:lumMod val="65000"/>
                  </a:schemeClr>
                </a:solidFill>
              </a:rPr>
              <a:t> </a:t>
            </a:r>
            <a:r>
              <a:rPr lang="de-DE" sz="1800" dirty="0" err="1">
                <a:solidFill>
                  <a:schemeClr val="tx1">
                    <a:lumMod val="65000"/>
                  </a:schemeClr>
                </a:solidFill>
              </a:rPr>
              <a:t>Hadrian‘s</a:t>
            </a:r>
            <a:r>
              <a:rPr lang="de-DE" sz="1800" dirty="0">
                <a:solidFill>
                  <a:schemeClr val="tx1">
                    <a:lumMod val="65000"/>
                  </a:schemeClr>
                </a:solidFill>
              </a:rPr>
              <a:t>  </a:t>
            </a:r>
            <a:r>
              <a:rPr lang="de-DE" sz="1800" dirty="0" err="1">
                <a:solidFill>
                  <a:schemeClr val="tx1">
                    <a:lumMod val="65000"/>
                  </a:schemeClr>
                </a:solidFill>
              </a:rPr>
              <a:t>family</a:t>
            </a:r>
            <a:endParaRPr lang="de-DE" sz="1800" dirty="0">
              <a:solidFill>
                <a:schemeClr val="tx1">
                  <a:lumMod val="65000"/>
                </a:schemeClr>
              </a:solidFill>
            </a:endParaRPr>
          </a:p>
          <a:p>
            <a:r>
              <a:rPr lang="de-DE" sz="2000" dirty="0">
                <a:solidFill>
                  <a:schemeClr val="tx1">
                    <a:lumMod val="65000"/>
                  </a:schemeClr>
                </a:solidFill>
                <a:sym typeface="Wingdings" pitchFamily="2" charset="2"/>
              </a:rPr>
              <a:t></a:t>
            </a:r>
            <a:r>
              <a:rPr lang="de-DE" sz="2000" dirty="0" err="1">
                <a:solidFill>
                  <a:schemeClr val="tx1">
                    <a:lumMod val="65000"/>
                  </a:schemeClr>
                </a:solidFill>
                <a:sym typeface="Wingdings" pitchFamily="2" charset="2"/>
              </a:rPr>
              <a:t>patron</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goddess</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of</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the</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polis</a:t>
            </a:r>
            <a:endParaRPr lang="de-DE" sz="2000" dirty="0">
              <a:solidFill>
                <a:schemeClr val="tx1">
                  <a:lumMod val="65000"/>
                </a:schemeClr>
              </a:solidFill>
              <a:sym typeface="Wingdings" pitchFamily="2" charset="2"/>
            </a:endParaRPr>
          </a:p>
        </p:txBody>
      </p:sp>
      <p:sp>
        <p:nvSpPr>
          <p:cNvPr id="2" name="Title 1"/>
          <p:cNvSpPr>
            <a:spLocks noGrp="1"/>
          </p:cNvSpPr>
          <p:nvPr>
            <p:ph type="title"/>
          </p:nvPr>
        </p:nvSpPr>
        <p:spPr>
          <a:xfrm>
            <a:off x="457200" y="260648"/>
            <a:ext cx="8229600" cy="854968"/>
          </a:xfrm>
        </p:spPr>
        <p:txBody>
          <a:bodyPr/>
          <a:lstStyle/>
          <a:p>
            <a:r>
              <a:rPr lang="en-GB" dirty="0" err="1"/>
              <a:t>Perge</a:t>
            </a:r>
            <a:r>
              <a:rPr lang="en-GB" dirty="0"/>
              <a:t>: </a:t>
            </a:r>
            <a:r>
              <a:rPr lang="en-GB" dirty="0" err="1"/>
              <a:t>Plancia</a:t>
            </a:r>
            <a:r>
              <a:rPr lang="en-GB" dirty="0"/>
              <a:t> Magna</a:t>
            </a:r>
            <a:endParaRPr lang="en-GB" dirty="0">
              <a:effectLst>
                <a:outerShdw blurRad="38100" dist="38100" dir="2700000" algn="tl">
                  <a:srgbClr val="000000">
                    <a:alpha val="43137"/>
                  </a:srgbClr>
                </a:outerShdw>
              </a:effectLst>
            </a:endParaRPr>
          </a:p>
        </p:txBody>
      </p:sp>
      <p:sp>
        <p:nvSpPr>
          <p:cNvPr id="5" name="TextBox 4"/>
          <p:cNvSpPr txBox="1"/>
          <p:nvPr/>
        </p:nvSpPr>
        <p:spPr>
          <a:xfrm>
            <a:off x="107504" y="6402814"/>
            <a:ext cx="7632848" cy="338554"/>
          </a:xfrm>
          <a:prstGeom prst="rect">
            <a:avLst/>
          </a:prstGeom>
          <a:noFill/>
        </p:spPr>
        <p:txBody>
          <a:bodyPr wrap="square" rtlCol="0">
            <a:spAutoFit/>
          </a:bodyPr>
          <a:lstStyle/>
          <a:p>
            <a:r>
              <a:rPr lang="en-GB" sz="1600" dirty="0" err="1">
                <a:solidFill>
                  <a:schemeClr val="tx1">
                    <a:lumMod val="50000"/>
                  </a:schemeClr>
                </a:solidFill>
                <a:effectLst>
                  <a:outerShdw blurRad="38100" dist="38100" dir="2700000" algn="tl">
                    <a:srgbClr val="000000">
                      <a:alpha val="43137"/>
                    </a:srgbClr>
                  </a:outerShdw>
                </a:effectLst>
              </a:rPr>
              <a:t>Perge</a:t>
            </a:r>
            <a:r>
              <a:rPr lang="en-GB" sz="1600" dirty="0">
                <a:solidFill>
                  <a:schemeClr val="tx1">
                    <a:lumMod val="50000"/>
                  </a:schemeClr>
                </a:solidFill>
                <a:effectLst>
                  <a:outerShdw blurRad="38100" dist="38100" dir="2700000" algn="tl">
                    <a:srgbClr val="000000">
                      <a:alpha val="43137"/>
                    </a:srgbClr>
                  </a:outerShdw>
                </a:effectLst>
              </a:rPr>
              <a:t>: </a:t>
            </a:r>
            <a:r>
              <a:rPr lang="en-GB" sz="1600" dirty="0" err="1">
                <a:solidFill>
                  <a:schemeClr val="tx1">
                    <a:lumMod val="50000"/>
                  </a:schemeClr>
                </a:solidFill>
                <a:effectLst>
                  <a:outerShdw blurRad="38100" dist="38100" dir="2700000" algn="tl">
                    <a:srgbClr val="000000">
                      <a:alpha val="43137"/>
                    </a:srgbClr>
                  </a:outerShdw>
                </a:effectLst>
              </a:rPr>
              <a:t>Hauptstadt</a:t>
            </a:r>
            <a:r>
              <a:rPr lang="en-GB" sz="1600" dirty="0">
                <a:solidFill>
                  <a:schemeClr val="tx1">
                    <a:lumMod val="50000"/>
                  </a:schemeClr>
                </a:solidFill>
                <a:effectLst>
                  <a:outerShdw blurRad="38100" dist="38100" dir="2700000" algn="tl">
                    <a:srgbClr val="000000">
                      <a:alpha val="43137"/>
                    </a:srgbClr>
                  </a:outerShdw>
                </a:effectLst>
              </a:rPr>
              <a:t> der </a:t>
            </a:r>
            <a:r>
              <a:rPr lang="en-GB" sz="1600" dirty="0" err="1">
                <a:solidFill>
                  <a:schemeClr val="tx1">
                    <a:lumMod val="50000"/>
                  </a:schemeClr>
                </a:solidFill>
                <a:effectLst>
                  <a:outerShdw blurRad="38100" dist="38100" dir="2700000" algn="tl">
                    <a:srgbClr val="000000">
                      <a:alpha val="43137"/>
                    </a:srgbClr>
                  </a:outerShdw>
                </a:effectLst>
              </a:rPr>
              <a:t>Provinz</a:t>
            </a:r>
            <a:r>
              <a:rPr lang="en-GB" sz="1600" dirty="0">
                <a:solidFill>
                  <a:schemeClr val="tx1">
                    <a:lumMod val="50000"/>
                  </a:schemeClr>
                </a:solidFill>
                <a:effectLst>
                  <a:outerShdw blurRad="38100" dist="38100" dir="2700000" algn="tl">
                    <a:srgbClr val="000000">
                      <a:alpha val="43137"/>
                    </a:srgbClr>
                  </a:outerShdw>
                </a:effectLst>
              </a:rPr>
              <a:t> </a:t>
            </a:r>
            <a:r>
              <a:rPr lang="en-GB" sz="1600" dirty="0" err="1">
                <a:solidFill>
                  <a:schemeClr val="tx1">
                    <a:lumMod val="50000"/>
                  </a:schemeClr>
                </a:solidFill>
                <a:effectLst>
                  <a:outerShdw blurRad="38100" dist="38100" dir="2700000" algn="tl">
                    <a:srgbClr val="000000">
                      <a:alpha val="43137"/>
                    </a:srgbClr>
                  </a:outerShdw>
                </a:effectLst>
              </a:rPr>
              <a:t>Lykien</a:t>
            </a:r>
            <a:r>
              <a:rPr lang="en-GB" sz="1600" dirty="0">
                <a:solidFill>
                  <a:schemeClr val="tx1">
                    <a:lumMod val="50000"/>
                  </a:schemeClr>
                </a:solidFill>
                <a:effectLst>
                  <a:outerShdw blurRad="38100" dist="38100" dir="2700000" algn="tl">
                    <a:srgbClr val="000000">
                      <a:alpha val="43137"/>
                    </a:srgbClr>
                  </a:outerShdw>
                </a:effectLst>
              </a:rPr>
              <a:t> und </a:t>
            </a:r>
            <a:r>
              <a:rPr lang="en-GB" sz="1600" dirty="0" err="1">
                <a:solidFill>
                  <a:schemeClr val="tx1">
                    <a:lumMod val="50000"/>
                  </a:schemeClr>
                </a:solidFill>
                <a:effectLst>
                  <a:outerShdw blurRad="38100" dist="38100" dir="2700000" algn="tl">
                    <a:srgbClr val="000000">
                      <a:alpha val="43137"/>
                    </a:srgbClr>
                  </a:outerShdw>
                </a:effectLst>
              </a:rPr>
              <a:t>Pamphyliens</a:t>
            </a:r>
            <a:endParaRPr lang="en-GB" sz="1600" dirty="0">
              <a:solidFill>
                <a:schemeClr val="tx1">
                  <a:lumMod val="50000"/>
                </a:schemeClr>
              </a:solidFill>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1292763"/>
            <a:ext cx="3816424" cy="5088565"/>
          </a:xfrm>
          <a:prstGeom prst="rect">
            <a:avLst/>
          </a:prstGeom>
        </p:spPr>
      </p:pic>
      <p:sp>
        <p:nvSpPr>
          <p:cNvPr id="6" name="TextBox 5"/>
          <p:cNvSpPr txBox="1"/>
          <p:nvPr/>
        </p:nvSpPr>
        <p:spPr>
          <a:xfrm>
            <a:off x="4139952" y="6279703"/>
            <a:ext cx="4881144" cy="461665"/>
          </a:xfrm>
          <a:prstGeom prst="rect">
            <a:avLst/>
          </a:prstGeom>
          <a:noFill/>
        </p:spPr>
        <p:txBody>
          <a:bodyPr wrap="square" rtlCol="0">
            <a:spAutoFit/>
          </a:bodyPr>
          <a:lstStyle/>
          <a:p>
            <a:pPr algn="r"/>
            <a:r>
              <a:rPr lang="en-GB" sz="1200" i="1" dirty="0">
                <a:solidFill>
                  <a:schemeClr val="tx1">
                    <a:lumMod val="50000"/>
                  </a:schemeClr>
                </a:solidFill>
              </a:rPr>
              <a:t>Under Trajan and Hadrian</a:t>
            </a:r>
            <a:br>
              <a:rPr lang="en-GB" sz="1200" i="1" dirty="0">
                <a:solidFill>
                  <a:schemeClr val="tx1">
                    <a:lumMod val="50000"/>
                  </a:schemeClr>
                </a:solidFill>
              </a:rPr>
            </a:br>
            <a:r>
              <a:rPr lang="en-GB" sz="1200" i="1" dirty="0">
                <a:solidFill>
                  <a:schemeClr val="tx1">
                    <a:lumMod val="50000"/>
                  </a:schemeClr>
                </a:solidFill>
              </a:rPr>
              <a:t>See Van Bremen S. 344, n</a:t>
            </a:r>
            <a:r>
              <a:rPr lang="en-GB" sz="1200" i="1" baseline="30000" dirty="0">
                <a:solidFill>
                  <a:schemeClr val="tx1">
                    <a:lumMod val="50000"/>
                  </a:schemeClr>
                </a:solidFill>
              </a:rPr>
              <a:t>o</a:t>
            </a:r>
            <a:r>
              <a:rPr lang="en-GB" sz="1200" i="1" dirty="0">
                <a:solidFill>
                  <a:schemeClr val="tx1">
                    <a:lumMod val="50000"/>
                  </a:schemeClr>
                </a:solidFill>
              </a:rPr>
              <a:t> 2</a:t>
            </a:r>
            <a:endParaRPr lang="en-GB" sz="1200" dirty="0">
              <a:solidFill>
                <a:schemeClr val="tx1">
                  <a:lumMod val="50000"/>
                </a:schemeClr>
              </a:solidFill>
            </a:endParaRPr>
          </a:p>
        </p:txBody>
      </p:sp>
    </p:spTree>
    <p:extLst>
      <p:ext uri="{BB962C8B-B14F-4D97-AF65-F5344CB8AC3E}">
        <p14:creationId xmlns:p14="http://schemas.microsoft.com/office/powerpoint/2010/main" val="27683296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5"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r="2265" b="4174"/>
          <a:stretch/>
        </p:blipFill>
        <p:spPr>
          <a:xfrm>
            <a:off x="73008" y="1137953"/>
            <a:ext cx="4850191" cy="3213940"/>
          </a:xfrm>
          <a:prstGeom prst="rect">
            <a:avLst/>
          </a:prstGeom>
        </p:spPr>
      </p:pic>
      <p:sp>
        <p:nvSpPr>
          <p:cNvPr id="11" name="Title 1"/>
          <p:cNvSpPr>
            <a:spLocks noGrp="1"/>
          </p:cNvSpPr>
          <p:nvPr>
            <p:ph type="title"/>
          </p:nvPr>
        </p:nvSpPr>
        <p:spPr>
          <a:xfrm>
            <a:off x="457200" y="260648"/>
            <a:ext cx="8229600" cy="854968"/>
          </a:xfrm>
        </p:spPr>
        <p:txBody>
          <a:bodyPr/>
          <a:lstStyle/>
          <a:p>
            <a:r>
              <a:rPr lang="en-GB" dirty="0" err="1"/>
              <a:t>Perge</a:t>
            </a:r>
            <a:r>
              <a:rPr lang="en-GB" dirty="0"/>
              <a:t>: </a:t>
            </a:r>
            <a:r>
              <a:rPr lang="en-GB" dirty="0" err="1"/>
              <a:t>Plancia</a:t>
            </a:r>
            <a:r>
              <a:rPr lang="en-GB" dirty="0"/>
              <a:t> Magna</a:t>
            </a:r>
            <a:endParaRPr lang="en-GB" dirty="0">
              <a:effectLst>
                <a:outerShdw blurRad="38100" dist="38100" dir="2700000" algn="tl">
                  <a:srgbClr val="000000">
                    <a:alpha val="43137"/>
                  </a:srgbClr>
                </a:outerShdw>
              </a:effectLst>
            </a:endParaRPr>
          </a:p>
        </p:txBody>
      </p:sp>
      <p:sp>
        <p:nvSpPr>
          <p:cNvPr id="18" name="Content Placeholder 2"/>
          <p:cNvSpPr txBox="1">
            <a:spLocks/>
          </p:cNvSpPr>
          <p:nvPr/>
        </p:nvSpPr>
        <p:spPr>
          <a:xfrm>
            <a:off x="-36512" y="4345713"/>
            <a:ext cx="4752528" cy="2395655"/>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vi-VN" sz="1800" dirty="0"/>
              <a:t>[Π]λανκίαν Μάγναν Μ. Πλανκ[ίου]</a:t>
            </a:r>
            <a:br>
              <a:rPr lang="de-DE" sz="1800" dirty="0"/>
            </a:br>
            <a:r>
              <a:rPr lang="vi-VN" sz="1800" dirty="0"/>
              <a:t>Οὐάρου καὶ </a:t>
            </a:r>
            <a:r>
              <a:rPr lang="vi-VN" sz="1800" b="1" dirty="0">
                <a:solidFill>
                  <a:srgbClr val="92D050"/>
                </a:solidFill>
              </a:rPr>
              <a:t>Πόλεως θυγα[τέρα</a:t>
            </a:r>
            <a:r>
              <a:rPr lang="vi-VN" sz="1800" dirty="0"/>
              <a:t>],</a:t>
            </a:r>
            <a:br>
              <a:rPr lang="de-DE" sz="1800" dirty="0"/>
            </a:br>
            <a:r>
              <a:rPr lang="vi-VN" sz="1800" b="1" dirty="0">
                <a:solidFill>
                  <a:schemeClr val="accent6">
                    <a:lumMod val="60000"/>
                    <a:lumOff val="40000"/>
                  </a:schemeClr>
                </a:solidFill>
              </a:rPr>
              <a:t>[ἱ]έρειαν</a:t>
            </a:r>
            <a:r>
              <a:rPr lang="vi-VN" sz="1800" dirty="0">
                <a:solidFill>
                  <a:schemeClr val="accent6">
                    <a:lumMod val="60000"/>
                    <a:lumOff val="40000"/>
                  </a:schemeClr>
                </a:solidFill>
              </a:rPr>
              <a:t> </a:t>
            </a:r>
            <a:r>
              <a:rPr lang="vi-VN" sz="1800" dirty="0"/>
              <a:t>τῆς Ἀρτέμιδο[ς] κ[αὶ]</a:t>
            </a:r>
            <a:br>
              <a:rPr lang="de-DE" sz="1800" dirty="0"/>
            </a:br>
            <a:r>
              <a:rPr lang="vi-VN" sz="1800" b="1" dirty="0">
                <a:solidFill>
                  <a:schemeClr val="bg2">
                    <a:lumMod val="50000"/>
                    <a:lumOff val="50000"/>
                  </a:schemeClr>
                </a:solidFill>
              </a:rPr>
              <a:t>δημιουργὸν</a:t>
            </a:r>
            <a:r>
              <a:rPr lang="vi-VN" sz="1800" dirty="0"/>
              <a:t> τὸ τρί̣τ̣ον,</a:t>
            </a:r>
            <a:br>
              <a:rPr lang="de-DE" sz="1800" dirty="0"/>
            </a:br>
            <a:r>
              <a:rPr lang="vi-VN" sz="1800" b="1" dirty="0">
                <a:solidFill>
                  <a:schemeClr val="accent3">
                    <a:lumMod val="60000"/>
                    <a:lumOff val="40000"/>
                  </a:schemeClr>
                </a:solidFill>
              </a:rPr>
              <a:t>ἱ̣έρειαν</a:t>
            </a:r>
            <a:r>
              <a:rPr lang="vi-VN" sz="1800" dirty="0"/>
              <a:t> Μητρὸς θεῶν διὰ βίο[υ],</a:t>
            </a:r>
            <a:br>
              <a:rPr lang="de-DE" sz="1800" dirty="0"/>
            </a:br>
            <a:r>
              <a:rPr lang="vi-VN" sz="1800" b="1" dirty="0">
                <a:solidFill>
                  <a:srgbClr val="FFC000"/>
                </a:solidFill>
              </a:rPr>
              <a:t>ἀρχιέρειαν τῶν Σεβαστῶν</a:t>
            </a:r>
            <a:r>
              <a:rPr lang="de-DE" sz="1800" dirty="0"/>
              <a:t>,</a:t>
            </a:r>
            <a:br>
              <a:rPr lang="de-DE" sz="1800" dirty="0"/>
            </a:br>
            <a:r>
              <a:rPr lang="vi-VN" sz="1800" dirty="0"/>
              <a:t>Μ. Πλάνκιος Ἀλέξανδρος</a:t>
            </a:r>
            <a:br>
              <a:rPr lang="de-DE" sz="1800" dirty="0"/>
            </a:br>
            <a:r>
              <a:rPr lang="vi-VN" sz="1800" dirty="0"/>
              <a:t>τὴν </a:t>
            </a:r>
            <a:r>
              <a:rPr lang="vi-VN" sz="1800" b="1" dirty="0">
                <a:solidFill>
                  <a:srgbClr val="FFFF00"/>
                </a:solidFill>
              </a:rPr>
              <a:t>πατρώνισσαν</a:t>
            </a:r>
            <a:r>
              <a:rPr lang="de-DE" sz="1800" dirty="0"/>
              <a:t>.</a:t>
            </a:r>
            <a:endParaRPr lang="vi-VN" sz="1800" dirty="0"/>
          </a:p>
        </p:txBody>
      </p:sp>
      <p:sp>
        <p:nvSpPr>
          <p:cNvPr id="19" name="TextBox 18"/>
          <p:cNvSpPr txBox="1"/>
          <p:nvPr/>
        </p:nvSpPr>
        <p:spPr>
          <a:xfrm rot="16200000">
            <a:off x="-1142762" y="2591035"/>
            <a:ext cx="2664295" cy="307777"/>
          </a:xfrm>
          <a:prstGeom prst="rect">
            <a:avLst/>
          </a:prstGeom>
          <a:noFill/>
        </p:spPr>
        <p:txBody>
          <a:bodyPr wrap="square" rtlCol="0">
            <a:spAutoFit/>
          </a:bodyPr>
          <a:lstStyle/>
          <a:p>
            <a:pPr algn="r"/>
            <a:r>
              <a:rPr lang="en-GB" sz="1400" dirty="0">
                <a:solidFill>
                  <a:schemeClr val="accent5">
                    <a:lumMod val="40000"/>
                    <a:lumOff val="60000"/>
                  </a:schemeClr>
                </a:solidFill>
              </a:rPr>
              <a:t>Antalya Museum</a:t>
            </a:r>
          </a:p>
        </p:txBody>
      </p:sp>
      <p:sp>
        <p:nvSpPr>
          <p:cNvPr id="21" name="Content Placeholder 2"/>
          <p:cNvSpPr>
            <a:spLocks noGrp="1"/>
          </p:cNvSpPr>
          <p:nvPr>
            <p:ph idx="1"/>
          </p:nvPr>
        </p:nvSpPr>
        <p:spPr>
          <a:xfrm>
            <a:off x="4860032" y="1412776"/>
            <a:ext cx="4283968" cy="4565103"/>
          </a:xfrm>
        </p:spPr>
        <p:txBody>
          <a:bodyPr>
            <a:normAutofit/>
          </a:bodyPr>
          <a:lstStyle/>
          <a:p>
            <a:r>
              <a:rPr lang="en-GB" sz="2000" dirty="0">
                <a:solidFill>
                  <a:schemeClr val="accent5">
                    <a:lumMod val="60000"/>
                    <a:lumOff val="40000"/>
                  </a:schemeClr>
                </a:solidFill>
              </a:rPr>
              <a:t>daughter of the proconsul of Bithynia</a:t>
            </a:r>
          </a:p>
          <a:p>
            <a:r>
              <a:rPr lang="de-DE" sz="2000" dirty="0">
                <a:solidFill>
                  <a:schemeClr val="accent5">
                    <a:lumMod val="60000"/>
                    <a:lumOff val="40000"/>
                  </a:schemeClr>
                </a:solidFill>
              </a:rPr>
              <a:t>„</a:t>
            </a:r>
            <a:r>
              <a:rPr lang="de-DE" sz="2000" dirty="0" err="1">
                <a:solidFill>
                  <a:schemeClr val="accent5">
                    <a:lumMod val="60000"/>
                    <a:lumOff val="40000"/>
                  </a:schemeClr>
                </a:solidFill>
              </a:rPr>
              <a:t>daughter</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dirty="0" err="1">
                <a:solidFill>
                  <a:schemeClr val="accent5">
                    <a:lumMod val="60000"/>
                    <a:lumOff val="40000"/>
                  </a:schemeClr>
                </a:solidFill>
              </a:rPr>
              <a:t>polis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Artemis, </a:t>
            </a:r>
            <a:r>
              <a:rPr lang="de-DE" sz="2000" i="1" dirty="0" err="1">
                <a:solidFill>
                  <a:schemeClr val="accent5">
                    <a:lumMod val="60000"/>
                    <a:lumOff val="40000"/>
                  </a:schemeClr>
                </a:solidFill>
              </a:rPr>
              <a:t>demiurgos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dirty="0" err="1">
                <a:solidFill>
                  <a:schemeClr val="accent5">
                    <a:lumMod val="60000"/>
                    <a:lumOff val="40000"/>
                  </a:schemeClr>
                </a:solidFill>
              </a:rPr>
              <a:t>mother</a:t>
            </a:r>
            <a:r>
              <a:rPr lang="de-DE" sz="2000" dirty="0">
                <a:solidFill>
                  <a:schemeClr val="accent5">
                    <a:lumMod val="60000"/>
                    <a:lumOff val="40000"/>
                  </a:schemeClr>
                </a:solidFill>
              </a:rPr>
              <a:t> </a:t>
            </a:r>
            <a:r>
              <a:rPr lang="de-DE" sz="2000" dirty="0" err="1">
                <a:solidFill>
                  <a:schemeClr val="accent5">
                    <a:lumMod val="60000"/>
                    <a:lumOff val="40000"/>
                  </a:schemeClr>
                </a:solidFill>
              </a:rPr>
              <a:t>goddess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high</a:t>
            </a:r>
            <a:r>
              <a:rPr lang="de-DE" sz="2000" dirty="0">
                <a:solidFill>
                  <a:schemeClr val="accent5">
                    <a:lumMod val="60000"/>
                    <a:lumOff val="40000"/>
                  </a:schemeClr>
                </a:solidFill>
              </a:rPr>
              <a:t> </a:t>
            </a: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i="1" dirty="0" err="1">
                <a:solidFill>
                  <a:schemeClr val="accent5">
                    <a:lumMod val="60000"/>
                    <a:lumOff val="40000"/>
                  </a:schemeClr>
                </a:solidFill>
              </a:rPr>
              <a:t>Augusti</a:t>
            </a:r>
            <a:endParaRPr lang="en-GB" sz="2000" i="1" dirty="0">
              <a:solidFill>
                <a:schemeClr val="accent5">
                  <a:lumMod val="60000"/>
                  <a:lumOff val="40000"/>
                </a:schemeClr>
              </a:solidFill>
            </a:endParaRPr>
          </a:p>
          <a:p>
            <a:r>
              <a:rPr lang="de-DE" sz="2000" dirty="0" err="1">
                <a:solidFill>
                  <a:schemeClr val="tx1">
                    <a:lumMod val="65000"/>
                  </a:schemeClr>
                </a:solidFill>
              </a:rPr>
              <a:t>Several</a:t>
            </a:r>
            <a:r>
              <a:rPr lang="de-DE" sz="2000" dirty="0">
                <a:solidFill>
                  <a:schemeClr val="tx1">
                    <a:lumMod val="65000"/>
                  </a:schemeClr>
                </a:solidFill>
              </a:rPr>
              <a:t> large </a:t>
            </a:r>
            <a:r>
              <a:rPr lang="de-DE" sz="2000" b="1" dirty="0" err="1">
                <a:solidFill>
                  <a:schemeClr val="tx1">
                    <a:lumMod val="65000"/>
                  </a:schemeClr>
                </a:solidFill>
              </a:rPr>
              <a:t>building</a:t>
            </a:r>
            <a:r>
              <a:rPr lang="de-DE" sz="2000" b="1" dirty="0">
                <a:solidFill>
                  <a:schemeClr val="tx1">
                    <a:lumMod val="65000"/>
                  </a:schemeClr>
                </a:solidFill>
              </a:rPr>
              <a:t> </a:t>
            </a:r>
            <a:r>
              <a:rPr lang="de-DE" sz="2000" b="1" dirty="0" err="1">
                <a:solidFill>
                  <a:schemeClr val="tx1">
                    <a:lumMod val="65000"/>
                  </a:schemeClr>
                </a:solidFill>
              </a:rPr>
              <a:t>projects</a:t>
            </a:r>
            <a:r>
              <a:rPr lang="de-DE" sz="2000" b="1" dirty="0">
                <a:solidFill>
                  <a:schemeClr val="tx1">
                    <a:lumMod val="65000"/>
                  </a:schemeClr>
                </a:solidFill>
              </a:rPr>
              <a:t> </a:t>
            </a:r>
            <a:r>
              <a:rPr lang="de-DE" sz="2000" dirty="0" err="1">
                <a:solidFill>
                  <a:schemeClr val="tx1">
                    <a:lumMod val="65000"/>
                  </a:schemeClr>
                </a:solidFill>
              </a:rPr>
              <a:t>during</a:t>
            </a:r>
            <a:r>
              <a:rPr lang="de-DE" sz="2000" dirty="0">
                <a:solidFill>
                  <a:schemeClr val="tx1">
                    <a:lumMod val="65000"/>
                  </a:schemeClr>
                </a:solidFill>
              </a:rPr>
              <a:t> </a:t>
            </a:r>
            <a:r>
              <a:rPr lang="de-DE" sz="2000" dirty="0" err="1">
                <a:solidFill>
                  <a:schemeClr val="tx1">
                    <a:lumMod val="65000"/>
                  </a:schemeClr>
                </a:solidFill>
              </a:rPr>
              <a:t>Hadrian‘s</a:t>
            </a:r>
            <a:r>
              <a:rPr lang="de-DE" sz="2000" dirty="0">
                <a:solidFill>
                  <a:schemeClr val="tx1">
                    <a:lumMod val="65000"/>
                  </a:schemeClr>
                </a:solidFill>
              </a:rPr>
              <a:t> </a:t>
            </a:r>
            <a:r>
              <a:rPr lang="de-DE" sz="2000" dirty="0" err="1">
                <a:solidFill>
                  <a:schemeClr val="tx1">
                    <a:lumMod val="65000"/>
                  </a:schemeClr>
                </a:solidFill>
              </a:rPr>
              <a:t>reign</a:t>
            </a:r>
            <a:r>
              <a:rPr lang="de-DE" sz="2000" dirty="0">
                <a:solidFill>
                  <a:schemeClr val="tx1">
                    <a:lumMod val="65000"/>
                  </a:schemeClr>
                </a:solidFill>
              </a:rPr>
              <a:t> (107-138)</a:t>
            </a:r>
          </a:p>
          <a:p>
            <a:pPr lvl="1"/>
            <a:r>
              <a:rPr lang="de-DE" sz="1800" dirty="0" err="1">
                <a:solidFill>
                  <a:schemeClr val="tx1">
                    <a:lumMod val="65000"/>
                  </a:schemeClr>
                </a:solidFill>
              </a:rPr>
              <a:t>renovated</a:t>
            </a:r>
            <a:r>
              <a:rPr lang="de-DE" sz="1800" dirty="0">
                <a:solidFill>
                  <a:schemeClr val="tx1">
                    <a:lumMod val="65000"/>
                  </a:schemeClr>
                </a:solidFill>
              </a:rPr>
              <a:t> </a:t>
            </a:r>
            <a:r>
              <a:rPr lang="de-DE" sz="1800" dirty="0" err="1">
                <a:solidFill>
                  <a:schemeClr val="tx1">
                    <a:lumMod val="65000"/>
                  </a:schemeClr>
                </a:solidFill>
              </a:rPr>
              <a:t>city</a:t>
            </a:r>
            <a:r>
              <a:rPr lang="de-DE" sz="1800" dirty="0">
                <a:solidFill>
                  <a:schemeClr val="tx1">
                    <a:lumMod val="65000"/>
                  </a:schemeClr>
                </a:solidFill>
              </a:rPr>
              <a:t> </a:t>
            </a:r>
            <a:r>
              <a:rPr lang="de-DE" sz="1800" dirty="0" err="1">
                <a:solidFill>
                  <a:schemeClr val="tx1">
                    <a:lumMod val="65000"/>
                  </a:schemeClr>
                </a:solidFill>
              </a:rPr>
              <a:t>gate</a:t>
            </a:r>
            <a:endParaRPr lang="de-DE" sz="1800" dirty="0">
              <a:solidFill>
                <a:schemeClr val="tx1">
                  <a:lumMod val="65000"/>
                </a:schemeClr>
              </a:solidFill>
            </a:endParaRPr>
          </a:p>
          <a:p>
            <a:pPr lvl="1"/>
            <a:r>
              <a:rPr lang="de-DE" sz="1800" dirty="0">
                <a:solidFill>
                  <a:schemeClr val="tx1">
                    <a:lumMod val="65000"/>
                  </a:schemeClr>
                </a:solidFill>
              </a:rPr>
              <a:t>2-storey oval </a:t>
            </a:r>
            <a:r>
              <a:rPr lang="de-DE" sz="1800" dirty="0" err="1">
                <a:solidFill>
                  <a:schemeClr val="tx1">
                    <a:lumMod val="65000"/>
                  </a:schemeClr>
                </a:solidFill>
              </a:rPr>
              <a:t>court</a:t>
            </a:r>
            <a:r>
              <a:rPr lang="de-DE" sz="1800" dirty="0">
                <a:solidFill>
                  <a:schemeClr val="tx1">
                    <a:lumMod val="65000"/>
                  </a:schemeClr>
                </a:solidFill>
              </a:rPr>
              <a:t> </a:t>
            </a:r>
            <a:r>
              <a:rPr lang="de-DE" sz="1800" dirty="0" err="1">
                <a:solidFill>
                  <a:schemeClr val="tx1">
                    <a:lumMod val="65000"/>
                  </a:schemeClr>
                </a:solidFill>
              </a:rPr>
              <a:t>with</a:t>
            </a:r>
            <a:r>
              <a:rPr lang="de-DE" sz="1800" dirty="0">
                <a:solidFill>
                  <a:schemeClr val="tx1">
                    <a:lumMod val="65000"/>
                  </a:schemeClr>
                </a:solidFill>
              </a:rPr>
              <a:t> </a:t>
            </a:r>
            <a:r>
              <a:rPr lang="de-DE" sz="1800" dirty="0" err="1">
                <a:solidFill>
                  <a:schemeClr val="tx1">
                    <a:lumMod val="65000"/>
                  </a:schemeClr>
                </a:solidFill>
              </a:rPr>
              <a:t>statues</a:t>
            </a:r>
            <a:endParaRPr lang="de-DE" sz="1800" dirty="0">
              <a:solidFill>
                <a:schemeClr val="tx1">
                  <a:lumMod val="65000"/>
                </a:schemeClr>
              </a:solidFill>
            </a:endParaRPr>
          </a:p>
          <a:p>
            <a:pPr lvl="1"/>
            <a:r>
              <a:rPr lang="de-DE" sz="1800" dirty="0">
                <a:solidFill>
                  <a:schemeClr val="tx1">
                    <a:lumMod val="65000"/>
                  </a:schemeClr>
                </a:solidFill>
              </a:rPr>
              <a:t>monumental </a:t>
            </a:r>
            <a:r>
              <a:rPr lang="de-DE" sz="1800" dirty="0" err="1">
                <a:solidFill>
                  <a:schemeClr val="tx1">
                    <a:lumMod val="65000"/>
                  </a:schemeClr>
                </a:solidFill>
              </a:rPr>
              <a:t>arch</a:t>
            </a:r>
            <a:r>
              <a:rPr lang="de-DE" sz="1800" dirty="0">
                <a:solidFill>
                  <a:schemeClr val="tx1">
                    <a:lumMod val="65000"/>
                  </a:schemeClr>
                </a:solidFill>
              </a:rPr>
              <a:t> </a:t>
            </a:r>
            <a:r>
              <a:rPr lang="de-DE" sz="1800" dirty="0" err="1">
                <a:solidFill>
                  <a:schemeClr val="tx1">
                    <a:lumMod val="65000"/>
                  </a:schemeClr>
                </a:solidFill>
              </a:rPr>
              <a:t>with</a:t>
            </a:r>
            <a:r>
              <a:rPr lang="de-DE" sz="1800" dirty="0">
                <a:solidFill>
                  <a:schemeClr val="tx1">
                    <a:lumMod val="65000"/>
                  </a:schemeClr>
                </a:solidFill>
              </a:rPr>
              <a:t> </a:t>
            </a:r>
            <a:r>
              <a:rPr lang="de-DE" sz="1800" dirty="0" err="1">
                <a:solidFill>
                  <a:schemeClr val="tx1">
                    <a:lumMod val="65000"/>
                  </a:schemeClr>
                </a:solidFill>
              </a:rPr>
              <a:t>statues</a:t>
            </a:r>
            <a:r>
              <a:rPr lang="de-DE" sz="1800" dirty="0">
                <a:solidFill>
                  <a:schemeClr val="tx1">
                    <a:lumMod val="65000"/>
                  </a:schemeClr>
                </a:solidFill>
              </a:rPr>
              <a:t> </a:t>
            </a:r>
            <a:r>
              <a:rPr lang="de-DE" sz="1800" dirty="0" err="1">
                <a:solidFill>
                  <a:schemeClr val="tx1">
                    <a:lumMod val="65000"/>
                  </a:schemeClr>
                </a:solidFill>
              </a:rPr>
              <a:t>of</a:t>
            </a:r>
            <a:r>
              <a:rPr lang="de-DE" sz="1800" dirty="0">
                <a:solidFill>
                  <a:schemeClr val="tx1">
                    <a:lumMod val="65000"/>
                  </a:schemeClr>
                </a:solidFill>
              </a:rPr>
              <a:t> </a:t>
            </a:r>
            <a:r>
              <a:rPr lang="de-DE" sz="1800" dirty="0" err="1">
                <a:solidFill>
                  <a:schemeClr val="tx1">
                    <a:lumMod val="65000"/>
                  </a:schemeClr>
                </a:solidFill>
              </a:rPr>
              <a:t>members</a:t>
            </a:r>
            <a:r>
              <a:rPr lang="de-DE" sz="1800" dirty="0">
                <a:solidFill>
                  <a:schemeClr val="tx1">
                    <a:lumMod val="65000"/>
                  </a:schemeClr>
                </a:solidFill>
              </a:rPr>
              <a:t> </a:t>
            </a:r>
            <a:r>
              <a:rPr lang="de-DE" sz="1800" dirty="0" err="1">
                <a:solidFill>
                  <a:schemeClr val="tx1">
                    <a:lumMod val="65000"/>
                  </a:schemeClr>
                </a:solidFill>
              </a:rPr>
              <a:t>of</a:t>
            </a:r>
            <a:r>
              <a:rPr lang="de-DE" sz="1800" dirty="0">
                <a:solidFill>
                  <a:schemeClr val="tx1">
                    <a:lumMod val="65000"/>
                  </a:schemeClr>
                </a:solidFill>
              </a:rPr>
              <a:t> </a:t>
            </a:r>
            <a:r>
              <a:rPr lang="de-DE" sz="1800" dirty="0" err="1">
                <a:solidFill>
                  <a:schemeClr val="tx1">
                    <a:lumMod val="65000"/>
                  </a:schemeClr>
                </a:solidFill>
              </a:rPr>
              <a:t>Hadrian‘s</a:t>
            </a:r>
            <a:r>
              <a:rPr lang="de-DE" sz="1800" dirty="0">
                <a:solidFill>
                  <a:schemeClr val="tx1">
                    <a:lumMod val="65000"/>
                  </a:schemeClr>
                </a:solidFill>
              </a:rPr>
              <a:t>  </a:t>
            </a:r>
            <a:r>
              <a:rPr lang="de-DE" sz="1800" dirty="0" err="1">
                <a:solidFill>
                  <a:schemeClr val="tx1">
                    <a:lumMod val="65000"/>
                  </a:schemeClr>
                </a:solidFill>
              </a:rPr>
              <a:t>family</a:t>
            </a:r>
            <a:endParaRPr lang="de-DE" sz="1800" dirty="0">
              <a:solidFill>
                <a:schemeClr val="tx1">
                  <a:lumMod val="65000"/>
                </a:schemeClr>
              </a:solidFill>
            </a:endParaRPr>
          </a:p>
          <a:p>
            <a:r>
              <a:rPr lang="de-DE" sz="2000" dirty="0">
                <a:solidFill>
                  <a:schemeClr val="tx1">
                    <a:lumMod val="65000"/>
                  </a:schemeClr>
                </a:solidFill>
                <a:sym typeface="Wingdings" pitchFamily="2" charset="2"/>
              </a:rPr>
              <a:t></a:t>
            </a:r>
            <a:r>
              <a:rPr lang="de-DE" sz="2000" dirty="0" err="1">
                <a:solidFill>
                  <a:schemeClr val="tx1">
                    <a:lumMod val="65000"/>
                  </a:schemeClr>
                </a:solidFill>
                <a:sym typeface="Wingdings" pitchFamily="2" charset="2"/>
              </a:rPr>
              <a:t>patron</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goddess</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of</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the</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polis</a:t>
            </a:r>
            <a:endParaRPr lang="de-DE" sz="2000" dirty="0">
              <a:solidFill>
                <a:schemeClr val="tx1">
                  <a:lumMod val="65000"/>
                </a:schemeClr>
              </a:solidFill>
              <a:sym typeface="Wingdings" pitchFamily="2" charset="2"/>
            </a:endParaRPr>
          </a:p>
        </p:txBody>
      </p:sp>
      <p:sp>
        <p:nvSpPr>
          <p:cNvPr id="4" name="TextBox 3"/>
          <p:cNvSpPr txBox="1"/>
          <p:nvPr/>
        </p:nvSpPr>
        <p:spPr>
          <a:xfrm>
            <a:off x="4139952" y="6093296"/>
            <a:ext cx="4881144" cy="830997"/>
          </a:xfrm>
          <a:prstGeom prst="rect">
            <a:avLst/>
          </a:prstGeom>
          <a:noFill/>
        </p:spPr>
        <p:txBody>
          <a:bodyPr wrap="square" rtlCol="0">
            <a:spAutoFit/>
          </a:bodyPr>
          <a:lstStyle/>
          <a:p>
            <a:pPr algn="r"/>
            <a:r>
              <a:rPr lang="en-GB" sz="1200" i="1" dirty="0">
                <a:solidFill>
                  <a:schemeClr val="tx1">
                    <a:lumMod val="50000"/>
                  </a:schemeClr>
                </a:solidFill>
              </a:rPr>
              <a:t>c. AD 124-125</a:t>
            </a:r>
            <a:br>
              <a:rPr lang="en-GB" sz="1200" i="1" dirty="0">
                <a:solidFill>
                  <a:schemeClr val="tx1">
                    <a:lumMod val="50000"/>
                  </a:schemeClr>
                </a:solidFill>
              </a:rPr>
            </a:br>
            <a:r>
              <a:rPr lang="en-GB" sz="1200" i="1" dirty="0" err="1">
                <a:solidFill>
                  <a:schemeClr val="tx1">
                    <a:lumMod val="50000"/>
                  </a:schemeClr>
                </a:solidFill>
              </a:rPr>
              <a:t>Inan</a:t>
            </a:r>
            <a:r>
              <a:rPr lang="en-GB" sz="1200" i="1" dirty="0">
                <a:solidFill>
                  <a:schemeClr val="tx1">
                    <a:lumMod val="50000"/>
                  </a:schemeClr>
                </a:solidFill>
              </a:rPr>
              <a:t>, in: </a:t>
            </a:r>
            <a:r>
              <a:rPr lang="en-GB" sz="1200" i="1" dirty="0" err="1">
                <a:solidFill>
                  <a:schemeClr val="tx1">
                    <a:lumMod val="50000"/>
                  </a:schemeClr>
                </a:solidFill>
              </a:rPr>
              <a:t>Fschr</a:t>
            </a:r>
            <a:r>
              <a:rPr lang="en-GB" sz="1200" i="1" dirty="0">
                <a:solidFill>
                  <a:schemeClr val="tx1">
                    <a:lumMod val="50000"/>
                  </a:schemeClr>
                </a:solidFill>
              </a:rPr>
              <a:t>. </a:t>
            </a:r>
            <a:r>
              <a:rPr lang="en-GB" sz="1200" i="1" dirty="0" err="1">
                <a:solidFill>
                  <a:schemeClr val="tx1">
                    <a:lumMod val="50000"/>
                  </a:schemeClr>
                </a:solidFill>
              </a:rPr>
              <a:t>Mansel</a:t>
            </a:r>
            <a:r>
              <a:rPr lang="en-GB" sz="1200" i="1" dirty="0">
                <a:solidFill>
                  <a:schemeClr val="tx1">
                    <a:lumMod val="50000"/>
                  </a:schemeClr>
                </a:solidFill>
              </a:rPr>
              <a:t> (1974) 648-649 ; </a:t>
            </a:r>
            <a:r>
              <a:rPr lang="en-GB" sz="1200" i="1" dirty="0" err="1">
                <a:solidFill>
                  <a:schemeClr val="tx1">
                    <a:lumMod val="50000"/>
                  </a:schemeClr>
                </a:solidFill>
              </a:rPr>
              <a:t>Inan</a:t>
            </a:r>
            <a:r>
              <a:rPr lang="en-GB" sz="1200" i="1" dirty="0">
                <a:solidFill>
                  <a:schemeClr val="tx1">
                    <a:lumMod val="50000"/>
                  </a:schemeClr>
                </a:solidFill>
              </a:rPr>
              <a:t>--</a:t>
            </a:r>
            <a:r>
              <a:rPr lang="en-GB" sz="1200" i="1" dirty="0" err="1">
                <a:solidFill>
                  <a:schemeClr val="tx1">
                    <a:lumMod val="50000"/>
                  </a:schemeClr>
                </a:solidFill>
              </a:rPr>
              <a:t>Alfõldi</a:t>
            </a:r>
            <a:r>
              <a:rPr lang="en-GB" sz="1200" i="1" dirty="0">
                <a:solidFill>
                  <a:schemeClr val="tx1">
                    <a:lumMod val="50000"/>
                  </a:schemeClr>
                </a:solidFill>
              </a:rPr>
              <a:t>-Rosenbaum, </a:t>
            </a:r>
            <a:r>
              <a:rPr lang="en-GB" sz="1200" i="1" dirty="0" err="1">
                <a:solidFill>
                  <a:schemeClr val="tx1">
                    <a:lumMod val="50000"/>
                  </a:schemeClr>
                </a:solidFill>
              </a:rPr>
              <a:t>Rõm</a:t>
            </a:r>
            <a:r>
              <a:rPr lang="en-GB" sz="1200" i="1" dirty="0">
                <a:solidFill>
                  <a:schemeClr val="tx1">
                    <a:lumMod val="50000"/>
                  </a:schemeClr>
                </a:solidFill>
              </a:rPr>
              <a:t>. und </a:t>
            </a:r>
            <a:r>
              <a:rPr lang="en-GB" sz="1200" i="1" dirty="0" err="1">
                <a:solidFill>
                  <a:schemeClr val="tx1">
                    <a:lumMod val="50000"/>
                  </a:schemeClr>
                </a:solidFill>
              </a:rPr>
              <a:t>frũhbyz</a:t>
            </a:r>
            <a:r>
              <a:rPr lang="en-GB" sz="1200" i="1" dirty="0">
                <a:solidFill>
                  <a:schemeClr val="tx1">
                    <a:lumMod val="50000"/>
                  </a:schemeClr>
                </a:solidFill>
              </a:rPr>
              <a:t>. </a:t>
            </a:r>
            <a:r>
              <a:rPr lang="en-GB" sz="1200" i="1" dirty="0" err="1">
                <a:solidFill>
                  <a:schemeClr val="tx1">
                    <a:lumMod val="50000"/>
                  </a:schemeClr>
                </a:solidFill>
              </a:rPr>
              <a:t>Porträtplastik</a:t>
            </a:r>
            <a:r>
              <a:rPr lang="en-GB" sz="1200" i="1" dirty="0">
                <a:solidFill>
                  <a:schemeClr val="tx1">
                    <a:lumMod val="50000"/>
                  </a:schemeClr>
                </a:solidFill>
              </a:rPr>
              <a:t> (1979), n</a:t>
            </a:r>
            <a:r>
              <a:rPr lang="en-GB" sz="1200" i="1" baseline="30000" dirty="0">
                <a:solidFill>
                  <a:schemeClr val="tx1">
                    <a:lumMod val="50000"/>
                  </a:schemeClr>
                </a:solidFill>
              </a:rPr>
              <a:t>o</a:t>
            </a:r>
            <a:r>
              <a:rPr lang="en-GB" sz="1200" i="1" dirty="0">
                <a:solidFill>
                  <a:schemeClr val="tx1">
                    <a:lumMod val="50000"/>
                  </a:schemeClr>
                </a:solidFill>
              </a:rPr>
              <a:t>. 225 note 4, pl. 171.4 </a:t>
            </a:r>
            <a:br>
              <a:rPr lang="en-GB" sz="1200" i="1" dirty="0">
                <a:solidFill>
                  <a:schemeClr val="tx1">
                    <a:lumMod val="50000"/>
                  </a:schemeClr>
                </a:solidFill>
              </a:rPr>
            </a:br>
            <a:r>
              <a:rPr lang="en-GB" sz="1200" dirty="0">
                <a:solidFill>
                  <a:schemeClr val="tx1">
                    <a:lumMod val="50000"/>
                  </a:schemeClr>
                </a:solidFill>
                <a:hlinkClick r:id="rId4" action="ppaction://hlinkfile"/>
              </a:rPr>
              <a:t># PH313867</a:t>
            </a:r>
            <a:endParaRPr lang="en-GB" sz="1200" dirty="0">
              <a:solidFill>
                <a:schemeClr val="tx1">
                  <a:lumMod val="50000"/>
                </a:schemeClr>
              </a:solidFill>
            </a:endParaRPr>
          </a:p>
        </p:txBody>
      </p:sp>
    </p:spTree>
    <p:extLst>
      <p:ext uri="{BB962C8B-B14F-4D97-AF65-F5344CB8AC3E}">
        <p14:creationId xmlns:p14="http://schemas.microsoft.com/office/powerpoint/2010/main" val="250722383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4" presetClass="entr" presetSubtype="5" fill="hold" grpId="0" nodeType="withEffect">
                                  <p:stCondLst>
                                    <p:cond delay="250"/>
                                  </p:stCondLst>
                                  <p:childTnLst>
                                    <p:set>
                                      <p:cBhvr>
                                        <p:cTn id="9" dur="1" fill="hold">
                                          <p:stCondLst>
                                            <p:cond delay="0"/>
                                          </p:stCondLst>
                                        </p:cTn>
                                        <p:tgtEl>
                                          <p:spTgt spid="18"/>
                                        </p:tgtEl>
                                        <p:attrNameLst>
                                          <p:attrName>style.visibility</p:attrName>
                                        </p:attrNameLst>
                                      </p:cBhvr>
                                      <p:to>
                                        <p:strVal val="visible"/>
                                      </p:to>
                                    </p:set>
                                    <p:animEffect transition="in" filter="randombar(vertical)">
                                      <p:cBhvr>
                                        <p:cTn id="10" dur="500"/>
                                        <p:tgtEl>
                                          <p:spTgt spid="18"/>
                                        </p:tgtEl>
                                      </p:cBhvr>
                                    </p:animEffect>
                                  </p:childTnLst>
                                </p:cTn>
                              </p:par>
                              <p:par>
                                <p:cTn id="11" presetID="14" presetClass="entr" presetSubtype="5" fill="hold" grpId="0" nodeType="withEffect">
                                  <p:stCondLst>
                                    <p:cond delay="250"/>
                                  </p:stCondLst>
                                  <p:childTnLst>
                                    <p:set>
                                      <p:cBhvr>
                                        <p:cTn id="12" dur="1" fill="hold">
                                          <p:stCondLst>
                                            <p:cond delay="0"/>
                                          </p:stCondLst>
                                        </p:cTn>
                                        <p:tgtEl>
                                          <p:spTgt spid="19"/>
                                        </p:tgtEl>
                                        <p:attrNameLst>
                                          <p:attrName>style.visibility</p:attrName>
                                        </p:attrNameLst>
                                      </p:cBhvr>
                                      <p:to>
                                        <p:strVal val="visible"/>
                                      </p:to>
                                    </p:set>
                                    <p:animEffect transition="in" filter="randombar(vertical)">
                                      <p:cBhvr>
                                        <p:cTn id="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2"/>
          <p:cNvSpPr txBox="1">
            <a:spLocks/>
          </p:cNvSpPr>
          <p:nvPr/>
        </p:nvSpPr>
        <p:spPr>
          <a:xfrm>
            <a:off x="4860032" y="1412776"/>
            <a:ext cx="4283968" cy="456510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dirty="0">
                <a:solidFill>
                  <a:schemeClr val="accent5">
                    <a:lumMod val="60000"/>
                    <a:lumOff val="40000"/>
                  </a:schemeClr>
                </a:solidFill>
              </a:rPr>
              <a:t>daughter of the proconsul of Bithynia</a:t>
            </a:r>
          </a:p>
          <a:p>
            <a:r>
              <a:rPr lang="de-DE" sz="2000" dirty="0">
                <a:solidFill>
                  <a:schemeClr val="accent5">
                    <a:lumMod val="60000"/>
                    <a:lumOff val="40000"/>
                  </a:schemeClr>
                </a:solidFill>
              </a:rPr>
              <a:t>„</a:t>
            </a:r>
            <a:r>
              <a:rPr lang="de-DE" sz="2000" dirty="0" err="1">
                <a:solidFill>
                  <a:schemeClr val="accent5">
                    <a:lumMod val="60000"/>
                    <a:lumOff val="40000"/>
                  </a:schemeClr>
                </a:solidFill>
              </a:rPr>
              <a:t>daughter</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dirty="0" err="1">
                <a:solidFill>
                  <a:schemeClr val="accent5">
                    <a:lumMod val="60000"/>
                    <a:lumOff val="40000"/>
                  </a:schemeClr>
                </a:solidFill>
              </a:rPr>
              <a:t>polis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Artemis, </a:t>
            </a:r>
            <a:r>
              <a:rPr lang="de-DE" sz="2000" i="1" dirty="0" err="1">
                <a:solidFill>
                  <a:schemeClr val="accent5">
                    <a:lumMod val="60000"/>
                    <a:lumOff val="40000"/>
                  </a:schemeClr>
                </a:solidFill>
              </a:rPr>
              <a:t>demiurgos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dirty="0" err="1">
                <a:solidFill>
                  <a:schemeClr val="accent5">
                    <a:lumMod val="60000"/>
                    <a:lumOff val="40000"/>
                  </a:schemeClr>
                </a:solidFill>
              </a:rPr>
              <a:t>mother</a:t>
            </a:r>
            <a:r>
              <a:rPr lang="de-DE" sz="2000" dirty="0">
                <a:solidFill>
                  <a:schemeClr val="accent5">
                    <a:lumMod val="60000"/>
                    <a:lumOff val="40000"/>
                  </a:schemeClr>
                </a:solidFill>
              </a:rPr>
              <a:t> </a:t>
            </a:r>
            <a:r>
              <a:rPr lang="de-DE" sz="2000" dirty="0" err="1">
                <a:solidFill>
                  <a:schemeClr val="accent5">
                    <a:lumMod val="60000"/>
                    <a:lumOff val="40000"/>
                  </a:schemeClr>
                </a:solidFill>
              </a:rPr>
              <a:t>goddess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err="1">
                <a:solidFill>
                  <a:schemeClr val="accent5">
                    <a:lumMod val="60000"/>
                    <a:lumOff val="40000"/>
                  </a:schemeClr>
                </a:solidFill>
              </a:rPr>
              <a:t>high</a:t>
            </a:r>
            <a:r>
              <a:rPr lang="de-DE" sz="2000" dirty="0">
                <a:solidFill>
                  <a:schemeClr val="accent5">
                    <a:lumMod val="60000"/>
                    <a:lumOff val="40000"/>
                  </a:schemeClr>
                </a:solidFill>
              </a:rPr>
              <a:t> </a:t>
            </a:r>
            <a:r>
              <a:rPr lang="de-DE" sz="2000" dirty="0" err="1">
                <a:solidFill>
                  <a:schemeClr val="accent5">
                    <a:lumMod val="60000"/>
                    <a:lumOff val="40000"/>
                  </a:schemeClr>
                </a:solidFill>
              </a:rPr>
              <a:t>priestess</a:t>
            </a:r>
            <a:r>
              <a:rPr lang="de-DE" sz="2000" dirty="0">
                <a:solidFill>
                  <a:schemeClr val="accent5">
                    <a:lumMod val="60000"/>
                    <a:lumOff val="40000"/>
                  </a:schemeClr>
                </a:solidFill>
              </a:rPr>
              <a:t> </a:t>
            </a:r>
            <a:r>
              <a:rPr lang="de-DE" sz="2000" dirty="0" err="1">
                <a:solidFill>
                  <a:schemeClr val="accent5">
                    <a:lumMod val="60000"/>
                    <a:lumOff val="40000"/>
                  </a:schemeClr>
                </a:solidFill>
              </a:rPr>
              <a:t>of</a:t>
            </a:r>
            <a:r>
              <a:rPr lang="de-DE" sz="2000" dirty="0">
                <a:solidFill>
                  <a:schemeClr val="accent5">
                    <a:lumMod val="60000"/>
                    <a:lumOff val="40000"/>
                  </a:schemeClr>
                </a:solidFill>
              </a:rPr>
              <a:t> </a:t>
            </a:r>
            <a:r>
              <a:rPr lang="de-DE" sz="2000" dirty="0" err="1">
                <a:solidFill>
                  <a:schemeClr val="accent5">
                    <a:lumMod val="60000"/>
                    <a:lumOff val="40000"/>
                  </a:schemeClr>
                </a:solidFill>
              </a:rPr>
              <a:t>the</a:t>
            </a:r>
            <a:r>
              <a:rPr lang="de-DE" sz="2000" dirty="0">
                <a:solidFill>
                  <a:schemeClr val="accent5">
                    <a:lumMod val="60000"/>
                    <a:lumOff val="40000"/>
                  </a:schemeClr>
                </a:solidFill>
              </a:rPr>
              <a:t> </a:t>
            </a:r>
            <a:r>
              <a:rPr lang="de-DE" sz="2000" i="1" dirty="0" err="1">
                <a:solidFill>
                  <a:schemeClr val="accent5">
                    <a:lumMod val="60000"/>
                    <a:lumOff val="40000"/>
                  </a:schemeClr>
                </a:solidFill>
              </a:rPr>
              <a:t>Augusti</a:t>
            </a:r>
            <a:endParaRPr lang="en-GB" sz="2000" i="1" dirty="0">
              <a:solidFill>
                <a:schemeClr val="accent5">
                  <a:lumMod val="60000"/>
                  <a:lumOff val="40000"/>
                </a:schemeClr>
              </a:solidFill>
            </a:endParaRPr>
          </a:p>
          <a:p>
            <a:r>
              <a:rPr lang="de-DE" sz="2000" dirty="0" err="1">
                <a:solidFill>
                  <a:schemeClr val="tx1">
                    <a:lumMod val="65000"/>
                  </a:schemeClr>
                </a:solidFill>
              </a:rPr>
              <a:t>Several</a:t>
            </a:r>
            <a:r>
              <a:rPr lang="de-DE" sz="2000" dirty="0">
                <a:solidFill>
                  <a:schemeClr val="tx1">
                    <a:lumMod val="65000"/>
                  </a:schemeClr>
                </a:solidFill>
              </a:rPr>
              <a:t> large </a:t>
            </a:r>
            <a:r>
              <a:rPr lang="de-DE" sz="2000" b="1" dirty="0" err="1">
                <a:solidFill>
                  <a:schemeClr val="tx1">
                    <a:lumMod val="65000"/>
                  </a:schemeClr>
                </a:solidFill>
              </a:rPr>
              <a:t>building</a:t>
            </a:r>
            <a:r>
              <a:rPr lang="de-DE" sz="2000" b="1" dirty="0">
                <a:solidFill>
                  <a:schemeClr val="tx1">
                    <a:lumMod val="65000"/>
                  </a:schemeClr>
                </a:solidFill>
              </a:rPr>
              <a:t> </a:t>
            </a:r>
            <a:r>
              <a:rPr lang="de-DE" sz="2000" b="1" dirty="0" err="1">
                <a:solidFill>
                  <a:schemeClr val="tx1">
                    <a:lumMod val="65000"/>
                  </a:schemeClr>
                </a:solidFill>
              </a:rPr>
              <a:t>projects</a:t>
            </a:r>
            <a:r>
              <a:rPr lang="de-DE" sz="2000" b="1" dirty="0">
                <a:solidFill>
                  <a:schemeClr val="tx1">
                    <a:lumMod val="65000"/>
                  </a:schemeClr>
                </a:solidFill>
              </a:rPr>
              <a:t> </a:t>
            </a:r>
            <a:r>
              <a:rPr lang="de-DE" sz="2000" dirty="0" err="1">
                <a:solidFill>
                  <a:schemeClr val="tx1">
                    <a:lumMod val="65000"/>
                  </a:schemeClr>
                </a:solidFill>
              </a:rPr>
              <a:t>during</a:t>
            </a:r>
            <a:r>
              <a:rPr lang="de-DE" sz="2000" dirty="0">
                <a:solidFill>
                  <a:schemeClr val="tx1">
                    <a:lumMod val="65000"/>
                  </a:schemeClr>
                </a:solidFill>
              </a:rPr>
              <a:t> </a:t>
            </a:r>
            <a:r>
              <a:rPr lang="de-DE" sz="2000" dirty="0" err="1">
                <a:solidFill>
                  <a:schemeClr val="tx1">
                    <a:lumMod val="65000"/>
                  </a:schemeClr>
                </a:solidFill>
              </a:rPr>
              <a:t>Hadrian‘s</a:t>
            </a:r>
            <a:r>
              <a:rPr lang="de-DE" sz="2000" dirty="0">
                <a:solidFill>
                  <a:schemeClr val="tx1">
                    <a:lumMod val="65000"/>
                  </a:schemeClr>
                </a:solidFill>
              </a:rPr>
              <a:t> </a:t>
            </a:r>
            <a:r>
              <a:rPr lang="de-DE" sz="2000" dirty="0" err="1">
                <a:solidFill>
                  <a:schemeClr val="tx1">
                    <a:lumMod val="65000"/>
                  </a:schemeClr>
                </a:solidFill>
              </a:rPr>
              <a:t>reign</a:t>
            </a:r>
            <a:r>
              <a:rPr lang="de-DE" sz="2000" dirty="0">
                <a:solidFill>
                  <a:schemeClr val="tx1">
                    <a:lumMod val="65000"/>
                  </a:schemeClr>
                </a:solidFill>
              </a:rPr>
              <a:t> (107-138)</a:t>
            </a:r>
          </a:p>
          <a:p>
            <a:pPr lvl="1"/>
            <a:r>
              <a:rPr lang="de-DE" sz="1800" dirty="0" err="1">
                <a:solidFill>
                  <a:schemeClr val="tx1">
                    <a:lumMod val="65000"/>
                  </a:schemeClr>
                </a:solidFill>
              </a:rPr>
              <a:t>renovated</a:t>
            </a:r>
            <a:r>
              <a:rPr lang="de-DE" sz="1800" dirty="0">
                <a:solidFill>
                  <a:schemeClr val="tx1">
                    <a:lumMod val="65000"/>
                  </a:schemeClr>
                </a:solidFill>
              </a:rPr>
              <a:t> </a:t>
            </a:r>
            <a:r>
              <a:rPr lang="de-DE" sz="1800" dirty="0" err="1">
                <a:solidFill>
                  <a:schemeClr val="tx1">
                    <a:lumMod val="65000"/>
                  </a:schemeClr>
                </a:solidFill>
              </a:rPr>
              <a:t>city</a:t>
            </a:r>
            <a:r>
              <a:rPr lang="de-DE" sz="1800" dirty="0">
                <a:solidFill>
                  <a:schemeClr val="tx1">
                    <a:lumMod val="65000"/>
                  </a:schemeClr>
                </a:solidFill>
              </a:rPr>
              <a:t> </a:t>
            </a:r>
            <a:r>
              <a:rPr lang="de-DE" sz="1800" dirty="0" err="1">
                <a:solidFill>
                  <a:schemeClr val="tx1">
                    <a:lumMod val="65000"/>
                  </a:schemeClr>
                </a:solidFill>
              </a:rPr>
              <a:t>gate</a:t>
            </a:r>
            <a:endParaRPr lang="de-DE" sz="1800" dirty="0">
              <a:solidFill>
                <a:schemeClr val="tx1">
                  <a:lumMod val="65000"/>
                </a:schemeClr>
              </a:solidFill>
            </a:endParaRPr>
          </a:p>
          <a:p>
            <a:pPr lvl="1"/>
            <a:r>
              <a:rPr lang="de-DE" sz="1800" dirty="0">
                <a:solidFill>
                  <a:schemeClr val="tx1">
                    <a:lumMod val="65000"/>
                  </a:schemeClr>
                </a:solidFill>
              </a:rPr>
              <a:t>2-storey oval </a:t>
            </a:r>
            <a:r>
              <a:rPr lang="de-DE" sz="1800" dirty="0" err="1">
                <a:solidFill>
                  <a:schemeClr val="tx1">
                    <a:lumMod val="65000"/>
                  </a:schemeClr>
                </a:solidFill>
              </a:rPr>
              <a:t>court</a:t>
            </a:r>
            <a:r>
              <a:rPr lang="de-DE" sz="1800" dirty="0">
                <a:solidFill>
                  <a:schemeClr val="tx1">
                    <a:lumMod val="65000"/>
                  </a:schemeClr>
                </a:solidFill>
              </a:rPr>
              <a:t> </a:t>
            </a:r>
            <a:r>
              <a:rPr lang="de-DE" sz="1800" dirty="0" err="1">
                <a:solidFill>
                  <a:schemeClr val="tx1">
                    <a:lumMod val="65000"/>
                  </a:schemeClr>
                </a:solidFill>
              </a:rPr>
              <a:t>with</a:t>
            </a:r>
            <a:r>
              <a:rPr lang="de-DE" sz="1800" dirty="0">
                <a:solidFill>
                  <a:schemeClr val="tx1">
                    <a:lumMod val="65000"/>
                  </a:schemeClr>
                </a:solidFill>
              </a:rPr>
              <a:t> </a:t>
            </a:r>
            <a:r>
              <a:rPr lang="de-DE" sz="1800" dirty="0" err="1">
                <a:solidFill>
                  <a:schemeClr val="tx1">
                    <a:lumMod val="65000"/>
                  </a:schemeClr>
                </a:solidFill>
              </a:rPr>
              <a:t>statues</a:t>
            </a:r>
            <a:endParaRPr lang="de-DE" sz="1800" dirty="0">
              <a:solidFill>
                <a:schemeClr val="tx1">
                  <a:lumMod val="65000"/>
                </a:schemeClr>
              </a:solidFill>
            </a:endParaRPr>
          </a:p>
          <a:p>
            <a:pPr lvl="1"/>
            <a:r>
              <a:rPr lang="de-DE" sz="1800" dirty="0">
                <a:solidFill>
                  <a:schemeClr val="tx1">
                    <a:lumMod val="65000"/>
                  </a:schemeClr>
                </a:solidFill>
              </a:rPr>
              <a:t>monumental </a:t>
            </a:r>
            <a:r>
              <a:rPr lang="de-DE" sz="1800" dirty="0" err="1">
                <a:solidFill>
                  <a:schemeClr val="tx1">
                    <a:lumMod val="65000"/>
                  </a:schemeClr>
                </a:solidFill>
              </a:rPr>
              <a:t>arch</a:t>
            </a:r>
            <a:r>
              <a:rPr lang="de-DE" sz="1800" dirty="0">
                <a:solidFill>
                  <a:schemeClr val="tx1">
                    <a:lumMod val="65000"/>
                  </a:schemeClr>
                </a:solidFill>
              </a:rPr>
              <a:t> </a:t>
            </a:r>
            <a:r>
              <a:rPr lang="de-DE" sz="1800" dirty="0" err="1">
                <a:solidFill>
                  <a:schemeClr val="tx1">
                    <a:lumMod val="65000"/>
                  </a:schemeClr>
                </a:solidFill>
              </a:rPr>
              <a:t>with</a:t>
            </a:r>
            <a:r>
              <a:rPr lang="de-DE" sz="1800" dirty="0">
                <a:solidFill>
                  <a:schemeClr val="tx1">
                    <a:lumMod val="65000"/>
                  </a:schemeClr>
                </a:solidFill>
              </a:rPr>
              <a:t> </a:t>
            </a:r>
            <a:r>
              <a:rPr lang="de-DE" sz="1800" dirty="0" err="1">
                <a:solidFill>
                  <a:schemeClr val="tx1">
                    <a:lumMod val="65000"/>
                  </a:schemeClr>
                </a:solidFill>
              </a:rPr>
              <a:t>statues</a:t>
            </a:r>
            <a:r>
              <a:rPr lang="de-DE" sz="1800" dirty="0">
                <a:solidFill>
                  <a:schemeClr val="tx1">
                    <a:lumMod val="65000"/>
                  </a:schemeClr>
                </a:solidFill>
              </a:rPr>
              <a:t> </a:t>
            </a:r>
            <a:r>
              <a:rPr lang="de-DE" sz="1800" dirty="0" err="1">
                <a:solidFill>
                  <a:schemeClr val="tx1">
                    <a:lumMod val="65000"/>
                  </a:schemeClr>
                </a:solidFill>
              </a:rPr>
              <a:t>of</a:t>
            </a:r>
            <a:r>
              <a:rPr lang="de-DE" sz="1800" dirty="0">
                <a:solidFill>
                  <a:schemeClr val="tx1">
                    <a:lumMod val="65000"/>
                  </a:schemeClr>
                </a:solidFill>
              </a:rPr>
              <a:t> </a:t>
            </a:r>
            <a:r>
              <a:rPr lang="de-DE" sz="1800" dirty="0" err="1">
                <a:solidFill>
                  <a:schemeClr val="tx1">
                    <a:lumMod val="65000"/>
                  </a:schemeClr>
                </a:solidFill>
              </a:rPr>
              <a:t>members</a:t>
            </a:r>
            <a:r>
              <a:rPr lang="de-DE" sz="1800" dirty="0">
                <a:solidFill>
                  <a:schemeClr val="tx1">
                    <a:lumMod val="65000"/>
                  </a:schemeClr>
                </a:solidFill>
              </a:rPr>
              <a:t> </a:t>
            </a:r>
            <a:r>
              <a:rPr lang="de-DE" sz="1800" dirty="0" err="1">
                <a:solidFill>
                  <a:schemeClr val="tx1">
                    <a:lumMod val="65000"/>
                  </a:schemeClr>
                </a:solidFill>
              </a:rPr>
              <a:t>of</a:t>
            </a:r>
            <a:r>
              <a:rPr lang="de-DE" sz="1800" dirty="0">
                <a:solidFill>
                  <a:schemeClr val="tx1">
                    <a:lumMod val="65000"/>
                  </a:schemeClr>
                </a:solidFill>
              </a:rPr>
              <a:t> </a:t>
            </a:r>
            <a:r>
              <a:rPr lang="de-DE" sz="1800" dirty="0" err="1">
                <a:solidFill>
                  <a:schemeClr val="tx1">
                    <a:lumMod val="65000"/>
                  </a:schemeClr>
                </a:solidFill>
              </a:rPr>
              <a:t>Hadrian‘s</a:t>
            </a:r>
            <a:r>
              <a:rPr lang="de-DE" sz="1800" dirty="0">
                <a:solidFill>
                  <a:schemeClr val="tx1">
                    <a:lumMod val="65000"/>
                  </a:schemeClr>
                </a:solidFill>
              </a:rPr>
              <a:t>  </a:t>
            </a:r>
            <a:r>
              <a:rPr lang="de-DE" sz="1800" dirty="0" err="1">
                <a:solidFill>
                  <a:schemeClr val="tx1">
                    <a:lumMod val="65000"/>
                  </a:schemeClr>
                </a:solidFill>
              </a:rPr>
              <a:t>family</a:t>
            </a:r>
            <a:endParaRPr lang="de-DE" sz="1800" dirty="0">
              <a:solidFill>
                <a:schemeClr val="tx1">
                  <a:lumMod val="65000"/>
                </a:schemeClr>
              </a:solidFill>
            </a:endParaRPr>
          </a:p>
          <a:p>
            <a:r>
              <a:rPr lang="de-DE" sz="2000" dirty="0">
                <a:solidFill>
                  <a:schemeClr val="tx1">
                    <a:lumMod val="65000"/>
                  </a:schemeClr>
                </a:solidFill>
                <a:sym typeface="Wingdings" pitchFamily="2" charset="2"/>
              </a:rPr>
              <a:t></a:t>
            </a:r>
            <a:r>
              <a:rPr lang="de-DE" sz="2000" dirty="0" err="1">
                <a:solidFill>
                  <a:schemeClr val="tx1">
                    <a:lumMod val="65000"/>
                  </a:schemeClr>
                </a:solidFill>
                <a:sym typeface="Wingdings" pitchFamily="2" charset="2"/>
              </a:rPr>
              <a:t>patron</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goddess</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of</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the</a:t>
            </a:r>
            <a:r>
              <a:rPr lang="de-DE" sz="2000" dirty="0">
                <a:solidFill>
                  <a:schemeClr val="tx1">
                    <a:lumMod val="65000"/>
                  </a:schemeClr>
                </a:solidFill>
                <a:sym typeface="Wingdings" pitchFamily="2" charset="2"/>
              </a:rPr>
              <a:t> </a:t>
            </a:r>
            <a:r>
              <a:rPr lang="de-DE" sz="2000" dirty="0" err="1">
                <a:solidFill>
                  <a:schemeClr val="tx1">
                    <a:lumMod val="65000"/>
                  </a:schemeClr>
                </a:solidFill>
                <a:sym typeface="Wingdings" pitchFamily="2" charset="2"/>
              </a:rPr>
              <a:t>polis</a:t>
            </a:r>
            <a:endParaRPr lang="de-DE" sz="2000" dirty="0">
              <a:solidFill>
                <a:schemeClr val="tx1">
                  <a:lumMod val="65000"/>
                </a:schemeClr>
              </a:solidFill>
              <a:sym typeface="Wingdings" pitchFamily="2" charset="2"/>
            </a:endParaRP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10336" t="8971" r="12222"/>
          <a:stretch/>
        </p:blipFill>
        <p:spPr>
          <a:xfrm>
            <a:off x="1769487" y="1340768"/>
            <a:ext cx="4108934" cy="3211859"/>
          </a:xfrm>
          <a:prstGeom prst="rect">
            <a:avLst/>
          </a:prstGeom>
        </p:spPr>
      </p:pic>
      <p:pic>
        <p:nvPicPr>
          <p:cNvPr id="12" name="Picture 11"/>
          <p:cNvPicPr>
            <a:picLocks noChangeAspect="1"/>
          </p:cNvPicPr>
          <p:nvPr/>
        </p:nvPicPr>
        <p:blipFill>
          <a:blip r:embed="rId3" cstate="print">
            <a:extLst>
              <a:ext uri="{BEBA8EAE-BF5A-486C-A8C5-ECC9F3942E4B}">
                <a14:imgProps xmlns:a14="http://schemas.microsoft.com/office/drawing/2010/main">
                  <a14:imgLayer r:embed="rId4">
                    <a14:imgEffect>
                      <a14:backgroundRemoval t="7285" b="98510" l="0" r="95806">
                        <a14:foregroundMark x1="75497" y1="79967" x2="75497" y2="79967"/>
                        <a14:foregroundMark x1="91832" y1="96854" x2="91832" y2="96854"/>
                        <a14:foregroundMark x1="91832" y1="96854" x2="91832" y2="96854"/>
                        <a14:foregroundMark x1="85430" y1="87417" x2="85430" y2="87417"/>
                        <a14:foregroundMark x1="53422" y1="7450" x2="53422" y2="7450"/>
                        <a14:foregroundMark x1="8168" y1="97351" x2="8168" y2="97351"/>
                        <a14:foregroundMark x1="5077" y1="96854" x2="5077" y2="96854"/>
                      </a14:backgroundRemoval>
                    </a14:imgEffect>
                  </a14:imgLayer>
                </a14:imgProps>
              </a:ext>
              <a:ext uri="{28A0092B-C50C-407E-A947-70E740481C1C}">
                <a14:useLocalDpi xmlns:a14="http://schemas.microsoft.com/office/drawing/2010/main" val="0"/>
              </a:ext>
            </a:extLst>
          </a:blip>
          <a:stretch>
            <a:fillRect/>
          </a:stretch>
        </p:blipFill>
        <p:spPr>
          <a:xfrm>
            <a:off x="35496" y="2304256"/>
            <a:ext cx="3381840" cy="4509120"/>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3114"/>
          <a:stretch/>
        </p:blipFill>
        <p:spPr>
          <a:xfrm>
            <a:off x="3635896" y="3754339"/>
            <a:ext cx="4129375" cy="3062663"/>
          </a:xfrm>
          <a:prstGeom prst="rect">
            <a:avLst/>
          </a:prstGeom>
        </p:spPr>
      </p:pic>
      <p:sp>
        <p:nvSpPr>
          <p:cNvPr id="5" name="Title 1"/>
          <p:cNvSpPr>
            <a:spLocks noGrp="1"/>
          </p:cNvSpPr>
          <p:nvPr>
            <p:ph type="title"/>
          </p:nvPr>
        </p:nvSpPr>
        <p:spPr>
          <a:xfrm>
            <a:off x="457200" y="260648"/>
            <a:ext cx="8229600" cy="854968"/>
          </a:xfrm>
        </p:spPr>
        <p:txBody>
          <a:bodyPr/>
          <a:lstStyle/>
          <a:p>
            <a:r>
              <a:rPr lang="en-GB" dirty="0" err="1"/>
              <a:t>Perge</a:t>
            </a:r>
            <a:r>
              <a:rPr lang="en-GB" dirty="0"/>
              <a:t>: </a:t>
            </a:r>
            <a:r>
              <a:rPr lang="en-GB" dirty="0" err="1"/>
              <a:t>Plancia</a:t>
            </a:r>
            <a:r>
              <a:rPr lang="en-GB" dirty="0"/>
              <a:t> Magna</a:t>
            </a:r>
            <a:endParaRPr lang="en-GB" dirty="0">
              <a:effectLst>
                <a:outerShdw blurRad="38100" dist="38100" dir="2700000" algn="tl">
                  <a:srgbClr val="000000">
                    <a:alpha val="43137"/>
                  </a:srgbClr>
                </a:outerShdw>
              </a:effectLst>
            </a:endParaRPr>
          </a:p>
        </p:txBody>
      </p:sp>
      <p:sp>
        <p:nvSpPr>
          <p:cNvPr id="13" name="TextBox 12"/>
          <p:cNvSpPr txBox="1"/>
          <p:nvPr/>
        </p:nvSpPr>
        <p:spPr>
          <a:xfrm rot="19822471">
            <a:off x="815331" y="5139891"/>
            <a:ext cx="2523099" cy="1200329"/>
          </a:xfrm>
          <a:prstGeom prst="rect">
            <a:avLst/>
          </a:prstGeom>
          <a:noFill/>
        </p:spPr>
        <p:txBody>
          <a:bodyPr wrap="square" rtlCol="0">
            <a:spAutoFit/>
          </a:bodyPr>
          <a:lstStyle/>
          <a:p>
            <a:r>
              <a:rPr lang="en-GB" b="1" dirty="0" err="1">
                <a:solidFill>
                  <a:srgbClr val="FFC000"/>
                </a:solidFill>
                <a:effectLst>
                  <a:outerShdw blurRad="38100" dist="38100" dir="2700000" algn="tl">
                    <a:srgbClr val="000000">
                      <a:alpha val="43137"/>
                    </a:srgbClr>
                  </a:outerShdw>
                </a:effectLst>
              </a:rPr>
              <a:t>dedicatio</a:t>
            </a:r>
            <a:r>
              <a:rPr lang="en-GB" b="1" dirty="0">
                <a:solidFill>
                  <a:srgbClr val="FFC000"/>
                </a:solidFill>
                <a:effectLst>
                  <a:outerShdw blurRad="38100" dist="38100" dir="2700000" algn="tl">
                    <a:srgbClr val="000000">
                      <a:alpha val="43137"/>
                    </a:srgbClr>
                  </a:outerShdw>
                </a:effectLst>
              </a:rPr>
              <a:t> to </a:t>
            </a:r>
            <a:br>
              <a:rPr lang="en-GB" b="1" dirty="0">
                <a:solidFill>
                  <a:srgbClr val="FFC000"/>
                </a:solidFill>
                <a:effectLst>
                  <a:outerShdw blurRad="38100" dist="38100" dir="2700000" algn="tl">
                    <a:srgbClr val="000000">
                      <a:alpha val="43137"/>
                    </a:srgbClr>
                  </a:outerShdw>
                </a:effectLst>
              </a:rPr>
            </a:br>
            <a:r>
              <a:rPr lang="en-GB" b="1" i="1" dirty="0" err="1">
                <a:solidFill>
                  <a:srgbClr val="FFC000"/>
                </a:solidFill>
                <a:effectLst>
                  <a:outerShdw blurRad="38100" dist="38100" dir="2700000" algn="tl">
                    <a:srgbClr val="000000">
                      <a:alpha val="43137"/>
                    </a:srgbClr>
                  </a:outerShdw>
                </a:effectLst>
              </a:rPr>
              <a:t>diua</a:t>
            </a:r>
            <a:r>
              <a:rPr lang="en-GB" b="1" i="1" dirty="0">
                <a:solidFill>
                  <a:srgbClr val="FFC000"/>
                </a:solidFill>
                <a:effectLst>
                  <a:outerShdw blurRad="38100" dist="38100" dir="2700000" algn="tl">
                    <a:srgbClr val="000000">
                      <a:alpha val="43137"/>
                    </a:srgbClr>
                  </a:outerShdw>
                </a:effectLst>
              </a:rPr>
              <a:t> </a:t>
            </a:r>
            <a:r>
              <a:rPr lang="en-GB" b="1" i="1" dirty="0" err="1">
                <a:solidFill>
                  <a:srgbClr val="FFC000"/>
                </a:solidFill>
                <a:effectLst>
                  <a:outerShdw blurRad="38100" dist="38100" dir="2700000" algn="tl">
                    <a:srgbClr val="000000">
                      <a:alpha val="43137"/>
                    </a:srgbClr>
                  </a:outerShdw>
                </a:effectLst>
              </a:rPr>
              <a:t>Matidia</a:t>
            </a:r>
            <a:br>
              <a:rPr lang="en-GB" b="1" dirty="0">
                <a:solidFill>
                  <a:srgbClr val="FFC000"/>
                </a:solidFill>
                <a:effectLst>
                  <a:outerShdw blurRad="38100" dist="38100" dir="2700000" algn="tl">
                    <a:srgbClr val="000000">
                      <a:alpha val="43137"/>
                    </a:srgbClr>
                  </a:outerShdw>
                </a:effectLst>
              </a:rPr>
            </a:br>
            <a:r>
              <a:rPr lang="en-GB" b="1" dirty="0" err="1">
                <a:solidFill>
                  <a:srgbClr val="FFC000"/>
                </a:solidFill>
                <a:effectLst>
                  <a:outerShdw blurRad="38100" dist="38100" dir="2700000" algn="tl">
                    <a:srgbClr val="000000">
                      <a:alpha val="43137"/>
                    </a:srgbClr>
                  </a:outerShdw>
                </a:effectLst>
              </a:rPr>
              <a:t>Salonina</a:t>
            </a:r>
            <a:r>
              <a:rPr lang="en-GB" b="1" dirty="0">
                <a:solidFill>
                  <a:srgbClr val="FFC000"/>
                </a:solidFill>
                <a:effectLst>
                  <a:outerShdw blurRad="38100" dist="38100" dir="2700000" algn="tl">
                    <a:srgbClr val="000000">
                      <a:alpha val="43137"/>
                    </a:srgbClr>
                  </a:outerShdw>
                </a:effectLst>
              </a:rPr>
              <a:t> </a:t>
            </a:r>
            <a:r>
              <a:rPr lang="en-GB" b="1" dirty="0" err="1">
                <a:solidFill>
                  <a:srgbClr val="FFC000"/>
                </a:solidFill>
                <a:effectLst>
                  <a:outerShdw blurRad="38100" dist="38100" dir="2700000" algn="tl">
                    <a:srgbClr val="000000">
                      <a:alpha val="43137"/>
                    </a:srgbClr>
                  </a:outerShdw>
                </a:effectLst>
              </a:rPr>
              <a:t>Matidia</a:t>
            </a:r>
            <a:r>
              <a:rPr lang="en-GB" b="1" dirty="0">
                <a:solidFill>
                  <a:srgbClr val="FFC000"/>
                </a:solidFill>
                <a:effectLst>
                  <a:outerShdw blurRad="38100" dist="38100" dir="2700000" algn="tl">
                    <a:srgbClr val="000000">
                      <a:alpha val="43137"/>
                    </a:srgbClr>
                  </a:outerShdw>
                </a:effectLst>
              </a:rPr>
              <a:t>, </a:t>
            </a:r>
            <a:br>
              <a:rPr lang="en-GB" b="1" dirty="0">
                <a:solidFill>
                  <a:srgbClr val="FFC000"/>
                </a:solidFill>
                <a:effectLst>
                  <a:outerShdw blurRad="38100" dist="38100" dir="2700000" algn="tl">
                    <a:srgbClr val="000000">
                      <a:alpha val="43137"/>
                    </a:srgbClr>
                  </a:outerShdw>
                </a:effectLst>
              </a:rPr>
            </a:br>
            <a:r>
              <a:rPr lang="en-GB" b="1" dirty="0">
                <a:solidFill>
                  <a:srgbClr val="FFC000"/>
                </a:solidFill>
                <a:effectLst>
                  <a:outerShdw blurRad="38100" dist="38100" dir="2700000" algn="tl">
                    <a:srgbClr val="000000">
                      <a:alpha val="43137"/>
                    </a:srgbClr>
                  </a:outerShdw>
                </a:effectLst>
              </a:rPr>
              <a:t>Trajan’s niece</a:t>
            </a:r>
            <a:endParaRPr lang="en-GB" b="1" dirty="0">
              <a:solidFill>
                <a:srgbClr val="FFC000"/>
              </a:solidFill>
            </a:endParaRPr>
          </a:p>
        </p:txBody>
      </p:sp>
      <p:sp>
        <p:nvSpPr>
          <p:cNvPr id="14" name="TextBox 13"/>
          <p:cNvSpPr txBox="1"/>
          <p:nvPr/>
        </p:nvSpPr>
        <p:spPr>
          <a:xfrm rot="5400000">
            <a:off x="4039054" y="2903634"/>
            <a:ext cx="3389893" cy="307777"/>
          </a:xfrm>
          <a:prstGeom prst="rect">
            <a:avLst/>
          </a:prstGeom>
          <a:noFill/>
        </p:spPr>
        <p:txBody>
          <a:bodyPr wrap="square" rtlCol="0">
            <a:spAutoFit/>
          </a:bodyPr>
          <a:lstStyle/>
          <a:p>
            <a:r>
              <a:rPr lang="en-GB" sz="1400" dirty="0">
                <a:solidFill>
                  <a:srgbClr val="FFC000"/>
                </a:solidFill>
              </a:rPr>
              <a:t>IK-54, 89 = AE 1958, 76</a:t>
            </a:r>
          </a:p>
        </p:txBody>
      </p:sp>
      <p:sp>
        <p:nvSpPr>
          <p:cNvPr id="15" name="TextBox 14"/>
          <p:cNvSpPr txBox="1"/>
          <p:nvPr/>
        </p:nvSpPr>
        <p:spPr>
          <a:xfrm>
            <a:off x="2987824" y="6505599"/>
            <a:ext cx="5436096" cy="307777"/>
          </a:xfrm>
          <a:prstGeom prst="rect">
            <a:avLst/>
          </a:prstGeom>
          <a:noFill/>
        </p:spPr>
        <p:txBody>
          <a:bodyPr wrap="square" rtlCol="0">
            <a:spAutoFit/>
          </a:bodyPr>
          <a:lstStyle/>
          <a:p>
            <a:pPr algn="ctr"/>
            <a:r>
              <a:rPr lang="en-GB" sz="1400" i="1" dirty="0">
                <a:solidFill>
                  <a:srgbClr val="FFC000"/>
                </a:solidFill>
              </a:rPr>
              <a:t>AE</a:t>
            </a:r>
            <a:r>
              <a:rPr lang="en-GB" sz="1400" dirty="0">
                <a:solidFill>
                  <a:srgbClr val="FFC000"/>
                </a:solidFill>
              </a:rPr>
              <a:t> 1988, 1037: </a:t>
            </a:r>
            <a:r>
              <a:rPr lang="en-GB" sz="1400" i="1" dirty="0" err="1">
                <a:solidFill>
                  <a:srgbClr val="FFC000"/>
                </a:solidFill>
              </a:rPr>
              <a:t>Diuo</a:t>
            </a:r>
            <a:r>
              <a:rPr lang="en-GB" sz="1400" i="1" dirty="0">
                <a:solidFill>
                  <a:srgbClr val="FFC000"/>
                </a:solidFill>
              </a:rPr>
              <a:t> </a:t>
            </a:r>
            <a:r>
              <a:rPr lang="en-GB" sz="1400" i="1" dirty="0" err="1">
                <a:solidFill>
                  <a:srgbClr val="FFC000"/>
                </a:solidFill>
              </a:rPr>
              <a:t>Traiano</a:t>
            </a:r>
            <a:r>
              <a:rPr lang="en-GB" sz="1400" i="1" dirty="0">
                <a:solidFill>
                  <a:srgbClr val="FFC000"/>
                </a:solidFill>
              </a:rPr>
              <a:t> | </a:t>
            </a:r>
            <a:r>
              <a:rPr lang="en-GB" sz="1400" i="1" dirty="0" err="1">
                <a:solidFill>
                  <a:srgbClr val="FFC000"/>
                </a:solidFill>
              </a:rPr>
              <a:t>Pla</a:t>
            </a:r>
            <a:r>
              <a:rPr lang="en-GB" sz="1400" i="1" dirty="0">
                <a:solidFill>
                  <a:srgbClr val="FFC000"/>
                </a:solidFill>
              </a:rPr>
              <a:t>[</a:t>
            </a:r>
            <a:r>
              <a:rPr lang="en-GB" sz="1400" i="1" dirty="0" err="1">
                <a:solidFill>
                  <a:srgbClr val="FFC000"/>
                </a:solidFill>
              </a:rPr>
              <a:t>nci</a:t>
            </a:r>
            <a:r>
              <a:rPr lang="en-GB" sz="1400" i="1" dirty="0">
                <a:solidFill>
                  <a:srgbClr val="FFC000"/>
                </a:solidFill>
              </a:rPr>
              <a:t>]a Magna. </a:t>
            </a:r>
          </a:p>
        </p:txBody>
      </p:sp>
      <p:sp>
        <p:nvSpPr>
          <p:cNvPr id="16" name="TextBox 15"/>
          <p:cNvSpPr txBox="1"/>
          <p:nvPr/>
        </p:nvSpPr>
        <p:spPr>
          <a:xfrm rot="16200000">
            <a:off x="-691080" y="5538880"/>
            <a:ext cx="1872208" cy="338554"/>
          </a:xfrm>
          <a:prstGeom prst="rect">
            <a:avLst/>
          </a:prstGeom>
          <a:noFill/>
        </p:spPr>
        <p:txBody>
          <a:bodyPr wrap="square" rtlCol="0">
            <a:spAutoFit/>
          </a:bodyPr>
          <a:lstStyle/>
          <a:p>
            <a:r>
              <a:rPr lang="en-GB" sz="1600" dirty="0">
                <a:solidFill>
                  <a:srgbClr val="FFC000"/>
                </a:solidFill>
              </a:rPr>
              <a:t>AE 1988, 1038</a:t>
            </a:r>
          </a:p>
        </p:txBody>
      </p:sp>
    </p:spTree>
    <p:extLst>
      <p:ext uri="{BB962C8B-B14F-4D97-AF65-F5344CB8AC3E}">
        <p14:creationId xmlns:p14="http://schemas.microsoft.com/office/powerpoint/2010/main" val="69209382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vertical)">
                                      <p:cBhvr>
                                        <p:cTn id="7" dur="500"/>
                                        <p:tgtEl>
                                          <p:spTgt spid="10"/>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randombar(vertical)">
                                      <p:cBhvr>
                                        <p:cTn id="11" dur="500"/>
                                        <p:tgtEl>
                                          <p:spTgt spid="11"/>
                                        </p:tgtEl>
                                      </p:cBhvr>
                                    </p:animEffect>
                                  </p:childTnLst>
                                </p:cTn>
                              </p:par>
                            </p:childTnLst>
                          </p:cTn>
                        </p:par>
                        <p:par>
                          <p:cTn id="12" fill="hold">
                            <p:stCondLst>
                              <p:cond delay="1000"/>
                            </p:stCondLst>
                            <p:childTnLst>
                              <p:par>
                                <p:cTn id="13" presetID="14" presetClass="entr" presetSubtype="5"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vertical)">
                                      <p:cBhvr>
                                        <p:cTn id="15" dur="500"/>
                                        <p:tgtEl>
                                          <p:spTgt spid="12"/>
                                        </p:tgtEl>
                                      </p:cBhvr>
                                    </p:animEffect>
                                  </p:childTnLst>
                                </p:cTn>
                              </p:par>
                            </p:childTnLst>
                          </p:cTn>
                        </p:par>
                        <p:par>
                          <p:cTn id="16" fill="hold">
                            <p:stCondLst>
                              <p:cond delay="1500"/>
                            </p:stCondLst>
                            <p:childTnLst>
                              <p:par>
                                <p:cTn id="17" presetID="14" presetClass="entr" presetSubtype="5"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vertical)">
                                      <p:cBhvr>
                                        <p:cTn id="19" dur="500"/>
                                        <p:tgtEl>
                                          <p:spTgt spid="14"/>
                                        </p:tgtEl>
                                      </p:cBhvr>
                                    </p:animEffect>
                                  </p:childTnLst>
                                </p:cTn>
                              </p:par>
                            </p:childTnLst>
                          </p:cTn>
                        </p:par>
                        <p:par>
                          <p:cTn id="20" fill="hold">
                            <p:stCondLst>
                              <p:cond delay="2000"/>
                            </p:stCondLst>
                            <p:childTnLst>
                              <p:par>
                                <p:cTn id="21" presetID="14" presetClass="entr" presetSubtype="5"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vertical)">
                                      <p:cBhvr>
                                        <p:cTn id="23" dur="500"/>
                                        <p:tgtEl>
                                          <p:spTgt spid="15"/>
                                        </p:tgtEl>
                                      </p:cBhvr>
                                    </p:animEffect>
                                  </p:childTnLst>
                                </p:cTn>
                              </p:par>
                            </p:childTnLst>
                          </p:cTn>
                        </p:par>
                        <p:par>
                          <p:cTn id="24" fill="hold">
                            <p:stCondLst>
                              <p:cond delay="2500"/>
                            </p:stCondLst>
                            <p:childTnLst>
                              <p:par>
                                <p:cTn id="25" presetID="14" presetClass="entr" presetSubtype="5"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vertical)">
                                      <p:cBhvr>
                                        <p:cTn id="27" dur="500"/>
                                        <p:tgtEl>
                                          <p:spTgt spid="13"/>
                                        </p:tgtEl>
                                      </p:cBhvr>
                                    </p:animEffect>
                                  </p:childTnLst>
                                </p:cTn>
                              </p:par>
                            </p:childTnLst>
                          </p:cTn>
                        </p:par>
                        <p:par>
                          <p:cTn id="28" fill="hold">
                            <p:stCondLst>
                              <p:cond delay="3000"/>
                            </p:stCondLst>
                            <p:childTnLst>
                              <p:par>
                                <p:cTn id="29" presetID="14" presetClass="entr" presetSubtype="5"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randombar(vertical)">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457200" y="260648"/>
            <a:ext cx="8229600" cy="854968"/>
          </a:xfrm>
        </p:spPr>
        <p:txBody>
          <a:bodyPr/>
          <a:lstStyle/>
          <a:p>
            <a:r>
              <a:rPr lang="en-GB" dirty="0" err="1"/>
              <a:t>Perge</a:t>
            </a:r>
            <a:r>
              <a:rPr lang="en-GB" dirty="0"/>
              <a:t>: </a:t>
            </a:r>
            <a:r>
              <a:rPr lang="en-GB" dirty="0" err="1"/>
              <a:t>Plancia</a:t>
            </a:r>
            <a:r>
              <a:rPr lang="en-GB" dirty="0"/>
              <a:t> Magna</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08" y="3406826"/>
            <a:ext cx="4967249" cy="3435681"/>
          </a:xfrm>
          <a:prstGeom prst="rect">
            <a:avLst/>
          </a:prstGeom>
        </p:spPr>
      </p:pic>
      <p:sp>
        <p:nvSpPr>
          <p:cNvPr id="11" name="Oval 10"/>
          <p:cNvSpPr/>
          <p:nvPr/>
        </p:nvSpPr>
        <p:spPr>
          <a:xfrm>
            <a:off x="3277161" y="4624256"/>
            <a:ext cx="1872208" cy="221825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2"/>
          <p:cNvSpPr txBox="1">
            <a:spLocks/>
          </p:cNvSpPr>
          <p:nvPr/>
        </p:nvSpPr>
        <p:spPr>
          <a:xfrm>
            <a:off x="4860032" y="1412776"/>
            <a:ext cx="4283968" cy="456510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dirty="0">
                <a:solidFill>
                  <a:schemeClr val="tx1">
                    <a:lumMod val="65000"/>
                  </a:schemeClr>
                </a:solidFill>
              </a:rPr>
              <a:t>daughter of the proconsul of Bithynia</a:t>
            </a:r>
          </a:p>
          <a:p>
            <a:r>
              <a:rPr lang="de-DE" sz="2000" dirty="0">
                <a:solidFill>
                  <a:schemeClr val="tx1">
                    <a:lumMod val="65000"/>
                  </a:schemeClr>
                </a:solidFill>
              </a:rPr>
              <a:t>„</a:t>
            </a:r>
            <a:r>
              <a:rPr lang="de-DE" sz="2000" dirty="0" err="1">
                <a:solidFill>
                  <a:schemeClr val="tx1">
                    <a:lumMod val="65000"/>
                  </a:schemeClr>
                </a:solidFill>
              </a:rPr>
              <a:t>daughter</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dirty="0" err="1">
                <a:solidFill>
                  <a:schemeClr val="tx1">
                    <a:lumMod val="65000"/>
                  </a:schemeClr>
                </a:solidFill>
              </a:rPr>
              <a:t>polis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Artemis, </a:t>
            </a:r>
            <a:r>
              <a:rPr lang="de-DE" sz="2000" i="1" dirty="0" err="1">
                <a:solidFill>
                  <a:schemeClr val="tx1">
                    <a:lumMod val="65000"/>
                  </a:schemeClr>
                </a:solidFill>
              </a:rPr>
              <a:t>demiurgos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dirty="0" err="1">
                <a:solidFill>
                  <a:schemeClr val="tx1">
                    <a:lumMod val="65000"/>
                  </a:schemeClr>
                </a:solidFill>
              </a:rPr>
              <a:t>mother</a:t>
            </a:r>
            <a:r>
              <a:rPr lang="de-DE" sz="2000" dirty="0">
                <a:solidFill>
                  <a:schemeClr val="tx1">
                    <a:lumMod val="65000"/>
                  </a:schemeClr>
                </a:solidFill>
              </a:rPr>
              <a:t> </a:t>
            </a:r>
            <a:r>
              <a:rPr lang="de-DE" sz="2000" dirty="0" err="1">
                <a:solidFill>
                  <a:schemeClr val="tx1">
                    <a:lumMod val="65000"/>
                  </a:schemeClr>
                </a:solidFill>
              </a:rPr>
              <a:t>goddess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high</a:t>
            </a:r>
            <a:r>
              <a:rPr lang="de-DE" sz="2000" dirty="0">
                <a:solidFill>
                  <a:schemeClr val="tx1">
                    <a:lumMod val="65000"/>
                  </a:schemeClr>
                </a:solidFill>
              </a:rPr>
              <a:t> </a:t>
            </a: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i="1" dirty="0" err="1">
                <a:solidFill>
                  <a:schemeClr val="tx1">
                    <a:lumMod val="65000"/>
                  </a:schemeClr>
                </a:solidFill>
              </a:rPr>
              <a:t>Augusti</a:t>
            </a:r>
            <a:endParaRPr lang="en-GB" sz="2000" i="1" dirty="0">
              <a:solidFill>
                <a:schemeClr val="tx1">
                  <a:lumMod val="65000"/>
                </a:schemeClr>
              </a:solidFill>
            </a:endParaRPr>
          </a:p>
          <a:p>
            <a:r>
              <a:rPr lang="de-DE" sz="2000" dirty="0" err="1">
                <a:solidFill>
                  <a:schemeClr val="accent5">
                    <a:lumMod val="60000"/>
                    <a:lumOff val="40000"/>
                  </a:schemeClr>
                </a:solidFill>
              </a:rPr>
              <a:t>Several</a:t>
            </a:r>
            <a:r>
              <a:rPr lang="de-DE" sz="2000" dirty="0">
                <a:solidFill>
                  <a:schemeClr val="accent5">
                    <a:lumMod val="60000"/>
                    <a:lumOff val="40000"/>
                  </a:schemeClr>
                </a:solidFill>
              </a:rPr>
              <a:t> large </a:t>
            </a:r>
            <a:r>
              <a:rPr lang="de-DE" sz="2000" b="1" dirty="0" err="1">
                <a:solidFill>
                  <a:schemeClr val="accent5">
                    <a:lumMod val="60000"/>
                    <a:lumOff val="40000"/>
                  </a:schemeClr>
                </a:solidFill>
              </a:rPr>
              <a:t>building</a:t>
            </a:r>
            <a:r>
              <a:rPr lang="de-DE" sz="2000" b="1" dirty="0">
                <a:solidFill>
                  <a:schemeClr val="accent5">
                    <a:lumMod val="60000"/>
                    <a:lumOff val="40000"/>
                  </a:schemeClr>
                </a:solidFill>
              </a:rPr>
              <a:t> </a:t>
            </a:r>
            <a:r>
              <a:rPr lang="de-DE" sz="2000" b="1" dirty="0" err="1">
                <a:solidFill>
                  <a:schemeClr val="accent5">
                    <a:lumMod val="60000"/>
                    <a:lumOff val="40000"/>
                  </a:schemeClr>
                </a:solidFill>
              </a:rPr>
              <a:t>projects</a:t>
            </a:r>
            <a:r>
              <a:rPr lang="de-DE" sz="2000" b="1" dirty="0">
                <a:solidFill>
                  <a:schemeClr val="accent5">
                    <a:lumMod val="60000"/>
                    <a:lumOff val="40000"/>
                  </a:schemeClr>
                </a:solidFill>
              </a:rPr>
              <a:t> </a:t>
            </a:r>
            <a:r>
              <a:rPr lang="de-DE" sz="2000" dirty="0" err="1">
                <a:solidFill>
                  <a:schemeClr val="accent5">
                    <a:lumMod val="60000"/>
                    <a:lumOff val="40000"/>
                  </a:schemeClr>
                </a:solidFill>
              </a:rPr>
              <a:t>during</a:t>
            </a:r>
            <a:r>
              <a:rPr lang="de-DE" sz="2000" dirty="0">
                <a:solidFill>
                  <a:schemeClr val="accent5">
                    <a:lumMod val="60000"/>
                    <a:lumOff val="40000"/>
                  </a:schemeClr>
                </a:solidFill>
              </a:rPr>
              <a:t> </a:t>
            </a:r>
            <a:r>
              <a:rPr lang="de-DE" sz="2000" dirty="0" err="1">
                <a:solidFill>
                  <a:schemeClr val="accent5">
                    <a:lumMod val="60000"/>
                    <a:lumOff val="40000"/>
                  </a:schemeClr>
                </a:solidFill>
              </a:rPr>
              <a:t>Hadrian‘s</a:t>
            </a:r>
            <a:r>
              <a:rPr lang="de-DE" sz="2000" dirty="0">
                <a:solidFill>
                  <a:schemeClr val="accent5">
                    <a:lumMod val="60000"/>
                    <a:lumOff val="40000"/>
                  </a:schemeClr>
                </a:solidFill>
              </a:rPr>
              <a:t> </a:t>
            </a:r>
            <a:r>
              <a:rPr lang="de-DE" sz="2000" dirty="0" err="1">
                <a:solidFill>
                  <a:schemeClr val="accent5">
                    <a:lumMod val="60000"/>
                    <a:lumOff val="40000"/>
                  </a:schemeClr>
                </a:solidFill>
              </a:rPr>
              <a:t>reign</a:t>
            </a:r>
            <a:r>
              <a:rPr lang="de-DE" sz="2000" dirty="0">
                <a:solidFill>
                  <a:schemeClr val="accent5">
                    <a:lumMod val="60000"/>
                    <a:lumOff val="40000"/>
                  </a:schemeClr>
                </a:solidFill>
              </a:rPr>
              <a:t> (107-138)</a:t>
            </a:r>
          </a:p>
          <a:p>
            <a:pPr lvl="1"/>
            <a:r>
              <a:rPr lang="de-DE" sz="1800" dirty="0" err="1">
                <a:solidFill>
                  <a:schemeClr val="accent5">
                    <a:lumMod val="60000"/>
                    <a:lumOff val="40000"/>
                  </a:schemeClr>
                </a:solidFill>
              </a:rPr>
              <a:t>renovated</a:t>
            </a:r>
            <a:r>
              <a:rPr lang="de-DE" sz="1800" dirty="0">
                <a:solidFill>
                  <a:schemeClr val="accent5">
                    <a:lumMod val="60000"/>
                    <a:lumOff val="40000"/>
                  </a:schemeClr>
                </a:solidFill>
              </a:rPr>
              <a:t> </a:t>
            </a:r>
            <a:r>
              <a:rPr lang="de-DE" sz="1800" dirty="0" err="1">
                <a:solidFill>
                  <a:schemeClr val="accent5">
                    <a:lumMod val="60000"/>
                    <a:lumOff val="40000"/>
                  </a:schemeClr>
                </a:solidFill>
              </a:rPr>
              <a:t>city</a:t>
            </a:r>
            <a:r>
              <a:rPr lang="de-DE" sz="1800" dirty="0">
                <a:solidFill>
                  <a:schemeClr val="accent5">
                    <a:lumMod val="60000"/>
                    <a:lumOff val="40000"/>
                  </a:schemeClr>
                </a:solidFill>
              </a:rPr>
              <a:t> </a:t>
            </a:r>
            <a:r>
              <a:rPr lang="de-DE" sz="1800" dirty="0" err="1">
                <a:solidFill>
                  <a:schemeClr val="accent5">
                    <a:lumMod val="60000"/>
                    <a:lumOff val="40000"/>
                  </a:schemeClr>
                </a:solidFill>
              </a:rPr>
              <a:t>gate</a:t>
            </a:r>
            <a:endParaRPr lang="de-DE" sz="1800" dirty="0">
              <a:solidFill>
                <a:schemeClr val="accent5">
                  <a:lumMod val="60000"/>
                  <a:lumOff val="40000"/>
                </a:schemeClr>
              </a:solidFill>
            </a:endParaRPr>
          </a:p>
          <a:p>
            <a:pPr lvl="1"/>
            <a:r>
              <a:rPr lang="de-DE" sz="1800" dirty="0">
                <a:solidFill>
                  <a:schemeClr val="accent5">
                    <a:lumMod val="60000"/>
                    <a:lumOff val="40000"/>
                  </a:schemeClr>
                </a:solidFill>
              </a:rPr>
              <a:t>2-storey oval </a:t>
            </a:r>
            <a:r>
              <a:rPr lang="de-DE" sz="1800" dirty="0" err="1">
                <a:solidFill>
                  <a:schemeClr val="accent5">
                    <a:lumMod val="60000"/>
                    <a:lumOff val="40000"/>
                  </a:schemeClr>
                </a:solidFill>
              </a:rPr>
              <a:t>court</a:t>
            </a:r>
            <a:r>
              <a:rPr lang="de-DE" sz="1800" dirty="0">
                <a:solidFill>
                  <a:schemeClr val="accent5">
                    <a:lumMod val="60000"/>
                    <a:lumOff val="40000"/>
                  </a:schemeClr>
                </a:solidFill>
              </a:rPr>
              <a:t> </a:t>
            </a:r>
            <a:r>
              <a:rPr lang="de-DE" sz="1800" dirty="0" err="1">
                <a:solidFill>
                  <a:schemeClr val="accent5">
                    <a:lumMod val="60000"/>
                    <a:lumOff val="40000"/>
                  </a:schemeClr>
                </a:solidFill>
              </a:rPr>
              <a:t>with</a:t>
            </a:r>
            <a:r>
              <a:rPr lang="de-DE" sz="1800" dirty="0">
                <a:solidFill>
                  <a:schemeClr val="accent5">
                    <a:lumMod val="60000"/>
                    <a:lumOff val="40000"/>
                  </a:schemeClr>
                </a:solidFill>
              </a:rPr>
              <a:t> </a:t>
            </a:r>
            <a:r>
              <a:rPr lang="de-DE" sz="1800" dirty="0" err="1">
                <a:solidFill>
                  <a:schemeClr val="accent5">
                    <a:lumMod val="60000"/>
                    <a:lumOff val="40000"/>
                  </a:schemeClr>
                </a:solidFill>
              </a:rPr>
              <a:t>statues</a:t>
            </a:r>
            <a:endParaRPr lang="de-DE" sz="1800" dirty="0">
              <a:solidFill>
                <a:schemeClr val="accent5">
                  <a:lumMod val="60000"/>
                  <a:lumOff val="40000"/>
                </a:schemeClr>
              </a:solidFill>
            </a:endParaRPr>
          </a:p>
          <a:p>
            <a:pPr lvl="1"/>
            <a:r>
              <a:rPr lang="de-DE" sz="1800" dirty="0">
                <a:solidFill>
                  <a:schemeClr val="accent5">
                    <a:lumMod val="60000"/>
                    <a:lumOff val="40000"/>
                  </a:schemeClr>
                </a:solidFill>
              </a:rPr>
              <a:t>monumental </a:t>
            </a:r>
            <a:r>
              <a:rPr lang="de-DE" sz="1800" dirty="0" err="1">
                <a:solidFill>
                  <a:schemeClr val="accent5">
                    <a:lumMod val="60000"/>
                    <a:lumOff val="40000"/>
                  </a:schemeClr>
                </a:solidFill>
              </a:rPr>
              <a:t>arch</a:t>
            </a:r>
            <a:r>
              <a:rPr lang="de-DE" sz="1800" dirty="0">
                <a:solidFill>
                  <a:schemeClr val="accent5">
                    <a:lumMod val="60000"/>
                    <a:lumOff val="40000"/>
                  </a:schemeClr>
                </a:solidFill>
              </a:rPr>
              <a:t> </a:t>
            </a:r>
            <a:r>
              <a:rPr lang="de-DE" sz="1800" dirty="0" err="1">
                <a:solidFill>
                  <a:schemeClr val="accent5">
                    <a:lumMod val="60000"/>
                    <a:lumOff val="40000"/>
                  </a:schemeClr>
                </a:solidFill>
              </a:rPr>
              <a:t>with</a:t>
            </a:r>
            <a:r>
              <a:rPr lang="de-DE" sz="1800" dirty="0">
                <a:solidFill>
                  <a:schemeClr val="accent5">
                    <a:lumMod val="60000"/>
                    <a:lumOff val="40000"/>
                  </a:schemeClr>
                </a:solidFill>
              </a:rPr>
              <a:t> </a:t>
            </a:r>
            <a:r>
              <a:rPr lang="de-DE" sz="1800" dirty="0" err="1">
                <a:solidFill>
                  <a:schemeClr val="accent5">
                    <a:lumMod val="60000"/>
                    <a:lumOff val="40000"/>
                  </a:schemeClr>
                </a:solidFill>
              </a:rPr>
              <a:t>statues</a:t>
            </a:r>
            <a:r>
              <a:rPr lang="de-DE" sz="1800" dirty="0">
                <a:solidFill>
                  <a:schemeClr val="accent5">
                    <a:lumMod val="60000"/>
                    <a:lumOff val="40000"/>
                  </a:schemeClr>
                </a:solidFill>
              </a:rPr>
              <a:t> </a:t>
            </a:r>
            <a:r>
              <a:rPr lang="de-DE" sz="1800" dirty="0" err="1">
                <a:solidFill>
                  <a:schemeClr val="accent5">
                    <a:lumMod val="60000"/>
                    <a:lumOff val="40000"/>
                  </a:schemeClr>
                </a:solidFill>
              </a:rPr>
              <a:t>of</a:t>
            </a:r>
            <a:r>
              <a:rPr lang="de-DE" sz="1800" dirty="0">
                <a:solidFill>
                  <a:schemeClr val="accent5">
                    <a:lumMod val="60000"/>
                    <a:lumOff val="40000"/>
                  </a:schemeClr>
                </a:solidFill>
              </a:rPr>
              <a:t> </a:t>
            </a:r>
            <a:r>
              <a:rPr lang="de-DE" sz="1800" dirty="0" err="1">
                <a:solidFill>
                  <a:schemeClr val="accent5">
                    <a:lumMod val="60000"/>
                    <a:lumOff val="40000"/>
                  </a:schemeClr>
                </a:solidFill>
              </a:rPr>
              <a:t>members</a:t>
            </a:r>
            <a:r>
              <a:rPr lang="de-DE" sz="1800" dirty="0">
                <a:solidFill>
                  <a:schemeClr val="accent5">
                    <a:lumMod val="60000"/>
                    <a:lumOff val="40000"/>
                  </a:schemeClr>
                </a:solidFill>
              </a:rPr>
              <a:t> </a:t>
            </a:r>
            <a:r>
              <a:rPr lang="de-DE" sz="1800" dirty="0" err="1">
                <a:solidFill>
                  <a:schemeClr val="accent5">
                    <a:lumMod val="60000"/>
                    <a:lumOff val="40000"/>
                  </a:schemeClr>
                </a:solidFill>
              </a:rPr>
              <a:t>of</a:t>
            </a:r>
            <a:r>
              <a:rPr lang="de-DE" sz="1800" dirty="0">
                <a:solidFill>
                  <a:schemeClr val="accent5">
                    <a:lumMod val="60000"/>
                    <a:lumOff val="40000"/>
                  </a:schemeClr>
                </a:solidFill>
              </a:rPr>
              <a:t> </a:t>
            </a:r>
            <a:r>
              <a:rPr lang="de-DE" sz="1800" dirty="0" err="1">
                <a:solidFill>
                  <a:schemeClr val="accent5">
                    <a:lumMod val="60000"/>
                    <a:lumOff val="40000"/>
                  </a:schemeClr>
                </a:solidFill>
              </a:rPr>
              <a:t>Hadrian‘s</a:t>
            </a:r>
            <a:r>
              <a:rPr lang="de-DE" sz="1800" dirty="0">
                <a:solidFill>
                  <a:schemeClr val="accent5">
                    <a:lumMod val="60000"/>
                    <a:lumOff val="40000"/>
                  </a:schemeClr>
                </a:solidFill>
              </a:rPr>
              <a:t>  </a:t>
            </a:r>
            <a:r>
              <a:rPr lang="de-DE" sz="1800" dirty="0" err="1">
                <a:solidFill>
                  <a:schemeClr val="accent5">
                    <a:lumMod val="60000"/>
                    <a:lumOff val="40000"/>
                  </a:schemeClr>
                </a:solidFill>
              </a:rPr>
              <a:t>family</a:t>
            </a:r>
            <a:endParaRPr lang="de-DE" sz="1800" dirty="0">
              <a:solidFill>
                <a:schemeClr val="accent5">
                  <a:lumMod val="60000"/>
                  <a:lumOff val="40000"/>
                </a:schemeClr>
              </a:solidFill>
            </a:endParaRPr>
          </a:p>
          <a:p>
            <a:r>
              <a:rPr lang="de-DE" sz="2000" dirty="0">
                <a:solidFill>
                  <a:schemeClr val="accent5">
                    <a:lumMod val="60000"/>
                    <a:lumOff val="40000"/>
                  </a:schemeClr>
                </a:solidFill>
                <a:sym typeface="Wingdings" pitchFamily="2" charset="2"/>
              </a:rPr>
              <a:t></a:t>
            </a:r>
            <a:r>
              <a:rPr lang="de-DE" sz="2000" dirty="0" err="1">
                <a:solidFill>
                  <a:schemeClr val="accent5">
                    <a:lumMod val="60000"/>
                    <a:lumOff val="40000"/>
                  </a:schemeClr>
                </a:solidFill>
                <a:sym typeface="Wingdings" pitchFamily="2" charset="2"/>
              </a:rPr>
              <a:t>patron</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goddess</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of</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the</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polis</a:t>
            </a:r>
            <a:endParaRPr lang="de-DE" sz="2000" dirty="0">
              <a:solidFill>
                <a:schemeClr val="accent5">
                  <a:lumMod val="60000"/>
                  <a:lumOff val="40000"/>
                </a:schemeClr>
              </a:solidFill>
              <a:sym typeface="Wingdings" pitchFamily="2" charset="2"/>
            </a:endParaRPr>
          </a:p>
        </p:txBody>
      </p:sp>
      <p:pic>
        <p:nvPicPr>
          <p:cNvPr id="14" name="Picture 13"/>
          <p:cNvPicPr>
            <a:picLocks noChangeAspect="1"/>
          </p:cNvPicPr>
          <p:nvPr/>
        </p:nvPicPr>
        <p:blipFill>
          <a:blip r:embed="rId3" cstate="print">
            <a:extLst>
              <a:ext uri="{BEBA8EAE-BF5A-486C-A8C5-ECC9F3942E4B}">
                <a14:imgProps xmlns:a14="http://schemas.microsoft.com/office/drawing/2010/main">
                  <a14:imgLayer r:embed="rId4">
                    <a14:imgEffect>
                      <a14:backgroundRemoval t="4357" b="95436" l="556" r="100000">
                        <a14:foregroundMark x1="1944" y1="48548" x2="1944" y2="48548"/>
                        <a14:foregroundMark x1="2222" y1="58299" x2="2222" y2="58299"/>
                        <a14:foregroundMark x1="2222" y1="69710" x2="2222" y2="69710"/>
                        <a14:foregroundMark x1="1250" y1="81743" x2="1250" y2="81743"/>
                        <a14:foregroundMark x1="7361" y1="95436" x2="7361" y2="95436"/>
                        <a14:foregroundMark x1="24583" y1="29046" x2="24583" y2="29046"/>
                        <a14:foregroundMark x1="15417" y1="20954" x2="15417" y2="20954"/>
                        <a14:foregroundMark x1="12361" y1="16805" x2="12361" y2="16805"/>
                        <a14:foregroundMark x1="2639" y1="4357" x2="2639" y2="4357"/>
                        <a14:foregroundMark x1="7083" y1="9751" x2="7083" y2="9751"/>
                      </a14:backgroundRemoval>
                    </a14:imgEffect>
                  </a14:imgLayer>
                </a14:imgProps>
              </a:ext>
              <a:ext uri="{28A0092B-C50C-407E-A947-70E740481C1C}">
                <a14:useLocalDpi xmlns:a14="http://schemas.microsoft.com/office/drawing/2010/main" val="0"/>
              </a:ext>
            </a:extLst>
          </a:blip>
          <a:stretch>
            <a:fillRect/>
          </a:stretch>
        </p:blipFill>
        <p:spPr>
          <a:xfrm>
            <a:off x="152961" y="1052737"/>
            <a:ext cx="4517681" cy="3024336"/>
          </a:xfrm>
          <a:prstGeom prst="rect">
            <a:avLst/>
          </a:prstGeom>
        </p:spPr>
      </p:pic>
    </p:spTree>
    <p:extLst>
      <p:ext uri="{BB962C8B-B14F-4D97-AF65-F5344CB8AC3E}">
        <p14:creationId xmlns:p14="http://schemas.microsoft.com/office/powerpoint/2010/main" val="349724450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500"/>
                                        <p:tgtEl>
                                          <p:spTgt spid="5"/>
                                        </p:tgtEl>
                                      </p:cBhvr>
                                    </p:animEffect>
                                  </p:childTnLst>
                                </p:cTn>
                              </p:par>
                              <p:par>
                                <p:cTn id="8" presetID="14" presetClass="entr" presetSubtype="5"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randombar(vertical)">
                                      <p:cBhvr>
                                        <p:cTn id="10" dur="500"/>
                                        <p:tgtEl>
                                          <p:spTgt spid="11"/>
                                        </p:tgtEl>
                                      </p:cBhvr>
                                    </p:animEffect>
                                  </p:childTnLst>
                                </p:cTn>
                              </p:par>
                              <p:par>
                                <p:cTn id="11" presetID="14" presetClass="entr" presetSubtype="5"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randombar(vertical)">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a:xfrm>
            <a:off x="457200" y="260648"/>
            <a:ext cx="8229600" cy="854968"/>
          </a:xfrm>
        </p:spPr>
        <p:txBody>
          <a:bodyPr/>
          <a:lstStyle/>
          <a:p>
            <a:r>
              <a:rPr lang="en-GB" dirty="0" err="1"/>
              <a:t>Perge</a:t>
            </a:r>
            <a:r>
              <a:rPr lang="en-GB" dirty="0"/>
              <a:t>: </a:t>
            </a:r>
            <a:r>
              <a:rPr lang="en-GB" dirty="0" err="1"/>
              <a:t>Plancia</a:t>
            </a:r>
            <a:r>
              <a:rPr lang="en-GB" dirty="0"/>
              <a:t> Magna</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08" y="3406826"/>
            <a:ext cx="4967249" cy="3435681"/>
          </a:xfrm>
          <a:prstGeom prst="rect">
            <a:avLst/>
          </a:prstGeom>
        </p:spPr>
      </p:pic>
      <p:sp>
        <p:nvSpPr>
          <p:cNvPr id="15" name="Oval 14"/>
          <p:cNvSpPr/>
          <p:nvPr/>
        </p:nvSpPr>
        <p:spPr>
          <a:xfrm>
            <a:off x="3277161" y="4624256"/>
            <a:ext cx="1872208" cy="221825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Content Placeholder 2"/>
          <p:cNvSpPr txBox="1">
            <a:spLocks/>
          </p:cNvSpPr>
          <p:nvPr/>
        </p:nvSpPr>
        <p:spPr>
          <a:xfrm>
            <a:off x="4860032" y="1412776"/>
            <a:ext cx="4283968" cy="456510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dirty="0">
                <a:solidFill>
                  <a:schemeClr val="tx1">
                    <a:lumMod val="65000"/>
                  </a:schemeClr>
                </a:solidFill>
              </a:rPr>
              <a:t>daughter of the proconsul of Bithynia</a:t>
            </a:r>
          </a:p>
          <a:p>
            <a:r>
              <a:rPr lang="de-DE" sz="2000" dirty="0">
                <a:solidFill>
                  <a:schemeClr val="tx1">
                    <a:lumMod val="65000"/>
                  </a:schemeClr>
                </a:solidFill>
              </a:rPr>
              <a:t>„</a:t>
            </a:r>
            <a:r>
              <a:rPr lang="de-DE" sz="2000" dirty="0" err="1">
                <a:solidFill>
                  <a:schemeClr val="tx1">
                    <a:lumMod val="65000"/>
                  </a:schemeClr>
                </a:solidFill>
              </a:rPr>
              <a:t>daughter</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dirty="0" err="1">
                <a:solidFill>
                  <a:schemeClr val="tx1">
                    <a:lumMod val="65000"/>
                  </a:schemeClr>
                </a:solidFill>
              </a:rPr>
              <a:t>polis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Artemis, </a:t>
            </a:r>
            <a:r>
              <a:rPr lang="de-DE" sz="2000" i="1" dirty="0" err="1">
                <a:solidFill>
                  <a:schemeClr val="tx1">
                    <a:lumMod val="65000"/>
                  </a:schemeClr>
                </a:solidFill>
              </a:rPr>
              <a:t>demiurgos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dirty="0" err="1">
                <a:solidFill>
                  <a:schemeClr val="tx1">
                    <a:lumMod val="65000"/>
                  </a:schemeClr>
                </a:solidFill>
              </a:rPr>
              <a:t>mother</a:t>
            </a:r>
            <a:r>
              <a:rPr lang="de-DE" sz="2000" dirty="0">
                <a:solidFill>
                  <a:schemeClr val="tx1">
                    <a:lumMod val="65000"/>
                  </a:schemeClr>
                </a:solidFill>
              </a:rPr>
              <a:t> </a:t>
            </a:r>
            <a:r>
              <a:rPr lang="de-DE" sz="2000" dirty="0" err="1">
                <a:solidFill>
                  <a:schemeClr val="tx1">
                    <a:lumMod val="65000"/>
                  </a:schemeClr>
                </a:solidFill>
              </a:rPr>
              <a:t>goddess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high</a:t>
            </a:r>
            <a:r>
              <a:rPr lang="de-DE" sz="2000" dirty="0">
                <a:solidFill>
                  <a:schemeClr val="tx1">
                    <a:lumMod val="65000"/>
                  </a:schemeClr>
                </a:solidFill>
              </a:rPr>
              <a:t> </a:t>
            </a: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i="1" dirty="0" err="1">
                <a:solidFill>
                  <a:schemeClr val="tx1">
                    <a:lumMod val="65000"/>
                  </a:schemeClr>
                </a:solidFill>
              </a:rPr>
              <a:t>Augusti</a:t>
            </a:r>
            <a:endParaRPr lang="en-GB" sz="2000" i="1" dirty="0">
              <a:solidFill>
                <a:schemeClr val="tx1">
                  <a:lumMod val="65000"/>
                </a:schemeClr>
              </a:solidFill>
            </a:endParaRPr>
          </a:p>
          <a:p>
            <a:r>
              <a:rPr lang="de-DE" sz="2000" dirty="0" err="1">
                <a:solidFill>
                  <a:schemeClr val="accent5">
                    <a:lumMod val="60000"/>
                    <a:lumOff val="40000"/>
                  </a:schemeClr>
                </a:solidFill>
              </a:rPr>
              <a:t>Several</a:t>
            </a:r>
            <a:r>
              <a:rPr lang="de-DE" sz="2000" dirty="0">
                <a:solidFill>
                  <a:schemeClr val="accent5">
                    <a:lumMod val="60000"/>
                    <a:lumOff val="40000"/>
                  </a:schemeClr>
                </a:solidFill>
              </a:rPr>
              <a:t> large </a:t>
            </a:r>
            <a:r>
              <a:rPr lang="de-DE" sz="2000" b="1" dirty="0" err="1">
                <a:solidFill>
                  <a:schemeClr val="accent5">
                    <a:lumMod val="60000"/>
                    <a:lumOff val="40000"/>
                  </a:schemeClr>
                </a:solidFill>
              </a:rPr>
              <a:t>building</a:t>
            </a:r>
            <a:r>
              <a:rPr lang="de-DE" sz="2000" b="1" dirty="0">
                <a:solidFill>
                  <a:schemeClr val="accent5">
                    <a:lumMod val="60000"/>
                    <a:lumOff val="40000"/>
                  </a:schemeClr>
                </a:solidFill>
              </a:rPr>
              <a:t> </a:t>
            </a:r>
            <a:r>
              <a:rPr lang="de-DE" sz="2000" b="1" dirty="0" err="1">
                <a:solidFill>
                  <a:schemeClr val="accent5">
                    <a:lumMod val="60000"/>
                    <a:lumOff val="40000"/>
                  </a:schemeClr>
                </a:solidFill>
              </a:rPr>
              <a:t>projects</a:t>
            </a:r>
            <a:r>
              <a:rPr lang="de-DE" sz="2000" b="1" dirty="0">
                <a:solidFill>
                  <a:schemeClr val="accent5">
                    <a:lumMod val="60000"/>
                    <a:lumOff val="40000"/>
                  </a:schemeClr>
                </a:solidFill>
              </a:rPr>
              <a:t> </a:t>
            </a:r>
            <a:r>
              <a:rPr lang="de-DE" sz="2000" dirty="0" err="1">
                <a:solidFill>
                  <a:schemeClr val="accent5">
                    <a:lumMod val="60000"/>
                    <a:lumOff val="40000"/>
                  </a:schemeClr>
                </a:solidFill>
              </a:rPr>
              <a:t>during</a:t>
            </a:r>
            <a:r>
              <a:rPr lang="de-DE" sz="2000" dirty="0">
                <a:solidFill>
                  <a:schemeClr val="accent5">
                    <a:lumMod val="60000"/>
                    <a:lumOff val="40000"/>
                  </a:schemeClr>
                </a:solidFill>
              </a:rPr>
              <a:t> </a:t>
            </a:r>
            <a:r>
              <a:rPr lang="de-DE" sz="2000" dirty="0" err="1">
                <a:solidFill>
                  <a:schemeClr val="accent5">
                    <a:lumMod val="60000"/>
                    <a:lumOff val="40000"/>
                  </a:schemeClr>
                </a:solidFill>
              </a:rPr>
              <a:t>Hadrian‘s</a:t>
            </a:r>
            <a:r>
              <a:rPr lang="de-DE" sz="2000" dirty="0">
                <a:solidFill>
                  <a:schemeClr val="accent5">
                    <a:lumMod val="60000"/>
                    <a:lumOff val="40000"/>
                  </a:schemeClr>
                </a:solidFill>
              </a:rPr>
              <a:t> </a:t>
            </a:r>
            <a:r>
              <a:rPr lang="de-DE" sz="2000" dirty="0" err="1">
                <a:solidFill>
                  <a:schemeClr val="accent5">
                    <a:lumMod val="60000"/>
                    <a:lumOff val="40000"/>
                  </a:schemeClr>
                </a:solidFill>
              </a:rPr>
              <a:t>reign</a:t>
            </a:r>
            <a:r>
              <a:rPr lang="de-DE" sz="2000" dirty="0">
                <a:solidFill>
                  <a:schemeClr val="accent5">
                    <a:lumMod val="60000"/>
                    <a:lumOff val="40000"/>
                  </a:schemeClr>
                </a:solidFill>
              </a:rPr>
              <a:t> (107-138)</a:t>
            </a:r>
          </a:p>
          <a:p>
            <a:pPr lvl="1"/>
            <a:r>
              <a:rPr lang="de-DE" sz="1800" dirty="0" err="1">
                <a:solidFill>
                  <a:schemeClr val="accent5">
                    <a:lumMod val="60000"/>
                    <a:lumOff val="40000"/>
                  </a:schemeClr>
                </a:solidFill>
              </a:rPr>
              <a:t>renovated</a:t>
            </a:r>
            <a:r>
              <a:rPr lang="de-DE" sz="1800" dirty="0">
                <a:solidFill>
                  <a:schemeClr val="accent5">
                    <a:lumMod val="60000"/>
                    <a:lumOff val="40000"/>
                  </a:schemeClr>
                </a:solidFill>
              </a:rPr>
              <a:t> </a:t>
            </a:r>
            <a:r>
              <a:rPr lang="de-DE" sz="1800" dirty="0" err="1">
                <a:solidFill>
                  <a:schemeClr val="accent5">
                    <a:lumMod val="60000"/>
                    <a:lumOff val="40000"/>
                  </a:schemeClr>
                </a:solidFill>
              </a:rPr>
              <a:t>city</a:t>
            </a:r>
            <a:r>
              <a:rPr lang="de-DE" sz="1800" dirty="0">
                <a:solidFill>
                  <a:schemeClr val="accent5">
                    <a:lumMod val="60000"/>
                    <a:lumOff val="40000"/>
                  </a:schemeClr>
                </a:solidFill>
              </a:rPr>
              <a:t> </a:t>
            </a:r>
            <a:r>
              <a:rPr lang="de-DE" sz="1800" dirty="0" err="1">
                <a:solidFill>
                  <a:schemeClr val="accent5">
                    <a:lumMod val="60000"/>
                    <a:lumOff val="40000"/>
                  </a:schemeClr>
                </a:solidFill>
              </a:rPr>
              <a:t>gate</a:t>
            </a:r>
            <a:endParaRPr lang="de-DE" sz="1800" dirty="0">
              <a:solidFill>
                <a:schemeClr val="accent5">
                  <a:lumMod val="60000"/>
                  <a:lumOff val="40000"/>
                </a:schemeClr>
              </a:solidFill>
            </a:endParaRPr>
          </a:p>
          <a:p>
            <a:pPr lvl="1"/>
            <a:r>
              <a:rPr lang="de-DE" sz="1800" dirty="0">
                <a:solidFill>
                  <a:schemeClr val="accent5">
                    <a:lumMod val="60000"/>
                    <a:lumOff val="40000"/>
                  </a:schemeClr>
                </a:solidFill>
              </a:rPr>
              <a:t>2-storey oval </a:t>
            </a:r>
            <a:r>
              <a:rPr lang="de-DE" sz="1800" dirty="0" err="1">
                <a:solidFill>
                  <a:schemeClr val="accent5">
                    <a:lumMod val="60000"/>
                    <a:lumOff val="40000"/>
                  </a:schemeClr>
                </a:solidFill>
              </a:rPr>
              <a:t>court</a:t>
            </a:r>
            <a:r>
              <a:rPr lang="de-DE" sz="1800" dirty="0">
                <a:solidFill>
                  <a:schemeClr val="accent5">
                    <a:lumMod val="60000"/>
                    <a:lumOff val="40000"/>
                  </a:schemeClr>
                </a:solidFill>
              </a:rPr>
              <a:t> </a:t>
            </a:r>
            <a:r>
              <a:rPr lang="de-DE" sz="1800" dirty="0" err="1">
                <a:solidFill>
                  <a:schemeClr val="accent5">
                    <a:lumMod val="60000"/>
                    <a:lumOff val="40000"/>
                  </a:schemeClr>
                </a:solidFill>
              </a:rPr>
              <a:t>with</a:t>
            </a:r>
            <a:r>
              <a:rPr lang="de-DE" sz="1800" dirty="0">
                <a:solidFill>
                  <a:schemeClr val="accent5">
                    <a:lumMod val="60000"/>
                    <a:lumOff val="40000"/>
                  </a:schemeClr>
                </a:solidFill>
              </a:rPr>
              <a:t> </a:t>
            </a:r>
            <a:r>
              <a:rPr lang="de-DE" sz="1800" dirty="0" err="1">
                <a:solidFill>
                  <a:schemeClr val="accent5">
                    <a:lumMod val="60000"/>
                    <a:lumOff val="40000"/>
                  </a:schemeClr>
                </a:solidFill>
              </a:rPr>
              <a:t>statues</a:t>
            </a:r>
            <a:endParaRPr lang="de-DE" sz="1800" dirty="0">
              <a:solidFill>
                <a:schemeClr val="accent5">
                  <a:lumMod val="60000"/>
                  <a:lumOff val="40000"/>
                </a:schemeClr>
              </a:solidFill>
            </a:endParaRPr>
          </a:p>
          <a:p>
            <a:pPr lvl="1"/>
            <a:r>
              <a:rPr lang="de-DE" sz="1800" dirty="0">
                <a:solidFill>
                  <a:schemeClr val="accent5">
                    <a:lumMod val="60000"/>
                    <a:lumOff val="40000"/>
                  </a:schemeClr>
                </a:solidFill>
              </a:rPr>
              <a:t>monumental </a:t>
            </a:r>
            <a:r>
              <a:rPr lang="de-DE" sz="1800" dirty="0" err="1">
                <a:solidFill>
                  <a:schemeClr val="accent5">
                    <a:lumMod val="60000"/>
                    <a:lumOff val="40000"/>
                  </a:schemeClr>
                </a:solidFill>
              </a:rPr>
              <a:t>arch</a:t>
            </a:r>
            <a:r>
              <a:rPr lang="de-DE" sz="1800" dirty="0">
                <a:solidFill>
                  <a:schemeClr val="accent5">
                    <a:lumMod val="60000"/>
                    <a:lumOff val="40000"/>
                  </a:schemeClr>
                </a:solidFill>
              </a:rPr>
              <a:t> </a:t>
            </a:r>
            <a:r>
              <a:rPr lang="de-DE" sz="1800" dirty="0" err="1">
                <a:solidFill>
                  <a:schemeClr val="accent5">
                    <a:lumMod val="60000"/>
                    <a:lumOff val="40000"/>
                  </a:schemeClr>
                </a:solidFill>
              </a:rPr>
              <a:t>with</a:t>
            </a:r>
            <a:r>
              <a:rPr lang="de-DE" sz="1800" dirty="0">
                <a:solidFill>
                  <a:schemeClr val="accent5">
                    <a:lumMod val="60000"/>
                    <a:lumOff val="40000"/>
                  </a:schemeClr>
                </a:solidFill>
              </a:rPr>
              <a:t> </a:t>
            </a:r>
            <a:r>
              <a:rPr lang="de-DE" sz="1800" dirty="0" err="1">
                <a:solidFill>
                  <a:schemeClr val="accent5">
                    <a:lumMod val="60000"/>
                    <a:lumOff val="40000"/>
                  </a:schemeClr>
                </a:solidFill>
              </a:rPr>
              <a:t>statues</a:t>
            </a:r>
            <a:r>
              <a:rPr lang="de-DE" sz="1800" dirty="0">
                <a:solidFill>
                  <a:schemeClr val="accent5">
                    <a:lumMod val="60000"/>
                    <a:lumOff val="40000"/>
                  </a:schemeClr>
                </a:solidFill>
              </a:rPr>
              <a:t> </a:t>
            </a:r>
            <a:r>
              <a:rPr lang="de-DE" sz="1800" dirty="0" err="1">
                <a:solidFill>
                  <a:schemeClr val="accent5">
                    <a:lumMod val="60000"/>
                    <a:lumOff val="40000"/>
                  </a:schemeClr>
                </a:solidFill>
              </a:rPr>
              <a:t>of</a:t>
            </a:r>
            <a:r>
              <a:rPr lang="de-DE" sz="1800" dirty="0">
                <a:solidFill>
                  <a:schemeClr val="accent5">
                    <a:lumMod val="60000"/>
                    <a:lumOff val="40000"/>
                  </a:schemeClr>
                </a:solidFill>
              </a:rPr>
              <a:t> </a:t>
            </a:r>
            <a:r>
              <a:rPr lang="de-DE" sz="1800" dirty="0" err="1">
                <a:solidFill>
                  <a:schemeClr val="accent5">
                    <a:lumMod val="60000"/>
                    <a:lumOff val="40000"/>
                  </a:schemeClr>
                </a:solidFill>
              </a:rPr>
              <a:t>members</a:t>
            </a:r>
            <a:r>
              <a:rPr lang="de-DE" sz="1800" dirty="0">
                <a:solidFill>
                  <a:schemeClr val="accent5">
                    <a:lumMod val="60000"/>
                    <a:lumOff val="40000"/>
                  </a:schemeClr>
                </a:solidFill>
              </a:rPr>
              <a:t> </a:t>
            </a:r>
            <a:r>
              <a:rPr lang="de-DE" sz="1800" dirty="0" err="1">
                <a:solidFill>
                  <a:schemeClr val="accent5">
                    <a:lumMod val="60000"/>
                    <a:lumOff val="40000"/>
                  </a:schemeClr>
                </a:solidFill>
              </a:rPr>
              <a:t>of</a:t>
            </a:r>
            <a:r>
              <a:rPr lang="de-DE" sz="1800" dirty="0">
                <a:solidFill>
                  <a:schemeClr val="accent5">
                    <a:lumMod val="60000"/>
                    <a:lumOff val="40000"/>
                  </a:schemeClr>
                </a:solidFill>
              </a:rPr>
              <a:t> </a:t>
            </a:r>
            <a:r>
              <a:rPr lang="de-DE" sz="1800" dirty="0" err="1">
                <a:solidFill>
                  <a:schemeClr val="accent5">
                    <a:lumMod val="60000"/>
                    <a:lumOff val="40000"/>
                  </a:schemeClr>
                </a:solidFill>
              </a:rPr>
              <a:t>Hadrian‘s</a:t>
            </a:r>
            <a:r>
              <a:rPr lang="de-DE" sz="1800" dirty="0">
                <a:solidFill>
                  <a:schemeClr val="accent5">
                    <a:lumMod val="60000"/>
                    <a:lumOff val="40000"/>
                  </a:schemeClr>
                </a:solidFill>
              </a:rPr>
              <a:t>  </a:t>
            </a:r>
            <a:r>
              <a:rPr lang="de-DE" sz="1800" dirty="0" err="1">
                <a:solidFill>
                  <a:schemeClr val="accent5">
                    <a:lumMod val="60000"/>
                    <a:lumOff val="40000"/>
                  </a:schemeClr>
                </a:solidFill>
              </a:rPr>
              <a:t>family</a:t>
            </a:r>
            <a:endParaRPr lang="de-DE" sz="1800" dirty="0">
              <a:solidFill>
                <a:schemeClr val="accent5">
                  <a:lumMod val="60000"/>
                  <a:lumOff val="40000"/>
                </a:schemeClr>
              </a:solidFill>
            </a:endParaRPr>
          </a:p>
          <a:p>
            <a:r>
              <a:rPr lang="de-DE" sz="2000" dirty="0">
                <a:solidFill>
                  <a:schemeClr val="accent5">
                    <a:lumMod val="60000"/>
                    <a:lumOff val="40000"/>
                  </a:schemeClr>
                </a:solidFill>
                <a:sym typeface="Wingdings" pitchFamily="2" charset="2"/>
              </a:rPr>
              <a:t></a:t>
            </a:r>
            <a:r>
              <a:rPr lang="de-DE" sz="2000" dirty="0" err="1">
                <a:solidFill>
                  <a:schemeClr val="accent5">
                    <a:lumMod val="60000"/>
                    <a:lumOff val="40000"/>
                  </a:schemeClr>
                </a:solidFill>
                <a:sym typeface="Wingdings" pitchFamily="2" charset="2"/>
              </a:rPr>
              <a:t>patron</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goddess</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of</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the</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polis</a:t>
            </a:r>
            <a:endParaRPr lang="de-DE" sz="2000" dirty="0">
              <a:solidFill>
                <a:schemeClr val="accent5">
                  <a:lumMod val="60000"/>
                  <a:lumOff val="40000"/>
                </a:schemeClr>
              </a:solidFill>
              <a:sym typeface="Wingdings" pitchFamily="2" charset="2"/>
            </a:endParaRPr>
          </a:p>
        </p:txBody>
      </p:sp>
      <p:pic>
        <p:nvPicPr>
          <p:cNvPr id="17" name="Picture 16"/>
          <p:cNvPicPr>
            <a:picLocks noChangeAspect="1"/>
          </p:cNvPicPr>
          <p:nvPr/>
        </p:nvPicPr>
        <p:blipFill>
          <a:blip r:embed="rId3" cstate="print">
            <a:extLst>
              <a:ext uri="{BEBA8EAE-BF5A-486C-A8C5-ECC9F3942E4B}">
                <a14:imgProps xmlns:a14="http://schemas.microsoft.com/office/drawing/2010/main">
                  <a14:imgLayer r:embed="rId4">
                    <a14:imgEffect>
                      <a14:backgroundRemoval t="4357" b="95436" l="556" r="100000">
                        <a14:foregroundMark x1="1944" y1="48548" x2="1944" y2="48548"/>
                        <a14:foregroundMark x1="2222" y1="58299" x2="2222" y2="58299"/>
                        <a14:foregroundMark x1="2222" y1="69710" x2="2222" y2="69710"/>
                        <a14:foregroundMark x1="1250" y1="81743" x2="1250" y2="81743"/>
                        <a14:foregroundMark x1="7361" y1="95436" x2="7361" y2="95436"/>
                        <a14:foregroundMark x1="24583" y1="29046" x2="24583" y2="29046"/>
                        <a14:foregroundMark x1="15417" y1="20954" x2="15417" y2="20954"/>
                        <a14:foregroundMark x1="12361" y1="16805" x2="12361" y2="16805"/>
                        <a14:foregroundMark x1="2639" y1="4357" x2="2639" y2="4357"/>
                        <a14:foregroundMark x1="7083" y1="9751" x2="7083" y2="9751"/>
                      </a14:backgroundRemoval>
                    </a14:imgEffect>
                  </a14:imgLayer>
                </a14:imgProps>
              </a:ext>
              <a:ext uri="{28A0092B-C50C-407E-A947-70E740481C1C}">
                <a14:useLocalDpi xmlns:a14="http://schemas.microsoft.com/office/drawing/2010/main" val="0"/>
              </a:ext>
            </a:extLst>
          </a:blip>
          <a:stretch>
            <a:fillRect/>
          </a:stretch>
        </p:blipFill>
        <p:spPr>
          <a:xfrm>
            <a:off x="152961" y="1052737"/>
            <a:ext cx="4517681" cy="3024336"/>
          </a:xfrm>
          <a:prstGeom prst="rect">
            <a:avLst/>
          </a:prstGeom>
        </p:spPr>
      </p:pic>
      <p:sp>
        <p:nvSpPr>
          <p:cNvPr id="18" name="TextBox 17"/>
          <p:cNvSpPr txBox="1"/>
          <p:nvPr/>
        </p:nvSpPr>
        <p:spPr>
          <a:xfrm>
            <a:off x="5580112" y="5674022"/>
            <a:ext cx="3233728" cy="923330"/>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de-DE" b="1" dirty="0">
                <a:sym typeface="Wingdings" pitchFamily="2" charset="2"/>
              </a:rPr>
              <a:t> </a:t>
            </a:r>
            <a:r>
              <a:rPr lang="de-DE" b="1" dirty="0"/>
              <a:t>Euergetism</a:t>
            </a:r>
          </a:p>
          <a:p>
            <a:pPr marL="285750" indent="-285750">
              <a:buFont typeface="Wingdings"/>
              <a:buChar char="à"/>
            </a:pPr>
            <a:r>
              <a:rPr lang="de-DE" b="1" dirty="0"/>
              <a:t>Patronage / </a:t>
            </a:r>
            <a:r>
              <a:rPr lang="de-DE" b="1" dirty="0" err="1"/>
              <a:t>Matronage</a:t>
            </a:r>
            <a:endParaRPr lang="de-DE" b="1" dirty="0"/>
          </a:p>
          <a:p>
            <a:pPr marL="285750" indent="-285750">
              <a:buFont typeface="Wingdings"/>
              <a:buChar char="à"/>
            </a:pPr>
            <a:r>
              <a:rPr lang="de-DE" b="1" dirty="0" err="1">
                <a:sym typeface="Wingdings" pitchFamily="2" charset="2"/>
              </a:rPr>
              <a:t>public</a:t>
            </a:r>
            <a:r>
              <a:rPr lang="de-DE" b="1" dirty="0">
                <a:sym typeface="Wingdings" pitchFamily="2" charset="2"/>
              </a:rPr>
              <a:t> </a:t>
            </a:r>
            <a:r>
              <a:rPr lang="de-DE" b="1" dirty="0" err="1">
                <a:sym typeface="Wingdings" pitchFamily="2" charset="2"/>
              </a:rPr>
              <a:t>persona</a:t>
            </a:r>
            <a:endParaRPr lang="de-DE" b="1" dirty="0"/>
          </a:p>
        </p:txBody>
      </p:sp>
    </p:spTree>
    <p:extLst>
      <p:ext uri="{BB962C8B-B14F-4D97-AF65-F5344CB8AC3E}">
        <p14:creationId xmlns:p14="http://schemas.microsoft.com/office/powerpoint/2010/main" val="363344303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1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457200" y="260648"/>
            <a:ext cx="8229600" cy="854968"/>
          </a:xfrm>
        </p:spPr>
        <p:txBody>
          <a:bodyPr/>
          <a:lstStyle/>
          <a:p>
            <a:r>
              <a:rPr lang="en-GB" dirty="0" err="1"/>
              <a:t>Perge</a:t>
            </a:r>
            <a:r>
              <a:rPr lang="en-GB" dirty="0"/>
              <a:t>: </a:t>
            </a:r>
            <a:r>
              <a:rPr lang="en-GB" dirty="0" err="1"/>
              <a:t>Plancia</a:t>
            </a:r>
            <a:r>
              <a:rPr lang="en-GB" dirty="0"/>
              <a:t> Magna</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08" y="3406826"/>
            <a:ext cx="4967249" cy="3435681"/>
          </a:xfrm>
          <a:prstGeom prst="rect">
            <a:avLst/>
          </a:prstGeom>
        </p:spPr>
      </p:pic>
      <p:sp>
        <p:nvSpPr>
          <p:cNvPr id="16" name="Oval 15"/>
          <p:cNvSpPr/>
          <p:nvPr/>
        </p:nvSpPr>
        <p:spPr>
          <a:xfrm>
            <a:off x="3277161" y="4624256"/>
            <a:ext cx="1872208" cy="221825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ontent Placeholder 2"/>
          <p:cNvSpPr txBox="1">
            <a:spLocks/>
          </p:cNvSpPr>
          <p:nvPr/>
        </p:nvSpPr>
        <p:spPr>
          <a:xfrm>
            <a:off x="4860032" y="1412776"/>
            <a:ext cx="4283968" cy="456510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dirty="0">
                <a:solidFill>
                  <a:schemeClr val="tx1">
                    <a:lumMod val="65000"/>
                  </a:schemeClr>
                </a:solidFill>
              </a:rPr>
              <a:t>daughter of the proconsul of Bithynia</a:t>
            </a:r>
          </a:p>
          <a:p>
            <a:r>
              <a:rPr lang="de-DE" sz="2000" dirty="0">
                <a:solidFill>
                  <a:schemeClr val="tx1">
                    <a:lumMod val="65000"/>
                  </a:schemeClr>
                </a:solidFill>
              </a:rPr>
              <a:t>„</a:t>
            </a:r>
            <a:r>
              <a:rPr lang="de-DE" sz="2000" dirty="0" err="1">
                <a:solidFill>
                  <a:schemeClr val="tx1">
                    <a:lumMod val="65000"/>
                  </a:schemeClr>
                </a:solidFill>
              </a:rPr>
              <a:t>daughter</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dirty="0" err="1">
                <a:solidFill>
                  <a:schemeClr val="tx1">
                    <a:lumMod val="65000"/>
                  </a:schemeClr>
                </a:solidFill>
              </a:rPr>
              <a:t>polis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Artemis, </a:t>
            </a:r>
            <a:r>
              <a:rPr lang="de-DE" sz="2000" i="1" dirty="0" err="1">
                <a:solidFill>
                  <a:schemeClr val="tx1">
                    <a:lumMod val="65000"/>
                  </a:schemeClr>
                </a:solidFill>
              </a:rPr>
              <a:t>demiurgos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dirty="0" err="1">
                <a:solidFill>
                  <a:schemeClr val="tx1">
                    <a:lumMod val="65000"/>
                  </a:schemeClr>
                </a:solidFill>
              </a:rPr>
              <a:t>mother</a:t>
            </a:r>
            <a:r>
              <a:rPr lang="de-DE" sz="2000" dirty="0">
                <a:solidFill>
                  <a:schemeClr val="tx1">
                    <a:lumMod val="65000"/>
                  </a:schemeClr>
                </a:solidFill>
              </a:rPr>
              <a:t> </a:t>
            </a:r>
            <a:r>
              <a:rPr lang="de-DE" sz="2000" dirty="0" err="1">
                <a:solidFill>
                  <a:schemeClr val="tx1">
                    <a:lumMod val="65000"/>
                  </a:schemeClr>
                </a:solidFill>
              </a:rPr>
              <a:t>goddess</a:t>
            </a:r>
            <a:r>
              <a:rPr lang="de-DE" sz="2000" dirty="0">
                <a:solidFill>
                  <a:schemeClr val="tx1">
                    <a:lumMod val="65000"/>
                  </a:schemeClr>
                </a:solidFill>
              </a:rPr>
              <a:t>, </a:t>
            </a:r>
            <a:br>
              <a:rPr lang="de-DE" sz="2000" dirty="0">
                <a:solidFill>
                  <a:schemeClr val="tx1">
                    <a:lumMod val="65000"/>
                  </a:schemeClr>
                </a:solidFill>
              </a:rPr>
            </a:br>
            <a:r>
              <a:rPr lang="de-DE" sz="2000" dirty="0" err="1">
                <a:solidFill>
                  <a:schemeClr val="tx1">
                    <a:lumMod val="65000"/>
                  </a:schemeClr>
                </a:solidFill>
              </a:rPr>
              <a:t>high</a:t>
            </a:r>
            <a:r>
              <a:rPr lang="de-DE" sz="2000" dirty="0">
                <a:solidFill>
                  <a:schemeClr val="tx1">
                    <a:lumMod val="65000"/>
                  </a:schemeClr>
                </a:solidFill>
              </a:rPr>
              <a:t> </a:t>
            </a:r>
            <a:r>
              <a:rPr lang="de-DE" sz="2000" dirty="0" err="1">
                <a:solidFill>
                  <a:schemeClr val="tx1">
                    <a:lumMod val="65000"/>
                  </a:schemeClr>
                </a:solidFill>
              </a:rPr>
              <a:t>priestess</a:t>
            </a:r>
            <a:r>
              <a:rPr lang="de-DE" sz="2000" dirty="0">
                <a:solidFill>
                  <a:schemeClr val="tx1">
                    <a:lumMod val="65000"/>
                  </a:schemeClr>
                </a:solidFill>
              </a:rPr>
              <a:t> </a:t>
            </a:r>
            <a:r>
              <a:rPr lang="de-DE" sz="2000" dirty="0" err="1">
                <a:solidFill>
                  <a:schemeClr val="tx1">
                    <a:lumMod val="65000"/>
                  </a:schemeClr>
                </a:solidFill>
              </a:rPr>
              <a:t>of</a:t>
            </a:r>
            <a:r>
              <a:rPr lang="de-DE" sz="2000" dirty="0">
                <a:solidFill>
                  <a:schemeClr val="tx1">
                    <a:lumMod val="65000"/>
                  </a:schemeClr>
                </a:solidFill>
              </a:rPr>
              <a:t> </a:t>
            </a:r>
            <a:r>
              <a:rPr lang="de-DE" sz="2000" dirty="0" err="1">
                <a:solidFill>
                  <a:schemeClr val="tx1">
                    <a:lumMod val="65000"/>
                  </a:schemeClr>
                </a:solidFill>
              </a:rPr>
              <a:t>the</a:t>
            </a:r>
            <a:r>
              <a:rPr lang="de-DE" sz="2000" dirty="0">
                <a:solidFill>
                  <a:schemeClr val="tx1">
                    <a:lumMod val="65000"/>
                  </a:schemeClr>
                </a:solidFill>
              </a:rPr>
              <a:t> </a:t>
            </a:r>
            <a:r>
              <a:rPr lang="de-DE" sz="2000" i="1" dirty="0" err="1">
                <a:solidFill>
                  <a:schemeClr val="tx1">
                    <a:lumMod val="65000"/>
                  </a:schemeClr>
                </a:solidFill>
              </a:rPr>
              <a:t>Augusti</a:t>
            </a:r>
            <a:endParaRPr lang="en-GB" sz="2000" i="1" dirty="0">
              <a:solidFill>
                <a:schemeClr val="tx1">
                  <a:lumMod val="65000"/>
                </a:schemeClr>
              </a:solidFill>
            </a:endParaRPr>
          </a:p>
          <a:p>
            <a:r>
              <a:rPr lang="de-DE" sz="2000" dirty="0" err="1">
                <a:solidFill>
                  <a:schemeClr val="accent5">
                    <a:lumMod val="60000"/>
                    <a:lumOff val="40000"/>
                  </a:schemeClr>
                </a:solidFill>
              </a:rPr>
              <a:t>Several</a:t>
            </a:r>
            <a:r>
              <a:rPr lang="de-DE" sz="2000" dirty="0">
                <a:solidFill>
                  <a:schemeClr val="accent5">
                    <a:lumMod val="60000"/>
                    <a:lumOff val="40000"/>
                  </a:schemeClr>
                </a:solidFill>
              </a:rPr>
              <a:t> large </a:t>
            </a:r>
            <a:r>
              <a:rPr lang="de-DE" sz="2000" b="1" dirty="0" err="1">
                <a:solidFill>
                  <a:schemeClr val="accent5">
                    <a:lumMod val="60000"/>
                    <a:lumOff val="40000"/>
                  </a:schemeClr>
                </a:solidFill>
              </a:rPr>
              <a:t>building</a:t>
            </a:r>
            <a:r>
              <a:rPr lang="de-DE" sz="2000" b="1" dirty="0">
                <a:solidFill>
                  <a:schemeClr val="accent5">
                    <a:lumMod val="60000"/>
                    <a:lumOff val="40000"/>
                  </a:schemeClr>
                </a:solidFill>
              </a:rPr>
              <a:t> </a:t>
            </a:r>
            <a:r>
              <a:rPr lang="de-DE" sz="2000" b="1" dirty="0" err="1">
                <a:solidFill>
                  <a:schemeClr val="accent5">
                    <a:lumMod val="60000"/>
                    <a:lumOff val="40000"/>
                  </a:schemeClr>
                </a:solidFill>
              </a:rPr>
              <a:t>projects</a:t>
            </a:r>
            <a:r>
              <a:rPr lang="de-DE" sz="2000" b="1" dirty="0">
                <a:solidFill>
                  <a:schemeClr val="accent5">
                    <a:lumMod val="60000"/>
                    <a:lumOff val="40000"/>
                  </a:schemeClr>
                </a:solidFill>
              </a:rPr>
              <a:t> </a:t>
            </a:r>
            <a:r>
              <a:rPr lang="de-DE" sz="2000" dirty="0" err="1">
                <a:solidFill>
                  <a:schemeClr val="accent5">
                    <a:lumMod val="60000"/>
                    <a:lumOff val="40000"/>
                  </a:schemeClr>
                </a:solidFill>
              </a:rPr>
              <a:t>during</a:t>
            </a:r>
            <a:r>
              <a:rPr lang="de-DE" sz="2000" dirty="0">
                <a:solidFill>
                  <a:schemeClr val="accent5">
                    <a:lumMod val="60000"/>
                    <a:lumOff val="40000"/>
                  </a:schemeClr>
                </a:solidFill>
              </a:rPr>
              <a:t> </a:t>
            </a:r>
            <a:r>
              <a:rPr lang="de-DE" sz="2000" dirty="0" err="1">
                <a:solidFill>
                  <a:schemeClr val="accent5">
                    <a:lumMod val="60000"/>
                    <a:lumOff val="40000"/>
                  </a:schemeClr>
                </a:solidFill>
              </a:rPr>
              <a:t>Hadrian‘s</a:t>
            </a:r>
            <a:r>
              <a:rPr lang="de-DE" sz="2000" dirty="0">
                <a:solidFill>
                  <a:schemeClr val="accent5">
                    <a:lumMod val="60000"/>
                    <a:lumOff val="40000"/>
                  </a:schemeClr>
                </a:solidFill>
              </a:rPr>
              <a:t> </a:t>
            </a:r>
            <a:r>
              <a:rPr lang="de-DE" sz="2000" dirty="0" err="1">
                <a:solidFill>
                  <a:schemeClr val="accent5">
                    <a:lumMod val="60000"/>
                    <a:lumOff val="40000"/>
                  </a:schemeClr>
                </a:solidFill>
              </a:rPr>
              <a:t>reign</a:t>
            </a:r>
            <a:r>
              <a:rPr lang="de-DE" sz="2000" dirty="0">
                <a:solidFill>
                  <a:schemeClr val="accent5">
                    <a:lumMod val="60000"/>
                    <a:lumOff val="40000"/>
                  </a:schemeClr>
                </a:solidFill>
              </a:rPr>
              <a:t> (107-138)</a:t>
            </a:r>
          </a:p>
          <a:p>
            <a:pPr lvl="1"/>
            <a:r>
              <a:rPr lang="de-DE" sz="1800" dirty="0" err="1">
                <a:solidFill>
                  <a:schemeClr val="accent5">
                    <a:lumMod val="60000"/>
                    <a:lumOff val="40000"/>
                  </a:schemeClr>
                </a:solidFill>
              </a:rPr>
              <a:t>renovated</a:t>
            </a:r>
            <a:r>
              <a:rPr lang="de-DE" sz="1800" dirty="0">
                <a:solidFill>
                  <a:schemeClr val="accent5">
                    <a:lumMod val="60000"/>
                    <a:lumOff val="40000"/>
                  </a:schemeClr>
                </a:solidFill>
              </a:rPr>
              <a:t> </a:t>
            </a:r>
            <a:r>
              <a:rPr lang="de-DE" sz="1800" dirty="0" err="1">
                <a:solidFill>
                  <a:schemeClr val="accent5">
                    <a:lumMod val="60000"/>
                    <a:lumOff val="40000"/>
                  </a:schemeClr>
                </a:solidFill>
              </a:rPr>
              <a:t>city</a:t>
            </a:r>
            <a:r>
              <a:rPr lang="de-DE" sz="1800" dirty="0">
                <a:solidFill>
                  <a:schemeClr val="accent5">
                    <a:lumMod val="60000"/>
                    <a:lumOff val="40000"/>
                  </a:schemeClr>
                </a:solidFill>
              </a:rPr>
              <a:t> </a:t>
            </a:r>
            <a:r>
              <a:rPr lang="de-DE" sz="1800" dirty="0" err="1">
                <a:solidFill>
                  <a:schemeClr val="accent5">
                    <a:lumMod val="60000"/>
                    <a:lumOff val="40000"/>
                  </a:schemeClr>
                </a:solidFill>
              </a:rPr>
              <a:t>gate</a:t>
            </a:r>
            <a:endParaRPr lang="de-DE" sz="1800" dirty="0">
              <a:solidFill>
                <a:schemeClr val="accent5">
                  <a:lumMod val="60000"/>
                  <a:lumOff val="40000"/>
                </a:schemeClr>
              </a:solidFill>
            </a:endParaRPr>
          </a:p>
          <a:p>
            <a:pPr lvl="1"/>
            <a:r>
              <a:rPr lang="de-DE" sz="1800" dirty="0">
                <a:solidFill>
                  <a:schemeClr val="accent5">
                    <a:lumMod val="60000"/>
                    <a:lumOff val="40000"/>
                  </a:schemeClr>
                </a:solidFill>
              </a:rPr>
              <a:t>2-storey oval </a:t>
            </a:r>
            <a:r>
              <a:rPr lang="de-DE" sz="1800" dirty="0" err="1">
                <a:solidFill>
                  <a:schemeClr val="accent5">
                    <a:lumMod val="60000"/>
                    <a:lumOff val="40000"/>
                  </a:schemeClr>
                </a:solidFill>
              </a:rPr>
              <a:t>court</a:t>
            </a:r>
            <a:r>
              <a:rPr lang="de-DE" sz="1800" dirty="0">
                <a:solidFill>
                  <a:schemeClr val="accent5">
                    <a:lumMod val="60000"/>
                    <a:lumOff val="40000"/>
                  </a:schemeClr>
                </a:solidFill>
              </a:rPr>
              <a:t> </a:t>
            </a:r>
            <a:r>
              <a:rPr lang="de-DE" sz="1800" dirty="0" err="1">
                <a:solidFill>
                  <a:schemeClr val="accent5">
                    <a:lumMod val="60000"/>
                    <a:lumOff val="40000"/>
                  </a:schemeClr>
                </a:solidFill>
              </a:rPr>
              <a:t>with</a:t>
            </a:r>
            <a:r>
              <a:rPr lang="de-DE" sz="1800" dirty="0">
                <a:solidFill>
                  <a:schemeClr val="accent5">
                    <a:lumMod val="60000"/>
                    <a:lumOff val="40000"/>
                  </a:schemeClr>
                </a:solidFill>
              </a:rPr>
              <a:t> </a:t>
            </a:r>
            <a:r>
              <a:rPr lang="de-DE" sz="1800" dirty="0" err="1">
                <a:solidFill>
                  <a:schemeClr val="accent5">
                    <a:lumMod val="60000"/>
                    <a:lumOff val="40000"/>
                  </a:schemeClr>
                </a:solidFill>
              </a:rPr>
              <a:t>statues</a:t>
            </a:r>
            <a:endParaRPr lang="de-DE" sz="1800" dirty="0">
              <a:solidFill>
                <a:schemeClr val="accent5">
                  <a:lumMod val="60000"/>
                  <a:lumOff val="40000"/>
                </a:schemeClr>
              </a:solidFill>
            </a:endParaRPr>
          </a:p>
          <a:p>
            <a:pPr lvl="1"/>
            <a:r>
              <a:rPr lang="de-DE" sz="1800" dirty="0">
                <a:solidFill>
                  <a:schemeClr val="accent5">
                    <a:lumMod val="60000"/>
                    <a:lumOff val="40000"/>
                  </a:schemeClr>
                </a:solidFill>
              </a:rPr>
              <a:t>monumental </a:t>
            </a:r>
            <a:r>
              <a:rPr lang="de-DE" sz="1800" dirty="0" err="1">
                <a:solidFill>
                  <a:schemeClr val="accent5">
                    <a:lumMod val="60000"/>
                    <a:lumOff val="40000"/>
                  </a:schemeClr>
                </a:solidFill>
              </a:rPr>
              <a:t>arch</a:t>
            </a:r>
            <a:r>
              <a:rPr lang="de-DE" sz="1800" dirty="0">
                <a:solidFill>
                  <a:schemeClr val="accent5">
                    <a:lumMod val="60000"/>
                    <a:lumOff val="40000"/>
                  </a:schemeClr>
                </a:solidFill>
              </a:rPr>
              <a:t> </a:t>
            </a:r>
            <a:r>
              <a:rPr lang="de-DE" sz="1800" dirty="0" err="1">
                <a:solidFill>
                  <a:schemeClr val="accent5">
                    <a:lumMod val="60000"/>
                    <a:lumOff val="40000"/>
                  </a:schemeClr>
                </a:solidFill>
              </a:rPr>
              <a:t>with</a:t>
            </a:r>
            <a:r>
              <a:rPr lang="de-DE" sz="1800" dirty="0">
                <a:solidFill>
                  <a:schemeClr val="accent5">
                    <a:lumMod val="60000"/>
                    <a:lumOff val="40000"/>
                  </a:schemeClr>
                </a:solidFill>
              </a:rPr>
              <a:t> </a:t>
            </a:r>
            <a:r>
              <a:rPr lang="de-DE" sz="1800" dirty="0" err="1">
                <a:solidFill>
                  <a:schemeClr val="accent5">
                    <a:lumMod val="60000"/>
                    <a:lumOff val="40000"/>
                  </a:schemeClr>
                </a:solidFill>
              </a:rPr>
              <a:t>statues</a:t>
            </a:r>
            <a:r>
              <a:rPr lang="de-DE" sz="1800" dirty="0">
                <a:solidFill>
                  <a:schemeClr val="accent5">
                    <a:lumMod val="60000"/>
                    <a:lumOff val="40000"/>
                  </a:schemeClr>
                </a:solidFill>
              </a:rPr>
              <a:t> </a:t>
            </a:r>
            <a:r>
              <a:rPr lang="de-DE" sz="1800" dirty="0" err="1">
                <a:solidFill>
                  <a:schemeClr val="accent5">
                    <a:lumMod val="60000"/>
                    <a:lumOff val="40000"/>
                  </a:schemeClr>
                </a:solidFill>
              </a:rPr>
              <a:t>of</a:t>
            </a:r>
            <a:r>
              <a:rPr lang="de-DE" sz="1800" dirty="0">
                <a:solidFill>
                  <a:schemeClr val="accent5">
                    <a:lumMod val="60000"/>
                    <a:lumOff val="40000"/>
                  </a:schemeClr>
                </a:solidFill>
              </a:rPr>
              <a:t> </a:t>
            </a:r>
            <a:r>
              <a:rPr lang="de-DE" sz="1800" dirty="0" err="1">
                <a:solidFill>
                  <a:schemeClr val="accent5">
                    <a:lumMod val="60000"/>
                    <a:lumOff val="40000"/>
                  </a:schemeClr>
                </a:solidFill>
              </a:rPr>
              <a:t>members</a:t>
            </a:r>
            <a:r>
              <a:rPr lang="de-DE" sz="1800" dirty="0">
                <a:solidFill>
                  <a:schemeClr val="accent5">
                    <a:lumMod val="60000"/>
                    <a:lumOff val="40000"/>
                  </a:schemeClr>
                </a:solidFill>
              </a:rPr>
              <a:t> </a:t>
            </a:r>
            <a:r>
              <a:rPr lang="de-DE" sz="1800" dirty="0" err="1">
                <a:solidFill>
                  <a:schemeClr val="accent5">
                    <a:lumMod val="60000"/>
                    <a:lumOff val="40000"/>
                  </a:schemeClr>
                </a:solidFill>
              </a:rPr>
              <a:t>of</a:t>
            </a:r>
            <a:r>
              <a:rPr lang="de-DE" sz="1800" dirty="0">
                <a:solidFill>
                  <a:schemeClr val="accent5">
                    <a:lumMod val="60000"/>
                    <a:lumOff val="40000"/>
                  </a:schemeClr>
                </a:solidFill>
              </a:rPr>
              <a:t> </a:t>
            </a:r>
            <a:r>
              <a:rPr lang="de-DE" sz="1800" dirty="0" err="1">
                <a:solidFill>
                  <a:schemeClr val="accent5">
                    <a:lumMod val="60000"/>
                    <a:lumOff val="40000"/>
                  </a:schemeClr>
                </a:solidFill>
              </a:rPr>
              <a:t>Hadrian‘s</a:t>
            </a:r>
            <a:r>
              <a:rPr lang="de-DE" sz="1800" dirty="0">
                <a:solidFill>
                  <a:schemeClr val="accent5">
                    <a:lumMod val="60000"/>
                    <a:lumOff val="40000"/>
                  </a:schemeClr>
                </a:solidFill>
              </a:rPr>
              <a:t>  </a:t>
            </a:r>
            <a:r>
              <a:rPr lang="de-DE" sz="1800" dirty="0" err="1">
                <a:solidFill>
                  <a:schemeClr val="accent5">
                    <a:lumMod val="60000"/>
                    <a:lumOff val="40000"/>
                  </a:schemeClr>
                </a:solidFill>
              </a:rPr>
              <a:t>family</a:t>
            </a:r>
            <a:endParaRPr lang="de-DE" sz="1800" dirty="0">
              <a:solidFill>
                <a:schemeClr val="accent5">
                  <a:lumMod val="60000"/>
                  <a:lumOff val="40000"/>
                </a:schemeClr>
              </a:solidFill>
            </a:endParaRPr>
          </a:p>
          <a:p>
            <a:r>
              <a:rPr lang="de-DE" sz="2000" dirty="0">
                <a:solidFill>
                  <a:schemeClr val="accent5">
                    <a:lumMod val="60000"/>
                    <a:lumOff val="40000"/>
                  </a:schemeClr>
                </a:solidFill>
                <a:sym typeface="Wingdings" pitchFamily="2" charset="2"/>
              </a:rPr>
              <a:t></a:t>
            </a:r>
            <a:r>
              <a:rPr lang="de-DE" sz="2000" dirty="0" err="1">
                <a:solidFill>
                  <a:schemeClr val="accent5">
                    <a:lumMod val="60000"/>
                    <a:lumOff val="40000"/>
                  </a:schemeClr>
                </a:solidFill>
                <a:sym typeface="Wingdings" pitchFamily="2" charset="2"/>
              </a:rPr>
              <a:t>patron</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goddess</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of</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the</a:t>
            </a:r>
            <a:r>
              <a:rPr lang="de-DE" sz="2000" dirty="0">
                <a:solidFill>
                  <a:schemeClr val="accent5">
                    <a:lumMod val="60000"/>
                    <a:lumOff val="40000"/>
                  </a:schemeClr>
                </a:solidFill>
                <a:sym typeface="Wingdings" pitchFamily="2" charset="2"/>
              </a:rPr>
              <a:t> </a:t>
            </a:r>
            <a:r>
              <a:rPr lang="de-DE" sz="2000" dirty="0" err="1">
                <a:solidFill>
                  <a:schemeClr val="accent5">
                    <a:lumMod val="60000"/>
                    <a:lumOff val="40000"/>
                  </a:schemeClr>
                </a:solidFill>
                <a:sym typeface="Wingdings" pitchFamily="2" charset="2"/>
              </a:rPr>
              <a:t>polis</a:t>
            </a:r>
            <a:endParaRPr lang="de-DE" sz="2000" dirty="0">
              <a:solidFill>
                <a:schemeClr val="accent5">
                  <a:lumMod val="60000"/>
                  <a:lumOff val="40000"/>
                </a:schemeClr>
              </a:solidFill>
              <a:sym typeface="Wingdings" pitchFamily="2" charset="2"/>
            </a:endParaRPr>
          </a:p>
        </p:txBody>
      </p:sp>
      <p:sp>
        <p:nvSpPr>
          <p:cNvPr id="19" name="TextBox 18"/>
          <p:cNvSpPr txBox="1"/>
          <p:nvPr/>
        </p:nvSpPr>
        <p:spPr>
          <a:xfrm>
            <a:off x="5580112" y="5674022"/>
            <a:ext cx="3233728" cy="923330"/>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de-DE" b="1" dirty="0">
                <a:sym typeface="Wingdings" pitchFamily="2" charset="2"/>
              </a:rPr>
              <a:t> </a:t>
            </a:r>
            <a:r>
              <a:rPr lang="de-DE" b="1" dirty="0"/>
              <a:t>Euergetism</a:t>
            </a:r>
          </a:p>
          <a:p>
            <a:pPr marL="285750" indent="-285750">
              <a:buFont typeface="Wingdings"/>
              <a:buChar char="à"/>
            </a:pPr>
            <a:r>
              <a:rPr lang="de-DE" b="1" dirty="0"/>
              <a:t>Patronage / </a:t>
            </a:r>
            <a:r>
              <a:rPr lang="de-DE" b="1" dirty="0" err="1"/>
              <a:t>Matronage</a:t>
            </a:r>
            <a:endParaRPr lang="de-DE" b="1" dirty="0"/>
          </a:p>
          <a:p>
            <a:pPr marL="285750" indent="-285750">
              <a:buFont typeface="Wingdings"/>
              <a:buChar char="à"/>
            </a:pPr>
            <a:r>
              <a:rPr lang="de-DE" b="1" dirty="0" err="1">
                <a:sym typeface="Wingdings" pitchFamily="2" charset="2"/>
              </a:rPr>
              <a:t>public</a:t>
            </a:r>
            <a:r>
              <a:rPr lang="de-DE" b="1" dirty="0">
                <a:sym typeface="Wingdings" pitchFamily="2" charset="2"/>
              </a:rPr>
              <a:t> </a:t>
            </a:r>
            <a:r>
              <a:rPr lang="de-DE" b="1" dirty="0" err="1">
                <a:sym typeface="Wingdings" pitchFamily="2" charset="2"/>
              </a:rPr>
              <a:t>persona</a:t>
            </a:r>
            <a:endParaRPr lang="de-DE" b="1" dirty="0"/>
          </a:p>
        </p:txBody>
      </p:sp>
      <p:sp>
        <p:nvSpPr>
          <p:cNvPr id="20" name="Content Placeholder 2"/>
          <p:cNvSpPr txBox="1">
            <a:spLocks/>
          </p:cNvSpPr>
          <p:nvPr/>
        </p:nvSpPr>
        <p:spPr>
          <a:xfrm>
            <a:off x="3841576" y="44624"/>
            <a:ext cx="4042792" cy="864096"/>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br>
              <a:rPr lang="de-DE" dirty="0">
                <a:effectLst>
                  <a:outerShdw blurRad="38100" dist="38100" dir="2700000" algn="tl">
                    <a:srgbClr val="000000">
                      <a:alpha val="43137"/>
                    </a:srgbClr>
                  </a:outerShdw>
                </a:effectLst>
              </a:rPr>
            </a:br>
            <a:r>
              <a:rPr lang="de-DE" dirty="0">
                <a:effectLst>
                  <a:outerShdw blurRad="38100" dist="38100" dir="2700000" algn="tl">
                    <a:srgbClr val="000000">
                      <a:alpha val="43137"/>
                    </a:srgbClr>
                  </a:outerShdw>
                </a:effectLst>
              </a:rPr>
              <a:t>     </a:t>
            </a:r>
          </a:p>
        </p:txBody>
      </p:sp>
    </p:spTree>
    <p:extLst>
      <p:ext uri="{BB962C8B-B14F-4D97-AF65-F5344CB8AC3E}">
        <p14:creationId xmlns:p14="http://schemas.microsoft.com/office/powerpoint/2010/main" val="807029206"/>
      </p:ext>
    </p:extLst>
  </p:cSld>
  <p:clrMapOvr>
    <a:masterClrMapping/>
  </p:clrMapOvr>
  <p:transition spd="slow" advClick="0" advTm="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Der epigraphische Befund</a:t>
            </a:r>
            <a:endParaRPr lang="en-GB" dirty="0"/>
          </a:p>
        </p:txBody>
      </p:sp>
      <p:sp>
        <p:nvSpPr>
          <p:cNvPr id="123" name="Title 1"/>
          <p:cNvSpPr txBox="1">
            <a:spLocks/>
          </p:cNvSpPr>
          <p:nvPr/>
        </p:nvSpPr>
        <p:spPr>
          <a:xfrm>
            <a:off x="609600" y="427038"/>
            <a:ext cx="8229600" cy="1143000"/>
          </a:xfrm>
          <a:prstGeom prst="rect">
            <a:avLst/>
          </a:prstGeom>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GB"/>
              <a:t>Verbreitung</a:t>
            </a:r>
            <a:endParaRPr lang="en-GB" dirty="0"/>
          </a:p>
        </p:txBody>
      </p:sp>
      <p:sp>
        <p:nvSpPr>
          <p:cNvPr id="4" name="Title 1"/>
          <p:cNvSpPr>
            <a:spLocks noGrp="1"/>
          </p:cNvSpPr>
          <p:nvPr>
            <p:ph type="title"/>
          </p:nvPr>
        </p:nvSpPr>
        <p:spPr>
          <a:xfrm>
            <a:off x="457200" y="476672"/>
            <a:ext cx="8229600" cy="724942"/>
          </a:xfrm>
        </p:spPr>
        <p:txBody>
          <a:bodyPr/>
          <a:lstStyle/>
          <a:p>
            <a:endParaRPr lang="en-GB"/>
          </a:p>
        </p:txBody>
      </p:sp>
      <p:pic>
        <p:nvPicPr>
          <p:cNvPr id="5"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4"/>
            <a:ext cx="8479681" cy="6765196"/>
          </a:xfrm>
        </p:spPr>
      </p:pic>
      <p:sp>
        <p:nvSpPr>
          <p:cNvPr id="6" name="TextBox 5"/>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7" name="Oval 6"/>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0" name="TextBox 9"/>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1" name="Oval 10"/>
          <p:cNvSpPr/>
          <p:nvPr/>
        </p:nvSpPr>
        <p:spPr>
          <a:xfrm>
            <a:off x="1763688" y="4509120"/>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3" name="Oval 12"/>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15" name="Oval 14"/>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19" name="Oval 18"/>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2" name="Oval 21"/>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4" name="Oval 23"/>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8" name="TextBox 27"/>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30" name="TextBox 29"/>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31" name="TextBox 30"/>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3" name="TextBox 32"/>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 name="Oval 31"/>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5" name="TextBox 34"/>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6" name="Oval 35"/>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8" name="Oval 37"/>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40" name="Oval 39"/>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42" name="TextBox 41"/>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3" name="Oval 42"/>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5" name="TextBox 44"/>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6" name="Oval 45"/>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8" name="TextBox 47"/>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Oval 48"/>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51" name="TextBox 50"/>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TextBox 24"/>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2" name="Oval 51"/>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4" name="Oval 53"/>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16" name="TextBox 15"/>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55" name="TextBox 54"/>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6" name="TextBox 55"/>
          <p:cNvSpPr txBox="1"/>
          <p:nvPr/>
        </p:nvSpPr>
        <p:spPr>
          <a:xfrm>
            <a:off x="3122742" y="5589240"/>
            <a:ext cx="441146" cy="369332"/>
          </a:xfrm>
          <a:prstGeom prst="rect">
            <a:avLst/>
          </a:prstGeom>
          <a:noFill/>
        </p:spPr>
        <p:txBody>
          <a:bodyPr wrap="none" rtlCol="0">
            <a:spAutoFit/>
          </a:bodyPr>
          <a:lstStyle/>
          <a:p>
            <a:r>
              <a:rPr lang="en-GB" dirty="0">
                <a:solidFill>
                  <a:srgbClr val="9A0000"/>
                </a:solidFill>
              </a:rPr>
              <a:t>17</a:t>
            </a:r>
          </a:p>
        </p:txBody>
      </p:sp>
      <p:sp>
        <p:nvSpPr>
          <p:cNvPr id="29" name="Oval 28"/>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59" name="TextBox 58"/>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0" name="Oval 59"/>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2" name="TextBox 61"/>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4" name="TextBox 63"/>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5" name="TextBox 64"/>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3" name="Oval 62"/>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p:cNvSpPr txBox="1"/>
          <p:nvPr/>
        </p:nvSpPr>
        <p:spPr>
          <a:xfrm rot="19234416">
            <a:off x="3411098" y="4894858"/>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8" name="Oval 67"/>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0" name="TextBox 69"/>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83" name="Oval 82"/>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TextBox 71"/>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3" name="Oval 72"/>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TextBox 73"/>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5" name="Oval 74"/>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77" name="TextBox 76"/>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8" name="Oval 77"/>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0" name="Oval 79"/>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2" name="TextBox 81"/>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4" name="TextBox 83"/>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5" name="TextBox 84"/>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6" name="Oval 85"/>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TextBox 86"/>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88" name="TextBox 87"/>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TextBox 112"/>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9" name="Oval 88"/>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1" name="TextBox 90"/>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2" name="Oval 91"/>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5" name="TextBox 94"/>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6" name="Oval 95"/>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TextBox 96"/>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98" name="Oval 97"/>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TextBox 98"/>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0" name="TextBox 99"/>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101" name="Oval 100"/>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TextBox 101"/>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3" name="TextBox 102"/>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5" name="TextBox 104"/>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6" name="TextBox 105"/>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7" name="Oval 106"/>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TextBox 108"/>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10" name="TextBox 109"/>
          <p:cNvSpPr txBox="1"/>
          <p:nvPr/>
        </p:nvSpPr>
        <p:spPr>
          <a:xfrm>
            <a:off x="3707904" y="422108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1" name="Oval 110"/>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TextBox 111"/>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4" name="Oval 113"/>
          <p:cNvSpPr/>
          <p:nvPr/>
        </p:nvSpPr>
        <p:spPr>
          <a:xfrm>
            <a:off x="3721393" y="5120898"/>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TextBox 114"/>
          <p:cNvSpPr txBox="1"/>
          <p:nvPr/>
        </p:nvSpPr>
        <p:spPr>
          <a:xfrm rot="19234416">
            <a:off x="3505407" y="5097648"/>
            <a:ext cx="7200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KEREPATA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6" name="Oval 115"/>
          <p:cNvSpPr/>
          <p:nvPr/>
        </p:nvSpPr>
        <p:spPr>
          <a:xfrm>
            <a:off x="802710" y="580990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TextBox 116"/>
          <p:cNvSpPr txBox="1"/>
          <p:nvPr/>
        </p:nvSpPr>
        <p:spPr>
          <a:xfrm>
            <a:off x="646257" y="5890978"/>
            <a:ext cx="312906" cy="369332"/>
          </a:xfrm>
          <a:prstGeom prst="rect">
            <a:avLst/>
          </a:prstGeom>
          <a:noFill/>
        </p:spPr>
        <p:txBody>
          <a:bodyPr wrap="none" rtlCol="0">
            <a:spAutoFit/>
          </a:bodyPr>
          <a:lstStyle/>
          <a:p>
            <a:r>
              <a:rPr lang="en-GB" dirty="0">
                <a:solidFill>
                  <a:srgbClr val="9A0000"/>
                </a:solidFill>
              </a:rPr>
              <a:t>1</a:t>
            </a:r>
          </a:p>
        </p:txBody>
      </p:sp>
      <p:sp>
        <p:nvSpPr>
          <p:cNvPr id="118" name="TextBox 117"/>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9" name="Oval 118"/>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TextBox 119"/>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21" name="Oval 120"/>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26" name="TextBox 125"/>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7" name="Oval 126"/>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9" name="Oval 128"/>
          <p:cNvSpPr/>
          <p:nvPr/>
        </p:nvSpPr>
        <p:spPr>
          <a:xfrm>
            <a:off x="4339545" y="380704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TextBox 129"/>
          <p:cNvSpPr txBox="1"/>
          <p:nvPr/>
        </p:nvSpPr>
        <p:spPr>
          <a:xfrm rot="19637841">
            <a:off x="4155368" y="3802146"/>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PESSINUS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1" name="TextBox 130"/>
          <p:cNvSpPr txBox="1"/>
          <p:nvPr/>
        </p:nvSpPr>
        <p:spPr>
          <a:xfrm>
            <a:off x="4397386" y="3571827"/>
            <a:ext cx="312906" cy="369332"/>
          </a:xfrm>
          <a:prstGeom prst="rect">
            <a:avLst/>
          </a:prstGeom>
          <a:noFill/>
        </p:spPr>
        <p:txBody>
          <a:bodyPr wrap="none" rtlCol="0">
            <a:spAutoFit/>
          </a:bodyPr>
          <a:lstStyle/>
          <a:p>
            <a:r>
              <a:rPr lang="en-GB" dirty="0">
                <a:solidFill>
                  <a:srgbClr val="9A0000"/>
                </a:solidFill>
              </a:rPr>
              <a:t>1</a:t>
            </a:r>
          </a:p>
        </p:txBody>
      </p:sp>
      <p:sp>
        <p:nvSpPr>
          <p:cNvPr id="132" name="Oval 131"/>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36" name="Oval 135"/>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7" name="Oval 136"/>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TextBox 137"/>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9" name="TextBox 138"/>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sp>
        <p:nvSpPr>
          <p:cNvPr id="140" name="Content Placeholder 2"/>
          <p:cNvSpPr txBox="1">
            <a:spLocks/>
          </p:cNvSpPr>
          <p:nvPr/>
        </p:nvSpPr>
        <p:spPr>
          <a:xfrm>
            <a:off x="3841576" y="44624"/>
            <a:ext cx="4042792" cy="864096"/>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br>
              <a:rPr lang="de-DE" dirty="0">
                <a:effectLst>
                  <a:outerShdw blurRad="38100" dist="38100" dir="2700000" algn="tl">
                    <a:srgbClr val="000000">
                      <a:alpha val="43137"/>
                    </a:srgbClr>
                  </a:outerShdw>
                </a:effectLst>
              </a:rPr>
            </a:br>
            <a:r>
              <a:rPr lang="de-DE" dirty="0">
                <a:effectLst>
                  <a:outerShdw blurRad="38100" dist="38100" dir="2700000" algn="tl">
                    <a:srgbClr val="000000">
                      <a:alpha val="43137"/>
                    </a:srgbClr>
                  </a:outerShdw>
                </a:effectLst>
              </a:rPr>
              <a:t>     </a:t>
            </a:r>
          </a:p>
        </p:txBody>
      </p:sp>
      <p:sp>
        <p:nvSpPr>
          <p:cNvPr id="141" name="Oval 140"/>
          <p:cNvSpPr/>
          <p:nvPr/>
        </p:nvSpPr>
        <p:spPr>
          <a:xfrm rot="1193182">
            <a:off x="883072" y="4094307"/>
            <a:ext cx="4247956" cy="1917702"/>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i="1" dirty="0"/>
          </a:p>
        </p:txBody>
      </p:sp>
    </p:spTree>
    <p:extLst>
      <p:ext uri="{BB962C8B-B14F-4D97-AF65-F5344CB8AC3E}">
        <p14:creationId xmlns:p14="http://schemas.microsoft.com/office/powerpoint/2010/main" val="12304504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
                                        <p:tgtEl>
                                          <p:spTgt spid="7"/>
                                        </p:tgtEl>
                                      </p:cBhvr>
                                    </p:animEffect>
                                  </p:childTnLst>
                                </p:cTn>
                              </p:par>
                            </p:childTnLst>
                          </p:cTn>
                        </p:par>
                        <p:par>
                          <p:cTn id="8" fill="hold">
                            <p:stCondLst>
                              <p:cond delay="1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
                                        <p:tgtEl>
                                          <p:spTgt spid="8"/>
                                        </p:tgtEl>
                                      </p:cBhvr>
                                    </p:animEffect>
                                  </p:childTnLst>
                                </p:cTn>
                              </p:par>
                            </p:childTnLst>
                          </p:cTn>
                        </p:par>
                        <p:par>
                          <p:cTn id="12" fill="hold">
                            <p:stCondLst>
                              <p:cond delay="2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
                                        <p:tgtEl>
                                          <p:spTgt spid="9"/>
                                        </p:tgtEl>
                                      </p:cBhvr>
                                    </p:animEffect>
                                  </p:childTnLst>
                                </p:cTn>
                              </p:par>
                            </p:childTnLst>
                          </p:cTn>
                        </p:par>
                        <p:par>
                          <p:cTn id="16" fill="hold">
                            <p:stCondLst>
                              <p:cond delay="3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
                                        <p:tgtEl>
                                          <p:spTgt spid="10"/>
                                        </p:tgtEl>
                                      </p:cBhvr>
                                    </p:animEffect>
                                  </p:childTnLst>
                                </p:cTn>
                              </p:par>
                            </p:childTnLst>
                          </p:cTn>
                        </p:par>
                        <p:par>
                          <p:cTn id="20" fill="hold">
                            <p:stCondLst>
                              <p:cond delay="4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
                                        <p:tgtEl>
                                          <p:spTgt spid="11"/>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
                                        <p:tgtEl>
                                          <p:spTgt spid="12"/>
                                        </p:tgtEl>
                                      </p:cBhvr>
                                    </p:animEffect>
                                  </p:childTnLst>
                                </p:cTn>
                              </p:par>
                            </p:childTnLst>
                          </p:cTn>
                        </p:par>
                        <p:par>
                          <p:cTn id="28" fill="hold">
                            <p:stCondLst>
                              <p:cond delay="60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
                                        <p:tgtEl>
                                          <p:spTgt spid="13"/>
                                        </p:tgtEl>
                                      </p:cBhvr>
                                    </p:animEffect>
                                  </p:childTnLst>
                                </p:cTn>
                              </p:par>
                            </p:childTnLst>
                          </p:cTn>
                        </p:par>
                        <p:par>
                          <p:cTn id="32" fill="hold">
                            <p:stCondLst>
                              <p:cond delay="7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
                                        <p:tgtEl>
                                          <p:spTgt spid="14"/>
                                        </p:tgtEl>
                                      </p:cBhvr>
                                    </p:animEffect>
                                  </p:childTnLst>
                                </p:cTn>
                              </p:par>
                            </p:childTnLst>
                          </p:cTn>
                        </p:par>
                        <p:par>
                          <p:cTn id="36" fill="hold">
                            <p:stCondLst>
                              <p:cond delay="8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
                                        <p:tgtEl>
                                          <p:spTgt spid="15"/>
                                        </p:tgtEl>
                                      </p:cBhvr>
                                    </p:animEffect>
                                  </p:childTnLst>
                                </p:cTn>
                              </p:par>
                            </p:childTnLst>
                          </p:cTn>
                        </p:par>
                        <p:par>
                          <p:cTn id="40" fill="hold">
                            <p:stCondLst>
                              <p:cond delay="9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
                                        <p:tgtEl>
                                          <p:spTgt spid="16"/>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100"/>
                                        <p:tgtEl>
                                          <p:spTgt spid="17"/>
                                        </p:tgtEl>
                                      </p:cBhvr>
                                    </p:animEffect>
                                  </p:childTnLst>
                                </p:cTn>
                              </p:par>
                            </p:childTnLst>
                          </p:cTn>
                        </p:par>
                        <p:par>
                          <p:cTn id="48" fill="hold">
                            <p:stCondLst>
                              <p:cond delay="1100"/>
                            </p:stCondLst>
                            <p:childTnLst>
                              <p:par>
                                <p:cTn id="49" presetID="10" presetClass="entr" presetSubtype="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100"/>
                                        <p:tgtEl>
                                          <p:spTgt spid="18"/>
                                        </p:tgtEl>
                                      </p:cBhvr>
                                    </p:animEffect>
                                  </p:childTnLst>
                                </p:cTn>
                              </p:par>
                            </p:childTnLst>
                          </p:cTn>
                        </p:par>
                        <p:par>
                          <p:cTn id="52" fill="hold">
                            <p:stCondLst>
                              <p:cond delay="1200"/>
                            </p:stCondLst>
                            <p:childTnLst>
                              <p:par>
                                <p:cTn id="53" presetID="10"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
                                        <p:tgtEl>
                                          <p:spTgt spid="19"/>
                                        </p:tgtEl>
                                      </p:cBhvr>
                                    </p:animEffect>
                                  </p:childTnLst>
                                </p:cTn>
                              </p:par>
                            </p:childTnLst>
                          </p:cTn>
                        </p:par>
                        <p:par>
                          <p:cTn id="56" fill="hold">
                            <p:stCondLst>
                              <p:cond delay="1300"/>
                            </p:stCondLst>
                            <p:childTnLst>
                              <p:par>
                                <p:cTn id="57" presetID="10"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
                                        <p:tgtEl>
                                          <p:spTgt spid="20"/>
                                        </p:tgtEl>
                                      </p:cBhvr>
                                    </p:animEffect>
                                  </p:childTnLst>
                                </p:cTn>
                              </p:par>
                            </p:childTnLst>
                          </p:cTn>
                        </p:par>
                        <p:par>
                          <p:cTn id="60" fill="hold">
                            <p:stCondLst>
                              <p:cond delay="1400"/>
                            </p:stCondLst>
                            <p:childTnLst>
                              <p:par>
                                <p:cTn id="61" presetID="10"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100"/>
                                        <p:tgtEl>
                                          <p:spTgt spid="21"/>
                                        </p:tgtEl>
                                      </p:cBhvr>
                                    </p:animEffect>
                                  </p:childTnLst>
                                </p:cTn>
                              </p:par>
                            </p:childTnLst>
                          </p:cTn>
                        </p:par>
                        <p:par>
                          <p:cTn id="64" fill="hold">
                            <p:stCondLst>
                              <p:cond delay="1500"/>
                            </p:stCondLst>
                            <p:childTnLst>
                              <p:par>
                                <p:cTn id="65" presetID="10" presetClass="entr" presetSubtype="0"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
                                        <p:tgtEl>
                                          <p:spTgt spid="22"/>
                                        </p:tgtEl>
                                      </p:cBhvr>
                                    </p:animEffect>
                                  </p:childTnLst>
                                </p:cTn>
                              </p:par>
                            </p:childTnLst>
                          </p:cTn>
                        </p:par>
                        <p:par>
                          <p:cTn id="68" fill="hold">
                            <p:stCondLst>
                              <p:cond delay="1600"/>
                            </p:stCondLst>
                            <p:childTnLst>
                              <p:par>
                                <p:cTn id="69" presetID="10" presetClass="entr" presetSubtype="0"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100"/>
                                        <p:tgtEl>
                                          <p:spTgt spid="23"/>
                                        </p:tgtEl>
                                      </p:cBhvr>
                                    </p:animEffect>
                                  </p:childTnLst>
                                </p:cTn>
                              </p:par>
                            </p:childTnLst>
                          </p:cTn>
                        </p:par>
                        <p:par>
                          <p:cTn id="72" fill="hold">
                            <p:stCondLst>
                              <p:cond delay="1700"/>
                            </p:stCondLst>
                            <p:childTnLst>
                              <p:par>
                                <p:cTn id="73" presetID="10" presetClass="entr" presetSubtype="0" fill="hold" grpId="0" nodeType="after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100"/>
                                        <p:tgtEl>
                                          <p:spTgt spid="25"/>
                                        </p:tgtEl>
                                      </p:cBhvr>
                                    </p:animEffect>
                                  </p:childTnLst>
                                </p:cTn>
                              </p:par>
                            </p:childTnLst>
                          </p:cTn>
                        </p:par>
                        <p:par>
                          <p:cTn id="76" fill="hold">
                            <p:stCondLst>
                              <p:cond delay="1800"/>
                            </p:stCondLst>
                            <p:childTnLst>
                              <p:par>
                                <p:cTn id="77" presetID="10" presetClass="entr" presetSubtype="0" fill="hold" grpId="0" nodeType="after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100"/>
                                        <p:tgtEl>
                                          <p:spTgt spid="24"/>
                                        </p:tgtEl>
                                      </p:cBhvr>
                                    </p:animEffect>
                                  </p:childTnLst>
                                </p:cTn>
                              </p:par>
                            </p:childTnLst>
                          </p:cTn>
                        </p:par>
                        <p:par>
                          <p:cTn id="80" fill="hold">
                            <p:stCondLst>
                              <p:cond delay="1900"/>
                            </p:stCondLst>
                            <p:childTnLst>
                              <p:par>
                                <p:cTn id="81" presetID="10" presetClass="entr" presetSubtype="0" fill="hold" grpId="0" nodeType="after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100"/>
                                        <p:tgtEl>
                                          <p:spTgt spid="26"/>
                                        </p:tgtEl>
                                      </p:cBhvr>
                                    </p:animEffect>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
                                        <p:tgtEl>
                                          <p:spTgt spid="27"/>
                                        </p:tgtEl>
                                      </p:cBhvr>
                                    </p:animEffect>
                                  </p:childTnLst>
                                </p:cTn>
                              </p:par>
                            </p:childTnLst>
                          </p:cTn>
                        </p:par>
                        <p:par>
                          <p:cTn id="88" fill="hold">
                            <p:stCondLst>
                              <p:cond delay="2100"/>
                            </p:stCondLst>
                            <p:childTnLst>
                              <p:par>
                                <p:cTn id="89" presetID="10"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100"/>
                                        <p:tgtEl>
                                          <p:spTgt spid="28"/>
                                        </p:tgtEl>
                                      </p:cBhvr>
                                    </p:animEffect>
                                  </p:childTnLst>
                                </p:cTn>
                              </p:par>
                            </p:childTnLst>
                          </p:cTn>
                        </p:par>
                        <p:par>
                          <p:cTn id="92" fill="hold">
                            <p:stCondLst>
                              <p:cond delay="2200"/>
                            </p:stCondLst>
                            <p:childTnLst>
                              <p:par>
                                <p:cTn id="93" presetID="10" presetClass="entr" presetSubtype="0" fill="hold" grpId="0"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fade">
                                      <p:cBhvr>
                                        <p:cTn id="95" dur="100"/>
                                        <p:tgtEl>
                                          <p:spTgt spid="30"/>
                                        </p:tgtEl>
                                      </p:cBhvr>
                                    </p:animEffect>
                                  </p:childTnLst>
                                </p:cTn>
                              </p:par>
                            </p:childTnLst>
                          </p:cTn>
                        </p:par>
                        <p:par>
                          <p:cTn id="96" fill="hold">
                            <p:stCondLst>
                              <p:cond delay="2300"/>
                            </p:stCondLst>
                            <p:childTnLst>
                              <p:par>
                                <p:cTn id="97" presetID="10" presetClass="entr" presetSubtype="0"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100"/>
                                        <p:tgtEl>
                                          <p:spTgt spid="31"/>
                                        </p:tgtEl>
                                      </p:cBhvr>
                                    </p:animEffect>
                                  </p:childTnLst>
                                </p:cTn>
                              </p:par>
                            </p:childTnLst>
                          </p:cTn>
                        </p:par>
                        <p:par>
                          <p:cTn id="100" fill="hold">
                            <p:stCondLst>
                              <p:cond delay="2400"/>
                            </p:stCondLst>
                            <p:childTnLst>
                              <p:par>
                                <p:cTn id="101" presetID="10" presetClass="entr" presetSubtype="0" fill="hold" grpId="0" nodeType="after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100"/>
                                        <p:tgtEl>
                                          <p:spTgt spid="29"/>
                                        </p:tgtEl>
                                      </p:cBhvr>
                                    </p:animEffect>
                                  </p:childTnLst>
                                </p:cTn>
                              </p:par>
                            </p:childTnLst>
                          </p:cTn>
                        </p:par>
                        <p:par>
                          <p:cTn id="104" fill="hold">
                            <p:stCondLst>
                              <p:cond delay="2500"/>
                            </p:stCondLst>
                            <p:childTnLst>
                              <p:par>
                                <p:cTn id="105" presetID="10" presetClass="entr" presetSubtype="0" fill="hold" grpId="0" nodeType="afterEffect">
                                  <p:stCondLst>
                                    <p:cond delay="0"/>
                                  </p:stCondLst>
                                  <p:childTnLst>
                                    <p:set>
                                      <p:cBhvr>
                                        <p:cTn id="106" dur="1" fill="hold">
                                          <p:stCondLst>
                                            <p:cond delay="0"/>
                                          </p:stCondLst>
                                        </p:cTn>
                                        <p:tgtEl>
                                          <p:spTgt spid="33"/>
                                        </p:tgtEl>
                                        <p:attrNameLst>
                                          <p:attrName>style.visibility</p:attrName>
                                        </p:attrNameLst>
                                      </p:cBhvr>
                                      <p:to>
                                        <p:strVal val="visible"/>
                                      </p:to>
                                    </p:set>
                                    <p:animEffect transition="in" filter="fade">
                                      <p:cBhvr>
                                        <p:cTn id="107" dur="100"/>
                                        <p:tgtEl>
                                          <p:spTgt spid="33"/>
                                        </p:tgtEl>
                                      </p:cBhvr>
                                    </p:animEffect>
                                  </p:childTnLst>
                                </p:cTn>
                              </p:par>
                            </p:childTnLst>
                          </p:cTn>
                        </p:par>
                        <p:par>
                          <p:cTn id="108" fill="hold">
                            <p:stCondLst>
                              <p:cond delay="2600"/>
                            </p:stCondLst>
                            <p:childTnLst>
                              <p:par>
                                <p:cTn id="109" presetID="10" presetClass="entr" presetSubtype="0" fill="hold" grpId="0" nodeType="afterEffect">
                                  <p:stCondLst>
                                    <p:cond delay="0"/>
                                  </p:stCondLst>
                                  <p:childTnLst>
                                    <p:set>
                                      <p:cBhvr>
                                        <p:cTn id="110" dur="1" fill="hold">
                                          <p:stCondLst>
                                            <p:cond delay="0"/>
                                          </p:stCondLst>
                                        </p:cTn>
                                        <p:tgtEl>
                                          <p:spTgt spid="32"/>
                                        </p:tgtEl>
                                        <p:attrNameLst>
                                          <p:attrName>style.visibility</p:attrName>
                                        </p:attrNameLst>
                                      </p:cBhvr>
                                      <p:to>
                                        <p:strVal val="visible"/>
                                      </p:to>
                                    </p:set>
                                    <p:animEffect transition="in" filter="fade">
                                      <p:cBhvr>
                                        <p:cTn id="111" dur="100"/>
                                        <p:tgtEl>
                                          <p:spTgt spid="32"/>
                                        </p:tgtEl>
                                      </p:cBhvr>
                                    </p:animEffect>
                                  </p:childTnLst>
                                </p:cTn>
                              </p:par>
                            </p:childTnLst>
                          </p:cTn>
                        </p:par>
                        <p:par>
                          <p:cTn id="112" fill="hold">
                            <p:stCondLst>
                              <p:cond delay="2700"/>
                            </p:stCondLst>
                            <p:childTnLst>
                              <p:par>
                                <p:cTn id="113" presetID="10" presetClass="entr" presetSubtype="0" fill="hold" grpId="0" nodeType="afterEffect">
                                  <p:stCondLst>
                                    <p:cond delay="0"/>
                                  </p:stCondLst>
                                  <p:childTnLst>
                                    <p:set>
                                      <p:cBhvr>
                                        <p:cTn id="114" dur="1" fill="hold">
                                          <p:stCondLst>
                                            <p:cond delay="0"/>
                                          </p:stCondLst>
                                        </p:cTn>
                                        <p:tgtEl>
                                          <p:spTgt spid="34"/>
                                        </p:tgtEl>
                                        <p:attrNameLst>
                                          <p:attrName>style.visibility</p:attrName>
                                        </p:attrNameLst>
                                      </p:cBhvr>
                                      <p:to>
                                        <p:strVal val="visible"/>
                                      </p:to>
                                    </p:set>
                                    <p:animEffect transition="in" filter="fade">
                                      <p:cBhvr>
                                        <p:cTn id="115" dur="100"/>
                                        <p:tgtEl>
                                          <p:spTgt spid="34"/>
                                        </p:tgtEl>
                                      </p:cBhvr>
                                    </p:animEffect>
                                  </p:childTnLst>
                                </p:cTn>
                              </p:par>
                            </p:childTnLst>
                          </p:cTn>
                        </p:par>
                        <p:par>
                          <p:cTn id="116" fill="hold">
                            <p:stCondLst>
                              <p:cond delay="2800"/>
                            </p:stCondLst>
                            <p:childTnLst>
                              <p:par>
                                <p:cTn id="117" presetID="10" presetClass="entr" presetSubtype="0" fill="hold" grpId="0" nodeType="afterEffect">
                                  <p:stCondLst>
                                    <p:cond delay="0"/>
                                  </p:stCondLst>
                                  <p:childTnLst>
                                    <p:set>
                                      <p:cBhvr>
                                        <p:cTn id="118" dur="1" fill="hold">
                                          <p:stCondLst>
                                            <p:cond delay="0"/>
                                          </p:stCondLst>
                                        </p:cTn>
                                        <p:tgtEl>
                                          <p:spTgt spid="35"/>
                                        </p:tgtEl>
                                        <p:attrNameLst>
                                          <p:attrName>style.visibility</p:attrName>
                                        </p:attrNameLst>
                                      </p:cBhvr>
                                      <p:to>
                                        <p:strVal val="visible"/>
                                      </p:to>
                                    </p:set>
                                    <p:animEffect transition="in" filter="fade">
                                      <p:cBhvr>
                                        <p:cTn id="119" dur="100"/>
                                        <p:tgtEl>
                                          <p:spTgt spid="35"/>
                                        </p:tgtEl>
                                      </p:cBhvr>
                                    </p:animEffect>
                                  </p:childTnLst>
                                </p:cTn>
                              </p:par>
                            </p:childTnLst>
                          </p:cTn>
                        </p:par>
                        <p:par>
                          <p:cTn id="120" fill="hold">
                            <p:stCondLst>
                              <p:cond delay="2900"/>
                            </p:stCondLst>
                            <p:childTnLst>
                              <p:par>
                                <p:cTn id="121" presetID="10" presetClass="entr" presetSubtype="0" fill="hold" grpId="0" nodeType="afterEffect">
                                  <p:stCondLst>
                                    <p:cond delay="0"/>
                                  </p:stCondLst>
                                  <p:childTnLst>
                                    <p:set>
                                      <p:cBhvr>
                                        <p:cTn id="122" dur="1" fill="hold">
                                          <p:stCondLst>
                                            <p:cond delay="0"/>
                                          </p:stCondLst>
                                        </p:cTn>
                                        <p:tgtEl>
                                          <p:spTgt spid="36"/>
                                        </p:tgtEl>
                                        <p:attrNameLst>
                                          <p:attrName>style.visibility</p:attrName>
                                        </p:attrNameLst>
                                      </p:cBhvr>
                                      <p:to>
                                        <p:strVal val="visible"/>
                                      </p:to>
                                    </p:set>
                                    <p:animEffect transition="in" filter="fade">
                                      <p:cBhvr>
                                        <p:cTn id="123" dur="100"/>
                                        <p:tgtEl>
                                          <p:spTgt spid="36"/>
                                        </p:tgtEl>
                                      </p:cBhvr>
                                    </p:animEffect>
                                  </p:childTnLst>
                                </p:cTn>
                              </p:par>
                            </p:childTnLst>
                          </p:cTn>
                        </p:par>
                        <p:par>
                          <p:cTn id="124" fill="hold">
                            <p:stCondLst>
                              <p:cond delay="3000"/>
                            </p:stCondLst>
                            <p:childTnLst>
                              <p:par>
                                <p:cTn id="125" presetID="10" presetClass="entr" presetSubtype="0" fill="hold" grpId="0" nodeType="afterEffect">
                                  <p:stCondLst>
                                    <p:cond delay="0"/>
                                  </p:stCondLst>
                                  <p:childTnLst>
                                    <p:set>
                                      <p:cBhvr>
                                        <p:cTn id="126" dur="1" fill="hold">
                                          <p:stCondLst>
                                            <p:cond delay="0"/>
                                          </p:stCondLst>
                                        </p:cTn>
                                        <p:tgtEl>
                                          <p:spTgt spid="37"/>
                                        </p:tgtEl>
                                        <p:attrNameLst>
                                          <p:attrName>style.visibility</p:attrName>
                                        </p:attrNameLst>
                                      </p:cBhvr>
                                      <p:to>
                                        <p:strVal val="visible"/>
                                      </p:to>
                                    </p:set>
                                    <p:animEffect transition="in" filter="fade">
                                      <p:cBhvr>
                                        <p:cTn id="127" dur="100"/>
                                        <p:tgtEl>
                                          <p:spTgt spid="37"/>
                                        </p:tgtEl>
                                      </p:cBhvr>
                                    </p:animEffect>
                                  </p:childTnLst>
                                </p:cTn>
                              </p:par>
                            </p:childTnLst>
                          </p:cTn>
                        </p:par>
                        <p:par>
                          <p:cTn id="128" fill="hold">
                            <p:stCondLst>
                              <p:cond delay="3100"/>
                            </p:stCondLst>
                            <p:childTnLst>
                              <p:par>
                                <p:cTn id="129" presetID="10" presetClass="entr" presetSubtype="0" fill="hold" grpId="0" nodeType="afterEffect">
                                  <p:stCondLst>
                                    <p:cond delay="0"/>
                                  </p:stCondLst>
                                  <p:childTnLst>
                                    <p:set>
                                      <p:cBhvr>
                                        <p:cTn id="130" dur="1" fill="hold">
                                          <p:stCondLst>
                                            <p:cond delay="0"/>
                                          </p:stCondLst>
                                        </p:cTn>
                                        <p:tgtEl>
                                          <p:spTgt spid="38"/>
                                        </p:tgtEl>
                                        <p:attrNameLst>
                                          <p:attrName>style.visibility</p:attrName>
                                        </p:attrNameLst>
                                      </p:cBhvr>
                                      <p:to>
                                        <p:strVal val="visible"/>
                                      </p:to>
                                    </p:set>
                                    <p:animEffect transition="in" filter="fade">
                                      <p:cBhvr>
                                        <p:cTn id="131" dur="100"/>
                                        <p:tgtEl>
                                          <p:spTgt spid="38"/>
                                        </p:tgtEl>
                                      </p:cBhvr>
                                    </p:animEffect>
                                  </p:childTnLst>
                                </p:cTn>
                              </p:par>
                            </p:childTnLst>
                          </p:cTn>
                        </p:par>
                        <p:par>
                          <p:cTn id="132" fill="hold">
                            <p:stCondLst>
                              <p:cond delay="3200"/>
                            </p:stCondLst>
                            <p:childTnLst>
                              <p:par>
                                <p:cTn id="133" presetID="10" presetClass="entr" presetSubtype="0" fill="hold" grpId="0"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fade">
                                      <p:cBhvr>
                                        <p:cTn id="135" dur="100"/>
                                        <p:tgtEl>
                                          <p:spTgt spid="39"/>
                                        </p:tgtEl>
                                      </p:cBhvr>
                                    </p:animEffect>
                                  </p:childTnLst>
                                </p:cTn>
                              </p:par>
                            </p:childTnLst>
                          </p:cTn>
                        </p:par>
                        <p:par>
                          <p:cTn id="136" fill="hold">
                            <p:stCondLst>
                              <p:cond delay="3300"/>
                            </p:stCondLst>
                            <p:childTnLst>
                              <p:par>
                                <p:cTn id="137" presetID="10" presetClass="entr" presetSubtype="0" fill="hold" grpId="0" nodeType="afterEffect">
                                  <p:stCondLst>
                                    <p:cond delay="0"/>
                                  </p:stCondLst>
                                  <p:childTnLst>
                                    <p:set>
                                      <p:cBhvr>
                                        <p:cTn id="138" dur="1" fill="hold">
                                          <p:stCondLst>
                                            <p:cond delay="0"/>
                                          </p:stCondLst>
                                        </p:cTn>
                                        <p:tgtEl>
                                          <p:spTgt spid="40"/>
                                        </p:tgtEl>
                                        <p:attrNameLst>
                                          <p:attrName>style.visibility</p:attrName>
                                        </p:attrNameLst>
                                      </p:cBhvr>
                                      <p:to>
                                        <p:strVal val="visible"/>
                                      </p:to>
                                    </p:set>
                                    <p:animEffect transition="in" filter="fade">
                                      <p:cBhvr>
                                        <p:cTn id="139" dur="100"/>
                                        <p:tgtEl>
                                          <p:spTgt spid="40"/>
                                        </p:tgtEl>
                                      </p:cBhvr>
                                    </p:animEffect>
                                  </p:childTnLst>
                                </p:cTn>
                              </p:par>
                            </p:childTnLst>
                          </p:cTn>
                        </p:par>
                        <p:par>
                          <p:cTn id="140" fill="hold">
                            <p:stCondLst>
                              <p:cond delay="3400"/>
                            </p:stCondLst>
                            <p:childTnLst>
                              <p:par>
                                <p:cTn id="141" presetID="10" presetClass="entr" presetSubtype="0" fill="hold" grpId="0" nodeType="afterEffect">
                                  <p:stCondLst>
                                    <p:cond delay="0"/>
                                  </p:stCondLst>
                                  <p:childTnLst>
                                    <p:set>
                                      <p:cBhvr>
                                        <p:cTn id="142" dur="1" fill="hold">
                                          <p:stCondLst>
                                            <p:cond delay="0"/>
                                          </p:stCondLst>
                                        </p:cTn>
                                        <p:tgtEl>
                                          <p:spTgt spid="41"/>
                                        </p:tgtEl>
                                        <p:attrNameLst>
                                          <p:attrName>style.visibility</p:attrName>
                                        </p:attrNameLst>
                                      </p:cBhvr>
                                      <p:to>
                                        <p:strVal val="visible"/>
                                      </p:to>
                                    </p:set>
                                    <p:animEffect transition="in" filter="fade">
                                      <p:cBhvr>
                                        <p:cTn id="143" dur="100"/>
                                        <p:tgtEl>
                                          <p:spTgt spid="41"/>
                                        </p:tgtEl>
                                      </p:cBhvr>
                                    </p:animEffect>
                                  </p:childTnLst>
                                </p:cTn>
                              </p:par>
                            </p:childTnLst>
                          </p:cTn>
                        </p:par>
                        <p:par>
                          <p:cTn id="144" fill="hold">
                            <p:stCondLst>
                              <p:cond delay="3500"/>
                            </p:stCondLst>
                            <p:childTnLst>
                              <p:par>
                                <p:cTn id="145" presetID="10" presetClass="entr" presetSubtype="0" fill="hold" grpId="0" nodeType="afterEffect">
                                  <p:stCondLst>
                                    <p:cond delay="0"/>
                                  </p:stCondLst>
                                  <p:childTnLst>
                                    <p:set>
                                      <p:cBhvr>
                                        <p:cTn id="146" dur="1" fill="hold">
                                          <p:stCondLst>
                                            <p:cond delay="0"/>
                                          </p:stCondLst>
                                        </p:cTn>
                                        <p:tgtEl>
                                          <p:spTgt spid="42"/>
                                        </p:tgtEl>
                                        <p:attrNameLst>
                                          <p:attrName>style.visibility</p:attrName>
                                        </p:attrNameLst>
                                      </p:cBhvr>
                                      <p:to>
                                        <p:strVal val="visible"/>
                                      </p:to>
                                    </p:set>
                                    <p:animEffect transition="in" filter="fade">
                                      <p:cBhvr>
                                        <p:cTn id="147" dur="100"/>
                                        <p:tgtEl>
                                          <p:spTgt spid="42"/>
                                        </p:tgtEl>
                                      </p:cBhvr>
                                    </p:animEffect>
                                  </p:childTnLst>
                                </p:cTn>
                              </p:par>
                            </p:childTnLst>
                          </p:cTn>
                        </p:par>
                        <p:par>
                          <p:cTn id="148" fill="hold">
                            <p:stCondLst>
                              <p:cond delay="3600"/>
                            </p:stCondLst>
                            <p:childTnLst>
                              <p:par>
                                <p:cTn id="149" presetID="10" presetClass="entr" presetSubtype="0" fill="hold" grpId="0" nodeType="afterEffect">
                                  <p:stCondLst>
                                    <p:cond delay="0"/>
                                  </p:stCondLst>
                                  <p:childTnLst>
                                    <p:set>
                                      <p:cBhvr>
                                        <p:cTn id="150" dur="1" fill="hold">
                                          <p:stCondLst>
                                            <p:cond delay="0"/>
                                          </p:stCondLst>
                                        </p:cTn>
                                        <p:tgtEl>
                                          <p:spTgt spid="43"/>
                                        </p:tgtEl>
                                        <p:attrNameLst>
                                          <p:attrName>style.visibility</p:attrName>
                                        </p:attrNameLst>
                                      </p:cBhvr>
                                      <p:to>
                                        <p:strVal val="visible"/>
                                      </p:to>
                                    </p:set>
                                    <p:animEffect transition="in" filter="fade">
                                      <p:cBhvr>
                                        <p:cTn id="151" dur="100"/>
                                        <p:tgtEl>
                                          <p:spTgt spid="43"/>
                                        </p:tgtEl>
                                      </p:cBhvr>
                                    </p:animEffect>
                                  </p:childTnLst>
                                </p:cTn>
                              </p:par>
                            </p:childTnLst>
                          </p:cTn>
                        </p:par>
                        <p:par>
                          <p:cTn id="152" fill="hold">
                            <p:stCondLst>
                              <p:cond delay="3700"/>
                            </p:stCondLst>
                            <p:childTnLst>
                              <p:par>
                                <p:cTn id="153" presetID="10" presetClass="entr" presetSubtype="0" fill="hold" grpId="0" nodeType="afterEffect">
                                  <p:stCondLst>
                                    <p:cond delay="0"/>
                                  </p:stCondLst>
                                  <p:childTnLst>
                                    <p:set>
                                      <p:cBhvr>
                                        <p:cTn id="154" dur="1" fill="hold">
                                          <p:stCondLst>
                                            <p:cond delay="0"/>
                                          </p:stCondLst>
                                        </p:cTn>
                                        <p:tgtEl>
                                          <p:spTgt spid="44"/>
                                        </p:tgtEl>
                                        <p:attrNameLst>
                                          <p:attrName>style.visibility</p:attrName>
                                        </p:attrNameLst>
                                      </p:cBhvr>
                                      <p:to>
                                        <p:strVal val="visible"/>
                                      </p:to>
                                    </p:set>
                                    <p:animEffect transition="in" filter="fade">
                                      <p:cBhvr>
                                        <p:cTn id="155" dur="100"/>
                                        <p:tgtEl>
                                          <p:spTgt spid="44"/>
                                        </p:tgtEl>
                                      </p:cBhvr>
                                    </p:animEffect>
                                  </p:childTnLst>
                                </p:cTn>
                              </p:par>
                            </p:childTnLst>
                          </p:cTn>
                        </p:par>
                        <p:par>
                          <p:cTn id="156" fill="hold">
                            <p:stCondLst>
                              <p:cond delay="3800"/>
                            </p:stCondLst>
                            <p:childTnLst>
                              <p:par>
                                <p:cTn id="157" presetID="10" presetClass="entr" presetSubtype="0" fill="hold" grpId="0" nodeType="afterEffect">
                                  <p:stCondLst>
                                    <p:cond delay="0"/>
                                  </p:stCondLst>
                                  <p:childTnLst>
                                    <p:set>
                                      <p:cBhvr>
                                        <p:cTn id="158" dur="1" fill="hold">
                                          <p:stCondLst>
                                            <p:cond delay="0"/>
                                          </p:stCondLst>
                                        </p:cTn>
                                        <p:tgtEl>
                                          <p:spTgt spid="45"/>
                                        </p:tgtEl>
                                        <p:attrNameLst>
                                          <p:attrName>style.visibility</p:attrName>
                                        </p:attrNameLst>
                                      </p:cBhvr>
                                      <p:to>
                                        <p:strVal val="visible"/>
                                      </p:to>
                                    </p:set>
                                    <p:animEffect transition="in" filter="fade">
                                      <p:cBhvr>
                                        <p:cTn id="159" dur="100"/>
                                        <p:tgtEl>
                                          <p:spTgt spid="45"/>
                                        </p:tgtEl>
                                      </p:cBhvr>
                                    </p:animEffect>
                                  </p:childTnLst>
                                </p:cTn>
                              </p:par>
                            </p:childTnLst>
                          </p:cTn>
                        </p:par>
                        <p:par>
                          <p:cTn id="160" fill="hold">
                            <p:stCondLst>
                              <p:cond delay="3900"/>
                            </p:stCondLst>
                            <p:childTnLst>
                              <p:par>
                                <p:cTn id="161" presetID="10" presetClass="entr" presetSubtype="0" fill="hold" grpId="0" nodeType="afterEffect">
                                  <p:stCondLst>
                                    <p:cond delay="0"/>
                                  </p:stCondLst>
                                  <p:childTnLst>
                                    <p:set>
                                      <p:cBhvr>
                                        <p:cTn id="162" dur="1" fill="hold">
                                          <p:stCondLst>
                                            <p:cond delay="0"/>
                                          </p:stCondLst>
                                        </p:cTn>
                                        <p:tgtEl>
                                          <p:spTgt spid="46"/>
                                        </p:tgtEl>
                                        <p:attrNameLst>
                                          <p:attrName>style.visibility</p:attrName>
                                        </p:attrNameLst>
                                      </p:cBhvr>
                                      <p:to>
                                        <p:strVal val="visible"/>
                                      </p:to>
                                    </p:set>
                                    <p:animEffect transition="in" filter="fade">
                                      <p:cBhvr>
                                        <p:cTn id="163" dur="100"/>
                                        <p:tgtEl>
                                          <p:spTgt spid="46"/>
                                        </p:tgtEl>
                                      </p:cBhvr>
                                    </p:animEffect>
                                  </p:childTnLst>
                                </p:cTn>
                              </p:par>
                            </p:childTnLst>
                          </p:cTn>
                        </p:par>
                        <p:par>
                          <p:cTn id="164" fill="hold">
                            <p:stCondLst>
                              <p:cond delay="4000"/>
                            </p:stCondLst>
                            <p:childTnLst>
                              <p:par>
                                <p:cTn id="165" presetID="10" presetClass="entr" presetSubtype="0" fill="hold" grpId="0" nodeType="afterEffect">
                                  <p:stCondLst>
                                    <p:cond delay="0"/>
                                  </p:stCondLst>
                                  <p:childTnLst>
                                    <p:set>
                                      <p:cBhvr>
                                        <p:cTn id="166" dur="1" fill="hold">
                                          <p:stCondLst>
                                            <p:cond delay="0"/>
                                          </p:stCondLst>
                                        </p:cTn>
                                        <p:tgtEl>
                                          <p:spTgt spid="47"/>
                                        </p:tgtEl>
                                        <p:attrNameLst>
                                          <p:attrName>style.visibility</p:attrName>
                                        </p:attrNameLst>
                                      </p:cBhvr>
                                      <p:to>
                                        <p:strVal val="visible"/>
                                      </p:to>
                                    </p:set>
                                    <p:animEffect transition="in" filter="fade">
                                      <p:cBhvr>
                                        <p:cTn id="167" dur="100"/>
                                        <p:tgtEl>
                                          <p:spTgt spid="47"/>
                                        </p:tgtEl>
                                      </p:cBhvr>
                                    </p:animEffect>
                                  </p:childTnLst>
                                </p:cTn>
                              </p:par>
                            </p:childTnLst>
                          </p:cTn>
                        </p:par>
                        <p:par>
                          <p:cTn id="168" fill="hold">
                            <p:stCondLst>
                              <p:cond delay="4100"/>
                            </p:stCondLst>
                            <p:childTnLst>
                              <p:par>
                                <p:cTn id="169" presetID="10" presetClass="entr" presetSubtype="0" fill="hold" grpId="0" nodeType="afterEffect">
                                  <p:stCondLst>
                                    <p:cond delay="0"/>
                                  </p:stCondLst>
                                  <p:childTnLst>
                                    <p:set>
                                      <p:cBhvr>
                                        <p:cTn id="170" dur="1" fill="hold">
                                          <p:stCondLst>
                                            <p:cond delay="0"/>
                                          </p:stCondLst>
                                        </p:cTn>
                                        <p:tgtEl>
                                          <p:spTgt spid="48"/>
                                        </p:tgtEl>
                                        <p:attrNameLst>
                                          <p:attrName>style.visibility</p:attrName>
                                        </p:attrNameLst>
                                      </p:cBhvr>
                                      <p:to>
                                        <p:strVal val="visible"/>
                                      </p:to>
                                    </p:set>
                                    <p:animEffect transition="in" filter="fade">
                                      <p:cBhvr>
                                        <p:cTn id="171" dur="100"/>
                                        <p:tgtEl>
                                          <p:spTgt spid="48"/>
                                        </p:tgtEl>
                                      </p:cBhvr>
                                    </p:animEffect>
                                  </p:childTnLst>
                                </p:cTn>
                              </p:par>
                            </p:childTnLst>
                          </p:cTn>
                        </p:par>
                        <p:par>
                          <p:cTn id="172" fill="hold">
                            <p:stCondLst>
                              <p:cond delay="4200"/>
                            </p:stCondLst>
                            <p:childTnLst>
                              <p:par>
                                <p:cTn id="173" presetID="10" presetClass="entr" presetSubtype="0" fill="hold" grpId="0" nodeType="afterEffect">
                                  <p:stCondLst>
                                    <p:cond delay="0"/>
                                  </p:stCondLst>
                                  <p:childTnLst>
                                    <p:set>
                                      <p:cBhvr>
                                        <p:cTn id="174" dur="1" fill="hold">
                                          <p:stCondLst>
                                            <p:cond delay="0"/>
                                          </p:stCondLst>
                                        </p:cTn>
                                        <p:tgtEl>
                                          <p:spTgt spid="49"/>
                                        </p:tgtEl>
                                        <p:attrNameLst>
                                          <p:attrName>style.visibility</p:attrName>
                                        </p:attrNameLst>
                                      </p:cBhvr>
                                      <p:to>
                                        <p:strVal val="visible"/>
                                      </p:to>
                                    </p:set>
                                    <p:animEffect transition="in" filter="fade">
                                      <p:cBhvr>
                                        <p:cTn id="175" dur="100"/>
                                        <p:tgtEl>
                                          <p:spTgt spid="49"/>
                                        </p:tgtEl>
                                      </p:cBhvr>
                                    </p:animEffect>
                                  </p:childTnLst>
                                </p:cTn>
                              </p:par>
                            </p:childTnLst>
                          </p:cTn>
                        </p:par>
                        <p:par>
                          <p:cTn id="176" fill="hold">
                            <p:stCondLst>
                              <p:cond delay="4300"/>
                            </p:stCondLst>
                            <p:childTnLst>
                              <p:par>
                                <p:cTn id="177" presetID="10" presetClass="entr" presetSubtype="0" fill="hold" grpId="0" nodeType="afterEffect">
                                  <p:stCondLst>
                                    <p:cond delay="0"/>
                                  </p:stCondLst>
                                  <p:childTnLst>
                                    <p:set>
                                      <p:cBhvr>
                                        <p:cTn id="178" dur="1" fill="hold">
                                          <p:stCondLst>
                                            <p:cond delay="0"/>
                                          </p:stCondLst>
                                        </p:cTn>
                                        <p:tgtEl>
                                          <p:spTgt spid="50"/>
                                        </p:tgtEl>
                                        <p:attrNameLst>
                                          <p:attrName>style.visibility</p:attrName>
                                        </p:attrNameLst>
                                      </p:cBhvr>
                                      <p:to>
                                        <p:strVal val="visible"/>
                                      </p:to>
                                    </p:set>
                                    <p:animEffect transition="in" filter="fade">
                                      <p:cBhvr>
                                        <p:cTn id="179" dur="100"/>
                                        <p:tgtEl>
                                          <p:spTgt spid="50"/>
                                        </p:tgtEl>
                                      </p:cBhvr>
                                    </p:animEffect>
                                  </p:childTnLst>
                                </p:cTn>
                              </p:par>
                            </p:childTnLst>
                          </p:cTn>
                        </p:par>
                        <p:par>
                          <p:cTn id="180" fill="hold">
                            <p:stCondLst>
                              <p:cond delay="4400"/>
                            </p:stCondLst>
                            <p:childTnLst>
                              <p:par>
                                <p:cTn id="181" presetID="10" presetClass="entr" presetSubtype="0" fill="hold" grpId="0" nodeType="afterEffect">
                                  <p:stCondLst>
                                    <p:cond delay="0"/>
                                  </p:stCondLst>
                                  <p:childTnLst>
                                    <p:set>
                                      <p:cBhvr>
                                        <p:cTn id="182" dur="1" fill="hold">
                                          <p:stCondLst>
                                            <p:cond delay="0"/>
                                          </p:stCondLst>
                                        </p:cTn>
                                        <p:tgtEl>
                                          <p:spTgt spid="51"/>
                                        </p:tgtEl>
                                        <p:attrNameLst>
                                          <p:attrName>style.visibility</p:attrName>
                                        </p:attrNameLst>
                                      </p:cBhvr>
                                      <p:to>
                                        <p:strVal val="visible"/>
                                      </p:to>
                                    </p:set>
                                    <p:animEffect transition="in" filter="fade">
                                      <p:cBhvr>
                                        <p:cTn id="183" dur="100"/>
                                        <p:tgtEl>
                                          <p:spTgt spid="51"/>
                                        </p:tgtEl>
                                      </p:cBhvr>
                                    </p:animEffect>
                                  </p:childTnLst>
                                </p:cTn>
                              </p:par>
                            </p:childTnLst>
                          </p:cTn>
                        </p:par>
                        <p:par>
                          <p:cTn id="184" fill="hold">
                            <p:stCondLst>
                              <p:cond delay="4500"/>
                            </p:stCondLst>
                            <p:childTnLst>
                              <p:par>
                                <p:cTn id="185" presetID="10" presetClass="entr" presetSubtype="0" fill="hold" grpId="0" nodeType="afterEffect">
                                  <p:stCondLst>
                                    <p:cond delay="0"/>
                                  </p:stCondLst>
                                  <p:childTnLst>
                                    <p:set>
                                      <p:cBhvr>
                                        <p:cTn id="186" dur="1" fill="hold">
                                          <p:stCondLst>
                                            <p:cond delay="0"/>
                                          </p:stCondLst>
                                        </p:cTn>
                                        <p:tgtEl>
                                          <p:spTgt spid="52"/>
                                        </p:tgtEl>
                                        <p:attrNameLst>
                                          <p:attrName>style.visibility</p:attrName>
                                        </p:attrNameLst>
                                      </p:cBhvr>
                                      <p:to>
                                        <p:strVal val="visible"/>
                                      </p:to>
                                    </p:set>
                                    <p:animEffect transition="in" filter="fade">
                                      <p:cBhvr>
                                        <p:cTn id="187" dur="100"/>
                                        <p:tgtEl>
                                          <p:spTgt spid="52"/>
                                        </p:tgtEl>
                                      </p:cBhvr>
                                    </p:animEffect>
                                  </p:childTnLst>
                                </p:cTn>
                              </p:par>
                            </p:childTnLst>
                          </p:cTn>
                        </p:par>
                        <p:par>
                          <p:cTn id="188" fill="hold">
                            <p:stCondLst>
                              <p:cond delay="4600"/>
                            </p:stCondLst>
                            <p:childTnLst>
                              <p:par>
                                <p:cTn id="189" presetID="10" presetClass="entr" presetSubtype="0" fill="hold" grpId="0" nodeType="afterEffect">
                                  <p:stCondLst>
                                    <p:cond delay="0"/>
                                  </p:stCondLst>
                                  <p:childTnLst>
                                    <p:set>
                                      <p:cBhvr>
                                        <p:cTn id="190" dur="1" fill="hold">
                                          <p:stCondLst>
                                            <p:cond delay="0"/>
                                          </p:stCondLst>
                                        </p:cTn>
                                        <p:tgtEl>
                                          <p:spTgt spid="53"/>
                                        </p:tgtEl>
                                        <p:attrNameLst>
                                          <p:attrName>style.visibility</p:attrName>
                                        </p:attrNameLst>
                                      </p:cBhvr>
                                      <p:to>
                                        <p:strVal val="visible"/>
                                      </p:to>
                                    </p:set>
                                    <p:animEffect transition="in" filter="fade">
                                      <p:cBhvr>
                                        <p:cTn id="191" dur="100"/>
                                        <p:tgtEl>
                                          <p:spTgt spid="53"/>
                                        </p:tgtEl>
                                      </p:cBhvr>
                                    </p:animEffect>
                                  </p:childTnLst>
                                </p:cTn>
                              </p:par>
                            </p:childTnLst>
                          </p:cTn>
                        </p:par>
                        <p:par>
                          <p:cTn id="192" fill="hold">
                            <p:stCondLst>
                              <p:cond delay="4700"/>
                            </p:stCondLst>
                            <p:childTnLst>
                              <p:par>
                                <p:cTn id="193" presetID="10" presetClass="entr" presetSubtype="0" fill="hold" grpId="0" nodeType="afterEffect">
                                  <p:stCondLst>
                                    <p:cond delay="0"/>
                                  </p:stCondLst>
                                  <p:childTnLst>
                                    <p:set>
                                      <p:cBhvr>
                                        <p:cTn id="194" dur="1" fill="hold">
                                          <p:stCondLst>
                                            <p:cond delay="0"/>
                                          </p:stCondLst>
                                        </p:cTn>
                                        <p:tgtEl>
                                          <p:spTgt spid="54"/>
                                        </p:tgtEl>
                                        <p:attrNameLst>
                                          <p:attrName>style.visibility</p:attrName>
                                        </p:attrNameLst>
                                      </p:cBhvr>
                                      <p:to>
                                        <p:strVal val="visible"/>
                                      </p:to>
                                    </p:set>
                                    <p:animEffect transition="in" filter="fade">
                                      <p:cBhvr>
                                        <p:cTn id="195" dur="100"/>
                                        <p:tgtEl>
                                          <p:spTgt spid="54"/>
                                        </p:tgtEl>
                                      </p:cBhvr>
                                    </p:animEffect>
                                  </p:childTnLst>
                                </p:cTn>
                              </p:par>
                            </p:childTnLst>
                          </p:cTn>
                        </p:par>
                        <p:par>
                          <p:cTn id="196" fill="hold">
                            <p:stCondLst>
                              <p:cond delay="4800"/>
                            </p:stCondLst>
                            <p:childTnLst>
                              <p:par>
                                <p:cTn id="197" presetID="10" presetClass="entr" presetSubtype="0" fill="hold" grpId="0" nodeType="afterEffect">
                                  <p:stCondLst>
                                    <p:cond delay="0"/>
                                  </p:stCondLst>
                                  <p:childTnLst>
                                    <p:set>
                                      <p:cBhvr>
                                        <p:cTn id="198" dur="1" fill="hold">
                                          <p:stCondLst>
                                            <p:cond delay="0"/>
                                          </p:stCondLst>
                                        </p:cTn>
                                        <p:tgtEl>
                                          <p:spTgt spid="55"/>
                                        </p:tgtEl>
                                        <p:attrNameLst>
                                          <p:attrName>style.visibility</p:attrName>
                                        </p:attrNameLst>
                                      </p:cBhvr>
                                      <p:to>
                                        <p:strVal val="visible"/>
                                      </p:to>
                                    </p:set>
                                    <p:animEffect transition="in" filter="fade">
                                      <p:cBhvr>
                                        <p:cTn id="199" dur="100"/>
                                        <p:tgtEl>
                                          <p:spTgt spid="55"/>
                                        </p:tgtEl>
                                      </p:cBhvr>
                                    </p:animEffect>
                                  </p:childTnLst>
                                </p:cTn>
                              </p:par>
                            </p:childTnLst>
                          </p:cTn>
                        </p:par>
                        <p:par>
                          <p:cTn id="200" fill="hold">
                            <p:stCondLst>
                              <p:cond delay="4900"/>
                            </p:stCondLst>
                            <p:childTnLst>
                              <p:par>
                                <p:cTn id="201" presetID="10" presetClass="entr" presetSubtype="0" fill="hold" grpId="0" nodeType="afterEffect">
                                  <p:stCondLst>
                                    <p:cond delay="0"/>
                                  </p:stCondLst>
                                  <p:childTnLst>
                                    <p:set>
                                      <p:cBhvr>
                                        <p:cTn id="202" dur="1" fill="hold">
                                          <p:stCondLst>
                                            <p:cond delay="0"/>
                                          </p:stCondLst>
                                        </p:cTn>
                                        <p:tgtEl>
                                          <p:spTgt spid="56"/>
                                        </p:tgtEl>
                                        <p:attrNameLst>
                                          <p:attrName>style.visibility</p:attrName>
                                        </p:attrNameLst>
                                      </p:cBhvr>
                                      <p:to>
                                        <p:strVal val="visible"/>
                                      </p:to>
                                    </p:set>
                                    <p:animEffect transition="in" filter="fade">
                                      <p:cBhvr>
                                        <p:cTn id="203" dur="100"/>
                                        <p:tgtEl>
                                          <p:spTgt spid="56"/>
                                        </p:tgtEl>
                                      </p:cBhvr>
                                    </p:animEffect>
                                  </p:childTnLst>
                                </p:cTn>
                              </p:par>
                            </p:childTnLst>
                          </p:cTn>
                        </p:par>
                        <p:par>
                          <p:cTn id="204" fill="hold">
                            <p:stCondLst>
                              <p:cond delay="5000"/>
                            </p:stCondLst>
                            <p:childTnLst>
                              <p:par>
                                <p:cTn id="205" presetID="10" presetClass="entr" presetSubtype="0" fill="hold" grpId="0" nodeType="afterEffect">
                                  <p:stCondLst>
                                    <p:cond delay="0"/>
                                  </p:stCondLst>
                                  <p:childTnLst>
                                    <p:set>
                                      <p:cBhvr>
                                        <p:cTn id="206" dur="1" fill="hold">
                                          <p:stCondLst>
                                            <p:cond delay="0"/>
                                          </p:stCondLst>
                                        </p:cTn>
                                        <p:tgtEl>
                                          <p:spTgt spid="57"/>
                                        </p:tgtEl>
                                        <p:attrNameLst>
                                          <p:attrName>style.visibility</p:attrName>
                                        </p:attrNameLst>
                                      </p:cBhvr>
                                      <p:to>
                                        <p:strVal val="visible"/>
                                      </p:to>
                                    </p:set>
                                    <p:animEffect transition="in" filter="fade">
                                      <p:cBhvr>
                                        <p:cTn id="207" dur="100"/>
                                        <p:tgtEl>
                                          <p:spTgt spid="57"/>
                                        </p:tgtEl>
                                      </p:cBhvr>
                                    </p:animEffect>
                                  </p:childTnLst>
                                </p:cTn>
                              </p:par>
                            </p:childTnLst>
                          </p:cTn>
                        </p:par>
                        <p:par>
                          <p:cTn id="208" fill="hold">
                            <p:stCondLst>
                              <p:cond delay="5100"/>
                            </p:stCondLst>
                            <p:childTnLst>
                              <p:par>
                                <p:cTn id="209" presetID="10" presetClass="entr" presetSubtype="0" fill="hold" grpId="0" nodeType="afterEffect">
                                  <p:stCondLst>
                                    <p:cond delay="0"/>
                                  </p:stCondLst>
                                  <p:childTnLst>
                                    <p:set>
                                      <p:cBhvr>
                                        <p:cTn id="210" dur="1" fill="hold">
                                          <p:stCondLst>
                                            <p:cond delay="0"/>
                                          </p:stCondLst>
                                        </p:cTn>
                                        <p:tgtEl>
                                          <p:spTgt spid="58"/>
                                        </p:tgtEl>
                                        <p:attrNameLst>
                                          <p:attrName>style.visibility</p:attrName>
                                        </p:attrNameLst>
                                      </p:cBhvr>
                                      <p:to>
                                        <p:strVal val="visible"/>
                                      </p:to>
                                    </p:set>
                                    <p:animEffect transition="in" filter="fade">
                                      <p:cBhvr>
                                        <p:cTn id="211" dur="100"/>
                                        <p:tgtEl>
                                          <p:spTgt spid="58"/>
                                        </p:tgtEl>
                                      </p:cBhvr>
                                    </p:animEffect>
                                  </p:childTnLst>
                                </p:cTn>
                              </p:par>
                            </p:childTnLst>
                          </p:cTn>
                        </p:par>
                        <p:par>
                          <p:cTn id="212" fill="hold">
                            <p:stCondLst>
                              <p:cond delay="5200"/>
                            </p:stCondLst>
                            <p:childTnLst>
                              <p:par>
                                <p:cTn id="213" presetID="10" presetClass="entr" presetSubtype="0" fill="hold" grpId="0" nodeType="afterEffect">
                                  <p:stCondLst>
                                    <p:cond delay="0"/>
                                  </p:stCondLst>
                                  <p:childTnLst>
                                    <p:set>
                                      <p:cBhvr>
                                        <p:cTn id="214" dur="1" fill="hold">
                                          <p:stCondLst>
                                            <p:cond delay="0"/>
                                          </p:stCondLst>
                                        </p:cTn>
                                        <p:tgtEl>
                                          <p:spTgt spid="59"/>
                                        </p:tgtEl>
                                        <p:attrNameLst>
                                          <p:attrName>style.visibility</p:attrName>
                                        </p:attrNameLst>
                                      </p:cBhvr>
                                      <p:to>
                                        <p:strVal val="visible"/>
                                      </p:to>
                                    </p:set>
                                    <p:animEffect transition="in" filter="fade">
                                      <p:cBhvr>
                                        <p:cTn id="215" dur="100"/>
                                        <p:tgtEl>
                                          <p:spTgt spid="59"/>
                                        </p:tgtEl>
                                      </p:cBhvr>
                                    </p:animEffect>
                                  </p:childTnLst>
                                </p:cTn>
                              </p:par>
                            </p:childTnLst>
                          </p:cTn>
                        </p:par>
                        <p:par>
                          <p:cTn id="216" fill="hold">
                            <p:stCondLst>
                              <p:cond delay="5300"/>
                            </p:stCondLst>
                            <p:childTnLst>
                              <p:par>
                                <p:cTn id="217" presetID="10" presetClass="entr" presetSubtype="0" fill="hold" grpId="0" nodeType="afterEffect">
                                  <p:stCondLst>
                                    <p:cond delay="0"/>
                                  </p:stCondLst>
                                  <p:childTnLst>
                                    <p:set>
                                      <p:cBhvr>
                                        <p:cTn id="218" dur="1" fill="hold">
                                          <p:stCondLst>
                                            <p:cond delay="0"/>
                                          </p:stCondLst>
                                        </p:cTn>
                                        <p:tgtEl>
                                          <p:spTgt spid="60"/>
                                        </p:tgtEl>
                                        <p:attrNameLst>
                                          <p:attrName>style.visibility</p:attrName>
                                        </p:attrNameLst>
                                      </p:cBhvr>
                                      <p:to>
                                        <p:strVal val="visible"/>
                                      </p:to>
                                    </p:set>
                                    <p:animEffect transition="in" filter="fade">
                                      <p:cBhvr>
                                        <p:cTn id="219" dur="100"/>
                                        <p:tgtEl>
                                          <p:spTgt spid="60"/>
                                        </p:tgtEl>
                                      </p:cBhvr>
                                    </p:animEffect>
                                  </p:childTnLst>
                                </p:cTn>
                              </p:par>
                            </p:childTnLst>
                          </p:cTn>
                        </p:par>
                        <p:par>
                          <p:cTn id="220" fill="hold">
                            <p:stCondLst>
                              <p:cond delay="5400"/>
                            </p:stCondLst>
                            <p:childTnLst>
                              <p:par>
                                <p:cTn id="221" presetID="10" presetClass="entr" presetSubtype="0" fill="hold" grpId="0" nodeType="afterEffect">
                                  <p:stCondLst>
                                    <p:cond delay="0"/>
                                  </p:stCondLst>
                                  <p:childTnLst>
                                    <p:set>
                                      <p:cBhvr>
                                        <p:cTn id="222" dur="1" fill="hold">
                                          <p:stCondLst>
                                            <p:cond delay="0"/>
                                          </p:stCondLst>
                                        </p:cTn>
                                        <p:tgtEl>
                                          <p:spTgt spid="61"/>
                                        </p:tgtEl>
                                        <p:attrNameLst>
                                          <p:attrName>style.visibility</p:attrName>
                                        </p:attrNameLst>
                                      </p:cBhvr>
                                      <p:to>
                                        <p:strVal val="visible"/>
                                      </p:to>
                                    </p:set>
                                    <p:animEffect transition="in" filter="fade">
                                      <p:cBhvr>
                                        <p:cTn id="223" dur="100"/>
                                        <p:tgtEl>
                                          <p:spTgt spid="61"/>
                                        </p:tgtEl>
                                      </p:cBhvr>
                                    </p:animEffect>
                                  </p:childTnLst>
                                </p:cTn>
                              </p:par>
                            </p:childTnLst>
                          </p:cTn>
                        </p:par>
                        <p:par>
                          <p:cTn id="224" fill="hold">
                            <p:stCondLst>
                              <p:cond delay="5500"/>
                            </p:stCondLst>
                            <p:childTnLst>
                              <p:par>
                                <p:cTn id="225" presetID="10" presetClass="entr" presetSubtype="0" fill="hold" grpId="0" nodeType="afterEffect">
                                  <p:stCondLst>
                                    <p:cond delay="0"/>
                                  </p:stCondLst>
                                  <p:childTnLst>
                                    <p:set>
                                      <p:cBhvr>
                                        <p:cTn id="226" dur="1" fill="hold">
                                          <p:stCondLst>
                                            <p:cond delay="0"/>
                                          </p:stCondLst>
                                        </p:cTn>
                                        <p:tgtEl>
                                          <p:spTgt spid="62"/>
                                        </p:tgtEl>
                                        <p:attrNameLst>
                                          <p:attrName>style.visibility</p:attrName>
                                        </p:attrNameLst>
                                      </p:cBhvr>
                                      <p:to>
                                        <p:strVal val="visible"/>
                                      </p:to>
                                    </p:set>
                                    <p:animEffect transition="in" filter="fade">
                                      <p:cBhvr>
                                        <p:cTn id="227" dur="100"/>
                                        <p:tgtEl>
                                          <p:spTgt spid="62"/>
                                        </p:tgtEl>
                                      </p:cBhvr>
                                    </p:animEffect>
                                  </p:childTnLst>
                                </p:cTn>
                              </p:par>
                            </p:childTnLst>
                          </p:cTn>
                        </p:par>
                        <p:par>
                          <p:cTn id="228" fill="hold">
                            <p:stCondLst>
                              <p:cond delay="5600"/>
                            </p:stCondLst>
                            <p:childTnLst>
                              <p:par>
                                <p:cTn id="229" presetID="10" presetClass="entr" presetSubtype="0" fill="hold" grpId="0" nodeType="afterEffect">
                                  <p:stCondLst>
                                    <p:cond delay="0"/>
                                  </p:stCondLst>
                                  <p:childTnLst>
                                    <p:set>
                                      <p:cBhvr>
                                        <p:cTn id="230" dur="1" fill="hold">
                                          <p:stCondLst>
                                            <p:cond delay="0"/>
                                          </p:stCondLst>
                                        </p:cTn>
                                        <p:tgtEl>
                                          <p:spTgt spid="63"/>
                                        </p:tgtEl>
                                        <p:attrNameLst>
                                          <p:attrName>style.visibility</p:attrName>
                                        </p:attrNameLst>
                                      </p:cBhvr>
                                      <p:to>
                                        <p:strVal val="visible"/>
                                      </p:to>
                                    </p:set>
                                    <p:animEffect transition="in" filter="fade">
                                      <p:cBhvr>
                                        <p:cTn id="231" dur="100"/>
                                        <p:tgtEl>
                                          <p:spTgt spid="63"/>
                                        </p:tgtEl>
                                      </p:cBhvr>
                                    </p:animEffect>
                                  </p:childTnLst>
                                </p:cTn>
                              </p:par>
                            </p:childTnLst>
                          </p:cTn>
                        </p:par>
                        <p:par>
                          <p:cTn id="232" fill="hold">
                            <p:stCondLst>
                              <p:cond delay="5700"/>
                            </p:stCondLst>
                            <p:childTnLst>
                              <p:par>
                                <p:cTn id="233" presetID="10" presetClass="entr" presetSubtype="0" fill="hold" grpId="0" nodeType="afterEffect">
                                  <p:stCondLst>
                                    <p:cond delay="0"/>
                                  </p:stCondLst>
                                  <p:childTnLst>
                                    <p:set>
                                      <p:cBhvr>
                                        <p:cTn id="234" dur="1" fill="hold">
                                          <p:stCondLst>
                                            <p:cond delay="0"/>
                                          </p:stCondLst>
                                        </p:cTn>
                                        <p:tgtEl>
                                          <p:spTgt spid="64"/>
                                        </p:tgtEl>
                                        <p:attrNameLst>
                                          <p:attrName>style.visibility</p:attrName>
                                        </p:attrNameLst>
                                      </p:cBhvr>
                                      <p:to>
                                        <p:strVal val="visible"/>
                                      </p:to>
                                    </p:set>
                                    <p:animEffect transition="in" filter="fade">
                                      <p:cBhvr>
                                        <p:cTn id="235" dur="100"/>
                                        <p:tgtEl>
                                          <p:spTgt spid="64"/>
                                        </p:tgtEl>
                                      </p:cBhvr>
                                    </p:animEffect>
                                  </p:childTnLst>
                                </p:cTn>
                              </p:par>
                            </p:childTnLst>
                          </p:cTn>
                        </p:par>
                        <p:par>
                          <p:cTn id="236" fill="hold">
                            <p:stCondLst>
                              <p:cond delay="5800"/>
                            </p:stCondLst>
                            <p:childTnLst>
                              <p:par>
                                <p:cTn id="237" presetID="10" presetClass="entr" presetSubtype="0" fill="hold" grpId="0" nodeType="afterEffect">
                                  <p:stCondLst>
                                    <p:cond delay="0"/>
                                  </p:stCondLst>
                                  <p:childTnLst>
                                    <p:set>
                                      <p:cBhvr>
                                        <p:cTn id="238" dur="1" fill="hold">
                                          <p:stCondLst>
                                            <p:cond delay="0"/>
                                          </p:stCondLst>
                                        </p:cTn>
                                        <p:tgtEl>
                                          <p:spTgt spid="65"/>
                                        </p:tgtEl>
                                        <p:attrNameLst>
                                          <p:attrName>style.visibility</p:attrName>
                                        </p:attrNameLst>
                                      </p:cBhvr>
                                      <p:to>
                                        <p:strVal val="visible"/>
                                      </p:to>
                                    </p:set>
                                    <p:animEffect transition="in" filter="fade">
                                      <p:cBhvr>
                                        <p:cTn id="239" dur="100"/>
                                        <p:tgtEl>
                                          <p:spTgt spid="65"/>
                                        </p:tgtEl>
                                      </p:cBhvr>
                                    </p:animEffect>
                                  </p:childTnLst>
                                </p:cTn>
                              </p:par>
                            </p:childTnLst>
                          </p:cTn>
                        </p:par>
                        <p:par>
                          <p:cTn id="240" fill="hold">
                            <p:stCondLst>
                              <p:cond delay="5900"/>
                            </p:stCondLst>
                            <p:childTnLst>
                              <p:par>
                                <p:cTn id="241" presetID="10" presetClass="entr" presetSubtype="0" fill="hold" grpId="0" nodeType="afterEffect">
                                  <p:stCondLst>
                                    <p:cond delay="0"/>
                                  </p:stCondLst>
                                  <p:childTnLst>
                                    <p:set>
                                      <p:cBhvr>
                                        <p:cTn id="242" dur="1" fill="hold">
                                          <p:stCondLst>
                                            <p:cond delay="0"/>
                                          </p:stCondLst>
                                        </p:cTn>
                                        <p:tgtEl>
                                          <p:spTgt spid="66"/>
                                        </p:tgtEl>
                                        <p:attrNameLst>
                                          <p:attrName>style.visibility</p:attrName>
                                        </p:attrNameLst>
                                      </p:cBhvr>
                                      <p:to>
                                        <p:strVal val="visible"/>
                                      </p:to>
                                    </p:set>
                                    <p:animEffect transition="in" filter="fade">
                                      <p:cBhvr>
                                        <p:cTn id="243" dur="100"/>
                                        <p:tgtEl>
                                          <p:spTgt spid="66"/>
                                        </p:tgtEl>
                                      </p:cBhvr>
                                    </p:animEffect>
                                  </p:childTnLst>
                                </p:cTn>
                              </p:par>
                            </p:childTnLst>
                          </p:cTn>
                        </p:par>
                        <p:par>
                          <p:cTn id="244" fill="hold">
                            <p:stCondLst>
                              <p:cond delay="6000"/>
                            </p:stCondLst>
                            <p:childTnLst>
                              <p:par>
                                <p:cTn id="245" presetID="10" presetClass="entr" presetSubtype="0" fill="hold" grpId="0" nodeType="afterEffect">
                                  <p:stCondLst>
                                    <p:cond delay="0"/>
                                  </p:stCondLst>
                                  <p:childTnLst>
                                    <p:set>
                                      <p:cBhvr>
                                        <p:cTn id="246" dur="1" fill="hold">
                                          <p:stCondLst>
                                            <p:cond delay="0"/>
                                          </p:stCondLst>
                                        </p:cTn>
                                        <p:tgtEl>
                                          <p:spTgt spid="67"/>
                                        </p:tgtEl>
                                        <p:attrNameLst>
                                          <p:attrName>style.visibility</p:attrName>
                                        </p:attrNameLst>
                                      </p:cBhvr>
                                      <p:to>
                                        <p:strVal val="visible"/>
                                      </p:to>
                                    </p:set>
                                    <p:animEffect transition="in" filter="fade">
                                      <p:cBhvr>
                                        <p:cTn id="247" dur="100"/>
                                        <p:tgtEl>
                                          <p:spTgt spid="67"/>
                                        </p:tgtEl>
                                      </p:cBhvr>
                                    </p:animEffect>
                                  </p:childTnLst>
                                </p:cTn>
                              </p:par>
                            </p:childTnLst>
                          </p:cTn>
                        </p:par>
                        <p:par>
                          <p:cTn id="248" fill="hold">
                            <p:stCondLst>
                              <p:cond delay="6100"/>
                            </p:stCondLst>
                            <p:childTnLst>
                              <p:par>
                                <p:cTn id="249" presetID="10" presetClass="entr" presetSubtype="0" fill="hold" grpId="0" nodeType="afterEffect">
                                  <p:stCondLst>
                                    <p:cond delay="0"/>
                                  </p:stCondLst>
                                  <p:childTnLst>
                                    <p:set>
                                      <p:cBhvr>
                                        <p:cTn id="250" dur="1" fill="hold">
                                          <p:stCondLst>
                                            <p:cond delay="0"/>
                                          </p:stCondLst>
                                        </p:cTn>
                                        <p:tgtEl>
                                          <p:spTgt spid="68"/>
                                        </p:tgtEl>
                                        <p:attrNameLst>
                                          <p:attrName>style.visibility</p:attrName>
                                        </p:attrNameLst>
                                      </p:cBhvr>
                                      <p:to>
                                        <p:strVal val="visible"/>
                                      </p:to>
                                    </p:set>
                                    <p:animEffect transition="in" filter="fade">
                                      <p:cBhvr>
                                        <p:cTn id="251" dur="100"/>
                                        <p:tgtEl>
                                          <p:spTgt spid="68"/>
                                        </p:tgtEl>
                                      </p:cBhvr>
                                    </p:animEffect>
                                  </p:childTnLst>
                                </p:cTn>
                              </p:par>
                            </p:childTnLst>
                          </p:cTn>
                        </p:par>
                        <p:par>
                          <p:cTn id="252" fill="hold">
                            <p:stCondLst>
                              <p:cond delay="6200"/>
                            </p:stCondLst>
                            <p:childTnLst>
                              <p:par>
                                <p:cTn id="253" presetID="10" presetClass="entr" presetSubtype="0" fill="hold" grpId="0" nodeType="afterEffect">
                                  <p:stCondLst>
                                    <p:cond delay="0"/>
                                  </p:stCondLst>
                                  <p:childTnLst>
                                    <p:set>
                                      <p:cBhvr>
                                        <p:cTn id="254" dur="1" fill="hold">
                                          <p:stCondLst>
                                            <p:cond delay="0"/>
                                          </p:stCondLst>
                                        </p:cTn>
                                        <p:tgtEl>
                                          <p:spTgt spid="69"/>
                                        </p:tgtEl>
                                        <p:attrNameLst>
                                          <p:attrName>style.visibility</p:attrName>
                                        </p:attrNameLst>
                                      </p:cBhvr>
                                      <p:to>
                                        <p:strVal val="visible"/>
                                      </p:to>
                                    </p:set>
                                    <p:animEffect transition="in" filter="fade">
                                      <p:cBhvr>
                                        <p:cTn id="255" dur="100"/>
                                        <p:tgtEl>
                                          <p:spTgt spid="69"/>
                                        </p:tgtEl>
                                      </p:cBhvr>
                                    </p:animEffect>
                                  </p:childTnLst>
                                </p:cTn>
                              </p:par>
                            </p:childTnLst>
                          </p:cTn>
                        </p:par>
                        <p:par>
                          <p:cTn id="256" fill="hold">
                            <p:stCondLst>
                              <p:cond delay="6300"/>
                            </p:stCondLst>
                            <p:childTnLst>
                              <p:par>
                                <p:cTn id="257" presetID="10" presetClass="entr" presetSubtype="0" fill="hold" grpId="0" nodeType="afterEffect">
                                  <p:stCondLst>
                                    <p:cond delay="0"/>
                                  </p:stCondLst>
                                  <p:childTnLst>
                                    <p:set>
                                      <p:cBhvr>
                                        <p:cTn id="258" dur="1" fill="hold">
                                          <p:stCondLst>
                                            <p:cond delay="0"/>
                                          </p:stCondLst>
                                        </p:cTn>
                                        <p:tgtEl>
                                          <p:spTgt spid="70"/>
                                        </p:tgtEl>
                                        <p:attrNameLst>
                                          <p:attrName>style.visibility</p:attrName>
                                        </p:attrNameLst>
                                      </p:cBhvr>
                                      <p:to>
                                        <p:strVal val="visible"/>
                                      </p:to>
                                    </p:set>
                                    <p:animEffect transition="in" filter="fade">
                                      <p:cBhvr>
                                        <p:cTn id="259" dur="100"/>
                                        <p:tgtEl>
                                          <p:spTgt spid="70"/>
                                        </p:tgtEl>
                                      </p:cBhvr>
                                    </p:animEffect>
                                  </p:childTnLst>
                                </p:cTn>
                              </p:par>
                            </p:childTnLst>
                          </p:cTn>
                        </p:par>
                        <p:par>
                          <p:cTn id="260" fill="hold">
                            <p:stCondLst>
                              <p:cond delay="6400"/>
                            </p:stCondLst>
                            <p:childTnLst>
                              <p:par>
                                <p:cTn id="261" presetID="10" presetClass="entr" presetSubtype="0" fill="hold" grpId="0" nodeType="afterEffect">
                                  <p:stCondLst>
                                    <p:cond delay="0"/>
                                  </p:stCondLst>
                                  <p:childTnLst>
                                    <p:set>
                                      <p:cBhvr>
                                        <p:cTn id="262" dur="1" fill="hold">
                                          <p:stCondLst>
                                            <p:cond delay="0"/>
                                          </p:stCondLst>
                                        </p:cTn>
                                        <p:tgtEl>
                                          <p:spTgt spid="71"/>
                                        </p:tgtEl>
                                        <p:attrNameLst>
                                          <p:attrName>style.visibility</p:attrName>
                                        </p:attrNameLst>
                                      </p:cBhvr>
                                      <p:to>
                                        <p:strVal val="visible"/>
                                      </p:to>
                                    </p:set>
                                    <p:animEffect transition="in" filter="fade">
                                      <p:cBhvr>
                                        <p:cTn id="263" dur="100"/>
                                        <p:tgtEl>
                                          <p:spTgt spid="71"/>
                                        </p:tgtEl>
                                      </p:cBhvr>
                                    </p:animEffect>
                                  </p:childTnLst>
                                </p:cTn>
                              </p:par>
                            </p:childTnLst>
                          </p:cTn>
                        </p:par>
                        <p:par>
                          <p:cTn id="264" fill="hold">
                            <p:stCondLst>
                              <p:cond delay="6500"/>
                            </p:stCondLst>
                            <p:childTnLst>
                              <p:par>
                                <p:cTn id="265" presetID="10" presetClass="entr" presetSubtype="0" fill="hold" grpId="0" nodeType="afterEffect">
                                  <p:stCondLst>
                                    <p:cond delay="0"/>
                                  </p:stCondLst>
                                  <p:childTnLst>
                                    <p:set>
                                      <p:cBhvr>
                                        <p:cTn id="266" dur="1" fill="hold">
                                          <p:stCondLst>
                                            <p:cond delay="0"/>
                                          </p:stCondLst>
                                        </p:cTn>
                                        <p:tgtEl>
                                          <p:spTgt spid="72"/>
                                        </p:tgtEl>
                                        <p:attrNameLst>
                                          <p:attrName>style.visibility</p:attrName>
                                        </p:attrNameLst>
                                      </p:cBhvr>
                                      <p:to>
                                        <p:strVal val="visible"/>
                                      </p:to>
                                    </p:set>
                                    <p:animEffect transition="in" filter="fade">
                                      <p:cBhvr>
                                        <p:cTn id="267" dur="100"/>
                                        <p:tgtEl>
                                          <p:spTgt spid="72"/>
                                        </p:tgtEl>
                                      </p:cBhvr>
                                    </p:animEffect>
                                  </p:childTnLst>
                                </p:cTn>
                              </p:par>
                            </p:childTnLst>
                          </p:cTn>
                        </p:par>
                        <p:par>
                          <p:cTn id="268" fill="hold">
                            <p:stCondLst>
                              <p:cond delay="6600"/>
                            </p:stCondLst>
                            <p:childTnLst>
                              <p:par>
                                <p:cTn id="269" presetID="10" presetClass="entr" presetSubtype="0" fill="hold" grpId="0" nodeType="afterEffect">
                                  <p:stCondLst>
                                    <p:cond delay="0"/>
                                  </p:stCondLst>
                                  <p:childTnLst>
                                    <p:set>
                                      <p:cBhvr>
                                        <p:cTn id="270" dur="1" fill="hold">
                                          <p:stCondLst>
                                            <p:cond delay="0"/>
                                          </p:stCondLst>
                                        </p:cTn>
                                        <p:tgtEl>
                                          <p:spTgt spid="73"/>
                                        </p:tgtEl>
                                        <p:attrNameLst>
                                          <p:attrName>style.visibility</p:attrName>
                                        </p:attrNameLst>
                                      </p:cBhvr>
                                      <p:to>
                                        <p:strVal val="visible"/>
                                      </p:to>
                                    </p:set>
                                    <p:animEffect transition="in" filter="fade">
                                      <p:cBhvr>
                                        <p:cTn id="271" dur="100"/>
                                        <p:tgtEl>
                                          <p:spTgt spid="73"/>
                                        </p:tgtEl>
                                      </p:cBhvr>
                                    </p:animEffect>
                                  </p:childTnLst>
                                </p:cTn>
                              </p:par>
                            </p:childTnLst>
                          </p:cTn>
                        </p:par>
                        <p:par>
                          <p:cTn id="272" fill="hold">
                            <p:stCondLst>
                              <p:cond delay="6700"/>
                            </p:stCondLst>
                            <p:childTnLst>
                              <p:par>
                                <p:cTn id="273" presetID="10" presetClass="entr" presetSubtype="0" fill="hold" grpId="0" nodeType="afterEffect">
                                  <p:stCondLst>
                                    <p:cond delay="0"/>
                                  </p:stCondLst>
                                  <p:childTnLst>
                                    <p:set>
                                      <p:cBhvr>
                                        <p:cTn id="274" dur="1" fill="hold">
                                          <p:stCondLst>
                                            <p:cond delay="0"/>
                                          </p:stCondLst>
                                        </p:cTn>
                                        <p:tgtEl>
                                          <p:spTgt spid="74"/>
                                        </p:tgtEl>
                                        <p:attrNameLst>
                                          <p:attrName>style.visibility</p:attrName>
                                        </p:attrNameLst>
                                      </p:cBhvr>
                                      <p:to>
                                        <p:strVal val="visible"/>
                                      </p:to>
                                    </p:set>
                                    <p:animEffect transition="in" filter="fade">
                                      <p:cBhvr>
                                        <p:cTn id="275" dur="100"/>
                                        <p:tgtEl>
                                          <p:spTgt spid="74"/>
                                        </p:tgtEl>
                                      </p:cBhvr>
                                    </p:animEffect>
                                  </p:childTnLst>
                                </p:cTn>
                              </p:par>
                            </p:childTnLst>
                          </p:cTn>
                        </p:par>
                        <p:par>
                          <p:cTn id="276" fill="hold">
                            <p:stCondLst>
                              <p:cond delay="6800"/>
                            </p:stCondLst>
                            <p:childTnLst>
                              <p:par>
                                <p:cTn id="277" presetID="10" presetClass="entr" presetSubtype="0" fill="hold" grpId="0" nodeType="afterEffect">
                                  <p:stCondLst>
                                    <p:cond delay="0"/>
                                  </p:stCondLst>
                                  <p:childTnLst>
                                    <p:set>
                                      <p:cBhvr>
                                        <p:cTn id="278" dur="1" fill="hold">
                                          <p:stCondLst>
                                            <p:cond delay="0"/>
                                          </p:stCondLst>
                                        </p:cTn>
                                        <p:tgtEl>
                                          <p:spTgt spid="75"/>
                                        </p:tgtEl>
                                        <p:attrNameLst>
                                          <p:attrName>style.visibility</p:attrName>
                                        </p:attrNameLst>
                                      </p:cBhvr>
                                      <p:to>
                                        <p:strVal val="visible"/>
                                      </p:to>
                                    </p:set>
                                    <p:animEffect transition="in" filter="fade">
                                      <p:cBhvr>
                                        <p:cTn id="279" dur="100"/>
                                        <p:tgtEl>
                                          <p:spTgt spid="75"/>
                                        </p:tgtEl>
                                      </p:cBhvr>
                                    </p:animEffect>
                                  </p:childTnLst>
                                </p:cTn>
                              </p:par>
                            </p:childTnLst>
                          </p:cTn>
                        </p:par>
                        <p:par>
                          <p:cTn id="280" fill="hold">
                            <p:stCondLst>
                              <p:cond delay="6900"/>
                            </p:stCondLst>
                            <p:childTnLst>
                              <p:par>
                                <p:cTn id="281" presetID="10" presetClass="entr" presetSubtype="0" fill="hold" grpId="0" nodeType="afterEffect">
                                  <p:stCondLst>
                                    <p:cond delay="0"/>
                                  </p:stCondLst>
                                  <p:childTnLst>
                                    <p:set>
                                      <p:cBhvr>
                                        <p:cTn id="282" dur="1" fill="hold">
                                          <p:stCondLst>
                                            <p:cond delay="0"/>
                                          </p:stCondLst>
                                        </p:cTn>
                                        <p:tgtEl>
                                          <p:spTgt spid="76"/>
                                        </p:tgtEl>
                                        <p:attrNameLst>
                                          <p:attrName>style.visibility</p:attrName>
                                        </p:attrNameLst>
                                      </p:cBhvr>
                                      <p:to>
                                        <p:strVal val="visible"/>
                                      </p:to>
                                    </p:set>
                                    <p:animEffect transition="in" filter="fade">
                                      <p:cBhvr>
                                        <p:cTn id="283" dur="100"/>
                                        <p:tgtEl>
                                          <p:spTgt spid="76"/>
                                        </p:tgtEl>
                                      </p:cBhvr>
                                    </p:animEffect>
                                  </p:childTnLst>
                                </p:cTn>
                              </p:par>
                            </p:childTnLst>
                          </p:cTn>
                        </p:par>
                        <p:par>
                          <p:cTn id="284" fill="hold">
                            <p:stCondLst>
                              <p:cond delay="7000"/>
                            </p:stCondLst>
                            <p:childTnLst>
                              <p:par>
                                <p:cTn id="285" presetID="10" presetClass="entr" presetSubtype="0" fill="hold" grpId="0" nodeType="afterEffect">
                                  <p:stCondLst>
                                    <p:cond delay="0"/>
                                  </p:stCondLst>
                                  <p:childTnLst>
                                    <p:set>
                                      <p:cBhvr>
                                        <p:cTn id="286" dur="1" fill="hold">
                                          <p:stCondLst>
                                            <p:cond delay="0"/>
                                          </p:stCondLst>
                                        </p:cTn>
                                        <p:tgtEl>
                                          <p:spTgt spid="77"/>
                                        </p:tgtEl>
                                        <p:attrNameLst>
                                          <p:attrName>style.visibility</p:attrName>
                                        </p:attrNameLst>
                                      </p:cBhvr>
                                      <p:to>
                                        <p:strVal val="visible"/>
                                      </p:to>
                                    </p:set>
                                    <p:animEffect transition="in" filter="fade">
                                      <p:cBhvr>
                                        <p:cTn id="287" dur="100"/>
                                        <p:tgtEl>
                                          <p:spTgt spid="77"/>
                                        </p:tgtEl>
                                      </p:cBhvr>
                                    </p:animEffect>
                                  </p:childTnLst>
                                </p:cTn>
                              </p:par>
                            </p:childTnLst>
                          </p:cTn>
                        </p:par>
                        <p:par>
                          <p:cTn id="288" fill="hold">
                            <p:stCondLst>
                              <p:cond delay="7100"/>
                            </p:stCondLst>
                            <p:childTnLst>
                              <p:par>
                                <p:cTn id="289" presetID="10" presetClass="entr" presetSubtype="0" fill="hold" grpId="0" nodeType="afterEffect">
                                  <p:stCondLst>
                                    <p:cond delay="0"/>
                                  </p:stCondLst>
                                  <p:childTnLst>
                                    <p:set>
                                      <p:cBhvr>
                                        <p:cTn id="290" dur="1" fill="hold">
                                          <p:stCondLst>
                                            <p:cond delay="0"/>
                                          </p:stCondLst>
                                        </p:cTn>
                                        <p:tgtEl>
                                          <p:spTgt spid="78"/>
                                        </p:tgtEl>
                                        <p:attrNameLst>
                                          <p:attrName>style.visibility</p:attrName>
                                        </p:attrNameLst>
                                      </p:cBhvr>
                                      <p:to>
                                        <p:strVal val="visible"/>
                                      </p:to>
                                    </p:set>
                                    <p:animEffect transition="in" filter="fade">
                                      <p:cBhvr>
                                        <p:cTn id="291" dur="100"/>
                                        <p:tgtEl>
                                          <p:spTgt spid="78"/>
                                        </p:tgtEl>
                                      </p:cBhvr>
                                    </p:animEffect>
                                  </p:childTnLst>
                                </p:cTn>
                              </p:par>
                            </p:childTnLst>
                          </p:cTn>
                        </p:par>
                        <p:par>
                          <p:cTn id="292" fill="hold">
                            <p:stCondLst>
                              <p:cond delay="7200"/>
                            </p:stCondLst>
                            <p:childTnLst>
                              <p:par>
                                <p:cTn id="293" presetID="10" presetClass="entr" presetSubtype="0" fill="hold" grpId="0" nodeType="afterEffect">
                                  <p:stCondLst>
                                    <p:cond delay="0"/>
                                  </p:stCondLst>
                                  <p:childTnLst>
                                    <p:set>
                                      <p:cBhvr>
                                        <p:cTn id="294" dur="1" fill="hold">
                                          <p:stCondLst>
                                            <p:cond delay="0"/>
                                          </p:stCondLst>
                                        </p:cTn>
                                        <p:tgtEl>
                                          <p:spTgt spid="79"/>
                                        </p:tgtEl>
                                        <p:attrNameLst>
                                          <p:attrName>style.visibility</p:attrName>
                                        </p:attrNameLst>
                                      </p:cBhvr>
                                      <p:to>
                                        <p:strVal val="visible"/>
                                      </p:to>
                                    </p:set>
                                    <p:animEffect transition="in" filter="fade">
                                      <p:cBhvr>
                                        <p:cTn id="295" dur="100"/>
                                        <p:tgtEl>
                                          <p:spTgt spid="79"/>
                                        </p:tgtEl>
                                      </p:cBhvr>
                                    </p:animEffect>
                                  </p:childTnLst>
                                </p:cTn>
                              </p:par>
                            </p:childTnLst>
                          </p:cTn>
                        </p:par>
                        <p:par>
                          <p:cTn id="296" fill="hold">
                            <p:stCondLst>
                              <p:cond delay="7300"/>
                            </p:stCondLst>
                            <p:childTnLst>
                              <p:par>
                                <p:cTn id="297" presetID="10" presetClass="entr" presetSubtype="0" fill="hold" grpId="0" nodeType="afterEffect">
                                  <p:stCondLst>
                                    <p:cond delay="0"/>
                                  </p:stCondLst>
                                  <p:childTnLst>
                                    <p:set>
                                      <p:cBhvr>
                                        <p:cTn id="298" dur="1" fill="hold">
                                          <p:stCondLst>
                                            <p:cond delay="0"/>
                                          </p:stCondLst>
                                        </p:cTn>
                                        <p:tgtEl>
                                          <p:spTgt spid="80"/>
                                        </p:tgtEl>
                                        <p:attrNameLst>
                                          <p:attrName>style.visibility</p:attrName>
                                        </p:attrNameLst>
                                      </p:cBhvr>
                                      <p:to>
                                        <p:strVal val="visible"/>
                                      </p:to>
                                    </p:set>
                                    <p:animEffect transition="in" filter="fade">
                                      <p:cBhvr>
                                        <p:cTn id="299" dur="100"/>
                                        <p:tgtEl>
                                          <p:spTgt spid="80"/>
                                        </p:tgtEl>
                                      </p:cBhvr>
                                    </p:animEffect>
                                  </p:childTnLst>
                                </p:cTn>
                              </p:par>
                            </p:childTnLst>
                          </p:cTn>
                        </p:par>
                        <p:par>
                          <p:cTn id="300" fill="hold">
                            <p:stCondLst>
                              <p:cond delay="7400"/>
                            </p:stCondLst>
                            <p:childTnLst>
                              <p:par>
                                <p:cTn id="301" presetID="10" presetClass="entr" presetSubtype="0" fill="hold" grpId="0" nodeType="afterEffect">
                                  <p:stCondLst>
                                    <p:cond delay="0"/>
                                  </p:stCondLst>
                                  <p:childTnLst>
                                    <p:set>
                                      <p:cBhvr>
                                        <p:cTn id="302" dur="1" fill="hold">
                                          <p:stCondLst>
                                            <p:cond delay="0"/>
                                          </p:stCondLst>
                                        </p:cTn>
                                        <p:tgtEl>
                                          <p:spTgt spid="81"/>
                                        </p:tgtEl>
                                        <p:attrNameLst>
                                          <p:attrName>style.visibility</p:attrName>
                                        </p:attrNameLst>
                                      </p:cBhvr>
                                      <p:to>
                                        <p:strVal val="visible"/>
                                      </p:to>
                                    </p:set>
                                    <p:animEffect transition="in" filter="fade">
                                      <p:cBhvr>
                                        <p:cTn id="303" dur="100"/>
                                        <p:tgtEl>
                                          <p:spTgt spid="81"/>
                                        </p:tgtEl>
                                      </p:cBhvr>
                                    </p:animEffect>
                                  </p:childTnLst>
                                </p:cTn>
                              </p:par>
                            </p:childTnLst>
                          </p:cTn>
                        </p:par>
                        <p:par>
                          <p:cTn id="304" fill="hold">
                            <p:stCondLst>
                              <p:cond delay="7500"/>
                            </p:stCondLst>
                            <p:childTnLst>
                              <p:par>
                                <p:cTn id="305" presetID="10" presetClass="entr" presetSubtype="0" fill="hold" grpId="0" nodeType="afterEffect">
                                  <p:stCondLst>
                                    <p:cond delay="0"/>
                                  </p:stCondLst>
                                  <p:childTnLst>
                                    <p:set>
                                      <p:cBhvr>
                                        <p:cTn id="306" dur="1" fill="hold">
                                          <p:stCondLst>
                                            <p:cond delay="0"/>
                                          </p:stCondLst>
                                        </p:cTn>
                                        <p:tgtEl>
                                          <p:spTgt spid="82"/>
                                        </p:tgtEl>
                                        <p:attrNameLst>
                                          <p:attrName>style.visibility</p:attrName>
                                        </p:attrNameLst>
                                      </p:cBhvr>
                                      <p:to>
                                        <p:strVal val="visible"/>
                                      </p:to>
                                    </p:set>
                                    <p:animEffect transition="in" filter="fade">
                                      <p:cBhvr>
                                        <p:cTn id="307" dur="100"/>
                                        <p:tgtEl>
                                          <p:spTgt spid="82"/>
                                        </p:tgtEl>
                                      </p:cBhvr>
                                    </p:animEffect>
                                  </p:childTnLst>
                                </p:cTn>
                              </p:par>
                            </p:childTnLst>
                          </p:cTn>
                        </p:par>
                        <p:par>
                          <p:cTn id="308" fill="hold">
                            <p:stCondLst>
                              <p:cond delay="7600"/>
                            </p:stCondLst>
                            <p:childTnLst>
                              <p:par>
                                <p:cTn id="309" presetID="10" presetClass="entr" presetSubtype="0" fill="hold" grpId="0" nodeType="afterEffect">
                                  <p:stCondLst>
                                    <p:cond delay="0"/>
                                  </p:stCondLst>
                                  <p:childTnLst>
                                    <p:set>
                                      <p:cBhvr>
                                        <p:cTn id="310" dur="1" fill="hold">
                                          <p:stCondLst>
                                            <p:cond delay="0"/>
                                          </p:stCondLst>
                                        </p:cTn>
                                        <p:tgtEl>
                                          <p:spTgt spid="83"/>
                                        </p:tgtEl>
                                        <p:attrNameLst>
                                          <p:attrName>style.visibility</p:attrName>
                                        </p:attrNameLst>
                                      </p:cBhvr>
                                      <p:to>
                                        <p:strVal val="visible"/>
                                      </p:to>
                                    </p:set>
                                    <p:animEffect transition="in" filter="fade">
                                      <p:cBhvr>
                                        <p:cTn id="311" dur="100"/>
                                        <p:tgtEl>
                                          <p:spTgt spid="83"/>
                                        </p:tgtEl>
                                      </p:cBhvr>
                                    </p:animEffect>
                                  </p:childTnLst>
                                </p:cTn>
                              </p:par>
                            </p:childTnLst>
                          </p:cTn>
                        </p:par>
                        <p:par>
                          <p:cTn id="312" fill="hold">
                            <p:stCondLst>
                              <p:cond delay="7700"/>
                            </p:stCondLst>
                            <p:childTnLst>
                              <p:par>
                                <p:cTn id="313" presetID="10" presetClass="entr" presetSubtype="0" fill="hold" grpId="0" nodeType="afterEffect">
                                  <p:stCondLst>
                                    <p:cond delay="0"/>
                                  </p:stCondLst>
                                  <p:childTnLst>
                                    <p:set>
                                      <p:cBhvr>
                                        <p:cTn id="314" dur="1" fill="hold">
                                          <p:stCondLst>
                                            <p:cond delay="0"/>
                                          </p:stCondLst>
                                        </p:cTn>
                                        <p:tgtEl>
                                          <p:spTgt spid="84"/>
                                        </p:tgtEl>
                                        <p:attrNameLst>
                                          <p:attrName>style.visibility</p:attrName>
                                        </p:attrNameLst>
                                      </p:cBhvr>
                                      <p:to>
                                        <p:strVal val="visible"/>
                                      </p:to>
                                    </p:set>
                                    <p:animEffect transition="in" filter="fade">
                                      <p:cBhvr>
                                        <p:cTn id="315" dur="100"/>
                                        <p:tgtEl>
                                          <p:spTgt spid="84"/>
                                        </p:tgtEl>
                                      </p:cBhvr>
                                    </p:animEffect>
                                  </p:childTnLst>
                                </p:cTn>
                              </p:par>
                            </p:childTnLst>
                          </p:cTn>
                        </p:par>
                        <p:par>
                          <p:cTn id="316" fill="hold">
                            <p:stCondLst>
                              <p:cond delay="7800"/>
                            </p:stCondLst>
                            <p:childTnLst>
                              <p:par>
                                <p:cTn id="317" presetID="10" presetClass="entr" presetSubtype="0" fill="hold" grpId="0" nodeType="afterEffect">
                                  <p:stCondLst>
                                    <p:cond delay="0"/>
                                  </p:stCondLst>
                                  <p:childTnLst>
                                    <p:set>
                                      <p:cBhvr>
                                        <p:cTn id="318" dur="1" fill="hold">
                                          <p:stCondLst>
                                            <p:cond delay="0"/>
                                          </p:stCondLst>
                                        </p:cTn>
                                        <p:tgtEl>
                                          <p:spTgt spid="85"/>
                                        </p:tgtEl>
                                        <p:attrNameLst>
                                          <p:attrName>style.visibility</p:attrName>
                                        </p:attrNameLst>
                                      </p:cBhvr>
                                      <p:to>
                                        <p:strVal val="visible"/>
                                      </p:to>
                                    </p:set>
                                    <p:animEffect transition="in" filter="fade">
                                      <p:cBhvr>
                                        <p:cTn id="319" dur="100"/>
                                        <p:tgtEl>
                                          <p:spTgt spid="85"/>
                                        </p:tgtEl>
                                      </p:cBhvr>
                                    </p:animEffect>
                                  </p:childTnLst>
                                </p:cTn>
                              </p:par>
                            </p:childTnLst>
                          </p:cTn>
                        </p:par>
                        <p:par>
                          <p:cTn id="320" fill="hold">
                            <p:stCondLst>
                              <p:cond delay="7900"/>
                            </p:stCondLst>
                            <p:childTnLst>
                              <p:par>
                                <p:cTn id="321" presetID="10" presetClass="entr" presetSubtype="0" fill="hold" grpId="0" nodeType="afterEffect">
                                  <p:stCondLst>
                                    <p:cond delay="0"/>
                                  </p:stCondLst>
                                  <p:childTnLst>
                                    <p:set>
                                      <p:cBhvr>
                                        <p:cTn id="322" dur="1" fill="hold">
                                          <p:stCondLst>
                                            <p:cond delay="0"/>
                                          </p:stCondLst>
                                        </p:cTn>
                                        <p:tgtEl>
                                          <p:spTgt spid="86"/>
                                        </p:tgtEl>
                                        <p:attrNameLst>
                                          <p:attrName>style.visibility</p:attrName>
                                        </p:attrNameLst>
                                      </p:cBhvr>
                                      <p:to>
                                        <p:strVal val="visible"/>
                                      </p:to>
                                    </p:set>
                                    <p:animEffect transition="in" filter="fade">
                                      <p:cBhvr>
                                        <p:cTn id="323" dur="100"/>
                                        <p:tgtEl>
                                          <p:spTgt spid="86"/>
                                        </p:tgtEl>
                                      </p:cBhvr>
                                    </p:animEffect>
                                  </p:childTnLst>
                                </p:cTn>
                              </p:par>
                            </p:childTnLst>
                          </p:cTn>
                        </p:par>
                        <p:par>
                          <p:cTn id="324" fill="hold">
                            <p:stCondLst>
                              <p:cond delay="8000"/>
                            </p:stCondLst>
                            <p:childTnLst>
                              <p:par>
                                <p:cTn id="325" presetID="10" presetClass="entr" presetSubtype="0" fill="hold" grpId="0" nodeType="afterEffect">
                                  <p:stCondLst>
                                    <p:cond delay="0"/>
                                  </p:stCondLst>
                                  <p:childTnLst>
                                    <p:set>
                                      <p:cBhvr>
                                        <p:cTn id="326" dur="1" fill="hold">
                                          <p:stCondLst>
                                            <p:cond delay="0"/>
                                          </p:stCondLst>
                                        </p:cTn>
                                        <p:tgtEl>
                                          <p:spTgt spid="87"/>
                                        </p:tgtEl>
                                        <p:attrNameLst>
                                          <p:attrName>style.visibility</p:attrName>
                                        </p:attrNameLst>
                                      </p:cBhvr>
                                      <p:to>
                                        <p:strVal val="visible"/>
                                      </p:to>
                                    </p:set>
                                    <p:animEffect transition="in" filter="fade">
                                      <p:cBhvr>
                                        <p:cTn id="327" dur="100"/>
                                        <p:tgtEl>
                                          <p:spTgt spid="87"/>
                                        </p:tgtEl>
                                      </p:cBhvr>
                                    </p:animEffect>
                                  </p:childTnLst>
                                </p:cTn>
                              </p:par>
                            </p:childTnLst>
                          </p:cTn>
                        </p:par>
                        <p:par>
                          <p:cTn id="328" fill="hold">
                            <p:stCondLst>
                              <p:cond delay="8100"/>
                            </p:stCondLst>
                            <p:childTnLst>
                              <p:par>
                                <p:cTn id="329" presetID="10" presetClass="entr" presetSubtype="0" fill="hold" grpId="0" nodeType="afterEffect">
                                  <p:stCondLst>
                                    <p:cond delay="0"/>
                                  </p:stCondLst>
                                  <p:childTnLst>
                                    <p:set>
                                      <p:cBhvr>
                                        <p:cTn id="330" dur="1" fill="hold">
                                          <p:stCondLst>
                                            <p:cond delay="0"/>
                                          </p:stCondLst>
                                        </p:cTn>
                                        <p:tgtEl>
                                          <p:spTgt spid="88"/>
                                        </p:tgtEl>
                                        <p:attrNameLst>
                                          <p:attrName>style.visibility</p:attrName>
                                        </p:attrNameLst>
                                      </p:cBhvr>
                                      <p:to>
                                        <p:strVal val="visible"/>
                                      </p:to>
                                    </p:set>
                                    <p:animEffect transition="in" filter="fade">
                                      <p:cBhvr>
                                        <p:cTn id="331" dur="100"/>
                                        <p:tgtEl>
                                          <p:spTgt spid="88"/>
                                        </p:tgtEl>
                                      </p:cBhvr>
                                    </p:animEffect>
                                  </p:childTnLst>
                                </p:cTn>
                              </p:par>
                            </p:childTnLst>
                          </p:cTn>
                        </p:par>
                        <p:par>
                          <p:cTn id="332" fill="hold">
                            <p:stCondLst>
                              <p:cond delay="8200"/>
                            </p:stCondLst>
                            <p:childTnLst>
                              <p:par>
                                <p:cTn id="333" presetID="10" presetClass="entr" presetSubtype="0" fill="hold" grpId="0" nodeType="afterEffect">
                                  <p:stCondLst>
                                    <p:cond delay="0"/>
                                  </p:stCondLst>
                                  <p:childTnLst>
                                    <p:set>
                                      <p:cBhvr>
                                        <p:cTn id="334" dur="1" fill="hold">
                                          <p:stCondLst>
                                            <p:cond delay="0"/>
                                          </p:stCondLst>
                                        </p:cTn>
                                        <p:tgtEl>
                                          <p:spTgt spid="89"/>
                                        </p:tgtEl>
                                        <p:attrNameLst>
                                          <p:attrName>style.visibility</p:attrName>
                                        </p:attrNameLst>
                                      </p:cBhvr>
                                      <p:to>
                                        <p:strVal val="visible"/>
                                      </p:to>
                                    </p:set>
                                    <p:animEffect transition="in" filter="fade">
                                      <p:cBhvr>
                                        <p:cTn id="335" dur="100"/>
                                        <p:tgtEl>
                                          <p:spTgt spid="89"/>
                                        </p:tgtEl>
                                      </p:cBhvr>
                                    </p:animEffect>
                                  </p:childTnLst>
                                </p:cTn>
                              </p:par>
                            </p:childTnLst>
                          </p:cTn>
                        </p:par>
                        <p:par>
                          <p:cTn id="336" fill="hold">
                            <p:stCondLst>
                              <p:cond delay="8300"/>
                            </p:stCondLst>
                            <p:childTnLst>
                              <p:par>
                                <p:cTn id="337" presetID="10" presetClass="entr" presetSubtype="0" fill="hold" grpId="0" nodeType="afterEffect">
                                  <p:stCondLst>
                                    <p:cond delay="0"/>
                                  </p:stCondLst>
                                  <p:childTnLst>
                                    <p:set>
                                      <p:cBhvr>
                                        <p:cTn id="338" dur="1" fill="hold">
                                          <p:stCondLst>
                                            <p:cond delay="0"/>
                                          </p:stCondLst>
                                        </p:cTn>
                                        <p:tgtEl>
                                          <p:spTgt spid="90"/>
                                        </p:tgtEl>
                                        <p:attrNameLst>
                                          <p:attrName>style.visibility</p:attrName>
                                        </p:attrNameLst>
                                      </p:cBhvr>
                                      <p:to>
                                        <p:strVal val="visible"/>
                                      </p:to>
                                    </p:set>
                                    <p:animEffect transition="in" filter="fade">
                                      <p:cBhvr>
                                        <p:cTn id="339" dur="100"/>
                                        <p:tgtEl>
                                          <p:spTgt spid="90"/>
                                        </p:tgtEl>
                                      </p:cBhvr>
                                    </p:animEffect>
                                  </p:childTnLst>
                                </p:cTn>
                              </p:par>
                            </p:childTnLst>
                          </p:cTn>
                        </p:par>
                        <p:par>
                          <p:cTn id="340" fill="hold">
                            <p:stCondLst>
                              <p:cond delay="8400"/>
                            </p:stCondLst>
                            <p:childTnLst>
                              <p:par>
                                <p:cTn id="341" presetID="10" presetClass="entr" presetSubtype="0" fill="hold" grpId="0" nodeType="afterEffect">
                                  <p:stCondLst>
                                    <p:cond delay="0"/>
                                  </p:stCondLst>
                                  <p:childTnLst>
                                    <p:set>
                                      <p:cBhvr>
                                        <p:cTn id="342" dur="1" fill="hold">
                                          <p:stCondLst>
                                            <p:cond delay="0"/>
                                          </p:stCondLst>
                                        </p:cTn>
                                        <p:tgtEl>
                                          <p:spTgt spid="91"/>
                                        </p:tgtEl>
                                        <p:attrNameLst>
                                          <p:attrName>style.visibility</p:attrName>
                                        </p:attrNameLst>
                                      </p:cBhvr>
                                      <p:to>
                                        <p:strVal val="visible"/>
                                      </p:to>
                                    </p:set>
                                    <p:animEffect transition="in" filter="fade">
                                      <p:cBhvr>
                                        <p:cTn id="343" dur="250"/>
                                        <p:tgtEl>
                                          <p:spTgt spid="91"/>
                                        </p:tgtEl>
                                      </p:cBhvr>
                                    </p:animEffect>
                                  </p:childTnLst>
                                </p:cTn>
                              </p:par>
                            </p:childTnLst>
                          </p:cTn>
                        </p:par>
                        <p:par>
                          <p:cTn id="344" fill="hold">
                            <p:stCondLst>
                              <p:cond delay="8650"/>
                            </p:stCondLst>
                            <p:childTnLst>
                              <p:par>
                                <p:cTn id="345" presetID="10" presetClass="entr" presetSubtype="0" fill="hold" grpId="0" nodeType="afterEffect">
                                  <p:stCondLst>
                                    <p:cond delay="0"/>
                                  </p:stCondLst>
                                  <p:childTnLst>
                                    <p:set>
                                      <p:cBhvr>
                                        <p:cTn id="346" dur="1" fill="hold">
                                          <p:stCondLst>
                                            <p:cond delay="0"/>
                                          </p:stCondLst>
                                        </p:cTn>
                                        <p:tgtEl>
                                          <p:spTgt spid="92"/>
                                        </p:tgtEl>
                                        <p:attrNameLst>
                                          <p:attrName>style.visibility</p:attrName>
                                        </p:attrNameLst>
                                      </p:cBhvr>
                                      <p:to>
                                        <p:strVal val="visible"/>
                                      </p:to>
                                    </p:set>
                                    <p:animEffect transition="in" filter="fade">
                                      <p:cBhvr>
                                        <p:cTn id="347" dur="100"/>
                                        <p:tgtEl>
                                          <p:spTgt spid="92"/>
                                        </p:tgtEl>
                                      </p:cBhvr>
                                    </p:animEffect>
                                  </p:childTnLst>
                                </p:cTn>
                              </p:par>
                            </p:childTnLst>
                          </p:cTn>
                        </p:par>
                        <p:par>
                          <p:cTn id="348" fill="hold">
                            <p:stCondLst>
                              <p:cond delay="8750"/>
                            </p:stCondLst>
                            <p:childTnLst>
                              <p:par>
                                <p:cTn id="349" presetID="10" presetClass="entr" presetSubtype="0" fill="hold" grpId="0" nodeType="afterEffect">
                                  <p:stCondLst>
                                    <p:cond delay="0"/>
                                  </p:stCondLst>
                                  <p:childTnLst>
                                    <p:set>
                                      <p:cBhvr>
                                        <p:cTn id="350" dur="1" fill="hold">
                                          <p:stCondLst>
                                            <p:cond delay="0"/>
                                          </p:stCondLst>
                                        </p:cTn>
                                        <p:tgtEl>
                                          <p:spTgt spid="93"/>
                                        </p:tgtEl>
                                        <p:attrNameLst>
                                          <p:attrName>style.visibility</p:attrName>
                                        </p:attrNameLst>
                                      </p:cBhvr>
                                      <p:to>
                                        <p:strVal val="visible"/>
                                      </p:to>
                                    </p:set>
                                    <p:animEffect transition="in" filter="fade">
                                      <p:cBhvr>
                                        <p:cTn id="351" dur="100"/>
                                        <p:tgtEl>
                                          <p:spTgt spid="93"/>
                                        </p:tgtEl>
                                      </p:cBhvr>
                                    </p:animEffect>
                                  </p:childTnLst>
                                </p:cTn>
                              </p:par>
                            </p:childTnLst>
                          </p:cTn>
                        </p:par>
                        <p:par>
                          <p:cTn id="352" fill="hold">
                            <p:stCondLst>
                              <p:cond delay="8850"/>
                            </p:stCondLst>
                            <p:childTnLst>
                              <p:par>
                                <p:cTn id="353" presetID="10" presetClass="entr" presetSubtype="0" fill="hold" grpId="0" nodeType="afterEffect">
                                  <p:stCondLst>
                                    <p:cond delay="0"/>
                                  </p:stCondLst>
                                  <p:childTnLst>
                                    <p:set>
                                      <p:cBhvr>
                                        <p:cTn id="354" dur="1" fill="hold">
                                          <p:stCondLst>
                                            <p:cond delay="0"/>
                                          </p:stCondLst>
                                        </p:cTn>
                                        <p:tgtEl>
                                          <p:spTgt spid="95"/>
                                        </p:tgtEl>
                                        <p:attrNameLst>
                                          <p:attrName>style.visibility</p:attrName>
                                        </p:attrNameLst>
                                      </p:cBhvr>
                                      <p:to>
                                        <p:strVal val="visible"/>
                                      </p:to>
                                    </p:set>
                                    <p:animEffect transition="in" filter="fade">
                                      <p:cBhvr>
                                        <p:cTn id="355" dur="100"/>
                                        <p:tgtEl>
                                          <p:spTgt spid="95"/>
                                        </p:tgtEl>
                                      </p:cBhvr>
                                    </p:animEffect>
                                  </p:childTnLst>
                                </p:cTn>
                              </p:par>
                            </p:childTnLst>
                          </p:cTn>
                        </p:par>
                        <p:par>
                          <p:cTn id="356" fill="hold">
                            <p:stCondLst>
                              <p:cond delay="8950"/>
                            </p:stCondLst>
                            <p:childTnLst>
                              <p:par>
                                <p:cTn id="357" presetID="10" presetClass="entr" presetSubtype="0" fill="hold" grpId="0" nodeType="afterEffect">
                                  <p:stCondLst>
                                    <p:cond delay="0"/>
                                  </p:stCondLst>
                                  <p:childTnLst>
                                    <p:set>
                                      <p:cBhvr>
                                        <p:cTn id="358" dur="1" fill="hold">
                                          <p:stCondLst>
                                            <p:cond delay="0"/>
                                          </p:stCondLst>
                                        </p:cTn>
                                        <p:tgtEl>
                                          <p:spTgt spid="96"/>
                                        </p:tgtEl>
                                        <p:attrNameLst>
                                          <p:attrName>style.visibility</p:attrName>
                                        </p:attrNameLst>
                                      </p:cBhvr>
                                      <p:to>
                                        <p:strVal val="visible"/>
                                      </p:to>
                                    </p:set>
                                    <p:animEffect transition="in" filter="fade">
                                      <p:cBhvr>
                                        <p:cTn id="359" dur="100"/>
                                        <p:tgtEl>
                                          <p:spTgt spid="96"/>
                                        </p:tgtEl>
                                      </p:cBhvr>
                                    </p:animEffect>
                                  </p:childTnLst>
                                </p:cTn>
                              </p:par>
                            </p:childTnLst>
                          </p:cTn>
                        </p:par>
                        <p:par>
                          <p:cTn id="360" fill="hold">
                            <p:stCondLst>
                              <p:cond delay="9050"/>
                            </p:stCondLst>
                            <p:childTnLst>
                              <p:par>
                                <p:cTn id="361" presetID="10" presetClass="entr" presetSubtype="0" fill="hold" grpId="0" nodeType="afterEffect">
                                  <p:stCondLst>
                                    <p:cond delay="0"/>
                                  </p:stCondLst>
                                  <p:childTnLst>
                                    <p:set>
                                      <p:cBhvr>
                                        <p:cTn id="362" dur="1" fill="hold">
                                          <p:stCondLst>
                                            <p:cond delay="0"/>
                                          </p:stCondLst>
                                        </p:cTn>
                                        <p:tgtEl>
                                          <p:spTgt spid="97"/>
                                        </p:tgtEl>
                                        <p:attrNameLst>
                                          <p:attrName>style.visibility</p:attrName>
                                        </p:attrNameLst>
                                      </p:cBhvr>
                                      <p:to>
                                        <p:strVal val="visible"/>
                                      </p:to>
                                    </p:set>
                                    <p:animEffect transition="in" filter="fade">
                                      <p:cBhvr>
                                        <p:cTn id="363" dur="100"/>
                                        <p:tgtEl>
                                          <p:spTgt spid="97"/>
                                        </p:tgtEl>
                                      </p:cBhvr>
                                    </p:animEffect>
                                  </p:childTnLst>
                                </p:cTn>
                              </p:par>
                            </p:childTnLst>
                          </p:cTn>
                        </p:par>
                        <p:par>
                          <p:cTn id="364" fill="hold">
                            <p:stCondLst>
                              <p:cond delay="9150"/>
                            </p:stCondLst>
                            <p:childTnLst>
                              <p:par>
                                <p:cTn id="365" presetID="10" presetClass="entr" presetSubtype="0" fill="hold" grpId="0" nodeType="afterEffect">
                                  <p:stCondLst>
                                    <p:cond delay="0"/>
                                  </p:stCondLst>
                                  <p:childTnLst>
                                    <p:set>
                                      <p:cBhvr>
                                        <p:cTn id="366" dur="1" fill="hold">
                                          <p:stCondLst>
                                            <p:cond delay="0"/>
                                          </p:stCondLst>
                                        </p:cTn>
                                        <p:tgtEl>
                                          <p:spTgt spid="98"/>
                                        </p:tgtEl>
                                        <p:attrNameLst>
                                          <p:attrName>style.visibility</p:attrName>
                                        </p:attrNameLst>
                                      </p:cBhvr>
                                      <p:to>
                                        <p:strVal val="visible"/>
                                      </p:to>
                                    </p:set>
                                    <p:animEffect transition="in" filter="fade">
                                      <p:cBhvr>
                                        <p:cTn id="367" dur="100"/>
                                        <p:tgtEl>
                                          <p:spTgt spid="98"/>
                                        </p:tgtEl>
                                      </p:cBhvr>
                                    </p:animEffect>
                                  </p:childTnLst>
                                </p:cTn>
                              </p:par>
                            </p:childTnLst>
                          </p:cTn>
                        </p:par>
                        <p:par>
                          <p:cTn id="368" fill="hold">
                            <p:stCondLst>
                              <p:cond delay="9250"/>
                            </p:stCondLst>
                            <p:childTnLst>
                              <p:par>
                                <p:cTn id="369" presetID="10" presetClass="entr" presetSubtype="0" fill="hold" grpId="0" nodeType="afterEffect">
                                  <p:stCondLst>
                                    <p:cond delay="0"/>
                                  </p:stCondLst>
                                  <p:childTnLst>
                                    <p:set>
                                      <p:cBhvr>
                                        <p:cTn id="370" dur="1" fill="hold">
                                          <p:stCondLst>
                                            <p:cond delay="0"/>
                                          </p:stCondLst>
                                        </p:cTn>
                                        <p:tgtEl>
                                          <p:spTgt spid="99"/>
                                        </p:tgtEl>
                                        <p:attrNameLst>
                                          <p:attrName>style.visibility</p:attrName>
                                        </p:attrNameLst>
                                      </p:cBhvr>
                                      <p:to>
                                        <p:strVal val="visible"/>
                                      </p:to>
                                    </p:set>
                                    <p:animEffect transition="in" filter="fade">
                                      <p:cBhvr>
                                        <p:cTn id="371" dur="100"/>
                                        <p:tgtEl>
                                          <p:spTgt spid="99"/>
                                        </p:tgtEl>
                                      </p:cBhvr>
                                    </p:animEffect>
                                  </p:childTnLst>
                                </p:cTn>
                              </p:par>
                            </p:childTnLst>
                          </p:cTn>
                        </p:par>
                        <p:par>
                          <p:cTn id="372" fill="hold">
                            <p:stCondLst>
                              <p:cond delay="9350"/>
                            </p:stCondLst>
                            <p:childTnLst>
                              <p:par>
                                <p:cTn id="373" presetID="10" presetClass="entr" presetSubtype="0" fill="hold" grpId="0" nodeType="afterEffect">
                                  <p:stCondLst>
                                    <p:cond delay="0"/>
                                  </p:stCondLst>
                                  <p:childTnLst>
                                    <p:set>
                                      <p:cBhvr>
                                        <p:cTn id="374" dur="1" fill="hold">
                                          <p:stCondLst>
                                            <p:cond delay="0"/>
                                          </p:stCondLst>
                                        </p:cTn>
                                        <p:tgtEl>
                                          <p:spTgt spid="100"/>
                                        </p:tgtEl>
                                        <p:attrNameLst>
                                          <p:attrName>style.visibility</p:attrName>
                                        </p:attrNameLst>
                                      </p:cBhvr>
                                      <p:to>
                                        <p:strVal val="visible"/>
                                      </p:to>
                                    </p:set>
                                    <p:animEffect transition="in" filter="fade">
                                      <p:cBhvr>
                                        <p:cTn id="375" dur="100"/>
                                        <p:tgtEl>
                                          <p:spTgt spid="100"/>
                                        </p:tgtEl>
                                      </p:cBhvr>
                                    </p:animEffect>
                                  </p:childTnLst>
                                </p:cTn>
                              </p:par>
                            </p:childTnLst>
                          </p:cTn>
                        </p:par>
                        <p:par>
                          <p:cTn id="376" fill="hold">
                            <p:stCondLst>
                              <p:cond delay="9450"/>
                            </p:stCondLst>
                            <p:childTnLst>
                              <p:par>
                                <p:cTn id="377" presetID="10" presetClass="entr" presetSubtype="0" fill="hold" grpId="0" nodeType="afterEffect">
                                  <p:stCondLst>
                                    <p:cond delay="0"/>
                                  </p:stCondLst>
                                  <p:childTnLst>
                                    <p:set>
                                      <p:cBhvr>
                                        <p:cTn id="378" dur="1" fill="hold">
                                          <p:stCondLst>
                                            <p:cond delay="0"/>
                                          </p:stCondLst>
                                        </p:cTn>
                                        <p:tgtEl>
                                          <p:spTgt spid="101"/>
                                        </p:tgtEl>
                                        <p:attrNameLst>
                                          <p:attrName>style.visibility</p:attrName>
                                        </p:attrNameLst>
                                      </p:cBhvr>
                                      <p:to>
                                        <p:strVal val="visible"/>
                                      </p:to>
                                    </p:set>
                                    <p:animEffect transition="in" filter="fade">
                                      <p:cBhvr>
                                        <p:cTn id="379" dur="100"/>
                                        <p:tgtEl>
                                          <p:spTgt spid="101"/>
                                        </p:tgtEl>
                                      </p:cBhvr>
                                    </p:animEffect>
                                  </p:childTnLst>
                                </p:cTn>
                              </p:par>
                            </p:childTnLst>
                          </p:cTn>
                        </p:par>
                        <p:par>
                          <p:cTn id="380" fill="hold">
                            <p:stCondLst>
                              <p:cond delay="9550"/>
                            </p:stCondLst>
                            <p:childTnLst>
                              <p:par>
                                <p:cTn id="381" presetID="10" presetClass="entr" presetSubtype="0" fill="hold" grpId="0" nodeType="afterEffect">
                                  <p:stCondLst>
                                    <p:cond delay="0"/>
                                  </p:stCondLst>
                                  <p:childTnLst>
                                    <p:set>
                                      <p:cBhvr>
                                        <p:cTn id="382" dur="1" fill="hold">
                                          <p:stCondLst>
                                            <p:cond delay="0"/>
                                          </p:stCondLst>
                                        </p:cTn>
                                        <p:tgtEl>
                                          <p:spTgt spid="102"/>
                                        </p:tgtEl>
                                        <p:attrNameLst>
                                          <p:attrName>style.visibility</p:attrName>
                                        </p:attrNameLst>
                                      </p:cBhvr>
                                      <p:to>
                                        <p:strVal val="visible"/>
                                      </p:to>
                                    </p:set>
                                    <p:animEffect transition="in" filter="fade">
                                      <p:cBhvr>
                                        <p:cTn id="383" dur="100"/>
                                        <p:tgtEl>
                                          <p:spTgt spid="102"/>
                                        </p:tgtEl>
                                      </p:cBhvr>
                                    </p:animEffect>
                                  </p:childTnLst>
                                </p:cTn>
                              </p:par>
                            </p:childTnLst>
                          </p:cTn>
                        </p:par>
                        <p:par>
                          <p:cTn id="384" fill="hold">
                            <p:stCondLst>
                              <p:cond delay="9650"/>
                            </p:stCondLst>
                            <p:childTnLst>
                              <p:par>
                                <p:cTn id="385" presetID="10" presetClass="entr" presetSubtype="0" fill="hold" grpId="0" nodeType="afterEffect">
                                  <p:stCondLst>
                                    <p:cond delay="0"/>
                                  </p:stCondLst>
                                  <p:childTnLst>
                                    <p:set>
                                      <p:cBhvr>
                                        <p:cTn id="386" dur="1" fill="hold">
                                          <p:stCondLst>
                                            <p:cond delay="0"/>
                                          </p:stCondLst>
                                        </p:cTn>
                                        <p:tgtEl>
                                          <p:spTgt spid="103"/>
                                        </p:tgtEl>
                                        <p:attrNameLst>
                                          <p:attrName>style.visibility</p:attrName>
                                        </p:attrNameLst>
                                      </p:cBhvr>
                                      <p:to>
                                        <p:strVal val="visible"/>
                                      </p:to>
                                    </p:set>
                                    <p:animEffect transition="in" filter="fade">
                                      <p:cBhvr>
                                        <p:cTn id="387" dur="100"/>
                                        <p:tgtEl>
                                          <p:spTgt spid="103"/>
                                        </p:tgtEl>
                                      </p:cBhvr>
                                    </p:animEffect>
                                  </p:childTnLst>
                                </p:cTn>
                              </p:par>
                            </p:childTnLst>
                          </p:cTn>
                        </p:par>
                        <p:par>
                          <p:cTn id="388" fill="hold">
                            <p:stCondLst>
                              <p:cond delay="9750"/>
                            </p:stCondLst>
                            <p:childTnLst>
                              <p:par>
                                <p:cTn id="389" presetID="10" presetClass="entr" presetSubtype="0" fill="hold" grpId="0" nodeType="afterEffect">
                                  <p:stCondLst>
                                    <p:cond delay="0"/>
                                  </p:stCondLst>
                                  <p:childTnLst>
                                    <p:set>
                                      <p:cBhvr>
                                        <p:cTn id="390" dur="1" fill="hold">
                                          <p:stCondLst>
                                            <p:cond delay="0"/>
                                          </p:stCondLst>
                                        </p:cTn>
                                        <p:tgtEl>
                                          <p:spTgt spid="108"/>
                                        </p:tgtEl>
                                        <p:attrNameLst>
                                          <p:attrName>style.visibility</p:attrName>
                                        </p:attrNameLst>
                                      </p:cBhvr>
                                      <p:to>
                                        <p:strVal val="visible"/>
                                      </p:to>
                                    </p:set>
                                    <p:animEffect transition="in" filter="fade">
                                      <p:cBhvr>
                                        <p:cTn id="391" dur="100"/>
                                        <p:tgtEl>
                                          <p:spTgt spid="108"/>
                                        </p:tgtEl>
                                      </p:cBhvr>
                                    </p:animEffect>
                                  </p:childTnLst>
                                </p:cTn>
                              </p:par>
                            </p:childTnLst>
                          </p:cTn>
                        </p:par>
                        <p:par>
                          <p:cTn id="392" fill="hold">
                            <p:stCondLst>
                              <p:cond delay="9850"/>
                            </p:stCondLst>
                            <p:childTnLst>
                              <p:par>
                                <p:cTn id="393" presetID="10" presetClass="entr" presetSubtype="0" fill="hold" grpId="0" nodeType="afterEffect">
                                  <p:stCondLst>
                                    <p:cond delay="0"/>
                                  </p:stCondLst>
                                  <p:childTnLst>
                                    <p:set>
                                      <p:cBhvr>
                                        <p:cTn id="394" dur="1" fill="hold">
                                          <p:stCondLst>
                                            <p:cond delay="0"/>
                                          </p:stCondLst>
                                        </p:cTn>
                                        <p:tgtEl>
                                          <p:spTgt spid="109"/>
                                        </p:tgtEl>
                                        <p:attrNameLst>
                                          <p:attrName>style.visibility</p:attrName>
                                        </p:attrNameLst>
                                      </p:cBhvr>
                                      <p:to>
                                        <p:strVal val="visible"/>
                                      </p:to>
                                    </p:set>
                                    <p:animEffect transition="in" filter="fade">
                                      <p:cBhvr>
                                        <p:cTn id="395" dur="100"/>
                                        <p:tgtEl>
                                          <p:spTgt spid="109"/>
                                        </p:tgtEl>
                                      </p:cBhvr>
                                    </p:animEffect>
                                  </p:childTnLst>
                                </p:cTn>
                              </p:par>
                            </p:childTnLst>
                          </p:cTn>
                        </p:par>
                        <p:par>
                          <p:cTn id="396" fill="hold">
                            <p:stCondLst>
                              <p:cond delay="9950"/>
                            </p:stCondLst>
                            <p:childTnLst>
                              <p:par>
                                <p:cTn id="397" presetID="10" presetClass="entr" presetSubtype="0" fill="hold" grpId="0" nodeType="afterEffect">
                                  <p:stCondLst>
                                    <p:cond delay="0"/>
                                  </p:stCondLst>
                                  <p:childTnLst>
                                    <p:set>
                                      <p:cBhvr>
                                        <p:cTn id="398" dur="1" fill="hold">
                                          <p:stCondLst>
                                            <p:cond delay="0"/>
                                          </p:stCondLst>
                                        </p:cTn>
                                        <p:tgtEl>
                                          <p:spTgt spid="110"/>
                                        </p:tgtEl>
                                        <p:attrNameLst>
                                          <p:attrName>style.visibility</p:attrName>
                                        </p:attrNameLst>
                                      </p:cBhvr>
                                      <p:to>
                                        <p:strVal val="visible"/>
                                      </p:to>
                                    </p:set>
                                    <p:animEffect transition="in" filter="fade">
                                      <p:cBhvr>
                                        <p:cTn id="399" dur="100"/>
                                        <p:tgtEl>
                                          <p:spTgt spid="110"/>
                                        </p:tgtEl>
                                      </p:cBhvr>
                                    </p:animEffect>
                                  </p:childTnLst>
                                </p:cTn>
                              </p:par>
                            </p:childTnLst>
                          </p:cTn>
                        </p:par>
                        <p:par>
                          <p:cTn id="400" fill="hold">
                            <p:stCondLst>
                              <p:cond delay="10050"/>
                            </p:stCondLst>
                            <p:childTnLst>
                              <p:par>
                                <p:cTn id="401" presetID="10" presetClass="entr" presetSubtype="0" fill="hold" grpId="0" nodeType="afterEffect">
                                  <p:stCondLst>
                                    <p:cond delay="0"/>
                                  </p:stCondLst>
                                  <p:childTnLst>
                                    <p:set>
                                      <p:cBhvr>
                                        <p:cTn id="402" dur="1" fill="hold">
                                          <p:stCondLst>
                                            <p:cond delay="0"/>
                                          </p:stCondLst>
                                        </p:cTn>
                                        <p:tgtEl>
                                          <p:spTgt spid="111"/>
                                        </p:tgtEl>
                                        <p:attrNameLst>
                                          <p:attrName>style.visibility</p:attrName>
                                        </p:attrNameLst>
                                      </p:cBhvr>
                                      <p:to>
                                        <p:strVal val="visible"/>
                                      </p:to>
                                    </p:set>
                                    <p:animEffect transition="in" filter="fade">
                                      <p:cBhvr>
                                        <p:cTn id="403" dur="100"/>
                                        <p:tgtEl>
                                          <p:spTgt spid="111"/>
                                        </p:tgtEl>
                                      </p:cBhvr>
                                    </p:animEffect>
                                  </p:childTnLst>
                                </p:cTn>
                              </p:par>
                            </p:childTnLst>
                          </p:cTn>
                        </p:par>
                        <p:par>
                          <p:cTn id="404" fill="hold">
                            <p:stCondLst>
                              <p:cond delay="10150"/>
                            </p:stCondLst>
                            <p:childTnLst>
                              <p:par>
                                <p:cTn id="405" presetID="10" presetClass="entr" presetSubtype="0" fill="hold" grpId="0" nodeType="afterEffect">
                                  <p:stCondLst>
                                    <p:cond delay="0"/>
                                  </p:stCondLst>
                                  <p:childTnLst>
                                    <p:set>
                                      <p:cBhvr>
                                        <p:cTn id="406" dur="1" fill="hold">
                                          <p:stCondLst>
                                            <p:cond delay="0"/>
                                          </p:stCondLst>
                                        </p:cTn>
                                        <p:tgtEl>
                                          <p:spTgt spid="113"/>
                                        </p:tgtEl>
                                        <p:attrNameLst>
                                          <p:attrName>style.visibility</p:attrName>
                                        </p:attrNameLst>
                                      </p:cBhvr>
                                      <p:to>
                                        <p:strVal val="visible"/>
                                      </p:to>
                                    </p:set>
                                    <p:animEffect transition="in" filter="fade">
                                      <p:cBhvr>
                                        <p:cTn id="407" dur="100"/>
                                        <p:tgtEl>
                                          <p:spTgt spid="113"/>
                                        </p:tgtEl>
                                      </p:cBhvr>
                                    </p:animEffect>
                                  </p:childTnLst>
                                </p:cTn>
                              </p:par>
                            </p:childTnLst>
                          </p:cTn>
                        </p:par>
                        <p:par>
                          <p:cTn id="408" fill="hold">
                            <p:stCondLst>
                              <p:cond delay="10250"/>
                            </p:stCondLst>
                            <p:childTnLst>
                              <p:par>
                                <p:cTn id="409" presetID="10" presetClass="entr" presetSubtype="0" fill="hold" grpId="0" nodeType="afterEffect">
                                  <p:stCondLst>
                                    <p:cond delay="0"/>
                                  </p:stCondLst>
                                  <p:childTnLst>
                                    <p:set>
                                      <p:cBhvr>
                                        <p:cTn id="410" dur="1" fill="hold">
                                          <p:stCondLst>
                                            <p:cond delay="0"/>
                                          </p:stCondLst>
                                        </p:cTn>
                                        <p:tgtEl>
                                          <p:spTgt spid="114"/>
                                        </p:tgtEl>
                                        <p:attrNameLst>
                                          <p:attrName>style.visibility</p:attrName>
                                        </p:attrNameLst>
                                      </p:cBhvr>
                                      <p:to>
                                        <p:strVal val="visible"/>
                                      </p:to>
                                    </p:set>
                                    <p:animEffect transition="in" filter="fade">
                                      <p:cBhvr>
                                        <p:cTn id="411" dur="100"/>
                                        <p:tgtEl>
                                          <p:spTgt spid="114"/>
                                        </p:tgtEl>
                                      </p:cBhvr>
                                    </p:animEffect>
                                  </p:childTnLst>
                                </p:cTn>
                              </p:par>
                            </p:childTnLst>
                          </p:cTn>
                        </p:par>
                        <p:par>
                          <p:cTn id="412" fill="hold">
                            <p:stCondLst>
                              <p:cond delay="10350"/>
                            </p:stCondLst>
                            <p:childTnLst>
                              <p:par>
                                <p:cTn id="413" presetID="10" presetClass="entr" presetSubtype="0" fill="hold" grpId="0" nodeType="afterEffect">
                                  <p:stCondLst>
                                    <p:cond delay="0"/>
                                  </p:stCondLst>
                                  <p:childTnLst>
                                    <p:set>
                                      <p:cBhvr>
                                        <p:cTn id="414" dur="1" fill="hold">
                                          <p:stCondLst>
                                            <p:cond delay="0"/>
                                          </p:stCondLst>
                                        </p:cTn>
                                        <p:tgtEl>
                                          <p:spTgt spid="115"/>
                                        </p:tgtEl>
                                        <p:attrNameLst>
                                          <p:attrName>style.visibility</p:attrName>
                                        </p:attrNameLst>
                                      </p:cBhvr>
                                      <p:to>
                                        <p:strVal val="visible"/>
                                      </p:to>
                                    </p:set>
                                    <p:animEffect transition="in" filter="fade">
                                      <p:cBhvr>
                                        <p:cTn id="415" dur="100"/>
                                        <p:tgtEl>
                                          <p:spTgt spid="115"/>
                                        </p:tgtEl>
                                      </p:cBhvr>
                                    </p:animEffect>
                                  </p:childTnLst>
                                </p:cTn>
                              </p:par>
                            </p:childTnLst>
                          </p:cTn>
                        </p:par>
                        <p:par>
                          <p:cTn id="416" fill="hold">
                            <p:stCondLst>
                              <p:cond delay="10450"/>
                            </p:stCondLst>
                            <p:childTnLst>
                              <p:par>
                                <p:cTn id="417" presetID="10" presetClass="entr" presetSubtype="0" fill="hold" grpId="0" nodeType="afterEffect">
                                  <p:stCondLst>
                                    <p:cond delay="0"/>
                                  </p:stCondLst>
                                  <p:childTnLst>
                                    <p:set>
                                      <p:cBhvr>
                                        <p:cTn id="418" dur="1" fill="hold">
                                          <p:stCondLst>
                                            <p:cond delay="0"/>
                                          </p:stCondLst>
                                        </p:cTn>
                                        <p:tgtEl>
                                          <p:spTgt spid="116"/>
                                        </p:tgtEl>
                                        <p:attrNameLst>
                                          <p:attrName>style.visibility</p:attrName>
                                        </p:attrNameLst>
                                      </p:cBhvr>
                                      <p:to>
                                        <p:strVal val="visible"/>
                                      </p:to>
                                    </p:set>
                                    <p:animEffect transition="in" filter="fade">
                                      <p:cBhvr>
                                        <p:cTn id="419" dur="100"/>
                                        <p:tgtEl>
                                          <p:spTgt spid="116"/>
                                        </p:tgtEl>
                                      </p:cBhvr>
                                    </p:animEffect>
                                  </p:childTnLst>
                                </p:cTn>
                              </p:par>
                            </p:childTnLst>
                          </p:cTn>
                        </p:par>
                        <p:par>
                          <p:cTn id="420" fill="hold">
                            <p:stCondLst>
                              <p:cond delay="10550"/>
                            </p:stCondLst>
                            <p:childTnLst>
                              <p:par>
                                <p:cTn id="421" presetID="10" presetClass="entr" presetSubtype="0" fill="hold" grpId="0" nodeType="afterEffect">
                                  <p:stCondLst>
                                    <p:cond delay="0"/>
                                  </p:stCondLst>
                                  <p:childTnLst>
                                    <p:set>
                                      <p:cBhvr>
                                        <p:cTn id="422" dur="1" fill="hold">
                                          <p:stCondLst>
                                            <p:cond delay="0"/>
                                          </p:stCondLst>
                                        </p:cTn>
                                        <p:tgtEl>
                                          <p:spTgt spid="117"/>
                                        </p:tgtEl>
                                        <p:attrNameLst>
                                          <p:attrName>style.visibility</p:attrName>
                                        </p:attrNameLst>
                                      </p:cBhvr>
                                      <p:to>
                                        <p:strVal val="visible"/>
                                      </p:to>
                                    </p:set>
                                    <p:animEffect transition="in" filter="fade">
                                      <p:cBhvr>
                                        <p:cTn id="423" dur="100"/>
                                        <p:tgtEl>
                                          <p:spTgt spid="117"/>
                                        </p:tgtEl>
                                      </p:cBhvr>
                                    </p:animEffect>
                                  </p:childTnLst>
                                </p:cTn>
                              </p:par>
                            </p:childTnLst>
                          </p:cTn>
                        </p:par>
                        <p:par>
                          <p:cTn id="424" fill="hold">
                            <p:stCondLst>
                              <p:cond delay="10650"/>
                            </p:stCondLst>
                            <p:childTnLst>
                              <p:par>
                                <p:cTn id="425" presetID="10" presetClass="entr" presetSubtype="0" fill="hold" grpId="0" nodeType="afterEffect">
                                  <p:stCondLst>
                                    <p:cond delay="0"/>
                                  </p:stCondLst>
                                  <p:childTnLst>
                                    <p:set>
                                      <p:cBhvr>
                                        <p:cTn id="426" dur="1" fill="hold">
                                          <p:stCondLst>
                                            <p:cond delay="0"/>
                                          </p:stCondLst>
                                        </p:cTn>
                                        <p:tgtEl>
                                          <p:spTgt spid="118"/>
                                        </p:tgtEl>
                                        <p:attrNameLst>
                                          <p:attrName>style.visibility</p:attrName>
                                        </p:attrNameLst>
                                      </p:cBhvr>
                                      <p:to>
                                        <p:strVal val="visible"/>
                                      </p:to>
                                    </p:set>
                                    <p:animEffect transition="in" filter="fade">
                                      <p:cBhvr>
                                        <p:cTn id="427" dur="100"/>
                                        <p:tgtEl>
                                          <p:spTgt spid="118"/>
                                        </p:tgtEl>
                                      </p:cBhvr>
                                    </p:animEffect>
                                  </p:childTnLst>
                                </p:cTn>
                              </p:par>
                            </p:childTnLst>
                          </p:cTn>
                        </p:par>
                        <p:par>
                          <p:cTn id="428" fill="hold">
                            <p:stCondLst>
                              <p:cond delay="10750"/>
                            </p:stCondLst>
                            <p:childTnLst>
                              <p:par>
                                <p:cTn id="429" presetID="10" presetClass="entr" presetSubtype="0" fill="hold" grpId="0" nodeType="afterEffect">
                                  <p:stCondLst>
                                    <p:cond delay="0"/>
                                  </p:stCondLst>
                                  <p:childTnLst>
                                    <p:set>
                                      <p:cBhvr>
                                        <p:cTn id="430" dur="1" fill="hold">
                                          <p:stCondLst>
                                            <p:cond delay="0"/>
                                          </p:stCondLst>
                                        </p:cTn>
                                        <p:tgtEl>
                                          <p:spTgt spid="119"/>
                                        </p:tgtEl>
                                        <p:attrNameLst>
                                          <p:attrName>style.visibility</p:attrName>
                                        </p:attrNameLst>
                                      </p:cBhvr>
                                      <p:to>
                                        <p:strVal val="visible"/>
                                      </p:to>
                                    </p:set>
                                    <p:animEffect transition="in" filter="fade">
                                      <p:cBhvr>
                                        <p:cTn id="431" dur="100"/>
                                        <p:tgtEl>
                                          <p:spTgt spid="119"/>
                                        </p:tgtEl>
                                      </p:cBhvr>
                                    </p:animEffect>
                                  </p:childTnLst>
                                </p:cTn>
                              </p:par>
                            </p:childTnLst>
                          </p:cTn>
                        </p:par>
                        <p:par>
                          <p:cTn id="432" fill="hold">
                            <p:stCondLst>
                              <p:cond delay="10850"/>
                            </p:stCondLst>
                            <p:childTnLst>
                              <p:par>
                                <p:cTn id="433" presetID="10" presetClass="entr" presetSubtype="0" fill="hold" grpId="0" nodeType="afterEffect">
                                  <p:stCondLst>
                                    <p:cond delay="0"/>
                                  </p:stCondLst>
                                  <p:childTnLst>
                                    <p:set>
                                      <p:cBhvr>
                                        <p:cTn id="434" dur="1" fill="hold">
                                          <p:stCondLst>
                                            <p:cond delay="0"/>
                                          </p:stCondLst>
                                        </p:cTn>
                                        <p:tgtEl>
                                          <p:spTgt spid="120"/>
                                        </p:tgtEl>
                                        <p:attrNameLst>
                                          <p:attrName>style.visibility</p:attrName>
                                        </p:attrNameLst>
                                      </p:cBhvr>
                                      <p:to>
                                        <p:strVal val="visible"/>
                                      </p:to>
                                    </p:set>
                                    <p:animEffect transition="in" filter="fade">
                                      <p:cBhvr>
                                        <p:cTn id="435" dur="100"/>
                                        <p:tgtEl>
                                          <p:spTgt spid="120"/>
                                        </p:tgtEl>
                                      </p:cBhvr>
                                    </p:animEffect>
                                  </p:childTnLst>
                                </p:cTn>
                              </p:par>
                            </p:childTnLst>
                          </p:cTn>
                        </p:par>
                        <p:par>
                          <p:cTn id="436" fill="hold">
                            <p:stCondLst>
                              <p:cond delay="10950"/>
                            </p:stCondLst>
                            <p:childTnLst>
                              <p:par>
                                <p:cTn id="437" presetID="10" presetClass="entr" presetSubtype="0" fill="hold" grpId="0" nodeType="afterEffect">
                                  <p:stCondLst>
                                    <p:cond delay="0"/>
                                  </p:stCondLst>
                                  <p:childTnLst>
                                    <p:set>
                                      <p:cBhvr>
                                        <p:cTn id="438" dur="1" fill="hold">
                                          <p:stCondLst>
                                            <p:cond delay="0"/>
                                          </p:stCondLst>
                                        </p:cTn>
                                        <p:tgtEl>
                                          <p:spTgt spid="121"/>
                                        </p:tgtEl>
                                        <p:attrNameLst>
                                          <p:attrName>style.visibility</p:attrName>
                                        </p:attrNameLst>
                                      </p:cBhvr>
                                      <p:to>
                                        <p:strVal val="visible"/>
                                      </p:to>
                                    </p:set>
                                    <p:animEffect transition="in" filter="fade">
                                      <p:cBhvr>
                                        <p:cTn id="439" dur="100"/>
                                        <p:tgtEl>
                                          <p:spTgt spid="121"/>
                                        </p:tgtEl>
                                      </p:cBhvr>
                                    </p:animEffect>
                                  </p:childTnLst>
                                </p:cTn>
                              </p:par>
                            </p:childTnLst>
                          </p:cTn>
                        </p:par>
                        <p:par>
                          <p:cTn id="440" fill="hold">
                            <p:stCondLst>
                              <p:cond delay="11050"/>
                            </p:stCondLst>
                            <p:childTnLst>
                              <p:par>
                                <p:cTn id="441" presetID="10" presetClass="entr" presetSubtype="0" fill="hold" grpId="0" nodeType="afterEffect">
                                  <p:stCondLst>
                                    <p:cond delay="0"/>
                                  </p:stCondLst>
                                  <p:childTnLst>
                                    <p:set>
                                      <p:cBhvr>
                                        <p:cTn id="442" dur="1" fill="hold">
                                          <p:stCondLst>
                                            <p:cond delay="0"/>
                                          </p:stCondLst>
                                        </p:cTn>
                                        <p:tgtEl>
                                          <p:spTgt spid="122"/>
                                        </p:tgtEl>
                                        <p:attrNameLst>
                                          <p:attrName>style.visibility</p:attrName>
                                        </p:attrNameLst>
                                      </p:cBhvr>
                                      <p:to>
                                        <p:strVal val="visible"/>
                                      </p:to>
                                    </p:set>
                                    <p:animEffect transition="in" filter="fade">
                                      <p:cBhvr>
                                        <p:cTn id="443" dur="100"/>
                                        <p:tgtEl>
                                          <p:spTgt spid="122"/>
                                        </p:tgtEl>
                                      </p:cBhvr>
                                    </p:animEffect>
                                  </p:childTnLst>
                                </p:cTn>
                              </p:par>
                            </p:childTnLst>
                          </p:cTn>
                        </p:par>
                        <p:par>
                          <p:cTn id="444" fill="hold">
                            <p:stCondLst>
                              <p:cond delay="11150"/>
                            </p:stCondLst>
                            <p:childTnLst>
                              <p:par>
                                <p:cTn id="445" presetID="10" presetClass="entr" presetSubtype="0" fill="hold" grpId="0" nodeType="afterEffect">
                                  <p:stCondLst>
                                    <p:cond delay="0"/>
                                  </p:stCondLst>
                                  <p:childTnLst>
                                    <p:set>
                                      <p:cBhvr>
                                        <p:cTn id="446" dur="1" fill="hold">
                                          <p:stCondLst>
                                            <p:cond delay="0"/>
                                          </p:stCondLst>
                                        </p:cTn>
                                        <p:tgtEl>
                                          <p:spTgt spid="105"/>
                                        </p:tgtEl>
                                        <p:attrNameLst>
                                          <p:attrName>style.visibility</p:attrName>
                                        </p:attrNameLst>
                                      </p:cBhvr>
                                      <p:to>
                                        <p:strVal val="visible"/>
                                      </p:to>
                                    </p:set>
                                    <p:animEffect transition="in" filter="fade">
                                      <p:cBhvr>
                                        <p:cTn id="447" dur="100"/>
                                        <p:tgtEl>
                                          <p:spTgt spid="105"/>
                                        </p:tgtEl>
                                      </p:cBhvr>
                                    </p:animEffect>
                                  </p:childTnLst>
                                </p:cTn>
                              </p:par>
                            </p:childTnLst>
                          </p:cTn>
                        </p:par>
                        <p:par>
                          <p:cTn id="448" fill="hold">
                            <p:stCondLst>
                              <p:cond delay="11250"/>
                            </p:stCondLst>
                            <p:childTnLst>
                              <p:par>
                                <p:cTn id="449" presetID="10" presetClass="entr" presetSubtype="0" fill="hold" grpId="0" nodeType="afterEffect">
                                  <p:stCondLst>
                                    <p:cond delay="0"/>
                                  </p:stCondLst>
                                  <p:childTnLst>
                                    <p:set>
                                      <p:cBhvr>
                                        <p:cTn id="450" dur="1" fill="hold">
                                          <p:stCondLst>
                                            <p:cond delay="0"/>
                                          </p:stCondLst>
                                        </p:cTn>
                                        <p:tgtEl>
                                          <p:spTgt spid="106"/>
                                        </p:tgtEl>
                                        <p:attrNameLst>
                                          <p:attrName>style.visibility</p:attrName>
                                        </p:attrNameLst>
                                      </p:cBhvr>
                                      <p:to>
                                        <p:strVal val="visible"/>
                                      </p:to>
                                    </p:set>
                                    <p:animEffect transition="in" filter="fade">
                                      <p:cBhvr>
                                        <p:cTn id="451" dur="100"/>
                                        <p:tgtEl>
                                          <p:spTgt spid="106"/>
                                        </p:tgtEl>
                                      </p:cBhvr>
                                    </p:animEffect>
                                  </p:childTnLst>
                                </p:cTn>
                              </p:par>
                            </p:childTnLst>
                          </p:cTn>
                        </p:par>
                        <p:par>
                          <p:cTn id="452" fill="hold">
                            <p:stCondLst>
                              <p:cond delay="11350"/>
                            </p:stCondLst>
                            <p:childTnLst>
                              <p:par>
                                <p:cTn id="453" presetID="10" presetClass="entr" presetSubtype="0" fill="hold" grpId="0" nodeType="afterEffect">
                                  <p:stCondLst>
                                    <p:cond delay="0"/>
                                  </p:stCondLst>
                                  <p:childTnLst>
                                    <p:set>
                                      <p:cBhvr>
                                        <p:cTn id="454" dur="1" fill="hold">
                                          <p:stCondLst>
                                            <p:cond delay="0"/>
                                          </p:stCondLst>
                                        </p:cTn>
                                        <p:tgtEl>
                                          <p:spTgt spid="107"/>
                                        </p:tgtEl>
                                        <p:attrNameLst>
                                          <p:attrName>style.visibility</p:attrName>
                                        </p:attrNameLst>
                                      </p:cBhvr>
                                      <p:to>
                                        <p:strVal val="visible"/>
                                      </p:to>
                                    </p:set>
                                    <p:animEffect transition="in" filter="fade">
                                      <p:cBhvr>
                                        <p:cTn id="455" dur="100"/>
                                        <p:tgtEl>
                                          <p:spTgt spid="107"/>
                                        </p:tgtEl>
                                      </p:cBhvr>
                                    </p:animEffect>
                                  </p:childTnLst>
                                </p:cTn>
                              </p:par>
                            </p:childTnLst>
                          </p:cTn>
                        </p:par>
                        <p:par>
                          <p:cTn id="456" fill="hold">
                            <p:stCondLst>
                              <p:cond delay="11450"/>
                            </p:stCondLst>
                            <p:childTnLst>
                              <p:par>
                                <p:cTn id="457" presetID="10" presetClass="entr" presetSubtype="0" fill="hold" grpId="0" nodeType="afterEffect">
                                  <p:stCondLst>
                                    <p:cond delay="0"/>
                                  </p:stCondLst>
                                  <p:childTnLst>
                                    <p:set>
                                      <p:cBhvr>
                                        <p:cTn id="458" dur="1" fill="hold">
                                          <p:stCondLst>
                                            <p:cond delay="0"/>
                                          </p:stCondLst>
                                        </p:cTn>
                                        <p:tgtEl>
                                          <p:spTgt spid="112"/>
                                        </p:tgtEl>
                                        <p:attrNameLst>
                                          <p:attrName>style.visibility</p:attrName>
                                        </p:attrNameLst>
                                      </p:cBhvr>
                                      <p:to>
                                        <p:strVal val="visible"/>
                                      </p:to>
                                    </p:set>
                                    <p:animEffect transition="in" filter="fade">
                                      <p:cBhvr>
                                        <p:cTn id="459" dur="100"/>
                                        <p:tgtEl>
                                          <p:spTgt spid="112"/>
                                        </p:tgtEl>
                                      </p:cBhvr>
                                    </p:animEffect>
                                  </p:childTnLst>
                                </p:cTn>
                              </p:par>
                            </p:childTnLst>
                          </p:cTn>
                        </p:par>
                        <p:par>
                          <p:cTn id="460" fill="hold">
                            <p:stCondLst>
                              <p:cond delay="11550"/>
                            </p:stCondLst>
                            <p:childTnLst>
                              <p:par>
                                <p:cTn id="461" presetID="10" presetClass="entr" presetSubtype="0" fill="hold" grpId="0" nodeType="afterEffect">
                                  <p:stCondLst>
                                    <p:cond delay="0"/>
                                  </p:stCondLst>
                                  <p:childTnLst>
                                    <p:set>
                                      <p:cBhvr>
                                        <p:cTn id="462" dur="1" fill="hold">
                                          <p:stCondLst>
                                            <p:cond delay="0"/>
                                          </p:stCondLst>
                                        </p:cTn>
                                        <p:tgtEl>
                                          <p:spTgt spid="126"/>
                                        </p:tgtEl>
                                        <p:attrNameLst>
                                          <p:attrName>style.visibility</p:attrName>
                                        </p:attrNameLst>
                                      </p:cBhvr>
                                      <p:to>
                                        <p:strVal val="visible"/>
                                      </p:to>
                                    </p:set>
                                    <p:animEffect transition="in" filter="fade">
                                      <p:cBhvr>
                                        <p:cTn id="463" dur="100"/>
                                        <p:tgtEl>
                                          <p:spTgt spid="126"/>
                                        </p:tgtEl>
                                      </p:cBhvr>
                                    </p:animEffect>
                                  </p:childTnLst>
                                </p:cTn>
                              </p:par>
                            </p:childTnLst>
                          </p:cTn>
                        </p:par>
                        <p:par>
                          <p:cTn id="464" fill="hold">
                            <p:stCondLst>
                              <p:cond delay="11650"/>
                            </p:stCondLst>
                            <p:childTnLst>
                              <p:par>
                                <p:cTn id="465" presetID="10" presetClass="entr" presetSubtype="0" fill="hold" grpId="0" nodeType="afterEffect">
                                  <p:stCondLst>
                                    <p:cond delay="0"/>
                                  </p:stCondLst>
                                  <p:childTnLst>
                                    <p:set>
                                      <p:cBhvr>
                                        <p:cTn id="466" dur="1" fill="hold">
                                          <p:stCondLst>
                                            <p:cond delay="0"/>
                                          </p:stCondLst>
                                        </p:cTn>
                                        <p:tgtEl>
                                          <p:spTgt spid="127"/>
                                        </p:tgtEl>
                                        <p:attrNameLst>
                                          <p:attrName>style.visibility</p:attrName>
                                        </p:attrNameLst>
                                      </p:cBhvr>
                                      <p:to>
                                        <p:strVal val="visible"/>
                                      </p:to>
                                    </p:set>
                                    <p:animEffect transition="in" filter="fade">
                                      <p:cBhvr>
                                        <p:cTn id="467" dur="100"/>
                                        <p:tgtEl>
                                          <p:spTgt spid="127"/>
                                        </p:tgtEl>
                                      </p:cBhvr>
                                    </p:animEffect>
                                  </p:childTnLst>
                                </p:cTn>
                              </p:par>
                            </p:childTnLst>
                          </p:cTn>
                        </p:par>
                        <p:par>
                          <p:cTn id="468" fill="hold">
                            <p:stCondLst>
                              <p:cond delay="11750"/>
                            </p:stCondLst>
                            <p:childTnLst>
                              <p:par>
                                <p:cTn id="469" presetID="10" presetClass="entr" presetSubtype="0" fill="hold" grpId="0" nodeType="afterEffect">
                                  <p:stCondLst>
                                    <p:cond delay="0"/>
                                  </p:stCondLst>
                                  <p:childTnLst>
                                    <p:set>
                                      <p:cBhvr>
                                        <p:cTn id="470" dur="1" fill="hold">
                                          <p:stCondLst>
                                            <p:cond delay="0"/>
                                          </p:stCondLst>
                                        </p:cTn>
                                        <p:tgtEl>
                                          <p:spTgt spid="128"/>
                                        </p:tgtEl>
                                        <p:attrNameLst>
                                          <p:attrName>style.visibility</p:attrName>
                                        </p:attrNameLst>
                                      </p:cBhvr>
                                      <p:to>
                                        <p:strVal val="visible"/>
                                      </p:to>
                                    </p:set>
                                    <p:animEffect transition="in" filter="fade">
                                      <p:cBhvr>
                                        <p:cTn id="471" dur="100"/>
                                        <p:tgtEl>
                                          <p:spTgt spid="128"/>
                                        </p:tgtEl>
                                      </p:cBhvr>
                                    </p:animEffect>
                                  </p:childTnLst>
                                </p:cTn>
                              </p:par>
                            </p:childTnLst>
                          </p:cTn>
                        </p:par>
                        <p:par>
                          <p:cTn id="472" fill="hold">
                            <p:stCondLst>
                              <p:cond delay="11850"/>
                            </p:stCondLst>
                            <p:childTnLst>
                              <p:par>
                                <p:cTn id="473" presetID="10" presetClass="entr" presetSubtype="0" fill="hold" grpId="0" nodeType="afterEffect">
                                  <p:stCondLst>
                                    <p:cond delay="0"/>
                                  </p:stCondLst>
                                  <p:childTnLst>
                                    <p:set>
                                      <p:cBhvr>
                                        <p:cTn id="474" dur="1" fill="hold">
                                          <p:stCondLst>
                                            <p:cond delay="0"/>
                                          </p:stCondLst>
                                        </p:cTn>
                                        <p:tgtEl>
                                          <p:spTgt spid="129"/>
                                        </p:tgtEl>
                                        <p:attrNameLst>
                                          <p:attrName>style.visibility</p:attrName>
                                        </p:attrNameLst>
                                      </p:cBhvr>
                                      <p:to>
                                        <p:strVal val="visible"/>
                                      </p:to>
                                    </p:set>
                                    <p:animEffect transition="in" filter="fade">
                                      <p:cBhvr>
                                        <p:cTn id="475" dur="100"/>
                                        <p:tgtEl>
                                          <p:spTgt spid="129"/>
                                        </p:tgtEl>
                                      </p:cBhvr>
                                    </p:animEffect>
                                  </p:childTnLst>
                                </p:cTn>
                              </p:par>
                            </p:childTnLst>
                          </p:cTn>
                        </p:par>
                        <p:par>
                          <p:cTn id="476" fill="hold">
                            <p:stCondLst>
                              <p:cond delay="11950"/>
                            </p:stCondLst>
                            <p:childTnLst>
                              <p:par>
                                <p:cTn id="477" presetID="10" presetClass="entr" presetSubtype="0" fill="hold" grpId="0" nodeType="afterEffect">
                                  <p:stCondLst>
                                    <p:cond delay="0"/>
                                  </p:stCondLst>
                                  <p:childTnLst>
                                    <p:set>
                                      <p:cBhvr>
                                        <p:cTn id="478" dur="1" fill="hold">
                                          <p:stCondLst>
                                            <p:cond delay="0"/>
                                          </p:stCondLst>
                                        </p:cTn>
                                        <p:tgtEl>
                                          <p:spTgt spid="130"/>
                                        </p:tgtEl>
                                        <p:attrNameLst>
                                          <p:attrName>style.visibility</p:attrName>
                                        </p:attrNameLst>
                                      </p:cBhvr>
                                      <p:to>
                                        <p:strVal val="visible"/>
                                      </p:to>
                                    </p:set>
                                    <p:animEffect transition="in" filter="fade">
                                      <p:cBhvr>
                                        <p:cTn id="479" dur="100"/>
                                        <p:tgtEl>
                                          <p:spTgt spid="130"/>
                                        </p:tgtEl>
                                      </p:cBhvr>
                                    </p:animEffect>
                                  </p:childTnLst>
                                </p:cTn>
                              </p:par>
                            </p:childTnLst>
                          </p:cTn>
                        </p:par>
                        <p:par>
                          <p:cTn id="480" fill="hold">
                            <p:stCondLst>
                              <p:cond delay="12050"/>
                            </p:stCondLst>
                            <p:childTnLst>
                              <p:par>
                                <p:cTn id="481" presetID="10" presetClass="entr" presetSubtype="0" fill="hold" grpId="0" nodeType="afterEffect">
                                  <p:stCondLst>
                                    <p:cond delay="0"/>
                                  </p:stCondLst>
                                  <p:childTnLst>
                                    <p:set>
                                      <p:cBhvr>
                                        <p:cTn id="482" dur="1" fill="hold">
                                          <p:stCondLst>
                                            <p:cond delay="0"/>
                                          </p:stCondLst>
                                        </p:cTn>
                                        <p:tgtEl>
                                          <p:spTgt spid="131"/>
                                        </p:tgtEl>
                                        <p:attrNameLst>
                                          <p:attrName>style.visibility</p:attrName>
                                        </p:attrNameLst>
                                      </p:cBhvr>
                                      <p:to>
                                        <p:strVal val="visible"/>
                                      </p:to>
                                    </p:set>
                                    <p:animEffect transition="in" filter="fade">
                                      <p:cBhvr>
                                        <p:cTn id="483" dur="100"/>
                                        <p:tgtEl>
                                          <p:spTgt spid="131"/>
                                        </p:tgtEl>
                                      </p:cBhvr>
                                    </p:animEffect>
                                  </p:childTnLst>
                                </p:cTn>
                              </p:par>
                            </p:childTnLst>
                          </p:cTn>
                        </p:par>
                        <p:par>
                          <p:cTn id="484" fill="hold">
                            <p:stCondLst>
                              <p:cond delay="12150"/>
                            </p:stCondLst>
                            <p:childTnLst>
                              <p:par>
                                <p:cTn id="485" presetID="10" presetClass="entr" presetSubtype="0" fill="hold" grpId="0" nodeType="afterEffect">
                                  <p:stCondLst>
                                    <p:cond delay="0"/>
                                  </p:stCondLst>
                                  <p:childTnLst>
                                    <p:set>
                                      <p:cBhvr>
                                        <p:cTn id="486" dur="1" fill="hold">
                                          <p:stCondLst>
                                            <p:cond delay="0"/>
                                          </p:stCondLst>
                                        </p:cTn>
                                        <p:tgtEl>
                                          <p:spTgt spid="132"/>
                                        </p:tgtEl>
                                        <p:attrNameLst>
                                          <p:attrName>style.visibility</p:attrName>
                                        </p:attrNameLst>
                                      </p:cBhvr>
                                      <p:to>
                                        <p:strVal val="visible"/>
                                      </p:to>
                                    </p:set>
                                    <p:animEffect transition="in" filter="fade">
                                      <p:cBhvr>
                                        <p:cTn id="487" dur="100"/>
                                        <p:tgtEl>
                                          <p:spTgt spid="132"/>
                                        </p:tgtEl>
                                      </p:cBhvr>
                                    </p:animEffect>
                                  </p:childTnLst>
                                </p:cTn>
                              </p:par>
                            </p:childTnLst>
                          </p:cTn>
                        </p:par>
                        <p:par>
                          <p:cTn id="488" fill="hold">
                            <p:stCondLst>
                              <p:cond delay="12250"/>
                            </p:stCondLst>
                            <p:childTnLst>
                              <p:par>
                                <p:cTn id="489" presetID="10" presetClass="entr" presetSubtype="0" fill="hold" grpId="0" nodeType="afterEffect">
                                  <p:stCondLst>
                                    <p:cond delay="0"/>
                                  </p:stCondLst>
                                  <p:childTnLst>
                                    <p:set>
                                      <p:cBhvr>
                                        <p:cTn id="490" dur="1" fill="hold">
                                          <p:stCondLst>
                                            <p:cond delay="0"/>
                                          </p:stCondLst>
                                        </p:cTn>
                                        <p:tgtEl>
                                          <p:spTgt spid="134"/>
                                        </p:tgtEl>
                                        <p:attrNameLst>
                                          <p:attrName>style.visibility</p:attrName>
                                        </p:attrNameLst>
                                      </p:cBhvr>
                                      <p:to>
                                        <p:strVal val="visible"/>
                                      </p:to>
                                    </p:set>
                                    <p:animEffect transition="in" filter="fade">
                                      <p:cBhvr>
                                        <p:cTn id="491" dur="100"/>
                                        <p:tgtEl>
                                          <p:spTgt spid="134"/>
                                        </p:tgtEl>
                                      </p:cBhvr>
                                    </p:animEffect>
                                  </p:childTnLst>
                                </p:cTn>
                              </p:par>
                            </p:childTnLst>
                          </p:cTn>
                        </p:par>
                        <p:par>
                          <p:cTn id="492" fill="hold">
                            <p:stCondLst>
                              <p:cond delay="12350"/>
                            </p:stCondLst>
                            <p:childTnLst>
                              <p:par>
                                <p:cTn id="493" presetID="10" presetClass="entr" presetSubtype="0" fill="hold" grpId="0" nodeType="afterEffect">
                                  <p:stCondLst>
                                    <p:cond delay="0"/>
                                  </p:stCondLst>
                                  <p:childTnLst>
                                    <p:set>
                                      <p:cBhvr>
                                        <p:cTn id="494" dur="1" fill="hold">
                                          <p:stCondLst>
                                            <p:cond delay="0"/>
                                          </p:stCondLst>
                                        </p:cTn>
                                        <p:tgtEl>
                                          <p:spTgt spid="135"/>
                                        </p:tgtEl>
                                        <p:attrNameLst>
                                          <p:attrName>style.visibility</p:attrName>
                                        </p:attrNameLst>
                                      </p:cBhvr>
                                      <p:to>
                                        <p:strVal val="visible"/>
                                      </p:to>
                                    </p:set>
                                    <p:animEffect transition="in" filter="fade">
                                      <p:cBhvr>
                                        <p:cTn id="495" dur="100"/>
                                        <p:tgtEl>
                                          <p:spTgt spid="135"/>
                                        </p:tgtEl>
                                      </p:cBhvr>
                                    </p:animEffect>
                                  </p:childTnLst>
                                </p:cTn>
                              </p:par>
                            </p:childTnLst>
                          </p:cTn>
                        </p:par>
                        <p:par>
                          <p:cTn id="496" fill="hold">
                            <p:stCondLst>
                              <p:cond delay="12450"/>
                            </p:stCondLst>
                            <p:childTnLst>
                              <p:par>
                                <p:cTn id="497" presetID="10" presetClass="entr" presetSubtype="0" fill="hold" grpId="0" nodeType="afterEffect">
                                  <p:stCondLst>
                                    <p:cond delay="0"/>
                                  </p:stCondLst>
                                  <p:childTnLst>
                                    <p:set>
                                      <p:cBhvr>
                                        <p:cTn id="498" dur="1" fill="hold">
                                          <p:stCondLst>
                                            <p:cond delay="0"/>
                                          </p:stCondLst>
                                        </p:cTn>
                                        <p:tgtEl>
                                          <p:spTgt spid="136"/>
                                        </p:tgtEl>
                                        <p:attrNameLst>
                                          <p:attrName>style.visibility</p:attrName>
                                        </p:attrNameLst>
                                      </p:cBhvr>
                                      <p:to>
                                        <p:strVal val="visible"/>
                                      </p:to>
                                    </p:set>
                                    <p:animEffect transition="in" filter="fade">
                                      <p:cBhvr>
                                        <p:cTn id="499" dur="100"/>
                                        <p:tgtEl>
                                          <p:spTgt spid="136"/>
                                        </p:tgtEl>
                                      </p:cBhvr>
                                    </p:animEffect>
                                  </p:childTnLst>
                                </p:cTn>
                              </p:par>
                            </p:childTnLst>
                          </p:cTn>
                        </p:par>
                        <p:par>
                          <p:cTn id="500" fill="hold">
                            <p:stCondLst>
                              <p:cond delay="12550"/>
                            </p:stCondLst>
                            <p:childTnLst>
                              <p:par>
                                <p:cTn id="501" presetID="10" presetClass="entr" presetSubtype="0" fill="hold" grpId="0" nodeType="afterEffect">
                                  <p:stCondLst>
                                    <p:cond delay="0"/>
                                  </p:stCondLst>
                                  <p:childTnLst>
                                    <p:set>
                                      <p:cBhvr>
                                        <p:cTn id="502" dur="1" fill="hold">
                                          <p:stCondLst>
                                            <p:cond delay="0"/>
                                          </p:stCondLst>
                                        </p:cTn>
                                        <p:tgtEl>
                                          <p:spTgt spid="137"/>
                                        </p:tgtEl>
                                        <p:attrNameLst>
                                          <p:attrName>style.visibility</p:attrName>
                                        </p:attrNameLst>
                                      </p:cBhvr>
                                      <p:to>
                                        <p:strVal val="visible"/>
                                      </p:to>
                                    </p:set>
                                    <p:animEffect transition="in" filter="fade">
                                      <p:cBhvr>
                                        <p:cTn id="503" dur="500"/>
                                        <p:tgtEl>
                                          <p:spTgt spid="137"/>
                                        </p:tgtEl>
                                      </p:cBhvr>
                                    </p:animEffect>
                                  </p:childTnLst>
                                </p:cTn>
                              </p:par>
                            </p:childTnLst>
                          </p:cTn>
                        </p:par>
                        <p:par>
                          <p:cTn id="504" fill="hold">
                            <p:stCondLst>
                              <p:cond delay="13050"/>
                            </p:stCondLst>
                            <p:childTnLst>
                              <p:par>
                                <p:cTn id="505" presetID="10" presetClass="entr" presetSubtype="0" fill="hold" grpId="0" nodeType="afterEffect">
                                  <p:stCondLst>
                                    <p:cond delay="0"/>
                                  </p:stCondLst>
                                  <p:childTnLst>
                                    <p:set>
                                      <p:cBhvr>
                                        <p:cTn id="506" dur="1" fill="hold">
                                          <p:stCondLst>
                                            <p:cond delay="0"/>
                                          </p:stCondLst>
                                        </p:cTn>
                                        <p:tgtEl>
                                          <p:spTgt spid="138"/>
                                        </p:tgtEl>
                                        <p:attrNameLst>
                                          <p:attrName>style.visibility</p:attrName>
                                        </p:attrNameLst>
                                      </p:cBhvr>
                                      <p:to>
                                        <p:strVal val="visible"/>
                                      </p:to>
                                    </p:set>
                                    <p:animEffect transition="in" filter="fade">
                                      <p:cBhvr>
                                        <p:cTn id="507" dur="500"/>
                                        <p:tgtEl>
                                          <p:spTgt spid="138"/>
                                        </p:tgtEl>
                                      </p:cBhvr>
                                    </p:animEffect>
                                  </p:childTnLst>
                                </p:cTn>
                              </p:par>
                            </p:childTnLst>
                          </p:cTn>
                        </p:par>
                        <p:par>
                          <p:cTn id="508" fill="hold">
                            <p:stCondLst>
                              <p:cond delay="13550"/>
                            </p:stCondLst>
                            <p:childTnLst>
                              <p:par>
                                <p:cTn id="509" presetID="10" presetClass="entr" presetSubtype="0" fill="hold" grpId="0" nodeType="afterEffect">
                                  <p:stCondLst>
                                    <p:cond delay="0"/>
                                  </p:stCondLst>
                                  <p:childTnLst>
                                    <p:set>
                                      <p:cBhvr>
                                        <p:cTn id="510" dur="1" fill="hold">
                                          <p:stCondLst>
                                            <p:cond delay="0"/>
                                          </p:stCondLst>
                                        </p:cTn>
                                        <p:tgtEl>
                                          <p:spTgt spid="139"/>
                                        </p:tgtEl>
                                        <p:attrNameLst>
                                          <p:attrName>style.visibility</p:attrName>
                                        </p:attrNameLst>
                                      </p:cBhvr>
                                      <p:to>
                                        <p:strVal val="visible"/>
                                      </p:to>
                                    </p:set>
                                    <p:animEffect transition="in" filter="fade">
                                      <p:cBhvr>
                                        <p:cTn id="511" dur="500"/>
                                        <p:tgtEl>
                                          <p:spTgt spid="139"/>
                                        </p:tgtEl>
                                      </p:cBhvr>
                                    </p:animEffect>
                                  </p:childTnLst>
                                </p:cTn>
                              </p:par>
                            </p:childTnLst>
                          </p:cTn>
                        </p:par>
                        <p:par>
                          <p:cTn id="512" fill="hold">
                            <p:stCondLst>
                              <p:cond delay="14050"/>
                            </p:stCondLst>
                            <p:childTnLst>
                              <p:par>
                                <p:cTn id="513" presetID="21" presetClass="entr" presetSubtype="1" fill="hold" grpId="0" nodeType="afterEffect">
                                  <p:stCondLst>
                                    <p:cond delay="0"/>
                                  </p:stCondLst>
                                  <p:childTnLst>
                                    <p:set>
                                      <p:cBhvr>
                                        <p:cTn id="514" dur="1" fill="hold">
                                          <p:stCondLst>
                                            <p:cond delay="0"/>
                                          </p:stCondLst>
                                        </p:cTn>
                                        <p:tgtEl>
                                          <p:spTgt spid="141"/>
                                        </p:tgtEl>
                                        <p:attrNameLst>
                                          <p:attrName>style.visibility</p:attrName>
                                        </p:attrNameLst>
                                      </p:cBhvr>
                                      <p:to>
                                        <p:strVal val="visible"/>
                                      </p:to>
                                    </p:set>
                                    <p:animEffect transition="in" filter="wheel(1)">
                                      <p:cBhvr>
                                        <p:cTn id="515" dur="20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p:bldP spid="13" grpId="0" animBg="1"/>
      <p:bldP spid="14" grpId="0"/>
      <p:bldP spid="15" grpId="0" animBg="1"/>
      <p:bldP spid="17" grpId="0" animBg="1"/>
      <p:bldP spid="18" grpId="0"/>
      <p:bldP spid="19" grpId="0" animBg="1"/>
      <p:bldP spid="21" grpId="0"/>
      <p:bldP spid="22" grpId="0" animBg="1"/>
      <p:bldP spid="23" grpId="0"/>
      <p:bldP spid="24" grpId="0" animBg="1"/>
      <p:bldP spid="26" grpId="0" animBg="1"/>
      <p:bldP spid="27" grpId="0"/>
      <p:bldP spid="28" grpId="0"/>
      <p:bldP spid="30" grpId="0"/>
      <p:bldP spid="31" grpId="0"/>
      <p:bldP spid="33" grpId="0"/>
      <p:bldP spid="32" grpId="0" animBg="1"/>
      <p:bldP spid="34" grpId="0"/>
      <p:bldP spid="35" grpId="0"/>
      <p:bldP spid="36" grpId="0" animBg="1"/>
      <p:bldP spid="37" grpId="0"/>
      <p:bldP spid="38" grpId="0" animBg="1"/>
      <p:bldP spid="39" grpId="0"/>
      <p:bldP spid="40" grpId="0" animBg="1"/>
      <p:bldP spid="41" grpId="0"/>
      <p:bldP spid="42" grpId="0"/>
      <p:bldP spid="43" grpId="0" animBg="1"/>
      <p:bldP spid="44" grpId="0"/>
      <p:bldP spid="45" grpId="0"/>
      <p:bldP spid="46" grpId="0" animBg="1"/>
      <p:bldP spid="47" grpId="0"/>
      <p:bldP spid="48" grpId="0"/>
      <p:bldP spid="49" grpId="0" animBg="1"/>
      <p:bldP spid="50" grpId="0"/>
      <p:bldP spid="51" grpId="0"/>
      <p:bldP spid="25" grpId="0"/>
      <p:bldP spid="52" grpId="0" animBg="1"/>
      <p:bldP spid="53" grpId="0"/>
      <p:bldP spid="54" grpId="0" animBg="1"/>
      <p:bldP spid="20" grpId="0"/>
      <p:bldP spid="16" grpId="0"/>
      <p:bldP spid="55" grpId="0"/>
      <p:bldP spid="56" grpId="0"/>
      <p:bldP spid="29" grpId="0" animBg="1"/>
      <p:bldP spid="57" grpId="0" animBg="1"/>
      <p:bldP spid="58" grpId="0"/>
      <p:bldP spid="59" grpId="0"/>
      <p:bldP spid="60" grpId="0" animBg="1"/>
      <p:bldP spid="61" grpId="0"/>
      <p:bldP spid="62" grpId="0"/>
      <p:bldP spid="64" grpId="0"/>
      <p:bldP spid="65" grpId="0"/>
      <p:bldP spid="63" grpId="0" animBg="1"/>
      <p:bldP spid="66" grpId="0" animBg="1"/>
      <p:bldP spid="67" grpId="0"/>
      <p:bldP spid="68" grpId="0" animBg="1"/>
      <p:bldP spid="69" grpId="0"/>
      <p:bldP spid="70" grpId="0"/>
      <p:bldP spid="83" grpId="0" animBg="1"/>
      <p:bldP spid="71" grpId="0" animBg="1"/>
      <p:bldP spid="72" grpId="0"/>
      <p:bldP spid="73" grpId="0" animBg="1"/>
      <p:bldP spid="74" grpId="0"/>
      <p:bldP spid="75" grpId="0" animBg="1"/>
      <p:bldP spid="76" grpId="0"/>
      <p:bldP spid="77" grpId="0"/>
      <p:bldP spid="78" grpId="0" animBg="1"/>
      <p:bldP spid="79" grpId="0"/>
      <p:bldP spid="80" grpId="0" animBg="1"/>
      <p:bldP spid="81" grpId="0"/>
      <p:bldP spid="82" grpId="0"/>
      <p:bldP spid="84" grpId="0"/>
      <p:bldP spid="85" grpId="0"/>
      <p:bldP spid="86" grpId="0" animBg="1"/>
      <p:bldP spid="87" grpId="0"/>
      <p:bldP spid="88" grpId="0"/>
      <p:bldP spid="113" grpId="0"/>
      <p:bldP spid="89" grpId="0" animBg="1"/>
      <p:bldP spid="90" grpId="0"/>
      <p:bldP spid="91" grpId="0"/>
      <p:bldP spid="92" grpId="0" animBg="1"/>
      <p:bldP spid="93" grpId="0"/>
      <p:bldP spid="95" grpId="0"/>
      <p:bldP spid="96" grpId="0" animBg="1"/>
      <p:bldP spid="97" grpId="0"/>
      <p:bldP spid="98" grpId="0" animBg="1"/>
      <p:bldP spid="99" grpId="0"/>
      <p:bldP spid="100" grpId="0"/>
      <p:bldP spid="101" grpId="0" animBg="1"/>
      <p:bldP spid="102" grpId="0"/>
      <p:bldP spid="103" grpId="0"/>
      <p:bldP spid="105" grpId="0"/>
      <p:bldP spid="106" grpId="0"/>
      <p:bldP spid="107" grpId="0" animBg="1"/>
      <p:bldP spid="108" grpId="0" animBg="1"/>
      <p:bldP spid="109" grpId="0"/>
      <p:bldP spid="110" grpId="0"/>
      <p:bldP spid="111" grpId="0" animBg="1"/>
      <p:bldP spid="112" grpId="0"/>
      <p:bldP spid="114" grpId="0" animBg="1"/>
      <p:bldP spid="115" grpId="0"/>
      <p:bldP spid="116" grpId="0" animBg="1"/>
      <p:bldP spid="117" grpId="0"/>
      <p:bldP spid="118" grpId="0"/>
      <p:bldP spid="119" grpId="0" animBg="1"/>
      <p:bldP spid="120" grpId="0"/>
      <p:bldP spid="121" grpId="0" animBg="1"/>
      <p:bldP spid="122" grpId="0"/>
      <p:bldP spid="126" grpId="0"/>
      <p:bldP spid="127" grpId="0" animBg="1"/>
      <p:bldP spid="128" grpId="0"/>
      <p:bldP spid="129" grpId="0" animBg="1"/>
      <p:bldP spid="130" grpId="0"/>
      <p:bldP spid="131" grpId="0"/>
      <p:bldP spid="132" grpId="0" animBg="1"/>
      <p:bldP spid="134" grpId="0"/>
      <p:bldP spid="136" grpId="0" animBg="1"/>
      <p:bldP spid="135" grpId="0"/>
      <p:bldP spid="137" grpId="0" animBg="1"/>
      <p:bldP spid="138" grpId="0"/>
      <p:bldP spid="139" grpId="0"/>
      <p:bldP spid="141"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lstStyle/>
          <a:p>
            <a:endParaRPr lang="en-GB"/>
          </a:p>
        </p:txBody>
      </p:sp>
      <p:pic>
        <p:nvPicPr>
          <p:cNvPr id="5"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p:spPr>
      </p:pic>
      <p:sp>
        <p:nvSpPr>
          <p:cNvPr id="6" name="TextBox 5"/>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7" name="Oval 6"/>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0" name="TextBox 9"/>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1" name="Oval 10"/>
          <p:cNvSpPr/>
          <p:nvPr/>
        </p:nvSpPr>
        <p:spPr>
          <a:xfrm>
            <a:off x="1763688" y="4509120"/>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3" name="Oval 12"/>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15" name="Oval 14"/>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18" name="Oval 17"/>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0" name="Oval 19"/>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2" name="Oval 21"/>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TextBox 24"/>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26" name="TextBox 25"/>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27" name="TextBox 26"/>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8" name="TextBox 27"/>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9" name="Oval 28"/>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1" name="TextBox 30"/>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2" name="Oval 31"/>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4" name="Oval 33"/>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6" name="Oval 35"/>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38" name="TextBox 37"/>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9" name="Oval 38"/>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1" name="TextBox 40"/>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2" name="Oval 41"/>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4" name="TextBox 43"/>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5" name="Oval 44"/>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47" name="TextBox 46"/>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8" name="TextBox 47"/>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Oval 48"/>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1" name="Oval 50"/>
          <p:cNvSpPr/>
          <p:nvPr/>
        </p:nvSpPr>
        <p:spPr>
          <a:xfrm>
            <a:off x="2979840" y="4861560"/>
            <a:ext cx="793246" cy="811749"/>
          </a:xfrm>
          <a:prstGeom prst="ellipse">
            <a:avLst/>
          </a:prstGeom>
          <a:solidFill>
            <a:srgbClr val="FFFF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53" name="TextBox 52"/>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54" name="TextBox 53"/>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5" name="TextBox 54"/>
          <p:cNvSpPr txBox="1"/>
          <p:nvPr/>
        </p:nvSpPr>
        <p:spPr>
          <a:xfrm>
            <a:off x="3632399" y="5252621"/>
            <a:ext cx="441146" cy="369332"/>
          </a:xfrm>
          <a:prstGeom prst="rect">
            <a:avLst/>
          </a:prstGeom>
          <a:noFill/>
        </p:spPr>
        <p:txBody>
          <a:bodyPr wrap="none" rtlCol="0">
            <a:spAutoFit/>
          </a:bodyPr>
          <a:lstStyle/>
          <a:p>
            <a:r>
              <a:rPr lang="en-GB" dirty="0">
                <a:solidFill>
                  <a:srgbClr val="FFFF00"/>
                </a:solidFill>
              </a:rPr>
              <a:t>17</a:t>
            </a:r>
          </a:p>
        </p:txBody>
      </p:sp>
      <p:sp>
        <p:nvSpPr>
          <p:cNvPr id="56" name="Oval 55"/>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59" name="TextBox 58"/>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0" name="Oval 59"/>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2" name="TextBox 61"/>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3" name="TextBox 62"/>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5" name="Oval 64"/>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p:cNvSpPr txBox="1"/>
          <p:nvPr/>
        </p:nvSpPr>
        <p:spPr>
          <a:xfrm>
            <a:off x="3549345" y="5013176"/>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8" name="Oval 67"/>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0" name="TextBox 69"/>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71" name="Oval 70"/>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TextBox 72"/>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4" name="Oval 73"/>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TextBox 74"/>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6" name="Oval 75"/>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TextBox 76"/>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78" name="TextBox 77"/>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9" name="Oval 78"/>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TextBox 79"/>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1" name="Oval 80"/>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3" name="TextBox 82"/>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4" name="TextBox 83"/>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5" name="TextBox 84"/>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6" name="Oval 85"/>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TextBox 86"/>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88" name="TextBox 87"/>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9" name="Oval 88"/>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1" name="TextBox 90"/>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2" name="Oval 91"/>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4" name="TextBox 93"/>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5" name="Oval 94"/>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TextBox 95"/>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97" name="Oval 96"/>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TextBox 97"/>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9" name="TextBox 98"/>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100" name="Oval 99"/>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2" name="TextBox 101"/>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4" name="TextBox 103"/>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5" name="TextBox 104"/>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6" name="Oval 105"/>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TextBox 106"/>
          <p:cNvSpPr txBox="1"/>
          <p:nvPr/>
        </p:nvSpPr>
        <p:spPr>
          <a:xfrm>
            <a:off x="3707904" y="422166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8" name="TextBox 107"/>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09" name="Oval 108"/>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TextBox 110"/>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0" name="TextBox 109"/>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2" name="TextBox 111"/>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Oval 112"/>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TextBox 114"/>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16" name="Oval 115"/>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TextBox 116"/>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18" name="TextBox 117"/>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9" name="Oval 118"/>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TextBox 119"/>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1" name="Oval 120"/>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3" name="TextBox 122"/>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4" name="Oval 123"/>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TextBox 124"/>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26" name="Oval 125"/>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TextBox 126"/>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8" name="TextBox 127"/>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sp>
        <p:nvSpPr>
          <p:cNvPr id="129" name="Content Placeholder 2"/>
          <p:cNvSpPr txBox="1">
            <a:spLocks/>
          </p:cNvSpPr>
          <p:nvPr/>
        </p:nvSpPr>
        <p:spPr>
          <a:xfrm>
            <a:off x="3841576" y="44624"/>
            <a:ext cx="4042792" cy="864096"/>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br>
              <a:rPr lang="de-DE" dirty="0">
                <a:effectLst>
                  <a:outerShdw blurRad="38100" dist="38100" dir="2700000" algn="tl">
                    <a:srgbClr val="000000">
                      <a:alpha val="43137"/>
                    </a:srgbClr>
                  </a:outerShdw>
                </a:effectLst>
              </a:rPr>
            </a:br>
            <a:r>
              <a:rPr lang="de-DE" dirty="0">
                <a:effectLst>
                  <a:outerShdw blurRad="38100" dist="38100" dir="2700000" algn="tl">
                    <a:srgbClr val="000000">
                      <a:alpha val="43137"/>
                    </a:srgbClr>
                  </a:outerShdw>
                </a:effectLst>
              </a:rPr>
              <a:t>     </a:t>
            </a:r>
          </a:p>
        </p:txBody>
      </p:sp>
      <p:sp>
        <p:nvSpPr>
          <p:cNvPr id="2" name="TextBox 1"/>
          <p:cNvSpPr txBox="1"/>
          <p:nvPr/>
        </p:nvSpPr>
        <p:spPr>
          <a:xfrm>
            <a:off x="5316798" y="1190357"/>
            <a:ext cx="3647689" cy="5016758"/>
          </a:xfrm>
          <a:prstGeom prst="rect">
            <a:avLst/>
          </a:prstGeom>
          <a:gradFill flip="none" rotWithShape="1">
            <a:gsLst>
              <a:gs pos="0">
                <a:schemeClr val="accent1">
                  <a:shade val="30000"/>
                  <a:satMod val="115000"/>
                  <a:alpha val="15000"/>
                  <a:lumMod val="100000"/>
                </a:schemeClr>
              </a:gs>
              <a:gs pos="68000">
                <a:schemeClr val="accent1">
                  <a:shade val="67500"/>
                  <a:satMod val="115000"/>
                </a:schemeClr>
              </a:gs>
              <a:gs pos="100000">
                <a:schemeClr val="accent1">
                  <a:shade val="100000"/>
                  <a:satMod val="115000"/>
                </a:schemeClr>
              </a:gs>
            </a:gsLst>
            <a:path path="circle">
              <a:fillToRect l="50000" t="50000" r="50000" b="50000"/>
            </a:path>
            <a:tileRect/>
          </a:gradFill>
        </p:spPr>
        <p:txBody>
          <a:bodyPr wrap="square" rtlCol="0">
            <a:spAutoFit/>
          </a:bodyPr>
          <a:lstStyle/>
          <a:p>
            <a:pPr algn="ctr"/>
            <a:r>
              <a:rPr lang="de-DE" sz="1600" b="1" dirty="0">
                <a:solidFill>
                  <a:schemeClr val="accent5">
                    <a:lumMod val="60000"/>
                    <a:lumOff val="40000"/>
                  </a:schemeClr>
                </a:solidFill>
                <a:effectLst>
                  <a:outerShdw blurRad="38100" dist="38100" dir="2700000" algn="tl">
                    <a:srgbClr val="000000">
                      <a:alpha val="43137"/>
                    </a:srgbClr>
                  </a:outerShdw>
                </a:effectLst>
              </a:rPr>
              <a:t>Proportion </a:t>
            </a:r>
            <a:r>
              <a:rPr lang="de-DE" sz="1600" b="1" dirty="0" err="1">
                <a:solidFill>
                  <a:schemeClr val="accent5">
                    <a:lumMod val="60000"/>
                    <a:lumOff val="40000"/>
                  </a:schemeClr>
                </a:solidFill>
                <a:effectLst>
                  <a:outerShdw blurRad="38100" dist="38100" dir="2700000" algn="tl">
                    <a:srgbClr val="000000">
                      <a:alpha val="43137"/>
                    </a:srgbClr>
                  </a:outerShdw>
                </a:effectLst>
              </a:rPr>
              <a:t>of</a:t>
            </a:r>
            <a:r>
              <a:rPr lang="de-DE" sz="1600" b="1" dirty="0">
                <a:solidFill>
                  <a:schemeClr val="accent5">
                    <a:lumMod val="60000"/>
                    <a:lumOff val="40000"/>
                  </a:schemeClr>
                </a:solidFill>
                <a:effectLst>
                  <a:outerShdw blurRad="38100" dist="38100" dir="2700000" algn="tl">
                    <a:srgbClr val="000000">
                      <a:alpha val="43137"/>
                    </a:srgbClr>
                  </a:outerShdw>
                </a:effectLst>
              </a:rPr>
              <a:t> </a:t>
            </a:r>
            <a:r>
              <a:rPr lang="de-DE" sz="1600" b="1" dirty="0" err="1">
                <a:solidFill>
                  <a:schemeClr val="accent5">
                    <a:lumMod val="60000"/>
                    <a:lumOff val="40000"/>
                  </a:schemeClr>
                </a:solidFill>
                <a:effectLst>
                  <a:outerShdw blurRad="38100" dist="38100" dir="2700000" algn="tl">
                    <a:srgbClr val="000000">
                      <a:alpha val="43137"/>
                    </a:srgbClr>
                  </a:outerShdw>
                </a:effectLst>
              </a:rPr>
              <a:t>female</a:t>
            </a:r>
            <a:r>
              <a:rPr lang="de-DE" sz="1600" b="1" dirty="0">
                <a:solidFill>
                  <a:schemeClr val="accent5">
                    <a:lumMod val="60000"/>
                    <a:lumOff val="40000"/>
                  </a:schemeClr>
                </a:solidFill>
                <a:effectLst>
                  <a:outerShdw blurRad="38100" dist="38100" dir="2700000" algn="tl">
                    <a:srgbClr val="000000">
                      <a:alpha val="43137"/>
                    </a:srgbClr>
                  </a:outerShdw>
                </a:effectLst>
              </a:rPr>
              <a:t> </a:t>
            </a:r>
            <a:r>
              <a:rPr lang="de-DE" sz="1600" b="1" dirty="0" err="1">
                <a:solidFill>
                  <a:schemeClr val="accent5">
                    <a:lumMod val="60000"/>
                    <a:lumOff val="40000"/>
                  </a:schemeClr>
                </a:solidFill>
                <a:effectLst>
                  <a:outerShdw blurRad="38100" dist="38100" dir="2700000" algn="tl">
                    <a:srgbClr val="000000">
                      <a:alpha val="43137"/>
                    </a:srgbClr>
                  </a:outerShdw>
                </a:effectLst>
              </a:rPr>
              <a:t>priests</a:t>
            </a:r>
            <a:br>
              <a:rPr lang="de-DE" sz="1600" b="1" dirty="0">
                <a:solidFill>
                  <a:schemeClr val="accent5">
                    <a:lumMod val="60000"/>
                    <a:lumOff val="40000"/>
                  </a:schemeClr>
                </a:solidFill>
                <a:effectLst>
                  <a:outerShdw blurRad="38100" dist="38100" dir="2700000" algn="tl">
                    <a:srgbClr val="000000">
                      <a:alpha val="43137"/>
                    </a:srgbClr>
                  </a:outerShdw>
                </a:effectLst>
              </a:rPr>
            </a:br>
            <a:r>
              <a:rPr lang="de-DE" sz="1600" dirty="0">
                <a:solidFill>
                  <a:schemeClr val="accent5">
                    <a:lumMod val="60000"/>
                    <a:lumOff val="40000"/>
                  </a:schemeClr>
                </a:solidFill>
                <a:effectLst>
                  <a:outerShdw blurRad="38100" dist="38100" dir="2700000" algn="tl">
                    <a:srgbClr val="000000">
                      <a:alpha val="43137"/>
                    </a:srgbClr>
                  </a:outerShdw>
                </a:effectLst>
              </a:rPr>
              <a:t>(</a:t>
            </a:r>
            <a:r>
              <a:rPr lang="de-DE" sz="1600" dirty="0" err="1">
                <a:solidFill>
                  <a:schemeClr val="accent5">
                    <a:lumMod val="60000"/>
                    <a:lumOff val="40000"/>
                  </a:schemeClr>
                </a:solidFill>
                <a:effectLst>
                  <a:outerShdw blurRad="38100" dist="38100" dir="2700000" algn="tl">
                    <a:srgbClr val="000000">
                      <a:alpha val="43137"/>
                    </a:srgbClr>
                  </a:outerShdw>
                </a:effectLst>
              </a:rPr>
              <a:t>Selection</a:t>
            </a:r>
            <a:r>
              <a:rPr lang="de-DE" sz="1600" dirty="0">
                <a:solidFill>
                  <a:schemeClr val="accent5">
                    <a:lumMod val="60000"/>
                    <a:lumOff val="40000"/>
                  </a:schemeClr>
                </a:solidFill>
                <a:effectLst>
                  <a:outerShdw blurRad="38100" dist="38100" dir="2700000" algn="tl">
                    <a:srgbClr val="000000">
                      <a:alpha val="43137"/>
                    </a:srgbClr>
                  </a:outerShdw>
                </a:effectLst>
              </a:rPr>
              <a:t> </a:t>
            </a:r>
            <a:r>
              <a:rPr lang="de-DE" sz="1600" dirty="0" err="1">
                <a:solidFill>
                  <a:schemeClr val="accent5">
                    <a:lumMod val="60000"/>
                    <a:lumOff val="40000"/>
                  </a:schemeClr>
                </a:solidFill>
                <a:effectLst>
                  <a:outerShdw blurRad="38100" dist="38100" dir="2700000" algn="tl">
                    <a:srgbClr val="000000">
                      <a:alpha val="43137"/>
                    </a:srgbClr>
                  </a:outerShdw>
                </a:effectLst>
              </a:rPr>
              <a:t>from</a:t>
            </a:r>
            <a:r>
              <a:rPr lang="de-DE" sz="1600" dirty="0">
                <a:solidFill>
                  <a:schemeClr val="accent5">
                    <a:lumMod val="60000"/>
                    <a:lumOff val="40000"/>
                  </a:schemeClr>
                </a:solidFill>
                <a:effectLst>
                  <a:outerShdw blurRad="38100" dist="38100" dir="2700000" algn="tl">
                    <a:srgbClr val="000000">
                      <a:alpha val="43137"/>
                    </a:srgbClr>
                  </a:outerShdw>
                </a:effectLst>
              </a:rPr>
              <a:t> </a:t>
            </a:r>
            <a:r>
              <a:rPr lang="de-DE" sz="1600" dirty="0" err="1">
                <a:solidFill>
                  <a:schemeClr val="accent5">
                    <a:lumMod val="60000"/>
                    <a:lumOff val="40000"/>
                  </a:schemeClr>
                </a:solidFill>
                <a:effectLst>
                  <a:outerShdw blurRad="38100" dist="38100" dir="2700000" algn="tl">
                    <a:srgbClr val="000000">
                      <a:alpha val="43137"/>
                    </a:srgbClr>
                  </a:outerShdw>
                </a:effectLst>
              </a:rPr>
              <a:t>over</a:t>
            </a:r>
            <a:r>
              <a:rPr lang="de-DE" sz="1600" dirty="0">
                <a:solidFill>
                  <a:schemeClr val="accent5">
                    <a:lumMod val="60000"/>
                    <a:lumOff val="40000"/>
                  </a:schemeClr>
                </a:solidFill>
                <a:effectLst>
                  <a:outerShdw blurRad="38100" dist="38100" dir="2700000" algn="tl">
                    <a:srgbClr val="000000">
                      <a:alpha val="43137"/>
                    </a:srgbClr>
                  </a:outerShdw>
                </a:effectLst>
              </a:rPr>
              <a:t> 100 </a:t>
            </a:r>
            <a:r>
              <a:rPr lang="de-DE" sz="1600" i="1" dirty="0">
                <a:solidFill>
                  <a:schemeClr val="accent5">
                    <a:lumMod val="60000"/>
                    <a:lumOff val="40000"/>
                  </a:schemeClr>
                </a:solidFill>
                <a:effectLst>
                  <a:outerShdw blurRad="38100" dist="38100" dir="2700000" algn="tl">
                    <a:srgbClr val="000000">
                      <a:alpha val="43137"/>
                    </a:srgbClr>
                  </a:outerShdw>
                </a:effectLst>
              </a:rPr>
              <a:t>poleis</a:t>
            </a:r>
            <a:r>
              <a:rPr lang="de-DE" sz="1600" dirty="0">
                <a:solidFill>
                  <a:schemeClr val="accent5">
                    <a:lumMod val="60000"/>
                    <a:lumOff val="40000"/>
                  </a:schemeClr>
                </a:solidFill>
                <a:effectLst>
                  <a:outerShdw blurRad="38100" dist="38100" dir="2700000" algn="tl">
                    <a:srgbClr val="000000">
                      <a:alpha val="43137"/>
                    </a:srgbClr>
                  </a:outerShdw>
                </a:effectLst>
              </a:rPr>
              <a:t>)</a:t>
            </a:r>
            <a:endParaRPr lang="en-GB" sz="1600" dirty="0">
              <a:solidFill>
                <a:schemeClr val="accent5">
                  <a:lumMod val="60000"/>
                  <a:lumOff val="4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dirty="0">
                <a:effectLst>
                  <a:outerShdw blurRad="38100" dist="38100" dir="2700000" algn="tl">
                    <a:srgbClr val="000000">
                      <a:alpha val="43137"/>
                    </a:srgbClr>
                  </a:outerShdw>
                </a:effectLst>
              </a:rPr>
              <a:t>SMYRNA	3\7	43%</a:t>
            </a:r>
          </a:p>
          <a:p>
            <a:pPr marL="285750" indent="-285750">
              <a:buFont typeface="Wingdings" pitchFamily="2" charset="2"/>
              <a:buChar char="Ø"/>
            </a:pPr>
            <a:r>
              <a:rPr lang="en-GB" sz="1600" dirty="0">
                <a:effectLst>
                  <a:outerShdw blurRad="38100" dist="38100" dir="2700000" algn="tl">
                    <a:srgbClr val="000000">
                      <a:alpha val="43137"/>
                    </a:srgbClr>
                  </a:outerShdw>
                </a:effectLst>
              </a:rPr>
              <a:t>TRALLES	3\8	37.5%</a:t>
            </a:r>
          </a:p>
          <a:p>
            <a:pPr marL="285750" indent="-285750">
              <a:buFont typeface="Wingdings" pitchFamily="2" charset="2"/>
              <a:buChar char="Ø"/>
            </a:pPr>
            <a:r>
              <a:rPr lang="en-GB" sz="1600" dirty="0">
                <a:effectLst>
                  <a:outerShdw blurRad="38100" dist="38100" dir="2700000" algn="tl">
                    <a:srgbClr val="000000">
                      <a:alpha val="43137"/>
                    </a:srgbClr>
                  </a:outerShdw>
                </a:effectLst>
              </a:rPr>
              <a:t>HIERAPOLIS	3\9	33%</a:t>
            </a:r>
          </a:p>
          <a:p>
            <a:pPr marL="285750" indent="-285750">
              <a:buFont typeface="Wingdings" pitchFamily="2" charset="2"/>
              <a:buChar char="Ø"/>
            </a:pPr>
            <a:r>
              <a:rPr lang="en-GB" sz="1600" dirty="0">
                <a:effectLst>
                  <a:outerShdw blurRad="38100" dist="38100" dir="2700000" algn="tl">
                    <a:srgbClr val="000000">
                      <a:alpha val="43137"/>
                    </a:srgbClr>
                  </a:outerShdw>
                </a:effectLst>
              </a:rPr>
              <a:t>ATTOUDA	1\3	33%</a:t>
            </a:r>
          </a:p>
          <a:p>
            <a:pPr marL="285750" indent="-285750">
              <a:buFont typeface="Wingdings" pitchFamily="2" charset="2"/>
              <a:buChar char="Ø"/>
            </a:pPr>
            <a:r>
              <a:rPr lang="en-GB" sz="1600" dirty="0">
                <a:effectLst>
                  <a:outerShdw blurRad="38100" dist="38100" dir="2700000" algn="tl">
                    <a:srgbClr val="000000">
                      <a:alpha val="43137"/>
                    </a:srgbClr>
                  </a:outerShdw>
                </a:effectLst>
              </a:rPr>
              <a:t>EPHESOS	7\24	29%</a:t>
            </a:r>
          </a:p>
          <a:p>
            <a:pPr marL="285750" indent="-285750">
              <a:buFont typeface="Wingdings" pitchFamily="2" charset="2"/>
              <a:buChar char="Ø"/>
            </a:pPr>
            <a:r>
              <a:rPr lang="de-DE" sz="1600" dirty="0">
                <a:effectLst>
                  <a:outerShdw blurRad="38100" dist="38100" dir="2700000" algn="tl">
                    <a:srgbClr val="000000">
                      <a:alpha val="43137"/>
                    </a:srgbClr>
                  </a:outerShdw>
                </a:effectLst>
              </a:rPr>
              <a:t>SAMOS	2\7	29%</a:t>
            </a:r>
            <a:endParaRPr lang="en-GB" sz="1600" dirty="0">
              <a:effectLst>
                <a:outerShdw blurRad="38100" dist="38100" dir="2700000" algn="tl">
                  <a:srgbClr val="000000">
                    <a:alpha val="43137"/>
                  </a:srgbClr>
                </a:outerShdw>
              </a:effectLst>
            </a:endParaRPr>
          </a:p>
          <a:p>
            <a:pPr marL="285750" indent="-285750">
              <a:buFont typeface="Wingdings" pitchFamily="2" charset="2"/>
              <a:buChar char="Ø"/>
            </a:pPr>
            <a:r>
              <a:rPr lang="en-GB" sz="1600" b="1" dirty="0">
                <a:solidFill>
                  <a:schemeClr val="accent5">
                    <a:lumMod val="60000"/>
                    <a:lumOff val="40000"/>
                  </a:schemeClr>
                </a:solidFill>
                <a:effectLst>
                  <a:outerShdw blurRad="38100" dist="38100" dir="2700000" algn="tl">
                    <a:srgbClr val="000000">
                      <a:alpha val="43137"/>
                    </a:srgbClr>
                  </a:outerShdw>
                </a:effectLst>
              </a:rPr>
              <a:t>APHRODISIAS	17\66	26%</a:t>
            </a:r>
          </a:p>
          <a:p>
            <a:pPr marL="285750" indent="-285750">
              <a:buFont typeface="Wingdings" pitchFamily="2" charset="2"/>
              <a:buChar char="Ø"/>
            </a:pPr>
            <a:r>
              <a:rPr lang="de-DE" sz="1600" dirty="0">
                <a:solidFill>
                  <a:schemeClr val="tx1">
                    <a:lumMod val="95000"/>
                  </a:schemeClr>
                </a:solidFill>
                <a:effectLst>
                  <a:outerShdw blurRad="38100" dist="38100" dir="2700000" algn="tl">
                    <a:srgbClr val="000000">
                      <a:alpha val="43137"/>
                    </a:srgbClr>
                  </a:outerShdw>
                </a:effectLst>
              </a:rPr>
              <a:t>PERGAMON	5\19	26%</a:t>
            </a:r>
            <a:endParaRPr lang="en-GB" sz="1600" dirty="0">
              <a:solidFill>
                <a:schemeClr val="tx1">
                  <a:lumMod val="95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dirty="0">
                <a:solidFill>
                  <a:schemeClr val="tx1">
                    <a:lumMod val="95000"/>
                  </a:schemeClr>
                </a:solidFill>
                <a:effectLst>
                  <a:outerShdw blurRad="38100" dist="38100" dir="2700000" algn="tl">
                    <a:srgbClr val="000000">
                      <a:alpha val="43137"/>
                    </a:srgbClr>
                  </a:outerShdw>
                </a:effectLst>
              </a:rPr>
              <a:t>KERAMOS	1\4	25%</a:t>
            </a:r>
          </a:p>
          <a:p>
            <a:pPr marL="285750" indent="-285750">
              <a:buFont typeface="Wingdings" pitchFamily="2" charset="2"/>
              <a:buChar char="Ø"/>
            </a:pPr>
            <a:r>
              <a:rPr lang="de-DE" sz="1600" dirty="0">
                <a:solidFill>
                  <a:schemeClr val="tx1">
                    <a:lumMod val="95000"/>
                  </a:schemeClr>
                </a:solidFill>
                <a:effectLst>
                  <a:outerShdw blurRad="38100" dist="38100" dir="2700000" algn="tl">
                    <a:srgbClr val="000000">
                      <a:alpha val="43137"/>
                    </a:srgbClr>
                  </a:outerShdw>
                </a:effectLst>
              </a:rPr>
              <a:t>IASOS		1\4	25%</a:t>
            </a:r>
            <a:endParaRPr lang="en-GB" sz="1600" dirty="0">
              <a:solidFill>
                <a:schemeClr val="tx1">
                  <a:lumMod val="95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dirty="0">
                <a:effectLst>
                  <a:outerShdw blurRad="38100" dist="38100" dir="2700000" algn="tl">
                    <a:srgbClr val="000000">
                      <a:alpha val="43137"/>
                    </a:srgbClr>
                  </a:outerShdw>
                </a:effectLst>
              </a:rPr>
              <a:t>STRATONIKEA	12\55	22% </a:t>
            </a:r>
          </a:p>
          <a:p>
            <a:pPr marL="285750" indent="-285750">
              <a:buFont typeface="Wingdings" pitchFamily="2" charset="2"/>
              <a:buChar char="Ø"/>
            </a:pPr>
            <a:r>
              <a:rPr lang="en-GB" sz="1600" dirty="0">
                <a:effectLst>
                  <a:outerShdw blurRad="38100" dist="38100" dir="2700000" algn="tl">
                    <a:srgbClr val="000000">
                      <a:alpha val="43137"/>
                    </a:srgbClr>
                  </a:outerShdw>
                </a:effectLst>
              </a:rPr>
              <a:t>MILET/DIDYMA	6\25	24%</a:t>
            </a:r>
          </a:p>
          <a:p>
            <a:pPr marL="285750" indent="-285750">
              <a:buFont typeface="Wingdings" pitchFamily="2" charset="2"/>
              <a:buChar char="Ø"/>
            </a:pPr>
            <a:r>
              <a:rPr lang="en-GB" sz="1600" dirty="0">
                <a:effectLst>
                  <a:outerShdw blurRad="38100" dist="38100" dir="2700000" algn="tl">
                    <a:srgbClr val="000000">
                      <a:alpha val="43137"/>
                    </a:srgbClr>
                  </a:outerShdw>
                </a:effectLst>
              </a:rPr>
              <a:t>PARION	1\5	20%</a:t>
            </a:r>
          </a:p>
          <a:p>
            <a:pPr marL="285750" indent="-285750">
              <a:buFont typeface="Wingdings" pitchFamily="2" charset="2"/>
              <a:buChar char="Ø"/>
            </a:pPr>
            <a:r>
              <a:rPr lang="en-GB" sz="1600" dirty="0">
                <a:effectLst>
                  <a:outerShdw blurRad="38100" dist="38100" dir="2700000" algn="tl">
                    <a:srgbClr val="000000">
                      <a:alpha val="43137"/>
                    </a:srgbClr>
                  </a:outerShdw>
                </a:effectLst>
              </a:rPr>
              <a:t>THYATIRE	3\17	18%</a:t>
            </a:r>
          </a:p>
          <a:p>
            <a:pPr marL="285750" indent="-285750">
              <a:buFont typeface="Wingdings" pitchFamily="2" charset="2"/>
              <a:buChar char="Ø"/>
            </a:pPr>
            <a:r>
              <a:rPr lang="en-GB" sz="1600" dirty="0">
                <a:effectLst>
                  <a:outerShdw blurRad="38100" dist="38100" dir="2700000" algn="tl">
                    <a:srgbClr val="000000">
                      <a:alpha val="43137"/>
                    </a:srgbClr>
                  </a:outerShdw>
                </a:effectLst>
              </a:rPr>
              <a:t>KOS		3\19	16%</a:t>
            </a:r>
          </a:p>
          <a:p>
            <a:pPr marL="285750" indent="-285750">
              <a:buFont typeface="Wingdings" pitchFamily="2" charset="2"/>
              <a:buChar char="Ø"/>
            </a:pPr>
            <a:r>
              <a:rPr lang="de-DE" sz="1600" dirty="0">
                <a:effectLst>
                  <a:outerShdw blurRad="38100" dist="38100" dir="2700000" algn="tl">
                    <a:srgbClr val="000000">
                      <a:alpha val="43137"/>
                    </a:srgbClr>
                  </a:outerShdw>
                </a:effectLst>
              </a:rPr>
              <a:t>PHILADELPHIA	1\9	11%</a:t>
            </a:r>
            <a:endParaRPr lang="en-GB" sz="1600" dirty="0">
              <a:effectLst>
                <a:outerShdw blurRad="38100" dist="38100" dir="2700000" algn="tl">
                  <a:srgbClr val="000000">
                    <a:alpha val="43137"/>
                  </a:srgbClr>
                </a:outerShdw>
              </a:effectLst>
            </a:endParaRPr>
          </a:p>
          <a:p>
            <a:pPr marL="285750" indent="-285750">
              <a:buFont typeface="Wingdings" pitchFamily="2" charset="2"/>
              <a:buChar char="Ø"/>
            </a:pPr>
            <a:r>
              <a:rPr lang="en-GB" sz="1600" dirty="0">
                <a:effectLst>
                  <a:outerShdw blurRad="38100" dist="38100" dir="2700000" algn="tl">
                    <a:srgbClr val="000000">
                      <a:alpha val="43137"/>
                    </a:srgbClr>
                  </a:outerShdw>
                </a:effectLst>
              </a:rPr>
              <a:t>MYTILENE	2\21	10%</a:t>
            </a:r>
          </a:p>
          <a:p>
            <a:pPr marL="285750" indent="-285750">
              <a:buFont typeface="Wingdings" pitchFamily="2" charset="2"/>
              <a:buChar char="Ø"/>
            </a:pPr>
            <a:r>
              <a:rPr lang="en-GB" sz="1600" dirty="0">
                <a:effectLst>
                  <a:outerShdw blurRad="38100" dist="38100" dir="2700000" algn="tl">
                    <a:srgbClr val="000000">
                      <a:alpha val="43137"/>
                    </a:srgbClr>
                  </a:outerShdw>
                </a:effectLst>
              </a:rPr>
              <a:t>MAGNESIA/M.	2\26	8%</a:t>
            </a:r>
          </a:p>
        </p:txBody>
      </p:sp>
    </p:spTree>
    <p:extLst>
      <p:ext uri="{BB962C8B-B14F-4D97-AF65-F5344CB8AC3E}">
        <p14:creationId xmlns:p14="http://schemas.microsoft.com/office/powerpoint/2010/main" val="343722810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lstStyle/>
          <a:p>
            <a:endParaRPr lang="en-GB"/>
          </a:p>
        </p:txBody>
      </p:sp>
      <p:pic>
        <p:nvPicPr>
          <p:cNvPr id="5"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p:spPr>
      </p:pic>
      <p:sp>
        <p:nvSpPr>
          <p:cNvPr id="6" name="TextBox 5"/>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7" name="Oval 6"/>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0" name="TextBox 9"/>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1" name="Oval 10"/>
          <p:cNvSpPr/>
          <p:nvPr/>
        </p:nvSpPr>
        <p:spPr>
          <a:xfrm>
            <a:off x="1763688" y="4509120"/>
            <a:ext cx="360040" cy="324037"/>
          </a:xfrm>
          <a:prstGeom prst="ellipse">
            <a:avLst/>
          </a:prstGeom>
          <a:solidFill>
            <a:srgbClr val="FFFF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3" name="Oval 12"/>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00"/>
              </a:solidFill>
            </a:endParaRPr>
          </a:p>
        </p:txBody>
      </p:sp>
      <p:sp>
        <p:nvSpPr>
          <p:cNvPr id="14" name="TextBox 13"/>
          <p:cNvSpPr txBox="1"/>
          <p:nvPr/>
        </p:nvSpPr>
        <p:spPr>
          <a:xfrm>
            <a:off x="2386886" y="4571836"/>
            <a:ext cx="312906" cy="369332"/>
          </a:xfrm>
          <a:prstGeom prst="rect">
            <a:avLst/>
          </a:prstGeom>
          <a:noFill/>
        </p:spPr>
        <p:txBody>
          <a:bodyPr wrap="none" rtlCol="0">
            <a:spAutoFit/>
          </a:bodyPr>
          <a:lstStyle/>
          <a:p>
            <a:r>
              <a:rPr lang="en-GB" dirty="0">
                <a:solidFill>
                  <a:srgbClr val="C00000"/>
                </a:solidFill>
              </a:rPr>
              <a:t>7</a:t>
            </a:r>
          </a:p>
        </p:txBody>
      </p:sp>
      <p:sp>
        <p:nvSpPr>
          <p:cNvPr id="15" name="Oval 14"/>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18" name="Oval 17"/>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A0000"/>
              </a:solidFill>
            </a:endParaRPr>
          </a:p>
        </p:txBody>
      </p:sp>
      <p:sp>
        <p:nvSpPr>
          <p:cNvPr id="19" name="TextBox 18"/>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0" name="Oval 19"/>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2" name="Oval 21"/>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TextBox 24"/>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26" name="TextBox 25"/>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27" name="TextBox 26"/>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8" name="TextBox 27"/>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9" name="Oval 28"/>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1" name="TextBox 30"/>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2" name="Oval 31"/>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4" name="Oval 33"/>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6" name="Oval 35"/>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38" name="TextBox 37"/>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9" name="Oval 38"/>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1" name="TextBox 40"/>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2" name="Oval 41"/>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4" name="TextBox 43"/>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5" name="Oval 44"/>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47" name="TextBox 46"/>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8" name="TextBox 47"/>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Oval 48"/>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1" name="Oval 50"/>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53" name="TextBox 52"/>
          <p:cNvSpPr txBox="1"/>
          <p:nvPr/>
        </p:nvSpPr>
        <p:spPr>
          <a:xfrm>
            <a:off x="2843808" y="5517232"/>
            <a:ext cx="441146" cy="369332"/>
          </a:xfrm>
          <a:prstGeom prst="rect">
            <a:avLst/>
          </a:prstGeom>
          <a:noFill/>
        </p:spPr>
        <p:txBody>
          <a:bodyPr wrap="none" rtlCol="0">
            <a:spAutoFit/>
          </a:bodyPr>
          <a:lstStyle/>
          <a:p>
            <a:r>
              <a:rPr lang="en-GB" dirty="0">
                <a:solidFill>
                  <a:srgbClr val="C00000"/>
                </a:solidFill>
              </a:rPr>
              <a:t>12</a:t>
            </a:r>
          </a:p>
        </p:txBody>
      </p:sp>
      <p:sp>
        <p:nvSpPr>
          <p:cNvPr id="54" name="TextBox 53"/>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5" name="TextBox 54"/>
          <p:cNvSpPr txBox="1"/>
          <p:nvPr/>
        </p:nvSpPr>
        <p:spPr>
          <a:xfrm>
            <a:off x="3632399" y="5252621"/>
            <a:ext cx="441146" cy="369332"/>
          </a:xfrm>
          <a:prstGeom prst="rect">
            <a:avLst/>
          </a:prstGeom>
          <a:noFill/>
        </p:spPr>
        <p:txBody>
          <a:bodyPr wrap="none" rtlCol="0">
            <a:spAutoFit/>
          </a:bodyPr>
          <a:lstStyle/>
          <a:p>
            <a:r>
              <a:rPr lang="en-GB" dirty="0">
                <a:solidFill>
                  <a:srgbClr val="9A0000"/>
                </a:solidFill>
              </a:rPr>
              <a:t>17</a:t>
            </a:r>
          </a:p>
        </p:txBody>
      </p:sp>
      <p:sp>
        <p:nvSpPr>
          <p:cNvPr id="56" name="Oval 55"/>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59" name="TextBox 58"/>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0" name="Oval 59"/>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2" name="TextBox 61"/>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3" name="TextBox 62"/>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4" name="Oval 63"/>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p:cNvSpPr txBox="1"/>
          <p:nvPr/>
        </p:nvSpPr>
        <p:spPr>
          <a:xfrm>
            <a:off x="3549345" y="5013176"/>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Oval 66"/>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TextBox 67"/>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9" name="TextBox 68"/>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70" name="Oval 69"/>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TextBox 71"/>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3" name="Oval 72"/>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TextBox 73"/>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5" name="Oval 74"/>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77" name="TextBox 76"/>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8" name="Oval 77"/>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0" name="Oval 79"/>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2" name="TextBox 81"/>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3" name="TextBox 82"/>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4" name="TextBox 83"/>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5" name="Oval 84"/>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TextBox 85"/>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87" name="TextBox 86"/>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8" name="Oval 87"/>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0" name="TextBox 89"/>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1" name="Oval 90"/>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TextBox 91"/>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3" name="TextBox 92"/>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4" name="Oval 93"/>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TextBox 94"/>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96" name="Oval 95"/>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TextBox 96"/>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8" name="TextBox 97"/>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99" name="Oval 98"/>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TextBox 99"/>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1" name="TextBox 100"/>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3" name="Oval 102"/>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TextBox 103"/>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5" name="TextBox 104"/>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6" name="TextBox 105"/>
          <p:cNvSpPr txBox="1"/>
          <p:nvPr/>
        </p:nvSpPr>
        <p:spPr>
          <a:xfrm>
            <a:off x="3707904" y="422166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7" name="TextBox 106"/>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08" name="Oval 107"/>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TextBox 108"/>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0" name="TextBox 109"/>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1" name="TextBox 110"/>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2" name="Oval 111"/>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TextBox 113"/>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15" name="Oval 114"/>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17" name="TextBox 116"/>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0" name="Oval 119"/>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TextBox 120"/>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2" name="Oval 121"/>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TextBox 122"/>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24" name="TextBox 123"/>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5" name="Oval 124"/>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7" name="Oval 126"/>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9" name="TextBox 128"/>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sp>
        <p:nvSpPr>
          <p:cNvPr id="130" name="Content Placeholder 2"/>
          <p:cNvSpPr txBox="1">
            <a:spLocks/>
          </p:cNvSpPr>
          <p:nvPr/>
        </p:nvSpPr>
        <p:spPr>
          <a:xfrm>
            <a:off x="3841576" y="44624"/>
            <a:ext cx="4042792" cy="864096"/>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br>
              <a:rPr lang="de-DE" dirty="0">
                <a:effectLst>
                  <a:outerShdw blurRad="38100" dist="38100" dir="2700000" algn="tl">
                    <a:srgbClr val="000000">
                      <a:alpha val="43137"/>
                    </a:srgbClr>
                  </a:outerShdw>
                </a:effectLst>
              </a:rPr>
            </a:br>
            <a:r>
              <a:rPr lang="de-DE" dirty="0">
                <a:effectLst>
                  <a:outerShdw blurRad="38100" dist="38100" dir="2700000" algn="tl">
                    <a:srgbClr val="000000">
                      <a:alpha val="43137"/>
                    </a:srgbClr>
                  </a:outerShdw>
                </a:effectLst>
              </a:rPr>
              <a:t>     </a:t>
            </a:r>
          </a:p>
        </p:txBody>
      </p:sp>
      <p:sp>
        <p:nvSpPr>
          <p:cNvPr id="119" name="TextBox 118"/>
          <p:cNvSpPr txBox="1"/>
          <p:nvPr/>
        </p:nvSpPr>
        <p:spPr>
          <a:xfrm>
            <a:off x="5316798" y="1190357"/>
            <a:ext cx="3647689" cy="5016758"/>
          </a:xfrm>
          <a:prstGeom prst="rect">
            <a:avLst/>
          </a:prstGeom>
          <a:gradFill flip="none" rotWithShape="1">
            <a:gsLst>
              <a:gs pos="0">
                <a:schemeClr val="accent1">
                  <a:shade val="30000"/>
                  <a:satMod val="115000"/>
                  <a:alpha val="15000"/>
                  <a:lumMod val="100000"/>
                </a:schemeClr>
              </a:gs>
              <a:gs pos="68000">
                <a:schemeClr val="accent1">
                  <a:shade val="67500"/>
                  <a:satMod val="115000"/>
                </a:schemeClr>
              </a:gs>
              <a:gs pos="100000">
                <a:schemeClr val="accent1">
                  <a:shade val="100000"/>
                  <a:satMod val="115000"/>
                </a:schemeClr>
              </a:gs>
            </a:gsLst>
            <a:path path="circle">
              <a:fillToRect l="50000" t="50000" r="50000" b="50000"/>
            </a:path>
            <a:tileRect/>
          </a:gradFill>
        </p:spPr>
        <p:txBody>
          <a:bodyPr wrap="square" rtlCol="0">
            <a:spAutoFit/>
          </a:bodyPr>
          <a:lstStyle/>
          <a:p>
            <a:pPr algn="ctr"/>
            <a:r>
              <a:rPr lang="de-DE" sz="1600" b="1" dirty="0">
                <a:solidFill>
                  <a:schemeClr val="accent5">
                    <a:lumMod val="60000"/>
                    <a:lumOff val="40000"/>
                  </a:schemeClr>
                </a:solidFill>
                <a:effectLst>
                  <a:outerShdw blurRad="38100" dist="38100" dir="2700000" algn="tl">
                    <a:srgbClr val="000000">
                      <a:alpha val="43137"/>
                    </a:srgbClr>
                  </a:outerShdw>
                </a:effectLst>
              </a:rPr>
              <a:t>Proportion </a:t>
            </a:r>
            <a:r>
              <a:rPr lang="de-DE" sz="1600" b="1" dirty="0" err="1">
                <a:solidFill>
                  <a:schemeClr val="accent5">
                    <a:lumMod val="60000"/>
                    <a:lumOff val="40000"/>
                  </a:schemeClr>
                </a:solidFill>
                <a:effectLst>
                  <a:outerShdw blurRad="38100" dist="38100" dir="2700000" algn="tl">
                    <a:srgbClr val="000000">
                      <a:alpha val="43137"/>
                    </a:srgbClr>
                  </a:outerShdw>
                </a:effectLst>
              </a:rPr>
              <a:t>of</a:t>
            </a:r>
            <a:r>
              <a:rPr lang="de-DE" sz="1600" b="1" dirty="0">
                <a:solidFill>
                  <a:schemeClr val="accent5">
                    <a:lumMod val="60000"/>
                    <a:lumOff val="40000"/>
                  </a:schemeClr>
                </a:solidFill>
                <a:effectLst>
                  <a:outerShdw blurRad="38100" dist="38100" dir="2700000" algn="tl">
                    <a:srgbClr val="000000">
                      <a:alpha val="43137"/>
                    </a:srgbClr>
                  </a:outerShdw>
                </a:effectLst>
              </a:rPr>
              <a:t> </a:t>
            </a:r>
            <a:r>
              <a:rPr lang="de-DE" sz="1600" b="1" dirty="0" err="1">
                <a:solidFill>
                  <a:schemeClr val="accent5">
                    <a:lumMod val="60000"/>
                    <a:lumOff val="40000"/>
                  </a:schemeClr>
                </a:solidFill>
                <a:effectLst>
                  <a:outerShdw blurRad="38100" dist="38100" dir="2700000" algn="tl">
                    <a:srgbClr val="000000">
                      <a:alpha val="43137"/>
                    </a:srgbClr>
                  </a:outerShdw>
                </a:effectLst>
              </a:rPr>
              <a:t>female</a:t>
            </a:r>
            <a:r>
              <a:rPr lang="de-DE" sz="1600" b="1" dirty="0">
                <a:solidFill>
                  <a:schemeClr val="accent5">
                    <a:lumMod val="60000"/>
                    <a:lumOff val="40000"/>
                  </a:schemeClr>
                </a:solidFill>
                <a:effectLst>
                  <a:outerShdw blurRad="38100" dist="38100" dir="2700000" algn="tl">
                    <a:srgbClr val="000000">
                      <a:alpha val="43137"/>
                    </a:srgbClr>
                  </a:outerShdw>
                </a:effectLst>
              </a:rPr>
              <a:t> </a:t>
            </a:r>
            <a:r>
              <a:rPr lang="de-DE" sz="1600" b="1" dirty="0" err="1">
                <a:solidFill>
                  <a:schemeClr val="accent5">
                    <a:lumMod val="60000"/>
                    <a:lumOff val="40000"/>
                  </a:schemeClr>
                </a:solidFill>
                <a:effectLst>
                  <a:outerShdw blurRad="38100" dist="38100" dir="2700000" algn="tl">
                    <a:srgbClr val="000000">
                      <a:alpha val="43137"/>
                    </a:srgbClr>
                  </a:outerShdw>
                </a:effectLst>
              </a:rPr>
              <a:t>priests</a:t>
            </a:r>
            <a:br>
              <a:rPr lang="de-DE" sz="1600" b="1" dirty="0">
                <a:solidFill>
                  <a:schemeClr val="accent5">
                    <a:lumMod val="60000"/>
                    <a:lumOff val="40000"/>
                  </a:schemeClr>
                </a:solidFill>
                <a:effectLst>
                  <a:outerShdw blurRad="38100" dist="38100" dir="2700000" algn="tl">
                    <a:srgbClr val="000000">
                      <a:alpha val="43137"/>
                    </a:srgbClr>
                  </a:outerShdw>
                </a:effectLst>
              </a:rPr>
            </a:br>
            <a:r>
              <a:rPr lang="de-DE" sz="1600" dirty="0">
                <a:solidFill>
                  <a:schemeClr val="accent5">
                    <a:lumMod val="60000"/>
                    <a:lumOff val="40000"/>
                  </a:schemeClr>
                </a:solidFill>
                <a:effectLst>
                  <a:outerShdw blurRad="38100" dist="38100" dir="2700000" algn="tl">
                    <a:srgbClr val="000000">
                      <a:alpha val="43137"/>
                    </a:srgbClr>
                  </a:outerShdw>
                </a:effectLst>
              </a:rPr>
              <a:t>(</a:t>
            </a:r>
            <a:r>
              <a:rPr lang="de-DE" sz="1600" dirty="0" err="1">
                <a:solidFill>
                  <a:schemeClr val="accent5">
                    <a:lumMod val="60000"/>
                    <a:lumOff val="40000"/>
                  </a:schemeClr>
                </a:solidFill>
                <a:effectLst>
                  <a:outerShdw blurRad="38100" dist="38100" dir="2700000" algn="tl">
                    <a:srgbClr val="000000">
                      <a:alpha val="43137"/>
                    </a:srgbClr>
                  </a:outerShdw>
                </a:effectLst>
              </a:rPr>
              <a:t>Selection</a:t>
            </a:r>
            <a:r>
              <a:rPr lang="de-DE" sz="1600" dirty="0">
                <a:solidFill>
                  <a:schemeClr val="accent5">
                    <a:lumMod val="60000"/>
                    <a:lumOff val="40000"/>
                  </a:schemeClr>
                </a:solidFill>
                <a:effectLst>
                  <a:outerShdw blurRad="38100" dist="38100" dir="2700000" algn="tl">
                    <a:srgbClr val="000000">
                      <a:alpha val="43137"/>
                    </a:srgbClr>
                  </a:outerShdw>
                </a:effectLst>
              </a:rPr>
              <a:t> </a:t>
            </a:r>
            <a:r>
              <a:rPr lang="de-DE" sz="1600" dirty="0" err="1">
                <a:solidFill>
                  <a:schemeClr val="accent5">
                    <a:lumMod val="60000"/>
                    <a:lumOff val="40000"/>
                  </a:schemeClr>
                </a:solidFill>
                <a:effectLst>
                  <a:outerShdw blurRad="38100" dist="38100" dir="2700000" algn="tl">
                    <a:srgbClr val="000000">
                      <a:alpha val="43137"/>
                    </a:srgbClr>
                  </a:outerShdw>
                </a:effectLst>
              </a:rPr>
              <a:t>from</a:t>
            </a:r>
            <a:r>
              <a:rPr lang="de-DE" sz="1600" dirty="0">
                <a:solidFill>
                  <a:schemeClr val="accent5">
                    <a:lumMod val="60000"/>
                    <a:lumOff val="40000"/>
                  </a:schemeClr>
                </a:solidFill>
                <a:effectLst>
                  <a:outerShdw blurRad="38100" dist="38100" dir="2700000" algn="tl">
                    <a:srgbClr val="000000">
                      <a:alpha val="43137"/>
                    </a:srgbClr>
                  </a:outerShdw>
                </a:effectLst>
              </a:rPr>
              <a:t> </a:t>
            </a:r>
            <a:r>
              <a:rPr lang="de-DE" sz="1600" dirty="0" err="1">
                <a:solidFill>
                  <a:schemeClr val="accent5">
                    <a:lumMod val="60000"/>
                    <a:lumOff val="40000"/>
                  </a:schemeClr>
                </a:solidFill>
                <a:effectLst>
                  <a:outerShdw blurRad="38100" dist="38100" dir="2700000" algn="tl">
                    <a:srgbClr val="000000">
                      <a:alpha val="43137"/>
                    </a:srgbClr>
                  </a:outerShdw>
                </a:effectLst>
              </a:rPr>
              <a:t>over</a:t>
            </a:r>
            <a:r>
              <a:rPr lang="de-DE" sz="1600" dirty="0">
                <a:solidFill>
                  <a:schemeClr val="accent5">
                    <a:lumMod val="60000"/>
                    <a:lumOff val="40000"/>
                  </a:schemeClr>
                </a:solidFill>
                <a:effectLst>
                  <a:outerShdw blurRad="38100" dist="38100" dir="2700000" algn="tl">
                    <a:srgbClr val="000000">
                      <a:alpha val="43137"/>
                    </a:srgbClr>
                  </a:outerShdw>
                </a:effectLst>
              </a:rPr>
              <a:t> 100 </a:t>
            </a:r>
            <a:r>
              <a:rPr lang="de-DE" sz="1600" i="1" dirty="0" err="1">
                <a:solidFill>
                  <a:schemeClr val="accent5">
                    <a:lumMod val="60000"/>
                    <a:lumOff val="40000"/>
                  </a:schemeClr>
                </a:solidFill>
                <a:effectLst>
                  <a:outerShdw blurRad="38100" dist="38100" dir="2700000" algn="tl">
                    <a:srgbClr val="000000">
                      <a:alpha val="43137"/>
                    </a:srgbClr>
                  </a:outerShdw>
                </a:effectLst>
              </a:rPr>
              <a:t>poleis</a:t>
            </a:r>
            <a:r>
              <a:rPr lang="de-DE" sz="1600" dirty="0">
                <a:solidFill>
                  <a:schemeClr val="accent5">
                    <a:lumMod val="60000"/>
                    <a:lumOff val="40000"/>
                  </a:schemeClr>
                </a:solidFill>
                <a:effectLst>
                  <a:outerShdw blurRad="38100" dist="38100" dir="2700000" algn="tl">
                    <a:srgbClr val="000000">
                      <a:alpha val="43137"/>
                    </a:srgbClr>
                  </a:outerShdw>
                </a:effectLst>
              </a:rPr>
              <a:t>)</a:t>
            </a:r>
            <a:endParaRPr lang="en-GB" sz="1600" dirty="0">
              <a:solidFill>
                <a:schemeClr val="accent5">
                  <a:lumMod val="60000"/>
                  <a:lumOff val="4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b="1" dirty="0">
                <a:solidFill>
                  <a:schemeClr val="accent5">
                    <a:lumMod val="60000"/>
                    <a:lumOff val="40000"/>
                  </a:schemeClr>
                </a:solidFill>
                <a:effectLst>
                  <a:outerShdw blurRad="38100" dist="38100" dir="2700000" algn="tl">
                    <a:srgbClr val="000000">
                      <a:alpha val="43137"/>
                    </a:srgbClr>
                  </a:outerShdw>
                </a:effectLst>
              </a:rPr>
              <a:t>SMYRNA	3\7	43%</a:t>
            </a:r>
          </a:p>
          <a:p>
            <a:pPr marL="285750" indent="-285750">
              <a:buFont typeface="Wingdings" pitchFamily="2" charset="2"/>
              <a:buChar char="Ø"/>
            </a:pPr>
            <a:r>
              <a:rPr lang="en-GB" sz="1600" dirty="0">
                <a:effectLst>
                  <a:outerShdw blurRad="38100" dist="38100" dir="2700000" algn="tl">
                    <a:srgbClr val="000000">
                      <a:alpha val="43137"/>
                    </a:srgbClr>
                  </a:outerShdw>
                </a:effectLst>
              </a:rPr>
              <a:t>TRALLES	3\8	37.5%</a:t>
            </a:r>
          </a:p>
          <a:p>
            <a:pPr marL="285750" indent="-285750">
              <a:buFont typeface="Wingdings" pitchFamily="2" charset="2"/>
              <a:buChar char="Ø"/>
            </a:pPr>
            <a:r>
              <a:rPr lang="en-GB" sz="1600" dirty="0">
                <a:effectLst>
                  <a:outerShdw blurRad="38100" dist="38100" dir="2700000" algn="tl">
                    <a:srgbClr val="000000">
                      <a:alpha val="43137"/>
                    </a:srgbClr>
                  </a:outerShdw>
                </a:effectLst>
              </a:rPr>
              <a:t>HIERAPOLIS	3\9	33%</a:t>
            </a:r>
          </a:p>
          <a:p>
            <a:pPr marL="285750" indent="-285750">
              <a:buFont typeface="Wingdings" pitchFamily="2" charset="2"/>
              <a:buChar char="Ø"/>
            </a:pPr>
            <a:r>
              <a:rPr lang="en-GB" sz="1600" dirty="0">
                <a:effectLst>
                  <a:outerShdw blurRad="38100" dist="38100" dir="2700000" algn="tl">
                    <a:srgbClr val="000000">
                      <a:alpha val="43137"/>
                    </a:srgbClr>
                  </a:outerShdw>
                </a:effectLst>
              </a:rPr>
              <a:t>ATTOUDA	1\3	33%</a:t>
            </a:r>
          </a:p>
          <a:p>
            <a:pPr marL="285750" indent="-285750">
              <a:buFont typeface="Wingdings" pitchFamily="2" charset="2"/>
              <a:buChar char="Ø"/>
            </a:pPr>
            <a:r>
              <a:rPr lang="en-GB" sz="1600" dirty="0">
                <a:effectLst>
                  <a:outerShdw blurRad="38100" dist="38100" dir="2700000" algn="tl">
                    <a:srgbClr val="000000">
                      <a:alpha val="43137"/>
                    </a:srgbClr>
                  </a:outerShdw>
                </a:effectLst>
              </a:rPr>
              <a:t>EPHESOS	7\24	29%</a:t>
            </a:r>
          </a:p>
          <a:p>
            <a:pPr marL="285750" indent="-285750">
              <a:buFont typeface="Wingdings" pitchFamily="2" charset="2"/>
              <a:buChar char="Ø"/>
            </a:pPr>
            <a:r>
              <a:rPr lang="de-DE" sz="1600" dirty="0">
                <a:effectLst>
                  <a:outerShdw blurRad="38100" dist="38100" dir="2700000" algn="tl">
                    <a:srgbClr val="000000">
                      <a:alpha val="43137"/>
                    </a:srgbClr>
                  </a:outerShdw>
                </a:effectLst>
              </a:rPr>
              <a:t>SAMOS	2\7	29%</a:t>
            </a:r>
            <a:endParaRPr lang="en-GB" sz="1600" dirty="0">
              <a:effectLst>
                <a:outerShdw blurRad="38100" dist="38100" dir="2700000" algn="tl">
                  <a:srgbClr val="000000">
                    <a:alpha val="43137"/>
                  </a:srgbClr>
                </a:outerShdw>
              </a:effectLst>
            </a:endParaRPr>
          </a:p>
          <a:p>
            <a:pPr marL="285750" indent="-285750">
              <a:buFont typeface="Wingdings" pitchFamily="2" charset="2"/>
              <a:buChar char="Ø"/>
            </a:pPr>
            <a:r>
              <a:rPr lang="en-GB" sz="1600" dirty="0">
                <a:solidFill>
                  <a:schemeClr val="tx1">
                    <a:lumMod val="95000"/>
                  </a:schemeClr>
                </a:solidFill>
                <a:effectLst>
                  <a:outerShdw blurRad="38100" dist="38100" dir="2700000" algn="tl">
                    <a:srgbClr val="000000">
                      <a:alpha val="43137"/>
                    </a:srgbClr>
                  </a:outerShdw>
                </a:effectLst>
              </a:rPr>
              <a:t>APHRODISIAS	17\66	26%</a:t>
            </a:r>
          </a:p>
          <a:p>
            <a:pPr marL="285750" indent="-285750">
              <a:buFont typeface="Wingdings" pitchFamily="2" charset="2"/>
              <a:buChar char="Ø"/>
            </a:pPr>
            <a:r>
              <a:rPr lang="de-DE" sz="1600" dirty="0">
                <a:solidFill>
                  <a:schemeClr val="tx1">
                    <a:lumMod val="95000"/>
                  </a:schemeClr>
                </a:solidFill>
                <a:effectLst>
                  <a:outerShdw blurRad="38100" dist="38100" dir="2700000" algn="tl">
                    <a:srgbClr val="000000">
                      <a:alpha val="43137"/>
                    </a:srgbClr>
                  </a:outerShdw>
                </a:effectLst>
              </a:rPr>
              <a:t>PERGAMON	5\19	26%</a:t>
            </a:r>
            <a:endParaRPr lang="en-GB" sz="1600" dirty="0">
              <a:solidFill>
                <a:schemeClr val="tx1">
                  <a:lumMod val="95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dirty="0">
                <a:solidFill>
                  <a:schemeClr val="tx1">
                    <a:lumMod val="95000"/>
                  </a:schemeClr>
                </a:solidFill>
                <a:effectLst>
                  <a:outerShdw blurRad="38100" dist="38100" dir="2700000" algn="tl">
                    <a:srgbClr val="000000">
                      <a:alpha val="43137"/>
                    </a:srgbClr>
                  </a:outerShdw>
                </a:effectLst>
              </a:rPr>
              <a:t>KERAMOS	1\4	25%</a:t>
            </a:r>
          </a:p>
          <a:p>
            <a:pPr marL="285750" indent="-285750">
              <a:buFont typeface="Wingdings" pitchFamily="2" charset="2"/>
              <a:buChar char="Ø"/>
            </a:pPr>
            <a:r>
              <a:rPr lang="de-DE" sz="1600" dirty="0">
                <a:solidFill>
                  <a:schemeClr val="tx1">
                    <a:lumMod val="95000"/>
                  </a:schemeClr>
                </a:solidFill>
                <a:effectLst>
                  <a:outerShdw blurRad="38100" dist="38100" dir="2700000" algn="tl">
                    <a:srgbClr val="000000">
                      <a:alpha val="43137"/>
                    </a:srgbClr>
                  </a:outerShdw>
                </a:effectLst>
              </a:rPr>
              <a:t>IASOS		1\4	25%</a:t>
            </a:r>
            <a:endParaRPr lang="en-GB" sz="1600" dirty="0">
              <a:solidFill>
                <a:schemeClr val="tx1">
                  <a:lumMod val="95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dirty="0">
                <a:solidFill>
                  <a:schemeClr val="tx1">
                    <a:lumMod val="95000"/>
                  </a:schemeClr>
                </a:solidFill>
                <a:effectLst>
                  <a:outerShdw blurRad="38100" dist="38100" dir="2700000" algn="tl">
                    <a:srgbClr val="000000">
                      <a:alpha val="43137"/>
                    </a:srgbClr>
                  </a:outerShdw>
                </a:effectLst>
              </a:rPr>
              <a:t>STRATONIKEA	12\55	22% </a:t>
            </a:r>
          </a:p>
          <a:p>
            <a:pPr marL="285750" indent="-285750">
              <a:buFont typeface="Wingdings" pitchFamily="2" charset="2"/>
              <a:buChar char="Ø"/>
            </a:pPr>
            <a:r>
              <a:rPr lang="en-GB" sz="1600" dirty="0">
                <a:effectLst>
                  <a:outerShdw blurRad="38100" dist="38100" dir="2700000" algn="tl">
                    <a:srgbClr val="000000">
                      <a:alpha val="43137"/>
                    </a:srgbClr>
                  </a:outerShdw>
                </a:effectLst>
              </a:rPr>
              <a:t>MILET/DIDYMA	6\25	24%</a:t>
            </a:r>
          </a:p>
          <a:p>
            <a:pPr marL="285750" indent="-285750">
              <a:buFont typeface="Wingdings" pitchFamily="2" charset="2"/>
              <a:buChar char="Ø"/>
            </a:pPr>
            <a:r>
              <a:rPr lang="en-GB" sz="1600" dirty="0">
                <a:effectLst>
                  <a:outerShdw blurRad="38100" dist="38100" dir="2700000" algn="tl">
                    <a:srgbClr val="000000">
                      <a:alpha val="43137"/>
                    </a:srgbClr>
                  </a:outerShdw>
                </a:effectLst>
              </a:rPr>
              <a:t>PARION	1\5	20%</a:t>
            </a:r>
          </a:p>
          <a:p>
            <a:pPr marL="285750" indent="-285750">
              <a:buFont typeface="Wingdings" pitchFamily="2" charset="2"/>
              <a:buChar char="Ø"/>
            </a:pPr>
            <a:r>
              <a:rPr lang="en-GB" sz="1600" dirty="0">
                <a:effectLst>
                  <a:outerShdw blurRad="38100" dist="38100" dir="2700000" algn="tl">
                    <a:srgbClr val="000000">
                      <a:alpha val="43137"/>
                    </a:srgbClr>
                  </a:outerShdw>
                </a:effectLst>
              </a:rPr>
              <a:t>THYATIRE	3\17	18%</a:t>
            </a:r>
          </a:p>
          <a:p>
            <a:pPr marL="285750" indent="-285750">
              <a:buFont typeface="Wingdings" pitchFamily="2" charset="2"/>
              <a:buChar char="Ø"/>
            </a:pPr>
            <a:r>
              <a:rPr lang="en-GB" sz="1600" dirty="0">
                <a:effectLst>
                  <a:outerShdw blurRad="38100" dist="38100" dir="2700000" algn="tl">
                    <a:srgbClr val="000000">
                      <a:alpha val="43137"/>
                    </a:srgbClr>
                  </a:outerShdw>
                </a:effectLst>
              </a:rPr>
              <a:t>KOS		3\19	16%</a:t>
            </a:r>
          </a:p>
          <a:p>
            <a:pPr marL="285750" indent="-285750">
              <a:buFont typeface="Wingdings" pitchFamily="2" charset="2"/>
              <a:buChar char="Ø"/>
            </a:pPr>
            <a:r>
              <a:rPr lang="de-DE" sz="1600" dirty="0">
                <a:effectLst>
                  <a:outerShdw blurRad="38100" dist="38100" dir="2700000" algn="tl">
                    <a:srgbClr val="000000">
                      <a:alpha val="43137"/>
                    </a:srgbClr>
                  </a:outerShdw>
                </a:effectLst>
              </a:rPr>
              <a:t>PHILADELPHIA	1\9	11%</a:t>
            </a:r>
            <a:endParaRPr lang="en-GB" sz="1600" dirty="0">
              <a:effectLst>
                <a:outerShdw blurRad="38100" dist="38100" dir="2700000" algn="tl">
                  <a:srgbClr val="000000">
                    <a:alpha val="43137"/>
                  </a:srgbClr>
                </a:outerShdw>
              </a:effectLst>
            </a:endParaRPr>
          </a:p>
          <a:p>
            <a:pPr marL="285750" indent="-285750">
              <a:buFont typeface="Wingdings" pitchFamily="2" charset="2"/>
              <a:buChar char="Ø"/>
            </a:pPr>
            <a:r>
              <a:rPr lang="en-GB" sz="1600" dirty="0">
                <a:effectLst>
                  <a:outerShdw blurRad="38100" dist="38100" dir="2700000" algn="tl">
                    <a:srgbClr val="000000">
                      <a:alpha val="43137"/>
                    </a:srgbClr>
                  </a:outerShdw>
                </a:effectLst>
              </a:rPr>
              <a:t>MYTILENE	2\21	10%</a:t>
            </a:r>
          </a:p>
          <a:p>
            <a:pPr marL="285750" indent="-285750">
              <a:buFont typeface="Wingdings" pitchFamily="2" charset="2"/>
              <a:buChar char="Ø"/>
            </a:pPr>
            <a:r>
              <a:rPr lang="en-GB" sz="1600" dirty="0">
                <a:effectLst>
                  <a:outerShdw blurRad="38100" dist="38100" dir="2700000" algn="tl">
                    <a:srgbClr val="000000">
                      <a:alpha val="43137"/>
                    </a:srgbClr>
                  </a:outerShdw>
                </a:effectLst>
              </a:rPr>
              <a:t>MAGNESIA/M.	2\26	8%</a:t>
            </a:r>
          </a:p>
        </p:txBody>
      </p:sp>
    </p:spTree>
    <p:extLst>
      <p:ext uri="{BB962C8B-B14F-4D97-AF65-F5344CB8AC3E}">
        <p14:creationId xmlns:p14="http://schemas.microsoft.com/office/powerpoint/2010/main" val="1916675504"/>
      </p:ext>
    </p:extLst>
  </p:cSld>
  <p:clrMapOvr>
    <a:masterClrMapping/>
  </p:clrMapOvr>
  <p:transition spd="slow">
    <p:randomBa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lstStyle/>
          <a:p>
            <a:endParaRPr lang="en-GB"/>
          </a:p>
        </p:txBody>
      </p:sp>
      <p:pic>
        <p:nvPicPr>
          <p:cNvPr id="5"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p:spPr>
      </p:pic>
      <p:sp>
        <p:nvSpPr>
          <p:cNvPr id="6" name="TextBox 5"/>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7" name="Oval 6"/>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0" name="TextBox 9"/>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1" name="Oval 10"/>
          <p:cNvSpPr/>
          <p:nvPr/>
        </p:nvSpPr>
        <p:spPr>
          <a:xfrm>
            <a:off x="1763688" y="4509120"/>
            <a:ext cx="360040" cy="324037"/>
          </a:xfrm>
          <a:prstGeom prst="ellipse">
            <a:avLst/>
          </a:prstGeom>
          <a:solidFill>
            <a:srgbClr val="FFFF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3" name="Oval 12"/>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00"/>
              </a:solidFill>
            </a:endParaRPr>
          </a:p>
        </p:txBody>
      </p:sp>
      <p:sp>
        <p:nvSpPr>
          <p:cNvPr id="14" name="TextBox 13"/>
          <p:cNvSpPr txBox="1"/>
          <p:nvPr/>
        </p:nvSpPr>
        <p:spPr>
          <a:xfrm>
            <a:off x="2386886" y="4571836"/>
            <a:ext cx="312906" cy="369332"/>
          </a:xfrm>
          <a:prstGeom prst="rect">
            <a:avLst/>
          </a:prstGeom>
          <a:noFill/>
        </p:spPr>
        <p:txBody>
          <a:bodyPr wrap="none" rtlCol="0">
            <a:spAutoFit/>
          </a:bodyPr>
          <a:lstStyle/>
          <a:p>
            <a:r>
              <a:rPr lang="en-GB" dirty="0">
                <a:solidFill>
                  <a:srgbClr val="C00000"/>
                </a:solidFill>
              </a:rPr>
              <a:t>7</a:t>
            </a:r>
          </a:p>
        </p:txBody>
      </p:sp>
      <p:sp>
        <p:nvSpPr>
          <p:cNvPr id="15" name="Oval 14"/>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18" name="Oval 17"/>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A0000"/>
              </a:solidFill>
            </a:endParaRPr>
          </a:p>
        </p:txBody>
      </p:sp>
      <p:sp>
        <p:nvSpPr>
          <p:cNvPr id="19" name="TextBox 18"/>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0" name="Oval 19"/>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2" name="Oval 21"/>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TextBox 24"/>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26" name="TextBox 25"/>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27" name="TextBox 26"/>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8" name="TextBox 27"/>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9" name="Oval 28"/>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1" name="TextBox 30"/>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2" name="Oval 31"/>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4" name="Oval 33"/>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6" name="Oval 35"/>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38" name="TextBox 37"/>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9" name="Oval 38"/>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1" name="TextBox 40"/>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2" name="Oval 41"/>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4" name="TextBox 43"/>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5" name="Oval 44"/>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47" name="TextBox 46"/>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8" name="TextBox 47"/>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Oval 48"/>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1" name="Oval 50"/>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53" name="TextBox 52"/>
          <p:cNvSpPr txBox="1"/>
          <p:nvPr/>
        </p:nvSpPr>
        <p:spPr>
          <a:xfrm>
            <a:off x="2843808" y="5517232"/>
            <a:ext cx="441146" cy="369332"/>
          </a:xfrm>
          <a:prstGeom prst="rect">
            <a:avLst/>
          </a:prstGeom>
          <a:noFill/>
        </p:spPr>
        <p:txBody>
          <a:bodyPr wrap="none" rtlCol="0">
            <a:spAutoFit/>
          </a:bodyPr>
          <a:lstStyle/>
          <a:p>
            <a:r>
              <a:rPr lang="en-GB" dirty="0">
                <a:solidFill>
                  <a:srgbClr val="C00000"/>
                </a:solidFill>
              </a:rPr>
              <a:t>12</a:t>
            </a:r>
          </a:p>
        </p:txBody>
      </p:sp>
      <p:sp>
        <p:nvSpPr>
          <p:cNvPr id="54" name="TextBox 53"/>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5" name="TextBox 54"/>
          <p:cNvSpPr txBox="1"/>
          <p:nvPr/>
        </p:nvSpPr>
        <p:spPr>
          <a:xfrm>
            <a:off x="3632399" y="5252621"/>
            <a:ext cx="441146" cy="369332"/>
          </a:xfrm>
          <a:prstGeom prst="rect">
            <a:avLst/>
          </a:prstGeom>
          <a:noFill/>
        </p:spPr>
        <p:txBody>
          <a:bodyPr wrap="none" rtlCol="0">
            <a:spAutoFit/>
          </a:bodyPr>
          <a:lstStyle/>
          <a:p>
            <a:r>
              <a:rPr lang="en-GB" dirty="0">
                <a:solidFill>
                  <a:srgbClr val="9A0000"/>
                </a:solidFill>
              </a:rPr>
              <a:t>17</a:t>
            </a:r>
          </a:p>
        </p:txBody>
      </p:sp>
      <p:sp>
        <p:nvSpPr>
          <p:cNvPr id="56" name="Oval 55"/>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59" name="TextBox 58"/>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0" name="Oval 59"/>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2" name="TextBox 61"/>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3" name="TextBox 62"/>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4" name="Oval 63"/>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p:cNvSpPr txBox="1"/>
          <p:nvPr/>
        </p:nvSpPr>
        <p:spPr>
          <a:xfrm>
            <a:off x="3549345" y="5013176"/>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Oval 66"/>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TextBox 67"/>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9" name="TextBox 68"/>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70" name="Oval 69"/>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TextBox 71"/>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3" name="Oval 72"/>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TextBox 73"/>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5" name="Oval 74"/>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77" name="TextBox 76"/>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8" name="Oval 77"/>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0" name="Oval 79"/>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2" name="TextBox 81"/>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3" name="TextBox 82"/>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4" name="TextBox 83"/>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5" name="Oval 84"/>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TextBox 85"/>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87" name="TextBox 86"/>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8" name="Oval 87"/>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0" name="TextBox 89"/>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1" name="Oval 90"/>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TextBox 91"/>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3" name="TextBox 92"/>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4" name="Oval 93"/>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TextBox 94"/>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96" name="Oval 95"/>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TextBox 96"/>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8" name="TextBox 97"/>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99" name="Oval 98"/>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TextBox 99"/>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1" name="TextBox 100"/>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2" name="Oval 101"/>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TextBox 102"/>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4" name="TextBox 103"/>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5" name="TextBox 104"/>
          <p:cNvSpPr txBox="1"/>
          <p:nvPr/>
        </p:nvSpPr>
        <p:spPr>
          <a:xfrm>
            <a:off x="3707904" y="422166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6" name="TextBox 105"/>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07" name="Oval 106"/>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TextBox 107"/>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9" name="TextBox 108"/>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0" name="TextBox 109"/>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1" name="Oval 110"/>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TextBox 112"/>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14" name="Oval 113"/>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TextBox 114"/>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16" name="TextBox 115"/>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7" name="Oval 116"/>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TextBox 117"/>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9" name="Oval 118"/>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TextBox 119"/>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21" name="TextBox 120"/>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2" name="Oval 121"/>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TextBox 122"/>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4" name="Oval 123"/>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TextBox 124"/>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6" name="TextBox 125"/>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sp>
        <p:nvSpPr>
          <p:cNvPr id="127" name="Content Placeholder 2"/>
          <p:cNvSpPr txBox="1">
            <a:spLocks/>
          </p:cNvSpPr>
          <p:nvPr/>
        </p:nvSpPr>
        <p:spPr>
          <a:xfrm>
            <a:off x="3841576" y="44624"/>
            <a:ext cx="4042792" cy="864096"/>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br>
              <a:rPr lang="de-DE" dirty="0">
                <a:effectLst>
                  <a:outerShdw blurRad="38100" dist="38100" dir="2700000" algn="tl">
                    <a:srgbClr val="000000">
                      <a:alpha val="43137"/>
                    </a:srgbClr>
                  </a:outerShdw>
                </a:effectLst>
              </a:rPr>
            </a:br>
            <a:r>
              <a:rPr lang="de-DE" dirty="0">
                <a:effectLst>
                  <a:outerShdw blurRad="38100" dist="38100" dir="2700000" algn="tl">
                    <a:srgbClr val="000000">
                      <a:alpha val="43137"/>
                    </a:srgbClr>
                  </a:outerShdw>
                </a:effectLst>
              </a:rPr>
              <a:t>     </a:t>
            </a:r>
          </a:p>
        </p:txBody>
      </p:sp>
      <p:sp>
        <p:nvSpPr>
          <p:cNvPr id="128" name="TextBox 127"/>
          <p:cNvSpPr txBox="1"/>
          <p:nvPr/>
        </p:nvSpPr>
        <p:spPr>
          <a:xfrm>
            <a:off x="5316798" y="1190357"/>
            <a:ext cx="3647689" cy="5016758"/>
          </a:xfrm>
          <a:prstGeom prst="rect">
            <a:avLst/>
          </a:prstGeom>
          <a:gradFill flip="none" rotWithShape="1">
            <a:gsLst>
              <a:gs pos="0">
                <a:schemeClr val="accent1">
                  <a:shade val="30000"/>
                  <a:satMod val="115000"/>
                  <a:alpha val="15000"/>
                  <a:lumMod val="100000"/>
                </a:schemeClr>
              </a:gs>
              <a:gs pos="68000">
                <a:schemeClr val="accent1">
                  <a:shade val="67500"/>
                  <a:satMod val="115000"/>
                </a:schemeClr>
              </a:gs>
              <a:gs pos="100000">
                <a:schemeClr val="accent1">
                  <a:shade val="100000"/>
                  <a:satMod val="115000"/>
                </a:schemeClr>
              </a:gs>
            </a:gsLst>
            <a:path path="circle">
              <a:fillToRect l="50000" t="50000" r="50000" b="50000"/>
            </a:path>
            <a:tileRect/>
          </a:gradFill>
        </p:spPr>
        <p:txBody>
          <a:bodyPr wrap="square" rtlCol="0">
            <a:spAutoFit/>
          </a:bodyPr>
          <a:lstStyle/>
          <a:p>
            <a:pPr algn="ctr"/>
            <a:r>
              <a:rPr lang="de-DE" sz="1600" b="1" dirty="0">
                <a:solidFill>
                  <a:schemeClr val="accent5">
                    <a:lumMod val="60000"/>
                    <a:lumOff val="40000"/>
                  </a:schemeClr>
                </a:solidFill>
                <a:effectLst>
                  <a:outerShdw blurRad="38100" dist="38100" dir="2700000" algn="tl">
                    <a:srgbClr val="000000">
                      <a:alpha val="43137"/>
                    </a:srgbClr>
                  </a:outerShdw>
                </a:effectLst>
              </a:rPr>
              <a:t>Proportion </a:t>
            </a:r>
            <a:r>
              <a:rPr lang="de-DE" sz="1600" b="1" dirty="0" err="1">
                <a:solidFill>
                  <a:schemeClr val="accent5">
                    <a:lumMod val="60000"/>
                    <a:lumOff val="40000"/>
                  </a:schemeClr>
                </a:solidFill>
                <a:effectLst>
                  <a:outerShdw blurRad="38100" dist="38100" dir="2700000" algn="tl">
                    <a:srgbClr val="000000">
                      <a:alpha val="43137"/>
                    </a:srgbClr>
                  </a:outerShdw>
                </a:effectLst>
              </a:rPr>
              <a:t>of</a:t>
            </a:r>
            <a:r>
              <a:rPr lang="de-DE" sz="1600" b="1" dirty="0">
                <a:solidFill>
                  <a:schemeClr val="accent5">
                    <a:lumMod val="60000"/>
                    <a:lumOff val="40000"/>
                  </a:schemeClr>
                </a:solidFill>
                <a:effectLst>
                  <a:outerShdw blurRad="38100" dist="38100" dir="2700000" algn="tl">
                    <a:srgbClr val="000000">
                      <a:alpha val="43137"/>
                    </a:srgbClr>
                  </a:outerShdw>
                </a:effectLst>
              </a:rPr>
              <a:t> </a:t>
            </a:r>
            <a:r>
              <a:rPr lang="de-DE" sz="1600" b="1" dirty="0" err="1">
                <a:solidFill>
                  <a:schemeClr val="accent5">
                    <a:lumMod val="60000"/>
                    <a:lumOff val="40000"/>
                  </a:schemeClr>
                </a:solidFill>
                <a:effectLst>
                  <a:outerShdw blurRad="38100" dist="38100" dir="2700000" algn="tl">
                    <a:srgbClr val="000000">
                      <a:alpha val="43137"/>
                    </a:srgbClr>
                  </a:outerShdw>
                </a:effectLst>
              </a:rPr>
              <a:t>female</a:t>
            </a:r>
            <a:r>
              <a:rPr lang="de-DE" sz="1600" b="1" dirty="0">
                <a:solidFill>
                  <a:schemeClr val="accent5">
                    <a:lumMod val="60000"/>
                    <a:lumOff val="40000"/>
                  </a:schemeClr>
                </a:solidFill>
                <a:effectLst>
                  <a:outerShdw blurRad="38100" dist="38100" dir="2700000" algn="tl">
                    <a:srgbClr val="000000">
                      <a:alpha val="43137"/>
                    </a:srgbClr>
                  </a:outerShdw>
                </a:effectLst>
              </a:rPr>
              <a:t> </a:t>
            </a:r>
            <a:r>
              <a:rPr lang="de-DE" sz="1600" b="1" dirty="0" err="1">
                <a:solidFill>
                  <a:schemeClr val="accent5">
                    <a:lumMod val="60000"/>
                    <a:lumOff val="40000"/>
                  </a:schemeClr>
                </a:solidFill>
                <a:effectLst>
                  <a:outerShdw blurRad="38100" dist="38100" dir="2700000" algn="tl">
                    <a:srgbClr val="000000">
                      <a:alpha val="43137"/>
                    </a:srgbClr>
                  </a:outerShdw>
                </a:effectLst>
              </a:rPr>
              <a:t>priests</a:t>
            </a:r>
            <a:br>
              <a:rPr lang="de-DE" sz="1600" b="1" dirty="0">
                <a:solidFill>
                  <a:schemeClr val="accent5">
                    <a:lumMod val="60000"/>
                    <a:lumOff val="40000"/>
                  </a:schemeClr>
                </a:solidFill>
                <a:effectLst>
                  <a:outerShdw blurRad="38100" dist="38100" dir="2700000" algn="tl">
                    <a:srgbClr val="000000">
                      <a:alpha val="43137"/>
                    </a:srgbClr>
                  </a:outerShdw>
                </a:effectLst>
              </a:rPr>
            </a:br>
            <a:r>
              <a:rPr lang="de-DE" sz="1600" dirty="0">
                <a:solidFill>
                  <a:schemeClr val="accent5">
                    <a:lumMod val="60000"/>
                    <a:lumOff val="40000"/>
                  </a:schemeClr>
                </a:solidFill>
                <a:effectLst>
                  <a:outerShdw blurRad="38100" dist="38100" dir="2700000" algn="tl">
                    <a:srgbClr val="000000">
                      <a:alpha val="43137"/>
                    </a:srgbClr>
                  </a:outerShdw>
                </a:effectLst>
              </a:rPr>
              <a:t>(</a:t>
            </a:r>
            <a:r>
              <a:rPr lang="de-DE" sz="1600" dirty="0" err="1">
                <a:solidFill>
                  <a:schemeClr val="accent5">
                    <a:lumMod val="60000"/>
                    <a:lumOff val="40000"/>
                  </a:schemeClr>
                </a:solidFill>
                <a:effectLst>
                  <a:outerShdw blurRad="38100" dist="38100" dir="2700000" algn="tl">
                    <a:srgbClr val="000000">
                      <a:alpha val="43137"/>
                    </a:srgbClr>
                  </a:outerShdw>
                </a:effectLst>
              </a:rPr>
              <a:t>Selection</a:t>
            </a:r>
            <a:r>
              <a:rPr lang="de-DE" sz="1600" dirty="0">
                <a:solidFill>
                  <a:schemeClr val="accent5">
                    <a:lumMod val="60000"/>
                    <a:lumOff val="40000"/>
                  </a:schemeClr>
                </a:solidFill>
                <a:effectLst>
                  <a:outerShdw blurRad="38100" dist="38100" dir="2700000" algn="tl">
                    <a:srgbClr val="000000">
                      <a:alpha val="43137"/>
                    </a:srgbClr>
                  </a:outerShdw>
                </a:effectLst>
              </a:rPr>
              <a:t> </a:t>
            </a:r>
            <a:r>
              <a:rPr lang="de-DE" sz="1600" dirty="0" err="1">
                <a:solidFill>
                  <a:schemeClr val="accent5">
                    <a:lumMod val="60000"/>
                    <a:lumOff val="40000"/>
                  </a:schemeClr>
                </a:solidFill>
                <a:effectLst>
                  <a:outerShdw blurRad="38100" dist="38100" dir="2700000" algn="tl">
                    <a:srgbClr val="000000">
                      <a:alpha val="43137"/>
                    </a:srgbClr>
                  </a:outerShdw>
                </a:effectLst>
              </a:rPr>
              <a:t>from</a:t>
            </a:r>
            <a:r>
              <a:rPr lang="de-DE" sz="1600" dirty="0">
                <a:solidFill>
                  <a:schemeClr val="accent5">
                    <a:lumMod val="60000"/>
                    <a:lumOff val="40000"/>
                  </a:schemeClr>
                </a:solidFill>
                <a:effectLst>
                  <a:outerShdw blurRad="38100" dist="38100" dir="2700000" algn="tl">
                    <a:srgbClr val="000000">
                      <a:alpha val="43137"/>
                    </a:srgbClr>
                  </a:outerShdw>
                </a:effectLst>
              </a:rPr>
              <a:t> </a:t>
            </a:r>
            <a:r>
              <a:rPr lang="de-DE" sz="1600" dirty="0" err="1">
                <a:solidFill>
                  <a:schemeClr val="accent5">
                    <a:lumMod val="60000"/>
                    <a:lumOff val="40000"/>
                  </a:schemeClr>
                </a:solidFill>
                <a:effectLst>
                  <a:outerShdw blurRad="38100" dist="38100" dir="2700000" algn="tl">
                    <a:srgbClr val="000000">
                      <a:alpha val="43137"/>
                    </a:srgbClr>
                  </a:outerShdw>
                </a:effectLst>
              </a:rPr>
              <a:t>over</a:t>
            </a:r>
            <a:r>
              <a:rPr lang="de-DE" sz="1600" dirty="0">
                <a:solidFill>
                  <a:schemeClr val="accent5">
                    <a:lumMod val="60000"/>
                    <a:lumOff val="40000"/>
                  </a:schemeClr>
                </a:solidFill>
                <a:effectLst>
                  <a:outerShdw blurRad="38100" dist="38100" dir="2700000" algn="tl">
                    <a:srgbClr val="000000">
                      <a:alpha val="43137"/>
                    </a:srgbClr>
                  </a:outerShdw>
                </a:effectLst>
              </a:rPr>
              <a:t> 100 </a:t>
            </a:r>
            <a:r>
              <a:rPr lang="de-DE" sz="1600" i="1" dirty="0" err="1">
                <a:solidFill>
                  <a:schemeClr val="accent5">
                    <a:lumMod val="60000"/>
                    <a:lumOff val="40000"/>
                  </a:schemeClr>
                </a:solidFill>
                <a:effectLst>
                  <a:outerShdw blurRad="38100" dist="38100" dir="2700000" algn="tl">
                    <a:srgbClr val="000000">
                      <a:alpha val="43137"/>
                    </a:srgbClr>
                  </a:outerShdw>
                </a:effectLst>
              </a:rPr>
              <a:t>poleis</a:t>
            </a:r>
            <a:r>
              <a:rPr lang="de-DE" sz="1600" dirty="0">
                <a:solidFill>
                  <a:schemeClr val="accent5">
                    <a:lumMod val="60000"/>
                    <a:lumOff val="40000"/>
                  </a:schemeClr>
                </a:solidFill>
                <a:effectLst>
                  <a:outerShdw blurRad="38100" dist="38100" dir="2700000" algn="tl">
                    <a:srgbClr val="000000">
                      <a:alpha val="43137"/>
                    </a:srgbClr>
                  </a:outerShdw>
                </a:effectLst>
              </a:rPr>
              <a:t>)</a:t>
            </a:r>
            <a:endParaRPr lang="en-GB" sz="1600" dirty="0">
              <a:solidFill>
                <a:schemeClr val="accent5">
                  <a:lumMod val="60000"/>
                  <a:lumOff val="4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b="1" dirty="0">
                <a:solidFill>
                  <a:schemeClr val="accent5">
                    <a:lumMod val="60000"/>
                    <a:lumOff val="40000"/>
                  </a:schemeClr>
                </a:solidFill>
                <a:effectLst>
                  <a:outerShdw blurRad="38100" dist="38100" dir="2700000" algn="tl">
                    <a:srgbClr val="000000">
                      <a:alpha val="43137"/>
                    </a:srgbClr>
                  </a:outerShdw>
                </a:effectLst>
              </a:rPr>
              <a:t>SMYRNA	3\7	43%</a:t>
            </a:r>
          </a:p>
          <a:p>
            <a:pPr marL="285750" indent="-285750">
              <a:buFont typeface="Wingdings" pitchFamily="2" charset="2"/>
              <a:buChar char="Ø"/>
            </a:pPr>
            <a:r>
              <a:rPr lang="en-GB" sz="1600" dirty="0">
                <a:effectLst>
                  <a:outerShdw blurRad="38100" dist="38100" dir="2700000" algn="tl">
                    <a:srgbClr val="000000">
                      <a:alpha val="43137"/>
                    </a:srgbClr>
                  </a:outerShdw>
                </a:effectLst>
              </a:rPr>
              <a:t>TRALLES	3\8	37.5%</a:t>
            </a:r>
          </a:p>
          <a:p>
            <a:pPr marL="285750" indent="-285750">
              <a:buFont typeface="Wingdings" pitchFamily="2" charset="2"/>
              <a:buChar char="Ø"/>
            </a:pPr>
            <a:r>
              <a:rPr lang="en-GB" sz="1600" dirty="0">
                <a:effectLst>
                  <a:outerShdw blurRad="38100" dist="38100" dir="2700000" algn="tl">
                    <a:srgbClr val="000000">
                      <a:alpha val="43137"/>
                    </a:srgbClr>
                  </a:outerShdw>
                </a:effectLst>
              </a:rPr>
              <a:t>HIERAPOLIS	3\9	33%</a:t>
            </a:r>
          </a:p>
          <a:p>
            <a:pPr marL="285750" indent="-285750">
              <a:buFont typeface="Wingdings" pitchFamily="2" charset="2"/>
              <a:buChar char="Ø"/>
            </a:pPr>
            <a:r>
              <a:rPr lang="en-GB" sz="1600" dirty="0">
                <a:effectLst>
                  <a:outerShdw blurRad="38100" dist="38100" dir="2700000" algn="tl">
                    <a:srgbClr val="000000">
                      <a:alpha val="43137"/>
                    </a:srgbClr>
                  </a:outerShdw>
                </a:effectLst>
              </a:rPr>
              <a:t>ATTOUDA	1\3	33%</a:t>
            </a:r>
          </a:p>
          <a:p>
            <a:pPr marL="285750" indent="-285750">
              <a:buFont typeface="Wingdings" pitchFamily="2" charset="2"/>
              <a:buChar char="Ø"/>
            </a:pPr>
            <a:r>
              <a:rPr lang="en-GB" sz="1600" dirty="0">
                <a:effectLst>
                  <a:outerShdw blurRad="38100" dist="38100" dir="2700000" algn="tl">
                    <a:srgbClr val="000000">
                      <a:alpha val="43137"/>
                    </a:srgbClr>
                  </a:outerShdw>
                </a:effectLst>
              </a:rPr>
              <a:t>EPHESOS	7\24	29%</a:t>
            </a:r>
          </a:p>
          <a:p>
            <a:pPr marL="285750" indent="-285750">
              <a:buFont typeface="Wingdings" pitchFamily="2" charset="2"/>
              <a:buChar char="Ø"/>
            </a:pPr>
            <a:r>
              <a:rPr lang="de-DE" sz="1600" dirty="0">
                <a:effectLst>
                  <a:outerShdw blurRad="38100" dist="38100" dir="2700000" algn="tl">
                    <a:srgbClr val="000000">
                      <a:alpha val="43137"/>
                    </a:srgbClr>
                  </a:outerShdw>
                </a:effectLst>
              </a:rPr>
              <a:t>SAMOS	2\7	29%</a:t>
            </a:r>
            <a:endParaRPr lang="en-GB" sz="1600" dirty="0">
              <a:effectLst>
                <a:outerShdw blurRad="38100" dist="38100" dir="2700000" algn="tl">
                  <a:srgbClr val="000000">
                    <a:alpha val="43137"/>
                  </a:srgbClr>
                </a:outerShdw>
              </a:effectLst>
            </a:endParaRPr>
          </a:p>
          <a:p>
            <a:pPr marL="285750" indent="-285750">
              <a:buFont typeface="Wingdings" pitchFamily="2" charset="2"/>
              <a:buChar char="Ø"/>
            </a:pPr>
            <a:r>
              <a:rPr lang="en-GB" sz="1600" dirty="0">
                <a:solidFill>
                  <a:schemeClr val="tx1">
                    <a:lumMod val="95000"/>
                  </a:schemeClr>
                </a:solidFill>
                <a:effectLst>
                  <a:outerShdw blurRad="38100" dist="38100" dir="2700000" algn="tl">
                    <a:srgbClr val="000000">
                      <a:alpha val="43137"/>
                    </a:srgbClr>
                  </a:outerShdw>
                </a:effectLst>
              </a:rPr>
              <a:t>APHRODISIAS	17\66	26%</a:t>
            </a:r>
          </a:p>
          <a:p>
            <a:pPr marL="285750" indent="-285750">
              <a:buFont typeface="Wingdings" pitchFamily="2" charset="2"/>
              <a:buChar char="Ø"/>
            </a:pPr>
            <a:r>
              <a:rPr lang="de-DE" sz="1600" dirty="0">
                <a:solidFill>
                  <a:schemeClr val="tx1">
                    <a:lumMod val="95000"/>
                  </a:schemeClr>
                </a:solidFill>
                <a:effectLst>
                  <a:outerShdw blurRad="38100" dist="38100" dir="2700000" algn="tl">
                    <a:srgbClr val="000000">
                      <a:alpha val="43137"/>
                    </a:srgbClr>
                  </a:outerShdw>
                </a:effectLst>
              </a:rPr>
              <a:t>PERGAMON	5\19	26%</a:t>
            </a:r>
            <a:endParaRPr lang="en-GB" sz="1600" dirty="0">
              <a:solidFill>
                <a:schemeClr val="tx1">
                  <a:lumMod val="95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dirty="0">
                <a:solidFill>
                  <a:schemeClr val="tx1">
                    <a:lumMod val="95000"/>
                  </a:schemeClr>
                </a:solidFill>
                <a:effectLst>
                  <a:outerShdw blurRad="38100" dist="38100" dir="2700000" algn="tl">
                    <a:srgbClr val="000000">
                      <a:alpha val="43137"/>
                    </a:srgbClr>
                  </a:outerShdw>
                </a:effectLst>
              </a:rPr>
              <a:t>KERAMOS	1\4	25%</a:t>
            </a:r>
          </a:p>
          <a:p>
            <a:pPr marL="285750" indent="-285750">
              <a:buFont typeface="Wingdings" pitchFamily="2" charset="2"/>
              <a:buChar char="Ø"/>
            </a:pPr>
            <a:r>
              <a:rPr lang="de-DE" sz="1600" dirty="0">
                <a:solidFill>
                  <a:schemeClr val="tx1">
                    <a:lumMod val="95000"/>
                  </a:schemeClr>
                </a:solidFill>
                <a:effectLst>
                  <a:outerShdw blurRad="38100" dist="38100" dir="2700000" algn="tl">
                    <a:srgbClr val="000000">
                      <a:alpha val="43137"/>
                    </a:srgbClr>
                  </a:outerShdw>
                </a:effectLst>
              </a:rPr>
              <a:t>IASOS		1\4	25%</a:t>
            </a:r>
            <a:endParaRPr lang="en-GB" sz="1600" dirty="0">
              <a:solidFill>
                <a:schemeClr val="tx1">
                  <a:lumMod val="95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sz="1600" dirty="0">
                <a:solidFill>
                  <a:schemeClr val="tx1">
                    <a:lumMod val="95000"/>
                  </a:schemeClr>
                </a:solidFill>
                <a:effectLst>
                  <a:outerShdw blurRad="38100" dist="38100" dir="2700000" algn="tl">
                    <a:srgbClr val="000000">
                      <a:alpha val="43137"/>
                    </a:srgbClr>
                  </a:outerShdw>
                </a:effectLst>
              </a:rPr>
              <a:t>STRATONIKEA	12\55	22% </a:t>
            </a:r>
          </a:p>
          <a:p>
            <a:pPr marL="285750" indent="-285750">
              <a:buFont typeface="Wingdings" pitchFamily="2" charset="2"/>
              <a:buChar char="Ø"/>
            </a:pPr>
            <a:r>
              <a:rPr lang="en-GB" sz="1600" dirty="0">
                <a:effectLst>
                  <a:outerShdw blurRad="38100" dist="38100" dir="2700000" algn="tl">
                    <a:srgbClr val="000000">
                      <a:alpha val="43137"/>
                    </a:srgbClr>
                  </a:outerShdw>
                </a:effectLst>
              </a:rPr>
              <a:t>MILET/DIDYMA	6\25	24%</a:t>
            </a:r>
          </a:p>
          <a:p>
            <a:pPr marL="285750" indent="-285750">
              <a:buFont typeface="Wingdings" pitchFamily="2" charset="2"/>
              <a:buChar char="Ø"/>
            </a:pPr>
            <a:r>
              <a:rPr lang="en-GB" sz="1600" dirty="0">
                <a:effectLst>
                  <a:outerShdw blurRad="38100" dist="38100" dir="2700000" algn="tl">
                    <a:srgbClr val="000000">
                      <a:alpha val="43137"/>
                    </a:srgbClr>
                  </a:outerShdw>
                </a:effectLst>
              </a:rPr>
              <a:t>PARION	1\5	20%</a:t>
            </a:r>
          </a:p>
          <a:p>
            <a:pPr marL="285750" indent="-285750">
              <a:buFont typeface="Wingdings" pitchFamily="2" charset="2"/>
              <a:buChar char="Ø"/>
            </a:pPr>
            <a:r>
              <a:rPr lang="en-GB" sz="1600" dirty="0">
                <a:effectLst>
                  <a:outerShdw blurRad="38100" dist="38100" dir="2700000" algn="tl">
                    <a:srgbClr val="000000">
                      <a:alpha val="43137"/>
                    </a:srgbClr>
                  </a:outerShdw>
                </a:effectLst>
              </a:rPr>
              <a:t>THYATIRE	3\17	18%</a:t>
            </a:r>
          </a:p>
          <a:p>
            <a:pPr marL="285750" indent="-285750">
              <a:buFont typeface="Wingdings" pitchFamily="2" charset="2"/>
              <a:buChar char="Ø"/>
            </a:pPr>
            <a:r>
              <a:rPr lang="en-GB" sz="1600" dirty="0">
                <a:effectLst>
                  <a:outerShdw blurRad="38100" dist="38100" dir="2700000" algn="tl">
                    <a:srgbClr val="000000">
                      <a:alpha val="43137"/>
                    </a:srgbClr>
                  </a:outerShdw>
                </a:effectLst>
              </a:rPr>
              <a:t>KOS		3\19	16%</a:t>
            </a:r>
          </a:p>
          <a:p>
            <a:pPr marL="285750" indent="-285750">
              <a:buFont typeface="Wingdings" pitchFamily="2" charset="2"/>
              <a:buChar char="Ø"/>
            </a:pPr>
            <a:r>
              <a:rPr lang="de-DE" sz="1600" dirty="0">
                <a:effectLst>
                  <a:outerShdw blurRad="38100" dist="38100" dir="2700000" algn="tl">
                    <a:srgbClr val="000000">
                      <a:alpha val="43137"/>
                    </a:srgbClr>
                  </a:outerShdw>
                </a:effectLst>
              </a:rPr>
              <a:t>PHILADELPHIA	1\9	11%</a:t>
            </a:r>
            <a:endParaRPr lang="en-GB" sz="1600" dirty="0">
              <a:effectLst>
                <a:outerShdw blurRad="38100" dist="38100" dir="2700000" algn="tl">
                  <a:srgbClr val="000000">
                    <a:alpha val="43137"/>
                  </a:srgbClr>
                </a:outerShdw>
              </a:effectLst>
            </a:endParaRPr>
          </a:p>
          <a:p>
            <a:pPr marL="285750" indent="-285750">
              <a:buFont typeface="Wingdings" pitchFamily="2" charset="2"/>
              <a:buChar char="Ø"/>
            </a:pPr>
            <a:r>
              <a:rPr lang="en-GB" sz="1600" dirty="0">
                <a:effectLst>
                  <a:outerShdw blurRad="38100" dist="38100" dir="2700000" algn="tl">
                    <a:srgbClr val="000000">
                      <a:alpha val="43137"/>
                    </a:srgbClr>
                  </a:outerShdw>
                </a:effectLst>
              </a:rPr>
              <a:t>MYTILENE	2\21	10%</a:t>
            </a:r>
          </a:p>
          <a:p>
            <a:pPr marL="285750" indent="-285750">
              <a:buFont typeface="Wingdings" pitchFamily="2" charset="2"/>
              <a:buChar char="Ø"/>
            </a:pPr>
            <a:r>
              <a:rPr lang="en-GB" sz="1600" dirty="0">
                <a:effectLst>
                  <a:outerShdw blurRad="38100" dist="38100" dir="2700000" algn="tl">
                    <a:srgbClr val="000000">
                      <a:alpha val="43137"/>
                    </a:srgbClr>
                  </a:outerShdw>
                </a:effectLst>
              </a:rPr>
              <a:t>MAGNESIA/M.	2\26	8%</a:t>
            </a:r>
          </a:p>
        </p:txBody>
      </p:sp>
    </p:spTree>
    <p:extLst>
      <p:ext uri="{BB962C8B-B14F-4D97-AF65-F5344CB8AC3E}">
        <p14:creationId xmlns:p14="http://schemas.microsoft.com/office/powerpoint/2010/main" val="903119655"/>
      </p:ext>
    </p:extLst>
  </p:cSld>
  <p:clrMapOvr>
    <a:masterClrMapping/>
  </p:clrMapOvr>
  <p:transition spd="slow" advClick="0" advTm="2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128"/>
                                        </p:tgtEl>
                                      </p:cBhvr>
                                    </p:animEffect>
                                    <p:anim calcmode="lin" valueType="num">
                                      <p:cBhvr>
                                        <p:cTn id="7" dur="1000"/>
                                        <p:tgtEl>
                                          <p:spTgt spid="128"/>
                                        </p:tgtEl>
                                        <p:attrNameLst>
                                          <p:attrName>ppt_x</p:attrName>
                                        </p:attrNameLst>
                                      </p:cBhvr>
                                      <p:tavLst>
                                        <p:tav tm="0">
                                          <p:val>
                                            <p:strVal val="ppt_x"/>
                                          </p:val>
                                        </p:tav>
                                        <p:tav tm="100000">
                                          <p:val>
                                            <p:strVal val="ppt_x"/>
                                          </p:val>
                                        </p:tav>
                                      </p:tavLst>
                                    </p:anim>
                                    <p:anim calcmode="lin" valueType="num">
                                      <p:cBhvr>
                                        <p:cTn id="8" dur="1000"/>
                                        <p:tgtEl>
                                          <p:spTgt spid="128"/>
                                        </p:tgtEl>
                                        <p:attrNameLst>
                                          <p:attrName>ppt_y</p:attrName>
                                        </p:attrNameLst>
                                      </p:cBhvr>
                                      <p:tavLst>
                                        <p:tav tm="0">
                                          <p:val>
                                            <p:strVal val="ppt_y"/>
                                          </p:val>
                                        </p:tav>
                                        <p:tav tm="100000">
                                          <p:val>
                                            <p:strVal val="ppt_y+.1"/>
                                          </p:val>
                                        </p:tav>
                                      </p:tavLst>
                                    </p:anim>
                                    <p:set>
                                      <p:cBhvr>
                                        <p:cTn id="9" dur="1" fill="hold">
                                          <p:stCondLst>
                                            <p:cond delay="999"/>
                                          </p:stCondLst>
                                        </p:cTn>
                                        <p:tgtEl>
                                          <p:spTgt spid="1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Der epigraphische Befund</a:t>
            </a:r>
            <a:endParaRPr lang="en-GB" dirty="0"/>
          </a:p>
        </p:txBody>
      </p:sp>
      <p:sp>
        <p:nvSpPr>
          <p:cNvPr id="5" name="Title 1"/>
          <p:cNvSpPr txBox="1">
            <a:spLocks/>
          </p:cNvSpPr>
          <p:nvPr/>
        </p:nvSpPr>
        <p:spPr>
          <a:xfrm>
            <a:off x="609600" y="427038"/>
            <a:ext cx="8229600" cy="1143000"/>
          </a:xfrm>
          <a:prstGeom prst="rect">
            <a:avLst/>
          </a:prstGeom>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GB"/>
              <a:t>Verbreitung</a:t>
            </a:r>
            <a:endParaRPr lang="en-GB" dirty="0"/>
          </a:p>
        </p:txBody>
      </p:sp>
      <p:sp>
        <p:nvSpPr>
          <p:cNvPr id="6" name="Title 1"/>
          <p:cNvSpPr>
            <a:spLocks noGrp="1"/>
          </p:cNvSpPr>
          <p:nvPr>
            <p:ph type="title"/>
          </p:nvPr>
        </p:nvSpPr>
        <p:spPr>
          <a:xfrm>
            <a:off x="457200" y="274638"/>
            <a:ext cx="8229600" cy="1143000"/>
          </a:xfrm>
        </p:spPr>
        <p:txBody>
          <a:bodyPr/>
          <a:lstStyle/>
          <a:p>
            <a:endParaRPr lang="en-GB"/>
          </a:p>
        </p:txBody>
      </p:sp>
      <p:pic>
        <p:nvPicPr>
          <p:cNvPr id="7" name="Content Placeholder 3"/>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5992"/>
          <a:stretch/>
        </p:blipFill>
        <p:spPr>
          <a:xfrm>
            <a:off x="484807" y="44624"/>
            <a:ext cx="8479681" cy="6765196"/>
          </a:xfrm>
        </p:spPr>
      </p:pic>
      <p:sp>
        <p:nvSpPr>
          <p:cNvPr id="8" name="TextBox 7"/>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9" name="Oval 8"/>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2" name="TextBox 11"/>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3" name="Oval 12"/>
          <p:cNvSpPr/>
          <p:nvPr/>
        </p:nvSpPr>
        <p:spPr>
          <a:xfrm>
            <a:off x="1763688" y="4509120"/>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5" name="Oval 14"/>
          <p:cNvSpPr/>
          <p:nvPr/>
        </p:nvSpPr>
        <p:spPr>
          <a:xfrm>
            <a:off x="1979712" y="4725144"/>
            <a:ext cx="551189" cy="504056"/>
          </a:xfrm>
          <a:prstGeom prst="ellipse">
            <a:avLst/>
          </a:prstGeom>
          <a:solidFill>
            <a:srgbClr val="FFC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17" name="Oval 16"/>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20" name="Oval 19"/>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2" name="Oval 21"/>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4" name="Oval 23"/>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7" name="TextBox 26"/>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28" name="TextBox 27"/>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29" name="TextBox 28"/>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0" name="TextBox 29"/>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1" name="Oval 30"/>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3" name="TextBox 32"/>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4" name="Oval 33"/>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6" name="Oval 35"/>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8" name="Oval 37"/>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40" name="TextBox 39"/>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1" name="Oval 40"/>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3" name="TextBox 42"/>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4" name="Oval 43"/>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6" name="TextBox 45"/>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7" name="Oval 46"/>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49" name="TextBox 48"/>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0" name="TextBox 49"/>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1" name="Oval 50"/>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3" name="Oval 52"/>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55" name="TextBox 54"/>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56" name="TextBox 55"/>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7" name="TextBox 56"/>
          <p:cNvSpPr txBox="1"/>
          <p:nvPr/>
        </p:nvSpPr>
        <p:spPr>
          <a:xfrm>
            <a:off x="3122742" y="5589240"/>
            <a:ext cx="441146" cy="369332"/>
          </a:xfrm>
          <a:prstGeom prst="rect">
            <a:avLst/>
          </a:prstGeom>
          <a:noFill/>
        </p:spPr>
        <p:txBody>
          <a:bodyPr wrap="none" rtlCol="0">
            <a:spAutoFit/>
          </a:bodyPr>
          <a:lstStyle/>
          <a:p>
            <a:r>
              <a:rPr lang="en-GB" dirty="0">
                <a:solidFill>
                  <a:srgbClr val="9A0000"/>
                </a:solidFill>
              </a:rPr>
              <a:t>17</a:t>
            </a:r>
          </a:p>
        </p:txBody>
      </p:sp>
      <p:sp>
        <p:nvSpPr>
          <p:cNvPr id="58" name="Oval 57"/>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61" name="TextBox 60"/>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2" name="Oval 61"/>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TextBox 62"/>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4" name="TextBox 63"/>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5" name="TextBox 64"/>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6" name="TextBox 65"/>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Oval 66"/>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p:cNvSpPr txBox="1"/>
          <p:nvPr/>
        </p:nvSpPr>
        <p:spPr>
          <a:xfrm rot="19234416">
            <a:off x="3411098" y="4894858"/>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0" name="Oval 69"/>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2" name="TextBox 71"/>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73" name="Oval 72"/>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TextBox 74"/>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6" name="Oval 75"/>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TextBox 76"/>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8" name="Oval 77"/>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80" name="TextBox 79"/>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1" name="Oval 80"/>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3" name="Oval 82"/>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5" name="TextBox 84"/>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6" name="TextBox 85"/>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7" name="TextBox 86"/>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8" name="Oval 87"/>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90" name="TextBox 89"/>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1" name="TextBox 90"/>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2" name="Oval 91"/>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4" name="TextBox 93"/>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5" name="Oval 94"/>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TextBox 95"/>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7" name="TextBox 96"/>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8" name="Oval 97"/>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TextBox 98"/>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100" name="Oval 99"/>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2" name="TextBox 101"/>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103" name="Oval 102"/>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TextBox 103"/>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5" name="TextBox 104"/>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7" name="TextBox 106"/>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8" name="TextBox 107"/>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9" name="Oval 108"/>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TextBox 110"/>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12" name="TextBox 111"/>
          <p:cNvSpPr txBox="1"/>
          <p:nvPr/>
        </p:nvSpPr>
        <p:spPr>
          <a:xfrm>
            <a:off x="3707904" y="422108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Oval 112"/>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TextBox 113"/>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5" name="Oval 114"/>
          <p:cNvSpPr/>
          <p:nvPr/>
        </p:nvSpPr>
        <p:spPr>
          <a:xfrm>
            <a:off x="3721393" y="5120898"/>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rot="19234416">
            <a:off x="3505407" y="5097648"/>
            <a:ext cx="7200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KEREPATA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7" name="Oval 116"/>
          <p:cNvSpPr/>
          <p:nvPr/>
        </p:nvSpPr>
        <p:spPr>
          <a:xfrm>
            <a:off x="802710" y="580990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TextBox 117"/>
          <p:cNvSpPr txBox="1"/>
          <p:nvPr/>
        </p:nvSpPr>
        <p:spPr>
          <a:xfrm>
            <a:off x="646257" y="5890978"/>
            <a:ext cx="312906" cy="369332"/>
          </a:xfrm>
          <a:prstGeom prst="rect">
            <a:avLst/>
          </a:prstGeom>
          <a:noFill/>
        </p:spPr>
        <p:txBody>
          <a:bodyPr wrap="none" rtlCol="0">
            <a:spAutoFit/>
          </a:bodyPr>
          <a:lstStyle/>
          <a:p>
            <a:r>
              <a:rPr lang="en-GB" dirty="0">
                <a:solidFill>
                  <a:srgbClr val="9A0000"/>
                </a:solidFill>
              </a:rPr>
              <a:t>1</a:t>
            </a:r>
          </a:p>
        </p:txBody>
      </p:sp>
      <p:sp>
        <p:nvSpPr>
          <p:cNvPr id="119" name="TextBox 118"/>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0" name="Oval 119"/>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TextBox 120"/>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22" name="Oval 121"/>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TextBox 122"/>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24" name="TextBox 123"/>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5" name="Oval 124"/>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7" name="Oval 126"/>
          <p:cNvSpPr/>
          <p:nvPr/>
        </p:nvSpPr>
        <p:spPr>
          <a:xfrm>
            <a:off x="4339545" y="380704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p:cNvSpPr txBox="1"/>
          <p:nvPr/>
        </p:nvSpPr>
        <p:spPr>
          <a:xfrm rot="19637841">
            <a:off x="4155368" y="3802146"/>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PESSINUS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9" name="TextBox 128"/>
          <p:cNvSpPr txBox="1"/>
          <p:nvPr/>
        </p:nvSpPr>
        <p:spPr>
          <a:xfrm>
            <a:off x="4397386" y="3571827"/>
            <a:ext cx="312906" cy="369332"/>
          </a:xfrm>
          <a:prstGeom prst="rect">
            <a:avLst/>
          </a:prstGeom>
          <a:noFill/>
        </p:spPr>
        <p:txBody>
          <a:bodyPr wrap="none" rtlCol="0">
            <a:spAutoFit/>
          </a:bodyPr>
          <a:lstStyle/>
          <a:p>
            <a:r>
              <a:rPr lang="en-GB" dirty="0">
                <a:solidFill>
                  <a:srgbClr val="9A0000"/>
                </a:solidFill>
              </a:rPr>
              <a:t>1</a:t>
            </a:r>
          </a:p>
        </p:txBody>
      </p:sp>
      <p:sp>
        <p:nvSpPr>
          <p:cNvPr id="130" name="Oval 129"/>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TextBox 130"/>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32" name="Oval 131"/>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TextBox 132"/>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4" name="Oval 133"/>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6" name="TextBox 135"/>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sp>
        <p:nvSpPr>
          <p:cNvPr id="138" name="TextBox 137"/>
          <p:cNvSpPr txBox="1"/>
          <p:nvPr/>
        </p:nvSpPr>
        <p:spPr>
          <a:xfrm>
            <a:off x="87384" y="1363779"/>
            <a:ext cx="3613115" cy="2308324"/>
          </a:xfrm>
          <a:prstGeom prst="rect">
            <a:avLst/>
          </a:prstGeom>
          <a:gradFill>
            <a:gsLst>
              <a:gs pos="0">
                <a:schemeClr val="accent4">
                  <a:shade val="15000"/>
                  <a:satMod val="180000"/>
                  <a:alpha val="70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de-DE" b="1" dirty="0"/>
              <a:t>EPHESOS</a:t>
            </a:r>
          </a:p>
          <a:p>
            <a:pPr algn="ctr"/>
            <a:r>
              <a:rPr lang="de-DE" dirty="0" err="1"/>
              <a:t>Many</a:t>
            </a:r>
            <a:r>
              <a:rPr lang="de-DE" dirty="0"/>
              <a:t> </a:t>
            </a:r>
            <a:r>
              <a:rPr lang="de-DE" dirty="0" err="1"/>
              <a:t>dedications</a:t>
            </a:r>
            <a:r>
              <a:rPr lang="de-DE" dirty="0"/>
              <a:t> </a:t>
            </a:r>
            <a:r>
              <a:rPr lang="de-DE" dirty="0" err="1"/>
              <a:t>to</a:t>
            </a:r>
            <a:r>
              <a:rPr lang="de-DE" dirty="0"/>
              <a:t> </a:t>
            </a:r>
            <a:r>
              <a:rPr lang="de-DE" dirty="0" err="1"/>
              <a:t>both</a:t>
            </a:r>
            <a:r>
              <a:rPr lang="de-DE" dirty="0"/>
              <a:t> „</a:t>
            </a:r>
            <a:r>
              <a:rPr lang="de-DE" dirty="0" err="1"/>
              <a:t>emperor</a:t>
            </a:r>
            <a:r>
              <a:rPr lang="de-DE" dirty="0"/>
              <a:t>“ </a:t>
            </a:r>
            <a:r>
              <a:rPr lang="de-DE" dirty="0" err="1"/>
              <a:t>and</a:t>
            </a:r>
            <a:r>
              <a:rPr lang="de-DE" dirty="0"/>
              <a:t> </a:t>
            </a:r>
            <a:r>
              <a:rPr lang="de-DE" dirty="0" err="1"/>
              <a:t>goddess</a:t>
            </a:r>
            <a:r>
              <a:rPr lang="de-DE" dirty="0"/>
              <a:t> Artemis</a:t>
            </a:r>
          </a:p>
          <a:p>
            <a:pPr algn="ctr"/>
            <a:r>
              <a:rPr lang="de-DE" dirty="0">
                <a:sym typeface="Wingdings 2"/>
              </a:rPr>
              <a:t></a:t>
            </a:r>
            <a:endParaRPr lang="de-DE" dirty="0"/>
          </a:p>
          <a:p>
            <a:pPr algn="ctr"/>
            <a:r>
              <a:rPr lang="de-DE" dirty="0" err="1"/>
              <a:t>priestesses</a:t>
            </a:r>
            <a:r>
              <a:rPr lang="de-DE" dirty="0"/>
              <a:t> in </a:t>
            </a:r>
            <a:r>
              <a:rPr lang="de-DE" dirty="0" err="1"/>
              <a:t>lists</a:t>
            </a:r>
            <a:r>
              <a:rPr lang="de-DE" dirty="0"/>
              <a:t> </a:t>
            </a:r>
            <a:r>
              <a:rPr lang="de-DE" dirty="0" err="1"/>
              <a:t>of</a:t>
            </a:r>
            <a:r>
              <a:rPr lang="de-DE" dirty="0"/>
              <a:t> </a:t>
            </a:r>
            <a:br>
              <a:rPr lang="de-DE" dirty="0"/>
            </a:br>
            <a:r>
              <a:rPr lang="de-DE" dirty="0" err="1"/>
              <a:t>magistrates</a:t>
            </a:r>
            <a:r>
              <a:rPr lang="de-DE" dirty="0"/>
              <a:t> / </a:t>
            </a:r>
            <a:r>
              <a:rPr lang="de-DE" i="1" dirty="0"/>
              <a:t>kouretes</a:t>
            </a:r>
            <a:r>
              <a:rPr lang="de-DE" dirty="0"/>
              <a:t> / etc.</a:t>
            </a:r>
          </a:p>
          <a:p>
            <a:pPr algn="ctr"/>
            <a:r>
              <a:rPr lang="de-DE" dirty="0">
                <a:sym typeface="Wingdings 2"/>
              </a:rPr>
              <a:t></a:t>
            </a:r>
            <a:endParaRPr lang="de-DE" dirty="0"/>
          </a:p>
          <a:p>
            <a:pPr algn="ctr"/>
            <a:r>
              <a:rPr lang="de-DE" dirty="0" err="1"/>
              <a:t>priestesses</a:t>
            </a:r>
            <a:r>
              <a:rPr lang="de-DE" dirty="0"/>
              <a:t> also </a:t>
            </a:r>
            <a:r>
              <a:rPr lang="de-DE" i="1" dirty="0" err="1"/>
              <a:t>prytaneis</a:t>
            </a:r>
            <a:endParaRPr lang="de-DE" i="1" dirty="0"/>
          </a:p>
        </p:txBody>
      </p:sp>
      <p:cxnSp>
        <p:nvCxnSpPr>
          <p:cNvPr id="139" name="Straight Arrow Connector 138"/>
          <p:cNvCxnSpPr>
            <a:stCxn id="138" idx="2"/>
          </p:cNvCxnSpPr>
          <p:nvPr/>
        </p:nvCxnSpPr>
        <p:spPr>
          <a:xfrm>
            <a:off x="1893942" y="3672103"/>
            <a:ext cx="347485" cy="1266925"/>
          </a:xfrm>
          <a:prstGeom prst="straightConnector1">
            <a:avLst/>
          </a:prstGeom>
          <a:ln w="762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48" name="Content Placeholder 2"/>
          <p:cNvSpPr txBox="1">
            <a:spLocks/>
          </p:cNvSpPr>
          <p:nvPr/>
        </p:nvSpPr>
        <p:spPr>
          <a:xfrm>
            <a:off x="3841576" y="44624"/>
            <a:ext cx="4042792" cy="1584178"/>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6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our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sources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a:t>
            </a:r>
            <a:r>
              <a:rPr lang="de-DE" dirty="0" err="1">
                <a:effectLst>
                  <a:outerShdw blurRad="38100" dist="38100" dir="2700000" algn="tl">
                    <a:srgbClr val="000000">
                      <a:alpha val="43137"/>
                    </a:srgbClr>
                  </a:outerShdw>
                </a:effectLst>
              </a:rPr>
              <a:t>function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priestesses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opportuinities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for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career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well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regarding</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wealth</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social</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prestige</a:t>
            </a:r>
            <a:endParaRPr lang="de-D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754212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138"/>
                                        </p:tgtEl>
                                        <p:attrNameLst>
                                          <p:attrName>style.visibility</p:attrName>
                                        </p:attrNameLst>
                                      </p:cBhvr>
                                      <p:to>
                                        <p:strVal val="visible"/>
                                      </p:to>
                                    </p:set>
                                    <p:animEffect transition="in" filter="circle(out)">
                                      <p:cBhvr>
                                        <p:cTn id="7" dur="1500"/>
                                        <p:tgtEl>
                                          <p:spTgt spid="138"/>
                                        </p:tgtEl>
                                      </p:cBhvr>
                                    </p:animEffect>
                                  </p:childTnLst>
                                </p:cTn>
                              </p:par>
                            </p:childTnLst>
                          </p:cTn>
                        </p:par>
                        <p:par>
                          <p:cTn id="8" fill="hold">
                            <p:stCondLst>
                              <p:cond delay="1500"/>
                            </p:stCondLst>
                            <p:childTnLst>
                              <p:par>
                                <p:cTn id="9" presetID="14" presetClass="entr" presetSubtype="10" fill="hold" nodeType="afterEffect">
                                  <p:stCondLst>
                                    <p:cond delay="0"/>
                                  </p:stCondLst>
                                  <p:childTnLst>
                                    <p:set>
                                      <p:cBhvr>
                                        <p:cTn id="10" dur="1" fill="hold">
                                          <p:stCondLst>
                                            <p:cond delay="0"/>
                                          </p:stCondLst>
                                        </p:cTn>
                                        <p:tgtEl>
                                          <p:spTgt spid="139"/>
                                        </p:tgtEl>
                                        <p:attrNameLst>
                                          <p:attrName>style.visibility</p:attrName>
                                        </p:attrNameLst>
                                      </p:cBhvr>
                                      <p:to>
                                        <p:strVal val="visible"/>
                                      </p:to>
                                    </p:set>
                                    <p:animEffect transition="in" filter="randombar(horizontal)">
                                      <p:cBhvr>
                                        <p:cTn id="11"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Der epigraphische Befund</a:t>
            </a:r>
            <a:endParaRPr lang="en-GB" dirty="0"/>
          </a:p>
        </p:txBody>
      </p:sp>
      <p:sp>
        <p:nvSpPr>
          <p:cNvPr id="6" name="Title 1"/>
          <p:cNvSpPr txBox="1">
            <a:spLocks/>
          </p:cNvSpPr>
          <p:nvPr/>
        </p:nvSpPr>
        <p:spPr>
          <a:xfrm>
            <a:off x="609600" y="427038"/>
            <a:ext cx="8229600" cy="1143000"/>
          </a:xfrm>
          <a:prstGeom prst="rect">
            <a:avLst/>
          </a:prstGeom>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GB"/>
              <a:t>Verbreitung</a:t>
            </a:r>
            <a:endParaRPr lang="en-GB" dirty="0"/>
          </a:p>
        </p:txBody>
      </p:sp>
      <p:sp>
        <p:nvSpPr>
          <p:cNvPr id="7" name="Title 1"/>
          <p:cNvSpPr>
            <a:spLocks noGrp="1"/>
          </p:cNvSpPr>
          <p:nvPr>
            <p:ph type="title"/>
          </p:nvPr>
        </p:nvSpPr>
        <p:spPr>
          <a:xfrm>
            <a:off x="457200" y="274638"/>
            <a:ext cx="8229600" cy="1143000"/>
          </a:xfrm>
        </p:spPr>
        <p:txBody>
          <a:bodyPr/>
          <a:lstStyle/>
          <a:p>
            <a:endParaRPr lang="en-GB"/>
          </a:p>
        </p:txBody>
      </p:sp>
      <p:pic>
        <p:nvPicPr>
          <p:cNvPr id="8"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4"/>
            <a:ext cx="8479681" cy="6765196"/>
          </a:xfrm>
        </p:spPr>
      </p:pic>
      <p:sp>
        <p:nvSpPr>
          <p:cNvPr id="9" name="TextBox 8"/>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10" name="Oval 9"/>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3" name="TextBox 12"/>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4" name="Oval 13"/>
          <p:cNvSpPr/>
          <p:nvPr/>
        </p:nvSpPr>
        <p:spPr>
          <a:xfrm>
            <a:off x="1763688" y="4509120"/>
            <a:ext cx="360040" cy="324037"/>
          </a:xfrm>
          <a:prstGeom prst="ellipse">
            <a:avLst/>
          </a:prstGeom>
          <a:solidFill>
            <a:srgbClr val="FFC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6" name="Oval 15"/>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18" name="Oval 17"/>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21" name="Oval 20"/>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3" name="Oval 22"/>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5" name="Oval 24"/>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8" name="TextBox 27"/>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29" name="TextBox 28"/>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30" name="TextBox 29"/>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1" name="TextBox 30"/>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 name="Oval 31"/>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4" name="TextBox 33"/>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5" name="Oval 34"/>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7" name="Oval 36"/>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9" name="Oval 38"/>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41" name="TextBox 40"/>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2" name="Oval 41"/>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4" name="TextBox 43"/>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5" name="Oval 44"/>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7" name="TextBox 46"/>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8" name="Oval 47"/>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50" name="TextBox 49"/>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1" name="TextBox 50"/>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2" name="Oval 51"/>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4" name="Oval 53"/>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56" name="TextBox 55"/>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57" name="TextBox 56"/>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8" name="TextBox 57"/>
          <p:cNvSpPr txBox="1"/>
          <p:nvPr/>
        </p:nvSpPr>
        <p:spPr>
          <a:xfrm>
            <a:off x="3122742" y="5589240"/>
            <a:ext cx="441146" cy="369332"/>
          </a:xfrm>
          <a:prstGeom prst="rect">
            <a:avLst/>
          </a:prstGeom>
          <a:noFill/>
        </p:spPr>
        <p:txBody>
          <a:bodyPr wrap="none" rtlCol="0">
            <a:spAutoFit/>
          </a:bodyPr>
          <a:lstStyle/>
          <a:p>
            <a:r>
              <a:rPr lang="en-GB" dirty="0">
                <a:solidFill>
                  <a:srgbClr val="9A0000"/>
                </a:solidFill>
              </a:rPr>
              <a:t>17</a:t>
            </a:r>
          </a:p>
        </p:txBody>
      </p:sp>
      <p:sp>
        <p:nvSpPr>
          <p:cNvPr id="59" name="Oval 58"/>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62" name="TextBox 61"/>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3" name="Oval 62"/>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5" name="TextBox 64"/>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6" name="TextBox 65"/>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7" name="TextBox 66"/>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8" name="Oval 67"/>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p:cNvSpPr txBox="1"/>
          <p:nvPr/>
        </p:nvSpPr>
        <p:spPr>
          <a:xfrm rot="19234416">
            <a:off x="3411098" y="4894858"/>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1" name="Oval 70"/>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TextBox 71"/>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3" name="TextBox 72"/>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74" name="Oval 73"/>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7" name="Oval 76"/>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Box 77"/>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9" name="Oval 78"/>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TextBox 79"/>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81" name="TextBox 80"/>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2" name="Oval 81"/>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TextBox 82"/>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4" name="Oval 83"/>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TextBox 84"/>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6" name="TextBox 85"/>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7" name="TextBox 86"/>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8" name="TextBox 87"/>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9" name="Oval 88"/>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91" name="TextBox 90"/>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2" name="TextBox 91"/>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3" name="Oval 92"/>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TextBox 93"/>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5" name="TextBox 94"/>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6" name="Oval 95"/>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TextBox 96"/>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8" name="TextBox 97"/>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9" name="Oval 98"/>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TextBox 99"/>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101" name="Oval 100"/>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TextBox 101"/>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3" name="TextBox 102"/>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104" name="Oval 103"/>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TextBox 104"/>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6" name="TextBox 105"/>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8" name="TextBox 107"/>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9" name="TextBox 108"/>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10" name="Oval 109"/>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TextBox 111"/>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13" name="TextBox 112"/>
          <p:cNvSpPr txBox="1"/>
          <p:nvPr/>
        </p:nvSpPr>
        <p:spPr>
          <a:xfrm>
            <a:off x="3707904" y="422108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4" name="Oval 113"/>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TextBox 114"/>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6" name="Oval 115"/>
          <p:cNvSpPr/>
          <p:nvPr/>
        </p:nvSpPr>
        <p:spPr>
          <a:xfrm>
            <a:off x="3721393" y="5120898"/>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TextBox 116"/>
          <p:cNvSpPr txBox="1"/>
          <p:nvPr/>
        </p:nvSpPr>
        <p:spPr>
          <a:xfrm rot="19234416">
            <a:off x="3505407" y="5097648"/>
            <a:ext cx="7200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KEREPATA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8" name="Oval 117"/>
          <p:cNvSpPr/>
          <p:nvPr/>
        </p:nvSpPr>
        <p:spPr>
          <a:xfrm>
            <a:off x="802710" y="580990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TextBox 118"/>
          <p:cNvSpPr txBox="1"/>
          <p:nvPr/>
        </p:nvSpPr>
        <p:spPr>
          <a:xfrm>
            <a:off x="646257" y="5890978"/>
            <a:ext cx="312906" cy="369332"/>
          </a:xfrm>
          <a:prstGeom prst="rect">
            <a:avLst/>
          </a:prstGeom>
          <a:noFill/>
        </p:spPr>
        <p:txBody>
          <a:bodyPr wrap="none" rtlCol="0">
            <a:spAutoFit/>
          </a:bodyPr>
          <a:lstStyle/>
          <a:p>
            <a:r>
              <a:rPr lang="en-GB" dirty="0">
                <a:solidFill>
                  <a:srgbClr val="9A0000"/>
                </a:solidFill>
              </a:rPr>
              <a:t>1</a:t>
            </a:r>
          </a:p>
        </p:txBody>
      </p:sp>
      <p:sp>
        <p:nvSpPr>
          <p:cNvPr id="120" name="TextBox 119"/>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1" name="Oval 120"/>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23" name="Oval 122"/>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TextBox 123"/>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25" name="TextBox 124"/>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6" name="Oval 125"/>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TextBox 126"/>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8" name="Oval 127"/>
          <p:cNvSpPr/>
          <p:nvPr/>
        </p:nvSpPr>
        <p:spPr>
          <a:xfrm>
            <a:off x="4339545" y="380704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TextBox 128"/>
          <p:cNvSpPr txBox="1"/>
          <p:nvPr/>
        </p:nvSpPr>
        <p:spPr>
          <a:xfrm rot="19637841">
            <a:off x="4155368" y="3802146"/>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PESSINUS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0" name="TextBox 129"/>
          <p:cNvSpPr txBox="1"/>
          <p:nvPr/>
        </p:nvSpPr>
        <p:spPr>
          <a:xfrm>
            <a:off x="4397386" y="3571827"/>
            <a:ext cx="312906" cy="369332"/>
          </a:xfrm>
          <a:prstGeom prst="rect">
            <a:avLst/>
          </a:prstGeom>
          <a:noFill/>
        </p:spPr>
        <p:txBody>
          <a:bodyPr wrap="none" rtlCol="0">
            <a:spAutoFit/>
          </a:bodyPr>
          <a:lstStyle/>
          <a:p>
            <a:r>
              <a:rPr lang="en-GB" dirty="0">
                <a:solidFill>
                  <a:srgbClr val="9A0000"/>
                </a:solidFill>
              </a:rPr>
              <a:t>1</a:t>
            </a:r>
          </a:p>
        </p:txBody>
      </p:sp>
      <p:sp>
        <p:nvSpPr>
          <p:cNvPr id="131" name="Oval 130"/>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TextBox 131"/>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33" name="Oval 132"/>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5" name="Oval 134"/>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TextBox 135"/>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7" name="TextBox 136"/>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cxnSp>
        <p:nvCxnSpPr>
          <p:cNvPr id="140" name="Straight Arrow Connector 139"/>
          <p:cNvCxnSpPr>
            <a:stCxn id="138" idx="2"/>
          </p:cNvCxnSpPr>
          <p:nvPr/>
        </p:nvCxnSpPr>
        <p:spPr>
          <a:xfrm flipH="1">
            <a:off x="1942402" y="2984868"/>
            <a:ext cx="4737793" cy="1719084"/>
          </a:xfrm>
          <a:prstGeom prst="straightConnector1">
            <a:avLst/>
          </a:prstGeom>
          <a:ln w="762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44" name="Content Placeholder 2"/>
          <p:cNvSpPr txBox="1">
            <a:spLocks/>
          </p:cNvSpPr>
          <p:nvPr/>
        </p:nvSpPr>
        <p:spPr>
          <a:xfrm>
            <a:off x="3841576" y="44624"/>
            <a:ext cx="4042792" cy="1584178"/>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6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our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sources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a:t>
            </a:r>
            <a:r>
              <a:rPr lang="de-DE" dirty="0" err="1">
                <a:effectLst>
                  <a:outerShdw blurRad="38100" dist="38100" dir="2700000" algn="tl">
                    <a:srgbClr val="000000">
                      <a:alpha val="43137"/>
                    </a:srgbClr>
                  </a:outerShdw>
                </a:effectLst>
              </a:rPr>
              <a:t>function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priestesses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opportuinities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for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career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well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regarding</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wealth</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social</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prestige</a:t>
            </a:r>
            <a:endParaRPr lang="de-DE" dirty="0">
              <a:effectLst>
                <a:outerShdw blurRad="38100" dist="38100" dir="2700000" algn="tl">
                  <a:srgbClr val="000000">
                    <a:alpha val="43137"/>
                  </a:srgbClr>
                </a:outerShdw>
              </a:effectLst>
            </a:endParaRPr>
          </a:p>
        </p:txBody>
      </p:sp>
      <p:sp>
        <p:nvSpPr>
          <p:cNvPr id="138" name="TextBox 137"/>
          <p:cNvSpPr txBox="1"/>
          <p:nvPr/>
        </p:nvSpPr>
        <p:spPr>
          <a:xfrm rot="1276744">
            <a:off x="5141706" y="1557899"/>
            <a:ext cx="3613115" cy="1477328"/>
          </a:xfrm>
          <a:prstGeom prst="rect">
            <a:avLst/>
          </a:prstGeom>
          <a:gradFill>
            <a:gsLst>
              <a:gs pos="0">
                <a:schemeClr val="accent4">
                  <a:shade val="15000"/>
                  <a:satMod val="180000"/>
                  <a:alpha val="70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de-DE" b="1" dirty="0"/>
              <a:t>SMYRNA</a:t>
            </a:r>
          </a:p>
          <a:p>
            <a:pPr algn="ctr"/>
            <a:r>
              <a:rPr lang="de-DE" dirty="0" err="1"/>
              <a:t>Many</a:t>
            </a:r>
            <a:r>
              <a:rPr lang="de-DE" dirty="0"/>
              <a:t> </a:t>
            </a:r>
            <a:r>
              <a:rPr lang="de-DE" dirty="0" err="1"/>
              <a:t>priestesses</a:t>
            </a:r>
            <a:r>
              <a:rPr lang="de-DE" dirty="0"/>
              <a:t> </a:t>
            </a:r>
            <a:br>
              <a:rPr lang="de-DE" dirty="0"/>
            </a:br>
            <a:r>
              <a:rPr lang="de-DE" dirty="0"/>
              <a:t>on </a:t>
            </a:r>
            <a:r>
              <a:rPr lang="de-DE" dirty="0" err="1"/>
              <a:t>lists</a:t>
            </a:r>
            <a:r>
              <a:rPr lang="de-DE" dirty="0"/>
              <a:t> </a:t>
            </a:r>
            <a:r>
              <a:rPr lang="de-DE" dirty="0" err="1"/>
              <a:t>of</a:t>
            </a:r>
            <a:r>
              <a:rPr lang="de-DE" dirty="0"/>
              <a:t> </a:t>
            </a:r>
            <a:r>
              <a:rPr lang="de-DE" dirty="0" err="1"/>
              <a:t>magistrates</a:t>
            </a:r>
            <a:br>
              <a:rPr lang="de-DE" dirty="0"/>
            </a:br>
            <a:r>
              <a:rPr lang="de-DE" dirty="0" err="1"/>
              <a:t>or</a:t>
            </a:r>
            <a:r>
              <a:rPr lang="de-DE" dirty="0"/>
              <a:t> on </a:t>
            </a:r>
            <a:r>
              <a:rPr lang="de-DE" dirty="0" err="1"/>
              <a:t>lists</a:t>
            </a:r>
            <a:r>
              <a:rPr lang="de-DE" dirty="0"/>
              <a:t> </a:t>
            </a:r>
            <a:r>
              <a:rPr lang="de-DE" dirty="0" err="1"/>
              <a:t>of</a:t>
            </a:r>
            <a:r>
              <a:rPr lang="de-DE" dirty="0"/>
              <a:t> </a:t>
            </a:r>
            <a:r>
              <a:rPr lang="de-DE" dirty="0" err="1"/>
              <a:t>euergetes</a:t>
            </a:r>
            <a:br>
              <a:rPr lang="de-DE" dirty="0"/>
            </a:br>
            <a:r>
              <a:rPr lang="de-DE" dirty="0" err="1"/>
              <a:t>that</a:t>
            </a:r>
            <a:r>
              <a:rPr lang="de-DE" dirty="0"/>
              <a:t> </a:t>
            </a:r>
            <a:r>
              <a:rPr lang="de-DE" dirty="0" err="1"/>
              <a:t>promised</a:t>
            </a:r>
            <a:r>
              <a:rPr lang="de-DE" dirty="0"/>
              <a:t> </a:t>
            </a:r>
            <a:r>
              <a:rPr lang="de-DE" dirty="0" err="1"/>
              <a:t>money</a:t>
            </a:r>
            <a:r>
              <a:rPr lang="de-DE" dirty="0"/>
              <a:t> </a:t>
            </a:r>
            <a:r>
              <a:rPr lang="de-DE" dirty="0" err="1"/>
              <a:t>for</a:t>
            </a:r>
            <a:r>
              <a:rPr lang="de-DE" dirty="0"/>
              <a:t> </a:t>
            </a:r>
            <a:r>
              <a:rPr lang="de-DE" dirty="0" err="1"/>
              <a:t>projects</a:t>
            </a:r>
            <a:endParaRPr lang="en-GB" dirty="0"/>
          </a:p>
        </p:txBody>
      </p:sp>
    </p:spTree>
    <p:extLst>
      <p:ext uri="{BB962C8B-B14F-4D97-AF65-F5344CB8AC3E}">
        <p14:creationId xmlns:p14="http://schemas.microsoft.com/office/powerpoint/2010/main" val="146641063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500"/>
                                  </p:stCondLst>
                                  <p:childTnLst>
                                    <p:set>
                                      <p:cBhvr>
                                        <p:cTn id="6" dur="1" fill="hold">
                                          <p:stCondLst>
                                            <p:cond delay="0"/>
                                          </p:stCondLst>
                                        </p:cTn>
                                        <p:tgtEl>
                                          <p:spTgt spid="138"/>
                                        </p:tgtEl>
                                        <p:attrNameLst>
                                          <p:attrName>style.visibility</p:attrName>
                                        </p:attrNameLst>
                                      </p:cBhvr>
                                      <p:to>
                                        <p:strVal val="visible"/>
                                      </p:to>
                                    </p:set>
                                    <p:animEffect transition="in" filter="randombar(horizontal)">
                                      <p:cBhvr>
                                        <p:cTn id="7" dur="500"/>
                                        <p:tgtEl>
                                          <p:spTgt spid="138"/>
                                        </p:tgtEl>
                                      </p:cBhvr>
                                    </p:animEffect>
                                  </p:childTnLst>
                                </p:cTn>
                              </p:par>
                            </p:childTnLst>
                          </p:cTn>
                        </p:par>
                        <p:par>
                          <p:cTn id="8" fill="hold">
                            <p:stCondLst>
                              <p:cond delay="1000"/>
                            </p:stCondLst>
                            <p:childTnLst>
                              <p:par>
                                <p:cTn id="9" presetID="14" presetClass="entr" presetSubtype="10" fill="hold" nodeType="afterEffect">
                                  <p:stCondLst>
                                    <p:cond delay="0"/>
                                  </p:stCondLst>
                                  <p:childTnLst>
                                    <p:set>
                                      <p:cBhvr>
                                        <p:cTn id="10" dur="1" fill="hold">
                                          <p:stCondLst>
                                            <p:cond delay="0"/>
                                          </p:stCondLst>
                                        </p:cTn>
                                        <p:tgtEl>
                                          <p:spTgt spid="140"/>
                                        </p:tgtEl>
                                        <p:attrNameLst>
                                          <p:attrName>style.visibility</p:attrName>
                                        </p:attrNameLst>
                                      </p:cBhvr>
                                      <p:to>
                                        <p:strVal val="visible"/>
                                      </p:to>
                                    </p:set>
                                    <p:animEffect transition="in" filter="randombar(horizontal)">
                                      <p:cBhvr>
                                        <p:cTn id="11"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Der epigraphische Befund</a:t>
            </a:r>
            <a:endParaRPr lang="en-GB" dirty="0"/>
          </a:p>
        </p:txBody>
      </p:sp>
      <p:sp>
        <p:nvSpPr>
          <p:cNvPr id="5" name="Title 1"/>
          <p:cNvSpPr txBox="1">
            <a:spLocks/>
          </p:cNvSpPr>
          <p:nvPr/>
        </p:nvSpPr>
        <p:spPr>
          <a:xfrm>
            <a:off x="609600" y="427038"/>
            <a:ext cx="8229600" cy="1143000"/>
          </a:xfrm>
          <a:prstGeom prst="rect">
            <a:avLst/>
          </a:prstGeom>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GB"/>
              <a:t>Verbreitung</a:t>
            </a:r>
            <a:endParaRPr lang="en-GB" dirty="0"/>
          </a:p>
        </p:txBody>
      </p:sp>
      <p:sp>
        <p:nvSpPr>
          <p:cNvPr id="6" name="Title 1"/>
          <p:cNvSpPr>
            <a:spLocks noGrp="1"/>
          </p:cNvSpPr>
          <p:nvPr>
            <p:ph type="title"/>
          </p:nvPr>
        </p:nvSpPr>
        <p:spPr>
          <a:xfrm>
            <a:off x="457200" y="274638"/>
            <a:ext cx="8229600" cy="1143000"/>
          </a:xfrm>
        </p:spPr>
        <p:txBody>
          <a:bodyPr/>
          <a:lstStyle/>
          <a:p>
            <a:endParaRPr lang="en-GB"/>
          </a:p>
        </p:txBody>
      </p:sp>
      <p:pic>
        <p:nvPicPr>
          <p:cNvPr id="7"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4"/>
            <a:ext cx="8479681" cy="6765196"/>
          </a:xfrm>
        </p:spPr>
      </p:pic>
      <p:sp>
        <p:nvSpPr>
          <p:cNvPr id="8" name="TextBox 7"/>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9" name="Oval 8"/>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2" name="TextBox 11"/>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3" name="Oval 12"/>
          <p:cNvSpPr/>
          <p:nvPr/>
        </p:nvSpPr>
        <p:spPr>
          <a:xfrm>
            <a:off x="1763688" y="4509120"/>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5" name="Oval 14"/>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17" name="Oval 16"/>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20" name="Oval 19"/>
          <p:cNvSpPr/>
          <p:nvPr/>
        </p:nvSpPr>
        <p:spPr>
          <a:xfrm>
            <a:off x="2508642" y="5013176"/>
            <a:ext cx="695206" cy="720080"/>
          </a:xfrm>
          <a:prstGeom prst="ellipse">
            <a:avLst/>
          </a:prstGeom>
          <a:solidFill>
            <a:srgbClr val="FFC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2" name="Oval 21"/>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4" name="Oval 23"/>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7" name="TextBox 26"/>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28" name="TextBox 27"/>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29" name="TextBox 28"/>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0" name="TextBox 29"/>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1" name="Oval 30"/>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3" name="TextBox 32"/>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4" name="Oval 33"/>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6" name="Oval 35"/>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8" name="Oval 37"/>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40" name="TextBox 39"/>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1" name="Oval 40"/>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3" name="TextBox 42"/>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4" name="Oval 43"/>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6" name="TextBox 45"/>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7" name="Oval 46"/>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49" name="TextBox 48"/>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0" name="TextBox 49"/>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1" name="Oval 50"/>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3" name="Oval 52"/>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55" name="TextBox 54"/>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56" name="TextBox 55"/>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7" name="TextBox 56"/>
          <p:cNvSpPr txBox="1"/>
          <p:nvPr/>
        </p:nvSpPr>
        <p:spPr>
          <a:xfrm>
            <a:off x="3122742" y="5589240"/>
            <a:ext cx="441146" cy="369332"/>
          </a:xfrm>
          <a:prstGeom prst="rect">
            <a:avLst/>
          </a:prstGeom>
          <a:noFill/>
        </p:spPr>
        <p:txBody>
          <a:bodyPr wrap="none" rtlCol="0">
            <a:spAutoFit/>
          </a:bodyPr>
          <a:lstStyle/>
          <a:p>
            <a:r>
              <a:rPr lang="en-GB" dirty="0">
                <a:solidFill>
                  <a:srgbClr val="9A0000"/>
                </a:solidFill>
              </a:rPr>
              <a:t>17</a:t>
            </a:r>
          </a:p>
        </p:txBody>
      </p:sp>
      <p:sp>
        <p:nvSpPr>
          <p:cNvPr id="58" name="Oval 57"/>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61" name="TextBox 60"/>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2" name="Oval 61"/>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TextBox 62"/>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4" name="TextBox 63"/>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5" name="TextBox 64"/>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6" name="TextBox 65"/>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Oval 66"/>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p:cNvSpPr txBox="1"/>
          <p:nvPr/>
        </p:nvSpPr>
        <p:spPr>
          <a:xfrm rot="19234416">
            <a:off x="3411098" y="4894858"/>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0" name="Oval 69"/>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2" name="TextBox 71"/>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73" name="Oval 72"/>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TextBox 74"/>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6" name="Oval 75"/>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TextBox 76"/>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8" name="Oval 77"/>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80" name="TextBox 79"/>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1" name="Oval 80"/>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3" name="Oval 82"/>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5" name="TextBox 84"/>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6" name="TextBox 85"/>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7" name="TextBox 86"/>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8" name="Oval 87"/>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90" name="TextBox 89"/>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1" name="TextBox 90"/>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2" name="Oval 91"/>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4" name="TextBox 93"/>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5" name="Oval 94"/>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TextBox 95"/>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7" name="TextBox 96"/>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8" name="Oval 97"/>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TextBox 98"/>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100" name="Oval 99"/>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2" name="TextBox 101"/>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103" name="Oval 102"/>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TextBox 103"/>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5" name="TextBox 104"/>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7" name="TextBox 106"/>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8" name="TextBox 107"/>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9" name="Oval 108"/>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TextBox 110"/>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12" name="TextBox 111"/>
          <p:cNvSpPr txBox="1"/>
          <p:nvPr/>
        </p:nvSpPr>
        <p:spPr>
          <a:xfrm>
            <a:off x="3707904" y="422108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Oval 112"/>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TextBox 113"/>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5" name="Oval 114"/>
          <p:cNvSpPr/>
          <p:nvPr/>
        </p:nvSpPr>
        <p:spPr>
          <a:xfrm>
            <a:off x="3721393" y="5120898"/>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rot="19234416">
            <a:off x="3505407" y="5097648"/>
            <a:ext cx="7200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KEREPATA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7" name="Oval 116"/>
          <p:cNvSpPr/>
          <p:nvPr/>
        </p:nvSpPr>
        <p:spPr>
          <a:xfrm>
            <a:off x="802710" y="580990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TextBox 117"/>
          <p:cNvSpPr txBox="1"/>
          <p:nvPr/>
        </p:nvSpPr>
        <p:spPr>
          <a:xfrm>
            <a:off x="646257" y="5890978"/>
            <a:ext cx="312906" cy="369332"/>
          </a:xfrm>
          <a:prstGeom prst="rect">
            <a:avLst/>
          </a:prstGeom>
          <a:noFill/>
        </p:spPr>
        <p:txBody>
          <a:bodyPr wrap="none" rtlCol="0">
            <a:spAutoFit/>
          </a:bodyPr>
          <a:lstStyle/>
          <a:p>
            <a:r>
              <a:rPr lang="en-GB" dirty="0">
                <a:solidFill>
                  <a:srgbClr val="9A0000"/>
                </a:solidFill>
              </a:rPr>
              <a:t>1</a:t>
            </a:r>
          </a:p>
        </p:txBody>
      </p:sp>
      <p:sp>
        <p:nvSpPr>
          <p:cNvPr id="119" name="TextBox 118"/>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0" name="Oval 119"/>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TextBox 120"/>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22" name="Oval 121"/>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TextBox 122"/>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24" name="TextBox 123"/>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5" name="Oval 124"/>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7" name="Oval 126"/>
          <p:cNvSpPr/>
          <p:nvPr/>
        </p:nvSpPr>
        <p:spPr>
          <a:xfrm>
            <a:off x="4339545" y="380704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p:cNvSpPr txBox="1"/>
          <p:nvPr/>
        </p:nvSpPr>
        <p:spPr>
          <a:xfrm rot="19637841">
            <a:off x="4155368" y="3802146"/>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PESSINUS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9" name="TextBox 128"/>
          <p:cNvSpPr txBox="1"/>
          <p:nvPr/>
        </p:nvSpPr>
        <p:spPr>
          <a:xfrm>
            <a:off x="4397386" y="3571827"/>
            <a:ext cx="312906" cy="369332"/>
          </a:xfrm>
          <a:prstGeom prst="rect">
            <a:avLst/>
          </a:prstGeom>
          <a:noFill/>
        </p:spPr>
        <p:txBody>
          <a:bodyPr wrap="none" rtlCol="0">
            <a:spAutoFit/>
          </a:bodyPr>
          <a:lstStyle/>
          <a:p>
            <a:r>
              <a:rPr lang="en-GB" dirty="0">
                <a:solidFill>
                  <a:srgbClr val="9A0000"/>
                </a:solidFill>
              </a:rPr>
              <a:t>1</a:t>
            </a:r>
          </a:p>
        </p:txBody>
      </p:sp>
      <p:sp>
        <p:nvSpPr>
          <p:cNvPr id="130" name="Oval 129"/>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TextBox 130"/>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32" name="Oval 131"/>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TextBox 132"/>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4" name="Oval 133"/>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6" name="TextBox 135"/>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sp>
        <p:nvSpPr>
          <p:cNvPr id="138" name="TextBox 137"/>
          <p:cNvSpPr txBox="1"/>
          <p:nvPr/>
        </p:nvSpPr>
        <p:spPr>
          <a:xfrm>
            <a:off x="5416717" y="3351601"/>
            <a:ext cx="3613115" cy="2831544"/>
          </a:xfrm>
          <a:prstGeom prst="rect">
            <a:avLst/>
          </a:prstGeom>
          <a:gradFill>
            <a:gsLst>
              <a:gs pos="0">
                <a:schemeClr val="accent4">
                  <a:shade val="15000"/>
                  <a:satMod val="180000"/>
                  <a:alpha val="55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de-DE" b="1" dirty="0"/>
              <a:t>STRATONIKEIA</a:t>
            </a:r>
          </a:p>
          <a:p>
            <a:pPr algn="ctr"/>
            <a:r>
              <a:rPr lang="de-DE" dirty="0" err="1"/>
              <a:t>many</a:t>
            </a:r>
            <a:r>
              <a:rPr lang="de-DE" dirty="0"/>
              <a:t> </a:t>
            </a:r>
            <a:r>
              <a:rPr lang="de-DE" dirty="0" err="1"/>
              <a:t>couples</a:t>
            </a:r>
            <a:endParaRPr lang="de-DE" dirty="0"/>
          </a:p>
          <a:p>
            <a:pPr algn="ctr"/>
            <a:r>
              <a:rPr lang="de-DE" dirty="0"/>
              <a:t>–  </a:t>
            </a:r>
            <a:r>
              <a:rPr lang="de-DE" i="1" dirty="0"/>
              <a:t>archiereus</a:t>
            </a:r>
            <a:r>
              <a:rPr lang="de-DE" dirty="0"/>
              <a:t> &amp; </a:t>
            </a:r>
            <a:r>
              <a:rPr lang="de-DE" i="1" dirty="0"/>
              <a:t>archiereia</a:t>
            </a:r>
            <a:r>
              <a:rPr lang="de-DE" dirty="0"/>
              <a:t> –</a:t>
            </a:r>
          </a:p>
          <a:p>
            <a:pPr algn="ctr"/>
            <a:r>
              <a:rPr lang="de-DE" dirty="0" err="1"/>
              <a:t>commemorate</a:t>
            </a:r>
            <a:r>
              <a:rPr lang="de-DE" dirty="0"/>
              <a:t> </a:t>
            </a:r>
            <a:r>
              <a:rPr lang="de-DE" dirty="0" err="1"/>
              <a:t>their</a:t>
            </a:r>
            <a:r>
              <a:rPr lang="de-DE" dirty="0"/>
              <a:t> (</a:t>
            </a:r>
            <a:r>
              <a:rPr lang="de-DE" dirty="0" err="1"/>
              <a:t>shared</a:t>
            </a:r>
            <a:r>
              <a:rPr lang="de-DE" dirty="0"/>
              <a:t>) </a:t>
            </a:r>
            <a:r>
              <a:rPr lang="de-DE" dirty="0" err="1"/>
              <a:t>office</a:t>
            </a:r>
            <a:r>
              <a:rPr lang="de-DE" dirty="0"/>
              <a:t> </a:t>
            </a:r>
            <a:r>
              <a:rPr lang="de-DE" dirty="0" err="1"/>
              <a:t>as</a:t>
            </a:r>
            <a:r>
              <a:rPr lang="de-DE" dirty="0"/>
              <a:t> </a:t>
            </a:r>
            <a:r>
              <a:rPr lang="de-DE" dirty="0" err="1"/>
              <a:t>priests</a:t>
            </a:r>
            <a:endParaRPr lang="de-DE" dirty="0"/>
          </a:p>
          <a:p>
            <a:pPr algn="ctr"/>
            <a:r>
              <a:rPr lang="de-DE" dirty="0">
                <a:sym typeface="Wingdings 2"/>
              </a:rPr>
              <a:t></a:t>
            </a:r>
            <a:endParaRPr lang="de-DE" dirty="0"/>
          </a:p>
          <a:p>
            <a:pPr algn="ctr"/>
            <a:r>
              <a:rPr lang="de-DE" b="1" dirty="0"/>
              <a:t>PANAMARA</a:t>
            </a:r>
            <a:br>
              <a:rPr lang="de-DE" b="1" dirty="0"/>
            </a:br>
            <a:r>
              <a:rPr lang="de-DE" sz="1600" dirty="0"/>
              <a:t>(Zeus </a:t>
            </a:r>
            <a:r>
              <a:rPr lang="de-DE" sz="1600" dirty="0" err="1"/>
              <a:t>sanctuary</a:t>
            </a:r>
            <a:r>
              <a:rPr lang="de-DE" sz="1600" dirty="0"/>
              <a:t>)</a:t>
            </a:r>
          </a:p>
          <a:p>
            <a:pPr algn="ctr"/>
            <a:r>
              <a:rPr lang="de-DE" dirty="0"/>
              <a:t>29 </a:t>
            </a:r>
            <a:r>
              <a:rPr lang="de-DE" dirty="0" err="1"/>
              <a:t>couples</a:t>
            </a:r>
            <a:br>
              <a:rPr lang="de-DE" dirty="0"/>
            </a:br>
            <a:r>
              <a:rPr lang="de-DE" dirty="0" err="1"/>
              <a:t>as</a:t>
            </a:r>
            <a:r>
              <a:rPr lang="de-DE" dirty="0"/>
              <a:t> </a:t>
            </a:r>
            <a:r>
              <a:rPr lang="de-DE" dirty="0" err="1"/>
              <a:t>joint</a:t>
            </a:r>
            <a:r>
              <a:rPr lang="de-DE" dirty="0"/>
              <a:t> </a:t>
            </a:r>
            <a:r>
              <a:rPr lang="de-DE" i="1" dirty="0" err="1"/>
              <a:t>gymnasiarchoi</a:t>
            </a:r>
            <a:endParaRPr lang="de-DE" i="1" dirty="0"/>
          </a:p>
        </p:txBody>
      </p:sp>
      <p:cxnSp>
        <p:nvCxnSpPr>
          <p:cNvPr id="139" name="Straight Arrow Connector 138"/>
          <p:cNvCxnSpPr>
            <a:stCxn id="138" idx="1"/>
          </p:cNvCxnSpPr>
          <p:nvPr/>
        </p:nvCxnSpPr>
        <p:spPr>
          <a:xfrm flipH="1">
            <a:off x="2856245" y="4767373"/>
            <a:ext cx="2560472" cy="628491"/>
          </a:xfrm>
          <a:prstGeom prst="straightConnector1">
            <a:avLst/>
          </a:prstGeom>
          <a:ln w="762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46" name="Content Placeholder 2"/>
          <p:cNvSpPr txBox="1">
            <a:spLocks/>
          </p:cNvSpPr>
          <p:nvPr/>
        </p:nvSpPr>
        <p:spPr>
          <a:xfrm>
            <a:off x="3841576" y="44624"/>
            <a:ext cx="4042792" cy="1584178"/>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6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our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sources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a:t>
            </a:r>
            <a:r>
              <a:rPr lang="de-DE" dirty="0" err="1">
                <a:effectLst>
                  <a:outerShdw blurRad="38100" dist="38100" dir="2700000" algn="tl">
                    <a:srgbClr val="000000">
                      <a:alpha val="43137"/>
                    </a:srgbClr>
                  </a:outerShdw>
                </a:effectLst>
              </a:rPr>
              <a:t>function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priestesses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opportuinities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for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career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well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regarding</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wealth</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social</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prestige</a:t>
            </a:r>
            <a:endParaRPr lang="de-D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48066620"/>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Der epigraphische Befund</a:t>
            </a:r>
            <a:endParaRPr lang="en-GB" dirty="0"/>
          </a:p>
        </p:txBody>
      </p:sp>
      <p:sp>
        <p:nvSpPr>
          <p:cNvPr id="5" name="Title 1"/>
          <p:cNvSpPr txBox="1">
            <a:spLocks/>
          </p:cNvSpPr>
          <p:nvPr/>
        </p:nvSpPr>
        <p:spPr>
          <a:xfrm>
            <a:off x="609600" y="427038"/>
            <a:ext cx="8229600" cy="1143000"/>
          </a:xfrm>
          <a:prstGeom prst="rect">
            <a:avLst/>
          </a:prstGeom>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GB"/>
              <a:t>Verbreitung</a:t>
            </a:r>
            <a:endParaRPr lang="en-GB" dirty="0"/>
          </a:p>
        </p:txBody>
      </p:sp>
      <p:sp>
        <p:nvSpPr>
          <p:cNvPr id="6" name="Title 1"/>
          <p:cNvSpPr>
            <a:spLocks noGrp="1"/>
          </p:cNvSpPr>
          <p:nvPr>
            <p:ph type="title"/>
          </p:nvPr>
        </p:nvSpPr>
        <p:spPr>
          <a:xfrm>
            <a:off x="457200" y="274638"/>
            <a:ext cx="8229600" cy="1143000"/>
          </a:xfrm>
        </p:spPr>
        <p:txBody>
          <a:bodyPr/>
          <a:lstStyle/>
          <a:p>
            <a:endParaRPr lang="en-GB"/>
          </a:p>
        </p:txBody>
      </p:sp>
      <p:pic>
        <p:nvPicPr>
          <p:cNvPr id="7"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4"/>
            <a:ext cx="8479681" cy="6765196"/>
          </a:xfrm>
        </p:spPr>
      </p:pic>
      <p:sp>
        <p:nvSpPr>
          <p:cNvPr id="8" name="TextBox 7"/>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9" name="Oval 8"/>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2" name="TextBox 11"/>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3" name="Oval 12"/>
          <p:cNvSpPr/>
          <p:nvPr/>
        </p:nvSpPr>
        <p:spPr>
          <a:xfrm>
            <a:off x="1763688" y="4509120"/>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5" name="Oval 14"/>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17" name="Oval 16"/>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20" name="Oval 19"/>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2" name="Oval 21"/>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4" name="Oval 23"/>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7" name="TextBox 26"/>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28" name="TextBox 27"/>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29" name="TextBox 28"/>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0" name="TextBox 29"/>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1" name="Oval 30"/>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3" name="TextBox 32"/>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4" name="Oval 33"/>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6" name="Oval 35"/>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8" name="Oval 37"/>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40" name="TextBox 39"/>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1" name="Oval 40"/>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3" name="TextBox 42"/>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4" name="Oval 43"/>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6" name="TextBox 45"/>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7" name="Oval 46"/>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49" name="TextBox 48"/>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0" name="TextBox 49"/>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1" name="Oval 50"/>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3" name="Oval 52"/>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55" name="TextBox 54"/>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56" name="TextBox 55"/>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7" name="TextBox 56"/>
          <p:cNvSpPr txBox="1"/>
          <p:nvPr/>
        </p:nvSpPr>
        <p:spPr>
          <a:xfrm>
            <a:off x="3122742" y="5589240"/>
            <a:ext cx="441146" cy="369332"/>
          </a:xfrm>
          <a:prstGeom prst="rect">
            <a:avLst/>
          </a:prstGeom>
          <a:noFill/>
        </p:spPr>
        <p:txBody>
          <a:bodyPr wrap="none" rtlCol="0">
            <a:spAutoFit/>
          </a:bodyPr>
          <a:lstStyle/>
          <a:p>
            <a:r>
              <a:rPr lang="en-GB" dirty="0">
                <a:solidFill>
                  <a:srgbClr val="9A0000"/>
                </a:solidFill>
              </a:rPr>
              <a:t>17</a:t>
            </a:r>
          </a:p>
        </p:txBody>
      </p:sp>
      <p:sp>
        <p:nvSpPr>
          <p:cNvPr id="58" name="Oval 57"/>
          <p:cNvSpPr/>
          <p:nvPr/>
        </p:nvSpPr>
        <p:spPr>
          <a:xfrm>
            <a:off x="3256593" y="4690526"/>
            <a:ext cx="360040" cy="324037"/>
          </a:xfrm>
          <a:prstGeom prst="ellipse">
            <a:avLst/>
          </a:prstGeom>
          <a:solidFill>
            <a:srgbClr val="FFC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61" name="TextBox 60"/>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2" name="Oval 61"/>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TextBox 62"/>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4" name="TextBox 63"/>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5" name="TextBox 64"/>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6" name="TextBox 65"/>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Oval 66"/>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p:cNvSpPr txBox="1"/>
          <p:nvPr/>
        </p:nvSpPr>
        <p:spPr>
          <a:xfrm rot="19234416">
            <a:off x="3411098" y="4894858"/>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0" name="Oval 69"/>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2" name="TextBox 71"/>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73" name="Oval 72"/>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TextBox 74"/>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6" name="Oval 75"/>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TextBox 76"/>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8" name="Oval 77"/>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80" name="TextBox 79"/>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1" name="Oval 80"/>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3" name="Oval 82"/>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5" name="TextBox 84"/>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6" name="TextBox 85"/>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7" name="TextBox 86"/>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8" name="Oval 87"/>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90" name="TextBox 89"/>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1" name="TextBox 90"/>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2" name="Oval 91"/>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4" name="TextBox 93"/>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5" name="Oval 94"/>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TextBox 95"/>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7" name="TextBox 96"/>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8" name="Oval 97"/>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TextBox 98"/>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100" name="Oval 99"/>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2" name="TextBox 101"/>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103" name="Oval 102"/>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TextBox 103"/>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5" name="TextBox 104"/>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7" name="TextBox 106"/>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8" name="TextBox 107"/>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9" name="Oval 108"/>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TextBox 110"/>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12" name="TextBox 111"/>
          <p:cNvSpPr txBox="1"/>
          <p:nvPr/>
        </p:nvSpPr>
        <p:spPr>
          <a:xfrm>
            <a:off x="3707904" y="422108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Oval 112"/>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TextBox 113"/>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5" name="Oval 114"/>
          <p:cNvSpPr/>
          <p:nvPr/>
        </p:nvSpPr>
        <p:spPr>
          <a:xfrm>
            <a:off x="3721393" y="5120898"/>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rot="19234416">
            <a:off x="3505407" y="5097648"/>
            <a:ext cx="7200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KEREPATA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7" name="Oval 116"/>
          <p:cNvSpPr/>
          <p:nvPr/>
        </p:nvSpPr>
        <p:spPr>
          <a:xfrm>
            <a:off x="802710" y="580990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TextBox 117"/>
          <p:cNvSpPr txBox="1"/>
          <p:nvPr/>
        </p:nvSpPr>
        <p:spPr>
          <a:xfrm>
            <a:off x="646257" y="5890978"/>
            <a:ext cx="312906" cy="369332"/>
          </a:xfrm>
          <a:prstGeom prst="rect">
            <a:avLst/>
          </a:prstGeom>
          <a:noFill/>
        </p:spPr>
        <p:txBody>
          <a:bodyPr wrap="none" rtlCol="0">
            <a:spAutoFit/>
          </a:bodyPr>
          <a:lstStyle/>
          <a:p>
            <a:r>
              <a:rPr lang="en-GB" dirty="0">
                <a:solidFill>
                  <a:srgbClr val="9A0000"/>
                </a:solidFill>
              </a:rPr>
              <a:t>1</a:t>
            </a:r>
          </a:p>
        </p:txBody>
      </p:sp>
      <p:sp>
        <p:nvSpPr>
          <p:cNvPr id="119" name="TextBox 118"/>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0" name="Oval 119"/>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TextBox 120"/>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22" name="Oval 121"/>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TextBox 122"/>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24" name="TextBox 123"/>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5" name="Oval 124"/>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7" name="Oval 126"/>
          <p:cNvSpPr/>
          <p:nvPr/>
        </p:nvSpPr>
        <p:spPr>
          <a:xfrm>
            <a:off x="4339545" y="380704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p:cNvSpPr txBox="1"/>
          <p:nvPr/>
        </p:nvSpPr>
        <p:spPr>
          <a:xfrm rot="19637841">
            <a:off x="4155368" y="3802146"/>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PESSINUS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9" name="TextBox 128"/>
          <p:cNvSpPr txBox="1"/>
          <p:nvPr/>
        </p:nvSpPr>
        <p:spPr>
          <a:xfrm>
            <a:off x="4397386" y="3571827"/>
            <a:ext cx="312906" cy="369332"/>
          </a:xfrm>
          <a:prstGeom prst="rect">
            <a:avLst/>
          </a:prstGeom>
          <a:noFill/>
        </p:spPr>
        <p:txBody>
          <a:bodyPr wrap="none" rtlCol="0">
            <a:spAutoFit/>
          </a:bodyPr>
          <a:lstStyle/>
          <a:p>
            <a:r>
              <a:rPr lang="en-GB" dirty="0">
                <a:solidFill>
                  <a:srgbClr val="9A0000"/>
                </a:solidFill>
              </a:rPr>
              <a:t>1</a:t>
            </a:r>
          </a:p>
        </p:txBody>
      </p:sp>
      <p:sp>
        <p:nvSpPr>
          <p:cNvPr id="130" name="Oval 129"/>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TextBox 130"/>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32" name="Oval 131"/>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TextBox 132"/>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4" name="Oval 133"/>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6" name="TextBox 135"/>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cxnSp>
        <p:nvCxnSpPr>
          <p:cNvPr id="139" name="Straight Arrow Connector 138"/>
          <p:cNvCxnSpPr>
            <a:stCxn id="138" idx="2"/>
            <a:endCxn id="58" idx="0"/>
          </p:cNvCxnSpPr>
          <p:nvPr/>
        </p:nvCxnSpPr>
        <p:spPr>
          <a:xfrm>
            <a:off x="2119329" y="2260017"/>
            <a:ext cx="1317284" cy="2430509"/>
          </a:xfrm>
          <a:prstGeom prst="straightConnector1">
            <a:avLst/>
          </a:prstGeom>
          <a:ln w="762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a:xfrm rot="21142551">
            <a:off x="251520" y="1340768"/>
            <a:ext cx="3613115" cy="923330"/>
          </a:xfrm>
          <a:prstGeom prst="rect">
            <a:avLst/>
          </a:prstGeom>
          <a:gradFill>
            <a:gsLst>
              <a:gs pos="0">
                <a:schemeClr val="accent4">
                  <a:shade val="15000"/>
                  <a:satMod val="180000"/>
                  <a:alpha val="70000"/>
                </a:schemeClr>
              </a:gs>
              <a:gs pos="50000">
                <a:schemeClr val="accent4">
                  <a:shade val="45000"/>
                  <a:satMod val="170000"/>
                </a:schemeClr>
              </a:gs>
              <a:gs pos="70000">
                <a:schemeClr val="accent4">
                  <a:tint val="99000"/>
                  <a:shade val="65000"/>
                  <a:satMod val="155000"/>
                </a:schemeClr>
              </a:gs>
              <a:gs pos="100000">
                <a:schemeClr val="accent4">
                  <a:tint val="95500"/>
                  <a:shade val="100000"/>
                  <a:satMod val="155000"/>
                </a:schemeClr>
              </a:gs>
            </a:gsLst>
          </a:gradFill>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de-DE" b="1" dirty="0"/>
              <a:t>HIERAPOLIS</a:t>
            </a:r>
          </a:p>
          <a:p>
            <a:pPr algn="ctr"/>
            <a:r>
              <a:rPr lang="de-DE" dirty="0" err="1"/>
              <a:t>Several</a:t>
            </a:r>
            <a:r>
              <a:rPr lang="de-DE" dirty="0"/>
              <a:t> </a:t>
            </a:r>
            <a:r>
              <a:rPr lang="de-DE" dirty="0" err="1"/>
              <a:t>tombstones</a:t>
            </a:r>
            <a:r>
              <a:rPr lang="de-DE" dirty="0"/>
              <a:t> </a:t>
            </a:r>
            <a:r>
              <a:rPr lang="de-DE" dirty="0" err="1"/>
              <a:t>for</a:t>
            </a:r>
            <a:r>
              <a:rPr lang="de-DE" dirty="0"/>
              <a:t> </a:t>
            </a:r>
            <a:r>
              <a:rPr lang="de-DE" dirty="0" err="1"/>
              <a:t>couples</a:t>
            </a:r>
            <a:r>
              <a:rPr lang="de-DE" dirty="0"/>
              <a:t> </a:t>
            </a:r>
            <a:r>
              <a:rPr lang="de-DE" dirty="0" err="1"/>
              <a:t>who</a:t>
            </a:r>
            <a:r>
              <a:rPr lang="de-DE" dirty="0"/>
              <a:t> </a:t>
            </a:r>
            <a:r>
              <a:rPr lang="de-DE" dirty="0" err="1"/>
              <a:t>were</a:t>
            </a:r>
            <a:r>
              <a:rPr lang="de-DE" dirty="0"/>
              <a:t> </a:t>
            </a:r>
            <a:r>
              <a:rPr lang="de-DE" dirty="0" err="1"/>
              <a:t>high</a:t>
            </a:r>
            <a:r>
              <a:rPr lang="de-DE" dirty="0"/>
              <a:t> </a:t>
            </a:r>
            <a:r>
              <a:rPr lang="de-DE" dirty="0" err="1"/>
              <a:t>priests</a:t>
            </a:r>
            <a:r>
              <a:rPr lang="de-DE" dirty="0"/>
              <a:t> </a:t>
            </a:r>
            <a:r>
              <a:rPr lang="de-DE" dirty="0" err="1"/>
              <a:t>together</a:t>
            </a:r>
            <a:endParaRPr lang="de-DE" dirty="0"/>
          </a:p>
        </p:txBody>
      </p:sp>
      <p:sp>
        <p:nvSpPr>
          <p:cNvPr id="150" name="Content Placeholder 2"/>
          <p:cNvSpPr txBox="1">
            <a:spLocks/>
          </p:cNvSpPr>
          <p:nvPr/>
        </p:nvSpPr>
        <p:spPr>
          <a:xfrm>
            <a:off x="3841576" y="44624"/>
            <a:ext cx="4042792" cy="1584178"/>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6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our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sources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a:t>
            </a:r>
            <a:r>
              <a:rPr lang="de-DE" dirty="0" err="1">
                <a:effectLst>
                  <a:outerShdw blurRad="38100" dist="38100" dir="2700000" algn="tl">
                    <a:srgbClr val="000000">
                      <a:alpha val="43137"/>
                    </a:srgbClr>
                  </a:outerShdw>
                </a:effectLst>
              </a:rPr>
              <a:t>function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priestesses</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opportuinities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for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career</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well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regarding</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wealth</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and</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social</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prestige</a:t>
            </a:r>
            <a:endParaRPr lang="de-D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9808166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a:t>Der epigraphische Befund</a:t>
            </a:r>
            <a:endParaRPr lang="en-GB" dirty="0"/>
          </a:p>
        </p:txBody>
      </p:sp>
      <p:sp>
        <p:nvSpPr>
          <p:cNvPr id="123" name="Title 1"/>
          <p:cNvSpPr txBox="1">
            <a:spLocks/>
          </p:cNvSpPr>
          <p:nvPr/>
        </p:nvSpPr>
        <p:spPr>
          <a:xfrm>
            <a:off x="609600" y="427038"/>
            <a:ext cx="8229600" cy="1143000"/>
          </a:xfrm>
          <a:prstGeom prst="rect">
            <a:avLst/>
          </a:prstGeom>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GB"/>
              <a:t>Verbreitung</a:t>
            </a:r>
            <a:endParaRPr lang="en-GB" dirty="0"/>
          </a:p>
        </p:txBody>
      </p:sp>
      <p:pic>
        <p:nvPicPr>
          <p:cNvPr id="5"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4"/>
            <a:ext cx="8479681" cy="6765196"/>
          </a:xfrm>
        </p:spPr>
      </p:pic>
      <p:sp>
        <p:nvSpPr>
          <p:cNvPr id="6" name="TextBox 5"/>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tx1">
                    <a:lumMod val="65000"/>
                  </a:schemeClr>
                </a:solidFill>
              </a:rPr>
              <a:t>R. Talbert, Barrington Atlas of the Greek and Roman World, Princeton UP 2001</a:t>
            </a:r>
          </a:p>
        </p:txBody>
      </p:sp>
      <p:sp>
        <p:nvSpPr>
          <p:cNvPr id="7" name="Oval 6"/>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10" name="TextBox 9"/>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11" name="Oval 10"/>
          <p:cNvSpPr/>
          <p:nvPr/>
        </p:nvSpPr>
        <p:spPr>
          <a:xfrm>
            <a:off x="1763688" y="4509120"/>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13" name="Oval 12"/>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15" name="Oval 14"/>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19" name="Oval 18"/>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22" name="Oval 21"/>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24" name="Oval 23"/>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8" name="TextBox 27"/>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30" name="TextBox 29"/>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31" name="TextBox 30"/>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3" name="TextBox 32"/>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 name="Oval 31"/>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5" name="TextBox 34"/>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6" name="Oval 35"/>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8" name="Oval 37"/>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40" name="Oval 39"/>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42" name="TextBox 41"/>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3" name="Oval 42"/>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45" name="TextBox 44"/>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6" name="Oval 45"/>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48" name="TextBox 47"/>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Oval 48"/>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51" name="TextBox 50"/>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TextBox 24"/>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2" name="Oval 51"/>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54" name="Oval 53"/>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16" name="TextBox 15"/>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55" name="TextBox 54"/>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6" name="TextBox 55"/>
          <p:cNvSpPr txBox="1"/>
          <p:nvPr/>
        </p:nvSpPr>
        <p:spPr>
          <a:xfrm>
            <a:off x="3122742" y="5589240"/>
            <a:ext cx="441146" cy="369332"/>
          </a:xfrm>
          <a:prstGeom prst="rect">
            <a:avLst/>
          </a:prstGeom>
          <a:noFill/>
        </p:spPr>
        <p:txBody>
          <a:bodyPr wrap="none" rtlCol="0">
            <a:spAutoFit/>
          </a:bodyPr>
          <a:lstStyle/>
          <a:p>
            <a:r>
              <a:rPr lang="en-GB" dirty="0">
                <a:solidFill>
                  <a:srgbClr val="9A0000"/>
                </a:solidFill>
              </a:rPr>
              <a:t>17</a:t>
            </a:r>
          </a:p>
        </p:txBody>
      </p:sp>
      <p:sp>
        <p:nvSpPr>
          <p:cNvPr id="29" name="Oval 28"/>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59" name="TextBox 58"/>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60" name="Oval 59"/>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2" name="TextBox 61"/>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64" name="TextBox 63"/>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65" name="TextBox 64"/>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3" name="Oval 62"/>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p:cNvSpPr txBox="1"/>
          <p:nvPr/>
        </p:nvSpPr>
        <p:spPr>
          <a:xfrm rot="19234416">
            <a:off x="3411098" y="4894858"/>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8" name="Oval 67"/>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0" name="TextBox 69"/>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83" name="Oval 82"/>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TextBox 71"/>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73" name="Oval 72"/>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TextBox 73"/>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75" name="Oval 74"/>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77" name="TextBox 76"/>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8" name="Oval 77"/>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0" name="Oval 79"/>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2" name="TextBox 81"/>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84" name="TextBox 83"/>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5" name="TextBox 84"/>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86" name="Oval 85"/>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TextBox 86"/>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88" name="TextBox 87"/>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TextBox 112"/>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9" name="Oval 88"/>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91" name="TextBox 90"/>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92" name="Oval 91"/>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5" name="TextBox 94"/>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6" name="Oval 95"/>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TextBox 96"/>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98" name="Oval 97"/>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TextBox 98"/>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0" name="TextBox 99"/>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101" name="Oval 100"/>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TextBox 101"/>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103" name="TextBox 102"/>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5" name="TextBox 104"/>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6" name="TextBox 105"/>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107" name="Oval 106"/>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TextBox 108"/>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110" name="TextBox 109"/>
          <p:cNvSpPr txBox="1"/>
          <p:nvPr/>
        </p:nvSpPr>
        <p:spPr>
          <a:xfrm>
            <a:off x="3707904" y="422108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1" name="Oval 110"/>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TextBox 111"/>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114" name="Oval 113"/>
          <p:cNvSpPr/>
          <p:nvPr/>
        </p:nvSpPr>
        <p:spPr>
          <a:xfrm>
            <a:off x="3721393" y="5120898"/>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TextBox 114"/>
          <p:cNvSpPr txBox="1"/>
          <p:nvPr/>
        </p:nvSpPr>
        <p:spPr>
          <a:xfrm rot="19234416">
            <a:off x="3505407" y="5097648"/>
            <a:ext cx="7200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KEREPATA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6" name="Oval 115"/>
          <p:cNvSpPr/>
          <p:nvPr/>
        </p:nvSpPr>
        <p:spPr>
          <a:xfrm>
            <a:off x="802710" y="580990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TextBox 116"/>
          <p:cNvSpPr txBox="1"/>
          <p:nvPr/>
        </p:nvSpPr>
        <p:spPr>
          <a:xfrm>
            <a:off x="646257" y="5890978"/>
            <a:ext cx="312906" cy="369332"/>
          </a:xfrm>
          <a:prstGeom prst="rect">
            <a:avLst/>
          </a:prstGeom>
          <a:noFill/>
        </p:spPr>
        <p:txBody>
          <a:bodyPr wrap="none" rtlCol="0">
            <a:spAutoFit/>
          </a:bodyPr>
          <a:lstStyle/>
          <a:p>
            <a:r>
              <a:rPr lang="en-GB" dirty="0">
                <a:solidFill>
                  <a:srgbClr val="9A0000"/>
                </a:solidFill>
              </a:rPr>
              <a:t>1</a:t>
            </a:r>
          </a:p>
        </p:txBody>
      </p:sp>
      <p:sp>
        <p:nvSpPr>
          <p:cNvPr id="118" name="TextBox 117"/>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9" name="Oval 118"/>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TextBox 119"/>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121" name="Oval 120"/>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126" name="TextBox 125"/>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127" name="Oval 126"/>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129" name="Oval 128"/>
          <p:cNvSpPr/>
          <p:nvPr/>
        </p:nvSpPr>
        <p:spPr>
          <a:xfrm>
            <a:off x="4339545" y="380704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TextBox 129"/>
          <p:cNvSpPr txBox="1"/>
          <p:nvPr/>
        </p:nvSpPr>
        <p:spPr>
          <a:xfrm rot="19637841">
            <a:off x="4155368" y="3802146"/>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PESSINUS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1" name="TextBox 130"/>
          <p:cNvSpPr txBox="1"/>
          <p:nvPr/>
        </p:nvSpPr>
        <p:spPr>
          <a:xfrm>
            <a:off x="4397386" y="3571827"/>
            <a:ext cx="312906" cy="369332"/>
          </a:xfrm>
          <a:prstGeom prst="rect">
            <a:avLst/>
          </a:prstGeom>
          <a:noFill/>
        </p:spPr>
        <p:txBody>
          <a:bodyPr wrap="none" rtlCol="0">
            <a:spAutoFit/>
          </a:bodyPr>
          <a:lstStyle/>
          <a:p>
            <a:r>
              <a:rPr lang="en-GB" dirty="0">
                <a:solidFill>
                  <a:srgbClr val="9A0000"/>
                </a:solidFill>
              </a:rPr>
              <a:t>1</a:t>
            </a:r>
          </a:p>
        </p:txBody>
      </p:sp>
      <p:sp>
        <p:nvSpPr>
          <p:cNvPr id="132" name="Oval 131"/>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136" name="Oval 135"/>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9" name="Content Placeholder 2"/>
          <p:cNvSpPr txBox="1">
            <a:spLocks/>
          </p:cNvSpPr>
          <p:nvPr/>
        </p:nvSpPr>
        <p:spPr>
          <a:xfrm>
            <a:off x="3841576" y="44624"/>
            <a:ext cx="4042792" cy="1152128"/>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endParaRPr lang="de-DE" dirty="0">
              <a:effectLst>
                <a:outerShdw blurRad="38100" dist="38100" dir="2700000" algn="tl">
                  <a:srgbClr val="000000">
                    <a:alpha val="43137"/>
                  </a:srgbClr>
                </a:outerShdw>
              </a:effectLst>
            </a:endParaRPr>
          </a:p>
          <a:p>
            <a:pPr lvl="1"/>
            <a:r>
              <a:rPr lang="de-DE" b="1" dirty="0" err="1">
                <a:effectLst>
                  <a:outerShdw blurRad="38100" dist="38100" dir="2700000" algn="tl">
                    <a:srgbClr val="000000">
                      <a:alpha val="43137"/>
                    </a:srgbClr>
                  </a:outerShdw>
                </a:effectLst>
              </a:rPr>
              <a:t>more</a:t>
            </a:r>
            <a:r>
              <a:rPr lang="de-DE" b="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than</a:t>
            </a:r>
            <a:r>
              <a:rPr lang="de-DE" b="1" dirty="0">
                <a:effectLst>
                  <a:outerShdw blurRad="38100" dist="38100" dir="2700000" algn="tl">
                    <a:srgbClr val="000000">
                      <a:alpha val="43137"/>
                    </a:srgbClr>
                  </a:outerShdw>
                </a:effectLst>
              </a:rPr>
              <a:t> 60 </a:t>
            </a:r>
            <a:r>
              <a:rPr lang="de-DE" b="1" i="1" dirty="0" err="1">
                <a:effectLst>
                  <a:outerShdw blurRad="38100" dist="38100" dir="2700000" algn="tl">
                    <a:srgbClr val="000000">
                      <a:alpha val="43137"/>
                    </a:srgbClr>
                  </a:outerShdw>
                </a:effectLst>
              </a:rPr>
              <a:t>poleis</a:t>
            </a:r>
            <a:r>
              <a:rPr lang="de-DE" b="1" i="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without</a:t>
            </a:r>
            <a:r>
              <a:rPr lang="de-DE" b="1" dirty="0">
                <a:effectLst>
                  <a:outerShdw blurRad="38100" dist="38100" dir="2700000" algn="tl">
                    <a:srgbClr val="000000">
                      <a:alpha val="43137"/>
                    </a:srgbClr>
                  </a:outerShdw>
                </a:effectLst>
              </a:rPr>
              <a:t> </a:t>
            </a:r>
            <a:r>
              <a:rPr lang="de-DE" b="1" i="1" dirty="0">
                <a:effectLst>
                  <a:outerShdw blurRad="38100" dist="38100" dir="2700000" algn="tl">
                    <a:srgbClr val="000000">
                      <a:alpha val="43137"/>
                    </a:srgbClr>
                  </a:outerShdw>
                </a:effectLst>
              </a:rPr>
              <a:t>archiereia</a:t>
            </a:r>
            <a:endParaRPr lang="de-DE" dirty="0">
              <a:effectLst>
                <a:outerShdw blurRad="38100" dist="38100" dir="2700000" algn="tl">
                  <a:srgbClr val="000000">
                    <a:alpha val="43137"/>
                  </a:srgbClr>
                </a:outerShdw>
              </a:effectLst>
            </a:endParaRPr>
          </a:p>
        </p:txBody>
      </p:sp>
      <p:sp>
        <p:nvSpPr>
          <p:cNvPr id="142" name="Oval 141"/>
          <p:cNvSpPr/>
          <p:nvPr/>
        </p:nvSpPr>
        <p:spPr>
          <a:xfrm>
            <a:off x="3882197" y="22768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TextBox 142"/>
          <p:cNvSpPr txBox="1"/>
          <p:nvPr/>
        </p:nvSpPr>
        <p:spPr>
          <a:xfrm>
            <a:off x="3676126" y="2302497"/>
            <a:ext cx="906017" cy="215444"/>
          </a:xfrm>
          <a:prstGeom prst="rect">
            <a:avLst/>
          </a:prstGeom>
          <a:noFill/>
        </p:spPr>
        <p:txBody>
          <a:bodyPr wrap="none" rtlCol="0">
            <a:spAutoFit/>
          </a:bodyPr>
          <a:lstStyle/>
          <a:p>
            <a:r>
              <a:rPr lang="de-DE" sz="800" dirty="0">
                <a:solidFill>
                  <a:schemeClr val="bg1">
                    <a:lumMod val="85000"/>
                    <a:lumOff val="15000"/>
                  </a:schemeClr>
                </a:solidFill>
                <a:latin typeface="Times New Roman" pitchFamily="18" charset="0"/>
                <a:cs typeface="Times New Roman" pitchFamily="18" charset="0"/>
              </a:rPr>
              <a:t>PRUSIAS AD H.</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4" name="TextBox 143"/>
          <p:cNvSpPr txBox="1"/>
          <p:nvPr/>
        </p:nvSpPr>
        <p:spPr>
          <a:xfrm>
            <a:off x="4043348" y="2046032"/>
            <a:ext cx="312906" cy="369332"/>
          </a:xfrm>
          <a:prstGeom prst="rect">
            <a:avLst/>
          </a:prstGeom>
          <a:noFill/>
        </p:spPr>
        <p:txBody>
          <a:bodyPr wrap="none" rtlCol="0">
            <a:spAutoFit/>
          </a:bodyPr>
          <a:lstStyle/>
          <a:p>
            <a:r>
              <a:rPr lang="en-GB" dirty="0">
                <a:solidFill>
                  <a:srgbClr val="9A0000"/>
                </a:solidFill>
              </a:rPr>
              <a:t>1</a:t>
            </a:r>
          </a:p>
        </p:txBody>
      </p:sp>
      <p:sp>
        <p:nvSpPr>
          <p:cNvPr id="3" name="Right Arrow 2"/>
          <p:cNvSpPr/>
          <p:nvPr/>
        </p:nvSpPr>
        <p:spPr>
          <a:xfrm>
            <a:off x="7909242" y="5931277"/>
            <a:ext cx="983238" cy="634717"/>
          </a:xfrm>
          <a:prstGeom prst="rightArrow">
            <a:avLst/>
          </a:prstGeom>
          <a:solidFill>
            <a:schemeClr val="accent1">
              <a:alpha val="5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9085803"/>
      </p:ext>
    </p:extLst>
  </p:cSld>
  <p:clrMapOvr>
    <a:masterClrMapping/>
  </p:clrMapOvr>
  <p:transition spd="slow" advClick="0" advTm="12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grpId="0" nodeType="with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ppt_w*1.125000"/>
                                          </p:val>
                                        </p:tav>
                                      </p:tavLst>
                                    </p:anim>
                                    <p:animEffect transition="out" filter="wipe(left)">
                                      <p:cBhvr>
                                        <p:cTn id="7" dur="500"/>
                                        <p:tgtEl>
                                          <p:spTgt spid="7"/>
                                        </p:tgtEl>
                                      </p:cBhvr>
                                    </p:animEffect>
                                    <p:set>
                                      <p:cBhvr>
                                        <p:cTn id="8" dur="1" fill="hold">
                                          <p:stCondLst>
                                            <p:cond delay="499"/>
                                          </p:stCondLst>
                                        </p:cTn>
                                        <p:tgtEl>
                                          <p:spTgt spid="7"/>
                                        </p:tgtEl>
                                        <p:attrNameLst>
                                          <p:attrName>style.visibility</p:attrName>
                                        </p:attrNameLst>
                                      </p:cBhvr>
                                      <p:to>
                                        <p:strVal val="hidden"/>
                                      </p:to>
                                    </p:set>
                                  </p:childTnLst>
                                </p:cTn>
                              </p:par>
                              <p:par>
                                <p:cTn id="9" presetID="12" presetClass="exit" presetSubtype="8" fill="hold" grpId="0" nodeType="withEffect">
                                  <p:stCondLst>
                                    <p:cond delay="0"/>
                                  </p:stCondLst>
                                  <p:childTnLst>
                                    <p:anim calcmode="lin" valueType="num">
                                      <p:cBhvr additive="base">
                                        <p:cTn id="10" dur="500"/>
                                        <p:tgtEl>
                                          <p:spTgt spid="8"/>
                                        </p:tgtEl>
                                        <p:attrNameLst>
                                          <p:attrName>ppt_x</p:attrName>
                                        </p:attrNameLst>
                                      </p:cBhvr>
                                      <p:tavLst>
                                        <p:tav tm="0">
                                          <p:val>
                                            <p:strVal val="#ppt_x"/>
                                          </p:val>
                                        </p:tav>
                                        <p:tav tm="100000">
                                          <p:val>
                                            <p:strVal val="#ppt_x-#ppt_w*1.125000"/>
                                          </p:val>
                                        </p:tav>
                                      </p:tavLst>
                                    </p:anim>
                                    <p:animEffect transition="out" filter="wipe(left)">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par>
                                <p:cTn id="13" presetID="12" presetClass="exit" presetSubtype="8" fill="hold" grpId="0" nodeType="withEffect">
                                  <p:stCondLst>
                                    <p:cond delay="0"/>
                                  </p:stCondLst>
                                  <p:childTnLst>
                                    <p:anim calcmode="lin" valueType="num">
                                      <p:cBhvr additive="base">
                                        <p:cTn id="14" dur="500"/>
                                        <p:tgtEl>
                                          <p:spTgt spid="9"/>
                                        </p:tgtEl>
                                        <p:attrNameLst>
                                          <p:attrName>ppt_x</p:attrName>
                                        </p:attrNameLst>
                                      </p:cBhvr>
                                      <p:tavLst>
                                        <p:tav tm="0">
                                          <p:val>
                                            <p:strVal val="#ppt_x"/>
                                          </p:val>
                                        </p:tav>
                                        <p:tav tm="100000">
                                          <p:val>
                                            <p:strVal val="#ppt_x-#ppt_w*1.125000"/>
                                          </p:val>
                                        </p:tav>
                                      </p:tavLst>
                                    </p:anim>
                                    <p:animEffect transition="out" filter="wipe(left)">
                                      <p:cBhvr>
                                        <p:cTn id="15" dur="500"/>
                                        <p:tgtEl>
                                          <p:spTgt spid="9"/>
                                        </p:tgtEl>
                                      </p:cBhvr>
                                    </p:animEffect>
                                    <p:set>
                                      <p:cBhvr>
                                        <p:cTn id="16" dur="1" fill="hold">
                                          <p:stCondLst>
                                            <p:cond delay="499"/>
                                          </p:stCondLst>
                                        </p:cTn>
                                        <p:tgtEl>
                                          <p:spTgt spid="9"/>
                                        </p:tgtEl>
                                        <p:attrNameLst>
                                          <p:attrName>style.visibility</p:attrName>
                                        </p:attrNameLst>
                                      </p:cBhvr>
                                      <p:to>
                                        <p:strVal val="hidden"/>
                                      </p:to>
                                    </p:set>
                                  </p:childTnLst>
                                </p:cTn>
                              </p:par>
                              <p:par>
                                <p:cTn id="17" presetID="12" presetClass="exit" presetSubtype="8" fill="hold" grpId="0" nodeType="withEffect">
                                  <p:stCondLst>
                                    <p:cond delay="0"/>
                                  </p:stCondLst>
                                  <p:childTnLst>
                                    <p:anim calcmode="lin" valueType="num">
                                      <p:cBhvr additive="base">
                                        <p:cTn id="18" dur="500"/>
                                        <p:tgtEl>
                                          <p:spTgt spid="10"/>
                                        </p:tgtEl>
                                        <p:attrNameLst>
                                          <p:attrName>ppt_x</p:attrName>
                                        </p:attrNameLst>
                                      </p:cBhvr>
                                      <p:tavLst>
                                        <p:tav tm="0">
                                          <p:val>
                                            <p:strVal val="#ppt_x"/>
                                          </p:val>
                                        </p:tav>
                                        <p:tav tm="100000">
                                          <p:val>
                                            <p:strVal val="#ppt_x-#ppt_w*1.125000"/>
                                          </p:val>
                                        </p:tav>
                                      </p:tavLst>
                                    </p:anim>
                                    <p:animEffect transition="out" filter="wipe(left)">
                                      <p:cBhvr>
                                        <p:cTn id="19" dur="500"/>
                                        <p:tgtEl>
                                          <p:spTgt spid="10"/>
                                        </p:tgtEl>
                                      </p:cBhvr>
                                    </p:animEffect>
                                    <p:set>
                                      <p:cBhvr>
                                        <p:cTn id="20" dur="1" fill="hold">
                                          <p:stCondLst>
                                            <p:cond delay="499"/>
                                          </p:stCondLst>
                                        </p:cTn>
                                        <p:tgtEl>
                                          <p:spTgt spid="10"/>
                                        </p:tgtEl>
                                        <p:attrNameLst>
                                          <p:attrName>style.visibility</p:attrName>
                                        </p:attrNameLst>
                                      </p:cBhvr>
                                      <p:to>
                                        <p:strVal val="hidden"/>
                                      </p:to>
                                    </p:set>
                                  </p:childTnLst>
                                </p:cTn>
                              </p:par>
                              <p:par>
                                <p:cTn id="21" presetID="12" presetClass="exit" presetSubtype="8" fill="hold" grpId="0" nodeType="withEffect">
                                  <p:stCondLst>
                                    <p:cond delay="0"/>
                                  </p:stCondLst>
                                  <p:childTnLst>
                                    <p:anim calcmode="lin" valueType="num">
                                      <p:cBhvr additive="base">
                                        <p:cTn id="22" dur="500"/>
                                        <p:tgtEl>
                                          <p:spTgt spid="11"/>
                                        </p:tgtEl>
                                        <p:attrNameLst>
                                          <p:attrName>ppt_x</p:attrName>
                                        </p:attrNameLst>
                                      </p:cBhvr>
                                      <p:tavLst>
                                        <p:tav tm="0">
                                          <p:val>
                                            <p:strVal val="#ppt_x"/>
                                          </p:val>
                                        </p:tav>
                                        <p:tav tm="100000">
                                          <p:val>
                                            <p:strVal val="#ppt_x-#ppt_w*1.125000"/>
                                          </p:val>
                                        </p:tav>
                                      </p:tavLst>
                                    </p:anim>
                                    <p:animEffect transition="out" filter="wipe(left)">
                                      <p:cBhvr>
                                        <p:cTn id="23" dur="500"/>
                                        <p:tgtEl>
                                          <p:spTgt spid="11"/>
                                        </p:tgtEl>
                                      </p:cBhvr>
                                    </p:animEffect>
                                    <p:set>
                                      <p:cBhvr>
                                        <p:cTn id="24" dur="1" fill="hold">
                                          <p:stCondLst>
                                            <p:cond delay="499"/>
                                          </p:stCondLst>
                                        </p:cTn>
                                        <p:tgtEl>
                                          <p:spTgt spid="11"/>
                                        </p:tgtEl>
                                        <p:attrNameLst>
                                          <p:attrName>style.visibility</p:attrName>
                                        </p:attrNameLst>
                                      </p:cBhvr>
                                      <p:to>
                                        <p:strVal val="hidden"/>
                                      </p:to>
                                    </p:set>
                                  </p:childTnLst>
                                </p:cTn>
                              </p:par>
                              <p:par>
                                <p:cTn id="25" presetID="12" presetClass="exit" presetSubtype="8" fill="hold" grpId="0" nodeType="withEffect">
                                  <p:stCondLst>
                                    <p:cond delay="0"/>
                                  </p:stCondLst>
                                  <p:childTnLst>
                                    <p:anim calcmode="lin" valueType="num">
                                      <p:cBhvr additive="base">
                                        <p:cTn id="26" dur="500"/>
                                        <p:tgtEl>
                                          <p:spTgt spid="12"/>
                                        </p:tgtEl>
                                        <p:attrNameLst>
                                          <p:attrName>ppt_x</p:attrName>
                                        </p:attrNameLst>
                                      </p:cBhvr>
                                      <p:tavLst>
                                        <p:tav tm="0">
                                          <p:val>
                                            <p:strVal val="#ppt_x"/>
                                          </p:val>
                                        </p:tav>
                                        <p:tav tm="100000">
                                          <p:val>
                                            <p:strVal val="#ppt_x-#ppt_w*1.125000"/>
                                          </p:val>
                                        </p:tav>
                                      </p:tavLst>
                                    </p:anim>
                                    <p:animEffect transition="out" filter="wipe(left)">
                                      <p:cBhvr>
                                        <p:cTn id="27" dur="500"/>
                                        <p:tgtEl>
                                          <p:spTgt spid="12"/>
                                        </p:tgtEl>
                                      </p:cBhvr>
                                    </p:animEffect>
                                    <p:set>
                                      <p:cBhvr>
                                        <p:cTn id="28" dur="1" fill="hold">
                                          <p:stCondLst>
                                            <p:cond delay="499"/>
                                          </p:stCondLst>
                                        </p:cTn>
                                        <p:tgtEl>
                                          <p:spTgt spid="12"/>
                                        </p:tgtEl>
                                        <p:attrNameLst>
                                          <p:attrName>style.visibility</p:attrName>
                                        </p:attrNameLst>
                                      </p:cBhvr>
                                      <p:to>
                                        <p:strVal val="hidden"/>
                                      </p:to>
                                    </p:set>
                                  </p:childTnLst>
                                </p:cTn>
                              </p:par>
                              <p:par>
                                <p:cTn id="29" presetID="12" presetClass="exit" presetSubtype="8" fill="hold" grpId="0" nodeType="withEffect">
                                  <p:stCondLst>
                                    <p:cond delay="0"/>
                                  </p:stCondLst>
                                  <p:childTnLst>
                                    <p:anim calcmode="lin" valueType="num">
                                      <p:cBhvr additive="base">
                                        <p:cTn id="30" dur="500"/>
                                        <p:tgtEl>
                                          <p:spTgt spid="13"/>
                                        </p:tgtEl>
                                        <p:attrNameLst>
                                          <p:attrName>ppt_x</p:attrName>
                                        </p:attrNameLst>
                                      </p:cBhvr>
                                      <p:tavLst>
                                        <p:tav tm="0">
                                          <p:val>
                                            <p:strVal val="#ppt_x"/>
                                          </p:val>
                                        </p:tav>
                                        <p:tav tm="100000">
                                          <p:val>
                                            <p:strVal val="#ppt_x-#ppt_w*1.125000"/>
                                          </p:val>
                                        </p:tav>
                                      </p:tavLst>
                                    </p:anim>
                                    <p:animEffect transition="out" filter="wipe(left)">
                                      <p:cBhvr>
                                        <p:cTn id="31" dur="500"/>
                                        <p:tgtEl>
                                          <p:spTgt spid="13"/>
                                        </p:tgtEl>
                                      </p:cBhvr>
                                    </p:animEffect>
                                    <p:set>
                                      <p:cBhvr>
                                        <p:cTn id="32" dur="1" fill="hold">
                                          <p:stCondLst>
                                            <p:cond delay="499"/>
                                          </p:stCondLst>
                                        </p:cTn>
                                        <p:tgtEl>
                                          <p:spTgt spid="13"/>
                                        </p:tgtEl>
                                        <p:attrNameLst>
                                          <p:attrName>style.visibility</p:attrName>
                                        </p:attrNameLst>
                                      </p:cBhvr>
                                      <p:to>
                                        <p:strVal val="hidden"/>
                                      </p:to>
                                    </p:set>
                                  </p:childTnLst>
                                </p:cTn>
                              </p:par>
                              <p:par>
                                <p:cTn id="33" presetID="12" presetClass="exit" presetSubtype="8" fill="hold" grpId="0" nodeType="withEffect">
                                  <p:stCondLst>
                                    <p:cond delay="0"/>
                                  </p:stCondLst>
                                  <p:childTnLst>
                                    <p:anim calcmode="lin" valueType="num">
                                      <p:cBhvr additive="base">
                                        <p:cTn id="34" dur="500"/>
                                        <p:tgtEl>
                                          <p:spTgt spid="14"/>
                                        </p:tgtEl>
                                        <p:attrNameLst>
                                          <p:attrName>ppt_x</p:attrName>
                                        </p:attrNameLst>
                                      </p:cBhvr>
                                      <p:tavLst>
                                        <p:tav tm="0">
                                          <p:val>
                                            <p:strVal val="#ppt_x"/>
                                          </p:val>
                                        </p:tav>
                                        <p:tav tm="100000">
                                          <p:val>
                                            <p:strVal val="#ppt_x-#ppt_w*1.125000"/>
                                          </p:val>
                                        </p:tav>
                                      </p:tavLst>
                                    </p:anim>
                                    <p:animEffect transition="out" filter="wipe(left)">
                                      <p:cBhvr>
                                        <p:cTn id="35" dur="500"/>
                                        <p:tgtEl>
                                          <p:spTgt spid="14"/>
                                        </p:tgtEl>
                                      </p:cBhvr>
                                    </p:animEffect>
                                    <p:set>
                                      <p:cBhvr>
                                        <p:cTn id="36" dur="1" fill="hold">
                                          <p:stCondLst>
                                            <p:cond delay="499"/>
                                          </p:stCondLst>
                                        </p:cTn>
                                        <p:tgtEl>
                                          <p:spTgt spid="14"/>
                                        </p:tgtEl>
                                        <p:attrNameLst>
                                          <p:attrName>style.visibility</p:attrName>
                                        </p:attrNameLst>
                                      </p:cBhvr>
                                      <p:to>
                                        <p:strVal val="hidden"/>
                                      </p:to>
                                    </p:set>
                                  </p:childTnLst>
                                </p:cTn>
                              </p:par>
                              <p:par>
                                <p:cTn id="37" presetID="12" presetClass="exit" presetSubtype="8" fill="hold" grpId="0" nodeType="withEffect">
                                  <p:stCondLst>
                                    <p:cond delay="0"/>
                                  </p:stCondLst>
                                  <p:childTnLst>
                                    <p:anim calcmode="lin" valueType="num">
                                      <p:cBhvr additive="base">
                                        <p:cTn id="38" dur="500"/>
                                        <p:tgtEl>
                                          <p:spTgt spid="15"/>
                                        </p:tgtEl>
                                        <p:attrNameLst>
                                          <p:attrName>ppt_x</p:attrName>
                                        </p:attrNameLst>
                                      </p:cBhvr>
                                      <p:tavLst>
                                        <p:tav tm="0">
                                          <p:val>
                                            <p:strVal val="#ppt_x"/>
                                          </p:val>
                                        </p:tav>
                                        <p:tav tm="100000">
                                          <p:val>
                                            <p:strVal val="#ppt_x-#ppt_w*1.125000"/>
                                          </p:val>
                                        </p:tav>
                                      </p:tavLst>
                                    </p:anim>
                                    <p:animEffect transition="out" filter="wipe(left)">
                                      <p:cBhvr>
                                        <p:cTn id="39" dur="500"/>
                                        <p:tgtEl>
                                          <p:spTgt spid="15"/>
                                        </p:tgtEl>
                                      </p:cBhvr>
                                    </p:animEffect>
                                    <p:set>
                                      <p:cBhvr>
                                        <p:cTn id="40" dur="1" fill="hold">
                                          <p:stCondLst>
                                            <p:cond delay="499"/>
                                          </p:stCondLst>
                                        </p:cTn>
                                        <p:tgtEl>
                                          <p:spTgt spid="15"/>
                                        </p:tgtEl>
                                        <p:attrNameLst>
                                          <p:attrName>style.visibility</p:attrName>
                                        </p:attrNameLst>
                                      </p:cBhvr>
                                      <p:to>
                                        <p:strVal val="hidden"/>
                                      </p:to>
                                    </p:set>
                                  </p:childTnLst>
                                </p:cTn>
                              </p:par>
                              <p:par>
                                <p:cTn id="41" presetID="12" presetClass="exit" presetSubtype="8" fill="hold" grpId="0" nodeType="withEffect">
                                  <p:stCondLst>
                                    <p:cond delay="0"/>
                                  </p:stCondLst>
                                  <p:childTnLst>
                                    <p:anim calcmode="lin" valueType="num">
                                      <p:cBhvr additive="base">
                                        <p:cTn id="42" dur="500"/>
                                        <p:tgtEl>
                                          <p:spTgt spid="17"/>
                                        </p:tgtEl>
                                        <p:attrNameLst>
                                          <p:attrName>ppt_x</p:attrName>
                                        </p:attrNameLst>
                                      </p:cBhvr>
                                      <p:tavLst>
                                        <p:tav tm="0">
                                          <p:val>
                                            <p:strVal val="#ppt_x"/>
                                          </p:val>
                                        </p:tav>
                                        <p:tav tm="100000">
                                          <p:val>
                                            <p:strVal val="#ppt_x-#ppt_w*1.125000"/>
                                          </p:val>
                                        </p:tav>
                                      </p:tavLst>
                                    </p:anim>
                                    <p:animEffect transition="out" filter="wipe(left)">
                                      <p:cBhvr>
                                        <p:cTn id="43" dur="500"/>
                                        <p:tgtEl>
                                          <p:spTgt spid="17"/>
                                        </p:tgtEl>
                                      </p:cBhvr>
                                    </p:animEffect>
                                    <p:set>
                                      <p:cBhvr>
                                        <p:cTn id="44" dur="1" fill="hold">
                                          <p:stCondLst>
                                            <p:cond delay="499"/>
                                          </p:stCondLst>
                                        </p:cTn>
                                        <p:tgtEl>
                                          <p:spTgt spid="17"/>
                                        </p:tgtEl>
                                        <p:attrNameLst>
                                          <p:attrName>style.visibility</p:attrName>
                                        </p:attrNameLst>
                                      </p:cBhvr>
                                      <p:to>
                                        <p:strVal val="hidden"/>
                                      </p:to>
                                    </p:set>
                                  </p:childTnLst>
                                </p:cTn>
                              </p:par>
                              <p:par>
                                <p:cTn id="45" presetID="12" presetClass="exit" presetSubtype="8" fill="hold" grpId="0" nodeType="withEffect">
                                  <p:stCondLst>
                                    <p:cond delay="0"/>
                                  </p:stCondLst>
                                  <p:childTnLst>
                                    <p:anim calcmode="lin" valueType="num">
                                      <p:cBhvr additive="base">
                                        <p:cTn id="46" dur="500"/>
                                        <p:tgtEl>
                                          <p:spTgt spid="18"/>
                                        </p:tgtEl>
                                        <p:attrNameLst>
                                          <p:attrName>ppt_x</p:attrName>
                                        </p:attrNameLst>
                                      </p:cBhvr>
                                      <p:tavLst>
                                        <p:tav tm="0">
                                          <p:val>
                                            <p:strVal val="#ppt_x"/>
                                          </p:val>
                                        </p:tav>
                                        <p:tav tm="100000">
                                          <p:val>
                                            <p:strVal val="#ppt_x-#ppt_w*1.125000"/>
                                          </p:val>
                                        </p:tav>
                                      </p:tavLst>
                                    </p:anim>
                                    <p:animEffect transition="out" filter="wipe(left)">
                                      <p:cBhvr>
                                        <p:cTn id="47" dur="500"/>
                                        <p:tgtEl>
                                          <p:spTgt spid="18"/>
                                        </p:tgtEl>
                                      </p:cBhvr>
                                    </p:animEffect>
                                    <p:set>
                                      <p:cBhvr>
                                        <p:cTn id="48" dur="1" fill="hold">
                                          <p:stCondLst>
                                            <p:cond delay="499"/>
                                          </p:stCondLst>
                                        </p:cTn>
                                        <p:tgtEl>
                                          <p:spTgt spid="18"/>
                                        </p:tgtEl>
                                        <p:attrNameLst>
                                          <p:attrName>style.visibility</p:attrName>
                                        </p:attrNameLst>
                                      </p:cBhvr>
                                      <p:to>
                                        <p:strVal val="hidden"/>
                                      </p:to>
                                    </p:set>
                                  </p:childTnLst>
                                </p:cTn>
                              </p:par>
                              <p:par>
                                <p:cTn id="49" presetID="12" presetClass="exit" presetSubtype="8" fill="hold" grpId="0" nodeType="withEffect">
                                  <p:stCondLst>
                                    <p:cond delay="0"/>
                                  </p:stCondLst>
                                  <p:childTnLst>
                                    <p:anim calcmode="lin" valueType="num">
                                      <p:cBhvr additive="base">
                                        <p:cTn id="50" dur="500"/>
                                        <p:tgtEl>
                                          <p:spTgt spid="19"/>
                                        </p:tgtEl>
                                        <p:attrNameLst>
                                          <p:attrName>ppt_x</p:attrName>
                                        </p:attrNameLst>
                                      </p:cBhvr>
                                      <p:tavLst>
                                        <p:tav tm="0">
                                          <p:val>
                                            <p:strVal val="#ppt_x"/>
                                          </p:val>
                                        </p:tav>
                                        <p:tav tm="100000">
                                          <p:val>
                                            <p:strVal val="#ppt_x-#ppt_w*1.125000"/>
                                          </p:val>
                                        </p:tav>
                                      </p:tavLst>
                                    </p:anim>
                                    <p:animEffect transition="out" filter="wipe(left)">
                                      <p:cBhvr>
                                        <p:cTn id="51" dur="500"/>
                                        <p:tgtEl>
                                          <p:spTgt spid="19"/>
                                        </p:tgtEl>
                                      </p:cBhvr>
                                    </p:animEffect>
                                    <p:set>
                                      <p:cBhvr>
                                        <p:cTn id="52" dur="1" fill="hold">
                                          <p:stCondLst>
                                            <p:cond delay="499"/>
                                          </p:stCondLst>
                                        </p:cTn>
                                        <p:tgtEl>
                                          <p:spTgt spid="19"/>
                                        </p:tgtEl>
                                        <p:attrNameLst>
                                          <p:attrName>style.visibility</p:attrName>
                                        </p:attrNameLst>
                                      </p:cBhvr>
                                      <p:to>
                                        <p:strVal val="hidden"/>
                                      </p:to>
                                    </p:set>
                                  </p:childTnLst>
                                </p:cTn>
                              </p:par>
                              <p:par>
                                <p:cTn id="53" presetID="12" presetClass="exit" presetSubtype="8" fill="hold" grpId="0" nodeType="withEffect">
                                  <p:stCondLst>
                                    <p:cond delay="0"/>
                                  </p:stCondLst>
                                  <p:childTnLst>
                                    <p:anim calcmode="lin" valueType="num">
                                      <p:cBhvr additive="base">
                                        <p:cTn id="54" dur="500"/>
                                        <p:tgtEl>
                                          <p:spTgt spid="21"/>
                                        </p:tgtEl>
                                        <p:attrNameLst>
                                          <p:attrName>ppt_x</p:attrName>
                                        </p:attrNameLst>
                                      </p:cBhvr>
                                      <p:tavLst>
                                        <p:tav tm="0">
                                          <p:val>
                                            <p:strVal val="#ppt_x"/>
                                          </p:val>
                                        </p:tav>
                                        <p:tav tm="100000">
                                          <p:val>
                                            <p:strVal val="#ppt_x-#ppt_w*1.125000"/>
                                          </p:val>
                                        </p:tav>
                                      </p:tavLst>
                                    </p:anim>
                                    <p:animEffect transition="out" filter="wipe(left)">
                                      <p:cBhvr>
                                        <p:cTn id="55" dur="500"/>
                                        <p:tgtEl>
                                          <p:spTgt spid="21"/>
                                        </p:tgtEl>
                                      </p:cBhvr>
                                    </p:animEffect>
                                    <p:set>
                                      <p:cBhvr>
                                        <p:cTn id="56" dur="1" fill="hold">
                                          <p:stCondLst>
                                            <p:cond delay="499"/>
                                          </p:stCondLst>
                                        </p:cTn>
                                        <p:tgtEl>
                                          <p:spTgt spid="21"/>
                                        </p:tgtEl>
                                        <p:attrNameLst>
                                          <p:attrName>style.visibility</p:attrName>
                                        </p:attrNameLst>
                                      </p:cBhvr>
                                      <p:to>
                                        <p:strVal val="hidden"/>
                                      </p:to>
                                    </p:set>
                                  </p:childTnLst>
                                </p:cTn>
                              </p:par>
                              <p:par>
                                <p:cTn id="57" presetID="12" presetClass="exit" presetSubtype="8" fill="hold" grpId="0" nodeType="withEffect">
                                  <p:stCondLst>
                                    <p:cond delay="0"/>
                                  </p:stCondLst>
                                  <p:childTnLst>
                                    <p:anim calcmode="lin" valueType="num">
                                      <p:cBhvr additive="base">
                                        <p:cTn id="58" dur="500"/>
                                        <p:tgtEl>
                                          <p:spTgt spid="22"/>
                                        </p:tgtEl>
                                        <p:attrNameLst>
                                          <p:attrName>ppt_x</p:attrName>
                                        </p:attrNameLst>
                                      </p:cBhvr>
                                      <p:tavLst>
                                        <p:tav tm="0">
                                          <p:val>
                                            <p:strVal val="#ppt_x"/>
                                          </p:val>
                                        </p:tav>
                                        <p:tav tm="100000">
                                          <p:val>
                                            <p:strVal val="#ppt_x-#ppt_w*1.125000"/>
                                          </p:val>
                                        </p:tav>
                                      </p:tavLst>
                                    </p:anim>
                                    <p:animEffect transition="out" filter="wipe(left)">
                                      <p:cBhvr>
                                        <p:cTn id="59" dur="500"/>
                                        <p:tgtEl>
                                          <p:spTgt spid="22"/>
                                        </p:tgtEl>
                                      </p:cBhvr>
                                    </p:animEffect>
                                    <p:set>
                                      <p:cBhvr>
                                        <p:cTn id="60" dur="1" fill="hold">
                                          <p:stCondLst>
                                            <p:cond delay="499"/>
                                          </p:stCondLst>
                                        </p:cTn>
                                        <p:tgtEl>
                                          <p:spTgt spid="22"/>
                                        </p:tgtEl>
                                        <p:attrNameLst>
                                          <p:attrName>style.visibility</p:attrName>
                                        </p:attrNameLst>
                                      </p:cBhvr>
                                      <p:to>
                                        <p:strVal val="hidden"/>
                                      </p:to>
                                    </p:set>
                                  </p:childTnLst>
                                </p:cTn>
                              </p:par>
                              <p:par>
                                <p:cTn id="61" presetID="12" presetClass="exit" presetSubtype="8" fill="hold" grpId="0" nodeType="withEffect">
                                  <p:stCondLst>
                                    <p:cond delay="0"/>
                                  </p:stCondLst>
                                  <p:childTnLst>
                                    <p:anim calcmode="lin" valueType="num">
                                      <p:cBhvr additive="base">
                                        <p:cTn id="62" dur="500"/>
                                        <p:tgtEl>
                                          <p:spTgt spid="23"/>
                                        </p:tgtEl>
                                        <p:attrNameLst>
                                          <p:attrName>ppt_x</p:attrName>
                                        </p:attrNameLst>
                                      </p:cBhvr>
                                      <p:tavLst>
                                        <p:tav tm="0">
                                          <p:val>
                                            <p:strVal val="#ppt_x"/>
                                          </p:val>
                                        </p:tav>
                                        <p:tav tm="100000">
                                          <p:val>
                                            <p:strVal val="#ppt_x-#ppt_w*1.125000"/>
                                          </p:val>
                                        </p:tav>
                                      </p:tavLst>
                                    </p:anim>
                                    <p:animEffect transition="out" filter="wipe(left)">
                                      <p:cBhvr>
                                        <p:cTn id="63" dur="500"/>
                                        <p:tgtEl>
                                          <p:spTgt spid="23"/>
                                        </p:tgtEl>
                                      </p:cBhvr>
                                    </p:animEffect>
                                    <p:set>
                                      <p:cBhvr>
                                        <p:cTn id="64" dur="1" fill="hold">
                                          <p:stCondLst>
                                            <p:cond delay="499"/>
                                          </p:stCondLst>
                                        </p:cTn>
                                        <p:tgtEl>
                                          <p:spTgt spid="23"/>
                                        </p:tgtEl>
                                        <p:attrNameLst>
                                          <p:attrName>style.visibility</p:attrName>
                                        </p:attrNameLst>
                                      </p:cBhvr>
                                      <p:to>
                                        <p:strVal val="hidden"/>
                                      </p:to>
                                    </p:set>
                                  </p:childTnLst>
                                </p:cTn>
                              </p:par>
                              <p:par>
                                <p:cTn id="65" presetID="12" presetClass="exit" presetSubtype="8" fill="hold" grpId="0" nodeType="withEffect">
                                  <p:stCondLst>
                                    <p:cond delay="0"/>
                                  </p:stCondLst>
                                  <p:childTnLst>
                                    <p:anim calcmode="lin" valueType="num">
                                      <p:cBhvr additive="base">
                                        <p:cTn id="66" dur="500"/>
                                        <p:tgtEl>
                                          <p:spTgt spid="24"/>
                                        </p:tgtEl>
                                        <p:attrNameLst>
                                          <p:attrName>ppt_x</p:attrName>
                                        </p:attrNameLst>
                                      </p:cBhvr>
                                      <p:tavLst>
                                        <p:tav tm="0">
                                          <p:val>
                                            <p:strVal val="#ppt_x"/>
                                          </p:val>
                                        </p:tav>
                                        <p:tav tm="100000">
                                          <p:val>
                                            <p:strVal val="#ppt_x-#ppt_w*1.125000"/>
                                          </p:val>
                                        </p:tav>
                                      </p:tavLst>
                                    </p:anim>
                                    <p:animEffect transition="out" filter="wipe(left)">
                                      <p:cBhvr>
                                        <p:cTn id="67" dur="500"/>
                                        <p:tgtEl>
                                          <p:spTgt spid="24"/>
                                        </p:tgtEl>
                                      </p:cBhvr>
                                    </p:animEffect>
                                    <p:set>
                                      <p:cBhvr>
                                        <p:cTn id="68" dur="1" fill="hold">
                                          <p:stCondLst>
                                            <p:cond delay="499"/>
                                          </p:stCondLst>
                                        </p:cTn>
                                        <p:tgtEl>
                                          <p:spTgt spid="24"/>
                                        </p:tgtEl>
                                        <p:attrNameLst>
                                          <p:attrName>style.visibility</p:attrName>
                                        </p:attrNameLst>
                                      </p:cBhvr>
                                      <p:to>
                                        <p:strVal val="hidden"/>
                                      </p:to>
                                    </p:set>
                                  </p:childTnLst>
                                </p:cTn>
                              </p:par>
                              <p:par>
                                <p:cTn id="69" presetID="12" presetClass="exit" presetSubtype="8" fill="hold" grpId="0" nodeType="withEffect">
                                  <p:stCondLst>
                                    <p:cond delay="0"/>
                                  </p:stCondLst>
                                  <p:childTnLst>
                                    <p:anim calcmode="lin" valueType="num">
                                      <p:cBhvr additive="base">
                                        <p:cTn id="70" dur="500"/>
                                        <p:tgtEl>
                                          <p:spTgt spid="26"/>
                                        </p:tgtEl>
                                        <p:attrNameLst>
                                          <p:attrName>ppt_x</p:attrName>
                                        </p:attrNameLst>
                                      </p:cBhvr>
                                      <p:tavLst>
                                        <p:tav tm="0">
                                          <p:val>
                                            <p:strVal val="#ppt_x"/>
                                          </p:val>
                                        </p:tav>
                                        <p:tav tm="100000">
                                          <p:val>
                                            <p:strVal val="#ppt_x-#ppt_w*1.125000"/>
                                          </p:val>
                                        </p:tav>
                                      </p:tavLst>
                                    </p:anim>
                                    <p:animEffect transition="out" filter="wipe(left)">
                                      <p:cBhvr>
                                        <p:cTn id="71" dur="500"/>
                                        <p:tgtEl>
                                          <p:spTgt spid="26"/>
                                        </p:tgtEl>
                                      </p:cBhvr>
                                    </p:animEffect>
                                    <p:set>
                                      <p:cBhvr>
                                        <p:cTn id="72" dur="1" fill="hold">
                                          <p:stCondLst>
                                            <p:cond delay="499"/>
                                          </p:stCondLst>
                                        </p:cTn>
                                        <p:tgtEl>
                                          <p:spTgt spid="26"/>
                                        </p:tgtEl>
                                        <p:attrNameLst>
                                          <p:attrName>style.visibility</p:attrName>
                                        </p:attrNameLst>
                                      </p:cBhvr>
                                      <p:to>
                                        <p:strVal val="hidden"/>
                                      </p:to>
                                    </p:set>
                                  </p:childTnLst>
                                </p:cTn>
                              </p:par>
                              <p:par>
                                <p:cTn id="73" presetID="12" presetClass="exit" presetSubtype="8" fill="hold" grpId="0" nodeType="withEffect">
                                  <p:stCondLst>
                                    <p:cond delay="0"/>
                                  </p:stCondLst>
                                  <p:childTnLst>
                                    <p:anim calcmode="lin" valueType="num">
                                      <p:cBhvr additive="base">
                                        <p:cTn id="74" dur="500"/>
                                        <p:tgtEl>
                                          <p:spTgt spid="27"/>
                                        </p:tgtEl>
                                        <p:attrNameLst>
                                          <p:attrName>ppt_x</p:attrName>
                                        </p:attrNameLst>
                                      </p:cBhvr>
                                      <p:tavLst>
                                        <p:tav tm="0">
                                          <p:val>
                                            <p:strVal val="#ppt_x"/>
                                          </p:val>
                                        </p:tav>
                                        <p:tav tm="100000">
                                          <p:val>
                                            <p:strVal val="#ppt_x-#ppt_w*1.125000"/>
                                          </p:val>
                                        </p:tav>
                                      </p:tavLst>
                                    </p:anim>
                                    <p:animEffect transition="out" filter="wipe(left)">
                                      <p:cBhvr>
                                        <p:cTn id="75" dur="500"/>
                                        <p:tgtEl>
                                          <p:spTgt spid="27"/>
                                        </p:tgtEl>
                                      </p:cBhvr>
                                    </p:animEffect>
                                    <p:set>
                                      <p:cBhvr>
                                        <p:cTn id="76" dur="1" fill="hold">
                                          <p:stCondLst>
                                            <p:cond delay="499"/>
                                          </p:stCondLst>
                                        </p:cTn>
                                        <p:tgtEl>
                                          <p:spTgt spid="27"/>
                                        </p:tgtEl>
                                        <p:attrNameLst>
                                          <p:attrName>style.visibility</p:attrName>
                                        </p:attrNameLst>
                                      </p:cBhvr>
                                      <p:to>
                                        <p:strVal val="hidden"/>
                                      </p:to>
                                    </p:set>
                                  </p:childTnLst>
                                </p:cTn>
                              </p:par>
                              <p:par>
                                <p:cTn id="77" presetID="12" presetClass="exit" presetSubtype="8" fill="hold" grpId="0" nodeType="withEffect">
                                  <p:stCondLst>
                                    <p:cond delay="0"/>
                                  </p:stCondLst>
                                  <p:childTnLst>
                                    <p:anim calcmode="lin" valueType="num">
                                      <p:cBhvr additive="base">
                                        <p:cTn id="78" dur="500"/>
                                        <p:tgtEl>
                                          <p:spTgt spid="28"/>
                                        </p:tgtEl>
                                        <p:attrNameLst>
                                          <p:attrName>ppt_x</p:attrName>
                                        </p:attrNameLst>
                                      </p:cBhvr>
                                      <p:tavLst>
                                        <p:tav tm="0">
                                          <p:val>
                                            <p:strVal val="#ppt_x"/>
                                          </p:val>
                                        </p:tav>
                                        <p:tav tm="100000">
                                          <p:val>
                                            <p:strVal val="#ppt_x-#ppt_w*1.125000"/>
                                          </p:val>
                                        </p:tav>
                                      </p:tavLst>
                                    </p:anim>
                                    <p:animEffect transition="out" filter="wipe(left)">
                                      <p:cBhvr>
                                        <p:cTn id="79" dur="500"/>
                                        <p:tgtEl>
                                          <p:spTgt spid="28"/>
                                        </p:tgtEl>
                                      </p:cBhvr>
                                    </p:animEffect>
                                    <p:set>
                                      <p:cBhvr>
                                        <p:cTn id="80" dur="1" fill="hold">
                                          <p:stCondLst>
                                            <p:cond delay="499"/>
                                          </p:stCondLst>
                                        </p:cTn>
                                        <p:tgtEl>
                                          <p:spTgt spid="28"/>
                                        </p:tgtEl>
                                        <p:attrNameLst>
                                          <p:attrName>style.visibility</p:attrName>
                                        </p:attrNameLst>
                                      </p:cBhvr>
                                      <p:to>
                                        <p:strVal val="hidden"/>
                                      </p:to>
                                    </p:set>
                                  </p:childTnLst>
                                </p:cTn>
                              </p:par>
                              <p:par>
                                <p:cTn id="81" presetID="12" presetClass="exit" presetSubtype="8" fill="hold" grpId="0" nodeType="withEffect">
                                  <p:stCondLst>
                                    <p:cond delay="0"/>
                                  </p:stCondLst>
                                  <p:childTnLst>
                                    <p:anim calcmode="lin" valueType="num">
                                      <p:cBhvr additive="base">
                                        <p:cTn id="82" dur="500"/>
                                        <p:tgtEl>
                                          <p:spTgt spid="30"/>
                                        </p:tgtEl>
                                        <p:attrNameLst>
                                          <p:attrName>ppt_x</p:attrName>
                                        </p:attrNameLst>
                                      </p:cBhvr>
                                      <p:tavLst>
                                        <p:tav tm="0">
                                          <p:val>
                                            <p:strVal val="#ppt_x"/>
                                          </p:val>
                                        </p:tav>
                                        <p:tav tm="100000">
                                          <p:val>
                                            <p:strVal val="#ppt_x-#ppt_w*1.125000"/>
                                          </p:val>
                                        </p:tav>
                                      </p:tavLst>
                                    </p:anim>
                                    <p:animEffect transition="out" filter="wipe(left)">
                                      <p:cBhvr>
                                        <p:cTn id="83" dur="500"/>
                                        <p:tgtEl>
                                          <p:spTgt spid="30"/>
                                        </p:tgtEl>
                                      </p:cBhvr>
                                    </p:animEffect>
                                    <p:set>
                                      <p:cBhvr>
                                        <p:cTn id="84" dur="1" fill="hold">
                                          <p:stCondLst>
                                            <p:cond delay="499"/>
                                          </p:stCondLst>
                                        </p:cTn>
                                        <p:tgtEl>
                                          <p:spTgt spid="30"/>
                                        </p:tgtEl>
                                        <p:attrNameLst>
                                          <p:attrName>style.visibility</p:attrName>
                                        </p:attrNameLst>
                                      </p:cBhvr>
                                      <p:to>
                                        <p:strVal val="hidden"/>
                                      </p:to>
                                    </p:set>
                                  </p:childTnLst>
                                </p:cTn>
                              </p:par>
                              <p:par>
                                <p:cTn id="85" presetID="12" presetClass="exit" presetSubtype="8" fill="hold" grpId="0" nodeType="withEffect">
                                  <p:stCondLst>
                                    <p:cond delay="0"/>
                                  </p:stCondLst>
                                  <p:childTnLst>
                                    <p:anim calcmode="lin" valueType="num">
                                      <p:cBhvr additive="base">
                                        <p:cTn id="86" dur="500"/>
                                        <p:tgtEl>
                                          <p:spTgt spid="31"/>
                                        </p:tgtEl>
                                        <p:attrNameLst>
                                          <p:attrName>ppt_x</p:attrName>
                                        </p:attrNameLst>
                                      </p:cBhvr>
                                      <p:tavLst>
                                        <p:tav tm="0">
                                          <p:val>
                                            <p:strVal val="#ppt_x"/>
                                          </p:val>
                                        </p:tav>
                                        <p:tav tm="100000">
                                          <p:val>
                                            <p:strVal val="#ppt_x-#ppt_w*1.125000"/>
                                          </p:val>
                                        </p:tav>
                                      </p:tavLst>
                                    </p:anim>
                                    <p:animEffect transition="out" filter="wipe(left)">
                                      <p:cBhvr>
                                        <p:cTn id="87" dur="500"/>
                                        <p:tgtEl>
                                          <p:spTgt spid="31"/>
                                        </p:tgtEl>
                                      </p:cBhvr>
                                    </p:animEffect>
                                    <p:set>
                                      <p:cBhvr>
                                        <p:cTn id="88" dur="1" fill="hold">
                                          <p:stCondLst>
                                            <p:cond delay="499"/>
                                          </p:stCondLst>
                                        </p:cTn>
                                        <p:tgtEl>
                                          <p:spTgt spid="31"/>
                                        </p:tgtEl>
                                        <p:attrNameLst>
                                          <p:attrName>style.visibility</p:attrName>
                                        </p:attrNameLst>
                                      </p:cBhvr>
                                      <p:to>
                                        <p:strVal val="hidden"/>
                                      </p:to>
                                    </p:set>
                                  </p:childTnLst>
                                </p:cTn>
                              </p:par>
                              <p:par>
                                <p:cTn id="89" presetID="12" presetClass="exit" presetSubtype="8" fill="hold" grpId="0" nodeType="withEffect">
                                  <p:stCondLst>
                                    <p:cond delay="0"/>
                                  </p:stCondLst>
                                  <p:childTnLst>
                                    <p:anim calcmode="lin" valueType="num">
                                      <p:cBhvr additive="base">
                                        <p:cTn id="90" dur="500"/>
                                        <p:tgtEl>
                                          <p:spTgt spid="33"/>
                                        </p:tgtEl>
                                        <p:attrNameLst>
                                          <p:attrName>ppt_x</p:attrName>
                                        </p:attrNameLst>
                                      </p:cBhvr>
                                      <p:tavLst>
                                        <p:tav tm="0">
                                          <p:val>
                                            <p:strVal val="#ppt_x"/>
                                          </p:val>
                                        </p:tav>
                                        <p:tav tm="100000">
                                          <p:val>
                                            <p:strVal val="#ppt_x-#ppt_w*1.125000"/>
                                          </p:val>
                                        </p:tav>
                                      </p:tavLst>
                                    </p:anim>
                                    <p:animEffect transition="out" filter="wipe(left)">
                                      <p:cBhvr>
                                        <p:cTn id="91" dur="500"/>
                                        <p:tgtEl>
                                          <p:spTgt spid="33"/>
                                        </p:tgtEl>
                                      </p:cBhvr>
                                    </p:animEffect>
                                    <p:set>
                                      <p:cBhvr>
                                        <p:cTn id="92" dur="1" fill="hold">
                                          <p:stCondLst>
                                            <p:cond delay="499"/>
                                          </p:stCondLst>
                                        </p:cTn>
                                        <p:tgtEl>
                                          <p:spTgt spid="33"/>
                                        </p:tgtEl>
                                        <p:attrNameLst>
                                          <p:attrName>style.visibility</p:attrName>
                                        </p:attrNameLst>
                                      </p:cBhvr>
                                      <p:to>
                                        <p:strVal val="hidden"/>
                                      </p:to>
                                    </p:set>
                                  </p:childTnLst>
                                </p:cTn>
                              </p:par>
                              <p:par>
                                <p:cTn id="93" presetID="12" presetClass="exit" presetSubtype="8" fill="hold" grpId="0" nodeType="withEffect">
                                  <p:stCondLst>
                                    <p:cond delay="0"/>
                                  </p:stCondLst>
                                  <p:childTnLst>
                                    <p:anim calcmode="lin" valueType="num">
                                      <p:cBhvr additive="base">
                                        <p:cTn id="94" dur="500"/>
                                        <p:tgtEl>
                                          <p:spTgt spid="32"/>
                                        </p:tgtEl>
                                        <p:attrNameLst>
                                          <p:attrName>ppt_x</p:attrName>
                                        </p:attrNameLst>
                                      </p:cBhvr>
                                      <p:tavLst>
                                        <p:tav tm="0">
                                          <p:val>
                                            <p:strVal val="#ppt_x"/>
                                          </p:val>
                                        </p:tav>
                                        <p:tav tm="100000">
                                          <p:val>
                                            <p:strVal val="#ppt_x-#ppt_w*1.125000"/>
                                          </p:val>
                                        </p:tav>
                                      </p:tavLst>
                                    </p:anim>
                                    <p:animEffect transition="out" filter="wipe(left)">
                                      <p:cBhvr>
                                        <p:cTn id="95" dur="500"/>
                                        <p:tgtEl>
                                          <p:spTgt spid="32"/>
                                        </p:tgtEl>
                                      </p:cBhvr>
                                    </p:animEffect>
                                    <p:set>
                                      <p:cBhvr>
                                        <p:cTn id="96" dur="1" fill="hold">
                                          <p:stCondLst>
                                            <p:cond delay="499"/>
                                          </p:stCondLst>
                                        </p:cTn>
                                        <p:tgtEl>
                                          <p:spTgt spid="32"/>
                                        </p:tgtEl>
                                        <p:attrNameLst>
                                          <p:attrName>style.visibility</p:attrName>
                                        </p:attrNameLst>
                                      </p:cBhvr>
                                      <p:to>
                                        <p:strVal val="hidden"/>
                                      </p:to>
                                    </p:set>
                                  </p:childTnLst>
                                </p:cTn>
                              </p:par>
                              <p:par>
                                <p:cTn id="97" presetID="12" presetClass="exit" presetSubtype="8" fill="hold" grpId="0" nodeType="withEffect">
                                  <p:stCondLst>
                                    <p:cond delay="0"/>
                                  </p:stCondLst>
                                  <p:childTnLst>
                                    <p:anim calcmode="lin" valueType="num">
                                      <p:cBhvr additive="base">
                                        <p:cTn id="98" dur="500"/>
                                        <p:tgtEl>
                                          <p:spTgt spid="34"/>
                                        </p:tgtEl>
                                        <p:attrNameLst>
                                          <p:attrName>ppt_x</p:attrName>
                                        </p:attrNameLst>
                                      </p:cBhvr>
                                      <p:tavLst>
                                        <p:tav tm="0">
                                          <p:val>
                                            <p:strVal val="#ppt_x"/>
                                          </p:val>
                                        </p:tav>
                                        <p:tav tm="100000">
                                          <p:val>
                                            <p:strVal val="#ppt_x-#ppt_w*1.125000"/>
                                          </p:val>
                                        </p:tav>
                                      </p:tavLst>
                                    </p:anim>
                                    <p:animEffect transition="out" filter="wipe(left)">
                                      <p:cBhvr>
                                        <p:cTn id="99" dur="500"/>
                                        <p:tgtEl>
                                          <p:spTgt spid="34"/>
                                        </p:tgtEl>
                                      </p:cBhvr>
                                    </p:animEffect>
                                    <p:set>
                                      <p:cBhvr>
                                        <p:cTn id="100" dur="1" fill="hold">
                                          <p:stCondLst>
                                            <p:cond delay="499"/>
                                          </p:stCondLst>
                                        </p:cTn>
                                        <p:tgtEl>
                                          <p:spTgt spid="34"/>
                                        </p:tgtEl>
                                        <p:attrNameLst>
                                          <p:attrName>style.visibility</p:attrName>
                                        </p:attrNameLst>
                                      </p:cBhvr>
                                      <p:to>
                                        <p:strVal val="hidden"/>
                                      </p:to>
                                    </p:set>
                                  </p:childTnLst>
                                </p:cTn>
                              </p:par>
                              <p:par>
                                <p:cTn id="101" presetID="12" presetClass="exit" presetSubtype="8" fill="hold" grpId="0" nodeType="withEffect">
                                  <p:stCondLst>
                                    <p:cond delay="0"/>
                                  </p:stCondLst>
                                  <p:childTnLst>
                                    <p:anim calcmode="lin" valueType="num">
                                      <p:cBhvr additive="base">
                                        <p:cTn id="102" dur="500"/>
                                        <p:tgtEl>
                                          <p:spTgt spid="35"/>
                                        </p:tgtEl>
                                        <p:attrNameLst>
                                          <p:attrName>ppt_x</p:attrName>
                                        </p:attrNameLst>
                                      </p:cBhvr>
                                      <p:tavLst>
                                        <p:tav tm="0">
                                          <p:val>
                                            <p:strVal val="#ppt_x"/>
                                          </p:val>
                                        </p:tav>
                                        <p:tav tm="100000">
                                          <p:val>
                                            <p:strVal val="#ppt_x-#ppt_w*1.125000"/>
                                          </p:val>
                                        </p:tav>
                                      </p:tavLst>
                                    </p:anim>
                                    <p:animEffect transition="out" filter="wipe(left)">
                                      <p:cBhvr>
                                        <p:cTn id="103" dur="500"/>
                                        <p:tgtEl>
                                          <p:spTgt spid="35"/>
                                        </p:tgtEl>
                                      </p:cBhvr>
                                    </p:animEffect>
                                    <p:set>
                                      <p:cBhvr>
                                        <p:cTn id="104" dur="1" fill="hold">
                                          <p:stCondLst>
                                            <p:cond delay="499"/>
                                          </p:stCondLst>
                                        </p:cTn>
                                        <p:tgtEl>
                                          <p:spTgt spid="35"/>
                                        </p:tgtEl>
                                        <p:attrNameLst>
                                          <p:attrName>style.visibility</p:attrName>
                                        </p:attrNameLst>
                                      </p:cBhvr>
                                      <p:to>
                                        <p:strVal val="hidden"/>
                                      </p:to>
                                    </p:set>
                                  </p:childTnLst>
                                </p:cTn>
                              </p:par>
                              <p:par>
                                <p:cTn id="105" presetID="12" presetClass="exit" presetSubtype="8" fill="hold" grpId="0" nodeType="withEffect">
                                  <p:stCondLst>
                                    <p:cond delay="0"/>
                                  </p:stCondLst>
                                  <p:childTnLst>
                                    <p:anim calcmode="lin" valueType="num">
                                      <p:cBhvr additive="base">
                                        <p:cTn id="106" dur="500"/>
                                        <p:tgtEl>
                                          <p:spTgt spid="36"/>
                                        </p:tgtEl>
                                        <p:attrNameLst>
                                          <p:attrName>ppt_x</p:attrName>
                                        </p:attrNameLst>
                                      </p:cBhvr>
                                      <p:tavLst>
                                        <p:tav tm="0">
                                          <p:val>
                                            <p:strVal val="#ppt_x"/>
                                          </p:val>
                                        </p:tav>
                                        <p:tav tm="100000">
                                          <p:val>
                                            <p:strVal val="#ppt_x-#ppt_w*1.125000"/>
                                          </p:val>
                                        </p:tav>
                                      </p:tavLst>
                                    </p:anim>
                                    <p:animEffect transition="out" filter="wipe(left)">
                                      <p:cBhvr>
                                        <p:cTn id="107" dur="500"/>
                                        <p:tgtEl>
                                          <p:spTgt spid="36"/>
                                        </p:tgtEl>
                                      </p:cBhvr>
                                    </p:animEffect>
                                    <p:set>
                                      <p:cBhvr>
                                        <p:cTn id="108" dur="1" fill="hold">
                                          <p:stCondLst>
                                            <p:cond delay="499"/>
                                          </p:stCondLst>
                                        </p:cTn>
                                        <p:tgtEl>
                                          <p:spTgt spid="36"/>
                                        </p:tgtEl>
                                        <p:attrNameLst>
                                          <p:attrName>style.visibility</p:attrName>
                                        </p:attrNameLst>
                                      </p:cBhvr>
                                      <p:to>
                                        <p:strVal val="hidden"/>
                                      </p:to>
                                    </p:set>
                                  </p:childTnLst>
                                </p:cTn>
                              </p:par>
                              <p:par>
                                <p:cTn id="109" presetID="12" presetClass="exit" presetSubtype="8" fill="hold" grpId="0" nodeType="withEffect">
                                  <p:stCondLst>
                                    <p:cond delay="0"/>
                                  </p:stCondLst>
                                  <p:childTnLst>
                                    <p:anim calcmode="lin" valueType="num">
                                      <p:cBhvr additive="base">
                                        <p:cTn id="110" dur="500"/>
                                        <p:tgtEl>
                                          <p:spTgt spid="37"/>
                                        </p:tgtEl>
                                        <p:attrNameLst>
                                          <p:attrName>ppt_x</p:attrName>
                                        </p:attrNameLst>
                                      </p:cBhvr>
                                      <p:tavLst>
                                        <p:tav tm="0">
                                          <p:val>
                                            <p:strVal val="#ppt_x"/>
                                          </p:val>
                                        </p:tav>
                                        <p:tav tm="100000">
                                          <p:val>
                                            <p:strVal val="#ppt_x-#ppt_w*1.125000"/>
                                          </p:val>
                                        </p:tav>
                                      </p:tavLst>
                                    </p:anim>
                                    <p:animEffect transition="out" filter="wipe(left)">
                                      <p:cBhvr>
                                        <p:cTn id="111" dur="500"/>
                                        <p:tgtEl>
                                          <p:spTgt spid="37"/>
                                        </p:tgtEl>
                                      </p:cBhvr>
                                    </p:animEffect>
                                    <p:set>
                                      <p:cBhvr>
                                        <p:cTn id="112" dur="1" fill="hold">
                                          <p:stCondLst>
                                            <p:cond delay="499"/>
                                          </p:stCondLst>
                                        </p:cTn>
                                        <p:tgtEl>
                                          <p:spTgt spid="37"/>
                                        </p:tgtEl>
                                        <p:attrNameLst>
                                          <p:attrName>style.visibility</p:attrName>
                                        </p:attrNameLst>
                                      </p:cBhvr>
                                      <p:to>
                                        <p:strVal val="hidden"/>
                                      </p:to>
                                    </p:set>
                                  </p:childTnLst>
                                </p:cTn>
                              </p:par>
                              <p:par>
                                <p:cTn id="113" presetID="12" presetClass="exit" presetSubtype="8" fill="hold" grpId="0" nodeType="withEffect">
                                  <p:stCondLst>
                                    <p:cond delay="0"/>
                                  </p:stCondLst>
                                  <p:childTnLst>
                                    <p:anim calcmode="lin" valueType="num">
                                      <p:cBhvr additive="base">
                                        <p:cTn id="114" dur="500"/>
                                        <p:tgtEl>
                                          <p:spTgt spid="38"/>
                                        </p:tgtEl>
                                        <p:attrNameLst>
                                          <p:attrName>ppt_x</p:attrName>
                                        </p:attrNameLst>
                                      </p:cBhvr>
                                      <p:tavLst>
                                        <p:tav tm="0">
                                          <p:val>
                                            <p:strVal val="#ppt_x"/>
                                          </p:val>
                                        </p:tav>
                                        <p:tav tm="100000">
                                          <p:val>
                                            <p:strVal val="#ppt_x-#ppt_w*1.125000"/>
                                          </p:val>
                                        </p:tav>
                                      </p:tavLst>
                                    </p:anim>
                                    <p:animEffect transition="out" filter="wipe(left)">
                                      <p:cBhvr>
                                        <p:cTn id="115" dur="500"/>
                                        <p:tgtEl>
                                          <p:spTgt spid="38"/>
                                        </p:tgtEl>
                                      </p:cBhvr>
                                    </p:animEffect>
                                    <p:set>
                                      <p:cBhvr>
                                        <p:cTn id="116" dur="1" fill="hold">
                                          <p:stCondLst>
                                            <p:cond delay="499"/>
                                          </p:stCondLst>
                                        </p:cTn>
                                        <p:tgtEl>
                                          <p:spTgt spid="38"/>
                                        </p:tgtEl>
                                        <p:attrNameLst>
                                          <p:attrName>style.visibility</p:attrName>
                                        </p:attrNameLst>
                                      </p:cBhvr>
                                      <p:to>
                                        <p:strVal val="hidden"/>
                                      </p:to>
                                    </p:set>
                                  </p:childTnLst>
                                </p:cTn>
                              </p:par>
                              <p:par>
                                <p:cTn id="117" presetID="12" presetClass="exit" presetSubtype="8" fill="hold" grpId="0" nodeType="withEffect">
                                  <p:stCondLst>
                                    <p:cond delay="0"/>
                                  </p:stCondLst>
                                  <p:childTnLst>
                                    <p:anim calcmode="lin" valueType="num">
                                      <p:cBhvr additive="base">
                                        <p:cTn id="118" dur="500"/>
                                        <p:tgtEl>
                                          <p:spTgt spid="39"/>
                                        </p:tgtEl>
                                        <p:attrNameLst>
                                          <p:attrName>ppt_x</p:attrName>
                                        </p:attrNameLst>
                                      </p:cBhvr>
                                      <p:tavLst>
                                        <p:tav tm="0">
                                          <p:val>
                                            <p:strVal val="#ppt_x"/>
                                          </p:val>
                                        </p:tav>
                                        <p:tav tm="100000">
                                          <p:val>
                                            <p:strVal val="#ppt_x-#ppt_w*1.125000"/>
                                          </p:val>
                                        </p:tav>
                                      </p:tavLst>
                                    </p:anim>
                                    <p:animEffect transition="out" filter="wipe(left)">
                                      <p:cBhvr>
                                        <p:cTn id="119" dur="500"/>
                                        <p:tgtEl>
                                          <p:spTgt spid="39"/>
                                        </p:tgtEl>
                                      </p:cBhvr>
                                    </p:animEffect>
                                    <p:set>
                                      <p:cBhvr>
                                        <p:cTn id="120" dur="1" fill="hold">
                                          <p:stCondLst>
                                            <p:cond delay="499"/>
                                          </p:stCondLst>
                                        </p:cTn>
                                        <p:tgtEl>
                                          <p:spTgt spid="39"/>
                                        </p:tgtEl>
                                        <p:attrNameLst>
                                          <p:attrName>style.visibility</p:attrName>
                                        </p:attrNameLst>
                                      </p:cBhvr>
                                      <p:to>
                                        <p:strVal val="hidden"/>
                                      </p:to>
                                    </p:set>
                                  </p:childTnLst>
                                </p:cTn>
                              </p:par>
                              <p:par>
                                <p:cTn id="121" presetID="12" presetClass="exit" presetSubtype="8" fill="hold" grpId="0" nodeType="withEffect">
                                  <p:stCondLst>
                                    <p:cond delay="0"/>
                                  </p:stCondLst>
                                  <p:childTnLst>
                                    <p:anim calcmode="lin" valueType="num">
                                      <p:cBhvr additive="base">
                                        <p:cTn id="122" dur="500"/>
                                        <p:tgtEl>
                                          <p:spTgt spid="40"/>
                                        </p:tgtEl>
                                        <p:attrNameLst>
                                          <p:attrName>ppt_x</p:attrName>
                                        </p:attrNameLst>
                                      </p:cBhvr>
                                      <p:tavLst>
                                        <p:tav tm="0">
                                          <p:val>
                                            <p:strVal val="#ppt_x"/>
                                          </p:val>
                                        </p:tav>
                                        <p:tav tm="100000">
                                          <p:val>
                                            <p:strVal val="#ppt_x-#ppt_w*1.125000"/>
                                          </p:val>
                                        </p:tav>
                                      </p:tavLst>
                                    </p:anim>
                                    <p:animEffect transition="out" filter="wipe(left)">
                                      <p:cBhvr>
                                        <p:cTn id="123" dur="500"/>
                                        <p:tgtEl>
                                          <p:spTgt spid="40"/>
                                        </p:tgtEl>
                                      </p:cBhvr>
                                    </p:animEffect>
                                    <p:set>
                                      <p:cBhvr>
                                        <p:cTn id="124" dur="1" fill="hold">
                                          <p:stCondLst>
                                            <p:cond delay="499"/>
                                          </p:stCondLst>
                                        </p:cTn>
                                        <p:tgtEl>
                                          <p:spTgt spid="40"/>
                                        </p:tgtEl>
                                        <p:attrNameLst>
                                          <p:attrName>style.visibility</p:attrName>
                                        </p:attrNameLst>
                                      </p:cBhvr>
                                      <p:to>
                                        <p:strVal val="hidden"/>
                                      </p:to>
                                    </p:set>
                                  </p:childTnLst>
                                </p:cTn>
                              </p:par>
                              <p:par>
                                <p:cTn id="125" presetID="12" presetClass="exit" presetSubtype="8" fill="hold" grpId="0" nodeType="withEffect">
                                  <p:stCondLst>
                                    <p:cond delay="0"/>
                                  </p:stCondLst>
                                  <p:childTnLst>
                                    <p:anim calcmode="lin" valueType="num">
                                      <p:cBhvr additive="base">
                                        <p:cTn id="126" dur="500"/>
                                        <p:tgtEl>
                                          <p:spTgt spid="41"/>
                                        </p:tgtEl>
                                        <p:attrNameLst>
                                          <p:attrName>ppt_x</p:attrName>
                                        </p:attrNameLst>
                                      </p:cBhvr>
                                      <p:tavLst>
                                        <p:tav tm="0">
                                          <p:val>
                                            <p:strVal val="#ppt_x"/>
                                          </p:val>
                                        </p:tav>
                                        <p:tav tm="100000">
                                          <p:val>
                                            <p:strVal val="#ppt_x-#ppt_w*1.125000"/>
                                          </p:val>
                                        </p:tav>
                                      </p:tavLst>
                                    </p:anim>
                                    <p:animEffect transition="out" filter="wipe(left)">
                                      <p:cBhvr>
                                        <p:cTn id="127" dur="500"/>
                                        <p:tgtEl>
                                          <p:spTgt spid="41"/>
                                        </p:tgtEl>
                                      </p:cBhvr>
                                    </p:animEffect>
                                    <p:set>
                                      <p:cBhvr>
                                        <p:cTn id="128" dur="1" fill="hold">
                                          <p:stCondLst>
                                            <p:cond delay="499"/>
                                          </p:stCondLst>
                                        </p:cTn>
                                        <p:tgtEl>
                                          <p:spTgt spid="41"/>
                                        </p:tgtEl>
                                        <p:attrNameLst>
                                          <p:attrName>style.visibility</p:attrName>
                                        </p:attrNameLst>
                                      </p:cBhvr>
                                      <p:to>
                                        <p:strVal val="hidden"/>
                                      </p:to>
                                    </p:set>
                                  </p:childTnLst>
                                </p:cTn>
                              </p:par>
                              <p:par>
                                <p:cTn id="129" presetID="12" presetClass="exit" presetSubtype="8" fill="hold" grpId="0" nodeType="withEffect">
                                  <p:stCondLst>
                                    <p:cond delay="0"/>
                                  </p:stCondLst>
                                  <p:childTnLst>
                                    <p:anim calcmode="lin" valueType="num">
                                      <p:cBhvr additive="base">
                                        <p:cTn id="130" dur="500"/>
                                        <p:tgtEl>
                                          <p:spTgt spid="42"/>
                                        </p:tgtEl>
                                        <p:attrNameLst>
                                          <p:attrName>ppt_x</p:attrName>
                                        </p:attrNameLst>
                                      </p:cBhvr>
                                      <p:tavLst>
                                        <p:tav tm="0">
                                          <p:val>
                                            <p:strVal val="#ppt_x"/>
                                          </p:val>
                                        </p:tav>
                                        <p:tav tm="100000">
                                          <p:val>
                                            <p:strVal val="#ppt_x-#ppt_w*1.125000"/>
                                          </p:val>
                                        </p:tav>
                                      </p:tavLst>
                                    </p:anim>
                                    <p:animEffect transition="out" filter="wipe(left)">
                                      <p:cBhvr>
                                        <p:cTn id="131" dur="500"/>
                                        <p:tgtEl>
                                          <p:spTgt spid="42"/>
                                        </p:tgtEl>
                                      </p:cBhvr>
                                    </p:animEffect>
                                    <p:set>
                                      <p:cBhvr>
                                        <p:cTn id="132" dur="1" fill="hold">
                                          <p:stCondLst>
                                            <p:cond delay="499"/>
                                          </p:stCondLst>
                                        </p:cTn>
                                        <p:tgtEl>
                                          <p:spTgt spid="42"/>
                                        </p:tgtEl>
                                        <p:attrNameLst>
                                          <p:attrName>style.visibility</p:attrName>
                                        </p:attrNameLst>
                                      </p:cBhvr>
                                      <p:to>
                                        <p:strVal val="hidden"/>
                                      </p:to>
                                    </p:set>
                                  </p:childTnLst>
                                </p:cTn>
                              </p:par>
                              <p:par>
                                <p:cTn id="133" presetID="12" presetClass="exit" presetSubtype="8" fill="hold" grpId="0" nodeType="withEffect">
                                  <p:stCondLst>
                                    <p:cond delay="0"/>
                                  </p:stCondLst>
                                  <p:childTnLst>
                                    <p:anim calcmode="lin" valueType="num">
                                      <p:cBhvr additive="base">
                                        <p:cTn id="134" dur="500"/>
                                        <p:tgtEl>
                                          <p:spTgt spid="43"/>
                                        </p:tgtEl>
                                        <p:attrNameLst>
                                          <p:attrName>ppt_x</p:attrName>
                                        </p:attrNameLst>
                                      </p:cBhvr>
                                      <p:tavLst>
                                        <p:tav tm="0">
                                          <p:val>
                                            <p:strVal val="#ppt_x"/>
                                          </p:val>
                                        </p:tav>
                                        <p:tav tm="100000">
                                          <p:val>
                                            <p:strVal val="#ppt_x-#ppt_w*1.125000"/>
                                          </p:val>
                                        </p:tav>
                                      </p:tavLst>
                                    </p:anim>
                                    <p:animEffect transition="out" filter="wipe(left)">
                                      <p:cBhvr>
                                        <p:cTn id="135" dur="500"/>
                                        <p:tgtEl>
                                          <p:spTgt spid="43"/>
                                        </p:tgtEl>
                                      </p:cBhvr>
                                    </p:animEffect>
                                    <p:set>
                                      <p:cBhvr>
                                        <p:cTn id="136" dur="1" fill="hold">
                                          <p:stCondLst>
                                            <p:cond delay="499"/>
                                          </p:stCondLst>
                                        </p:cTn>
                                        <p:tgtEl>
                                          <p:spTgt spid="43"/>
                                        </p:tgtEl>
                                        <p:attrNameLst>
                                          <p:attrName>style.visibility</p:attrName>
                                        </p:attrNameLst>
                                      </p:cBhvr>
                                      <p:to>
                                        <p:strVal val="hidden"/>
                                      </p:to>
                                    </p:set>
                                  </p:childTnLst>
                                </p:cTn>
                              </p:par>
                              <p:par>
                                <p:cTn id="137" presetID="12" presetClass="exit" presetSubtype="8" fill="hold" grpId="0" nodeType="withEffect">
                                  <p:stCondLst>
                                    <p:cond delay="0"/>
                                  </p:stCondLst>
                                  <p:childTnLst>
                                    <p:anim calcmode="lin" valueType="num">
                                      <p:cBhvr additive="base">
                                        <p:cTn id="138" dur="500"/>
                                        <p:tgtEl>
                                          <p:spTgt spid="44"/>
                                        </p:tgtEl>
                                        <p:attrNameLst>
                                          <p:attrName>ppt_x</p:attrName>
                                        </p:attrNameLst>
                                      </p:cBhvr>
                                      <p:tavLst>
                                        <p:tav tm="0">
                                          <p:val>
                                            <p:strVal val="#ppt_x"/>
                                          </p:val>
                                        </p:tav>
                                        <p:tav tm="100000">
                                          <p:val>
                                            <p:strVal val="#ppt_x-#ppt_w*1.125000"/>
                                          </p:val>
                                        </p:tav>
                                      </p:tavLst>
                                    </p:anim>
                                    <p:animEffect transition="out" filter="wipe(left)">
                                      <p:cBhvr>
                                        <p:cTn id="139" dur="500"/>
                                        <p:tgtEl>
                                          <p:spTgt spid="44"/>
                                        </p:tgtEl>
                                      </p:cBhvr>
                                    </p:animEffect>
                                    <p:set>
                                      <p:cBhvr>
                                        <p:cTn id="140" dur="1" fill="hold">
                                          <p:stCondLst>
                                            <p:cond delay="499"/>
                                          </p:stCondLst>
                                        </p:cTn>
                                        <p:tgtEl>
                                          <p:spTgt spid="44"/>
                                        </p:tgtEl>
                                        <p:attrNameLst>
                                          <p:attrName>style.visibility</p:attrName>
                                        </p:attrNameLst>
                                      </p:cBhvr>
                                      <p:to>
                                        <p:strVal val="hidden"/>
                                      </p:to>
                                    </p:set>
                                  </p:childTnLst>
                                </p:cTn>
                              </p:par>
                              <p:par>
                                <p:cTn id="141" presetID="12" presetClass="exit" presetSubtype="8" fill="hold" grpId="0" nodeType="withEffect">
                                  <p:stCondLst>
                                    <p:cond delay="0"/>
                                  </p:stCondLst>
                                  <p:childTnLst>
                                    <p:anim calcmode="lin" valueType="num">
                                      <p:cBhvr additive="base">
                                        <p:cTn id="142" dur="500"/>
                                        <p:tgtEl>
                                          <p:spTgt spid="45"/>
                                        </p:tgtEl>
                                        <p:attrNameLst>
                                          <p:attrName>ppt_x</p:attrName>
                                        </p:attrNameLst>
                                      </p:cBhvr>
                                      <p:tavLst>
                                        <p:tav tm="0">
                                          <p:val>
                                            <p:strVal val="#ppt_x"/>
                                          </p:val>
                                        </p:tav>
                                        <p:tav tm="100000">
                                          <p:val>
                                            <p:strVal val="#ppt_x-#ppt_w*1.125000"/>
                                          </p:val>
                                        </p:tav>
                                      </p:tavLst>
                                    </p:anim>
                                    <p:animEffect transition="out" filter="wipe(left)">
                                      <p:cBhvr>
                                        <p:cTn id="143" dur="500"/>
                                        <p:tgtEl>
                                          <p:spTgt spid="45"/>
                                        </p:tgtEl>
                                      </p:cBhvr>
                                    </p:animEffect>
                                    <p:set>
                                      <p:cBhvr>
                                        <p:cTn id="144" dur="1" fill="hold">
                                          <p:stCondLst>
                                            <p:cond delay="499"/>
                                          </p:stCondLst>
                                        </p:cTn>
                                        <p:tgtEl>
                                          <p:spTgt spid="45"/>
                                        </p:tgtEl>
                                        <p:attrNameLst>
                                          <p:attrName>style.visibility</p:attrName>
                                        </p:attrNameLst>
                                      </p:cBhvr>
                                      <p:to>
                                        <p:strVal val="hidden"/>
                                      </p:to>
                                    </p:set>
                                  </p:childTnLst>
                                </p:cTn>
                              </p:par>
                              <p:par>
                                <p:cTn id="145" presetID="12" presetClass="exit" presetSubtype="8" fill="hold" grpId="0" nodeType="withEffect">
                                  <p:stCondLst>
                                    <p:cond delay="0"/>
                                  </p:stCondLst>
                                  <p:childTnLst>
                                    <p:anim calcmode="lin" valueType="num">
                                      <p:cBhvr additive="base">
                                        <p:cTn id="146" dur="500"/>
                                        <p:tgtEl>
                                          <p:spTgt spid="46"/>
                                        </p:tgtEl>
                                        <p:attrNameLst>
                                          <p:attrName>ppt_x</p:attrName>
                                        </p:attrNameLst>
                                      </p:cBhvr>
                                      <p:tavLst>
                                        <p:tav tm="0">
                                          <p:val>
                                            <p:strVal val="#ppt_x"/>
                                          </p:val>
                                        </p:tav>
                                        <p:tav tm="100000">
                                          <p:val>
                                            <p:strVal val="#ppt_x-#ppt_w*1.125000"/>
                                          </p:val>
                                        </p:tav>
                                      </p:tavLst>
                                    </p:anim>
                                    <p:animEffect transition="out" filter="wipe(left)">
                                      <p:cBhvr>
                                        <p:cTn id="147" dur="500"/>
                                        <p:tgtEl>
                                          <p:spTgt spid="46"/>
                                        </p:tgtEl>
                                      </p:cBhvr>
                                    </p:animEffect>
                                    <p:set>
                                      <p:cBhvr>
                                        <p:cTn id="148" dur="1" fill="hold">
                                          <p:stCondLst>
                                            <p:cond delay="499"/>
                                          </p:stCondLst>
                                        </p:cTn>
                                        <p:tgtEl>
                                          <p:spTgt spid="46"/>
                                        </p:tgtEl>
                                        <p:attrNameLst>
                                          <p:attrName>style.visibility</p:attrName>
                                        </p:attrNameLst>
                                      </p:cBhvr>
                                      <p:to>
                                        <p:strVal val="hidden"/>
                                      </p:to>
                                    </p:set>
                                  </p:childTnLst>
                                </p:cTn>
                              </p:par>
                              <p:par>
                                <p:cTn id="149" presetID="12" presetClass="exit" presetSubtype="8" fill="hold" grpId="0" nodeType="withEffect">
                                  <p:stCondLst>
                                    <p:cond delay="0"/>
                                  </p:stCondLst>
                                  <p:childTnLst>
                                    <p:anim calcmode="lin" valueType="num">
                                      <p:cBhvr additive="base">
                                        <p:cTn id="150" dur="500"/>
                                        <p:tgtEl>
                                          <p:spTgt spid="47"/>
                                        </p:tgtEl>
                                        <p:attrNameLst>
                                          <p:attrName>ppt_x</p:attrName>
                                        </p:attrNameLst>
                                      </p:cBhvr>
                                      <p:tavLst>
                                        <p:tav tm="0">
                                          <p:val>
                                            <p:strVal val="#ppt_x"/>
                                          </p:val>
                                        </p:tav>
                                        <p:tav tm="100000">
                                          <p:val>
                                            <p:strVal val="#ppt_x-#ppt_w*1.125000"/>
                                          </p:val>
                                        </p:tav>
                                      </p:tavLst>
                                    </p:anim>
                                    <p:animEffect transition="out" filter="wipe(left)">
                                      <p:cBhvr>
                                        <p:cTn id="151" dur="500"/>
                                        <p:tgtEl>
                                          <p:spTgt spid="47"/>
                                        </p:tgtEl>
                                      </p:cBhvr>
                                    </p:animEffect>
                                    <p:set>
                                      <p:cBhvr>
                                        <p:cTn id="152" dur="1" fill="hold">
                                          <p:stCondLst>
                                            <p:cond delay="499"/>
                                          </p:stCondLst>
                                        </p:cTn>
                                        <p:tgtEl>
                                          <p:spTgt spid="47"/>
                                        </p:tgtEl>
                                        <p:attrNameLst>
                                          <p:attrName>style.visibility</p:attrName>
                                        </p:attrNameLst>
                                      </p:cBhvr>
                                      <p:to>
                                        <p:strVal val="hidden"/>
                                      </p:to>
                                    </p:set>
                                  </p:childTnLst>
                                </p:cTn>
                              </p:par>
                              <p:par>
                                <p:cTn id="153" presetID="12" presetClass="exit" presetSubtype="8" fill="hold" grpId="0" nodeType="withEffect">
                                  <p:stCondLst>
                                    <p:cond delay="0"/>
                                  </p:stCondLst>
                                  <p:childTnLst>
                                    <p:anim calcmode="lin" valueType="num">
                                      <p:cBhvr additive="base">
                                        <p:cTn id="154" dur="500"/>
                                        <p:tgtEl>
                                          <p:spTgt spid="48"/>
                                        </p:tgtEl>
                                        <p:attrNameLst>
                                          <p:attrName>ppt_x</p:attrName>
                                        </p:attrNameLst>
                                      </p:cBhvr>
                                      <p:tavLst>
                                        <p:tav tm="0">
                                          <p:val>
                                            <p:strVal val="#ppt_x"/>
                                          </p:val>
                                        </p:tav>
                                        <p:tav tm="100000">
                                          <p:val>
                                            <p:strVal val="#ppt_x-#ppt_w*1.125000"/>
                                          </p:val>
                                        </p:tav>
                                      </p:tavLst>
                                    </p:anim>
                                    <p:animEffect transition="out" filter="wipe(left)">
                                      <p:cBhvr>
                                        <p:cTn id="155" dur="500"/>
                                        <p:tgtEl>
                                          <p:spTgt spid="48"/>
                                        </p:tgtEl>
                                      </p:cBhvr>
                                    </p:animEffect>
                                    <p:set>
                                      <p:cBhvr>
                                        <p:cTn id="156" dur="1" fill="hold">
                                          <p:stCondLst>
                                            <p:cond delay="499"/>
                                          </p:stCondLst>
                                        </p:cTn>
                                        <p:tgtEl>
                                          <p:spTgt spid="48"/>
                                        </p:tgtEl>
                                        <p:attrNameLst>
                                          <p:attrName>style.visibility</p:attrName>
                                        </p:attrNameLst>
                                      </p:cBhvr>
                                      <p:to>
                                        <p:strVal val="hidden"/>
                                      </p:to>
                                    </p:set>
                                  </p:childTnLst>
                                </p:cTn>
                              </p:par>
                              <p:par>
                                <p:cTn id="157" presetID="12" presetClass="exit" presetSubtype="8" fill="hold" grpId="0" nodeType="withEffect">
                                  <p:stCondLst>
                                    <p:cond delay="0"/>
                                  </p:stCondLst>
                                  <p:childTnLst>
                                    <p:anim calcmode="lin" valueType="num">
                                      <p:cBhvr additive="base">
                                        <p:cTn id="158" dur="500"/>
                                        <p:tgtEl>
                                          <p:spTgt spid="49"/>
                                        </p:tgtEl>
                                        <p:attrNameLst>
                                          <p:attrName>ppt_x</p:attrName>
                                        </p:attrNameLst>
                                      </p:cBhvr>
                                      <p:tavLst>
                                        <p:tav tm="0">
                                          <p:val>
                                            <p:strVal val="#ppt_x"/>
                                          </p:val>
                                        </p:tav>
                                        <p:tav tm="100000">
                                          <p:val>
                                            <p:strVal val="#ppt_x-#ppt_w*1.125000"/>
                                          </p:val>
                                        </p:tav>
                                      </p:tavLst>
                                    </p:anim>
                                    <p:animEffect transition="out" filter="wipe(left)">
                                      <p:cBhvr>
                                        <p:cTn id="159" dur="500"/>
                                        <p:tgtEl>
                                          <p:spTgt spid="49"/>
                                        </p:tgtEl>
                                      </p:cBhvr>
                                    </p:animEffect>
                                    <p:set>
                                      <p:cBhvr>
                                        <p:cTn id="160" dur="1" fill="hold">
                                          <p:stCondLst>
                                            <p:cond delay="499"/>
                                          </p:stCondLst>
                                        </p:cTn>
                                        <p:tgtEl>
                                          <p:spTgt spid="49"/>
                                        </p:tgtEl>
                                        <p:attrNameLst>
                                          <p:attrName>style.visibility</p:attrName>
                                        </p:attrNameLst>
                                      </p:cBhvr>
                                      <p:to>
                                        <p:strVal val="hidden"/>
                                      </p:to>
                                    </p:set>
                                  </p:childTnLst>
                                </p:cTn>
                              </p:par>
                              <p:par>
                                <p:cTn id="161" presetID="12" presetClass="exit" presetSubtype="8" fill="hold" grpId="0" nodeType="withEffect">
                                  <p:stCondLst>
                                    <p:cond delay="0"/>
                                  </p:stCondLst>
                                  <p:childTnLst>
                                    <p:anim calcmode="lin" valueType="num">
                                      <p:cBhvr additive="base">
                                        <p:cTn id="162" dur="500"/>
                                        <p:tgtEl>
                                          <p:spTgt spid="50"/>
                                        </p:tgtEl>
                                        <p:attrNameLst>
                                          <p:attrName>ppt_x</p:attrName>
                                        </p:attrNameLst>
                                      </p:cBhvr>
                                      <p:tavLst>
                                        <p:tav tm="0">
                                          <p:val>
                                            <p:strVal val="#ppt_x"/>
                                          </p:val>
                                        </p:tav>
                                        <p:tav tm="100000">
                                          <p:val>
                                            <p:strVal val="#ppt_x-#ppt_w*1.125000"/>
                                          </p:val>
                                        </p:tav>
                                      </p:tavLst>
                                    </p:anim>
                                    <p:animEffect transition="out" filter="wipe(left)">
                                      <p:cBhvr>
                                        <p:cTn id="163" dur="500"/>
                                        <p:tgtEl>
                                          <p:spTgt spid="50"/>
                                        </p:tgtEl>
                                      </p:cBhvr>
                                    </p:animEffect>
                                    <p:set>
                                      <p:cBhvr>
                                        <p:cTn id="164" dur="1" fill="hold">
                                          <p:stCondLst>
                                            <p:cond delay="499"/>
                                          </p:stCondLst>
                                        </p:cTn>
                                        <p:tgtEl>
                                          <p:spTgt spid="50"/>
                                        </p:tgtEl>
                                        <p:attrNameLst>
                                          <p:attrName>style.visibility</p:attrName>
                                        </p:attrNameLst>
                                      </p:cBhvr>
                                      <p:to>
                                        <p:strVal val="hidden"/>
                                      </p:to>
                                    </p:set>
                                  </p:childTnLst>
                                </p:cTn>
                              </p:par>
                              <p:par>
                                <p:cTn id="165" presetID="12" presetClass="exit" presetSubtype="8" fill="hold" grpId="0" nodeType="withEffect">
                                  <p:stCondLst>
                                    <p:cond delay="0"/>
                                  </p:stCondLst>
                                  <p:childTnLst>
                                    <p:anim calcmode="lin" valueType="num">
                                      <p:cBhvr additive="base">
                                        <p:cTn id="166" dur="500"/>
                                        <p:tgtEl>
                                          <p:spTgt spid="51"/>
                                        </p:tgtEl>
                                        <p:attrNameLst>
                                          <p:attrName>ppt_x</p:attrName>
                                        </p:attrNameLst>
                                      </p:cBhvr>
                                      <p:tavLst>
                                        <p:tav tm="0">
                                          <p:val>
                                            <p:strVal val="#ppt_x"/>
                                          </p:val>
                                        </p:tav>
                                        <p:tav tm="100000">
                                          <p:val>
                                            <p:strVal val="#ppt_x-#ppt_w*1.125000"/>
                                          </p:val>
                                        </p:tav>
                                      </p:tavLst>
                                    </p:anim>
                                    <p:animEffect transition="out" filter="wipe(left)">
                                      <p:cBhvr>
                                        <p:cTn id="167" dur="500"/>
                                        <p:tgtEl>
                                          <p:spTgt spid="51"/>
                                        </p:tgtEl>
                                      </p:cBhvr>
                                    </p:animEffect>
                                    <p:set>
                                      <p:cBhvr>
                                        <p:cTn id="168" dur="1" fill="hold">
                                          <p:stCondLst>
                                            <p:cond delay="499"/>
                                          </p:stCondLst>
                                        </p:cTn>
                                        <p:tgtEl>
                                          <p:spTgt spid="51"/>
                                        </p:tgtEl>
                                        <p:attrNameLst>
                                          <p:attrName>style.visibility</p:attrName>
                                        </p:attrNameLst>
                                      </p:cBhvr>
                                      <p:to>
                                        <p:strVal val="hidden"/>
                                      </p:to>
                                    </p:set>
                                  </p:childTnLst>
                                </p:cTn>
                              </p:par>
                              <p:par>
                                <p:cTn id="169" presetID="12" presetClass="exit" presetSubtype="8" fill="hold" grpId="0" nodeType="withEffect">
                                  <p:stCondLst>
                                    <p:cond delay="0"/>
                                  </p:stCondLst>
                                  <p:childTnLst>
                                    <p:anim calcmode="lin" valueType="num">
                                      <p:cBhvr additive="base">
                                        <p:cTn id="170" dur="500"/>
                                        <p:tgtEl>
                                          <p:spTgt spid="25"/>
                                        </p:tgtEl>
                                        <p:attrNameLst>
                                          <p:attrName>ppt_x</p:attrName>
                                        </p:attrNameLst>
                                      </p:cBhvr>
                                      <p:tavLst>
                                        <p:tav tm="0">
                                          <p:val>
                                            <p:strVal val="#ppt_x"/>
                                          </p:val>
                                        </p:tav>
                                        <p:tav tm="100000">
                                          <p:val>
                                            <p:strVal val="#ppt_x-#ppt_w*1.125000"/>
                                          </p:val>
                                        </p:tav>
                                      </p:tavLst>
                                    </p:anim>
                                    <p:animEffect transition="out" filter="wipe(left)">
                                      <p:cBhvr>
                                        <p:cTn id="171" dur="500"/>
                                        <p:tgtEl>
                                          <p:spTgt spid="25"/>
                                        </p:tgtEl>
                                      </p:cBhvr>
                                    </p:animEffect>
                                    <p:set>
                                      <p:cBhvr>
                                        <p:cTn id="172" dur="1" fill="hold">
                                          <p:stCondLst>
                                            <p:cond delay="499"/>
                                          </p:stCondLst>
                                        </p:cTn>
                                        <p:tgtEl>
                                          <p:spTgt spid="25"/>
                                        </p:tgtEl>
                                        <p:attrNameLst>
                                          <p:attrName>style.visibility</p:attrName>
                                        </p:attrNameLst>
                                      </p:cBhvr>
                                      <p:to>
                                        <p:strVal val="hidden"/>
                                      </p:to>
                                    </p:set>
                                  </p:childTnLst>
                                </p:cTn>
                              </p:par>
                              <p:par>
                                <p:cTn id="173" presetID="12" presetClass="exit" presetSubtype="8" fill="hold" grpId="0" nodeType="withEffect">
                                  <p:stCondLst>
                                    <p:cond delay="0"/>
                                  </p:stCondLst>
                                  <p:childTnLst>
                                    <p:anim calcmode="lin" valueType="num">
                                      <p:cBhvr additive="base">
                                        <p:cTn id="174" dur="500"/>
                                        <p:tgtEl>
                                          <p:spTgt spid="52"/>
                                        </p:tgtEl>
                                        <p:attrNameLst>
                                          <p:attrName>ppt_x</p:attrName>
                                        </p:attrNameLst>
                                      </p:cBhvr>
                                      <p:tavLst>
                                        <p:tav tm="0">
                                          <p:val>
                                            <p:strVal val="#ppt_x"/>
                                          </p:val>
                                        </p:tav>
                                        <p:tav tm="100000">
                                          <p:val>
                                            <p:strVal val="#ppt_x-#ppt_w*1.125000"/>
                                          </p:val>
                                        </p:tav>
                                      </p:tavLst>
                                    </p:anim>
                                    <p:animEffect transition="out" filter="wipe(left)">
                                      <p:cBhvr>
                                        <p:cTn id="175" dur="500"/>
                                        <p:tgtEl>
                                          <p:spTgt spid="52"/>
                                        </p:tgtEl>
                                      </p:cBhvr>
                                    </p:animEffect>
                                    <p:set>
                                      <p:cBhvr>
                                        <p:cTn id="176" dur="1" fill="hold">
                                          <p:stCondLst>
                                            <p:cond delay="499"/>
                                          </p:stCondLst>
                                        </p:cTn>
                                        <p:tgtEl>
                                          <p:spTgt spid="52"/>
                                        </p:tgtEl>
                                        <p:attrNameLst>
                                          <p:attrName>style.visibility</p:attrName>
                                        </p:attrNameLst>
                                      </p:cBhvr>
                                      <p:to>
                                        <p:strVal val="hidden"/>
                                      </p:to>
                                    </p:set>
                                  </p:childTnLst>
                                </p:cTn>
                              </p:par>
                              <p:par>
                                <p:cTn id="177" presetID="12" presetClass="exit" presetSubtype="8" fill="hold" grpId="0" nodeType="withEffect">
                                  <p:stCondLst>
                                    <p:cond delay="0"/>
                                  </p:stCondLst>
                                  <p:childTnLst>
                                    <p:anim calcmode="lin" valueType="num">
                                      <p:cBhvr additive="base">
                                        <p:cTn id="178" dur="500"/>
                                        <p:tgtEl>
                                          <p:spTgt spid="53"/>
                                        </p:tgtEl>
                                        <p:attrNameLst>
                                          <p:attrName>ppt_x</p:attrName>
                                        </p:attrNameLst>
                                      </p:cBhvr>
                                      <p:tavLst>
                                        <p:tav tm="0">
                                          <p:val>
                                            <p:strVal val="#ppt_x"/>
                                          </p:val>
                                        </p:tav>
                                        <p:tav tm="100000">
                                          <p:val>
                                            <p:strVal val="#ppt_x-#ppt_w*1.125000"/>
                                          </p:val>
                                        </p:tav>
                                      </p:tavLst>
                                    </p:anim>
                                    <p:animEffect transition="out" filter="wipe(left)">
                                      <p:cBhvr>
                                        <p:cTn id="179" dur="500"/>
                                        <p:tgtEl>
                                          <p:spTgt spid="53"/>
                                        </p:tgtEl>
                                      </p:cBhvr>
                                    </p:animEffect>
                                    <p:set>
                                      <p:cBhvr>
                                        <p:cTn id="180" dur="1" fill="hold">
                                          <p:stCondLst>
                                            <p:cond delay="499"/>
                                          </p:stCondLst>
                                        </p:cTn>
                                        <p:tgtEl>
                                          <p:spTgt spid="53"/>
                                        </p:tgtEl>
                                        <p:attrNameLst>
                                          <p:attrName>style.visibility</p:attrName>
                                        </p:attrNameLst>
                                      </p:cBhvr>
                                      <p:to>
                                        <p:strVal val="hidden"/>
                                      </p:to>
                                    </p:set>
                                  </p:childTnLst>
                                </p:cTn>
                              </p:par>
                              <p:par>
                                <p:cTn id="181" presetID="12" presetClass="exit" presetSubtype="8" fill="hold" grpId="0" nodeType="withEffect">
                                  <p:stCondLst>
                                    <p:cond delay="0"/>
                                  </p:stCondLst>
                                  <p:childTnLst>
                                    <p:anim calcmode="lin" valueType="num">
                                      <p:cBhvr additive="base">
                                        <p:cTn id="182" dur="500"/>
                                        <p:tgtEl>
                                          <p:spTgt spid="54"/>
                                        </p:tgtEl>
                                        <p:attrNameLst>
                                          <p:attrName>ppt_x</p:attrName>
                                        </p:attrNameLst>
                                      </p:cBhvr>
                                      <p:tavLst>
                                        <p:tav tm="0">
                                          <p:val>
                                            <p:strVal val="#ppt_x"/>
                                          </p:val>
                                        </p:tav>
                                        <p:tav tm="100000">
                                          <p:val>
                                            <p:strVal val="#ppt_x-#ppt_w*1.125000"/>
                                          </p:val>
                                        </p:tav>
                                      </p:tavLst>
                                    </p:anim>
                                    <p:animEffect transition="out" filter="wipe(left)">
                                      <p:cBhvr>
                                        <p:cTn id="183" dur="500"/>
                                        <p:tgtEl>
                                          <p:spTgt spid="54"/>
                                        </p:tgtEl>
                                      </p:cBhvr>
                                    </p:animEffect>
                                    <p:set>
                                      <p:cBhvr>
                                        <p:cTn id="184" dur="1" fill="hold">
                                          <p:stCondLst>
                                            <p:cond delay="499"/>
                                          </p:stCondLst>
                                        </p:cTn>
                                        <p:tgtEl>
                                          <p:spTgt spid="54"/>
                                        </p:tgtEl>
                                        <p:attrNameLst>
                                          <p:attrName>style.visibility</p:attrName>
                                        </p:attrNameLst>
                                      </p:cBhvr>
                                      <p:to>
                                        <p:strVal val="hidden"/>
                                      </p:to>
                                    </p:set>
                                  </p:childTnLst>
                                </p:cTn>
                              </p:par>
                              <p:par>
                                <p:cTn id="185" presetID="12" presetClass="exit" presetSubtype="8" fill="hold" grpId="0" nodeType="withEffect">
                                  <p:stCondLst>
                                    <p:cond delay="0"/>
                                  </p:stCondLst>
                                  <p:childTnLst>
                                    <p:anim calcmode="lin" valueType="num">
                                      <p:cBhvr additive="base">
                                        <p:cTn id="186" dur="500"/>
                                        <p:tgtEl>
                                          <p:spTgt spid="20"/>
                                        </p:tgtEl>
                                        <p:attrNameLst>
                                          <p:attrName>ppt_x</p:attrName>
                                        </p:attrNameLst>
                                      </p:cBhvr>
                                      <p:tavLst>
                                        <p:tav tm="0">
                                          <p:val>
                                            <p:strVal val="#ppt_x"/>
                                          </p:val>
                                        </p:tav>
                                        <p:tav tm="100000">
                                          <p:val>
                                            <p:strVal val="#ppt_x-#ppt_w*1.125000"/>
                                          </p:val>
                                        </p:tav>
                                      </p:tavLst>
                                    </p:anim>
                                    <p:animEffect transition="out" filter="wipe(left)">
                                      <p:cBhvr>
                                        <p:cTn id="187" dur="500"/>
                                        <p:tgtEl>
                                          <p:spTgt spid="20"/>
                                        </p:tgtEl>
                                      </p:cBhvr>
                                    </p:animEffect>
                                    <p:set>
                                      <p:cBhvr>
                                        <p:cTn id="188" dur="1" fill="hold">
                                          <p:stCondLst>
                                            <p:cond delay="499"/>
                                          </p:stCondLst>
                                        </p:cTn>
                                        <p:tgtEl>
                                          <p:spTgt spid="20"/>
                                        </p:tgtEl>
                                        <p:attrNameLst>
                                          <p:attrName>style.visibility</p:attrName>
                                        </p:attrNameLst>
                                      </p:cBhvr>
                                      <p:to>
                                        <p:strVal val="hidden"/>
                                      </p:to>
                                    </p:set>
                                  </p:childTnLst>
                                </p:cTn>
                              </p:par>
                              <p:par>
                                <p:cTn id="189" presetID="12" presetClass="exit" presetSubtype="8" fill="hold" grpId="0" nodeType="withEffect">
                                  <p:stCondLst>
                                    <p:cond delay="0"/>
                                  </p:stCondLst>
                                  <p:childTnLst>
                                    <p:anim calcmode="lin" valueType="num">
                                      <p:cBhvr additive="base">
                                        <p:cTn id="190" dur="500"/>
                                        <p:tgtEl>
                                          <p:spTgt spid="16"/>
                                        </p:tgtEl>
                                        <p:attrNameLst>
                                          <p:attrName>ppt_x</p:attrName>
                                        </p:attrNameLst>
                                      </p:cBhvr>
                                      <p:tavLst>
                                        <p:tav tm="0">
                                          <p:val>
                                            <p:strVal val="#ppt_x"/>
                                          </p:val>
                                        </p:tav>
                                        <p:tav tm="100000">
                                          <p:val>
                                            <p:strVal val="#ppt_x-#ppt_w*1.125000"/>
                                          </p:val>
                                        </p:tav>
                                      </p:tavLst>
                                    </p:anim>
                                    <p:animEffect transition="out" filter="wipe(left)">
                                      <p:cBhvr>
                                        <p:cTn id="191" dur="500"/>
                                        <p:tgtEl>
                                          <p:spTgt spid="16"/>
                                        </p:tgtEl>
                                      </p:cBhvr>
                                    </p:animEffect>
                                    <p:set>
                                      <p:cBhvr>
                                        <p:cTn id="192" dur="1" fill="hold">
                                          <p:stCondLst>
                                            <p:cond delay="499"/>
                                          </p:stCondLst>
                                        </p:cTn>
                                        <p:tgtEl>
                                          <p:spTgt spid="16"/>
                                        </p:tgtEl>
                                        <p:attrNameLst>
                                          <p:attrName>style.visibility</p:attrName>
                                        </p:attrNameLst>
                                      </p:cBhvr>
                                      <p:to>
                                        <p:strVal val="hidden"/>
                                      </p:to>
                                    </p:set>
                                  </p:childTnLst>
                                </p:cTn>
                              </p:par>
                              <p:par>
                                <p:cTn id="193" presetID="12" presetClass="exit" presetSubtype="8" fill="hold" grpId="0" nodeType="withEffect">
                                  <p:stCondLst>
                                    <p:cond delay="0"/>
                                  </p:stCondLst>
                                  <p:childTnLst>
                                    <p:anim calcmode="lin" valueType="num">
                                      <p:cBhvr additive="base">
                                        <p:cTn id="194" dur="500"/>
                                        <p:tgtEl>
                                          <p:spTgt spid="55"/>
                                        </p:tgtEl>
                                        <p:attrNameLst>
                                          <p:attrName>ppt_x</p:attrName>
                                        </p:attrNameLst>
                                      </p:cBhvr>
                                      <p:tavLst>
                                        <p:tav tm="0">
                                          <p:val>
                                            <p:strVal val="#ppt_x"/>
                                          </p:val>
                                        </p:tav>
                                        <p:tav tm="100000">
                                          <p:val>
                                            <p:strVal val="#ppt_x-#ppt_w*1.125000"/>
                                          </p:val>
                                        </p:tav>
                                      </p:tavLst>
                                    </p:anim>
                                    <p:animEffect transition="out" filter="wipe(left)">
                                      <p:cBhvr>
                                        <p:cTn id="195" dur="500"/>
                                        <p:tgtEl>
                                          <p:spTgt spid="55"/>
                                        </p:tgtEl>
                                      </p:cBhvr>
                                    </p:animEffect>
                                    <p:set>
                                      <p:cBhvr>
                                        <p:cTn id="196" dur="1" fill="hold">
                                          <p:stCondLst>
                                            <p:cond delay="499"/>
                                          </p:stCondLst>
                                        </p:cTn>
                                        <p:tgtEl>
                                          <p:spTgt spid="55"/>
                                        </p:tgtEl>
                                        <p:attrNameLst>
                                          <p:attrName>style.visibility</p:attrName>
                                        </p:attrNameLst>
                                      </p:cBhvr>
                                      <p:to>
                                        <p:strVal val="hidden"/>
                                      </p:to>
                                    </p:set>
                                  </p:childTnLst>
                                </p:cTn>
                              </p:par>
                              <p:par>
                                <p:cTn id="197" presetID="12" presetClass="exit" presetSubtype="8" fill="hold" grpId="0" nodeType="withEffect">
                                  <p:stCondLst>
                                    <p:cond delay="0"/>
                                  </p:stCondLst>
                                  <p:childTnLst>
                                    <p:anim calcmode="lin" valueType="num">
                                      <p:cBhvr additive="base">
                                        <p:cTn id="198" dur="500"/>
                                        <p:tgtEl>
                                          <p:spTgt spid="56"/>
                                        </p:tgtEl>
                                        <p:attrNameLst>
                                          <p:attrName>ppt_x</p:attrName>
                                        </p:attrNameLst>
                                      </p:cBhvr>
                                      <p:tavLst>
                                        <p:tav tm="0">
                                          <p:val>
                                            <p:strVal val="#ppt_x"/>
                                          </p:val>
                                        </p:tav>
                                        <p:tav tm="100000">
                                          <p:val>
                                            <p:strVal val="#ppt_x-#ppt_w*1.125000"/>
                                          </p:val>
                                        </p:tav>
                                      </p:tavLst>
                                    </p:anim>
                                    <p:animEffect transition="out" filter="wipe(left)">
                                      <p:cBhvr>
                                        <p:cTn id="199" dur="500"/>
                                        <p:tgtEl>
                                          <p:spTgt spid="56"/>
                                        </p:tgtEl>
                                      </p:cBhvr>
                                    </p:animEffect>
                                    <p:set>
                                      <p:cBhvr>
                                        <p:cTn id="200" dur="1" fill="hold">
                                          <p:stCondLst>
                                            <p:cond delay="499"/>
                                          </p:stCondLst>
                                        </p:cTn>
                                        <p:tgtEl>
                                          <p:spTgt spid="56"/>
                                        </p:tgtEl>
                                        <p:attrNameLst>
                                          <p:attrName>style.visibility</p:attrName>
                                        </p:attrNameLst>
                                      </p:cBhvr>
                                      <p:to>
                                        <p:strVal val="hidden"/>
                                      </p:to>
                                    </p:set>
                                  </p:childTnLst>
                                </p:cTn>
                              </p:par>
                              <p:par>
                                <p:cTn id="201" presetID="12" presetClass="exit" presetSubtype="8" fill="hold" grpId="0" nodeType="withEffect">
                                  <p:stCondLst>
                                    <p:cond delay="0"/>
                                  </p:stCondLst>
                                  <p:childTnLst>
                                    <p:anim calcmode="lin" valueType="num">
                                      <p:cBhvr additive="base">
                                        <p:cTn id="202" dur="500"/>
                                        <p:tgtEl>
                                          <p:spTgt spid="29"/>
                                        </p:tgtEl>
                                        <p:attrNameLst>
                                          <p:attrName>ppt_x</p:attrName>
                                        </p:attrNameLst>
                                      </p:cBhvr>
                                      <p:tavLst>
                                        <p:tav tm="0">
                                          <p:val>
                                            <p:strVal val="#ppt_x"/>
                                          </p:val>
                                        </p:tav>
                                        <p:tav tm="100000">
                                          <p:val>
                                            <p:strVal val="#ppt_x-#ppt_w*1.125000"/>
                                          </p:val>
                                        </p:tav>
                                      </p:tavLst>
                                    </p:anim>
                                    <p:animEffect transition="out" filter="wipe(left)">
                                      <p:cBhvr>
                                        <p:cTn id="203" dur="500"/>
                                        <p:tgtEl>
                                          <p:spTgt spid="29"/>
                                        </p:tgtEl>
                                      </p:cBhvr>
                                    </p:animEffect>
                                    <p:set>
                                      <p:cBhvr>
                                        <p:cTn id="204" dur="1" fill="hold">
                                          <p:stCondLst>
                                            <p:cond delay="499"/>
                                          </p:stCondLst>
                                        </p:cTn>
                                        <p:tgtEl>
                                          <p:spTgt spid="29"/>
                                        </p:tgtEl>
                                        <p:attrNameLst>
                                          <p:attrName>style.visibility</p:attrName>
                                        </p:attrNameLst>
                                      </p:cBhvr>
                                      <p:to>
                                        <p:strVal val="hidden"/>
                                      </p:to>
                                    </p:set>
                                  </p:childTnLst>
                                </p:cTn>
                              </p:par>
                              <p:par>
                                <p:cTn id="205" presetID="12" presetClass="exit" presetSubtype="8" fill="hold" grpId="0" nodeType="withEffect">
                                  <p:stCondLst>
                                    <p:cond delay="0"/>
                                  </p:stCondLst>
                                  <p:childTnLst>
                                    <p:anim calcmode="lin" valueType="num">
                                      <p:cBhvr additive="base">
                                        <p:cTn id="206" dur="500"/>
                                        <p:tgtEl>
                                          <p:spTgt spid="57"/>
                                        </p:tgtEl>
                                        <p:attrNameLst>
                                          <p:attrName>ppt_x</p:attrName>
                                        </p:attrNameLst>
                                      </p:cBhvr>
                                      <p:tavLst>
                                        <p:tav tm="0">
                                          <p:val>
                                            <p:strVal val="#ppt_x"/>
                                          </p:val>
                                        </p:tav>
                                        <p:tav tm="100000">
                                          <p:val>
                                            <p:strVal val="#ppt_x-#ppt_w*1.125000"/>
                                          </p:val>
                                        </p:tav>
                                      </p:tavLst>
                                    </p:anim>
                                    <p:animEffect transition="out" filter="wipe(left)">
                                      <p:cBhvr>
                                        <p:cTn id="207" dur="500"/>
                                        <p:tgtEl>
                                          <p:spTgt spid="57"/>
                                        </p:tgtEl>
                                      </p:cBhvr>
                                    </p:animEffect>
                                    <p:set>
                                      <p:cBhvr>
                                        <p:cTn id="208" dur="1" fill="hold">
                                          <p:stCondLst>
                                            <p:cond delay="499"/>
                                          </p:stCondLst>
                                        </p:cTn>
                                        <p:tgtEl>
                                          <p:spTgt spid="57"/>
                                        </p:tgtEl>
                                        <p:attrNameLst>
                                          <p:attrName>style.visibility</p:attrName>
                                        </p:attrNameLst>
                                      </p:cBhvr>
                                      <p:to>
                                        <p:strVal val="hidden"/>
                                      </p:to>
                                    </p:set>
                                  </p:childTnLst>
                                </p:cTn>
                              </p:par>
                              <p:par>
                                <p:cTn id="209" presetID="12" presetClass="exit" presetSubtype="8" fill="hold" grpId="0" nodeType="withEffect">
                                  <p:stCondLst>
                                    <p:cond delay="0"/>
                                  </p:stCondLst>
                                  <p:childTnLst>
                                    <p:anim calcmode="lin" valueType="num">
                                      <p:cBhvr additive="base">
                                        <p:cTn id="210" dur="500"/>
                                        <p:tgtEl>
                                          <p:spTgt spid="58"/>
                                        </p:tgtEl>
                                        <p:attrNameLst>
                                          <p:attrName>ppt_x</p:attrName>
                                        </p:attrNameLst>
                                      </p:cBhvr>
                                      <p:tavLst>
                                        <p:tav tm="0">
                                          <p:val>
                                            <p:strVal val="#ppt_x"/>
                                          </p:val>
                                        </p:tav>
                                        <p:tav tm="100000">
                                          <p:val>
                                            <p:strVal val="#ppt_x-#ppt_w*1.125000"/>
                                          </p:val>
                                        </p:tav>
                                      </p:tavLst>
                                    </p:anim>
                                    <p:animEffect transition="out" filter="wipe(left)">
                                      <p:cBhvr>
                                        <p:cTn id="211" dur="500"/>
                                        <p:tgtEl>
                                          <p:spTgt spid="58"/>
                                        </p:tgtEl>
                                      </p:cBhvr>
                                    </p:animEffect>
                                    <p:set>
                                      <p:cBhvr>
                                        <p:cTn id="212" dur="1" fill="hold">
                                          <p:stCondLst>
                                            <p:cond delay="499"/>
                                          </p:stCondLst>
                                        </p:cTn>
                                        <p:tgtEl>
                                          <p:spTgt spid="58"/>
                                        </p:tgtEl>
                                        <p:attrNameLst>
                                          <p:attrName>style.visibility</p:attrName>
                                        </p:attrNameLst>
                                      </p:cBhvr>
                                      <p:to>
                                        <p:strVal val="hidden"/>
                                      </p:to>
                                    </p:set>
                                  </p:childTnLst>
                                </p:cTn>
                              </p:par>
                              <p:par>
                                <p:cTn id="213" presetID="12" presetClass="exit" presetSubtype="8" fill="hold" grpId="0" nodeType="withEffect">
                                  <p:stCondLst>
                                    <p:cond delay="0"/>
                                  </p:stCondLst>
                                  <p:childTnLst>
                                    <p:anim calcmode="lin" valueType="num">
                                      <p:cBhvr additive="base">
                                        <p:cTn id="214" dur="500"/>
                                        <p:tgtEl>
                                          <p:spTgt spid="59"/>
                                        </p:tgtEl>
                                        <p:attrNameLst>
                                          <p:attrName>ppt_x</p:attrName>
                                        </p:attrNameLst>
                                      </p:cBhvr>
                                      <p:tavLst>
                                        <p:tav tm="0">
                                          <p:val>
                                            <p:strVal val="#ppt_x"/>
                                          </p:val>
                                        </p:tav>
                                        <p:tav tm="100000">
                                          <p:val>
                                            <p:strVal val="#ppt_x-#ppt_w*1.125000"/>
                                          </p:val>
                                        </p:tav>
                                      </p:tavLst>
                                    </p:anim>
                                    <p:animEffect transition="out" filter="wipe(left)">
                                      <p:cBhvr>
                                        <p:cTn id="215" dur="500"/>
                                        <p:tgtEl>
                                          <p:spTgt spid="59"/>
                                        </p:tgtEl>
                                      </p:cBhvr>
                                    </p:animEffect>
                                    <p:set>
                                      <p:cBhvr>
                                        <p:cTn id="216" dur="1" fill="hold">
                                          <p:stCondLst>
                                            <p:cond delay="499"/>
                                          </p:stCondLst>
                                        </p:cTn>
                                        <p:tgtEl>
                                          <p:spTgt spid="59"/>
                                        </p:tgtEl>
                                        <p:attrNameLst>
                                          <p:attrName>style.visibility</p:attrName>
                                        </p:attrNameLst>
                                      </p:cBhvr>
                                      <p:to>
                                        <p:strVal val="hidden"/>
                                      </p:to>
                                    </p:set>
                                  </p:childTnLst>
                                </p:cTn>
                              </p:par>
                              <p:par>
                                <p:cTn id="217" presetID="12" presetClass="exit" presetSubtype="8" fill="hold" grpId="0" nodeType="withEffect">
                                  <p:stCondLst>
                                    <p:cond delay="0"/>
                                  </p:stCondLst>
                                  <p:childTnLst>
                                    <p:anim calcmode="lin" valueType="num">
                                      <p:cBhvr additive="base">
                                        <p:cTn id="218" dur="500"/>
                                        <p:tgtEl>
                                          <p:spTgt spid="60"/>
                                        </p:tgtEl>
                                        <p:attrNameLst>
                                          <p:attrName>ppt_x</p:attrName>
                                        </p:attrNameLst>
                                      </p:cBhvr>
                                      <p:tavLst>
                                        <p:tav tm="0">
                                          <p:val>
                                            <p:strVal val="#ppt_x"/>
                                          </p:val>
                                        </p:tav>
                                        <p:tav tm="100000">
                                          <p:val>
                                            <p:strVal val="#ppt_x-#ppt_w*1.125000"/>
                                          </p:val>
                                        </p:tav>
                                      </p:tavLst>
                                    </p:anim>
                                    <p:animEffect transition="out" filter="wipe(left)">
                                      <p:cBhvr>
                                        <p:cTn id="219" dur="500"/>
                                        <p:tgtEl>
                                          <p:spTgt spid="60"/>
                                        </p:tgtEl>
                                      </p:cBhvr>
                                    </p:animEffect>
                                    <p:set>
                                      <p:cBhvr>
                                        <p:cTn id="220" dur="1" fill="hold">
                                          <p:stCondLst>
                                            <p:cond delay="499"/>
                                          </p:stCondLst>
                                        </p:cTn>
                                        <p:tgtEl>
                                          <p:spTgt spid="60"/>
                                        </p:tgtEl>
                                        <p:attrNameLst>
                                          <p:attrName>style.visibility</p:attrName>
                                        </p:attrNameLst>
                                      </p:cBhvr>
                                      <p:to>
                                        <p:strVal val="hidden"/>
                                      </p:to>
                                    </p:set>
                                  </p:childTnLst>
                                </p:cTn>
                              </p:par>
                              <p:par>
                                <p:cTn id="221" presetID="12" presetClass="exit" presetSubtype="8" fill="hold" grpId="0" nodeType="withEffect">
                                  <p:stCondLst>
                                    <p:cond delay="0"/>
                                  </p:stCondLst>
                                  <p:childTnLst>
                                    <p:anim calcmode="lin" valueType="num">
                                      <p:cBhvr additive="base">
                                        <p:cTn id="222" dur="500"/>
                                        <p:tgtEl>
                                          <p:spTgt spid="61"/>
                                        </p:tgtEl>
                                        <p:attrNameLst>
                                          <p:attrName>ppt_x</p:attrName>
                                        </p:attrNameLst>
                                      </p:cBhvr>
                                      <p:tavLst>
                                        <p:tav tm="0">
                                          <p:val>
                                            <p:strVal val="#ppt_x"/>
                                          </p:val>
                                        </p:tav>
                                        <p:tav tm="100000">
                                          <p:val>
                                            <p:strVal val="#ppt_x-#ppt_w*1.125000"/>
                                          </p:val>
                                        </p:tav>
                                      </p:tavLst>
                                    </p:anim>
                                    <p:animEffect transition="out" filter="wipe(left)">
                                      <p:cBhvr>
                                        <p:cTn id="223" dur="500"/>
                                        <p:tgtEl>
                                          <p:spTgt spid="61"/>
                                        </p:tgtEl>
                                      </p:cBhvr>
                                    </p:animEffect>
                                    <p:set>
                                      <p:cBhvr>
                                        <p:cTn id="224" dur="1" fill="hold">
                                          <p:stCondLst>
                                            <p:cond delay="499"/>
                                          </p:stCondLst>
                                        </p:cTn>
                                        <p:tgtEl>
                                          <p:spTgt spid="61"/>
                                        </p:tgtEl>
                                        <p:attrNameLst>
                                          <p:attrName>style.visibility</p:attrName>
                                        </p:attrNameLst>
                                      </p:cBhvr>
                                      <p:to>
                                        <p:strVal val="hidden"/>
                                      </p:to>
                                    </p:set>
                                  </p:childTnLst>
                                </p:cTn>
                              </p:par>
                              <p:par>
                                <p:cTn id="225" presetID="12" presetClass="exit" presetSubtype="8" fill="hold" grpId="0" nodeType="withEffect">
                                  <p:stCondLst>
                                    <p:cond delay="0"/>
                                  </p:stCondLst>
                                  <p:childTnLst>
                                    <p:anim calcmode="lin" valueType="num">
                                      <p:cBhvr additive="base">
                                        <p:cTn id="226" dur="500"/>
                                        <p:tgtEl>
                                          <p:spTgt spid="62"/>
                                        </p:tgtEl>
                                        <p:attrNameLst>
                                          <p:attrName>ppt_x</p:attrName>
                                        </p:attrNameLst>
                                      </p:cBhvr>
                                      <p:tavLst>
                                        <p:tav tm="0">
                                          <p:val>
                                            <p:strVal val="#ppt_x"/>
                                          </p:val>
                                        </p:tav>
                                        <p:tav tm="100000">
                                          <p:val>
                                            <p:strVal val="#ppt_x-#ppt_w*1.125000"/>
                                          </p:val>
                                        </p:tav>
                                      </p:tavLst>
                                    </p:anim>
                                    <p:animEffect transition="out" filter="wipe(left)">
                                      <p:cBhvr>
                                        <p:cTn id="227" dur="500"/>
                                        <p:tgtEl>
                                          <p:spTgt spid="62"/>
                                        </p:tgtEl>
                                      </p:cBhvr>
                                    </p:animEffect>
                                    <p:set>
                                      <p:cBhvr>
                                        <p:cTn id="228" dur="1" fill="hold">
                                          <p:stCondLst>
                                            <p:cond delay="499"/>
                                          </p:stCondLst>
                                        </p:cTn>
                                        <p:tgtEl>
                                          <p:spTgt spid="62"/>
                                        </p:tgtEl>
                                        <p:attrNameLst>
                                          <p:attrName>style.visibility</p:attrName>
                                        </p:attrNameLst>
                                      </p:cBhvr>
                                      <p:to>
                                        <p:strVal val="hidden"/>
                                      </p:to>
                                    </p:set>
                                  </p:childTnLst>
                                </p:cTn>
                              </p:par>
                              <p:par>
                                <p:cTn id="229" presetID="12" presetClass="exit" presetSubtype="8" fill="hold" grpId="0" nodeType="withEffect">
                                  <p:stCondLst>
                                    <p:cond delay="0"/>
                                  </p:stCondLst>
                                  <p:childTnLst>
                                    <p:anim calcmode="lin" valueType="num">
                                      <p:cBhvr additive="base">
                                        <p:cTn id="230" dur="500"/>
                                        <p:tgtEl>
                                          <p:spTgt spid="64"/>
                                        </p:tgtEl>
                                        <p:attrNameLst>
                                          <p:attrName>ppt_x</p:attrName>
                                        </p:attrNameLst>
                                      </p:cBhvr>
                                      <p:tavLst>
                                        <p:tav tm="0">
                                          <p:val>
                                            <p:strVal val="#ppt_x"/>
                                          </p:val>
                                        </p:tav>
                                        <p:tav tm="100000">
                                          <p:val>
                                            <p:strVal val="#ppt_x-#ppt_w*1.125000"/>
                                          </p:val>
                                        </p:tav>
                                      </p:tavLst>
                                    </p:anim>
                                    <p:animEffect transition="out" filter="wipe(left)">
                                      <p:cBhvr>
                                        <p:cTn id="231" dur="500"/>
                                        <p:tgtEl>
                                          <p:spTgt spid="64"/>
                                        </p:tgtEl>
                                      </p:cBhvr>
                                    </p:animEffect>
                                    <p:set>
                                      <p:cBhvr>
                                        <p:cTn id="232" dur="1" fill="hold">
                                          <p:stCondLst>
                                            <p:cond delay="499"/>
                                          </p:stCondLst>
                                        </p:cTn>
                                        <p:tgtEl>
                                          <p:spTgt spid="64"/>
                                        </p:tgtEl>
                                        <p:attrNameLst>
                                          <p:attrName>style.visibility</p:attrName>
                                        </p:attrNameLst>
                                      </p:cBhvr>
                                      <p:to>
                                        <p:strVal val="hidden"/>
                                      </p:to>
                                    </p:set>
                                  </p:childTnLst>
                                </p:cTn>
                              </p:par>
                              <p:par>
                                <p:cTn id="233" presetID="12" presetClass="exit" presetSubtype="8" fill="hold" grpId="0" nodeType="withEffect">
                                  <p:stCondLst>
                                    <p:cond delay="0"/>
                                  </p:stCondLst>
                                  <p:childTnLst>
                                    <p:anim calcmode="lin" valueType="num">
                                      <p:cBhvr additive="base">
                                        <p:cTn id="234" dur="500"/>
                                        <p:tgtEl>
                                          <p:spTgt spid="65"/>
                                        </p:tgtEl>
                                        <p:attrNameLst>
                                          <p:attrName>ppt_x</p:attrName>
                                        </p:attrNameLst>
                                      </p:cBhvr>
                                      <p:tavLst>
                                        <p:tav tm="0">
                                          <p:val>
                                            <p:strVal val="#ppt_x"/>
                                          </p:val>
                                        </p:tav>
                                        <p:tav tm="100000">
                                          <p:val>
                                            <p:strVal val="#ppt_x-#ppt_w*1.125000"/>
                                          </p:val>
                                        </p:tav>
                                      </p:tavLst>
                                    </p:anim>
                                    <p:animEffect transition="out" filter="wipe(left)">
                                      <p:cBhvr>
                                        <p:cTn id="235" dur="500"/>
                                        <p:tgtEl>
                                          <p:spTgt spid="65"/>
                                        </p:tgtEl>
                                      </p:cBhvr>
                                    </p:animEffect>
                                    <p:set>
                                      <p:cBhvr>
                                        <p:cTn id="236" dur="1" fill="hold">
                                          <p:stCondLst>
                                            <p:cond delay="499"/>
                                          </p:stCondLst>
                                        </p:cTn>
                                        <p:tgtEl>
                                          <p:spTgt spid="65"/>
                                        </p:tgtEl>
                                        <p:attrNameLst>
                                          <p:attrName>style.visibility</p:attrName>
                                        </p:attrNameLst>
                                      </p:cBhvr>
                                      <p:to>
                                        <p:strVal val="hidden"/>
                                      </p:to>
                                    </p:set>
                                  </p:childTnLst>
                                </p:cTn>
                              </p:par>
                              <p:par>
                                <p:cTn id="237" presetID="12" presetClass="exit" presetSubtype="8" fill="hold" grpId="0" nodeType="withEffect">
                                  <p:stCondLst>
                                    <p:cond delay="0"/>
                                  </p:stCondLst>
                                  <p:childTnLst>
                                    <p:anim calcmode="lin" valueType="num">
                                      <p:cBhvr additive="base">
                                        <p:cTn id="238" dur="500"/>
                                        <p:tgtEl>
                                          <p:spTgt spid="63"/>
                                        </p:tgtEl>
                                        <p:attrNameLst>
                                          <p:attrName>ppt_x</p:attrName>
                                        </p:attrNameLst>
                                      </p:cBhvr>
                                      <p:tavLst>
                                        <p:tav tm="0">
                                          <p:val>
                                            <p:strVal val="#ppt_x"/>
                                          </p:val>
                                        </p:tav>
                                        <p:tav tm="100000">
                                          <p:val>
                                            <p:strVal val="#ppt_x-#ppt_w*1.125000"/>
                                          </p:val>
                                        </p:tav>
                                      </p:tavLst>
                                    </p:anim>
                                    <p:animEffect transition="out" filter="wipe(left)">
                                      <p:cBhvr>
                                        <p:cTn id="239" dur="500"/>
                                        <p:tgtEl>
                                          <p:spTgt spid="63"/>
                                        </p:tgtEl>
                                      </p:cBhvr>
                                    </p:animEffect>
                                    <p:set>
                                      <p:cBhvr>
                                        <p:cTn id="240" dur="1" fill="hold">
                                          <p:stCondLst>
                                            <p:cond delay="499"/>
                                          </p:stCondLst>
                                        </p:cTn>
                                        <p:tgtEl>
                                          <p:spTgt spid="63"/>
                                        </p:tgtEl>
                                        <p:attrNameLst>
                                          <p:attrName>style.visibility</p:attrName>
                                        </p:attrNameLst>
                                      </p:cBhvr>
                                      <p:to>
                                        <p:strVal val="hidden"/>
                                      </p:to>
                                    </p:set>
                                  </p:childTnLst>
                                </p:cTn>
                              </p:par>
                              <p:par>
                                <p:cTn id="241" presetID="12" presetClass="exit" presetSubtype="8" fill="hold" grpId="0" nodeType="withEffect">
                                  <p:stCondLst>
                                    <p:cond delay="0"/>
                                  </p:stCondLst>
                                  <p:childTnLst>
                                    <p:anim calcmode="lin" valueType="num">
                                      <p:cBhvr additive="base">
                                        <p:cTn id="242" dur="500"/>
                                        <p:tgtEl>
                                          <p:spTgt spid="66"/>
                                        </p:tgtEl>
                                        <p:attrNameLst>
                                          <p:attrName>ppt_x</p:attrName>
                                        </p:attrNameLst>
                                      </p:cBhvr>
                                      <p:tavLst>
                                        <p:tav tm="0">
                                          <p:val>
                                            <p:strVal val="#ppt_x"/>
                                          </p:val>
                                        </p:tav>
                                        <p:tav tm="100000">
                                          <p:val>
                                            <p:strVal val="#ppt_x-#ppt_w*1.125000"/>
                                          </p:val>
                                        </p:tav>
                                      </p:tavLst>
                                    </p:anim>
                                    <p:animEffect transition="out" filter="wipe(left)">
                                      <p:cBhvr>
                                        <p:cTn id="243" dur="500"/>
                                        <p:tgtEl>
                                          <p:spTgt spid="66"/>
                                        </p:tgtEl>
                                      </p:cBhvr>
                                    </p:animEffect>
                                    <p:set>
                                      <p:cBhvr>
                                        <p:cTn id="244" dur="1" fill="hold">
                                          <p:stCondLst>
                                            <p:cond delay="499"/>
                                          </p:stCondLst>
                                        </p:cTn>
                                        <p:tgtEl>
                                          <p:spTgt spid="66"/>
                                        </p:tgtEl>
                                        <p:attrNameLst>
                                          <p:attrName>style.visibility</p:attrName>
                                        </p:attrNameLst>
                                      </p:cBhvr>
                                      <p:to>
                                        <p:strVal val="hidden"/>
                                      </p:to>
                                    </p:set>
                                  </p:childTnLst>
                                </p:cTn>
                              </p:par>
                              <p:par>
                                <p:cTn id="245" presetID="12" presetClass="exit" presetSubtype="8" fill="hold" grpId="0" nodeType="withEffect">
                                  <p:stCondLst>
                                    <p:cond delay="0"/>
                                  </p:stCondLst>
                                  <p:childTnLst>
                                    <p:anim calcmode="lin" valueType="num">
                                      <p:cBhvr additive="base">
                                        <p:cTn id="246" dur="500"/>
                                        <p:tgtEl>
                                          <p:spTgt spid="67"/>
                                        </p:tgtEl>
                                        <p:attrNameLst>
                                          <p:attrName>ppt_x</p:attrName>
                                        </p:attrNameLst>
                                      </p:cBhvr>
                                      <p:tavLst>
                                        <p:tav tm="0">
                                          <p:val>
                                            <p:strVal val="#ppt_x"/>
                                          </p:val>
                                        </p:tav>
                                        <p:tav tm="100000">
                                          <p:val>
                                            <p:strVal val="#ppt_x-#ppt_w*1.125000"/>
                                          </p:val>
                                        </p:tav>
                                      </p:tavLst>
                                    </p:anim>
                                    <p:animEffect transition="out" filter="wipe(left)">
                                      <p:cBhvr>
                                        <p:cTn id="247" dur="500"/>
                                        <p:tgtEl>
                                          <p:spTgt spid="67"/>
                                        </p:tgtEl>
                                      </p:cBhvr>
                                    </p:animEffect>
                                    <p:set>
                                      <p:cBhvr>
                                        <p:cTn id="248" dur="1" fill="hold">
                                          <p:stCondLst>
                                            <p:cond delay="499"/>
                                          </p:stCondLst>
                                        </p:cTn>
                                        <p:tgtEl>
                                          <p:spTgt spid="67"/>
                                        </p:tgtEl>
                                        <p:attrNameLst>
                                          <p:attrName>style.visibility</p:attrName>
                                        </p:attrNameLst>
                                      </p:cBhvr>
                                      <p:to>
                                        <p:strVal val="hidden"/>
                                      </p:to>
                                    </p:set>
                                  </p:childTnLst>
                                </p:cTn>
                              </p:par>
                              <p:par>
                                <p:cTn id="249" presetID="12" presetClass="exit" presetSubtype="8" fill="hold" grpId="0" nodeType="withEffect">
                                  <p:stCondLst>
                                    <p:cond delay="0"/>
                                  </p:stCondLst>
                                  <p:childTnLst>
                                    <p:anim calcmode="lin" valueType="num">
                                      <p:cBhvr additive="base">
                                        <p:cTn id="250" dur="500"/>
                                        <p:tgtEl>
                                          <p:spTgt spid="68"/>
                                        </p:tgtEl>
                                        <p:attrNameLst>
                                          <p:attrName>ppt_x</p:attrName>
                                        </p:attrNameLst>
                                      </p:cBhvr>
                                      <p:tavLst>
                                        <p:tav tm="0">
                                          <p:val>
                                            <p:strVal val="#ppt_x"/>
                                          </p:val>
                                        </p:tav>
                                        <p:tav tm="100000">
                                          <p:val>
                                            <p:strVal val="#ppt_x-#ppt_w*1.125000"/>
                                          </p:val>
                                        </p:tav>
                                      </p:tavLst>
                                    </p:anim>
                                    <p:animEffect transition="out" filter="wipe(left)">
                                      <p:cBhvr>
                                        <p:cTn id="251" dur="500"/>
                                        <p:tgtEl>
                                          <p:spTgt spid="68"/>
                                        </p:tgtEl>
                                      </p:cBhvr>
                                    </p:animEffect>
                                    <p:set>
                                      <p:cBhvr>
                                        <p:cTn id="252" dur="1" fill="hold">
                                          <p:stCondLst>
                                            <p:cond delay="499"/>
                                          </p:stCondLst>
                                        </p:cTn>
                                        <p:tgtEl>
                                          <p:spTgt spid="68"/>
                                        </p:tgtEl>
                                        <p:attrNameLst>
                                          <p:attrName>style.visibility</p:attrName>
                                        </p:attrNameLst>
                                      </p:cBhvr>
                                      <p:to>
                                        <p:strVal val="hidden"/>
                                      </p:to>
                                    </p:set>
                                  </p:childTnLst>
                                </p:cTn>
                              </p:par>
                              <p:par>
                                <p:cTn id="253" presetID="12" presetClass="exit" presetSubtype="8" fill="hold" grpId="0" nodeType="withEffect">
                                  <p:stCondLst>
                                    <p:cond delay="0"/>
                                  </p:stCondLst>
                                  <p:childTnLst>
                                    <p:anim calcmode="lin" valueType="num">
                                      <p:cBhvr additive="base">
                                        <p:cTn id="254" dur="500"/>
                                        <p:tgtEl>
                                          <p:spTgt spid="69"/>
                                        </p:tgtEl>
                                        <p:attrNameLst>
                                          <p:attrName>ppt_x</p:attrName>
                                        </p:attrNameLst>
                                      </p:cBhvr>
                                      <p:tavLst>
                                        <p:tav tm="0">
                                          <p:val>
                                            <p:strVal val="#ppt_x"/>
                                          </p:val>
                                        </p:tav>
                                        <p:tav tm="100000">
                                          <p:val>
                                            <p:strVal val="#ppt_x-#ppt_w*1.125000"/>
                                          </p:val>
                                        </p:tav>
                                      </p:tavLst>
                                    </p:anim>
                                    <p:animEffect transition="out" filter="wipe(left)">
                                      <p:cBhvr>
                                        <p:cTn id="255" dur="500"/>
                                        <p:tgtEl>
                                          <p:spTgt spid="69"/>
                                        </p:tgtEl>
                                      </p:cBhvr>
                                    </p:animEffect>
                                    <p:set>
                                      <p:cBhvr>
                                        <p:cTn id="256" dur="1" fill="hold">
                                          <p:stCondLst>
                                            <p:cond delay="499"/>
                                          </p:stCondLst>
                                        </p:cTn>
                                        <p:tgtEl>
                                          <p:spTgt spid="69"/>
                                        </p:tgtEl>
                                        <p:attrNameLst>
                                          <p:attrName>style.visibility</p:attrName>
                                        </p:attrNameLst>
                                      </p:cBhvr>
                                      <p:to>
                                        <p:strVal val="hidden"/>
                                      </p:to>
                                    </p:set>
                                  </p:childTnLst>
                                </p:cTn>
                              </p:par>
                              <p:par>
                                <p:cTn id="257" presetID="12" presetClass="exit" presetSubtype="8" fill="hold" grpId="0" nodeType="withEffect">
                                  <p:stCondLst>
                                    <p:cond delay="0"/>
                                  </p:stCondLst>
                                  <p:childTnLst>
                                    <p:anim calcmode="lin" valueType="num">
                                      <p:cBhvr additive="base">
                                        <p:cTn id="258" dur="500"/>
                                        <p:tgtEl>
                                          <p:spTgt spid="70"/>
                                        </p:tgtEl>
                                        <p:attrNameLst>
                                          <p:attrName>ppt_x</p:attrName>
                                        </p:attrNameLst>
                                      </p:cBhvr>
                                      <p:tavLst>
                                        <p:tav tm="0">
                                          <p:val>
                                            <p:strVal val="#ppt_x"/>
                                          </p:val>
                                        </p:tav>
                                        <p:tav tm="100000">
                                          <p:val>
                                            <p:strVal val="#ppt_x-#ppt_w*1.125000"/>
                                          </p:val>
                                        </p:tav>
                                      </p:tavLst>
                                    </p:anim>
                                    <p:animEffect transition="out" filter="wipe(left)">
                                      <p:cBhvr>
                                        <p:cTn id="259" dur="500"/>
                                        <p:tgtEl>
                                          <p:spTgt spid="70"/>
                                        </p:tgtEl>
                                      </p:cBhvr>
                                    </p:animEffect>
                                    <p:set>
                                      <p:cBhvr>
                                        <p:cTn id="260" dur="1" fill="hold">
                                          <p:stCondLst>
                                            <p:cond delay="499"/>
                                          </p:stCondLst>
                                        </p:cTn>
                                        <p:tgtEl>
                                          <p:spTgt spid="70"/>
                                        </p:tgtEl>
                                        <p:attrNameLst>
                                          <p:attrName>style.visibility</p:attrName>
                                        </p:attrNameLst>
                                      </p:cBhvr>
                                      <p:to>
                                        <p:strVal val="hidden"/>
                                      </p:to>
                                    </p:set>
                                  </p:childTnLst>
                                </p:cTn>
                              </p:par>
                              <p:par>
                                <p:cTn id="261" presetID="12" presetClass="exit" presetSubtype="8" fill="hold" grpId="0" nodeType="withEffect">
                                  <p:stCondLst>
                                    <p:cond delay="0"/>
                                  </p:stCondLst>
                                  <p:childTnLst>
                                    <p:anim calcmode="lin" valueType="num">
                                      <p:cBhvr additive="base">
                                        <p:cTn id="262" dur="500"/>
                                        <p:tgtEl>
                                          <p:spTgt spid="83"/>
                                        </p:tgtEl>
                                        <p:attrNameLst>
                                          <p:attrName>ppt_x</p:attrName>
                                        </p:attrNameLst>
                                      </p:cBhvr>
                                      <p:tavLst>
                                        <p:tav tm="0">
                                          <p:val>
                                            <p:strVal val="#ppt_x"/>
                                          </p:val>
                                        </p:tav>
                                        <p:tav tm="100000">
                                          <p:val>
                                            <p:strVal val="#ppt_x-#ppt_w*1.125000"/>
                                          </p:val>
                                        </p:tav>
                                      </p:tavLst>
                                    </p:anim>
                                    <p:animEffect transition="out" filter="wipe(left)">
                                      <p:cBhvr>
                                        <p:cTn id="263" dur="500"/>
                                        <p:tgtEl>
                                          <p:spTgt spid="83"/>
                                        </p:tgtEl>
                                      </p:cBhvr>
                                    </p:animEffect>
                                    <p:set>
                                      <p:cBhvr>
                                        <p:cTn id="264" dur="1" fill="hold">
                                          <p:stCondLst>
                                            <p:cond delay="499"/>
                                          </p:stCondLst>
                                        </p:cTn>
                                        <p:tgtEl>
                                          <p:spTgt spid="83"/>
                                        </p:tgtEl>
                                        <p:attrNameLst>
                                          <p:attrName>style.visibility</p:attrName>
                                        </p:attrNameLst>
                                      </p:cBhvr>
                                      <p:to>
                                        <p:strVal val="hidden"/>
                                      </p:to>
                                    </p:set>
                                  </p:childTnLst>
                                </p:cTn>
                              </p:par>
                              <p:par>
                                <p:cTn id="265" presetID="12" presetClass="exit" presetSubtype="8" fill="hold" grpId="0" nodeType="withEffect">
                                  <p:stCondLst>
                                    <p:cond delay="0"/>
                                  </p:stCondLst>
                                  <p:childTnLst>
                                    <p:anim calcmode="lin" valueType="num">
                                      <p:cBhvr additive="base">
                                        <p:cTn id="266" dur="500"/>
                                        <p:tgtEl>
                                          <p:spTgt spid="71"/>
                                        </p:tgtEl>
                                        <p:attrNameLst>
                                          <p:attrName>ppt_x</p:attrName>
                                        </p:attrNameLst>
                                      </p:cBhvr>
                                      <p:tavLst>
                                        <p:tav tm="0">
                                          <p:val>
                                            <p:strVal val="#ppt_x"/>
                                          </p:val>
                                        </p:tav>
                                        <p:tav tm="100000">
                                          <p:val>
                                            <p:strVal val="#ppt_x-#ppt_w*1.125000"/>
                                          </p:val>
                                        </p:tav>
                                      </p:tavLst>
                                    </p:anim>
                                    <p:animEffect transition="out" filter="wipe(left)">
                                      <p:cBhvr>
                                        <p:cTn id="267" dur="500"/>
                                        <p:tgtEl>
                                          <p:spTgt spid="71"/>
                                        </p:tgtEl>
                                      </p:cBhvr>
                                    </p:animEffect>
                                    <p:set>
                                      <p:cBhvr>
                                        <p:cTn id="268" dur="1" fill="hold">
                                          <p:stCondLst>
                                            <p:cond delay="499"/>
                                          </p:stCondLst>
                                        </p:cTn>
                                        <p:tgtEl>
                                          <p:spTgt spid="71"/>
                                        </p:tgtEl>
                                        <p:attrNameLst>
                                          <p:attrName>style.visibility</p:attrName>
                                        </p:attrNameLst>
                                      </p:cBhvr>
                                      <p:to>
                                        <p:strVal val="hidden"/>
                                      </p:to>
                                    </p:set>
                                  </p:childTnLst>
                                </p:cTn>
                              </p:par>
                              <p:par>
                                <p:cTn id="269" presetID="12" presetClass="exit" presetSubtype="8" fill="hold" grpId="0" nodeType="withEffect">
                                  <p:stCondLst>
                                    <p:cond delay="0"/>
                                  </p:stCondLst>
                                  <p:childTnLst>
                                    <p:anim calcmode="lin" valueType="num">
                                      <p:cBhvr additive="base">
                                        <p:cTn id="270" dur="500"/>
                                        <p:tgtEl>
                                          <p:spTgt spid="72"/>
                                        </p:tgtEl>
                                        <p:attrNameLst>
                                          <p:attrName>ppt_x</p:attrName>
                                        </p:attrNameLst>
                                      </p:cBhvr>
                                      <p:tavLst>
                                        <p:tav tm="0">
                                          <p:val>
                                            <p:strVal val="#ppt_x"/>
                                          </p:val>
                                        </p:tav>
                                        <p:tav tm="100000">
                                          <p:val>
                                            <p:strVal val="#ppt_x-#ppt_w*1.125000"/>
                                          </p:val>
                                        </p:tav>
                                      </p:tavLst>
                                    </p:anim>
                                    <p:animEffect transition="out" filter="wipe(left)">
                                      <p:cBhvr>
                                        <p:cTn id="271" dur="500"/>
                                        <p:tgtEl>
                                          <p:spTgt spid="72"/>
                                        </p:tgtEl>
                                      </p:cBhvr>
                                    </p:animEffect>
                                    <p:set>
                                      <p:cBhvr>
                                        <p:cTn id="272" dur="1" fill="hold">
                                          <p:stCondLst>
                                            <p:cond delay="499"/>
                                          </p:stCondLst>
                                        </p:cTn>
                                        <p:tgtEl>
                                          <p:spTgt spid="72"/>
                                        </p:tgtEl>
                                        <p:attrNameLst>
                                          <p:attrName>style.visibility</p:attrName>
                                        </p:attrNameLst>
                                      </p:cBhvr>
                                      <p:to>
                                        <p:strVal val="hidden"/>
                                      </p:to>
                                    </p:set>
                                  </p:childTnLst>
                                </p:cTn>
                              </p:par>
                              <p:par>
                                <p:cTn id="273" presetID="12" presetClass="exit" presetSubtype="8" fill="hold" grpId="0" nodeType="withEffect">
                                  <p:stCondLst>
                                    <p:cond delay="0"/>
                                  </p:stCondLst>
                                  <p:childTnLst>
                                    <p:anim calcmode="lin" valueType="num">
                                      <p:cBhvr additive="base">
                                        <p:cTn id="274" dur="500"/>
                                        <p:tgtEl>
                                          <p:spTgt spid="73"/>
                                        </p:tgtEl>
                                        <p:attrNameLst>
                                          <p:attrName>ppt_x</p:attrName>
                                        </p:attrNameLst>
                                      </p:cBhvr>
                                      <p:tavLst>
                                        <p:tav tm="0">
                                          <p:val>
                                            <p:strVal val="#ppt_x"/>
                                          </p:val>
                                        </p:tav>
                                        <p:tav tm="100000">
                                          <p:val>
                                            <p:strVal val="#ppt_x-#ppt_w*1.125000"/>
                                          </p:val>
                                        </p:tav>
                                      </p:tavLst>
                                    </p:anim>
                                    <p:animEffect transition="out" filter="wipe(left)">
                                      <p:cBhvr>
                                        <p:cTn id="275" dur="500"/>
                                        <p:tgtEl>
                                          <p:spTgt spid="73"/>
                                        </p:tgtEl>
                                      </p:cBhvr>
                                    </p:animEffect>
                                    <p:set>
                                      <p:cBhvr>
                                        <p:cTn id="276" dur="1" fill="hold">
                                          <p:stCondLst>
                                            <p:cond delay="499"/>
                                          </p:stCondLst>
                                        </p:cTn>
                                        <p:tgtEl>
                                          <p:spTgt spid="73"/>
                                        </p:tgtEl>
                                        <p:attrNameLst>
                                          <p:attrName>style.visibility</p:attrName>
                                        </p:attrNameLst>
                                      </p:cBhvr>
                                      <p:to>
                                        <p:strVal val="hidden"/>
                                      </p:to>
                                    </p:set>
                                  </p:childTnLst>
                                </p:cTn>
                              </p:par>
                              <p:par>
                                <p:cTn id="277" presetID="12" presetClass="exit" presetSubtype="8" fill="hold" grpId="0" nodeType="withEffect">
                                  <p:stCondLst>
                                    <p:cond delay="0"/>
                                  </p:stCondLst>
                                  <p:childTnLst>
                                    <p:anim calcmode="lin" valueType="num">
                                      <p:cBhvr additive="base">
                                        <p:cTn id="278" dur="500"/>
                                        <p:tgtEl>
                                          <p:spTgt spid="74"/>
                                        </p:tgtEl>
                                        <p:attrNameLst>
                                          <p:attrName>ppt_x</p:attrName>
                                        </p:attrNameLst>
                                      </p:cBhvr>
                                      <p:tavLst>
                                        <p:tav tm="0">
                                          <p:val>
                                            <p:strVal val="#ppt_x"/>
                                          </p:val>
                                        </p:tav>
                                        <p:tav tm="100000">
                                          <p:val>
                                            <p:strVal val="#ppt_x-#ppt_w*1.125000"/>
                                          </p:val>
                                        </p:tav>
                                      </p:tavLst>
                                    </p:anim>
                                    <p:animEffect transition="out" filter="wipe(left)">
                                      <p:cBhvr>
                                        <p:cTn id="279" dur="500"/>
                                        <p:tgtEl>
                                          <p:spTgt spid="74"/>
                                        </p:tgtEl>
                                      </p:cBhvr>
                                    </p:animEffect>
                                    <p:set>
                                      <p:cBhvr>
                                        <p:cTn id="280" dur="1" fill="hold">
                                          <p:stCondLst>
                                            <p:cond delay="499"/>
                                          </p:stCondLst>
                                        </p:cTn>
                                        <p:tgtEl>
                                          <p:spTgt spid="74"/>
                                        </p:tgtEl>
                                        <p:attrNameLst>
                                          <p:attrName>style.visibility</p:attrName>
                                        </p:attrNameLst>
                                      </p:cBhvr>
                                      <p:to>
                                        <p:strVal val="hidden"/>
                                      </p:to>
                                    </p:set>
                                  </p:childTnLst>
                                </p:cTn>
                              </p:par>
                              <p:par>
                                <p:cTn id="281" presetID="12" presetClass="exit" presetSubtype="8" fill="hold" grpId="0" nodeType="withEffect">
                                  <p:stCondLst>
                                    <p:cond delay="0"/>
                                  </p:stCondLst>
                                  <p:childTnLst>
                                    <p:anim calcmode="lin" valueType="num">
                                      <p:cBhvr additive="base">
                                        <p:cTn id="282" dur="500"/>
                                        <p:tgtEl>
                                          <p:spTgt spid="75"/>
                                        </p:tgtEl>
                                        <p:attrNameLst>
                                          <p:attrName>ppt_x</p:attrName>
                                        </p:attrNameLst>
                                      </p:cBhvr>
                                      <p:tavLst>
                                        <p:tav tm="0">
                                          <p:val>
                                            <p:strVal val="#ppt_x"/>
                                          </p:val>
                                        </p:tav>
                                        <p:tav tm="100000">
                                          <p:val>
                                            <p:strVal val="#ppt_x-#ppt_w*1.125000"/>
                                          </p:val>
                                        </p:tav>
                                      </p:tavLst>
                                    </p:anim>
                                    <p:animEffect transition="out" filter="wipe(left)">
                                      <p:cBhvr>
                                        <p:cTn id="283" dur="500"/>
                                        <p:tgtEl>
                                          <p:spTgt spid="75"/>
                                        </p:tgtEl>
                                      </p:cBhvr>
                                    </p:animEffect>
                                    <p:set>
                                      <p:cBhvr>
                                        <p:cTn id="284" dur="1" fill="hold">
                                          <p:stCondLst>
                                            <p:cond delay="499"/>
                                          </p:stCondLst>
                                        </p:cTn>
                                        <p:tgtEl>
                                          <p:spTgt spid="75"/>
                                        </p:tgtEl>
                                        <p:attrNameLst>
                                          <p:attrName>style.visibility</p:attrName>
                                        </p:attrNameLst>
                                      </p:cBhvr>
                                      <p:to>
                                        <p:strVal val="hidden"/>
                                      </p:to>
                                    </p:set>
                                  </p:childTnLst>
                                </p:cTn>
                              </p:par>
                              <p:par>
                                <p:cTn id="285" presetID="12" presetClass="exit" presetSubtype="8" fill="hold" grpId="0" nodeType="withEffect">
                                  <p:stCondLst>
                                    <p:cond delay="0"/>
                                  </p:stCondLst>
                                  <p:childTnLst>
                                    <p:anim calcmode="lin" valueType="num">
                                      <p:cBhvr additive="base">
                                        <p:cTn id="286" dur="500"/>
                                        <p:tgtEl>
                                          <p:spTgt spid="76"/>
                                        </p:tgtEl>
                                        <p:attrNameLst>
                                          <p:attrName>ppt_x</p:attrName>
                                        </p:attrNameLst>
                                      </p:cBhvr>
                                      <p:tavLst>
                                        <p:tav tm="0">
                                          <p:val>
                                            <p:strVal val="#ppt_x"/>
                                          </p:val>
                                        </p:tav>
                                        <p:tav tm="100000">
                                          <p:val>
                                            <p:strVal val="#ppt_x-#ppt_w*1.125000"/>
                                          </p:val>
                                        </p:tav>
                                      </p:tavLst>
                                    </p:anim>
                                    <p:animEffect transition="out" filter="wipe(left)">
                                      <p:cBhvr>
                                        <p:cTn id="287" dur="500"/>
                                        <p:tgtEl>
                                          <p:spTgt spid="76"/>
                                        </p:tgtEl>
                                      </p:cBhvr>
                                    </p:animEffect>
                                    <p:set>
                                      <p:cBhvr>
                                        <p:cTn id="288" dur="1" fill="hold">
                                          <p:stCondLst>
                                            <p:cond delay="499"/>
                                          </p:stCondLst>
                                        </p:cTn>
                                        <p:tgtEl>
                                          <p:spTgt spid="76"/>
                                        </p:tgtEl>
                                        <p:attrNameLst>
                                          <p:attrName>style.visibility</p:attrName>
                                        </p:attrNameLst>
                                      </p:cBhvr>
                                      <p:to>
                                        <p:strVal val="hidden"/>
                                      </p:to>
                                    </p:set>
                                  </p:childTnLst>
                                </p:cTn>
                              </p:par>
                              <p:par>
                                <p:cTn id="289" presetID="12" presetClass="exit" presetSubtype="8" fill="hold" grpId="0" nodeType="withEffect">
                                  <p:stCondLst>
                                    <p:cond delay="0"/>
                                  </p:stCondLst>
                                  <p:childTnLst>
                                    <p:anim calcmode="lin" valueType="num">
                                      <p:cBhvr additive="base">
                                        <p:cTn id="290" dur="500"/>
                                        <p:tgtEl>
                                          <p:spTgt spid="77"/>
                                        </p:tgtEl>
                                        <p:attrNameLst>
                                          <p:attrName>ppt_x</p:attrName>
                                        </p:attrNameLst>
                                      </p:cBhvr>
                                      <p:tavLst>
                                        <p:tav tm="0">
                                          <p:val>
                                            <p:strVal val="#ppt_x"/>
                                          </p:val>
                                        </p:tav>
                                        <p:tav tm="100000">
                                          <p:val>
                                            <p:strVal val="#ppt_x-#ppt_w*1.125000"/>
                                          </p:val>
                                        </p:tav>
                                      </p:tavLst>
                                    </p:anim>
                                    <p:animEffect transition="out" filter="wipe(left)">
                                      <p:cBhvr>
                                        <p:cTn id="291" dur="500"/>
                                        <p:tgtEl>
                                          <p:spTgt spid="77"/>
                                        </p:tgtEl>
                                      </p:cBhvr>
                                    </p:animEffect>
                                    <p:set>
                                      <p:cBhvr>
                                        <p:cTn id="292" dur="1" fill="hold">
                                          <p:stCondLst>
                                            <p:cond delay="499"/>
                                          </p:stCondLst>
                                        </p:cTn>
                                        <p:tgtEl>
                                          <p:spTgt spid="77"/>
                                        </p:tgtEl>
                                        <p:attrNameLst>
                                          <p:attrName>style.visibility</p:attrName>
                                        </p:attrNameLst>
                                      </p:cBhvr>
                                      <p:to>
                                        <p:strVal val="hidden"/>
                                      </p:to>
                                    </p:set>
                                  </p:childTnLst>
                                </p:cTn>
                              </p:par>
                              <p:par>
                                <p:cTn id="293" presetID="12" presetClass="exit" presetSubtype="8" fill="hold" grpId="0" nodeType="withEffect">
                                  <p:stCondLst>
                                    <p:cond delay="0"/>
                                  </p:stCondLst>
                                  <p:childTnLst>
                                    <p:anim calcmode="lin" valueType="num">
                                      <p:cBhvr additive="base">
                                        <p:cTn id="294" dur="500"/>
                                        <p:tgtEl>
                                          <p:spTgt spid="78"/>
                                        </p:tgtEl>
                                        <p:attrNameLst>
                                          <p:attrName>ppt_x</p:attrName>
                                        </p:attrNameLst>
                                      </p:cBhvr>
                                      <p:tavLst>
                                        <p:tav tm="0">
                                          <p:val>
                                            <p:strVal val="#ppt_x"/>
                                          </p:val>
                                        </p:tav>
                                        <p:tav tm="100000">
                                          <p:val>
                                            <p:strVal val="#ppt_x-#ppt_w*1.125000"/>
                                          </p:val>
                                        </p:tav>
                                      </p:tavLst>
                                    </p:anim>
                                    <p:animEffect transition="out" filter="wipe(left)">
                                      <p:cBhvr>
                                        <p:cTn id="295" dur="500"/>
                                        <p:tgtEl>
                                          <p:spTgt spid="78"/>
                                        </p:tgtEl>
                                      </p:cBhvr>
                                    </p:animEffect>
                                    <p:set>
                                      <p:cBhvr>
                                        <p:cTn id="296" dur="1" fill="hold">
                                          <p:stCondLst>
                                            <p:cond delay="499"/>
                                          </p:stCondLst>
                                        </p:cTn>
                                        <p:tgtEl>
                                          <p:spTgt spid="78"/>
                                        </p:tgtEl>
                                        <p:attrNameLst>
                                          <p:attrName>style.visibility</p:attrName>
                                        </p:attrNameLst>
                                      </p:cBhvr>
                                      <p:to>
                                        <p:strVal val="hidden"/>
                                      </p:to>
                                    </p:set>
                                  </p:childTnLst>
                                </p:cTn>
                              </p:par>
                              <p:par>
                                <p:cTn id="297" presetID="12" presetClass="exit" presetSubtype="8" fill="hold" grpId="0" nodeType="withEffect">
                                  <p:stCondLst>
                                    <p:cond delay="0"/>
                                  </p:stCondLst>
                                  <p:childTnLst>
                                    <p:anim calcmode="lin" valueType="num">
                                      <p:cBhvr additive="base">
                                        <p:cTn id="298" dur="500"/>
                                        <p:tgtEl>
                                          <p:spTgt spid="79"/>
                                        </p:tgtEl>
                                        <p:attrNameLst>
                                          <p:attrName>ppt_x</p:attrName>
                                        </p:attrNameLst>
                                      </p:cBhvr>
                                      <p:tavLst>
                                        <p:tav tm="0">
                                          <p:val>
                                            <p:strVal val="#ppt_x"/>
                                          </p:val>
                                        </p:tav>
                                        <p:tav tm="100000">
                                          <p:val>
                                            <p:strVal val="#ppt_x-#ppt_w*1.125000"/>
                                          </p:val>
                                        </p:tav>
                                      </p:tavLst>
                                    </p:anim>
                                    <p:animEffect transition="out" filter="wipe(left)">
                                      <p:cBhvr>
                                        <p:cTn id="299" dur="500"/>
                                        <p:tgtEl>
                                          <p:spTgt spid="79"/>
                                        </p:tgtEl>
                                      </p:cBhvr>
                                    </p:animEffect>
                                    <p:set>
                                      <p:cBhvr>
                                        <p:cTn id="300" dur="1" fill="hold">
                                          <p:stCondLst>
                                            <p:cond delay="499"/>
                                          </p:stCondLst>
                                        </p:cTn>
                                        <p:tgtEl>
                                          <p:spTgt spid="79"/>
                                        </p:tgtEl>
                                        <p:attrNameLst>
                                          <p:attrName>style.visibility</p:attrName>
                                        </p:attrNameLst>
                                      </p:cBhvr>
                                      <p:to>
                                        <p:strVal val="hidden"/>
                                      </p:to>
                                    </p:set>
                                  </p:childTnLst>
                                </p:cTn>
                              </p:par>
                              <p:par>
                                <p:cTn id="301" presetID="12" presetClass="exit" presetSubtype="8" fill="hold" grpId="0" nodeType="withEffect">
                                  <p:stCondLst>
                                    <p:cond delay="0"/>
                                  </p:stCondLst>
                                  <p:childTnLst>
                                    <p:anim calcmode="lin" valueType="num">
                                      <p:cBhvr additive="base">
                                        <p:cTn id="302" dur="500"/>
                                        <p:tgtEl>
                                          <p:spTgt spid="80"/>
                                        </p:tgtEl>
                                        <p:attrNameLst>
                                          <p:attrName>ppt_x</p:attrName>
                                        </p:attrNameLst>
                                      </p:cBhvr>
                                      <p:tavLst>
                                        <p:tav tm="0">
                                          <p:val>
                                            <p:strVal val="#ppt_x"/>
                                          </p:val>
                                        </p:tav>
                                        <p:tav tm="100000">
                                          <p:val>
                                            <p:strVal val="#ppt_x-#ppt_w*1.125000"/>
                                          </p:val>
                                        </p:tav>
                                      </p:tavLst>
                                    </p:anim>
                                    <p:animEffect transition="out" filter="wipe(left)">
                                      <p:cBhvr>
                                        <p:cTn id="303" dur="500"/>
                                        <p:tgtEl>
                                          <p:spTgt spid="80"/>
                                        </p:tgtEl>
                                      </p:cBhvr>
                                    </p:animEffect>
                                    <p:set>
                                      <p:cBhvr>
                                        <p:cTn id="304" dur="1" fill="hold">
                                          <p:stCondLst>
                                            <p:cond delay="499"/>
                                          </p:stCondLst>
                                        </p:cTn>
                                        <p:tgtEl>
                                          <p:spTgt spid="80"/>
                                        </p:tgtEl>
                                        <p:attrNameLst>
                                          <p:attrName>style.visibility</p:attrName>
                                        </p:attrNameLst>
                                      </p:cBhvr>
                                      <p:to>
                                        <p:strVal val="hidden"/>
                                      </p:to>
                                    </p:set>
                                  </p:childTnLst>
                                </p:cTn>
                              </p:par>
                              <p:par>
                                <p:cTn id="305" presetID="12" presetClass="exit" presetSubtype="8" fill="hold" grpId="0" nodeType="withEffect">
                                  <p:stCondLst>
                                    <p:cond delay="0"/>
                                  </p:stCondLst>
                                  <p:childTnLst>
                                    <p:anim calcmode="lin" valueType="num">
                                      <p:cBhvr additive="base">
                                        <p:cTn id="306" dur="500"/>
                                        <p:tgtEl>
                                          <p:spTgt spid="81"/>
                                        </p:tgtEl>
                                        <p:attrNameLst>
                                          <p:attrName>ppt_x</p:attrName>
                                        </p:attrNameLst>
                                      </p:cBhvr>
                                      <p:tavLst>
                                        <p:tav tm="0">
                                          <p:val>
                                            <p:strVal val="#ppt_x"/>
                                          </p:val>
                                        </p:tav>
                                        <p:tav tm="100000">
                                          <p:val>
                                            <p:strVal val="#ppt_x-#ppt_w*1.125000"/>
                                          </p:val>
                                        </p:tav>
                                      </p:tavLst>
                                    </p:anim>
                                    <p:animEffect transition="out" filter="wipe(left)">
                                      <p:cBhvr>
                                        <p:cTn id="307" dur="500"/>
                                        <p:tgtEl>
                                          <p:spTgt spid="81"/>
                                        </p:tgtEl>
                                      </p:cBhvr>
                                    </p:animEffect>
                                    <p:set>
                                      <p:cBhvr>
                                        <p:cTn id="308" dur="1" fill="hold">
                                          <p:stCondLst>
                                            <p:cond delay="499"/>
                                          </p:stCondLst>
                                        </p:cTn>
                                        <p:tgtEl>
                                          <p:spTgt spid="81"/>
                                        </p:tgtEl>
                                        <p:attrNameLst>
                                          <p:attrName>style.visibility</p:attrName>
                                        </p:attrNameLst>
                                      </p:cBhvr>
                                      <p:to>
                                        <p:strVal val="hidden"/>
                                      </p:to>
                                    </p:set>
                                  </p:childTnLst>
                                </p:cTn>
                              </p:par>
                              <p:par>
                                <p:cTn id="309" presetID="12" presetClass="exit" presetSubtype="8" fill="hold" grpId="0" nodeType="withEffect">
                                  <p:stCondLst>
                                    <p:cond delay="0"/>
                                  </p:stCondLst>
                                  <p:childTnLst>
                                    <p:anim calcmode="lin" valueType="num">
                                      <p:cBhvr additive="base">
                                        <p:cTn id="310" dur="500"/>
                                        <p:tgtEl>
                                          <p:spTgt spid="82"/>
                                        </p:tgtEl>
                                        <p:attrNameLst>
                                          <p:attrName>ppt_x</p:attrName>
                                        </p:attrNameLst>
                                      </p:cBhvr>
                                      <p:tavLst>
                                        <p:tav tm="0">
                                          <p:val>
                                            <p:strVal val="#ppt_x"/>
                                          </p:val>
                                        </p:tav>
                                        <p:tav tm="100000">
                                          <p:val>
                                            <p:strVal val="#ppt_x-#ppt_w*1.125000"/>
                                          </p:val>
                                        </p:tav>
                                      </p:tavLst>
                                    </p:anim>
                                    <p:animEffect transition="out" filter="wipe(left)">
                                      <p:cBhvr>
                                        <p:cTn id="311" dur="500"/>
                                        <p:tgtEl>
                                          <p:spTgt spid="82"/>
                                        </p:tgtEl>
                                      </p:cBhvr>
                                    </p:animEffect>
                                    <p:set>
                                      <p:cBhvr>
                                        <p:cTn id="312" dur="1" fill="hold">
                                          <p:stCondLst>
                                            <p:cond delay="499"/>
                                          </p:stCondLst>
                                        </p:cTn>
                                        <p:tgtEl>
                                          <p:spTgt spid="82"/>
                                        </p:tgtEl>
                                        <p:attrNameLst>
                                          <p:attrName>style.visibility</p:attrName>
                                        </p:attrNameLst>
                                      </p:cBhvr>
                                      <p:to>
                                        <p:strVal val="hidden"/>
                                      </p:to>
                                    </p:set>
                                  </p:childTnLst>
                                </p:cTn>
                              </p:par>
                              <p:par>
                                <p:cTn id="313" presetID="12" presetClass="exit" presetSubtype="8" fill="hold" grpId="0" nodeType="withEffect">
                                  <p:stCondLst>
                                    <p:cond delay="0"/>
                                  </p:stCondLst>
                                  <p:childTnLst>
                                    <p:anim calcmode="lin" valueType="num">
                                      <p:cBhvr additive="base">
                                        <p:cTn id="314" dur="500"/>
                                        <p:tgtEl>
                                          <p:spTgt spid="84"/>
                                        </p:tgtEl>
                                        <p:attrNameLst>
                                          <p:attrName>ppt_x</p:attrName>
                                        </p:attrNameLst>
                                      </p:cBhvr>
                                      <p:tavLst>
                                        <p:tav tm="0">
                                          <p:val>
                                            <p:strVal val="#ppt_x"/>
                                          </p:val>
                                        </p:tav>
                                        <p:tav tm="100000">
                                          <p:val>
                                            <p:strVal val="#ppt_x-#ppt_w*1.125000"/>
                                          </p:val>
                                        </p:tav>
                                      </p:tavLst>
                                    </p:anim>
                                    <p:animEffect transition="out" filter="wipe(left)">
                                      <p:cBhvr>
                                        <p:cTn id="315" dur="500"/>
                                        <p:tgtEl>
                                          <p:spTgt spid="84"/>
                                        </p:tgtEl>
                                      </p:cBhvr>
                                    </p:animEffect>
                                    <p:set>
                                      <p:cBhvr>
                                        <p:cTn id="316" dur="1" fill="hold">
                                          <p:stCondLst>
                                            <p:cond delay="499"/>
                                          </p:stCondLst>
                                        </p:cTn>
                                        <p:tgtEl>
                                          <p:spTgt spid="84"/>
                                        </p:tgtEl>
                                        <p:attrNameLst>
                                          <p:attrName>style.visibility</p:attrName>
                                        </p:attrNameLst>
                                      </p:cBhvr>
                                      <p:to>
                                        <p:strVal val="hidden"/>
                                      </p:to>
                                    </p:set>
                                  </p:childTnLst>
                                </p:cTn>
                              </p:par>
                              <p:par>
                                <p:cTn id="317" presetID="12" presetClass="exit" presetSubtype="8" fill="hold" grpId="0" nodeType="withEffect">
                                  <p:stCondLst>
                                    <p:cond delay="0"/>
                                  </p:stCondLst>
                                  <p:childTnLst>
                                    <p:anim calcmode="lin" valueType="num">
                                      <p:cBhvr additive="base">
                                        <p:cTn id="318" dur="500"/>
                                        <p:tgtEl>
                                          <p:spTgt spid="85"/>
                                        </p:tgtEl>
                                        <p:attrNameLst>
                                          <p:attrName>ppt_x</p:attrName>
                                        </p:attrNameLst>
                                      </p:cBhvr>
                                      <p:tavLst>
                                        <p:tav tm="0">
                                          <p:val>
                                            <p:strVal val="#ppt_x"/>
                                          </p:val>
                                        </p:tav>
                                        <p:tav tm="100000">
                                          <p:val>
                                            <p:strVal val="#ppt_x-#ppt_w*1.125000"/>
                                          </p:val>
                                        </p:tav>
                                      </p:tavLst>
                                    </p:anim>
                                    <p:animEffect transition="out" filter="wipe(left)">
                                      <p:cBhvr>
                                        <p:cTn id="319" dur="500"/>
                                        <p:tgtEl>
                                          <p:spTgt spid="85"/>
                                        </p:tgtEl>
                                      </p:cBhvr>
                                    </p:animEffect>
                                    <p:set>
                                      <p:cBhvr>
                                        <p:cTn id="320" dur="1" fill="hold">
                                          <p:stCondLst>
                                            <p:cond delay="499"/>
                                          </p:stCondLst>
                                        </p:cTn>
                                        <p:tgtEl>
                                          <p:spTgt spid="85"/>
                                        </p:tgtEl>
                                        <p:attrNameLst>
                                          <p:attrName>style.visibility</p:attrName>
                                        </p:attrNameLst>
                                      </p:cBhvr>
                                      <p:to>
                                        <p:strVal val="hidden"/>
                                      </p:to>
                                    </p:set>
                                  </p:childTnLst>
                                </p:cTn>
                              </p:par>
                              <p:par>
                                <p:cTn id="321" presetID="12" presetClass="exit" presetSubtype="8" fill="hold" grpId="0" nodeType="withEffect">
                                  <p:stCondLst>
                                    <p:cond delay="0"/>
                                  </p:stCondLst>
                                  <p:childTnLst>
                                    <p:anim calcmode="lin" valueType="num">
                                      <p:cBhvr additive="base">
                                        <p:cTn id="322" dur="500"/>
                                        <p:tgtEl>
                                          <p:spTgt spid="86"/>
                                        </p:tgtEl>
                                        <p:attrNameLst>
                                          <p:attrName>ppt_x</p:attrName>
                                        </p:attrNameLst>
                                      </p:cBhvr>
                                      <p:tavLst>
                                        <p:tav tm="0">
                                          <p:val>
                                            <p:strVal val="#ppt_x"/>
                                          </p:val>
                                        </p:tav>
                                        <p:tav tm="100000">
                                          <p:val>
                                            <p:strVal val="#ppt_x-#ppt_w*1.125000"/>
                                          </p:val>
                                        </p:tav>
                                      </p:tavLst>
                                    </p:anim>
                                    <p:animEffect transition="out" filter="wipe(left)">
                                      <p:cBhvr>
                                        <p:cTn id="323" dur="500"/>
                                        <p:tgtEl>
                                          <p:spTgt spid="86"/>
                                        </p:tgtEl>
                                      </p:cBhvr>
                                    </p:animEffect>
                                    <p:set>
                                      <p:cBhvr>
                                        <p:cTn id="324" dur="1" fill="hold">
                                          <p:stCondLst>
                                            <p:cond delay="499"/>
                                          </p:stCondLst>
                                        </p:cTn>
                                        <p:tgtEl>
                                          <p:spTgt spid="86"/>
                                        </p:tgtEl>
                                        <p:attrNameLst>
                                          <p:attrName>style.visibility</p:attrName>
                                        </p:attrNameLst>
                                      </p:cBhvr>
                                      <p:to>
                                        <p:strVal val="hidden"/>
                                      </p:to>
                                    </p:set>
                                  </p:childTnLst>
                                </p:cTn>
                              </p:par>
                              <p:par>
                                <p:cTn id="325" presetID="12" presetClass="exit" presetSubtype="8" fill="hold" grpId="0" nodeType="withEffect">
                                  <p:stCondLst>
                                    <p:cond delay="0"/>
                                  </p:stCondLst>
                                  <p:childTnLst>
                                    <p:anim calcmode="lin" valueType="num">
                                      <p:cBhvr additive="base">
                                        <p:cTn id="326" dur="500"/>
                                        <p:tgtEl>
                                          <p:spTgt spid="87"/>
                                        </p:tgtEl>
                                        <p:attrNameLst>
                                          <p:attrName>ppt_x</p:attrName>
                                        </p:attrNameLst>
                                      </p:cBhvr>
                                      <p:tavLst>
                                        <p:tav tm="0">
                                          <p:val>
                                            <p:strVal val="#ppt_x"/>
                                          </p:val>
                                        </p:tav>
                                        <p:tav tm="100000">
                                          <p:val>
                                            <p:strVal val="#ppt_x-#ppt_w*1.125000"/>
                                          </p:val>
                                        </p:tav>
                                      </p:tavLst>
                                    </p:anim>
                                    <p:animEffect transition="out" filter="wipe(left)">
                                      <p:cBhvr>
                                        <p:cTn id="327" dur="500"/>
                                        <p:tgtEl>
                                          <p:spTgt spid="87"/>
                                        </p:tgtEl>
                                      </p:cBhvr>
                                    </p:animEffect>
                                    <p:set>
                                      <p:cBhvr>
                                        <p:cTn id="328" dur="1" fill="hold">
                                          <p:stCondLst>
                                            <p:cond delay="499"/>
                                          </p:stCondLst>
                                        </p:cTn>
                                        <p:tgtEl>
                                          <p:spTgt spid="87"/>
                                        </p:tgtEl>
                                        <p:attrNameLst>
                                          <p:attrName>style.visibility</p:attrName>
                                        </p:attrNameLst>
                                      </p:cBhvr>
                                      <p:to>
                                        <p:strVal val="hidden"/>
                                      </p:to>
                                    </p:set>
                                  </p:childTnLst>
                                </p:cTn>
                              </p:par>
                              <p:par>
                                <p:cTn id="329" presetID="12" presetClass="exit" presetSubtype="8" fill="hold" grpId="0" nodeType="withEffect">
                                  <p:stCondLst>
                                    <p:cond delay="0"/>
                                  </p:stCondLst>
                                  <p:childTnLst>
                                    <p:anim calcmode="lin" valueType="num">
                                      <p:cBhvr additive="base">
                                        <p:cTn id="330" dur="500"/>
                                        <p:tgtEl>
                                          <p:spTgt spid="88"/>
                                        </p:tgtEl>
                                        <p:attrNameLst>
                                          <p:attrName>ppt_x</p:attrName>
                                        </p:attrNameLst>
                                      </p:cBhvr>
                                      <p:tavLst>
                                        <p:tav tm="0">
                                          <p:val>
                                            <p:strVal val="#ppt_x"/>
                                          </p:val>
                                        </p:tav>
                                        <p:tav tm="100000">
                                          <p:val>
                                            <p:strVal val="#ppt_x-#ppt_w*1.125000"/>
                                          </p:val>
                                        </p:tav>
                                      </p:tavLst>
                                    </p:anim>
                                    <p:animEffect transition="out" filter="wipe(left)">
                                      <p:cBhvr>
                                        <p:cTn id="331" dur="500"/>
                                        <p:tgtEl>
                                          <p:spTgt spid="88"/>
                                        </p:tgtEl>
                                      </p:cBhvr>
                                    </p:animEffect>
                                    <p:set>
                                      <p:cBhvr>
                                        <p:cTn id="332" dur="1" fill="hold">
                                          <p:stCondLst>
                                            <p:cond delay="499"/>
                                          </p:stCondLst>
                                        </p:cTn>
                                        <p:tgtEl>
                                          <p:spTgt spid="88"/>
                                        </p:tgtEl>
                                        <p:attrNameLst>
                                          <p:attrName>style.visibility</p:attrName>
                                        </p:attrNameLst>
                                      </p:cBhvr>
                                      <p:to>
                                        <p:strVal val="hidden"/>
                                      </p:to>
                                    </p:set>
                                  </p:childTnLst>
                                </p:cTn>
                              </p:par>
                              <p:par>
                                <p:cTn id="333" presetID="12" presetClass="exit" presetSubtype="8" fill="hold" grpId="0" nodeType="withEffect">
                                  <p:stCondLst>
                                    <p:cond delay="0"/>
                                  </p:stCondLst>
                                  <p:childTnLst>
                                    <p:anim calcmode="lin" valueType="num">
                                      <p:cBhvr additive="base">
                                        <p:cTn id="334" dur="500"/>
                                        <p:tgtEl>
                                          <p:spTgt spid="113"/>
                                        </p:tgtEl>
                                        <p:attrNameLst>
                                          <p:attrName>ppt_x</p:attrName>
                                        </p:attrNameLst>
                                      </p:cBhvr>
                                      <p:tavLst>
                                        <p:tav tm="0">
                                          <p:val>
                                            <p:strVal val="#ppt_x"/>
                                          </p:val>
                                        </p:tav>
                                        <p:tav tm="100000">
                                          <p:val>
                                            <p:strVal val="#ppt_x-#ppt_w*1.125000"/>
                                          </p:val>
                                        </p:tav>
                                      </p:tavLst>
                                    </p:anim>
                                    <p:animEffect transition="out" filter="wipe(left)">
                                      <p:cBhvr>
                                        <p:cTn id="335" dur="500"/>
                                        <p:tgtEl>
                                          <p:spTgt spid="113"/>
                                        </p:tgtEl>
                                      </p:cBhvr>
                                    </p:animEffect>
                                    <p:set>
                                      <p:cBhvr>
                                        <p:cTn id="336" dur="1" fill="hold">
                                          <p:stCondLst>
                                            <p:cond delay="499"/>
                                          </p:stCondLst>
                                        </p:cTn>
                                        <p:tgtEl>
                                          <p:spTgt spid="113"/>
                                        </p:tgtEl>
                                        <p:attrNameLst>
                                          <p:attrName>style.visibility</p:attrName>
                                        </p:attrNameLst>
                                      </p:cBhvr>
                                      <p:to>
                                        <p:strVal val="hidden"/>
                                      </p:to>
                                    </p:set>
                                  </p:childTnLst>
                                </p:cTn>
                              </p:par>
                              <p:par>
                                <p:cTn id="337" presetID="12" presetClass="exit" presetSubtype="8" fill="hold" grpId="0" nodeType="withEffect">
                                  <p:stCondLst>
                                    <p:cond delay="0"/>
                                  </p:stCondLst>
                                  <p:childTnLst>
                                    <p:anim calcmode="lin" valueType="num">
                                      <p:cBhvr additive="base">
                                        <p:cTn id="338" dur="500"/>
                                        <p:tgtEl>
                                          <p:spTgt spid="89"/>
                                        </p:tgtEl>
                                        <p:attrNameLst>
                                          <p:attrName>ppt_x</p:attrName>
                                        </p:attrNameLst>
                                      </p:cBhvr>
                                      <p:tavLst>
                                        <p:tav tm="0">
                                          <p:val>
                                            <p:strVal val="#ppt_x"/>
                                          </p:val>
                                        </p:tav>
                                        <p:tav tm="100000">
                                          <p:val>
                                            <p:strVal val="#ppt_x-#ppt_w*1.125000"/>
                                          </p:val>
                                        </p:tav>
                                      </p:tavLst>
                                    </p:anim>
                                    <p:animEffect transition="out" filter="wipe(left)">
                                      <p:cBhvr>
                                        <p:cTn id="339" dur="500"/>
                                        <p:tgtEl>
                                          <p:spTgt spid="89"/>
                                        </p:tgtEl>
                                      </p:cBhvr>
                                    </p:animEffect>
                                    <p:set>
                                      <p:cBhvr>
                                        <p:cTn id="340" dur="1" fill="hold">
                                          <p:stCondLst>
                                            <p:cond delay="499"/>
                                          </p:stCondLst>
                                        </p:cTn>
                                        <p:tgtEl>
                                          <p:spTgt spid="89"/>
                                        </p:tgtEl>
                                        <p:attrNameLst>
                                          <p:attrName>style.visibility</p:attrName>
                                        </p:attrNameLst>
                                      </p:cBhvr>
                                      <p:to>
                                        <p:strVal val="hidden"/>
                                      </p:to>
                                    </p:set>
                                  </p:childTnLst>
                                </p:cTn>
                              </p:par>
                              <p:par>
                                <p:cTn id="341" presetID="12" presetClass="exit" presetSubtype="8" fill="hold" grpId="0" nodeType="withEffect">
                                  <p:stCondLst>
                                    <p:cond delay="0"/>
                                  </p:stCondLst>
                                  <p:childTnLst>
                                    <p:anim calcmode="lin" valueType="num">
                                      <p:cBhvr additive="base">
                                        <p:cTn id="342" dur="500"/>
                                        <p:tgtEl>
                                          <p:spTgt spid="90"/>
                                        </p:tgtEl>
                                        <p:attrNameLst>
                                          <p:attrName>ppt_x</p:attrName>
                                        </p:attrNameLst>
                                      </p:cBhvr>
                                      <p:tavLst>
                                        <p:tav tm="0">
                                          <p:val>
                                            <p:strVal val="#ppt_x"/>
                                          </p:val>
                                        </p:tav>
                                        <p:tav tm="100000">
                                          <p:val>
                                            <p:strVal val="#ppt_x-#ppt_w*1.125000"/>
                                          </p:val>
                                        </p:tav>
                                      </p:tavLst>
                                    </p:anim>
                                    <p:animEffect transition="out" filter="wipe(left)">
                                      <p:cBhvr>
                                        <p:cTn id="343" dur="500"/>
                                        <p:tgtEl>
                                          <p:spTgt spid="90"/>
                                        </p:tgtEl>
                                      </p:cBhvr>
                                    </p:animEffect>
                                    <p:set>
                                      <p:cBhvr>
                                        <p:cTn id="344" dur="1" fill="hold">
                                          <p:stCondLst>
                                            <p:cond delay="499"/>
                                          </p:stCondLst>
                                        </p:cTn>
                                        <p:tgtEl>
                                          <p:spTgt spid="90"/>
                                        </p:tgtEl>
                                        <p:attrNameLst>
                                          <p:attrName>style.visibility</p:attrName>
                                        </p:attrNameLst>
                                      </p:cBhvr>
                                      <p:to>
                                        <p:strVal val="hidden"/>
                                      </p:to>
                                    </p:set>
                                  </p:childTnLst>
                                </p:cTn>
                              </p:par>
                              <p:par>
                                <p:cTn id="345" presetID="12" presetClass="exit" presetSubtype="8" fill="hold" grpId="0" nodeType="withEffect">
                                  <p:stCondLst>
                                    <p:cond delay="0"/>
                                  </p:stCondLst>
                                  <p:childTnLst>
                                    <p:anim calcmode="lin" valueType="num">
                                      <p:cBhvr additive="base">
                                        <p:cTn id="346" dur="500"/>
                                        <p:tgtEl>
                                          <p:spTgt spid="91"/>
                                        </p:tgtEl>
                                        <p:attrNameLst>
                                          <p:attrName>ppt_x</p:attrName>
                                        </p:attrNameLst>
                                      </p:cBhvr>
                                      <p:tavLst>
                                        <p:tav tm="0">
                                          <p:val>
                                            <p:strVal val="#ppt_x"/>
                                          </p:val>
                                        </p:tav>
                                        <p:tav tm="100000">
                                          <p:val>
                                            <p:strVal val="#ppt_x-#ppt_w*1.125000"/>
                                          </p:val>
                                        </p:tav>
                                      </p:tavLst>
                                    </p:anim>
                                    <p:animEffect transition="out" filter="wipe(left)">
                                      <p:cBhvr>
                                        <p:cTn id="347" dur="500"/>
                                        <p:tgtEl>
                                          <p:spTgt spid="91"/>
                                        </p:tgtEl>
                                      </p:cBhvr>
                                    </p:animEffect>
                                    <p:set>
                                      <p:cBhvr>
                                        <p:cTn id="348" dur="1" fill="hold">
                                          <p:stCondLst>
                                            <p:cond delay="499"/>
                                          </p:stCondLst>
                                        </p:cTn>
                                        <p:tgtEl>
                                          <p:spTgt spid="91"/>
                                        </p:tgtEl>
                                        <p:attrNameLst>
                                          <p:attrName>style.visibility</p:attrName>
                                        </p:attrNameLst>
                                      </p:cBhvr>
                                      <p:to>
                                        <p:strVal val="hidden"/>
                                      </p:to>
                                    </p:set>
                                  </p:childTnLst>
                                </p:cTn>
                              </p:par>
                              <p:par>
                                <p:cTn id="349" presetID="12" presetClass="exit" presetSubtype="8" fill="hold" grpId="0" nodeType="withEffect">
                                  <p:stCondLst>
                                    <p:cond delay="0"/>
                                  </p:stCondLst>
                                  <p:childTnLst>
                                    <p:anim calcmode="lin" valueType="num">
                                      <p:cBhvr additive="base">
                                        <p:cTn id="350" dur="500"/>
                                        <p:tgtEl>
                                          <p:spTgt spid="92"/>
                                        </p:tgtEl>
                                        <p:attrNameLst>
                                          <p:attrName>ppt_x</p:attrName>
                                        </p:attrNameLst>
                                      </p:cBhvr>
                                      <p:tavLst>
                                        <p:tav tm="0">
                                          <p:val>
                                            <p:strVal val="#ppt_x"/>
                                          </p:val>
                                        </p:tav>
                                        <p:tav tm="100000">
                                          <p:val>
                                            <p:strVal val="#ppt_x-#ppt_w*1.125000"/>
                                          </p:val>
                                        </p:tav>
                                      </p:tavLst>
                                    </p:anim>
                                    <p:animEffect transition="out" filter="wipe(left)">
                                      <p:cBhvr>
                                        <p:cTn id="351" dur="500"/>
                                        <p:tgtEl>
                                          <p:spTgt spid="92"/>
                                        </p:tgtEl>
                                      </p:cBhvr>
                                    </p:animEffect>
                                    <p:set>
                                      <p:cBhvr>
                                        <p:cTn id="352" dur="1" fill="hold">
                                          <p:stCondLst>
                                            <p:cond delay="499"/>
                                          </p:stCondLst>
                                        </p:cTn>
                                        <p:tgtEl>
                                          <p:spTgt spid="92"/>
                                        </p:tgtEl>
                                        <p:attrNameLst>
                                          <p:attrName>style.visibility</p:attrName>
                                        </p:attrNameLst>
                                      </p:cBhvr>
                                      <p:to>
                                        <p:strVal val="hidden"/>
                                      </p:to>
                                    </p:set>
                                  </p:childTnLst>
                                </p:cTn>
                              </p:par>
                              <p:par>
                                <p:cTn id="353" presetID="12" presetClass="exit" presetSubtype="8" fill="hold" grpId="0" nodeType="withEffect">
                                  <p:stCondLst>
                                    <p:cond delay="0"/>
                                  </p:stCondLst>
                                  <p:childTnLst>
                                    <p:anim calcmode="lin" valueType="num">
                                      <p:cBhvr additive="base">
                                        <p:cTn id="354" dur="500"/>
                                        <p:tgtEl>
                                          <p:spTgt spid="93"/>
                                        </p:tgtEl>
                                        <p:attrNameLst>
                                          <p:attrName>ppt_x</p:attrName>
                                        </p:attrNameLst>
                                      </p:cBhvr>
                                      <p:tavLst>
                                        <p:tav tm="0">
                                          <p:val>
                                            <p:strVal val="#ppt_x"/>
                                          </p:val>
                                        </p:tav>
                                        <p:tav tm="100000">
                                          <p:val>
                                            <p:strVal val="#ppt_x-#ppt_w*1.125000"/>
                                          </p:val>
                                        </p:tav>
                                      </p:tavLst>
                                    </p:anim>
                                    <p:animEffect transition="out" filter="wipe(left)">
                                      <p:cBhvr>
                                        <p:cTn id="355" dur="500"/>
                                        <p:tgtEl>
                                          <p:spTgt spid="93"/>
                                        </p:tgtEl>
                                      </p:cBhvr>
                                    </p:animEffect>
                                    <p:set>
                                      <p:cBhvr>
                                        <p:cTn id="356" dur="1" fill="hold">
                                          <p:stCondLst>
                                            <p:cond delay="499"/>
                                          </p:stCondLst>
                                        </p:cTn>
                                        <p:tgtEl>
                                          <p:spTgt spid="93"/>
                                        </p:tgtEl>
                                        <p:attrNameLst>
                                          <p:attrName>style.visibility</p:attrName>
                                        </p:attrNameLst>
                                      </p:cBhvr>
                                      <p:to>
                                        <p:strVal val="hidden"/>
                                      </p:to>
                                    </p:set>
                                  </p:childTnLst>
                                </p:cTn>
                              </p:par>
                              <p:par>
                                <p:cTn id="357" presetID="12" presetClass="exit" presetSubtype="8" fill="hold" grpId="0" nodeType="withEffect">
                                  <p:stCondLst>
                                    <p:cond delay="0"/>
                                  </p:stCondLst>
                                  <p:childTnLst>
                                    <p:anim calcmode="lin" valueType="num">
                                      <p:cBhvr additive="base">
                                        <p:cTn id="358" dur="500"/>
                                        <p:tgtEl>
                                          <p:spTgt spid="95"/>
                                        </p:tgtEl>
                                        <p:attrNameLst>
                                          <p:attrName>ppt_x</p:attrName>
                                        </p:attrNameLst>
                                      </p:cBhvr>
                                      <p:tavLst>
                                        <p:tav tm="0">
                                          <p:val>
                                            <p:strVal val="#ppt_x"/>
                                          </p:val>
                                        </p:tav>
                                        <p:tav tm="100000">
                                          <p:val>
                                            <p:strVal val="#ppt_x-#ppt_w*1.125000"/>
                                          </p:val>
                                        </p:tav>
                                      </p:tavLst>
                                    </p:anim>
                                    <p:animEffect transition="out" filter="wipe(left)">
                                      <p:cBhvr>
                                        <p:cTn id="359" dur="500"/>
                                        <p:tgtEl>
                                          <p:spTgt spid="95"/>
                                        </p:tgtEl>
                                      </p:cBhvr>
                                    </p:animEffect>
                                    <p:set>
                                      <p:cBhvr>
                                        <p:cTn id="360" dur="1" fill="hold">
                                          <p:stCondLst>
                                            <p:cond delay="499"/>
                                          </p:stCondLst>
                                        </p:cTn>
                                        <p:tgtEl>
                                          <p:spTgt spid="95"/>
                                        </p:tgtEl>
                                        <p:attrNameLst>
                                          <p:attrName>style.visibility</p:attrName>
                                        </p:attrNameLst>
                                      </p:cBhvr>
                                      <p:to>
                                        <p:strVal val="hidden"/>
                                      </p:to>
                                    </p:set>
                                  </p:childTnLst>
                                </p:cTn>
                              </p:par>
                              <p:par>
                                <p:cTn id="361" presetID="12" presetClass="exit" presetSubtype="8" fill="hold" grpId="0" nodeType="withEffect">
                                  <p:stCondLst>
                                    <p:cond delay="0"/>
                                  </p:stCondLst>
                                  <p:childTnLst>
                                    <p:anim calcmode="lin" valueType="num">
                                      <p:cBhvr additive="base">
                                        <p:cTn id="362" dur="500"/>
                                        <p:tgtEl>
                                          <p:spTgt spid="96"/>
                                        </p:tgtEl>
                                        <p:attrNameLst>
                                          <p:attrName>ppt_x</p:attrName>
                                        </p:attrNameLst>
                                      </p:cBhvr>
                                      <p:tavLst>
                                        <p:tav tm="0">
                                          <p:val>
                                            <p:strVal val="#ppt_x"/>
                                          </p:val>
                                        </p:tav>
                                        <p:tav tm="100000">
                                          <p:val>
                                            <p:strVal val="#ppt_x-#ppt_w*1.125000"/>
                                          </p:val>
                                        </p:tav>
                                      </p:tavLst>
                                    </p:anim>
                                    <p:animEffect transition="out" filter="wipe(left)">
                                      <p:cBhvr>
                                        <p:cTn id="363" dur="500"/>
                                        <p:tgtEl>
                                          <p:spTgt spid="96"/>
                                        </p:tgtEl>
                                      </p:cBhvr>
                                    </p:animEffect>
                                    <p:set>
                                      <p:cBhvr>
                                        <p:cTn id="364" dur="1" fill="hold">
                                          <p:stCondLst>
                                            <p:cond delay="499"/>
                                          </p:stCondLst>
                                        </p:cTn>
                                        <p:tgtEl>
                                          <p:spTgt spid="96"/>
                                        </p:tgtEl>
                                        <p:attrNameLst>
                                          <p:attrName>style.visibility</p:attrName>
                                        </p:attrNameLst>
                                      </p:cBhvr>
                                      <p:to>
                                        <p:strVal val="hidden"/>
                                      </p:to>
                                    </p:set>
                                  </p:childTnLst>
                                </p:cTn>
                              </p:par>
                              <p:par>
                                <p:cTn id="365" presetID="12" presetClass="exit" presetSubtype="8" fill="hold" grpId="0" nodeType="withEffect">
                                  <p:stCondLst>
                                    <p:cond delay="0"/>
                                  </p:stCondLst>
                                  <p:childTnLst>
                                    <p:anim calcmode="lin" valueType="num">
                                      <p:cBhvr additive="base">
                                        <p:cTn id="366" dur="500"/>
                                        <p:tgtEl>
                                          <p:spTgt spid="97"/>
                                        </p:tgtEl>
                                        <p:attrNameLst>
                                          <p:attrName>ppt_x</p:attrName>
                                        </p:attrNameLst>
                                      </p:cBhvr>
                                      <p:tavLst>
                                        <p:tav tm="0">
                                          <p:val>
                                            <p:strVal val="#ppt_x"/>
                                          </p:val>
                                        </p:tav>
                                        <p:tav tm="100000">
                                          <p:val>
                                            <p:strVal val="#ppt_x-#ppt_w*1.125000"/>
                                          </p:val>
                                        </p:tav>
                                      </p:tavLst>
                                    </p:anim>
                                    <p:animEffect transition="out" filter="wipe(left)">
                                      <p:cBhvr>
                                        <p:cTn id="367" dur="500"/>
                                        <p:tgtEl>
                                          <p:spTgt spid="97"/>
                                        </p:tgtEl>
                                      </p:cBhvr>
                                    </p:animEffect>
                                    <p:set>
                                      <p:cBhvr>
                                        <p:cTn id="368" dur="1" fill="hold">
                                          <p:stCondLst>
                                            <p:cond delay="499"/>
                                          </p:stCondLst>
                                        </p:cTn>
                                        <p:tgtEl>
                                          <p:spTgt spid="97"/>
                                        </p:tgtEl>
                                        <p:attrNameLst>
                                          <p:attrName>style.visibility</p:attrName>
                                        </p:attrNameLst>
                                      </p:cBhvr>
                                      <p:to>
                                        <p:strVal val="hidden"/>
                                      </p:to>
                                    </p:set>
                                  </p:childTnLst>
                                </p:cTn>
                              </p:par>
                              <p:par>
                                <p:cTn id="369" presetID="12" presetClass="exit" presetSubtype="8" fill="hold" grpId="0" nodeType="withEffect">
                                  <p:stCondLst>
                                    <p:cond delay="0"/>
                                  </p:stCondLst>
                                  <p:childTnLst>
                                    <p:anim calcmode="lin" valueType="num">
                                      <p:cBhvr additive="base">
                                        <p:cTn id="370" dur="500"/>
                                        <p:tgtEl>
                                          <p:spTgt spid="98"/>
                                        </p:tgtEl>
                                        <p:attrNameLst>
                                          <p:attrName>ppt_x</p:attrName>
                                        </p:attrNameLst>
                                      </p:cBhvr>
                                      <p:tavLst>
                                        <p:tav tm="0">
                                          <p:val>
                                            <p:strVal val="#ppt_x"/>
                                          </p:val>
                                        </p:tav>
                                        <p:tav tm="100000">
                                          <p:val>
                                            <p:strVal val="#ppt_x-#ppt_w*1.125000"/>
                                          </p:val>
                                        </p:tav>
                                      </p:tavLst>
                                    </p:anim>
                                    <p:animEffect transition="out" filter="wipe(left)">
                                      <p:cBhvr>
                                        <p:cTn id="371" dur="500"/>
                                        <p:tgtEl>
                                          <p:spTgt spid="98"/>
                                        </p:tgtEl>
                                      </p:cBhvr>
                                    </p:animEffect>
                                    <p:set>
                                      <p:cBhvr>
                                        <p:cTn id="372" dur="1" fill="hold">
                                          <p:stCondLst>
                                            <p:cond delay="499"/>
                                          </p:stCondLst>
                                        </p:cTn>
                                        <p:tgtEl>
                                          <p:spTgt spid="98"/>
                                        </p:tgtEl>
                                        <p:attrNameLst>
                                          <p:attrName>style.visibility</p:attrName>
                                        </p:attrNameLst>
                                      </p:cBhvr>
                                      <p:to>
                                        <p:strVal val="hidden"/>
                                      </p:to>
                                    </p:set>
                                  </p:childTnLst>
                                </p:cTn>
                              </p:par>
                              <p:par>
                                <p:cTn id="373" presetID="12" presetClass="exit" presetSubtype="8" fill="hold" grpId="0" nodeType="withEffect">
                                  <p:stCondLst>
                                    <p:cond delay="0"/>
                                  </p:stCondLst>
                                  <p:childTnLst>
                                    <p:anim calcmode="lin" valueType="num">
                                      <p:cBhvr additive="base">
                                        <p:cTn id="374" dur="500"/>
                                        <p:tgtEl>
                                          <p:spTgt spid="99"/>
                                        </p:tgtEl>
                                        <p:attrNameLst>
                                          <p:attrName>ppt_x</p:attrName>
                                        </p:attrNameLst>
                                      </p:cBhvr>
                                      <p:tavLst>
                                        <p:tav tm="0">
                                          <p:val>
                                            <p:strVal val="#ppt_x"/>
                                          </p:val>
                                        </p:tav>
                                        <p:tav tm="100000">
                                          <p:val>
                                            <p:strVal val="#ppt_x-#ppt_w*1.125000"/>
                                          </p:val>
                                        </p:tav>
                                      </p:tavLst>
                                    </p:anim>
                                    <p:animEffect transition="out" filter="wipe(left)">
                                      <p:cBhvr>
                                        <p:cTn id="375" dur="500"/>
                                        <p:tgtEl>
                                          <p:spTgt spid="99"/>
                                        </p:tgtEl>
                                      </p:cBhvr>
                                    </p:animEffect>
                                    <p:set>
                                      <p:cBhvr>
                                        <p:cTn id="376" dur="1" fill="hold">
                                          <p:stCondLst>
                                            <p:cond delay="499"/>
                                          </p:stCondLst>
                                        </p:cTn>
                                        <p:tgtEl>
                                          <p:spTgt spid="99"/>
                                        </p:tgtEl>
                                        <p:attrNameLst>
                                          <p:attrName>style.visibility</p:attrName>
                                        </p:attrNameLst>
                                      </p:cBhvr>
                                      <p:to>
                                        <p:strVal val="hidden"/>
                                      </p:to>
                                    </p:set>
                                  </p:childTnLst>
                                </p:cTn>
                              </p:par>
                              <p:par>
                                <p:cTn id="377" presetID="12" presetClass="exit" presetSubtype="8" fill="hold" grpId="0" nodeType="withEffect">
                                  <p:stCondLst>
                                    <p:cond delay="0"/>
                                  </p:stCondLst>
                                  <p:childTnLst>
                                    <p:anim calcmode="lin" valueType="num">
                                      <p:cBhvr additive="base">
                                        <p:cTn id="378" dur="500"/>
                                        <p:tgtEl>
                                          <p:spTgt spid="100"/>
                                        </p:tgtEl>
                                        <p:attrNameLst>
                                          <p:attrName>ppt_x</p:attrName>
                                        </p:attrNameLst>
                                      </p:cBhvr>
                                      <p:tavLst>
                                        <p:tav tm="0">
                                          <p:val>
                                            <p:strVal val="#ppt_x"/>
                                          </p:val>
                                        </p:tav>
                                        <p:tav tm="100000">
                                          <p:val>
                                            <p:strVal val="#ppt_x-#ppt_w*1.125000"/>
                                          </p:val>
                                        </p:tav>
                                      </p:tavLst>
                                    </p:anim>
                                    <p:animEffect transition="out" filter="wipe(left)">
                                      <p:cBhvr>
                                        <p:cTn id="379" dur="500"/>
                                        <p:tgtEl>
                                          <p:spTgt spid="100"/>
                                        </p:tgtEl>
                                      </p:cBhvr>
                                    </p:animEffect>
                                    <p:set>
                                      <p:cBhvr>
                                        <p:cTn id="380" dur="1" fill="hold">
                                          <p:stCondLst>
                                            <p:cond delay="499"/>
                                          </p:stCondLst>
                                        </p:cTn>
                                        <p:tgtEl>
                                          <p:spTgt spid="100"/>
                                        </p:tgtEl>
                                        <p:attrNameLst>
                                          <p:attrName>style.visibility</p:attrName>
                                        </p:attrNameLst>
                                      </p:cBhvr>
                                      <p:to>
                                        <p:strVal val="hidden"/>
                                      </p:to>
                                    </p:set>
                                  </p:childTnLst>
                                </p:cTn>
                              </p:par>
                              <p:par>
                                <p:cTn id="381" presetID="12" presetClass="exit" presetSubtype="8" fill="hold" grpId="0" nodeType="withEffect">
                                  <p:stCondLst>
                                    <p:cond delay="0"/>
                                  </p:stCondLst>
                                  <p:childTnLst>
                                    <p:anim calcmode="lin" valueType="num">
                                      <p:cBhvr additive="base">
                                        <p:cTn id="382" dur="500"/>
                                        <p:tgtEl>
                                          <p:spTgt spid="101"/>
                                        </p:tgtEl>
                                        <p:attrNameLst>
                                          <p:attrName>ppt_x</p:attrName>
                                        </p:attrNameLst>
                                      </p:cBhvr>
                                      <p:tavLst>
                                        <p:tav tm="0">
                                          <p:val>
                                            <p:strVal val="#ppt_x"/>
                                          </p:val>
                                        </p:tav>
                                        <p:tav tm="100000">
                                          <p:val>
                                            <p:strVal val="#ppt_x-#ppt_w*1.125000"/>
                                          </p:val>
                                        </p:tav>
                                      </p:tavLst>
                                    </p:anim>
                                    <p:animEffect transition="out" filter="wipe(left)">
                                      <p:cBhvr>
                                        <p:cTn id="383" dur="500"/>
                                        <p:tgtEl>
                                          <p:spTgt spid="101"/>
                                        </p:tgtEl>
                                      </p:cBhvr>
                                    </p:animEffect>
                                    <p:set>
                                      <p:cBhvr>
                                        <p:cTn id="384" dur="1" fill="hold">
                                          <p:stCondLst>
                                            <p:cond delay="499"/>
                                          </p:stCondLst>
                                        </p:cTn>
                                        <p:tgtEl>
                                          <p:spTgt spid="101"/>
                                        </p:tgtEl>
                                        <p:attrNameLst>
                                          <p:attrName>style.visibility</p:attrName>
                                        </p:attrNameLst>
                                      </p:cBhvr>
                                      <p:to>
                                        <p:strVal val="hidden"/>
                                      </p:to>
                                    </p:set>
                                  </p:childTnLst>
                                </p:cTn>
                              </p:par>
                              <p:par>
                                <p:cTn id="385" presetID="12" presetClass="exit" presetSubtype="8" fill="hold" grpId="0" nodeType="withEffect">
                                  <p:stCondLst>
                                    <p:cond delay="0"/>
                                  </p:stCondLst>
                                  <p:childTnLst>
                                    <p:anim calcmode="lin" valueType="num">
                                      <p:cBhvr additive="base">
                                        <p:cTn id="386" dur="500"/>
                                        <p:tgtEl>
                                          <p:spTgt spid="102"/>
                                        </p:tgtEl>
                                        <p:attrNameLst>
                                          <p:attrName>ppt_x</p:attrName>
                                        </p:attrNameLst>
                                      </p:cBhvr>
                                      <p:tavLst>
                                        <p:tav tm="0">
                                          <p:val>
                                            <p:strVal val="#ppt_x"/>
                                          </p:val>
                                        </p:tav>
                                        <p:tav tm="100000">
                                          <p:val>
                                            <p:strVal val="#ppt_x-#ppt_w*1.125000"/>
                                          </p:val>
                                        </p:tav>
                                      </p:tavLst>
                                    </p:anim>
                                    <p:animEffect transition="out" filter="wipe(left)">
                                      <p:cBhvr>
                                        <p:cTn id="387" dur="500"/>
                                        <p:tgtEl>
                                          <p:spTgt spid="102"/>
                                        </p:tgtEl>
                                      </p:cBhvr>
                                    </p:animEffect>
                                    <p:set>
                                      <p:cBhvr>
                                        <p:cTn id="388" dur="1" fill="hold">
                                          <p:stCondLst>
                                            <p:cond delay="499"/>
                                          </p:stCondLst>
                                        </p:cTn>
                                        <p:tgtEl>
                                          <p:spTgt spid="102"/>
                                        </p:tgtEl>
                                        <p:attrNameLst>
                                          <p:attrName>style.visibility</p:attrName>
                                        </p:attrNameLst>
                                      </p:cBhvr>
                                      <p:to>
                                        <p:strVal val="hidden"/>
                                      </p:to>
                                    </p:set>
                                  </p:childTnLst>
                                </p:cTn>
                              </p:par>
                              <p:par>
                                <p:cTn id="389" presetID="12" presetClass="exit" presetSubtype="8" fill="hold" grpId="0" nodeType="withEffect">
                                  <p:stCondLst>
                                    <p:cond delay="0"/>
                                  </p:stCondLst>
                                  <p:childTnLst>
                                    <p:anim calcmode="lin" valueType="num">
                                      <p:cBhvr additive="base">
                                        <p:cTn id="390" dur="500"/>
                                        <p:tgtEl>
                                          <p:spTgt spid="103"/>
                                        </p:tgtEl>
                                        <p:attrNameLst>
                                          <p:attrName>ppt_x</p:attrName>
                                        </p:attrNameLst>
                                      </p:cBhvr>
                                      <p:tavLst>
                                        <p:tav tm="0">
                                          <p:val>
                                            <p:strVal val="#ppt_x"/>
                                          </p:val>
                                        </p:tav>
                                        <p:tav tm="100000">
                                          <p:val>
                                            <p:strVal val="#ppt_x-#ppt_w*1.125000"/>
                                          </p:val>
                                        </p:tav>
                                      </p:tavLst>
                                    </p:anim>
                                    <p:animEffect transition="out" filter="wipe(left)">
                                      <p:cBhvr>
                                        <p:cTn id="391" dur="500"/>
                                        <p:tgtEl>
                                          <p:spTgt spid="103"/>
                                        </p:tgtEl>
                                      </p:cBhvr>
                                    </p:animEffect>
                                    <p:set>
                                      <p:cBhvr>
                                        <p:cTn id="392" dur="1" fill="hold">
                                          <p:stCondLst>
                                            <p:cond delay="499"/>
                                          </p:stCondLst>
                                        </p:cTn>
                                        <p:tgtEl>
                                          <p:spTgt spid="103"/>
                                        </p:tgtEl>
                                        <p:attrNameLst>
                                          <p:attrName>style.visibility</p:attrName>
                                        </p:attrNameLst>
                                      </p:cBhvr>
                                      <p:to>
                                        <p:strVal val="hidden"/>
                                      </p:to>
                                    </p:set>
                                  </p:childTnLst>
                                </p:cTn>
                              </p:par>
                              <p:par>
                                <p:cTn id="393" presetID="12" presetClass="exit" presetSubtype="8" fill="hold" grpId="0" nodeType="withEffect">
                                  <p:stCondLst>
                                    <p:cond delay="0"/>
                                  </p:stCondLst>
                                  <p:childTnLst>
                                    <p:anim calcmode="lin" valueType="num">
                                      <p:cBhvr additive="base">
                                        <p:cTn id="394" dur="500"/>
                                        <p:tgtEl>
                                          <p:spTgt spid="105"/>
                                        </p:tgtEl>
                                        <p:attrNameLst>
                                          <p:attrName>ppt_x</p:attrName>
                                        </p:attrNameLst>
                                      </p:cBhvr>
                                      <p:tavLst>
                                        <p:tav tm="0">
                                          <p:val>
                                            <p:strVal val="#ppt_x"/>
                                          </p:val>
                                        </p:tav>
                                        <p:tav tm="100000">
                                          <p:val>
                                            <p:strVal val="#ppt_x-#ppt_w*1.125000"/>
                                          </p:val>
                                        </p:tav>
                                      </p:tavLst>
                                    </p:anim>
                                    <p:animEffect transition="out" filter="wipe(left)">
                                      <p:cBhvr>
                                        <p:cTn id="395" dur="500"/>
                                        <p:tgtEl>
                                          <p:spTgt spid="105"/>
                                        </p:tgtEl>
                                      </p:cBhvr>
                                    </p:animEffect>
                                    <p:set>
                                      <p:cBhvr>
                                        <p:cTn id="396" dur="1" fill="hold">
                                          <p:stCondLst>
                                            <p:cond delay="499"/>
                                          </p:stCondLst>
                                        </p:cTn>
                                        <p:tgtEl>
                                          <p:spTgt spid="105"/>
                                        </p:tgtEl>
                                        <p:attrNameLst>
                                          <p:attrName>style.visibility</p:attrName>
                                        </p:attrNameLst>
                                      </p:cBhvr>
                                      <p:to>
                                        <p:strVal val="hidden"/>
                                      </p:to>
                                    </p:set>
                                  </p:childTnLst>
                                </p:cTn>
                              </p:par>
                              <p:par>
                                <p:cTn id="397" presetID="12" presetClass="exit" presetSubtype="8" fill="hold" grpId="0" nodeType="withEffect">
                                  <p:stCondLst>
                                    <p:cond delay="0"/>
                                  </p:stCondLst>
                                  <p:childTnLst>
                                    <p:anim calcmode="lin" valueType="num">
                                      <p:cBhvr additive="base">
                                        <p:cTn id="398" dur="500"/>
                                        <p:tgtEl>
                                          <p:spTgt spid="106"/>
                                        </p:tgtEl>
                                        <p:attrNameLst>
                                          <p:attrName>ppt_x</p:attrName>
                                        </p:attrNameLst>
                                      </p:cBhvr>
                                      <p:tavLst>
                                        <p:tav tm="0">
                                          <p:val>
                                            <p:strVal val="#ppt_x"/>
                                          </p:val>
                                        </p:tav>
                                        <p:tav tm="100000">
                                          <p:val>
                                            <p:strVal val="#ppt_x-#ppt_w*1.125000"/>
                                          </p:val>
                                        </p:tav>
                                      </p:tavLst>
                                    </p:anim>
                                    <p:animEffect transition="out" filter="wipe(left)">
                                      <p:cBhvr>
                                        <p:cTn id="399" dur="500"/>
                                        <p:tgtEl>
                                          <p:spTgt spid="106"/>
                                        </p:tgtEl>
                                      </p:cBhvr>
                                    </p:animEffect>
                                    <p:set>
                                      <p:cBhvr>
                                        <p:cTn id="400" dur="1" fill="hold">
                                          <p:stCondLst>
                                            <p:cond delay="499"/>
                                          </p:stCondLst>
                                        </p:cTn>
                                        <p:tgtEl>
                                          <p:spTgt spid="106"/>
                                        </p:tgtEl>
                                        <p:attrNameLst>
                                          <p:attrName>style.visibility</p:attrName>
                                        </p:attrNameLst>
                                      </p:cBhvr>
                                      <p:to>
                                        <p:strVal val="hidden"/>
                                      </p:to>
                                    </p:set>
                                  </p:childTnLst>
                                </p:cTn>
                              </p:par>
                              <p:par>
                                <p:cTn id="401" presetID="12" presetClass="exit" presetSubtype="8" fill="hold" grpId="0" nodeType="withEffect">
                                  <p:stCondLst>
                                    <p:cond delay="0"/>
                                  </p:stCondLst>
                                  <p:childTnLst>
                                    <p:anim calcmode="lin" valueType="num">
                                      <p:cBhvr additive="base">
                                        <p:cTn id="402" dur="500"/>
                                        <p:tgtEl>
                                          <p:spTgt spid="107"/>
                                        </p:tgtEl>
                                        <p:attrNameLst>
                                          <p:attrName>ppt_x</p:attrName>
                                        </p:attrNameLst>
                                      </p:cBhvr>
                                      <p:tavLst>
                                        <p:tav tm="0">
                                          <p:val>
                                            <p:strVal val="#ppt_x"/>
                                          </p:val>
                                        </p:tav>
                                        <p:tav tm="100000">
                                          <p:val>
                                            <p:strVal val="#ppt_x-#ppt_w*1.125000"/>
                                          </p:val>
                                        </p:tav>
                                      </p:tavLst>
                                    </p:anim>
                                    <p:animEffect transition="out" filter="wipe(left)">
                                      <p:cBhvr>
                                        <p:cTn id="403" dur="500"/>
                                        <p:tgtEl>
                                          <p:spTgt spid="107"/>
                                        </p:tgtEl>
                                      </p:cBhvr>
                                    </p:animEffect>
                                    <p:set>
                                      <p:cBhvr>
                                        <p:cTn id="404" dur="1" fill="hold">
                                          <p:stCondLst>
                                            <p:cond delay="499"/>
                                          </p:stCondLst>
                                        </p:cTn>
                                        <p:tgtEl>
                                          <p:spTgt spid="107"/>
                                        </p:tgtEl>
                                        <p:attrNameLst>
                                          <p:attrName>style.visibility</p:attrName>
                                        </p:attrNameLst>
                                      </p:cBhvr>
                                      <p:to>
                                        <p:strVal val="hidden"/>
                                      </p:to>
                                    </p:set>
                                  </p:childTnLst>
                                </p:cTn>
                              </p:par>
                              <p:par>
                                <p:cTn id="405" presetID="12" presetClass="exit" presetSubtype="8" fill="hold" grpId="0" nodeType="withEffect">
                                  <p:stCondLst>
                                    <p:cond delay="0"/>
                                  </p:stCondLst>
                                  <p:childTnLst>
                                    <p:anim calcmode="lin" valueType="num">
                                      <p:cBhvr additive="base">
                                        <p:cTn id="406" dur="500"/>
                                        <p:tgtEl>
                                          <p:spTgt spid="108"/>
                                        </p:tgtEl>
                                        <p:attrNameLst>
                                          <p:attrName>ppt_x</p:attrName>
                                        </p:attrNameLst>
                                      </p:cBhvr>
                                      <p:tavLst>
                                        <p:tav tm="0">
                                          <p:val>
                                            <p:strVal val="#ppt_x"/>
                                          </p:val>
                                        </p:tav>
                                        <p:tav tm="100000">
                                          <p:val>
                                            <p:strVal val="#ppt_x-#ppt_w*1.125000"/>
                                          </p:val>
                                        </p:tav>
                                      </p:tavLst>
                                    </p:anim>
                                    <p:animEffect transition="out" filter="wipe(left)">
                                      <p:cBhvr>
                                        <p:cTn id="407" dur="500"/>
                                        <p:tgtEl>
                                          <p:spTgt spid="108"/>
                                        </p:tgtEl>
                                      </p:cBhvr>
                                    </p:animEffect>
                                    <p:set>
                                      <p:cBhvr>
                                        <p:cTn id="408" dur="1" fill="hold">
                                          <p:stCondLst>
                                            <p:cond delay="499"/>
                                          </p:stCondLst>
                                        </p:cTn>
                                        <p:tgtEl>
                                          <p:spTgt spid="108"/>
                                        </p:tgtEl>
                                        <p:attrNameLst>
                                          <p:attrName>style.visibility</p:attrName>
                                        </p:attrNameLst>
                                      </p:cBhvr>
                                      <p:to>
                                        <p:strVal val="hidden"/>
                                      </p:to>
                                    </p:set>
                                  </p:childTnLst>
                                </p:cTn>
                              </p:par>
                              <p:par>
                                <p:cTn id="409" presetID="12" presetClass="exit" presetSubtype="8" fill="hold" grpId="0" nodeType="withEffect">
                                  <p:stCondLst>
                                    <p:cond delay="0"/>
                                  </p:stCondLst>
                                  <p:childTnLst>
                                    <p:anim calcmode="lin" valueType="num">
                                      <p:cBhvr additive="base">
                                        <p:cTn id="410" dur="500"/>
                                        <p:tgtEl>
                                          <p:spTgt spid="109"/>
                                        </p:tgtEl>
                                        <p:attrNameLst>
                                          <p:attrName>ppt_x</p:attrName>
                                        </p:attrNameLst>
                                      </p:cBhvr>
                                      <p:tavLst>
                                        <p:tav tm="0">
                                          <p:val>
                                            <p:strVal val="#ppt_x"/>
                                          </p:val>
                                        </p:tav>
                                        <p:tav tm="100000">
                                          <p:val>
                                            <p:strVal val="#ppt_x-#ppt_w*1.125000"/>
                                          </p:val>
                                        </p:tav>
                                      </p:tavLst>
                                    </p:anim>
                                    <p:animEffect transition="out" filter="wipe(left)">
                                      <p:cBhvr>
                                        <p:cTn id="411" dur="500"/>
                                        <p:tgtEl>
                                          <p:spTgt spid="109"/>
                                        </p:tgtEl>
                                      </p:cBhvr>
                                    </p:animEffect>
                                    <p:set>
                                      <p:cBhvr>
                                        <p:cTn id="412" dur="1" fill="hold">
                                          <p:stCondLst>
                                            <p:cond delay="499"/>
                                          </p:stCondLst>
                                        </p:cTn>
                                        <p:tgtEl>
                                          <p:spTgt spid="109"/>
                                        </p:tgtEl>
                                        <p:attrNameLst>
                                          <p:attrName>style.visibility</p:attrName>
                                        </p:attrNameLst>
                                      </p:cBhvr>
                                      <p:to>
                                        <p:strVal val="hidden"/>
                                      </p:to>
                                    </p:set>
                                  </p:childTnLst>
                                </p:cTn>
                              </p:par>
                              <p:par>
                                <p:cTn id="413" presetID="12" presetClass="exit" presetSubtype="8" fill="hold" grpId="0" nodeType="withEffect">
                                  <p:stCondLst>
                                    <p:cond delay="0"/>
                                  </p:stCondLst>
                                  <p:childTnLst>
                                    <p:anim calcmode="lin" valueType="num">
                                      <p:cBhvr additive="base">
                                        <p:cTn id="414" dur="500"/>
                                        <p:tgtEl>
                                          <p:spTgt spid="110"/>
                                        </p:tgtEl>
                                        <p:attrNameLst>
                                          <p:attrName>ppt_x</p:attrName>
                                        </p:attrNameLst>
                                      </p:cBhvr>
                                      <p:tavLst>
                                        <p:tav tm="0">
                                          <p:val>
                                            <p:strVal val="#ppt_x"/>
                                          </p:val>
                                        </p:tav>
                                        <p:tav tm="100000">
                                          <p:val>
                                            <p:strVal val="#ppt_x-#ppt_w*1.125000"/>
                                          </p:val>
                                        </p:tav>
                                      </p:tavLst>
                                    </p:anim>
                                    <p:animEffect transition="out" filter="wipe(left)">
                                      <p:cBhvr>
                                        <p:cTn id="415" dur="500"/>
                                        <p:tgtEl>
                                          <p:spTgt spid="110"/>
                                        </p:tgtEl>
                                      </p:cBhvr>
                                    </p:animEffect>
                                    <p:set>
                                      <p:cBhvr>
                                        <p:cTn id="416" dur="1" fill="hold">
                                          <p:stCondLst>
                                            <p:cond delay="499"/>
                                          </p:stCondLst>
                                        </p:cTn>
                                        <p:tgtEl>
                                          <p:spTgt spid="110"/>
                                        </p:tgtEl>
                                        <p:attrNameLst>
                                          <p:attrName>style.visibility</p:attrName>
                                        </p:attrNameLst>
                                      </p:cBhvr>
                                      <p:to>
                                        <p:strVal val="hidden"/>
                                      </p:to>
                                    </p:set>
                                  </p:childTnLst>
                                </p:cTn>
                              </p:par>
                              <p:par>
                                <p:cTn id="417" presetID="12" presetClass="exit" presetSubtype="8" fill="hold" grpId="0" nodeType="withEffect">
                                  <p:stCondLst>
                                    <p:cond delay="0"/>
                                  </p:stCondLst>
                                  <p:childTnLst>
                                    <p:anim calcmode="lin" valueType="num">
                                      <p:cBhvr additive="base">
                                        <p:cTn id="418" dur="500"/>
                                        <p:tgtEl>
                                          <p:spTgt spid="111"/>
                                        </p:tgtEl>
                                        <p:attrNameLst>
                                          <p:attrName>ppt_x</p:attrName>
                                        </p:attrNameLst>
                                      </p:cBhvr>
                                      <p:tavLst>
                                        <p:tav tm="0">
                                          <p:val>
                                            <p:strVal val="#ppt_x"/>
                                          </p:val>
                                        </p:tav>
                                        <p:tav tm="100000">
                                          <p:val>
                                            <p:strVal val="#ppt_x-#ppt_w*1.125000"/>
                                          </p:val>
                                        </p:tav>
                                      </p:tavLst>
                                    </p:anim>
                                    <p:animEffect transition="out" filter="wipe(left)">
                                      <p:cBhvr>
                                        <p:cTn id="419" dur="500"/>
                                        <p:tgtEl>
                                          <p:spTgt spid="111"/>
                                        </p:tgtEl>
                                      </p:cBhvr>
                                    </p:animEffect>
                                    <p:set>
                                      <p:cBhvr>
                                        <p:cTn id="420" dur="1" fill="hold">
                                          <p:stCondLst>
                                            <p:cond delay="499"/>
                                          </p:stCondLst>
                                        </p:cTn>
                                        <p:tgtEl>
                                          <p:spTgt spid="111"/>
                                        </p:tgtEl>
                                        <p:attrNameLst>
                                          <p:attrName>style.visibility</p:attrName>
                                        </p:attrNameLst>
                                      </p:cBhvr>
                                      <p:to>
                                        <p:strVal val="hidden"/>
                                      </p:to>
                                    </p:set>
                                  </p:childTnLst>
                                </p:cTn>
                              </p:par>
                              <p:par>
                                <p:cTn id="421" presetID="12" presetClass="exit" presetSubtype="8" fill="hold" grpId="0" nodeType="withEffect">
                                  <p:stCondLst>
                                    <p:cond delay="0"/>
                                  </p:stCondLst>
                                  <p:childTnLst>
                                    <p:anim calcmode="lin" valueType="num">
                                      <p:cBhvr additive="base">
                                        <p:cTn id="422" dur="500"/>
                                        <p:tgtEl>
                                          <p:spTgt spid="112"/>
                                        </p:tgtEl>
                                        <p:attrNameLst>
                                          <p:attrName>ppt_x</p:attrName>
                                        </p:attrNameLst>
                                      </p:cBhvr>
                                      <p:tavLst>
                                        <p:tav tm="0">
                                          <p:val>
                                            <p:strVal val="#ppt_x"/>
                                          </p:val>
                                        </p:tav>
                                        <p:tav tm="100000">
                                          <p:val>
                                            <p:strVal val="#ppt_x-#ppt_w*1.125000"/>
                                          </p:val>
                                        </p:tav>
                                      </p:tavLst>
                                    </p:anim>
                                    <p:animEffect transition="out" filter="wipe(left)">
                                      <p:cBhvr>
                                        <p:cTn id="423" dur="500"/>
                                        <p:tgtEl>
                                          <p:spTgt spid="112"/>
                                        </p:tgtEl>
                                      </p:cBhvr>
                                    </p:animEffect>
                                    <p:set>
                                      <p:cBhvr>
                                        <p:cTn id="424" dur="1" fill="hold">
                                          <p:stCondLst>
                                            <p:cond delay="499"/>
                                          </p:stCondLst>
                                        </p:cTn>
                                        <p:tgtEl>
                                          <p:spTgt spid="112"/>
                                        </p:tgtEl>
                                        <p:attrNameLst>
                                          <p:attrName>style.visibility</p:attrName>
                                        </p:attrNameLst>
                                      </p:cBhvr>
                                      <p:to>
                                        <p:strVal val="hidden"/>
                                      </p:to>
                                    </p:set>
                                  </p:childTnLst>
                                </p:cTn>
                              </p:par>
                              <p:par>
                                <p:cTn id="425" presetID="12" presetClass="exit" presetSubtype="8" fill="hold" grpId="0" nodeType="withEffect">
                                  <p:stCondLst>
                                    <p:cond delay="0"/>
                                  </p:stCondLst>
                                  <p:childTnLst>
                                    <p:anim calcmode="lin" valueType="num">
                                      <p:cBhvr additive="base">
                                        <p:cTn id="426" dur="500"/>
                                        <p:tgtEl>
                                          <p:spTgt spid="114"/>
                                        </p:tgtEl>
                                        <p:attrNameLst>
                                          <p:attrName>ppt_x</p:attrName>
                                        </p:attrNameLst>
                                      </p:cBhvr>
                                      <p:tavLst>
                                        <p:tav tm="0">
                                          <p:val>
                                            <p:strVal val="#ppt_x"/>
                                          </p:val>
                                        </p:tav>
                                        <p:tav tm="100000">
                                          <p:val>
                                            <p:strVal val="#ppt_x-#ppt_w*1.125000"/>
                                          </p:val>
                                        </p:tav>
                                      </p:tavLst>
                                    </p:anim>
                                    <p:animEffect transition="out" filter="wipe(left)">
                                      <p:cBhvr>
                                        <p:cTn id="427" dur="500"/>
                                        <p:tgtEl>
                                          <p:spTgt spid="114"/>
                                        </p:tgtEl>
                                      </p:cBhvr>
                                    </p:animEffect>
                                    <p:set>
                                      <p:cBhvr>
                                        <p:cTn id="428" dur="1" fill="hold">
                                          <p:stCondLst>
                                            <p:cond delay="499"/>
                                          </p:stCondLst>
                                        </p:cTn>
                                        <p:tgtEl>
                                          <p:spTgt spid="114"/>
                                        </p:tgtEl>
                                        <p:attrNameLst>
                                          <p:attrName>style.visibility</p:attrName>
                                        </p:attrNameLst>
                                      </p:cBhvr>
                                      <p:to>
                                        <p:strVal val="hidden"/>
                                      </p:to>
                                    </p:set>
                                  </p:childTnLst>
                                </p:cTn>
                              </p:par>
                              <p:par>
                                <p:cTn id="429" presetID="12" presetClass="exit" presetSubtype="8" fill="hold" grpId="0" nodeType="withEffect">
                                  <p:stCondLst>
                                    <p:cond delay="0"/>
                                  </p:stCondLst>
                                  <p:childTnLst>
                                    <p:anim calcmode="lin" valueType="num">
                                      <p:cBhvr additive="base">
                                        <p:cTn id="430" dur="500"/>
                                        <p:tgtEl>
                                          <p:spTgt spid="115"/>
                                        </p:tgtEl>
                                        <p:attrNameLst>
                                          <p:attrName>ppt_x</p:attrName>
                                        </p:attrNameLst>
                                      </p:cBhvr>
                                      <p:tavLst>
                                        <p:tav tm="0">
                                          <p:val>
                                            <p:strVal val="#ppt_x"/>
                                          </p:val>
                                        </p:tav>
                                        <p:tav tm="100000">
                                          <p:val>
                                            <p:strVal val="#ppt_x-#ppt_w*1.125000"/>
                                          </p:val>
                                        </p:tav>
                                      </p:tavLst>
                                    </p:anim>
                                    <p:animEffect transition="out" filter="wipe(left)">
                                      <p:cBhvr>
                                        <p:cTn id="431" dur="500"/>
                                        <p:tgtEl>
                                          <p:spTgt spid="115"/>
                                        </p:tgtEl>
                                      </p:cBhvr>
                                    </p:animEffect>
                                    <p:set>
                                      <p:cBhvr>
                                        <p:cTn id="432" dur="1" fill="hold">
                                          <p:stCondLst>
                                            <p:cond delay="499"/>
                                          </p:stCondLst>
                                        </p:cTn>
                                        <p:tgtEl>
                                          <p:spTgt spid="115"/>
                                        </p:tgtEl>
                                        <p:attrNameLst>
                                          <p:attrName>style.visibility</p:attrName>
                                        </p:attrNameLst>
                                      </p:cBhvr>
                                      <p:to>
                                        <p:strVal val="hidden"/>
                                      </p:to>
                                    </p:set>
                                  </p:childTnLst>
                                </p:cTn>
                              </p:par>
                              <p:par>
                                <p:cTn id="433" presetID="12" presetClass="exit" presetSubtype="8" fill="hold" grpId="0" nodeType="withEffect">
                                  <p:stCondLst>
                                    <p:cond delay="0"/>
                                  </p:stCondLst>
                                  <p:childTnLst>
                                    <p:anim calcmode="lin" valueType="num">
                                      <p:cBhvr additive="base">
                                        <p:cTn id="434" dur="500"/>
                                        <p:tgtEl>
                                          <p:spTgt spid="116"/>
                                        </p:tgtEl>
                                        <p:attrNameLst>
                                          <p:attrName>ppt_x</p:attrName>
                                        </p:attrNameLst>
                                      </p:cBhvr>
                                      <p:tavLst>
                                        <p:tav tm="0">
                                          <p:val>
                                            <p:strVal val="#ppt_x"/>
                                          </p:val>
                                        </p:tav>
                                        <p:tav tm="100000">
                                          <p:val>
                                            <p:strVal val="#ppt_x-#ppt_w*1.125000"/>
                                          </p:val>
                                        </p:tav>
                                      </p:tavLst>
                                    </p:anim>
                                    <p:animEffect transition="out" filter="wipe(left)">
                                      <p:cBhvr>
                                        <p:cTn id="435" dur="500"/>
                                        <p:tgtEl>
                                          <p:spTgt spid="116"/>
                                        </p:tgtEl>
                                      </p:cBhvr>
                                    </p:animEffect>
                                    <p:set>
                                      <p:cBhvr>
                                        <p:cTn id="436" dur="1" fill="hold">
                                          <p:stCondLst>
                                            <p:cond delay="499"/>
                                          </p:stCondLst>
                                        </p:cTn>
                                        <p:tgtEl>
                                          <p:spTgt spid="116"/>
                                        </p:tgtEl>
                                        <p:attrNameLst>
                                          <p:attrName>style.visibility</p:attrName>
                                        </p:attrNameLst>
                                      </p:cBhvr>
                                      <p:to>
                                        <p:strVal val="hidden"/>
                                      </p:to>
                                    </p:set>
                                  </p:childTnLst>
                                </p:cTn>
                              </p:par>
                              <p:par>
                                <p:cTn id="437" presetID="12" presetClass="exit" presetSubtype="8" fill="hold" grpId="0" nodeType="withEffect">
                                  <p:stCondLst>
                                    <p:cond delay="0"/>
                                  </p:stCondLst>
                                  <p:childTnLst>
                                    <p:anim calcmode="lin" valueType="num">
                                      <p:cBhvr additive="base">
                                        <p:cTn id="438" dur="500"/>
                                        <p:tgtEl>
                                          <p:spTgt spid="117"/>
                                        </p:tgtEl>
                                        <p:attrNameLst>
                                          <p:attrName>ppt_x</p:attrName>
                                        </p:attrNameLst>
                                      </p:cBhvr>
                                      <p:tavLst>
                                        <p:tav tm="0">
                                          <p:val>
                                            <p:strVal val="#ppt_x"/>
                                          </p:val>
                                        </p:tav>
                                        <p:tav tm="100000">
                                          <p:val>
                                            <p:strVal val="#ppt_x-#ppt_w*1.125000"/>
                                          </p:val>
                                        </p:tav>
                                      </p:tavLst>
                                    </p:anim>
                                    <p:animEffect transition="out" filter="wipe(left)">
                                      <p:cBhvr>
                                        <p:cTn id="439" dur="500"/>
                                        <p:tgtEl>
                                          <p:spTgt spid="117"/>
                                        </p:tgtEl>
                                      </p:cBhvr>
                                    </p:animEffect>
                                    <p:set>
                                      <p:cBhvr>
                                        <p:cTn id="440" dur="1" fill="hold">
                                          <p:stCondLst>
                                            <p:cond delay="499"/>
                                          </p:stCondLst>
                                        </p:cTn>
                                        <p:tgtEl>
                                          <p:spTgt spid="117"/>
                                        </p:tgtEl>
                                        <p:attrNameLst>
                                          <p:attrName>style.visibility</p:attrName>
                                        </p:attrNameLst>
                                      </p:cBhvr>
                                      <p:to>
                                        <p:strVal val="hidden"/>
                                      </p:to>
                                    </p:set>
                                  </p:childTnLst>
                                </p:cTn>
                              </p:par>
                              <p:par>
                                <p:cTn id="441" presetID="12" presetClass="exit" presetSubtype="8" fill="hold" grpId="0" nodeType="withEffect">
                                  <p:stCondLst>
                                    <p:cond delay="0"/>
                                  </p:stCondLst>
                                  <p:childTnLst>
                                    <p:anim calcmode="lin" valueType="num">
                                      <p:cBhvr additive="base">
                                        <p:cTn id="442" dur="500"/>
                                        <p:tgtEl>
                                          <p:spTgt spid="118"/>
                                        </p:tgtEl>
                                        <p:attrNameLst>
                                          <p:attrName>ppt_x</p:attrName>
                                        </p:attrNameLst>
                                      </p:cBhvr>
                                      <p:tavLst>
                                        <p:tav tm="0">
                                          <p:val>
                                            <p:strVal val="#ppt_x"/>
                                          </p:val>
                                        </p:tav>
                                        <p:tav tm="100000">
                                          <p:val>
                                            <p:strVal val="#ppt_x-#ppt_w*1.125000"/>
                                          </p:val>
                                        </p:tav>
                                      </p:tavLst>
                                    </p:anim>
                                    <p:animEffect transition="out" filter="wipe(left)">
                                      <p:cBhvr>
                                        <p:cTn id="443" dur="500"/>
                                        <p:tgtEl>
                                          <p:spTgt spid="118"/>
                                        </p:tgtEl>
                                      </p:cBhvr>
                                    </p:animEffect>
                                    <p:set>
                                      <p:cBhvr>
                                        <p:cTn id="444" dur="1" fill="hold">
                                          <p:stCondLst>
                                            <p:cond delay="499"/>
                                          </p:stCondLst>
                                        </p:cTn>
                                        <p:tgtEl>
                                          <p:spTgt spid="118"/>
                                        </p:tgtEl>
                                        <p:attrNameLst>
                                          <p:attrName>style.visibility</p:attrName>
                                        </p:attrNameLst>
                                      </p:cBhvr>
                                      <p:to>
                                        <p:strVal val="hidden"/>
                                      </p:to>
                                    </p:set>
                                  </p:childTnLst>
                                </p:cTn>
                              </p:par>
                              <p:par>
                                <p:cTn id="445" presetID="12" presetClass="exit" presetSubtype="8" fill="hold" grpId="0" nodeType="withEffect">
                                  <p:stCondLst>
                                    <p:cond delay="0"/>
                                  </p:stCondLst>
                                  <p:childTnLst>
                                    <p:anim calcmode="lin" valueType="num">
                                      <p:cBhvr additive="base">
                                        <p:cTn id="446" dur="500"/>
                                        <p:tgtEl>
                                          <p:spTgt spid="119"/>
                                        </p:tgtEl>
                                        <p:attrNameLst>
                                          <p:attrName>ppt_x</p:attrName>
                                        </p:attrNameLst>
                                      </p:cBhvr>
                                      <p:tavLst>
                                        <p:tav tm="0">
                                          <p:val>
                                            <p:strVal val="#ppt_x"/>
                                          </p:val>
                                        </p:tav>
                                        <p:tav tm="100000">
                                          <p:val>
                                            <p:strVal val="#ppt_x-#ppt_w*1.125000"/>
                                          </p:val>
                                        </p:tav>
                                      </p:tavLst>
                                    </p:anim>
                                    <p:animEffect transition="out" filter="wipe(left)">
                                      <p:cBhvr>
                                        <p:cTn id="447" dur="500"/>
                                        <p:tgtEl>
                                          <p:spTgt spid="119"/>
                                        </p:tgtEl>
                                      </p:cBhvr>
                                    </p:animEffect>
                                    <p:set>
                                      <p:cBhvr>
                                        <p:cTn id="448" dur="1" fill="hold">
                                          <p:stCondLst>
                                            <p:cond delay="499"/>
                                          </p:stCondLst>
                                        </p:cTn>
                                        <p:tgtEl>
                                          <p:spTgt spid="119"/>
                                        </p:tgtEl>
                                        <p:attrNameLst>
                                          <p:attrName>style.visibility</p:attrName>
                                        </p:attrNameLst>
                                      </p:cBhvr>
                                      <p:to>
                                        <p:strVal val="hidden"/>
                                      </p:to>
                                    </p:set>
                                  </p:childTnLst>
                                </p:cTn>
                              </p:par>
                              <p:par>
                                <p:cTn id="449" presetID="12" presetClass="exit" presetSubtype="8" fill="hold" grpId="0" nodeType="withEffect">
                                  <p:stCondLst>
                                    <p:cond delay="0"/>
                                  </p:stCondLst>
                                  <p:childTnLst>
                                    <p:anim calcmode="lin" valueType="num">
                                      <p:cBhvr additive="base">
                                        <p:cTn id="450" dur="500"/>
                                        <p:tgtEl>
                                          <p:spTgt spid="120"/>
                                        </p:tgtEl>
                                        <p:attrNameLst>
                                          <p:attrName>ppt_x</p:attrName>
                                        </p:attrNameLst>
                                      </p:cBhvr>
                                      <p:tavLst>
                                        <p:tav tm="0">
                                          <p:val>
                                            <p:strVal val="#ppt_x"/>
                                          </p:val>
                                        </p:tav>
                                        <p:tav tm="100000">
                                          <p:val>
                                            <p:strVal val="#ppt_x-#ppt_w*1.125000"/>
                                          </p:val>
                                        </p:tav>
                                      </p:tavLst>
                                    </p:anim>
                                    <p:animEffect transition="out" filter="wipe(left)">
                                      <p:cBhvr>
                                        <p:cTn id="451" dur="500"/>
                                        <p:tgtEl>
                                          <p:spTgt spid="120"/>
                                        </p:tgtEl>
                                      </p:cBhvr>
                                    </p:animEffect>
                                    <p:set>
                                      <p:cBhvr>
                                        <p:cTn id="452" dur="1" fill="hold">
                                          <p:stCondLst>
                                            <p:cond delay="499"/>
                                          </p:stCondLst>
                                        </p:cTn>
                                        <p:tgtEl>
                                          <p:spTgt spid="120"/>
                                        </p:tgtEl>
                                        <p:attrNameLst>
                                          <p:attrName>style.visibility</p:attrName>
                                        </p:attrNameLst>
                                      </p:cBhvr>
                                      <p:to>
                                        <p:strVal val="hidden"/>
                                      </p:to>
                                    </p:set>
                                  </p:childTnLst>
                                </p:cTn>
                              </p:par>
                              <p:par>
                                <p:cTn id="453" presetID="12" presetClass="exit" presetSubtype="8" fill="hold" grpId="0" nodeType="withEffect">
                                  <p:stCondLst>
                                    <p:cond delay="0"/>
                                  </p:stCondLst>
                                  <p:childTnLst>
                                    <p:anim calcmode="lin" valueType="num">
                                      <p:cBhvr additive="base">
                                        <p:cTn id="454" dur="500"/>
                                        <p:tgtEl>
                                          <p:spTgt spid="121"/>
                                        </p:tgtEl>
                                        <p:attrNameLst>
                                          <p:attrName>ppt_x</p:attrName>
                                        </p:attrNameLst>
                                      </p:cBhvr>
                                      <p:tavLst>
                                        <p:tav tm="0">
                                          <p:val>
                                            <p:strVal val="#ppt_x"/>
                                          </p:val>
                                        </p:tav>
                                        <p:tav tm="100000">
                                          <p:val>
                                            <p:strVal val="#ppt_x-#ppt_w*1.125000"/>
                                          </p:val>
                                        </p:tav>
                                      </p:tavLst>
                                    </p:anim>
                                    <p:animEffect transition="out" filter="wipe(left)">
                                      <p:cBhvr>
                                        <p:cTn id="455" dur="500"/>
                                        <p:tgtEl>
                                          <p:spTgt spid="121"/>
                                        </p:tgtEl>
                                      </p:cBhvr>
                                    </p:animEffect>
                                    <p:set>
                                      <p:cBhvr>
                                        <p:cTn id="456" dur="1" fill="hold">
                                          <p:stCondLst>
                                            <p:cond delay="499"/>
                                          </p:stCondLst>
                                        </p:cTn>
                                        <p:tgtEl>
                                          <p:spTgt spid="121"/>
                                        </p:tgtEl>
                                        <p:attrNameLst>
                                          <p:attrName>style.visibility</p:attrName>
                                        </p:attrNameLst>
                                      </p:cBhvr>
                                      <p:to>
                                        <p:strVal val="hidden"/>
                                      </p:to>
                                    </p:set>
                                  </p:childTnLst>
                                </p:cTn>
                              </p:par>
                              <p:par>
                                <p:cTn id="457" presetID="12" presetClass="exit" presetSubtype="8" fill="hold" grpId="0" nodeType="withEffect">
                                  <p:stCondLst>
                                    <p:cond delay="0"/>
                                  </p:stCondLst>
                                  <p:childTnLst>
                                    <p:anim calcmode="lin" valueType="num">
                                      <p:cBhvr additive="base">
                                        <p:cTn id="458" dur="500"/>
                                        <p:tgtEl>
                                          <p:spTgt spid="122"/>
                                        </p:tgtEl>
                                        <p:attrNameLst>
                                          <p:attrName>ppt_x</p:attrName>
                                        </p:attrNameLst>
                                      </p:cBhvr>
                                      <p:tavLst>
                                        <p:tav tm="0">
                                          <p:val>
                                            <p:strVal val="#ppt_x"/>
                                          </p:val>
                                        </p:tav>
                                        <p:tav tm="100000">
                                          <p:val>
                                            <p:strVal val="#ppt_x-#ppt_w*1.125000"/>
                                          </p:val>
                                        </p:tav>
                                      </p:tavLst>
                                    </p:anim>
                                    <p:animEffect transition="out" filter="wipe(left)">
                                      <p:cBhvr>
                                        <p:cTn id="459" dur="500"/>
                                        <p:tgtEl>
                                          <p:spTgt spid="122"/>
                                        </p:tgtEl>
                                      </p:cBhvr>
                                    </p:animEffect>
                                    <p:set>
                                      <p:cBhvr>
                                        <p:cTn id="460" dur="1" fill="hold">
                                          <p:stCondLst>
                                            <p:cond delay="499"/>
                                          </p:stCondLst>
                                        </p:cTn>
                                        <p:tgtEl>
                                          <p:spTgt spid="122"/>
                                        </p:tgtEl>
                                        <p:attrNameLst>
                                          <p:attrName>style.visibility</p:attrName>
                                        </p:attrNameLst>
                                      </p:cBhvr>
                                      <p:to>
                                        <p:strVal val="hidden"/>
                                      </p:to>
                                    </p:set>
                                  </p:childTnLst>
                                </p:cTn>
                              </p:par>
                              <p:par>
                                <p:cTn id="461" presetID="12" presetClass="exit" presetSubtype="8" fill="hold" grpId="0" nodeType="withEffect">
                                  <p:stCondLst>
                                    <p:cond delay="0"/>
                                  </p:stCondLst>
                                  <p:childTnLst>
                                    <p:anim calcmode="lin" valueType="num">
                                      <p:cBhvr additive="base">
                                        <p:cTn id="462" dur="500"/>
                                        <p:tgtEl>
                                          <p:spTgt spid="126"/>
                                        </p:tgtEl>
                                        <p:attrNameLst>
                                          <p:attrName>ppt_x</p:attrName>
                                        </p:attrNameLst>
                                      </p:cBhvr>
                                      <p:tavLst>
                                        <p:tav tm="0">
                                          <p:val>
                                            <p:strVal val="#ppt_x"/>
                                          </p:val>
                                        </p:tav>
                                        <p:tav tm="100000">
                                          <p:val>
                                            <p:strVal val="#ppt_x-#ppt_w*1.125000"/>
                                          </p:val>
                                        </p:tav>
                                      </p:tavLst>
                                    </p:anim>
                                    <p:animEffect transition="out" filter="wipe(left)">
                                      <p:cBhvr>
                                        <p:cTn id="463" dur="500"/>
                                        <p:tgtEl>
                                          <p:spTgt spid="126"/>
                                        </p:tgtEl>
                                      </p:cBhvr>
                                    </p:animEffect>
                                    <p:set>
                                      <p:cBhvr>
                                        <p:cTn id="464" dur="1" fill="hold">
                                          <p:stCondLst>
                                            <p:cond delay="499"/>
                                          </p:stCondLst>
                                        </p:cTn>
                                        <p:tgtEl>
                                          <p:spTgt spid="126"/>
                                        </p:tgtEl>
                                        <p:attrNameLst>
                                          <p:attrName>style.visibility</p:attrName>
                                        </p:attrNameLst>
                                      </p:cBhvr>
                                      <p:to>
                                        <p:strVal val="hidden"/>
                                      </p:to>
                                    </p:set>
                                  </p:childTnLst>
                                </p:cTn>
                              </p:par>
                              <p:par>
                                <p:cTn id="465" presetID="12" presetClass="exit" presetSubtype="8" fill="hold" grpId="0" nodeType="withEffect">
                                  <p:stCondLst>
                                    <p:cond delay="0"/>
                                  </p:stCondLst>
                                  <p:childTnLst>
                                    <p:anim calcmode="lin" valueType="num">
                                      <p:cBhvr additive="base">
                                        <p:cTn id="466" dur="500"/>
                                        <p:tgtEl>
                                          <p:spTgt spid="127"/>
                                        </p:tgtEl>
                                        <p:attrNameLst>
                                          <p:attrName>ppt_x</p:attrName>
                                        </p:attrNameLst>
                                      </p:cBhvr>
                                      <p:tavLst>
                                        <p:tav tm="0">
                                          <p:val>
                                            <p:strVal val="#ppt_x"/>
                                          </p:val>
                                        </p:tav>
                                        <p:tav tm="100000">
                                          <p:val>
                                            <p:strVal val="#ppt_x-#ppt_w*1.125000"/>
                                          </p:val>
                                        </p:tav>
                                      </p:tavLst>
                                    </p:anim>
                                    <p:animEffect transition="out" filter="wipe(left)">
                                      <p:cBhvr>
                                        <p:cTn id="467" dur="500"/>
                                        <p:tgtEl>
                                          <p:spTgt spid="127"/>
                                        </p:tgtEl>
                                      </p:cBhvr>
                                    </p:animEffect>
                                    <p:set>
                                      <p:cBhvr>
                                        <p:cTn id="468" dur="1" fill="hold">
                                          <p:stCondLst>
                                            <p:cond delay="499"/>
                                          </p:stCondLst>
                                        </p:cTn>
                                        <p:tgtEl>
                                          <p:spTgt spid="127"/>
                                        </p:tgtEl>
                                        <p:attrNameLst>
                                          <p:attrName>style.visibility</p:attrName>
                                        </p:attrNameLst>
                                      </p:cBhvr>
                                      <p:to>
                                        <p:strVal val="hidden"/>
                                      </p:to>
                                    </p:set>
                                  </p:childTnLst>
                                </p:cTn>
                              </p:par>
                              <p:par>
                                <p:cTn id="469" presetID="12" presetClass="exit" presetSubtype="8" fill="hold" grpId="0" nodeType="withEffect">
                                  <p:stCondLst>
                                    <p:cond delay="0"/>
                                  </p:stCondLst>
                                  <p:childTnLst>
                                    <p:anim calcmode="lin" valueType="num">
                                      <p:cBhvr additive="base">
                                        <p:cTn id="470" dur="500"/>
                                        <p:tgtEl>
                                          <p:spTgt spid="128"/>
                                        </p:tgtEl>
                                        <p:attrNameLst>
                                          <p:attrName>ppt_x</p:attrName>
                                        </p:attrNameLst>
                                      </p:cBhvr>
                                      <p:tavLst>
                                        <p:tav tm="0">
                                          <p:val>
                                            <p:strVal val="#ppt_x"/>
                                          </p:val>
                                        </p:tav>
                                        <p:tav tm="100000">
                                          <p:val>
                                            <p:strVal val="#ppt_x-#ppt_w*1.125000"/>
                                          </p:val>
                                        </p:tav>
                                      </p:tavLst>
                                    </p:anim>
                                    <p:animEffect transition="out" filter="wipe(left)">
                                      <p:cBhvr>
                                        <p:cTn id="471" dur="500"/>
                                        <p:tgtEl>
                                          <p:spTgt spid="128"/>
                                        </p:tgtEl>
                                      </p:cBhvr>
                                    </p:animEffect>
                                    <p:set>
                                      <p:cBhvr>
                                        <p:cTn id="472" dur="1" fill="hold">
                                          <p:stCondLst>
                                            <p:cond delay="499"/>
                                          </p:stCondLst>
                                        </p:cTn>
                                        <p:tgtEl>
                                          <p:spTgt spid="128"/>
                                        </p:tgtEl>
                                        <p:attrNameLst>
                                          <p:attrName>style.visibility</p:attrName>
                                        </p:attrNameLst>
                                      </p:cBhvr>
                                      <p:to>
                                        <p:strVal val="hidden"/>
                                      </p:to>
                                    </p:set>
                                  </p:childTnLst>
                                </p:cTn>
                              </p:par>
                              <p:par>
                                <p:cTn id="473" presetID="12" presetClass="exit" presetSubtype="8" fill="hold" grpId="0" nodeType="withEffect">
                                  <p:stCondLst>
                                    <p:cond delay="0"/>
                                  </p:stCondLst>
                                  <p:childTnLst>
                                    <p:anim calcmode="lin" valueType="num">
                                      <p:cBhvr additive="base">
                                        <p:cTn id="474" dur="500"/>
                                        <p:tgtEl>
                                          <p:spTgt spid="129"/>
                                        </p:tgtEl>
                                        <p:attrNameLst>
                                          <p:attrName>ppt_x</p:attrName>
                                        </p:attrNameLst>
                                      </p:cBhvr>
                                      <p:tavLst>
                                        <p:tav tm="0">
                                          <p:val>
                                            <p:strVal val="#ppt_x"/>
                                          </p:val>
                                        </p:tav>
                                        <p:tav tm="100000">
                                          <p:val>
                                            <p:strVal val="#ppt_x-#ppt_w*1.125000"/>
                                          </p:val>
                                        </p:tav>
                                      </p:tavLst>
                                    </p:anim>
                                    <p:animEffect transition="out" filter="wipe(left)">
                                      <p:cBhvr>
                                        <p:cTn id="475" dur="500"/>
                                        <p:tgtEl>
                                          <p:spTgt spid="129"/>
                                        </p:tgtEl>
                                      </p:cBhvr>
                                    </p:animEffect>
                                    <p:set>
                                      <p:cBhvr>
                                        <p:cTn id="476" dur="1" fill="hold">
                                          <p:stCondLst>
                                            <p:cond delay="499"/>
                                          </p:stCondLst>
                                        </p:cTn>
                                        <p:tgtEl>
                                          <p:spTgt spid="129"/>
                                        </p:tgtEl>
                                        <p:attrNameLst>
                                          <p:attrName>style.visibility</p:attrName>
                                        </p:attrNameLst>
                                      </p:cBhvr>
                                      <p:to>
                                        <p:strVal val="hidden"/>
                                      </p:to>
                                    </p:set>
                                  </p:childTnLst>
                                </p:cTn>
                              </p:par>
                              <p:par>
                                <p:cTn id="477" presetID="12" presetClass="exit" presetSubtype="8" fill="hold" grpId="0" nodeType="withEffect">
                                  <p:stCondLst>
                                    <p:cond delay="0"/>
                                  </p:stCondLst>
                                  <p:childTnLst>
                                    <p:anim calcmode="lin" valueType="num">
                                      <p:cBhvr additive="base">
                                        <p:cTn id="478" dur="500"/>
                                        <p:tgtEl>
                                          <p:spTgt spid="130"/>
                                        </p:tgtEl>
                                        <p:attrNameLst>
                                          <p:attrName>ppt_x</p:attrName>
                                        </p:attrNameLst>
                                      </p:cBhvr>
                                      <p:tavLst>
                                        <p:tav tm="0">
                                          <p:val>
                                            <p:strVal val="#ppt_x"/>
                                          </p:val>
                                        </p:tav>
                                        <p:tav tm="100000">
                                          <p:val>
                                            <p:strVal val="#ppt_x-#ppt_w*1.125000"/>
                                          </p:val>
                                        </p:tav>
                                      </p:tavLst>
                                    </p:anim>
                                    <p:animEffect transition="out" filter="wipe(left)">
                                      <p:cBhvr>
                                        <p:cTn id="479" dur="500"/>
                                        <p:tgtEl>
                                          <p:spTgt spid="130"/>
                                        </p:tgtEl>
                                      </p:cBhvr>
                                    </p:animEffect>
                                    <p:set>
                                      <p:cBhvr>
                                        <p:cTn id="480" dur="1" fill="hold">
                                          <p:stCondLst>
                                            <p:cond delay="499"/>
                                          </p:stCondLst>
                                        </p:cTn>
                                        <p:tgtEl>
                                          <p:spTgt spid="130"/>
                                        </p:tgtEl>
                                        <p:attrNameLst>
                                          <p:attrName>style.visibility</p:attrName>
                                        </p:attrNameLst>
                                      </p:cBhvr>
                                      <p:to>
                                        <p:strVal val="hidden"/>
                                      </p:to>
                                    </p:set>
                                  </p:childTnLst>
                                </p:cTn>
                              </p:par>
                              <p:par>
                                <p:cTn id="481" presetID="12" presetClass="exit" presetSubtype="8" fill="hold" grpId="0" nodeType="withEffect">
                                  <p:stCondLst>
                                    <p:cond delay="0"/>
                                  </p:stCondLst>
                                  <p:childTnLst>
                                    <p:anim calcmode="lin" valueType="num">
                                      <p:cBhvr additive="base">
                                        <p:cTn id="482" dur="500"/>
                                        <p:tgtEl>
                                          <p:spTgt spid="131"/>
                                        </p:tgtEl>
                                        <p:attrNameLst>
                                          <p:attrName>ppt_x</p:attrName>
                                        </p:attrNameLst>
                                      </p:cBhvr>
                                      <p:tavLst>
                                        <p:tav tm="0">
                                          <p:val>
                                            <p:strVal val="#ppt_x"/>
                                          </p:val>
                                        </p:tav>
                                        <p:tav tm="100000">
                                          <p:val>
                                            <p:strVal val="#ppt_x-#ppt_w*1.125000"/>
                                          </p:val>
                                        </p:tav>
                                      </p:tavLst>
                                    </p:anim>
                                    <p:animEffect transition="out" filter="wipe(left)">
                                      <p:cBhvr>
                                        <p:cTn id="483" dur="500"/>
                                        <p:tgtEl>
                                          <p:spTgt spid="131"/>
                                        </p:tgtEl>
                                      </p:cBhvr>
                                    </p:animEffect>
                                    <p:set>
                                      <p:cBhvr>
                                        <p:cTn id="484" dur="1" fill="hold">
                                          <p:stCondLst>
                                            <p:cond delay="499"/>
                                          </p:stCondLst>
                                        </p:cTn>
                                        <p:tgtEl>
                                          <p:spTgt spid="131"/>
                                        </p:tgtEl>
                                        <p:attrNameLst>
                                          <p:attrName>style.visibility</p:attrName>
                                        </p:attrNameLst>
                                      </p:cBhvr>
                                      <p:to>
                                        <p:strVal val="hidden"/>
                                      </p:to>
                                    </p:set>
                                  </p:childTnLst>
                                </p:cTn>
                              </p:par>
                              <p:par>
                                <p:cTn id="485" presetID="12" presetClass="exit" presetSubtype="8" fill="hold" grpId="0" nodeType="withEffect">
                                  <p:stCondLst>
                                    <p:cond delay="0"/>
                                  </p:stCondLst>
                                  <p:childTnLst>
                                    <p:anim calcmode="lin" valueType="num">
                                      <p:cBhvr additive="base">
                                        <p:cTn id="486" dur="500"/>
                                        <p:tgtEl>
                                          <p:spTgt spid="132"/>
                                        </p:tgtEl>
                                        <p:attrNameLst>
                                          <p:attrName>ppt_x</p:attrName>
                                        </p:attrNameLst>
                                      </p:cBhvr>
                                      <p:tavLst>
                                        <p:tav tm="0">
                                          <p:val>
                                            <p:strVal val="#ppt_x"/>
                                          </p:val>
                                        </p:tav>
                                        <p:tav tm="100000">
                                          <p:val>
                                            <p:strVal val="#ppt_x-#ppt_w*1.125000"/>
                                          </p:val>
                                        </p:tav>
                                      </p:tavLst>
                                    </p:anim>
                                    <p:animEffect transition="out" filter="wipe(left)">
                                      <p:cBhvr>
                                        <p:cTn id="487" dur="500"/>
                                        <p:tgtEl>
                                          <p:spTgt spid="132"/>
                                        </p:tgtEl>
                                      </p:cBhvr>
                                    </p:animEffect>
                                    <p:set>
                                      <p:cBhvr>
                                        <p:cTn id="488" dur="1" fill="hold">
                                          <p:stCondLst>
                                            <p:cond delay="499"/>
                                          </p:stCondLst>
                                        </p:cTn>
                                        <p:tgtEl>
                                          <p:spTgt spid="132"/>
                                        </p:tgtEl>
                                        <p:attrNameLst>
                                          <p:attrName>style.visibility</p:attrName>
                                        </p:attrNameLst>
                                      </p:cBhvr>
                                      <p:to>
                                        <p:strVal val="hidden"/>
                                      </p:to>
                                    </p:set>
                                  </p:childTnLst>
                                </p:cTn>
                              </p:par>
                              <p:par>
                                <p:cTn id="489" presetID="12" presetClass="exit" presetSubtype="8" fill="hold" grpId="0" nodeType="withEffect">
                                  <p:stCondLst>
                                    <p:cond delay="0"/>
                                  </p:stCondLst>
                                  <p:childTnLst>
                                    <p:anim calcmode="lin" valueType="num">
                                      <p:cBhvr additive="base">
                                        <p:cTn id="490" dur="500"/>
                                        <p:tgtEl>
                                          <p:spTgt spid="134"/>
                                        </p:tgtEl>
                                        <p:attrNameLst>
                                          <p:attrName>ppt_x</p:attrName>
                                        </p:attrNameLst>
                                      </p:cBhvr>
                                      <p:tavLst>
                                        <p:tav tm="0">
                                          <p:val>
                                            <p:strVal val="#ppt_x"/>
                                          </p:val>
                                        </p:tav>
                                        <p:tav tm="100000">
                                          <p:val>
                                            <p:strVal val="#ppt_x-#ppt_w*1.125000"/>
                                          </p:val>
                                        </p:tav>
                                      </p:tavLst>
                                    </p:anim>
                                    <p:animEffect transition="out" filter="wipe(left)">
                                      <p:cBhvr>
                                        <p:cTn id="491" dur="500"/>
                                        <p:tgtEl>
                                          <p:spTgt spid="134"/>
                                        </p:tgtEl>
                                      </p:cBhvr>
                                    </p:animEffect>
                                    <p:set>
                                      <p:cBhvr>
                                        <p:cTn id="492" dur="1" fill="hold">
                                          <p:stCondLst>
                                            <p:cond delay="499"/>
                                          </p:stCondLst>
                                        </p:cTn>
                                        <p:tgtEl>
                                          <p:spTgt spid="134"/>
                                        </p:tgtEl>
                                        <p:attrNameLst>
                                          <p:attrName>style.visibility</p:attrName>
                                        </p:attrNameLst>
                                      </p:cBhvr>
                                      <p:to>
                                        <p:strVal val="hidden"/>
                                      </p:to>
                                    </p:set>
                                  </p:childTnLst>
                                </p:cTn>
                              </p:par>
                              <p:par>
                                <p:cTn id="493" presetID="12" presetClass="exit" presetSubtype="8" fill="hold" grpId="0" nodeType="withEffect">
                                  <p:stCondLst>
                                    <p:cond delay="0"/>
                                  </p:stCondLst>
                                  <p:childTnLst>
                                    <p:anim calcmode="lin" valueType="num">
                                      <p:cBhvr additive="base">
                                        <p:cTn id="494" dur="500"/>
                                        <p:tgtEl>
                                          <p:spTgt spid="136"/>
                                        </p:tgtEl>
                                        <p:attrNameLst>
                                          <p:attrName>ppt_x</p:attrName>
                                        </p:attrNameLst>
                                      </p:cBhvr>
                                      <p:tavLst>
                                        <p:tav tm="0">
                                          <p:val>
                                            <p:strVal val="#ppt_x"/>
                                          </p:val>
                                        </p:tav>
                                        <p:tav tm="100000">
                                          <p:val>
                                            <p:strVal val="#ppt_x-#ppt_w*1.125000"/>
                                          </p:val>
                                        </p:tav>
                                      </p:tavLst>
                                    </p:anim>
                                    <p:animEffect transition="out" filter="wipe(left)">
                                      <p:cBhvr>
                                        <p:cTn id="495" dur="500"/>
                                        <p:tgtEl>
                                          <p:spTgt spid="136"/>
                                        </p:tgtEl>
                                      </p:cBhvr>
                                    </p:animEffect>
                                    <p:set>
                                      <p:cBhvr>
                                        <p:cTn id="496" dur="1" fill="hold">
                                          <p:stCondLst>
                                            <p:cond delay="499"/>
                                          </p:stCondLst>
                                        </p:cTn>
                                        <p:tgtEl>
                                          <p:spTgt spid="136"/>
                                        </p:tgtEl>
                                        <p:attrNameLst>
                                          <p:attrName>style.visibility</p:attrName>
                                        </p:attrNameLst>
                                      </p:cBhvr>
                                      <p:to>
                                        <p:strVal val="hidden"/>
                                      </p:to>
                                    </p:set>
                                  </p:childTnLst>
                                </p:cTn>
                              </p:par>
                              <p:par>
                                <p:cTn id="497" presetID="12" presetClass="exit" presetSubtype="8" fill="hold" grpId="0" nodeType="withEffect">
                                  <p:stCondLst>
                                    <p:cond delay="0"/>
                                  </p:stCondLst>
                                  <p:childTnLst>
                                    <p:anim calcmode="lin" valueType="num">
                                      <p:cBhvr additive="base">
                                        <p:cTn id="498" dur="500"/>
                                        <p:tgtEl>
                                          <p:spTgt spid="135"/>
                                        </p:tgtEl>
                                        <p:attrNameLst>
                                          <p:attrName>ppt_x</p:attrName>
                                        </p:attrNameLst>
                                      </p:cBhvr>
                                      <p:tavLst>
                                        <p:tav tm="0">
                                          <p:val>
                                            <p:strVal val="#ppt_x"/>
                                          </p:val>
                                        </p:tav>
                                        <p:tav tm="100000">
                                          <p:val>
                                            <p:strVal val="#ppt_x-#ppt_w*1.125000"/>
                                          </p:val>
                                        </p:tav>
                                      </p:tavLst>
                                    </p:anim>
                                    <p:animEffect transition="out" filter="wipe(left)">
                                      <p:cBhvr>
                                        <p:cTn id="499" dur="500"/>
                                        <p:tgtEl>
                                          <p:spTgt spid="135"/>
                                        </p:tgtEl>
                                      </p:cBhvr>
                                    </p:animEffect>
                                    <p:set>
                                      <p:cBhvr>
                                        <p:cTn id="500" dur="1" fill="hold">
                                          <p:stCondLst>
                                            <p:cond delay="499"/>
                                          </p:stCondLst>
                                        </p:cTn>
                                        <p:tgtEl>
                                          <p:spTgt spid="135"/>
                                        </p:tgtEl>
                                        <p:attrNameLst>
                                          <p:attrName>style.visibility</p:attrName>
                                        </p:attrNameLst>
                                      </p:cBhvr>
                                      <p:to>
                                        <p:strVal val="hidden"/>
                                      </p:to>
                                    </p:set>
                                  </p:childTnLst>
                                </p:cTn>
                              </p:par>
                              <p:par>
                                <p:cTn id="501" presetID="12" presetClass="exit" presetSubtype="8" fill="hold" grpId="0" nodeType="withEffect">
                                  <p:stCondLst>
                                    <p:cond delay="0"/>
                                  </p:stCondLst>
                                  <p:childTnLst>
                                    <p:anim calcmode="lin" valueType="num">
                                      <p:cBhvr additive="base">
                                        <p:cTn id="502" dur="500"/>
                                        <p:tgtEl>
                                          <p:spTgt spid="142"/>
                                        </p:tgtEl>
                                        <p:attrNameLst>
                                          <p:attrName>ppt_x</p:attrName>
                                        </p:attrNameLst>
                                      </p:cBhvr>
                                      <p:tavLst>
                                        <p:tav tm="0">
                                          <p:val>
                                            <p:strVal val="#ppt_x"/>
                                          </p:val>
                                        </p:tav>
                                        <p:tav tm="100000">
                                          <p:val>
                                            <p:strVal val="#ppt_x-#ppt_w*1.125000"/>
                                          </p:val>
                                        </p:tav>
                                      </p:tavLst>
                                    </p:anim>
                                    <p:animEffect transition="out" filter="wipe(left)">
                                      <p:cBhvr>
                                        <p:cTn id="503" dur="500"/>
                                        <p:tgtEl>
                                          <p:spTgt spid="142"/>
                                        </p:tgtEl>
                                      </p:cBhvr>
                                    </p:animEffect>
                                    <p:set>
                                      <p:cBhvr>
                                        <p:cTn id="504" dur="1" fill="hold">
                                          <p:stCondLst>
                                            <p:cond delay="499"/>
                                          </p:stCondLst>
                                        </p:cTn>
                                        <p:tgtEl>
                                          <p:spTgt spid="142"/>
                                        </p:tgtEl>
                                        <p:attrNameLst>
                                          <p:attrName>style.visibility</p:attrName>
                                        </p:attrNameLst>
                                      </p:cBhvr>
                                      <p:to>
                                        <p:strVal val="hidden"/>
                                      </p:to>
                                    </p:set>
                                  </p:childTnLst>
                                </p:cTn>
                              </p:par>
                              <p:par>
                                <p:cTn id="505" presetID="12" presetClass="exit" presetSubtype="8" fill="hold" grpId="0" nodeType="withEffect">
                                  <p:stCondLst>
                                    <p:cond delay="0"/>
                                  </p:stCondLst>
                                  <p:childTnLst>
                                    <p:anim calcmode="lin" valueType="num">
                                      <p:cBhvr additive="base">
                                        <p:cTn id="506" dur="500"/>
                                        <p:tgtEl>
                                          <p:spTgt spid="143"/>
                                        </p:tgtEl>
                                        <p:attrNameLst>
                                          <p:attrName>ppt_x</p:attrName>
                                        </p:attrNameLst>
                                      </p:cBhvr>
                                      <p:tavLst>
                                        <p:tav tm="0">
                                          <p:val>
                                            <p:strVal val="#ppt_x"/>
                                          </p:val>
                                        </p:tav>
                                        <p:tav tm="100000">
                                          <p:val>
                                            <p:strVal val="#ppt_x-#ppt_w*1.125000"/>
                                          </p:val>
                                        </p:tav>
                                      </p:tavLst>
                                    </p:anim>
                                    <p:animEffect transition="out" filter="wipe(left)">
                                      <p:cBhvr>
                                        <p:cTn id="507" dur="500"/>
                                        <p:tgtEl>
                                          <p:spTgt spid="143"/>
                                        </p:tgtEl>
                                      </p:cBhvr>
                                    </p:animEffect>
                                    <p:set>
                                      <p:cBhvr>
                                        <p:cTn id="508" dur="1" fill="hold">
                                          <p:stCondLst>
                                            <p:cond delay="499"/>
                                          </p:stCondLst>
                                        </p:cTn>
                                        <p:tgtEl>
                                          <p:spTgt spid="143"/>
                                        </p:tgtEl>
                                        <p:attrNameLst>
                                          <p:attrName>style.visibility</p:attrName>
                                        </p:attrNameLst>
                                      </p:cBhvr>
                                      <p:to>
                                        <p:strVal val="hidden"/>
                                      </p:to>
                                    </p:set>
                                  </p:childTnLst>
                                </p:cTn>
                              </p:par>
                              <p:par>
                                <p:cTn id="509" presetID="12" presetClass="exit" presetSubtype="8" fill="hold" grpId="0" nodeType="withEffect">
                                  <p:stCondLst>
                                    <p:cond delay="0"/>
                                  </p:stCondLst>
                                  <p:childTnLst>
                                    <p:anim calcmode="lin" valueType="num">
                                      <p:cBhvr additive="base">
                                        <p:cTn id="510" dur="500"/>
                                        <p:tgtEl>
                                          <p:spTgt spid="144"/>
                                        </p:tgtEl>
                                        <p:attrNameLst>
                                          <p:attrName>ppt_x</p:attrName>
                                        </p:attrNameLst>
                                      </p:cBhvr>
                                      <p:tavLst>
                                        <p:tav tm="0">
                                          <p:val>
                                            <p:strVal val="#ppt_x"/>
                                          </p:val>
                                        </p:tav>
                                        <p:tav tm="100000">
                                          <p:val>
                                            <p:strVal val="#ppt_x-#ppt_w*1.125000"/>
                                          </p:val>
                                        </p:tav>
                                      </p:tavLst>
                                    </p:anim>
                                    <p:animEffect transition="out" filter="wipe(left)">
                                      <p:cBhvr>
                                        <p:cTn id="511" dur="500"/>
                                        <p:tgtEl>
                                          <p:spTgt spid="144"/>
                                        </p:tgtEl>
                                      </p:cBhvr>
                                    </p:animEffect>
                                    <p:set>
                                      <p:cBhvr>
                                        <p:cTn id="512" dur="1" fill="hold">
                                          <p:stCondLst>
                                            <p:cond delay="499"/>
                                          </p:stCondLst>
                                        </p:cTn>
                                        <p:tgtEl>
                                          <p:spTgt spid="144"/>
                                        </p:tgtEl>
                                        <p:attrNameLst>
                                          <p:attrName>style.visibility</p:attrName>
                                        </p:attrNameLst>
                                      </p:cBhvr>
                                      <p:to>
                                        <p:strVal val="hidden"/>
                                      </p:to>
                                    </p:set>
                                  </p:childTnLst>
                                </p:cTn>
                              </p:par>
                            </p:childTnLst>
                          </p:cTn>
                        </p:par>
                        <p:par>
                          <p:cTn id="513" fill="hold">
                            <p:stCondLst>
                              <p:cond delay="500"/>
                            </p:stCondLst>
                            <p:childTnLst>
                              <p:par>
                                <p:cTn id="514" presetID="1" presetClass="entr" presetSubtype="0" fill="hold" grpId="0" nodeType="afterEffect">
                                  <p:stCondLst>
                                    <p:cond delay="0"/>
                                  </p:stCondLst>
                                  <p:childTnLst>
                                    <p:set>
                                      <p:cBhvr>
                                        <p:cTn id="51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p:bldP spid="13" grpId="0" animBg="1"/>
      <p:bldP spid="14" grpId="0"/>
      <p:bldP spid="15" grpId="0" animBg="1"/>
      <p:bldP spid="17" grpId="0" animBg="1"/>
      <p:bldP spid="18" grpId="0"/>
      <p:bldP spid="19" grpId="0" animBg="1"/>
      <p:bldP spid="21" grpId="0"/>
      <p:bldP spid="22" grpId="0" animBg="1"/>
      <p:bldP spid="23" grpId="0"/>
      <p:bldP spid="24" grpId="0" animBg="1"/>
      <p:bldP spid="26" grpId="0" animBg="1"/>
      <p:bldP spid="27" grpId="0"/>
      <p:bldP spid="28" grpId="0"/>
      <p:bldP spid="30" grpId="0"/>
      <p:bldP spid="31" grpId="0"/>
      <p:bldP spid="33" grpId="0"/>
      <p:bldP spid="32" grpId="0" animBg="1"/>
      <p:bldP spid="34" grpId="0"/>
      <p:bldP spid="35" grpId="0"/>
      <p:bldP spid="36" grpId="0" animBg="1"/>
      <p:bldP spid="37" grpId="0"/>
      <p:bldP spid="38" grpId="0" animBg="1"/>
      <p:bldP spid="39" grpId="0"/>
      <p:bldP spid="40" grpId="0" animBg="1"/>
      <p:bldP spid="41" grpId="0"/>
      <p:bldP spid="42" grpId="0"/>
      <p:bldP spid="43" grpId="0" animBg="1"/>
      <p:bldP spid="44" grpId="0"/>
      <p:bldP spid="45" grpId="0"/>
      <p:bldP spid="46" grpId="0" animBg="1"/>
      <p:bldP spid="47" grpId="0"/>
      <p:bldP spid="48" grpId="0"/>
      <p:bldP spid="49" grpId="0" animBg="1"/>
      <p:bldP spid="50" grpId="0"/>
      <p:bldP spid="51" grpId="0"/>
      <p:bldP spid="25" grpId="0"/>
      <p:bldP spid="52" grpId="0" animBg="1"/>
      <p:bldP spid="53" grpId="0"/>
      <p:bldP spid="54" grpId="0" animBg="1"/>
      <p:bldP spid="20" grpId="0"/>
      <p:bldP spid="16" grpId="0"/>
      <p:bldP spid="55" grpId="0"/>
      <p:bldP spid="56" grpId="0"/>
      <p:bldP spid="29" grpId="0" animBg="1"/>
      <p:bldP spid="57" grpId="0" animBg="1"/>
      <p:bldP spid="58" grpId="0"/>
      <p:bldP spid="59" grpId="0"/>
      <p:bldP spid="60" grpId="0" animBg="1"/>
      <p:bldP spid="61" grpId="0"/>
      <p:bldP spid="62" grpId="0"/>
      <p:bldP spid="64" grpId="0"/>
      <p:bldP spid="65" grpId="0"/>
      <p:bldP spid="63" grpId="0" animBg="1"/>
      <p:bldP spid="66" grpId="0" animBg="1"/>
      <p:bldP spid="67" grpId="0"/>
      <p:bldP spid="68" grpId="0" animBg="1"/>
      <p:bldP spid="69" grpId="0"/>
      <p:bldP spid="70" grpId="0"/>
      <p:bldP spid="83" grpId="0" animBg="1"/>
      <p:bldP spid="71" grpId="0" animBg="1"/>
      <p:bldP spid="72" grpId="0"/>
      <p:bldP spid="73" grpId="0" animBg="1"/>
      <p:bldP spid="74" grpId="0"/>
      <p:bldP spid="75" grpId="0" animBg="1"/>
      <p:bldP spid="76" grpId="0"/>
      <p:bldP spid="77" grpId="0"/>
      <p:bldP spid="78" grpId="0" animBg="1"/>
      <p:bldP spid="79" grpId="0"/>
      <p:bldP spid="80" grpId="0" animBg="1"/>
      <p:bldP spid="81" grpId="0"/>
      <p:bldP spid="82" grpId="0"/>
      <p:bldP spid="84" grpId="0"/>
      <p:bldP spid="85" grpId="0"/>
      <p:bldP spid="86" grpId="0" animBg="1"/>
      <p:bldP spid="87" grpId="0"/>
      <p:bldP spid="88" grpId="0"/>
      <p:bldP spid="113" grpId="0"/>
      <p:bldP spid="89" grpId="0" animBg="1"/>
      <p:bldP spid="90" grpId="0"/>
      <p:bldP spid="91" grpId="0"/>
      <p:bldP spid="92" grpId="0" animBg="1"/>
      <p:bldP spid="93" grpId="0"/>
      <p:bldP spid="95" grpId="0"/>
      <p:bldP spid="96" grpId="0" animBg="1"/>
      <p:bldP spid="97" grpId="0"/>
      <p:bldP spid="98" grpId="0" animBg="1"/>
      <p:bldP spid="99" grpId="0"/>
      <p:bldP spid="100" grpId="0"/>
      <p:bldP spid="101" grpId="0" animBg="1"/>
      <p:bldP spid="102" grpId="0"/>
      <p:bldP spid="103" grpId="0"/>
      <p:bldP spid="105" grpId="0"/>
      <p:bldP spid="106" grpId="0"/>
      <p:bldP spid="107" grpId="0" animBg="1"/>
      <p:bldP spid="108" grpId="0" animBg="1"/>
      <p:bldP spid="109" grpId="0"/>
      <p:bldP spid="110" grpId="0"/>
      <p:bldP spid="111" grpId="0" animBg="1"/>
      <p:bldP spid="112" grpId="0"/>
      <p:bldP spid="114" grpId="0" animBg="1"/>
      <p:bldP spid="115" grpId="0"/>
      <p:bldP spid="116" grpId="0" animBg="1"/>
      <p:bldP spid="117" grpId="0"/>
      <p:bldP spid="118" grpId="0"/>
      <p:bldP spid="119" grpId="0" animBg="1"/>
      <p:bldP spid="120" grpId="0"/>
      <p:bldP spid="121" grpId="0" animBg="1"/>
      <p:bldP spid="122" grpId="0"/>
      <p:bldP spid="126" grpId="0"/>
      <p:bldP spid="127" grpId="0" animBg="1"/>
      <p:bldP spid="128" grpId="0"/>
      <p:bldP spid="129" grpId="0" animBg="1"/>
      <p:bldP spid="130" grpId="0"/>
      <p:bldP spid="131" grpId="0"/>
      <p:bldP spid="132" grpId="0" animBg="1"/>
      <p:bldP spid="134" grpId="0"/>
      <p:bldP spid="136" grpId="0" animBg="1"/>
      <p:bldP spid="135" grpId="0"/>
      <p:bldP spid="142" grpId="0" animBg="1"/>
      <p:bldP spid="143" grpId="0"/>
      <p:bldP spid="144" grpId="0"/>
      <p:bldP spid="3"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p:spPr>
      </p:pic>
      <p:sp>
        <p:nvSpPr>
          <p:cNvPr id="180" name="Content Placeholder 2"/>
          <p:cNvSpPr txBox="1">
            <a:spLocks/>
          </p:cNvSpPr>
          <p:nvPr/>
        </p:nvSpPr>
        <p:spPr>
          <a:xfrm>
            <a:off x="3841576" y="44624"/>
            <a:ext cx="4042792" cy="1152128"/>
          </a:xfrm>
          <a:prstGeom prst="rect">
            <a:avLst/>
          </a:prstGeom>
          <a:gradFill>
            <a:gsLst>
              <a:gs pos="0">
                <a:schemeClr val="accent5">
                  <a:tint val="79000"/>
                  <a:satMod val="180000"/>
                  <a:alpha val="40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endParaRPr lang="de-DE" dirty="0">
              <a:effectLst>
                <a:outerShdw blurRad="38100" dist="38100" dir="2700000" algn="tl">
                  <a:srgbClr val="000000">
                    <a:alpha val="43137"/>
                  </a:srgbClr>
                </a:outerShdw>
              </a:effectLst>
            </a:endParaRPr>
          </a:p>
          <a:p>
            <a:pPr lvl="1"/>
            <a:r>
              <a:rPr lang="de-DE" b="1" dirty="0" err="1">
                <a:effectLst>
                  <a:outerShdw blurRad="38100" dist="38100" dir="2700000" algn="tl">
                    <a:srgbClr val="000000">
                      <a:alpha val="43137"/>
                    </a:srgbClr>
                  </a:outerShdw>
                </a:effectLst>
              </a:rPr>
              <a:t>more</a:t>
            </a:r>
            <a:r>
              <a:rPr lang="de-DE" b="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than</a:t>
            </a:r>
            <a:r>
              <a:rPr lang="de-DE" b="1" dirty="0">
                <a:effectLst>
                  <a:outerShdw blurRad="38100" dist="38100" dir="2700000" algn="tl">
                    <a:srgbClr val="000000">
                      <a:alpha val="43137"/>
                    </a:srgbClr>
                  </a:outerShdw>
                </a:effectLst>
              </a:rPr>
              <a:t> 60 </a:t>
            </a:r>
            <a:r>
              <a:rPr lang="de-DE" b="1" i="1" dirty="0" err="1">
                <a:effectLst>
                  <a:outerShdw blurRad="38100" dist="38100" dir="2700000" algn="tl">
                    <a:srgbClr val="000000">
                      <a:alpha val="43137"/>
                    </a:srgbClr>
                  </a:outerShdw>
                </a:effectLst>
              </a:rPr>
              <a:t>poleis</a:t>
            </a:r>
            <a:r>
              <a:rPr lang="de-DE" b="1" i="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without</a:t>
            </a:r>
            <a:r>
              <a:rPr lang="de-DE" b="1" dirty="0">
                <a:effectLst>
                  <a:outerShdw blurRad="38100" dist="38100" dir="2700000" algn="tl">
                    <a:srgbClr val="000000">
                      <a:alpha val="43137"/>
                    </a:srgbClr>
                  </a:outerShdw>
                </a:effectLst>
              </a:rPr>
              <a:t> </a:t>
            </a:r>
            <a:r>
              <a:rPr lang="de-DE" b="1" i="1" dirty="0" err="1">
                <a:effectLst>
                  <a:outerShdw blurRad="38100" dist="38100" dir="2700000" algn="tl">
                    <a:srgbClr val="000000">
                      <a:alpha val="43137"/>
                    </a:srgbClr>
                  </a:outerShdw>
                </a:effectLst>
              </a:rPr>
              <a:t>archiereia</a:t>
            </a:r>
            <a:endParaRPr lang="de-DE" dirty="0">
              <a:effectLst>
                <a:outerShdw blurRad="38100" dist="38100" dir="2700000" algn="tl">
                  <a:srgbClr val="000000">
                    <a:alpha val="43137"/>
                  </a:srgbClr>
                </a:outerShdw>
              </a:effectLst>
            </a:endParaRPr>
          </a:p>
        </p:txBody>
      </p:sp>
      <p:sp>
        <p:nvSpPr>
          <p:cNvPr id="112" name="Oval 111"/>
          <p:cNvSpPr/>
          <p:nvPr/>
        </p:nvSpPr>
        <p:spPr>
          <a:xfrm>
            <a:off x="1913508" y="5517232"/>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2051720" y="508518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846826" y="5152547"/>
            <a:ext cx="312906" cy="369332"/>
          </a:xfrm>
          <a:prstGeom prst="rect">
            <a:avLst/>
          </a:prstGeom>
          <a:noFill/>
        </p:spPr>
        <p:txBody>
          <a:bodyPr wrap="none" rtlCol="0">
            <a:spAutoFit/>
          </a:bodyPr>
          <a:lstStyle/>
          <a:p>
            <a:r>
              <a:rPr lang="en-GB" dirty="0">
                <a:solidFill>
                  <a:srgbClr val="25EE04"/>
                </a:solidFill>
              </a:rPr>
              <a:t>1</a:t>
            </a:r>
          </a:p>
        </p:txBody>
      </p:sp>
      <p:sp>
        <p:nvSpPr>
          <p:cNvPr id="15" name="TextBox 14"/>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tx1">
                    <a:lumMod val="65000"/>
                  </a:schemeClr>
                </a:solidFill>
              </a:rPr>
              <a:t>R. Talbert, Barrington Atlas of the Greek and Roman World, Princeton UP 2001</a:t>
            </a:r>
          </a:p>
        </p:txBody>
      </p:sp>
      <p:sp>
        <p:nvSpPr>
          <p:cNvPr id="16" name="Oval 15"/>
          <p:cNvSpPr/>
          <p:nvPr/>
        </p:nvSpPr>
        <p:spPr>
          <a:xfrm>
            <a:off x="932140" y="573325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115616" y="5867980"/>
            <a:ext cx="312906" cy="369332"/>
          </a:xfrm>
          <a:prstGeom prst="rect">
            <a:avLst/>
          </a:prstGeom>
          <a:noFill/>
        </p:spPr>
        <p:txBody>
          <a:bodyPr wrap="none" rtlCol="0">
            <a:spAutoFit/>
          </a:bodyPr>
          <a:lstStyle/>
          <a:p>
            <a:r>
              <a:rPr lang="en-GB" dirty="0">
                <a:solidFill>
                  <a:srgbClr val="25EE04"/>
                </a:solidFill>
              </a:rPr>
              <a:t>2</a:t>
            </a:r>
          </a:p>
        </p:txBody>
      </p:sp>
      <p:sp>
        <p:nvSpPr>
          <p:cNvPr id="19" name="TextBox 18"/>
          <p:cNvSpPr txBox="1"/>
          <p:nvPr/>
        </p:nvSpPr>
        <p:spPr>
          <a:xfrm>
            <a:off x="2421210" y="4643844"/>
            <a:ext cx="312906" cy="369332"/>
          </a:xfrm>
          <a:prstGeom prst="rect">
            <a:avLst/>
          </a:prstGeom>
          <a:noFill/>
        </p:spPr>
        <p:txBody>
          <a:bodyPr wrap="none" rtlCol="0">
            <a:spAutoFit/>
          </a:bodyPr>
          <a:lstStyle/>
          <a:p>
            <a:r>
              <a:rPr lang="en-GB" dirty="0">
                <a:solidFill>
                  <a:srgbClr val="25EE04"/>
                </a:solidFill>
              </a:rPr>
              <a:t>3</a:t>
            </a:r>
          </a:p>
        </p:txBody>
      </p:sp>
      <p:sp>
        <p:nvSpPr>
          <p:cNvPr id="20" name="Oval 19"/>
          <p:cNvSpPr/>
          <p:nvPr/>
        </p:nvSpPr>
        <p:spPr>
          <a:xfrm>
            <a:off x="2767292" y="609329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2619947" y="6196662"/>
            <a:ext cx="312906" cy="369332"/>
          </a:xfrm>
          <a:prstGeom prst="rect">
            <a:avLst/>
          </a:prstGeom>
          <a:noFill/>
        </p:spPr>
        <p:txBody>
          <a:bodyPr wrap="none" rtlCol="0">
            <a:spAutoFit/>
          </a:bodyPr>
          <a:lstStyle/>
          <a:p>
            <a:r>
              <a:rPr lang="en-GB" dirty="0">
                <a:solidFill>
                  <a:srgbClr val="25EE04"/>
                </a:solidFill>
              </a:rPr>
              <a:t>3</a:t>
            </a:r>
          </a:p>
        </p:txBody>
      </p:sp>
      <p:sp>
        <p:nvSpPr>
          <p:cNvPr id="23" name="TextBox 22"/>
          <p:cNvSpPr txBox="1"/>
          <p:nvPr/>
        </p:nvSpPr>
        <p:spPr>
          <a:xfrm>
            <a:off x="2386886" y="5574594"/>
            <a:ext cx="312906" cy="369332"/>
          </a:xfrm>
          <a:prstGeom prst="rect">
            <a:avLst/>
          </a:prstGeom>
          <a:noFill/>
        </p:spPr>
        <p:txBody>
          <a:bodyPr wrap="none" rtlCol="0">
            <a:spAutoFit/>
          </a:bodyPr>
          <a:lstStyle/>
          <a:p>
            <a:r>
              <a:rPr lang="en-GB" dirty="0">
                <a:solidFill>
                  <a:srgbClr val="25EE04"/>
                </a:solidFill>
              </a:rPr>
              <a:t>2</a:t>
            </a:r>
          </a:p>
        </p:txBody>
      </p:sp>
      <p:sp>
        <p:nvSpPr>
          <p:cNvPr id="25" name="Oval 24"/>
          <p:cNvSpPr/>
          <p:nvPr/>
        </p:nvSpPr>
        <p:spPr>
          <a:xfrm>
            <a:off x="3740453" y="444549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3814609" y="4589512"/>
            <a:ext cx="312906" cy="369332"/>
          </a:xfrm>
          <a:prstGeom prst="rect">
            <a:avLst/>
          </a:prstGeom>
          <a:noFill/>
        </p:spPr>
        <p:txBody>
          <a:bodyPr wrap="none" rtlCol="0">
            <a:spAutoFit/>
          </a:bodyPr>
          <a:lstStyle/>
          <a:p>
            <a:r>
              <a:rPr lang="en-GB" dirty="0">
                <a:solidFill>
                  <a:srgbClr val="25EE04"/>
                </a:solidFill>
              </a:rPr>
              <a:t>3</a:t>
            </a:r>
          </a:p>
        </p:txBody>
      </p:sp>
      <p:sp>
        <p:nvSpPr>
          <p:cNvPr id="28" name="TextBox 27"/>
          <p:cNvSpPr txBox="1"/>
          <p:nvPr/>
        </p:nvSpPr>
        <p:spPr>
          <a:xfrm>
            <a:off x="4127515" y="3861048"/>
            <a:ext cx="312906" cy="369332"/>
          </a:xfrm>
          <a:prstGeom prst="rect">
            <a:avLst/>
          </a:prstGeom>
          <a:noFill/>
        </p:spPr>
        <p:txBody>
          <a:bodyPr wrap="none" rtlCol="0">
            <a:spAutoFit/>
          </a:bodyPr>
          <a:lstStyle/>
          <a:p>
            <a:r>
              <a:rPr lang="en-GB" dirty="0">
                <a:solidFill>
                  <a:srgbClr val="25EE04"/>
                </a:solidFill>
              </a:rPr>
              <a:t>5</a:t>
            </a:r>
          </a:p>
        </p:txBody>
      </p:sp>
      <p:sp>
        <p:nvSpPr>
          <p:cNvPr id="30" name="Oval 29"/>
          <p:cNvSpPr/>
          <p:nvPr/>
        </p:nvSpPr>
        <p:spPr>
          <a:xfrm>
            <a:off x="2123728" y="5350567"/>
            <a:ext cx="480287" cy="454697"/>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159732" y="557994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1907704" y="5363924"/>
            <a:ext cx="312906" cy="369332"/>
          </a:xfrm>
          <a:prstGeom prst="rect">
            <a:avLst/>
          </a:prstGeom>
          <a:noFill/>
        </p:spPr>
        <p:txBody>
          <a:bodyPr wrap="none" rtlCol="0">
            <a:spAutoFit/>
          </a:bodyPr>
          <a:lstStyle/>
          <a:p>
            <a:r>
              <a:rPr lang="en-GB" dirty="0">
                <a:solidFill>
                  <a:srgbClr val="25EE04"/>
                </a:solidFill>
              </a:rPr>
              <a:t>9</a:t>
            </a:r>
          </a:p>
        </p:txBody>
      </p:sp>
      <p:sp>
        <p:nvSpPr>
          <p:cNvPr id="33" name="Oval 32"/>
          <p:cNvSpPr/>
          <p:nvPr/>
        </p:nvSpPr>
        <p:spPr>
          <a:xfrm>
            <a:off x="1691680" y="423038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1782545" y="4136450"/>
            <a:ext cx="312906" cy="369332"/>
          </a:xfrm>
          <a:prstGeom prst="rect">
            <a:avLst/>
          </a:prstGeom>
          <a:noFill/>
        </p:spPr>
        <p:txBody>
          <a:bodyPr wrap="none" rtlCol="0">
            <a:spAutoFit/>
          </a:bodyPr>
          <a:lstStyle/>
          <a:p>
            <a:r>
              <a:rPr lang="en-GB" dirty="0">
                <a:solidFill>
                  <a:srgbClr val="25EE04"/>
                </a:solidFill>
              </a:rPr>
              <a:t>1</a:t>
            </a:r>
          </a:p>
        </p:txBody>
      </p:sp>
      <p:sp>
        <p:nvSpPr>
          <p:cNvPr id="35" name="TextBox 34"/>
          <p:cNvSpPr txBox="1"/>
          <p:nvPr/>
        </p:nvSpPr>
        <p:spPr>
          <a:xfrm>
            <a:off x="1547664" y="4221088"/>
            <a:ext cx="48603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KYME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6" name="TextBox 35"/>
          <p:cNvSpPr txBox="1"/>
          <p:nvPr/>
        </p:nvSpPr>
        <p:spPr>
          <a:xfrm>
            <a:off x="1835696" y="5697542"/>
            <a:ext cx="1095172"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HALICARNASSOS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7" name="TextBox 36"/>
          <p:cNvSpPr txBox="1"/>
          <p:nvPr/>
        </p:nvSpPr>
        <p:spPr>
          <a:xfrm>
            <a:off x="1835696" y="5085184"/>
            <a:ext cx="572593"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PRIENE</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39" name="TextBox 38"/>
          <p:cNvSpPr txBox="1"/>
          <p:nvPr/>
        </p:nvSpPr>
        <p:spPr>
          <a:xfrm>
            <a:off x="769477" y="4047978"/>
            <a:ext cx="312906" cy="369332"/>
          </a:xfrm>
          <a:prstGeom prst="rect">
            <a:avLst/>
          </a:prstGeom>
          <a:noFill/>
        </p:spPr>
        <p:txBody>
          <a:bodyPr wrap="none" rtlCol="0">
            <a:spAutoFit/>
          </a:bodyPr>
          <a:lstStyle/>
          <a:p>
            <a:r>
              <a:rPr lang="en-GB" dirty="0">
                <a:solidFill>
                  <a:srgbClr val="25EE04"/>
                </a:solidFill>
              </a:rPr>
              <a:t>3</a:t>
            </a:r>
          </a:p>
        </p:txBody>
      </p:sp>
      <p:sp>
        <p:nvSpPr>
          <p:cNvPr id="40" name="TextBox 39"/>
          <p:cNvSpPr txBox="1"/>
          <p:nvPr/>
        </p:nvSpPr>
        <p:spPr>
          <a:xfrm rot="2409601">
            <a:off x="726684" y="4135982"/>
            <a:ext cx="56778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ERESOS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8" name="Oval 37"/>
          <p:cNvSpPr/>
          <p:nvPr/>
        </p:nvSpPr>
        <p:spPr>
          <a:xfrm>
            <a:off x="925930" y="397844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2339752" y="5013176"/>
            <a:ext cx="312906" cy="369332"/>
          </a:xfrm>
          <a:prstGeom prst="rect">
            <a:avLst/>
          </a:prstGeom>
          <a:noFill/>
        </p:spPr>
        <p:txBody>
          <a:bodyPr wrap="none" rtlCol="0">
            <a:spAutoFit/>
          </a:bodyPr>
          <a:lstStyle/>
          <a:p>
            <a:r>
              <a:rPr lang="en-GB" dirty="0">
                <a:solidFill>
                  <a:srgbClr val="25EE04"/>
                </a:solidFill>
              </a:rPr>
              <a:t>2</a:t>
            </a:r>
          </a:p>
        </p:txBody>
      </p:sp>
      <p:sp>
        <p:nvSpPr>
          <p:cNvPr id="31" name="TextBox 30"/>
          <p:cNvSpPr txBox="1"/>
          <p:nvPr/>
        </p:nvSpPr>
        <p:spPr>
          <a:xfrm>
            <a:off x="1979712" y="5445804"/>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MYLASA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1" name="Oval 40"/>
          <p:cNvSpPr/>
          <p:nvPr/>
        </p:nvSpPr>
        <p:spPr>
          <a:xfrm>
            <a:off x="2227307" y="526055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2051720" y="5306435"/>
            <a:ext cx="71205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EUROMOS.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4" name="Oval 43"/>
          <p:cNvSpPr/>
          <p:nvPr/>
        </p:nvSpPr>
        <p:spPr>
          <a:xfrm>
            <a:off x="3524147" y="5126125"/>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3355890" y="5157192"/>
            <a:ext cx="69923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KIDRAMA.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6" name="TextBox 45"/>
          <p:cNvSpPr txBox="1"/>
          <p:nvPr/>
        </p:nvSpPr>
        <p:spPr>
          <a:xfrm>
            <a:off x="3707904" y="5229200"/>
            <a:ext cx="312906" cy="369332"/>
          </a:xfrm>
          <a:prstGeom prst="rect">
            <a:avLst/>
          </a:prstGeom>
          <a:noFill/>
        </p:spPr>
        <p:txBody>
          <a:bodyPr wrap="none" rtlCol="0">
            <a:spAutoFit/>
          </a:bodyPr>
          <a:lstStyle/>
          <a:p>
            <a:r>
              <a:rPr lang="en-GB" dirty="0">
                <a:solidFill>
                  <a:srgbClr val="25EE04"/>
                </a:solidFill>
              </a:rPr>
              <a:t>2</a:t>
            </a:r>
          </a:p>
        </p:txBody>
      </p:sp>
      <p:sp>
        <p:nvSpPr>
          <p:cNvPr id="47" name="Oval 46"/>
          <p:cNvSpPr/>
          <p:nvPr/>
        </p:nvSpPr>
        <p:spPr>
          <a:xfrm>
            <a:off x="2011283" y="607064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781714" y="6093296"/>
            <a:ext cx="62388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NISYROS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TextBox 48"/>
          <p:cNvSpPr txBox="1"/>
          <p:nvPr/>
        </p:nvSpPr>
        <p:spPr>
          <a:xfrm>
            <a:off x="1789744" y="6011996"/>
            <a:ext cx="312906" cy="369332"/>
          </a:xfrm>
          <a:prstGeom prst="rect">
            <a:avLst/>
          </a:prstGeom>
          <a:noFill/>
        </p:spPr>
        <p:txBody>
          <a:bodyPr wrap="none" rtlCol="0">
            <a:spAutoFit/>
          </a:bodyPr>
          <a:lstStyle/>
          <a:p>
            <a:r>
              <a:rPr lang="en-GB" dirty="0">
                <a:solidFill>
                  <a:srgbClr val="25EE04"/>
                </a:solidFill>
              </a:rPr>
              <a:t>1</a:t>
            </a:r>
          </a:p>
        </p:txBody>
      </p:sp>
      <p:sp>
        <p:nvSpPr>
          <p:cNvPr id="51" name="TextBox 50"/>
          <p:cNvSpPr txBox="1"/>
          <p:nvPr/>
        </p:nvSpPr>
        <p:spPr>
          <a:xfrm>
            <a:off x="1810822" y="4365104"/>
            <a:ext cx="312906" cy="369332"/>
          </a:xfrm>
          <a:prstGeom prst="rect">
            <a:avLst/>
          </a:prstGeom>
          <a:noFill/>
        </p:spPr>
        <p:txBody>
          <a:bodyPr wrap="none" rtlCol="0">
            <a:spAutoFit/>
          </a:bodyPr>
          <a:lstStyle/>
          <a:p>
            <a:r>
              <a:rPr lang="en-GB" dirty="0">
                <a:solidFill>
                  <a:srgbClr val="25EE04"/>
                </a:solidFill>
              </a:rPr>
              <a:t>2</a:t>
            </a:r>
          </a:p>
        </p:txBody>
      </p:sp>
      <p:sp>
        <p:nvSpPr>
          <p:cNvPr id="52" name="TextBox 51"/>
          <p:cNvSpPr txBox="1"/>
          <p:nvPr/>
        </p:nvSpPr>
        <p:spPr>
          <a:xfrm>
            <a:off x="1763688" y="4379496"/>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3" name="TextBox 52"/>
          <p:cNvSpPr txBox="1"/>
          <p:nvPr/>
        </p:nvSpPr>
        <p:spPr>
          <a:xfrm>
            <a:off x="1810313" y="4459654"/>
            <a:ext cx="60144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SIPYLOS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0" name="Oval 49"/>
          <p:cNvSpPr/>
          <p:nvPr/>
        </p:nvSpPr>
        <p:spPr>
          <a:xfrm>
            <a:off x="2027976" y="436176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3131840" y="3717032"/>
            <a:ext cx="470254" cy="40865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p:cNvSpPr txBox="1"/>
          <p:nvPr/>
        </p:nvSpPr>
        <p:spPr>
          <a:xfrm>
            <a:off x="3059832" y="3861628"/>
            <a:ext cx="60946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AIZANOI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6" name="TextBox 55"/>
          <p:cNvSpPr txBox="1"/>
          <p:nvPr/>
        </p:nvSpPr>
        <p:spPr>
          <a:xfrm>
            <a:off x="3211241" y="3995772"/>
            <a:ext cx="312906" cy="369332"/>
          </a:xfrm>
          <a:prstGeom prst="rect">
            <a:avLst/>
          </a:prstGeom>
          <a:noFill/>
        </p:spPr>
        <p:txBody>
          <a:bodyPr wrap="none" rtlCol="0">
            <a:spAutoFit/>
          </a:bodyPr>
          <a:lstStyle/>
          <a:p>
            <a:r>
              <a:rPr lang="en-GB" dirty="0">
                <a:solidFill>
                  <a:srgbClr val="25EE04"/>
                </a:solidFill>
              </a:rPr>
              <a:t>6</a:t>
            </a:r>
          </a:p>
        </p:txBody>
      </p:sp>
      <p:sp>
        <p:nvSpPr>
          <p:cNvPr id="57" name="Oval 56"/>
          <p:cNvSpPr/>
          <p:nvPr/>
        </p:nvSpPr>
        <p:spPr>
          <a:xfrm>
            <a:off x="1475656" y="342900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1377524" y="3490714"/>
            <a:ext cx="58060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SCEPSIS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9" name="TextBox 58"/>
          <p:cNvSpPr txBox="1"/>
          <p:nvPr/>
        </p:nvSpPr>
        <p:spPr>
          <a:xfrm>
            <a:off x="1547664" y="3212976"/>
            <a:ext cx="312906" cy="369332"/>
          </a:xfrm>
          <a:prstGeom prst="rect">
            <a:avLst/>
          </a:prstGeom>
          <a:noFill/>
        </p:spPr>
        <p:txBody>
          <a:bodyPr wrap="none" rtlCol="0">
            <a:spAutoFit/>
          </a:bodyPr>
          <a:lstStyle/>
          <a:p>
            <a:r>
              <a:rPr lang="en-GB" dirty="0">
                <a:solidFill>
                  <a:srgbClr val="25EE04"/>
                </a:solidFill>
              </a:rPr>
              <a:t>1</a:t>
            </a:r>
          </a:p>
        </p:txBody>
      </p:sp>
      <p:sp>
        <p:nvSpPr>
          <p:cNvPr id="60" name="Oval 59"/>
          <p:cNvSpPr/>
          <p:nvPr/>
        </p:nvSpPr>
        <p:spPr>
          <a:xfrm>
            <a:off x="1644546" y="375361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1331640" y="3790200"/>
            <a:ext cx="76174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PERPERENE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2" name="TextBox 61"/>
          <p:cNvSpPr txBox="1"/>
          <p:nvPr/>
        </p:nvSpPr>
        <p:spPr>
          <a:xfrm>
            <a:off x="1738814" y="3635732"/>
            <a:ext cx="312906" cy="369332"/>
          </a:xfrm>
          <a:prstGeom prst="rect">
            <a:avLst/>
          </a:prstGeom>
          <a:noFill/>
        </p:spPr>
        <p:txBody>
          <a:bodyPr wrap="none" rtlCol="0">
            <a:spAutoFit/>
          </a:bodyPr>
          <a:lstStyle/>
          <a:p>
            <a:r>
              <a:rPr lang="en-GB" dirty="0">
                <a:solidFill>
                  <a:srgbClr val="25EE04"/>
                </a:solidFill>
              </a:rPr>
              <a:t>1</a:t>
            </a:r>
          </a:p>
        </p:txBody>
      </p:sp>
      <p:sp>
        <p:nvSpPr>
          <p:cNvPr id="63" name="Oval 62"/>
          <p:cNvSpPr/>
          <p:nvPr/>
        </p:nvSpPr>
        <p:spPr>
          <a:xfrm>
            <a:off x="1251858" y="3635732"/>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p:cNvSpPr txBox="1"/>
          <p:nvPr/>
        </p:nvSpPr>
        <p:spPr>
          <a:xfrm>
            <a:off x="1090742" y="3491716"/>
            <a:ext cx="312906" cy="369332"/>
          </a:xfrm>
          <a:prstGeom prst="rect">
            <a:avLst/>
          </a:prstGeom>
          <a:noFill/>
        </p:spPr>
        <p:txBody>
          <a:bodyPr wrap="none" rtlCol="0">
            <a:spAutoFit/>
          </a:bodyPr>
          <a:lstStyle/>
          <a:p>
            <a:r>
              <a:rPr lang="en-GB" dirty="0">
                <a:solidFill>
                  <a:srgbClr val="25EE04"/>
                </a:solidFill>
              </a:rPr>
              <a:t>1</a:t>
            </a:r>
          </a:p>
        </p:txBody>
      </p:sp>
      <p:sp>
        <p:nvSpPr>
          <p:cNvPr id="65" name="TextBox 64"/>
          <p:cNvSpPr txBox="1"/>
          <p:nvPr/>
        </p:nvSpPr>
        <p:spPr>
          <a:xfrm>
            <a:off x="1041336" y="3672395"/>
            <a:ext cx="50526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TextBox 66"/>
          <p:cNvSpPr txBox="1"/>
          <p:nvPr/>
        </p:nvSpPr>
        <p:spPr>
          <a:xfrm>
            <a:off x="1679243" y="3011262"/>
            <a:ext cx="312906" cy="369332"/>
          </a:xfrm>
          <a:prstGeom prst="rect">
            <a:avLst/>
          </a:prstGeom>
          <a:noFill/>
        </p:spPr>
        <p:txBody>
          <a:bodyPr wrap="none" rtlCol="0">
            <a:spAutoFit/>
          </a:bodyPr>
          <a:lstStyle/>
          <a:p>
            <a:r>
              <a:rPr lang="en-GB" dirty="0">
                <a:solidFill>
                  <a:srgbClr val="25EE04"/>
                </a:solidFill>
              </a:rPr>
              <a:t>1</a:t>
            </a:r>
          </a:p>
        </p:txBody>
      </p:sp>
      <p:sp>
        <p:nvSpPr>
          <p:cNvPr id="68" name="TextBox 67"/>
          <p:cNvSpPr txBox="1"/>
          <p:nvPr/>
        </p:nvSpPr>
        <p:spPr>
          <a:xfrm>
            <a:off x="1327483" y="2995723"/>
            <a:ext cx="80663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LAMPSAKOS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6" name="Oval 65"/>
          <p:cNvSpPr/>
          <p:nvPr/>
        </p:nvSpPr>
        <p:spPr>
          <a:xfrm>
            <a:off x="1559816" y="295913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p:cNvSpPr txBox="1"/>
          <p:nvPr/>
        </p:nvSpPr>
        <p:spPr>
          <a:xfrm rot="1508616">
            <a:off x="2559680" y="3084696"/>
            <a:ext cx="827471" cy="33855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APOLLONIA</a:t>
            </a:r>
            <a:br>
              <a:rPr lang="en-GB" sz="800" dirty="0">
                <a:solidFill>
                  <a:schemeClr val="bg1">
                    <a:lumMod val="85000"/>
                    <a:lumOff val="15000"/>
                  </a:schemeClr>
                </a:solidFill>
                <a:latin typeface="Times New Roman" pitchFamily="18" charset="0"/>
                <a:cs typeface="Times New Roman" pitchFamily="18" charset="0"/>
              </a:rPr>
            </a:br>
            <a:r>
              <a:rPr lang="en-GB" sz="800" dirty="0">
                <a:solidFill>
                  <a:schemeClr val="bg1">
                    <a:lumMod val="85000"/>
                    <a:lumOff val="15000"/>
                  </a:schemeClr>
                </a:solidFill>
                <a:latin typeface="Times New Roman" pitchFamily="18" charset="0"/>
                <a:cs typeface="Times New Roman" pitchFamily="18" charset="0"/>
              </a:rPr>
              <a:t>RHYNDAKOS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9" name="Oval 68"/>
          <p:cNvSpPr/>
          <p:nvPr/>
        </p:nvSpPr>
        <p:spPr>
          <a:xfrm>
            <a:off x="2669612" y="297249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p:cNvSpPr txBox="1"/>
          <p:nvPr/>
        </p:nvSpPr>
        <p:spPr>
          <a:xfrm>
            <a:off x="2767292" y="2944967"/>
            <a:ext cx="312906" cy="369332"/>
          </a:xfrm>
          <a:prstGeom prst="rect">
            <a:avLst/>
          </a:prstGeom>
          <a:noFill/>
        </p:spPr>
        <p:txBody>
          <a:bodyPr wrap="none" rtlCol="0">
            <a:spAutoFit/>
          </a:bodyPr>
          <a:lstStyle/>
          <a:p>
            <a:r>
              <a:rPr lang="en-GB" dirty="0">
                <a:solidFill>
                  <a:srgbClr val="25EE04"/>
                </a:solidFill>
              </a:rPr>
              <a:t>1</a:t>
            </a:r>
          </a:p>
        </p:txBody>
      </p:sp>
      <p:sp>
        <p:nvSpPr>
          <p:cNvPr id="73" name="TextBox 72"/>
          <p:cNvSpPr txBox="1"/>
          <p:nvPr/>
        </p:nvSpPr>
        <p:spPr>
          <a:xfrm rot="2337751">
            <a:off x="2688346" y="3947037"/>
            <a:ext cx="622286" cy="338554"/>
          </a:xfrm>
          <a:prstGeom prst="rect">
            <a:avLst/>
          </a:prstGeom>
          <a:noFill/>
        </p:spPr>
        <p:txBody>
          <a:bodyPr wrap="none" rtlCol="0">
            <a:spAutoFit/>
          </a:bodyPr>
          <a:lstStyle/>
          <a:p>
            <a:pPr algn="ctr"/>
            <a:r>
              <a:rPr lang="en-GB" sz="800" dirty="0">
                <a:solidFill>
                  <a:schemeClr val="bg1">
                    <a:lumMod val="85000"/>
                    <a:lumOff val="15000"/>
                  </a:schemeClr>
                </a:solidFill>
                <a:latin typeface="Times New Roman" pitchFamily="18" charset="0"/>
                <a:cs typeface="Times New Roman" pitchFamily="18" charset="0"/>
              </a:rPr>
              <a:t>ANKYRA</a:t>
            </a:r>
            <a:br>
              <a:rPr lang="en-GB" sz="800" dirty="0">
                <a:solidFill>
                  <a:schemeClr val="bg1">
                    <a:lumMod val="85000"/>
                    <a:lumOff val="15000"/>
                  </a:schemeClr>
                </a:solidFill>
                <a:latin typeface="Times New Roman" pitchFamily="18" charset="0"/>
                <a:cs typeface="Times New Roman" pitchFamily="18" charset="0"/>
              </a:rPr>
            </a:br>
            <a:r>
              <a:rPr lang="en-GB" sz="800" dirty="0">
                <a:solidFill>
                  <a:schemeClr val="bg1">
                    <a:lumMod val="85000"/>
                    <a:lumOff val="15000"/>
                  </a:schemeClr>
                </a:solidFill>
                <a:latin typeface="Times New Roman" pitchFamily="18" charset="0"/>
                <a:cs typeface="Times New Roman" pitchFamily="18" charset="0"/>
              </a:rPr>
              <a:t>PHR.</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2" name="Oval 71"/>
          <p:cNvSpPr/>
          <p:nvPr/>
        </p:nvSpPr>
        <p:spPr>
          <a:xfrm>
            <a:off x="2771800" y="378904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2843808" y="3707740"/>
            <a:ext cx="312906" cy="369332"/>
          </a:xfrm>
          <a:prstGeom prst="rect">
            <a:avLst/>
          </a:prstGeom>
          <a:noFill/>
        </p:spPr>
        <p:txBody>
          <a:bodyPr wrap="none" rtlCol="0">
            <a:spAutoFit/>
          </a:bodyPr>
          <a:lstStyle/>
          <a:p>
            <a:r>
              <a:rPr lang="en-GB" dirty="0">
                <a:solidFill>
                  <a:srgbClr val="25EE04"/>
                </a:solidFill>
              </a:rPr>
              <a:t>1</a:t>
            </a:r>
          </a:p>
        </p:txBody>
      </p:sp>
      <p:sp>
        <p:nvSpPr>
          <p:cNvPr id="77" name="Oval 76"/>
          <p:cNvSpPr/>
          <p:nvPr/>
        </p:nvSpPr>
        <p:spPr>
          <a:xfrm>
            <a:off x="932140" y="3085152"/>
            <a:ext cx="527240" cy="43721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Box 77"/>
          <p:cNvSpPr txBox="1"/>
          <p:nvPr/>
        </p:nvSpPr>
        <p:spPr>
          <a:xfrm rot="20454748">
            <a:off x="695299" y="3218276"/>
            <a:ext cx="8547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ALEXANDRIA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9" name="TextBox 78"/>
          <p:cNvSpPr txBox="1"/>
          <p:nvPr/>
        </p:nvSpPr>
        <p:spPr>
          <a:xfrm>
            <a:off x="1331640" y="3140968"/>
            <a:ext cx="312906" cy="369332"/>
          </a:xfrm>
          <a:prstGeom prst="rect">
            <a:avLst/>
          </a:prstGeom>
          <a:noFill/>
        </p:spPr>
        <p:txBody>
          <a:bodyPr wrap="none" rtlCol="0">
            <a:spAutoFit/>
          </a:bodyPr>
          <a:lstStyle/>
          <a:p>
            <a:r>
              <a:rPr lang="en-GB" dirty="0">
                <a:solidFill>
                  <a:srgbClr val="25EE04"/>
                </a:solidFill>
              </a:rPr>
              <a:t>7</a:t>
            </a:r>
          </a:p>
        </p:txBody>
      </p:sp>
      <p:sp>
        <p:nvSpPr>
          <p:cNvPr id="80" name="Oval 79"/>
          <p:cNvSpPr/>
          <p:nvPr/>
        </p:nvSpPr>
        <p:spPr>
          <a:xfrm>
            <a:off x="467544" y="516183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567687" y="5184194"/>
            <a:ext cx="312906" cy="369332"/>
          </a:xfrm>
          <a:prstGeom prst="rect">
            <a:avLst/>
          </a:prstGeom>
          <a:noFill/>
        </p:spPr>
        <p:txBody>
          <a:bodyPr wrap="none" rtlCol="0">
            <a:spAutoFit/>
          </a:bodyPr>
          <a:lstStyle/>
          <a:p>
            <a:r>
              <a:rPr lang="en-GB" dirty="0">
                <a:solidFill>
                  <a:srgbClr val="25EE04"/>
                </a:solidFill>
              </a:rPr>
              <a:t>1</a:t>
            </a:r>
          </a:p>
        </p:txBody>
      </p:sp>
      <p:sp>
        <p:nvSpPr>
          <p:cNvPr id="83" name="Oval 82"/>
          <p:cNvSpPr/>
          <p:nvPr/>
        </p:nvSpPr>
        <p:spPr>
          <a:xfrm>
            <a:off x="877590" y="632267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1115616" y="6372036"/>
            <a:ext cx="312906" cy="369332"/>
          </a:xfrm>
          <a:prstGeom prst="rect">
            <a:avLst/>
          </a:prstGeom>
          <a:noFill/>
        </p:spPr>
        <p:txBody>
          <a:bodyPr wrap="none" rtlCol="0">
            <a:spAutoFit/>
          </a:bodyPr>
          <a:lstStyle/>
          <a:p>
            <a:r>
              <a:rPr lang="en-GB" dirty="0">
                <a:solidFill>
                  <a:srgbClr val="25EE04"/>
                </a:solidFill>
              </a:rPr>
              <a:t>2</a:t>
            </a:r>
          </a:p>
        </p:txBody>
      </p:sp>
      <p:sp>
        <p:nvSpPr>
          <p:cNvPr id="85" name="Oval 84"/>
          <p:cNvSpPr/>
          <p:nvPr/>
        </p:nvSpPr>
        <p:spPr>
          <a:xfrm>
            <a:off x="2195736" y="4257091"/>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TextBox 85"/>
          <p:cNvSpPr txBox="1"/>
          <p:nvPr/>
        </p:nvSpPr>
        <p:spPr>
          <a:xfrm>
            <a:off x="2176790" y="4005064"/>
            <a:ext cx="312906" cy="369332"/>
          </a:xfrm>
          <a:prstGeom prst="rect">
            <a:avLst/>
          </a:prstGeom>
          <a:noFill/>
        </p:spPr>
        <p:txBody>
          <a:bodyPr wrap="none" rtlCol="0">
            <a:spAutoFit/>
          </a:bodyPr>
          <a:lstStyle/>
          <a:p>
            <a:r>
              <a:rPr lang="en-GB" dirty="0">
                <a:solidFill>
                  <a:srgbClr val="25EE04"/>
                </a:solidFill>
              </a:rPr>
              <a:t>1</a:t>
            </a:r>
          </a:p>
        </p:txBody>
      </p:sp>
      <p:sp>
        <p:nvSpPr>
          <p:cNvPr id="87" name="TextBox 86"/>
          <p:cNvSpPr txBox="1"/>
          <p:nvPr/>
        </p:nvSpPr>
        <p:spPr>
          <a:xfrm rot="19247643">
            <a:off x="1954609" y="4097503"/>
            <a:ext cx="92525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MOSCHAKOME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8" name="Oval 87"/>
          <p:cNvSpPr/>
          <p:nvPr/>
        </p:nvSpPr>
        <p:spPr>
          <a:xfrm>
            <a:off x="3419872" y="364502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3539014" y="3563724"/>
            <a:ext cx="312906" cy="369332"/>
          </a:xfrm>
          <a:prstGeom prst="rect">
            <a:avLst/>
          </a:prstGeom>
          <a:noFill/>
        </p:spPr>
        <p:txBody>
          <a:bodyPr wrap="none" rtlCol="0">
            <a:spAutoFit/>
          </a:bodyPr>
          <a:lstStyle/>
          <a:p>
            <a:r>
              <a:rPr lang="en-GB" dirty="0">
                <a:solidFill>
                  <a:srgbClr val="25EE04"/>
                </a:solidFill>
              </a:rPr>
              <a:t>1</a:t>
            </a:r>
          </a:p>
        </p:txBody>
      </p:sp>
      <p:sp>
        <p:nvSpPr>
          <p:cNvPr id="91" name="TextBox 90"/>
          <p:cNvSpPr txBox="1"/>
          <p:nvPr/>
        </p:nvSpPr>
        <p:spPr>
          <a:xfrm rot="1856374">
            <a:off x="3204987" y="3669702"/>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COTIAEUM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2" name="Oval 91"/>
          <p:cNvSpPr/>
          <p:nvPr/>
        </p:nvSpPr>
        <p:spPr>
          <a:xfrm>
            <a:off x="2391052" y="420987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rot="19247643">
            <a:off x="2002855" y="4205548"/>
            <a:ext cx="103906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HIEROCAESAREA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6" name="TextBox 95"/>
          <p:cNvSpPr txBox="1"/>
          <p:nvPr/>
        </p:nvSpPr>
        <p:spPr>
          <a:xfrm>
            <a:off x="2464718" y="4066182"/>
            <a:ext cx="312906" cy="369332"/>
          </a:xfrm>
          <a:prstGeom prst="rect">
            <a:avLst/>
          </a:prstGeom>
          <a:noFill/>
        </p:spPr>
        <p:txBody>
          <a:bodyPr wrap="none" rtlCol="0">
            <a:spAutoFit/>
          </a:bodyPr>
          <a:lstStyle/>
          <a:p>
            <a:r>
              <a:rPr lang="en-GB" dirty="0">
                <a:solidFill>
                  <a:srgbClr val="25EE04"/>
                </a:solidFill>
              </a:rPr>
              <a:t>1</a:t>
            </a:r>
          </a:p>
        </p:txBody>
      </p:sp>
      <p:sp>
        <p:nvSpPr>
          <p:cNvPr id="97" name="Oval 96"/>
          <p:cNvSpPr/>
          <p:nvPr/>
        </p:nvSpPr>
        <p:spPr>
          <a:xfrm>
            <a:off x="3156713" y="4724073"/>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TextBox 97"/>
          <p:cNvSpPr txBox="1"/>
          <p:nvPr/>
        </p:nvSpPr>
        <p:spPr>
          <a:xfrm>
            <a:off x="3382561" y="4581128"/>
            <a:ext cx="312906" cy="369332"/>
          </a:xfrm>
          <a:prstGeom prst="rect">
            <a:avLst/>
          </a:prstGeom>
          <a:noFill/>
        </p:spPr>
        <p:txBody>
          <a:bodyPr wrap="none" rtlCol="0">
            <a:spAutoFit/>
          </a:bodyPr>
          <a:lstStyle/>
          <a:p>
            <a:r>
              <a:rPr lang="en-GB" dirty="0">
                <a:solidFill>
                  <a:srgbClr val="25EE04"/>
                </a:solidFill>
              </a:rPr>
              <a:t>4</a:t>
            </a:r>
          </a:p>
        </p:txBody>
      </p:sp>
      <p:sp>
        <p:nvSpPr>
          <p:cNvPr id="99" name="Oval 98"/>
          <p:cNvSpPr/>
          <p:nvPr/>
        </p:nvSpPr>
        <p:spPr>
          <a:xfrm>
            <a:off x="3653572" y="424469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TextBox 99"/>
          <p:cNvSpPr txBox="1"/>
          <p:nvPr/>
        </p:nvSpPr>
        <p:spPr>
          <a:xfrm>
            <a:off x="3635896" y="3995772"/>
            <a:ext cx="312906" cy="369332"/>
          </a:xfrm>
          <a:prstGeom prst="rect">
            <a:avLst/>
          </a:prstGeom>
          <a:noFill/>
        </p:spPr>
        <p:txBody>
          <a:bodyPr wrap="none" rtlCol="0">
            <a:spAutoFit/>
          </a:bodyPr>
          <a:lstStyle/>
          <a:p>
            <a:r>
              <a:rPr lang="en-GB" dirty="0">
                <a:solidFill>
                  <a:srgbClr val="25EE04"/>
                </a:solidFill>
              </a:rPr>
              <a:t>3</a:t>
            </a:r>
          </a:p>
        </p:txBody>
      </p:sp>
      <p:sp>
        <p:nvSpPr>
          <p:cNvPr id="101" name="TextBox 100"/>
          <p:cNvSpPr txBox="1"/>
          <p:nvPr/>
        </p:nvSpPr>
        <p:spPr>
          <a:xfrm>
            <a:off x="3323830" y="4292433"/>
            <a:ext cx="74411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EUMENEIA.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2" name="Oval 101"/>
          <p:cNvSpPr/>
          <p:nvPr/>
        </p:nvSpPr>
        <p:spPr>
          <a:xfrm>
            <a:off x="3796186" y="397616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TextBox 102"/>
          <p:cNvSpPr txBox="1"/>
          <p:nvPr/>
        </p:nvSpPr>
        <p:spPr>
          <a:xfrm rot="1510408">
            <a:off x="3574741" y="4010094"/>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DIOKLEA.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4" name="TextBox 103"/>
          <p:cNvSpPr txBox="1"/>
          <p:nvPr/>
        </p:nvSpPr>
        <p:spPr>
          <a:xfrm>
            <a:off x="3707904" y="3767118"/>
            <a:ext cx="312906" cy="369332"/>
          </a:xfrm>
          <a:prstGeom prst="rect">
            <a:avLst/>
          </a:prstGeom>
          <a:noFill/>
        </p:spPr>
        <p:txBody>
          <a:bodyPr wrap="none" rtlCol="0">
            <a:spAutoFit/>
          </a:bodyPr>
          <a:lstStyle/>
          <a:p>
            <a:r>
              <a:rPr lang="en-GB" dirty="0">
                <a:solidFill>
                  <a:srgbClr val="25EE04"/>
                </a:solidFill>
              </a:rPr>
              <a:t>1</a:t>
            </a:r>
          </a:p>
        </p:txBody>
      </p:sp>
      <p:sp>
        <p:nvSpPr>
          <p:cNvPr id="107" name="TextBox 106"/>
          <p:cNvSpPr txBox="1"/>
          <p:nvPr/>
        </p:nvSpPr>
        <p:spPr>
          <a:xfrm>
            <a:off x="2771800" y="4221088"/>
            <a:ext cx="312906" cy="369332"/>
          </a:xfrm>
          <a:prstGeom prst="rect">
            <a:avLst/>
          </a:prstGeom>
          <a:noFill/>
        </p:spPr>
        <p:txBody>
          <a:bodyPr wrap="none" rtlCol="0">
            <a:spAutoFit/>
          </a:bodyPr>
          <a:lstStyle/>
          <a:p>
            <a:r>
              <a:rPr lang="en-GB" dirty="0">
                <a:solidFill>
                  <a:srgbClr val="25EE04"/>
                </a:solidFill>
              </a:rPr>
              <a:t>1</a:t>
            </a:r>
          </a:p>
        </p:txBody>
      </p:sp>
      <p:sp>
        <p:nvSpPr>
          <p:cNvPr id="105" name="Oval 104"/>
          <p:cNvSpPr/>
          <p:nvPr/>
        </p:nvSpPr>
        <p:spPr>
          <a:xfrm>
            <a:off x="2651114" y="434927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p:cNvSpPr/>
          <p:nvPr/>
        </p:nvSpPr>
        <p:spPr>
          <a:xfrm>
            <a:off x="3987959" y="379220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TextBox 109"/>
          <p:cNvSpPr txBox="1"/>
          <p:nvPr/>
        </p:nvSpPr>
        <p:spPr>
          <a:xfrm>
            <a:off x="4012210" y="3598436"/>
            <a:ext cx="312906" cy="369332"/>
          </a:xfrm>
          <a:prstGeom prst="rect">
            <a:avLst/>
          </a:prstGeom>
          <a:noFill/>
        </p:spPr>
        <p:txBody>
          <a:bodyPr wrap="none" rtlCol="0">
            <a:spAutoFit/>
          </a:bodyPr>
          <a:lstStyle/>
          <a:p>
            <a:r>
              <a:rPr lang="en-GB" dirty="0">
                <a:solidFill>
                  <a:srgbClr val="25EE04"/>
                </a:solidFill>
              </a:rPr>
              <a:t>1</a:t>
            </a:r>
          </a:p>
        </p:txBody>
      </p:sp>
      <p:sp>
        <p:nvSpPr>
          <p:cNvPr id="111" name="TextBox 110"/>
          <p:cNvSpPr txBox="1"/>
          <p:nvPr/>
        </p:nvSpPr>
        <p:spPr>
          <a:xfrm rot="1704845">
            <a:off x="3965464" y="3913589"/>
            <a:ext cx="74411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CIDYSSEUS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TextBox 112"/>
          <p:cNvSpPr txBox="1"/>
          <p:nvPr/>
        </p:nvSpPr>
        <p:spPr>
          <a:xfrm>
            <a:off x="1720788" y="5435932"/>
            <a:ext cx="312906" cy="369332"/>
          </a:xfrm>
          <a:prstGeom prst="rect">
            <a:avLst/>
          </a:prstGeom>
          <a:noFill/>
        </p:spPr>
        <p:txBody>
          <a:bodyPr wrap="none" rtlCol="0">
            <a:spAutoFit/>
          </a:bodyPr>
          <a:lstStyle/>
          <a:p>
            <a:r>
              <a:rPr lang="en-GB" dirty="0">
                <a:solidFill>
                  <a:srgbClr val="25EE04"/>
                </a:solidFill>
              </a:rPr>
              <a:t>2</a:t>
            </a:r>
          </a:p>
        </p:txBody>
      </p:sp>
      <p:sp>
        <p:nvSpPr>
          <p:cNvPr id="114" name="TextBox 113"/>
          <p:cNvSpPr txBox="1"/>
          <p:nvPr/>
        </p:nvSpPr>
        <p:spPr>
          <a:xfrm>
            <a:off x="1561751" y="5577915"/>
            <a:ext cx="7136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BARGYLIA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5" name="Oval 114"/>
          <p:cNvSpPr/>
          <p:nvPr/>
        </p:nvSpPr>
        <p:spPr>
          <a:xfrm>
            <a:off x="2843808" y="526055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a:off x="2788350" y="5287851"/>
            <a:ext cx="41549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KYS.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7" name="TextBox 116"/>
          <p:cNvSpPr txBox="1"/>
          <p:nvPr/>
        </p:nvSpPr>
        <p:spPr>
          <a:xfrm>
            <a:off x="2951820" y="5103185"/>
            <a:ext cx="312906" cy="369332"/>
          </a:xfrm>
          <a:prstGeom prst="rect">
            <a:avLst/>
          </a:prstGeom>
          <a:noFill/>
        </p:spPr>
        <p:txBody>
          <a:bodyPr wrap="none" rtlCol="0">
            <a:spAutoFit/>
          </a:bodyPr>
          <a:lstStyle/>
          <a:p>
            <a:r>
              <a:rPr lang="en-GB" dirty="0">
                <a:solidFill>
                  <a:srgbClr val="25EE04"/>
                </a:solidFill>
              </a:rPr>
              <a:t>1</a:t>
            </a:r>
          </a:p>
        </p:txBody>
      </p:sp>
      <p:sp>
        <p:nvSpPr>
          <p:cNvPr id="118" name="Oval 117"/>
          <p:cNvSpPr/>
          <p:nvPr/>
        </p:nvSpPr>
        <p:spPr>
          <a:xfrm>
            <a:off x="3524015" y="495298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TextBox 118"/>
          <p:cNvSpPr txBox="1"/>
          <p:nvPr/>
        </p:nvSpPr>
        <p:spPr>
          <a:xfrm>
            <a:off x="3683030" y="4841866"/>
            <a:ext cx="312906" cy="369332"/>
          </a:xfrm>
          <a:prstGeom prst="rect">
            <a:avLst/>
          </a:prstGeom>
          <a:noFill/>
        </p:spPr>
        <p:txBody>
          <a:bodyPr wrap="none" rtlCol="0">
            <a:spAutoFit/>
          </a:bodyPr>
          <a:lstStyle/>
          <a:p>
            <a:r>
              <a:rPr lang="en-GB" dirty="0">
                <a:solidFill>
                  <a:srgbClr val="25EE04"/>
                </a:solidFill>
              </a:rPr>
              <a:t>1</a:t>
            </a:r>
          </a:p>
        </p:txBody>
      </p:sp>
      <p:sp>
        <p:nvSpPr>
          <p:cNvPr id="120" name="TextBox 119"/>
          <p:cNvSpPr txBox="1"/>
          <p:nvPr/>
        </p:nvSpPr>
        <p:spPr>
          <a:xfrm>
            <a:off x="3363306" y="4989209"/>
            <a:ext cx="129394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APOLLONIA SALBAKE.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1" name="Oval 120"/>
          <p:cNvSpPr/>
          <p:nvPr/>
        </p:nvSpPr>
        <p:spPr>
          <a:xfrm>
            <a:off x="2599362" y="417380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p:cNvSpPr txBox="1"/>
          <p:nvPr/>
        </p:nvSpPr>
        <p:spPr>
          <a:xfrm rot="19090703">
            <a:off x="2506209" y="4105248"/>
            <a:ext cx="5597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DALDIS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8" name="Oval 17"/>
          <p:cNvSpPr/>
          <p:nvPr/>
        </p:nvSpPr>
        <p:spPr>
          <a:xfrm>
            <a:off x="2409574" y="4437112"/>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p:cNvSpPr/>
          <p:nvPr/>
        </p:nvSpPr>
        <p:spPr>
          <a:xfrm>
            <a:off x="2974555" y="418973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TextBox 123"/>
          <p:cNvSpPr txBox="1"/>
          <p:nvPr/>
        </p:nvSpPr>
        <p:spPr>
          <a:xfrm rot="19052884">
            <a:off x="2825915" y="4105908"/>
            <a:ext cx="69121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SILANDOS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5" name="Oval 124"/>
          <p:cNvSpPr/>
          <p:nvPr/>
        </p:nvSpPr>
        <p:spPr>
          <a:xfrm>
            <a:off x="2333243" y="456429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p:cNvSpPr txBox="1"/>
          <p:nvPr/>
        </p:nvSpPr>
        <p:spPr>
          <a:xfrm rot="20249465">
            <a:off x="1995905" y="4626779"/>
            <a:ext cx="65755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HYPAPEA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7" name="TextBox 126"/>
          <p:cNvSpPr txBox="1"/>
          <p:nvPr/>
        </p:nvSpPr>
        <p:spPr>
          <a:xfrm>
            <a:off x="2267744" y="4476246"/>
            <a:ext cx="561372"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SARDIS</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128" name="Oval 127"/>
          <p:cNvSpPr/>
          <p:nvPr/>
        </p:nvSpPr>
        <p:spPr>
          <a:xfrm>
            <a:off x="2225231" y="490051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TextBox 128"/>
          <p:cNvSpPr txBox="1"/>
          <p:nvPr/>
        </p:nvSpPr>
        <p:spPr>
          <a:xfrm>
            <a:off x="1979712" y="4869160"/>
            <a:ext cx="8290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METROPOLIS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0" name="Oval 129"/>
          <p:cNvSpPr/>
          <p:nvPr/>
        </p:nvSpPr>
        <p:spPr>
          <a:xfrm>
            <a:off x="3851920" y="429129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Oval 166"/>
          <p:cNvSpPr/>
          <p:nvPr/>
        </p:nvSpPr>
        <p:spPr>
          <a:xfrm>
            <a:off x="4301606" y="4106736"/>
            <a:ext cx="527240" cy="43721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TextBox 130"/>
          <p:cNvSpPr txBox="1"/>
          <p:nvPr/>
        </p:nvSpPr>
        <p:spPr>
          <a:xfrm rot="2727523">
            <a:off x="3655408" y="4449288"/>
            <a:ext cx="86594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STECTORIUM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2" name="TextBox 131"/>
          <p:cNvSpPr txBox="1"/>
          <p:nvPr/>
        </p:nvSpPr>
        <p:spPr>
          <a:xfrm>
            <a:off x="3552805" y="4509700"/>
            <a:ext cx="659155"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APAMEA.</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133" name="Oval 132"/>
          <p:cNvSpPr/>
          <p:nvPr/>
        </p:nvSpPr>
        <p:spPr>
          <a:xfrm>
            <a:off x="2536046" y="5147900"/>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p:cNvSpPr txBox="1"/>
          <p:nvPr/>
        </p:nvSpPr>
        <p:spPr>
          <a:xfrm>
            <a:off x="2661649" y="4922584"/>
            <a:ext cx="312906" cy="369332"/>
          </a:xfrm>
          <a:prstGeom prst="rect">
            <a:avLst/>
          </a:prstGeom>
          <a:noFill/>
        </p:spPr>
        <p:txBody>
          <a:bodyPr wrap="none" rtlCol="0">
            <a:spAutoFit/>
          </a:bodyPr>
          <a:lstStyle/>
          <a:p>
            <a:r>
              <a:rPr lang="en-GB" dirty="0">
                <a:solidFill>
                  <a:srgbClr val="25EE04"/>
                </a:solidFill>
              </a:rPr>
              <a:t>3</a:t>
            </a:r>
          </a:p>
        </p:txBody>
      </p:sp>
      <p:sp>
        <p:nvSpPr>
          <p:cNvPr id="135" name="TextBox 134"/>
          <p:cNvSpPr txBox="1"/>
          <p:nvPr/>
        </p:nvSpPr>
        <p:spPr>
          <a:xfrm rot="19796178">
            <a:off x="2418451" y="5076472"/>
            <a:ext cx="78418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ALABANDA.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6" name="Oval 135"/>
          <p:cNvSpPr/>
          <p:nvPr/>
        </p:nvSpPr>
        <p:spPr>
          <a:xfrm>
            <a:off x="3767548" y="371031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TextBox 136"/>
          <p:cNvSpPr txBox="1"/>
          <p:nvPr/>
        </p:nvSpPr>
        <p:spPr>
          <a:xfrm rot="20454748">
            <a:off x="3727446" y="3691107"/>
            <a:ext cx="4619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ALIOI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8" name="Oval 137"/>
          <p:cNvSpPr/>
          <p:nvPr/>
        </p:nvSpPr>
        <p:spPr>
          <a:xfrm>
            <a:off x="467544" y="6164724"/>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TextBox 138"/>
          <p:cNvSpPr txBox="1"/>
          <p:nvPr/>
        </p:nvSpPr>
        <p:spPr>
          <a:xfrm>
            <a:off x="460988" y="6339611"/>
            <a:ext cx="312906" cy="369332"/>
          </a:xfrm>
          <a:prstGeom prst="rect">
            <a:avLst/>
          </a:prstGeom>
          <a:noFill/>
        </p:spPr>
        <p:txBody>
          <a:bodyPr wrap="none" rtlCol="0">
            <a:spAutoFit/>
          </a:bodyPr>
          <a:lstStyle/>
          <a:p>
            <a:r>
              <a:rPr lang="en-GB" dirty="0">
                <a:solidFill>
                  <a:srgbClr val="25EE04"/>
                </a:solidFill>
              </a:rPr>
              <a:t>3</a:t>
            </a:r>
          </a:p>
        </p:txBody>
      </p:sp>
      <p:sp>
        <p:nvSpPr>
          <p:cNvPr id="140" name="TextBox 139"/>
          <p:cNvSpPr txBox="1"/>
          <p:nvPr/>
        </p:nvSpPr>
        <p:spPr>
          <a:xfrm rot="18107520">
            <a:off x="361113" y="6196630"/>
            <a:ext cx="5325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MELOS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1" name="Oval 140"/>
          <p:cNvSpPr/>
          <p:nvPr/>
        </p:nvSpPr>
        <p:spPr>
          <a:xfrm>
            <a:off x="2752591" y="4239089"/>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TextBox 141"/>
          <p:cNvSpPr txBox="1"/>
          <p:nvPr/>
        </p:nvSpPr>
        <p:spPr>
          <a:xfrm rot="19090703">
            <a:off x="2597026" y="4205903"/>
            <a:ext cx="58221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SAITTAI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8" name="TextBox 107"/>
          <p:cNvSpPr txBox="1"/>
          <p:nvPr/>
        </p:nvSpPr>
        <p:spPr>
          <a:xfrm>
            <a:off x="2527187" y="4385861"/>
            <a:ext cx="60465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MAIONA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3" name="Oval 142"/>
          <p:cNvSpPr/>
          <p:nvPr/>
        </p:nvSpPr>
        <p:spPr>
          <a:xfrm>
            <a:off x="468269" y="5895273"/>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TextBox 143"/>
          <p:cNvSpPr txBox="1"/>
          <p:nvPr/>
        </p:nvSpPr>
        <p:spPr>
          <a:xfrm rot="18107520">
            <a:off x="269947" y="5895040"/>
            <a:ext cx="61266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SIPHNOS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5" name="Oval 144"/>
          <p:cNvSpPr/>
          <p:nvPr/>
        </p:nvSpPr>
        <p:spPr>
          <a:xfrm>
            <a:off x="6588224" y="3996449"/>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TextBox 145"/>
          <p:cNvSpPr txBox="1"/>
          <p:nvPr/>
        </p:nvSpPr>
        <p:spPr>
          <a:xfrm>
            <a:off x="7380312" y="3854568"/>
            <a:ext cx="312906" cy="369332"/>
          </a:xfrm>
          <a:prstGeom prst="rect">
            <a:avLst/>
          </a:prstGeom>
          <a:noFill/>
        </p:spPr>
        <p:txBody>
          <a:bodyPr wrap="none" rtlCol="0">
            <a:spAutoFit/>
          </a:bodyPr>
          <a:lstStyle/>
          <a:p>
            <a:r>
              <a:rPr lang="en-GB" dirty="0">
                <a:solidFill>
                  <a:srgbClr val="25EE04"/>
                </a:solidFill>
              </a:rPr>
              <a:t>1</a:t>
            </a:r>
          </a:p>
        </p:txBody>
      </p:sp>
      <p:sp>
        <p:nvSpPr>
          <p:cNvPr id="150" name="Oval 149"/>
          <p:cNvSpPr/>
          <p:nvPr/>
        </p:nvSpPr>
        <p:spPr>
          <a:xfrm>
            <a:off x="7380312" y="420279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TextBox 150"/>
          <p:cNvSpPr txBox="1"/>
          <p:nvPr/>
        </p:nvSpPr>
        <p:spPr>
          <a:xfrm>
            <a:off x="6660232" y="3789040"/>
            <a:ext cx="312906" cy="369332"/>
          </a:xfrm>
          <a:prstGeom prst="rect">
            <a:avLst/>
          </a:prstGeom>
          <a:noFill/>
        </p:spPr>
        <p:txBody>
          <a:bodyPr wrap="none" rtlCol="0">
            <a:spAutoFit/>
          </a:bodyPr>
          <a:lstStyle/>
          <a:p>
            <a:r>
              <a:rPr lang="en-GB" dirty="0">
                <a:solidFill>
                  <a:srgbClr val="25EE04"/>
                </a:solidFill>
              </a:rPr>
              <a:t>1</a:t>
            </a:r>
          </a:p>
        </p:txBody>
      </p:sp>
      <p:sp>
        <p:nvSpPr>
          <p:cNvPr id="152" name="Oval 151"/>
          <p:cNvSpPr/>
          <p:nvPr/>
        </p:nvSpPr>
        <p:spPr>
          <a:xfrm>
            <a:off x="6388715" y="525126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TextBox 152"/>
          <p:cNvSpPr txBox="1"/>
          <p:nvPr/>
        </p:nvSpPr>
        <p:spPr>
          <a:xfrm>
            <a:off x="4663737" y="4118176"/>
            <a:ext cx="312906" cy="369332"/>
          </a:xfrm>
          <a:prstGeom prst="rect">
            <a:avLst/>
          </a:prstGeom>
          <a:noFill/>
        </p:spPr>
        <p:txBody>
          <a:bodyPr wrap="none" rtlCol="0">
            <a:spAutoFit/>
          </a:bodyPr>
          <a:lstStyle/>
          <a:p>
            <a:r>
              <a:rPr lang="en-GB" dirty="0">
                <a:solidFill>
                  <a:srgbClr val="25EE04"/>
                </a:solidFill>
              </a:rPr>
              <a:t>1</a:t>
            </a:r>
          </a:p>
        </p:txBody>
      </p:sp>
      <p:sp>
        <p:nvSpPr>
          <p:cNvPr id="154" name="TextBox 153"/>
          <p:cNvSpPr txBox="1"/>
          <p:nvPr/>
        </p:nvSpPr>
        <p:spPr>
          <a:xfrm>
            <a:off x="6228184" y="5279368"/>
            <a:ext cx="68480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SELEUKIA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57" name="TextBox 156"/>
          <p:cNvSpPr txBox="1"/>
          <p:nvPr/>
        </p:nvSpPr>
        <p:spPr>
          <a:xfrm>
            <a:off x="4968044" y="4264503"/>
            <a:ext cx="312906" cy="369332"/>
          </a:xfrm>
          <a:prstGeom prst="rect">
            <a:avLst/>
          </a:prstGeom>
          <a:noFill/>
        </p:spPr>
        <p:txBody>
          <a:bodyPr wrap="none" rtlCol="0">
            <a:spAutoFit/>
          </a:bodyPr>
          <a:lstStyle/>
          <a:p>
            <a:r>
              <a:rPr lang="en-GB" dirty="0">
                <a:solidFill>
                  <a:srgbClr val="25EE04"/>
                </a:solidFill>
              </a:rPr>
              <a:t>2</a:t>
            </a:r>
          </a:p>
        </p:txBody>
      </p:sp>
      <p:sp>
        <p:nvSpPr>
          <p:cNvPr id="158" name="Oval 157"/>
          <p:cNvSpPr/>
          <p:nvPr/>
        </p:nvSpPr>
        <p:spPr>
          <a:xfrm>
            <a:off x="4716016" y="4363861"/>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p:cNvSpPr/>
          <p:nvPr/>
        </p:nvSpPr>
        <p:spPr>
          <a:xfrm>
            <a:off x="4663737" y="4319481"/>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TextBox 155"/>
          <p:cNvSpPr txBox="1"/>
          <p:nvPr/>
        </p:nvSpPr>
        <p:spPr>
          <a:xfrm rot="18950447">
            <a:off x="4687518" y="4183572"/>
            <a:ext cx="8739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TIBERIOPOLIS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0" name="TextBox 159"/>
          <p:cNvSpPr txBox="1"/>
          <p:nvPr/>
        </p:nvSpPr>
        <p:spPr>
          <a:xfrm rot="18950447">
            <a:off x="4394811" y="4116178"/>
            <a:ext cx="114646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KILLANION PEDION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1" name="TextBox 160"/>
          <p:cNvSpPr txBox="1"/>
          <p:nvPr/>
        </p:nvSpPr>
        <p:spPr>
          <a:xfrm>
            <a:off x="6596608" y="5156284"/>
            <a:ext cx="312906" cy="369332"/>
          </a:xfrm>
          <a:prstGeom prst="rect">
            <a:avLst/>
          </a:prstGeom>
          <a:noFill/>
        </p:spPr>
        <p:txBody>
          <a:bodyPr wrap="none" rtlCol="0">
            <a:spAutoFit/>
          </a:bodyPr>
          <a:lstStyle/>
          <a:p>
            <a:r>
              <a:rPr lang="en-GB" dirty="0">
                <a:solidFill>
                  <a:srgbClr val="25EE04"/>
                </a:solidFill>
              </a:rPr>
              <a:t>1</a:t>
            </a:r>
          </a:p>
        </p:txBody>
      </p:sp>
      <p:sp>
        <p:nvSpPr>
          <p:cNvPr id="163" name="TextBox 162"/>
          <p:cNvSpPr txBox="1"/>
          <p:nvPr/>
        </p:nvSpPr>
        <p:spPr>
          <a:xfrm>
            <a:off x="4344588" y="4543946"/>
            <a:ext cx="312906" cy="369332"/>
          </a:xfrm>
          <a:prstGeom prst="rect">
            <a:avLst/>
          </a:prstGeom>
          <a:noFill/>
        </p:spPr>
        <p:txBody>
          <a:bodyPr wrap="none" rtlCol="0">
            <a:spAutoFit/>
          </a:bodyPr>
          <a:lstStyle/>
          <a:p>
            <a:r>
              <a:rPr lang="en-GB" dirty="0">
                <a:solidFill>
                  <a:srgbClr val="25EE04"/>
                </a:solidFill>
              </a:rPr>
              <a:t>4</a:t>
            </a:r>
          </a:p>
        </p:txBody>
      </p:sp>
      <p:sp>
        <p:nvSpPr>
          <p:cNvPr id="164" name="Oval 163"/>
          <p:cNvSpPr/>
          <p:nvPr/>
        </p:nvSpPr>
        <p:spPr>
          <a:xfrm>
            <a:off x="4045191" y="4665420"/>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4067944" y="4122464"/>
            <a:ext cx="432048" cy="355297"/>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rot="19074686">
            <a:off x="3932704" y="4192390"/>
            <a:ext cx="68480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SYNNADA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8" name="TextBox 167"/>
          <p:cNvSpPr txBox="1"/>
          <p:nvPr/>
        </p:nvSpPr>
        <p:spPr>
          <a:xfrm rot="19072572">
            <a:off x="4213012" y="4201917"/>
            <a:ext cx="75212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ANTIOCHIA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9" name="TextBox 168"/>
          <p:cNvSpPr txBox="1"/>
          <p:nvPr/>
        </p:nvSpPr>
        <p:spPr>
          <a:xfrm>
            <a:off x="4589076" y="3879146"/>
            <a:ext cx="312906" cy="369332"/>
          </a:xfrm>
          <a:prstGeom prst="rect">
            <a:avLst/>
          </a:prstGeom>
          <a:noFill/>
        </p:spPr>
        <p:txBody>
          <a:bodyPr wrap="none" rtlCol="0">
            <a:spAutoFit/>
          </a:bodyPr>
          <a:lstStyle/>
          <a:p>
            <a:r>
              <a:rPr lang="en-GB" dirty="0">
                <a:solidFill>
                  <a:srgbClr val="25EE04"/>
                </a:solidFill>
              </a:rPr>
              <a:t>7</a:t>
            </a:r>
          </a:p>
        </p:txBody>
      </p:sp>
      <p:sp>
        <p:nvSpPr>
          <p:cNvPr id="147" name="Oval 146"/>
          <p:cNvSpPr/>
          <p:nvPr/>
        </p:nvSpPr>
        <p:spPr>
          <a:xfrm>
            <a:off x="5346320" y="105273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TextBox 147"/>
          <p:cNvSpPr txBox="1"/>
          <p:nvPr/>
        </p:nvSpPr>
        <p:spPr>
          <a:xfrm>
            <a:off x="5141426" y="1183543"/>
            <a:ext cx="312906" cy="369332"/>
          </a:xfrm>
          <a:prstGeom prst="rect">
            <a:avLst/>
          </a:prstGeom>
          <a:noFill/>
        </p:spPr>
        <p:txBody>
          <a:bodyPr wrap="none" rtlCol="0">
            <a:spAutoFit/>
          </a:bodyPr>
          <a:lstStyle/>
          <a:p>
            <a:r>
              <a:rPr lang="en-GB" dirty="0">
                <a:solidFill>
                  <a:srgbClr val="25EE04"/>
                </a:solidFill>
              </a:rPr>
              <a:t>1</a:t>
            </a:r>
          </a:p>
        </p:txBody>
      </p:sp>
      <p:sp>
        <p:nvSpPr>
          <p:cNvPr id="149" name="TextBox 148"/>
          <p:cNvSpPr txBox="1"/>
          <p:nvPr/>
        </p:nvSpPr>
        <p:spPr>
          <a:xfrm>
            <a:off x="4976643" y="1090847"/>
            <a:ext cx="1055097"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ABONOUTEICHOS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2" name="TextBox 161"/>
          <p:cNvSpPr txBox="1"/>
          <p:nvPr/>
        </p:nvSpPr>
        <p:spPr>
          <a:xfrm>
            <a:off x="4763150" y="1403484"/>
            <a:ext cx="312906" cy="369332"/>
          </a:xfrm>
          <a:prstGeom prst="rect">
            <a:avLst/>
          </a:prstGeom>
          <a:noFill/>
        </p:spPr>
        <p:txBody>
          <a:bodyPr wrap="none" rtlCol="0">
            <a:spAutoFit/>
          </a:bodyPr>
          <a:lstStyle/>
          <a:p>
            <a:r>
              <a:rPr lang="en-GB" dirty="0">
                <a:solidFill>
                  <a:srgbClr val="25EE04"/>
                </a:solidFill>
              </a:rPr>
              <a:t>4</a:t>
            </a:r>
          </a:p>
        </p:txBody>
      </p:sp>
      <p:sp>
        <p:nvSpPr>
          <p:cNvPr id="166" name="Oval 165"/>
          <p:cNvSpPr/>
          <p:nvPr/>
        </p:nvSpPr>
        <p:spPr>
          <a:xfrm>
            <a:off x="4453813" y="1306291"/>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Oval 169"/>
          <p:cNvSpPr/>
          <p:nvPr/>
        </p:nvSpPr>
        <p:spPr>
          <a:xfrm>
            <a:off x="5513033" y="136373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TextBox 170"/>
          <p:cNvSpPr txBox="1"/>
          <p:nvPr/>
        </p:nvSpPr>
        <p:spPr>
          <a:xfrm>
            <a:off x="5129043" y="1382029"/>
            <a:ext cx="920445"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POMPEIOPOLIS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72" name="TextBox 171"/>
          <p:cNvSpPr txBox="1"/>
          <p:nvPr/>
        </p:nvSpPr>
        <p:spPr>
          <a:xfrm>
            <a:off x="5629882" y="1480630"/>
            <a:ext cx="312906" cy="369332"/>
          </a:xfrm>
          <a:prstGeom prst="rect">
            <a:avLst/>
          </a:prstGeom>
          <a:noFill/>
        </p:spPr>
        <p:txBody>
          <a:bodyPr wrap="none" rtlCol="0">
            <a:spAutoFit/>
          </a:bodyPr>
          <a:lstStyle/>
          <a:p>
            <a:r>
              <a:rPr lang="en-GB" dirty="0">
                <a:solidFill>
                  <a:srgbClr val="25EE04"/>
                </a:solidFill>
              </a:rPr>
              <a:t>1</a:t>
            </a:r>
          </a:p>
        </p:txBody>
      </p:sp>
      <p:sp>
        <p:nvSpPr>
          <p:cNvPr id="174" name="TextBox 173"/>
          <p:cNvSpPr txBox="1"/>
          <p:nvPr/>
        </p:nvSpPr>
        <p:spPr>
          <a:xfrm>
            <a:off x="6496727" y="2080559"/>
            <a:ext cx="926857"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SEBASTOPOLIS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75" name="Oval 174"/>
          <p:cNvSpPr/>
          <p:nvPr/>
        </p:nvSpPr>
        <p:spPr>
          <a:xfrm>
            <a:off x="6770028" y="2007725"/>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TextBox 175"/>
          <p:cNvSpPr txBox="1"/>
          <p:nvPr/>
        </p:nvSpPr>
        <p:spPr>
          <a:xfrm>
            <a:off x="7067406" y="1849962"/>
            <a:ext cx="312906" cy="369332"/>
          </a:xfrm>
          <a:prstGeom prst="rect">
            <a:avLst/>
          </a:prstGeom>
          <a:noFill/>
        </p:spPr>
        <p:txBody>
          <a:bodyPr wrap="none" rtlCol="0">
            <a:spAutoFit/>
          </a:bodyPr>
          <a:lstStyle/>
          <a:p>
            <a:r>
              <a:rPr lang="en-GB" dirty="0">
                <a:solidFill>
                  <a:srgbClr val="25EE04"/>
                </a:solidFill>
              </a:rPr>
              <a:t>4</a:t>
            </a:r>
          </a:p>
        </p:txBody>
      </p:sp>
      <p:sp>
        <p:nvSpPr>
          <p:cNvPr id="165" name="Oval 164"/>
          <p:cNvSpPr/>
          <p:nvPr/>
        </p:nvSpPr>
        <p:spPr>
          <a:xfrm rot="267720">
            <a:off x="2106849" y="3560275"/>
            <a:ext cx="3262816" cy="1544345"/>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i="1" dirty="0"/>
          </a:p>
        </p:txBody>
      </p:sp>
    </p:spTree>
    <p:extLst>
      <p:ext uri="{BB962C8B-B14F-4D97-AF65-F5344CB8AC3E}">
        <p14:creationId xmlns:p14="http://schemas.microsoft.com/office/powerpoint/2010/main" val="1669358968"/>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
                                        <p:tgtEl>
                                          <p:spTgt spid="6"/>
                                        </p:tgtEl>
                                      </p:cBhvr>
                                    </p:animEffect>
                                  </p:childTnLst>
                                </p:cTn>
                              </p:par>
                            </p:childTnLst>
                          </p:cTn>
                        </p:par>
                        <p:par>
                          <p:cTn id="8" fill="hold">
                            <p:stCondLst>
                              <p:cond delay="1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
                                        <p:tgtEl>
                                          <p:spTgt spid="9"/>
                                        </p:tgtEl>
                                      </p:cBhvr>
                                    </p:animEffect>
                                  </p:childTnLst>
                                </p:cTn>
                              </p:par>
                            </p:childTnLst>
                          </p:cTn>
                        </p:par>
                        <p:par>
                          <p:cTn id="12" fill="hold">
                            <p:stCondLst>
                              <p:cond delay="2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
                                        <p:tgtEl>
                                          <p:spTgt spid="14"/>
                                        </p:tgtEl>
                                      </p:cBhvr>
                                    </p:animEffect>
                                  </p:childTnLst>
                                </p:cTn>
                              </p:par>
                            </p:childTnLst>
                          </p:cTn>
                        </p:par>
                        <p:par>
                          <p:cTn id="16" fill="hold">
                            <p:stCondLst>
                              <p:cond delay="3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
                                        <p:tgtEl>
                                          <p:spTgt spid="16"/>
                                        </p:tgtEl>
                                      </p:cBhvr>
                                    </p:animEffect>
                                  </p:childTnLst>
                                </p:cTn>
                              </p:par>
                            </p:childTnLst>
                          </p:cTn>
                        </p:par>
                        <p:par>
                          <p:cTn id="20" fill="hold">
                            <p:stCondLst>
                              <p:cond delay="4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
                                        <p:tgtEl>
                                          <p:spTgt spid="17"/>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
                                        <p:tgtEl>
                                          <p:spTgt spid="18"/>
                                        </p:tgtEl>
                                      </p:cBhvr>
                                    </p:animEffect>
                                  </p:childTnLst>
                                </p:cTn>
                              </p:par>
                            </p:childTnLst>
                          </p:cTn>
                        </p:par>
                        <p:par>
                          <p:cTn id="28" fill="hold">
                            <p:stCondLst>
                              <p:cond delay="6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
                                        <p:tgtEl>
                                          <p:spTgt spid="19"/>
                                        </p:tgtEl>
                                      </p:cBhvr>
                                    </p:animEffect>
                                  </p:childTnLst>
                                </p:cTn>
                              </p:par>
                            </p:childTnLst>
                          </p:cTn>
                        </p:par>
                        <p:par>
                          <p:cTn id="32" fill="hold">
                            <p:stCondLst>
                              <p:cond delay="7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
                                        <p:tgtEl>
                                          <p:spTgt spid="20"/>
                                        </p:tgtEl>
                                      </p:cBhvr>
                                    </p:animEffect>
                                  </p:childTnLst>
                                </p:cTn>
                              </p:par>
                            </p:childTnLst>
                          </p:cTn>
                        </p:par>
                        <p:par>
                          <p:cTn id="36" fill="hold">
                            <p:stCondLst>
                              <p:cond delay="8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
                                        <p:tgtEl>
                                          <p:spTgt spid="21"/>
                                        </p:tgtEl>
                                      </p:cBhvr>
                                    </p:animEffect>
                                  </p:childTnLst>
                                </p:cTn>
                              </p:par>
                            </p:childTnLst>
                          </p:cTn>
                        </p:par>
                        <p:par>
                          <p:cTn id="40" fill="hold">
                            <p:stCondLst>
                              <p:cond delay="90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
                                        <p:tgtEl>
                                          <p:spTgt spid="22"/>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
                                        <p:tgtEl>
                                          <p:spTgt spid="23"/>
                                        </p:tgtEl>
                                      </p:cBhvr>
                                    </p:animEffect>
                                  </p:childTnLst>
                                </p:cTn>
                              </p:par>
                            </p:childTnLst>
                          </p:cTn>
                        </p:par>
                        <p:par>
                          <p:cTn id="48" fill="hold">
                            <p:stCondLst>
                              <p:cond delay="1100"/>
                            </p:stCondLst>
                            <p:childTnLst>
                              <p:par>
                                <p:cTn id="49" presetID="10"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
                                        <p:tgtEl>
                                          <p:spTgt spid="25"/>
                                        </p:tgtEl>
                                      </p:cBhvr>
                                    </p:animEffect>
                                  </p:childTnLst>
                                </p:cTn>
                              </p:par>
                            </p:childTnLst>
                          </p:cTn>
                        </p:par>
                        <p:par>
                          <p:cTn id="52" fill="hold">
                            <p:stCondLst>
                              <p:cond delay="1200"/>
                            </p:stCondLst>
                            <p:childTnLst>
                              <p:par>
                                <p:cTn id="53" presetID="10"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100"/>
                                        <p:tgtEl>
                                          <p:spTgt spid="26"/>
                                        </p:tgtEl>
                                      </p:cBhvr>
                                    </p:animEffect>
                                  </p:childTnLst>
                                </p:cTn>
                              </p:par>
                            </p:childTnLst>
                          </p:cTn>
                        </p:par>
                        <p:par>
                          <p:cTn id="56" fill="hold">
                            <p:stCondLst>
                              <p:cond delay="1300"/>
                            </p:stCondLst>
                            <p:childTnLst>
                              <p:par>
                                <p:cTn id="57" presetID="10" presetClass="entr" presetSubtype="0"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fade">
                                      <p:cBhvr>
                                        <p:cTn id="59" dur="100"/>
                                        <p:tgtEl>
                                          <p:spTgt spid="27"/>
                                        </p:tgtEl>
                                      </p:cBhvr>
                                    </p:animEffect>
                                  </p:childTnLst>
                                </p:cTn>
                              </p:par>
                            </p:childTnLst>
                          </p:cTn>
                        </p:par>
                        <p:par>
                          <p:cTn id="60" fill="hold">
                            <p:stCondLst>
                              <p:cond delay="14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100"/>
                                        <p:tgtEl>
                                          <p:spTgt spid="28"/>
                                        </p:tgtEl>
                                      </p:cBhvr>
                                    </p:animEffect>
                                  </p:childTnLst>
                                </p:cTn>
                              </p:par>
                            </p:childTnLst>
                          </p:cTn>
                        </p:par>
                        <p:par>
                          <p:cTn id="64" fill="hold">
                            <p:stCondLst>
                              <p:cond delay="1500"/>
                            </p:stCondLst>
                            <p:childTnLst>
                              <p:par>
                                <p:cTn id="65" presetID="10"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100"/>
                                        <p:tgtEl>
                                          <p:spTgt spid="30"/>
                                        </p:tgtEl>
                                      </p:cBhvr>
                                    </p:animEffect>
                                  </p:childTnLst>
                                </p:cTn>
                              </p:par>
                            </p:childTnLst>
                          </p:cTn>
                        </p:par>
                        <p:par>
                          <p:cTn id="68" fill="hold">
                            <p:stCondLst>
                              <p:cond delay="1600"/>
                            </p:stCondLst>
                            <p:childTnLst>
                              <p:par>
                                <p:cTn id="69" presetID="10" presetClass="entr" presetSubtype="0"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100"/>
                                        <p:tgtEl>
                                          <p:spTgt spid="31"/>
                                        </p:tgtEl>
                                      </p:cBhvr>
                                    </p:animEffect>
                                  </p:childTnLst>
                                </p:cTn>
                              </p:par>
                            </p:childTnLst>
                          </p:cTn>
                        </p:par>
                        <p:par>
                          <p:cTn id="72" fill="hold">
                            <p:stCondLst>
                              <p:cond delay="1700"/>
                            </p:stCondLst>
                            <p:childTnLst>
                              <p:par>
                                <p:cTn id="73" presetID="10" presetClass="entr" presetSubtype="0"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100"/>
                                        <p:tgtEl>
                                          <p:spTgt spid="32"/>
                                        </p:tgtEl>
                                      </p:cBhvr>
                                    </p:animEffect>
                                  </p:childTnLst>
                                </p:cTn>
                              </p:par>
                            </p:childTnLst>
                          </p:cTn>
                        </p:par>
                        <p:par>
                          <p:cTn id="76" fill="hold">
                            <p:stCondLst>
                              <p:cond delay="1800"/>
                            </p:stCondLst>
                            <p:childTnLst>
                              <p:par>
                                <p:cTn id="77" presetID="10" presetClass="entr" presetSubtype="0" fill="hold" grpId="0"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100"/>
                                        <p:tgtEl>
                                          <p:spTgt spid="33"/>
                                        </p:tgtEl>
                                      </p:cBhvr>
                                    </p:animEffect>
                                  </p:childTnLst>
                                </p:cTn>
                              </p:par>
                            </p:childTnLst>
                          </p:cTn>
                        </p:par>
                        <p:par>
                          <p:cTn id="80" fill="hold">
                            <p:stCondLst>
                              <p:cond delay="1900"/>
                            </p:stCondLst>
                            <p:childTnLst>
                              <p:par>
                                <p:cTn id="81" presetID="10"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100"/>
                                        <p:tgtEl>
                                          <p:spTgt spid="34"/>
                                        </p:tgtEl>
                                      </p:cBhvr>
                                    </p:animEffect>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100"/>
                                        <p:tgtEl>
                                          <p:spTgt spid="35"/>
                                        </p:tgtEl>
                                      </p:cBhvr>
                                    </p:animEffect>
                                  </p:childTnLst>
                                </p:cTn>
                              </p:par>
                            </p:childTnLst>
                          </p:cTn>
                        </p:par>
                        <p:par>
                          <p:cTn id="88" fill="hold">
                            <p:stCondLst>
                              <p:cond delay="2100"/>
                            </p:stCondLst>
                            <p:childTnLst>
                              <p:par>
                                <p:cTn id="89" presetID="10" presetClass="entr" presetSubtype="0" fill="hold" grpId="0" nodeType="after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fade">
                                      <p:cBhvr>
                                        <p:cTn id="91" dur="100"/>
                                        <p:tgtEl>
                                          <p:spTgt spid="36"/>
                                        </p:tgtEl>
                                      </p:cBhvr>
                                    </p:animEffect>
                                  </p:childTnLst>
                                </p:cTn>
                              </p:par>
                            </p:childTnLst>
                          </p:cTn>
                        </p:par>
                        <p:par>
                          <p:cTn id="92" fill="hold">
                            <p:stCondLst>
                              <p:cond delay="2200"/>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100"/>
                                        <p:tgtEl>
                                          <p:spTgt spid="37"/>
                                        </p:tgtEl>
                                      </p:cBhvr>
                                    </p:animEffect>
                                  </p:childTnLst>
                                </p:cTn>
                              </p:par>
                            </p:childTnLst>
                          </p:cTn>
                        </p:par>
                        <p:par>
                          <p:cTn id="96" fill="hold">
                            <p:stCondLst>
                              <p:cond delay="2300"/>
                            </p:stCondLst>
                            <p:childTnLst>
                              <p:par>
                                <p:cTn id="97" presetID="10" presetClass="entr" presetSubtype="0"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100"/>
                                        <p:tgtEl>
                                          <p:spTgt spid="38"/>
                                        </p:tgtEl>
                                      </p:cBhvr>
                                    </p:animEffect>
                                  </p:childTnLst>
                                </p:cTn>
                              </p:par>
                            </p:childTnLst>
                          </p:cTn>
                        </p:par>
                        <p:par>
                          <p:cTn id="100" fill="hold">
                            <p:stCondLst>
                              <p:cond delay="2400"/>
                            </p:stCondLst>
                            <p:childTnLst>
                              <p:par>
                                <p:cTn id="101" presetID="10" presetClass="entr" presetSubtype="0"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100"/>
                                        <p:tgtEl>
                                          <p:spTgt spid="39"/>
                                        </p:tgtEl>
                                      </p:cBhvr>
                                    </p:animEffect>
                                  </p:childTnLst>
                                </p:cTn>
                              </p:par>
                            </p:childTnLst>
                          </p:cTn>
                        </p:par>
                        <p:par>
                          <p:cTn id="104" fill="hold">
                            <p:stCondLst>
                              <p:cond delay="2500"/>
                            </p:stCondLst>
                            <p:childTnLst>
                              <p:par>
                                <p:cTn id="105" presetID="10" presetClass="entr" presetSubtype="0" fill="hold" grpId="0" nodeType="afterEffect">
                                  <p:stCondLst>
                                    <p:cond delay="0"/>
                                  </p:stCondLst>
                                  <p:childTnLst>
                                    <p:set>
                                      <p:cBhvr>
                                        <p:cTn id="106" dur="1" fill="hold">
                                          <p:stCondLst>
                                            <p:cond delay="0"/>
                                          </p:stCondLst>
                                        </p:cTn>
                                        <p:tgtEl>
                                          <p:spTgt spid="40"/>
                                        </p:tgtEl>
                                        <p:attrNameLst>
                                          <p:attrName>style.visibility</p:attrName>
                                        </p:attrNameLst>
                                      </p:cBhvr>
                                      <p:to>
                                        <p:strVal val="visible"/>
                                      </p:to>
                                    </p:set>
                                    <p:animEffect transition="in" filter="fade">
                                      <p:cBhvr>
                                        <p:cTn id="107" dur="100"/>
                                        <p:tgtEl>
                                          <p:spTgt spid="40"/>
                                        </p:tgtEl>
                                      </p:cBhvr>
                                    </p:animEffect>
                                  </p:childTnLst>
                                </p:cTn>
                              </p:par>
                            </p:childTnLst>
                          </p:cTn>
                        </p:par>
                        <p:par>
                          <p:cTn id="108" fill="hold">
                            <p:stCondLst>
                              <p:cond delay="2600"/>
                            </p:stCondLst>
                            <p:childTnLst>
                              <p:par>
                                <p:cTn id="109" presetID="10" presetClass="entr" presetSubtype="0" fill="hold" grpId="0" nodeType="after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100"/>
                                        <p:tgtEl>
                                          <p:spTgt spid="41"/>
                                        </p:tgtEl>
                                      </p:cBhvr>
                                    </p:animEffect>
                                  </p:childTnLst>
                                </p:cTn>
                              </p:par>
                            </p:childTnLst>
                          </p:cTn>
                        </p:par>
                        <p:par>
                          <p:cTn id="112" fill="hold">
                            <p:stCondLst>
                              <p:cond delay="2700"/>
                            </p:stCondLst>
                            <p:childTnLst>
                              <p:par>
                                <p:cTn id="113" presetID="10" presetClass="entr" presetSubtype="0" fill="hold" grpId="0" nodeType="afterEffect">
                                  <p:stCondLst>
                                    <p:cond delay="0"/>
                                  </p:stCondLst>
                                  <p:childTnLst>
                                    <p:set>
                                      <p:cBhvr>
                                        <p:cTn id="114" dur="1" fill="hold">
                                          <p:stCondLst>
                                            <p:cond delay="0"/>
                                          </p:stCondLst>
                                        </p:cTn>
                                        <p:tgtEl>
                                          <p:spTgt spid="42"/>
                                        </p:tgtEl>
                                        <p:attrNameLst>
                                          <p:attrName>style.visibility</p:attrName>
                                        </p:attrNameLst>
                                      </p:cBhvr>
                                      <p:to>
                                        <p:strVal val="visible"/>
                                      </p:to>
                                    </p:set>
                                    <p:animEffect transition="in" filter="fade">
                                      <p:cBhvr>
                                        <p:cTn id="115" dur="100"/>
                                        <p:tgtEl>
                                          <p:spTgt spid="42"/>
                                        </p:tgtEl>
                                      </p:cBhvr>
                                    </p:animEffect>
                                  </p:childTnLst>
                                </p:cTn>
                              </p:par>
                            </p:childTnLst>
                          </p:cTn>
                        </p:par>
                        <p:par>
                          <p:cTn id="116" fill="hold">
                            <p:stCondLst>
                              <p:cond delay="2800"/>
                            </p:stCondLst>
                            <p:childTnLst>
                              <p:par>
                                <p:cTn id="117" presetID="10" presetClass="entr" presetSubtype="0" fill="hold" grpId="0" nodeType="afterEffect">
                                  <p:stCondLst>
                                    <p:cond delay="0"/>
                                  </p:stCondLst>
                                  <p:childTnLst>
                                    <p:set>
                                      <p:cBhvr>
                                        <p:cTn id="118" dur="1" fill="hold">
                                          <p:stCondLst>
                                            <p:cond delay="0"/>
                                          </p:stCondLst>
                                        </p:cTn>
                                        <p:tgtEl>
                                          <p:spTgt spid="43"/>
                                        </p:tgtEl>
                                        <p:attrNameLst>
                                          <p:attrName>style.visibility</p:attrName>
                                        </p:attrNameLst>
                                      </p:cBhvr>
                                      <p:to>
                                        <p:strVal val="visible"/>
                                      </p:to>
                                    </p:set>
                                    <p:animEffect transition="in" filter="fade">
                                      <p:cBhvr>
                                        <p:cTn id="119" dur="100"/>
                                        <p:tgtEl>
                                          <p:spTgt spid="43"/>
                                        </p:tgtEl>
                                      </p:cBhvr>
                                    </p:animEffect>
                                  </p:childTnLst>
                                </p:cTn>
                              </p:par>
                            </p:childTnLst>
                          </p:cTn>
                        </p:par>
                        <p:par>
                          <p:cTn id="120" fill="hold">
                            <p:stCondLst>
                              <p:cond delay="2900"/>
                            </p:stCondLst>
                            <p:childTnLst>
                              <p:par>
                                <p:cTn id="121" presetID="10" presetClass="entr" presetSubtype="0" fill="hold" grpId="0" nodeType="afterEffect">
                                  <p:stCondLst>
                                    <p:cond delay="0"/>
                                  </p:stCondLst>
                                  <p:childTnLst>
                                    <p:set>
                                      <p:cBhvr>
                                        <p:cTn id="122" dur="1" fill="hold">
                                          <p:stCondLst>
                                            <p:cond delay="0"/>
                                          </p:stCondLst>
                                        </p:cTn>
                                        <p:tgtEl>
                                          <p:spTgt spid="44"/>
                                        </p:tgtEl>
                                        <p:attrNameLst>
                                          <p:attrName>style.visibility</p:attrName>
                                        </p:attrNameLst>
                                      </p:cBhvr>
                                      <p:to>
                                        <p:strVal val="visible"/>
                                      </p:to>
                                    </p:set>
                                    <p:animEffect transition="in" filter="fade">
                                      <p:cBhvr>
                                        <p:cTn id="123" dur="100"/>
                                        <p:tgtEl>
                                          <p:spTgt spid="44"/>
                                        </p:tgtEl>
                                      </p:cBhvr>
                                    </p:animEffect>
                                  </p:childTnLst>
                                </p:cTn>
                              </p:par>
                            </p:childTnLst>
                          </p:cTn>
                        </p:par>
                        <p:par>
                          <p:cTn id="124" fill="hold">
                            <p:stCondLst>
                              <p:cond delay="3000"/>
                            </p:stCondLst>
                            <p:childTnLst>
                              <p:par>
                                <p:cTn id="125" presetID="10" presetClass="entr" presetSubtype="0" fill="hold" grpId="0" nodeType="afterEffect">
                                  <p:stCondLst>
                                    <p:cond delay="0"/>
                                  </p:stCondLst>
                                  <p:childTnLst>
                                    <p:set>
                                      <p:cBhvr>
                                        <p:cTn id="126" dur="1" fill="hold">
                                          <p:stCondLst>
                                            <p:cond delay="0"/>
                                          </p:stCondLst>
                                        </p:cTn>
                                        <p:tgtEl>
                                          <p:spTgt spid="45"/>
                                        </p:tgtEl>
                                        <p:attrNameLst>
                                          <p:attrName>style.visibility</p:attrName>
                                        </p:attrNameLst>
                                      </p:cBhvr>
                                      <p:to>
                                        <p:strVal val="visible"/>
                                      </p:to>
                                    </p:set>
                                    <p:animEffect transition="in" filter="fade">
                                      <p:cBhvr>
                                        <p:cTn id="127" dur="100"/>
                                        <p:tgtEl>
                                          <p:spTgt spid="45"/>
                                        </p:tgtEl>
                                      </p:cBhvr>
                                    </p:animEffect>
                                  </p:childTnLst>
                                </p:cTn>
                              </p:par>
                            </p:childTnLst>
                          </p:cTn>
                        </p:par>
                        <p:par>
                          <p:cTn id="128" fill="hold">
                            <p:stCondLst>
                              <p:cond delay="3100"/>
                            </p:stCondLst>
                            <p:childTnLst>
                              <p:par>
                                <p:cTn id="129" presetID="10" presetClass="entr" presetSubtype="0" fill="hold" grpId="0" nodeType="afterEffect">
                                  <p:stCondLst>
                                    <p:cond delay="0"/>
                                  </p:stCondLst>
                                  <p:childTnLst>
                                    <p:set>
                                      <p:cBhvr>
                                        <p:cTn id="130" dur="1" fill="hold">
                                          <p:stCondLst>
                                            <p:cond delay="0"/>
                                          </p:stCondLst>
                                        </p:cTn>
                                        <p:tgtEl>
                                          <p:spTgt spid="46"/>
                                        </p:tgtEl>
                                        <p:attrNameLst>
                                          <p:attrName>style.visibility</p:attrName>
                                        </p:attrNameLst>
                                      </p:cBhvr>
                                      <p:to>
                                        <p:strVal val="visible"/>
                                      </p:to>
                                    </p:set>
                                    <p:animEffect transition="in" filter="fade">
                                      <p:cBhvr>
                                        <p:cTn id="131" dur="100"/>
                                        <p:tgtEl>
                                          <p:spTgt spid="46"/>
                                        </p:tgtEl>
                                      </p:cBhvr>
                                    </p:animEffect>
                                  </p:childTnLst>
                                </p:cTn>
                              </p:par>
                            </p:childTnLst>
                          </p:cTn>
                        </p:par>
                        <p:par>
                          <p:cTn id="132" fill="hold">
                            <p:stCondLst>
                              <p:cond delay="3200"/>
                            </p:stCondLst>
                            <p:childTnLst>
                              <p:par>
                                <p:cTn id="133" presetID="10" presetClass="entr" presetSubtype="0" fill="hold" grpId="0" nodeType="afterEffect">
                                  <p:stCondLst>
                                    <p:cond delay="0"/>
                                  </p:stCondLst>
                                  <p:childTnLst>
                                    <p:set>
                                      <p:cBhvr>
                                        <p:cTn id="134" dur="1" fill="hold">
                                          <p:stCondLst>
                                            <p:cond delay="0"/>
                                          </p:stCondLst>
                                        </p:cTn>
                                        <p:tgtEl>
                                          <p:spTgt spid="47"/>
                                        </p:tgtEl>
                                        <p:attrNameLst>
                                          <p:attrName>style.visibility</p:attrName>
                                        </p:attrNameLst>
                                      </p:cBhvr>
                                      <p:to>
                                        <p:strVal val="visible"/>
                                      </p:to>
                                    </p:set>
                                    <p:animEffect transition="in" filter="fade">
                                      <p:cBhvr>
                                        <p:cTn id="135" dur="100"/>
                                        <p:tgtEl>
                                          <p:spTgt spid="47"/>
                                        </p:tgtEl>
                                      </p:cBhvr>
                                    </p:animEffect>
                                  </p:childTnLst>
                                </p:cTn>
                              </p:par>
                            </p:childTnLst>
                          </p:cTn>
                        </p:par>
                        <p:par>
                          <p:cTn id="136" fill="hold">
                            <p:stCondLst>
                              <p:cond delay="3300"/>
                            </p:stCondLst>
                            <p:childTnLst>
                              <p:par>
                                <p:cTn id="137" presetID="10" presetClass="entr" presetSubtype="0" fill="hold" grpId="0" nodeType="after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fade">
                                      <p:cBhvr>
                                        <p:cTn id="139" dur="100"/>
                                        <p:tgtEl>
                                          <p:spTgt spid="48"/>
                                        </p:tgtEl>
                                      </p:cBhvr>
                                    </p:animEffect>
                                  </p:childTnLst>
                                </p:cTn>
                              </p:par>
                            </p:childTnLst>
                          </p:cTn>
                        </p:par>
                        <p:par>
                          <p:cTn id="140" fill="hold">
                            <p:stCondLst>
                              <p:cond delay="3400"/>
                            </p:stCondLst>
                            <p:childTnLst>
                              <p:par>
                                <p:cTn id="141" presetID="10" presetClass="entr" presetSubtype="0" fill="hold" grpId="0" nodeType="afterEffect">
                                  <p:stCondLst>
                                    <p:cond delay="0"/>
                                  </p:stCondLst>
                                  <p:childTnLst>
                                    <p:set>
                                      <p:cBhvr>
                                        <p:cTn id="142" dur="1" fill="hold">
                                          <p:stCondLst>
                                            <p:cond delay="0"/>
                                          </p:stCondLst>
                                        </p:cTn>
                                        <p:tgtEl>
                                          <p:spTgt spid="49"/>
                                        </p:tgtEl>
                                        <p:attrNameLst>
                                          <p:attrName>style.visibility</p:attrName>
                                        </p:attrNameLst>
                                      </p:cBhvr>
                                      <p:to>
                                        <p:strVal val="visible"/>
                                      </p:to>
                                    </p:set>
                                    <p:animEffect transition="in" filter="fade">
                                      <p:cBhvr>
                                        <p:cTn id="143" dur="100"/>
                                        <p:tgtEl>
                                          <p:spTgt spid="49"/>
                                        </p:tgtEl>
                                      </p:cBhvr>
                                    </p:animEffect>
                                  </p:childTnLst>
                                </p:cTn>
                              </p:par>
                            </p:childTnLst>
                          </p:cTn>
                        </p:par>
                        <p:par>
                          <p:cTn id="144" fill="hold">
                            <p:stCondLst>
                              <p:cond delay="3500"/>
                            </p:stCondLst>
                            <p:childTnLst>
                              <p:par>
                                <p:cTn id="145" presetID="10" presetClass="entr" presetSubtype="0" fill="hold" grpId="0" nodeType="afterEffect">
                                  <p:stCondLst>
                                    <p:cond delay="0"/>
                                  </p:stCondLst>
                                  <p:childTnLst>
                                    <p:set>
                                      <p:cBhvr>
                                        <p:cTn id="146" dur="1" fill="hold">
                                          <p:stCondLst>
                                            <p:cond delay="0"/>
                                          </p:stCondLst>
                                        </p:cTn>
                                        <p:tgtEl>
                                          <p:spTgt spid="50"/>
                                        </p:tgtEl>
                                        <p:attrNameLst>
                                          <p:attrName>style.visibility</p:attrName>
                                        </p:attrNameLst>
                                      </p:cBhvr>
                                      <p:to>
                                        <p:strVal val="visible"/>
                                      </p:to>
                                    </p:set>
                                    <p:animEffect transition="in" filter="fade">
                                      <p:cBhvr>
                                        <p:cTn id="147" dur="100"/>
                                        <p:tgtEl>
                                          <p:spTgt spid="50"/>
                                        </p:tgtEl>
                                      </p:cBhvr>
                                    </p:animEffect>
                                  </p:childTnLst>
                                </p:cTn>
                              </p:par>
                            </p:childTnLst>
                          </p:cTn>
                        </p:par>
                        <p:par>
                          <p:cTn id="148" fill="hold">
                            <p:stCondLst>
                              <p:cond delay="3600"/>
                            </p:stCondLst>
                            <p:childTnLst>
                              <p:par>
                                <p:cTn id="149" presetID="10" presetClass="entr" presetSubtype="0" fill="hold" grpId="0" nodeType="after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100"/>
                                        <p:tgtEl>
                                          <p:spTgt spid="51"/>
                                        </p:tgtEl>
                                      </p:cBhvr>
                                    </p:animEffect>
                                  </p:childTnLst>
                                </p:cTn>
                              </p:par>
                            </p:childTnLst>
                          </p:cTn>
                        </p:par>
                        <p:par>
                          <p:cTn id="152" fill="hold">
                            <p:stCondLst>
                              <p:cond delay="3700"/>
                            </p:stCondLst>
                            <p:childTnLst>
                              <p:par>
                                <p:cTn id="153" presetID="10" presetClass="entr" presetSubtype="0"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Effect transition="in" filter="fade">
                                      <p:cBhvr>
                                        <p:cTn id="155" dur="100"/>
                                        <p:tgtEl>
                                          <p:spTgt spid="52"/>
                                        </p:tgtEl>
                                      </p:cBhvr>
                                    </p:animEffect>
                                  </p:childTnLst>
                                </p:cTn>
                              </p:par>
                            </p:childTnLst>
                          </p:cTn>
                        </p:par>
                        <p:par>
                          <p:cTn id="156" fill="hold">
                            <p:stCondLst>
                              <p:cond delay="3800"/>
                            </p:stCondLst>
                            <p:childTnLst>
                              <p:par>
                                <p:cTn id="157" presetID="10" presetClass="entr" presetSubtype="0" fill="hold" grpId="0" nodeType="afterEffect">
                                  <p:stCondLst>
                                    <p:cond delay="0"/>
                                  </p:stCondLst>
                                  <p:childTnLst>
                                    <p:set>
                                      <p:cBhvr>
                                        <p:cTn id="158" dur="1" fill="hold">
                                          <p:stCondLst>
                                            <p:cond delay="0"/>
                                          </p:stCondLst>
                                        </p:cTn>
                                        <p:tgtEl>
                                          <p:spTgt spid="53"/>
                                        </p:tgtEl>
                                        <p:attrNameLst>
                                          <p:attrName>style.visibility</p:attrName>
                                        </p:attrNameLst>
                                      </p:cBhvr>
                                      <p:to>
                                        <p:strVal val="visible"/>
                                      </p:to>
                                    </p:set>
                                    <p:animEffect transition="in" filter="fade">
                                      <p:cBhvr>
                                        <p:cTn id="159" dur="100"/>
                                        <p:tgtEl>
                                          <p:spTgt spid="53"/>
                                        </p:tgtEl>
                                      </p:cBhvr>
                                    </p:animEffect>
                                  </p:childTnLst>
                                </p:cTn>
                              </p:par>
                            </p:childTnLst>
                          </p:cTn>
                        </p:par>
                        <p:par>
                          <p:cTn id="160" fill="hold">
                            <p:stCondLst>
                              <p:cond delay="3900"/>
                            </p:stCondLst>
                            <p:childTnLst>
                              <p:par>
                                <p:cTn id="161" presetID="10" presetClass="entr" presetSubtype="0" fill="hold" grpId="0" nodeType="after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100"/>
                                        <p:tgtEl>
                                          <p:spTgt spid="54"/>
                                        </p:tgtEl>
                                      </p:cBhvr>
                                    </p:animEffect>
                                  </p:childTnLst>
                                </p:cTn>
                              </p:par>
                            </p:childTnLst>
                          </p:cTn>
                        </p:par>
                        <p:par>
                          <p:cTn id="164" fill="hold">
                            <p:stCondLst>
                              <p:cond delay="4000"/>
                            </p:stCondLst>
                            <p:childTnLst>
                              <p:par>
                                <p:cTn id="165" presetID="10" presetClass="entr" presetSubtype="0" fill="hold" grpId="0" nodeType="afterEffect">
                                  <p:stCondLst>
                                    <p:cond delay="0"/>
                                  </p:stCondLst>
                                  <p:childTnLst>
                                    <p:set>
                                      <p:cBhvr>
                                        <p:cTn id="166" dur="1" fill="hold">
                                          <p:stCondLst>
                                            <p:cond delay="0"/>
                                          </p:stCondLst>
                                        </p:cTn>
                                        <p:tgtEl>
                                          <p:spTgt spid="55"/>
                                        </p:tgtEl>
                                        <p:attrNameLst>
                                          <p:attrName>style.visibility</p:attrName>
                                        </p:attrNameLst>
                                      </p:cBhvr>
                                      <p:to>
                                        <p:strVal val="visible"/>
                                      </p:to>
                                    </p:set>
                                    <p:animEffect transition="in" filter="fade">
                                      <p:cBhvr>
                                        <p:cTn id="167" dur="100"/>
                                        <p:tgtEl>
                                          <p:spTgt spid="55"/>
                                        </p:tgtEl>
                                      </p:cBhvr>
                                    </p:animEffect>
                                  </p:childTnLst>
                                </p:cTn>
                              </p:par>
                            </p:childTnLst>
                          </p:cTn>
                        </p:par>
                        <p:par>
                          <p:cTn id="168" fill="hold">
                            <p:stCondLst>
                              <p:cond delay="4100"/>
                            </p:stCondLst>
                            <p:childTnLst>
                              <p:par>
                                <p:cTn id="169" presetID="10" presetClass="entr" presetSubtype="0" fill="hold" grpId="0" nodeType="afterEffect">
                                  <p:stCondLst>
                                    <p:cond delay="0"/>
                                  </p:stCondLst>
                                  <p:childTnLst>
                                    <p:set>
                                      <p:cBhvr>
                                        <p:cTn id="170" dur="1" fill="hold">
                                          <p:stCondLst>
                                            <p:cond delay="0"/>
                                          </p:stCondLst>
                                        </p:cTn>
                                        <p:tgtEl>
                                          <p:spTgt spid="56"/>
                                        </p:tgtEl>
                                        <p:attrNameLst>
                                          <p:attrName>style.visibility</p:attrName>
                                        </p:attrNameLst>
                                      </p:cBhvr>
                                      <p:to>
                                        <p:strVal val="visible"/>
                                      </p:to>
                                    </p:set>
                                    <p:animEffect transition="in" filter="fade">
                                      <p:cBhvr>
                                        <p:cTn id="171" dur="100"/>
                                        <p:tgtEl>
                                          <p:spTgt spid="56"/>
                                        </p:tgtEl>
                                      </p:cBhvr>
                                    </p:animEffect>
                                  </p:childTnLst>
                                </p:cTn>
                              </p:par>
                            </p:childTnLst>
                          </p:cTn>
                        </p:par>
                        <p:par>
                          <p:cTn id="172" fill="hold">
                            <p:stCondLst>
                              <p:cond delay="4200"/>
                            </p:stCondLst>
                            <p:childTnLst>
                              <p:par>
                                <p:cTn id="173" presetID="10" presetClass="entr" presetSubtype="0" fill="hold" grpId="0" nodeType="afterEffect">
                                  <p:stCondLst>
                                    <p:cond delay="0"/>
                                  </p:stCondLst>
                                  <p:childTnLst>
                                    <p:set>
                                      <p:cBhvr>
                                        <p:cTn id="174" dur="1" fill="hold">
                                          <p:stCondLst>
                                            <p:cond delay="0"/>
                                          </p:stCondLst>
                                        </p:cTn>
                                        <p:tgtEl>
                                          <p:spTgt spid="57"/>
                                        </p:tgtEl>
                                        <p:attrNameLst>
                                          <p:attrName>style.visibility</p:attrName>
                                        </p:attrNameLst>
                                      </p:cBhvr>
                                      <p:to>
                                        <p:strVal val="visible"/>
                                      </p:to>
                                    </p:set>
                                    <p:animEffect transition="in" filter="fade">
                                      <p:cBhvr>
                                        <p:cTn id="175" dur="100"/>
                                        <p:tgtEl>
                                          <p:spTgt spid="57"/>
                                        </p:tgtEl>
                                      </p:cBhvr>
                                    </p:animEffect>
                                  </p:childTnLst>
                                </p:cTn>
                              </p:par>
                            </p:childTnLst>
                          </p:cTn>
                        </p:par>
                        <p:par>
                          <p:cTn id="176" fill="hold">
                            <p:stCondLst>
                              <p:cond delay="4300"/>
                            </p:stCondLst>
                            <p:childTnLst>
                              <p:par>
                                <p:cTn id="177" presetID="10" presetClass="entr" presetSubtype="0" fill="hold" grpId="0" nodeType="afterEffect">
                                  <p:stCondLst>
                                    <p:cond delay="0"/>
                                  </p:stCondLst>
                                  <p:childTnLst>
                                    <p:set>
                                      <p:cBhvr>
                                        <p:cTn id="178" dur="1" fill="hold">
                                          <p:stCondLst>
                                            <p:cond delay="0"/>
                                          </p:stCondLst>
                                        </p:cTn>
                                        <p:tgtEl>
                                          <p:spTgt spid="58"/>
                                        </p:tgtEl>
                                        <p:attrNameLst>
                                          <p:attrName>style.visibility</p:attrName>
                                        </p:attrNameLst>
                                      </p:cBhvr>
                                      <p:to>
                                        <p:strVal val="visible"/>
                                      </p:to>
                                    </p:set>
                                    <p:animEffect transition="in" filter="fade">
                                      <p:cBhvr>
                                        <p:cTn id="179" dur="100"/>
                                        <p:tgtEl>
                                          <p:spTgt spid="58"/>
                                        </p:tgtEl>
                                      </p:cBhvr>
                                    </p:animEffect>
                                  </p:childTnLst>
                                </p:cTn>
                              </p:par>
                            </p:childTnLst>
                          </p:cTn>
                        </p:par>
                        <p:par>
                          <p:cTn id="180" fill="hold">
                            <p:stCondLst>
                              <p:cond delay="4400"/>
                            </p:stCondLst>
                            <p:childTnLst>
                              <p:par>
                                <p:cTn id="181" presetID="10" presetClass="entr" presetSubtype="0" fill="hold" grpId="0" nodeType="afterEffect">
                                  <p:stCondLst>
                                    <p:cond delay="0"/>
                                  </p:stCondLst>
                                  <p:childTnLst>
                                    <p:set>
                                      <p:cBhvr>
                                        <p:cTn id="182" dur="1" fill="hold">
                                          <p:stCondLst>
                                            <p:cond delay="0"/>
                                          </p:stCondLst>
                                        </p:cTn>
                                        <p:tgtEl>
                                          <p:spTgt spid="59"/>
                                        </p:tgtEl>
                                        <p:attrNameLst>
                                          <p:attrName>style.visibility</p:attrName>
                                        </p:attrNameLst>
                                      </p:cBhvr>
                                      <p:to>
                                        <p:strVal val="visible"/>
                                      </p:to>
                                    </p:set>
                                    <p:animEffect transition="in" filter="fade">
                                      <p:cBhvr>
                                        <p:cTn id="183" dur="100"/>
                                        <p:tgtEl>
                                          <p:spTgt spid="59"/>
                                        </p:tgtEl>
                                      </p:cBhvr>
                                    </p:animEffect>
                                  </p:childTnLst>
                                </p:cTn>
                              </p:par>
                            </p:childTnLst>
                          </p:cTn>
                        </p:par>
                        <p:par>
                          <p:cTn id="184" fill="hold">
                            <p:stCondLst>
                              <p:cond delay="4500"/>
                            </p:stCondLst>
                            <p:childTnLst>
                              <p:par>
                                <p:cTn id="185" presetID="10" presetClass="entr" presetSubtype="0"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Effect transition="in" filter="fade">
                                      <p:cBhvr>
                                        <p:cTn id="187" dur="100"/>
                                        <p:tgtEl>
                                          <p:spTgt spid="60"/>
                                        </p:tgtEl>
                                      </p:cBhvr>
                                    </p:animEffect>
                                  </p:childTnLst>
                                </p:cTn>
                              </p:par>
                            </p:childTnLst>
                          </p:cTn>
                        </p:par>
                        <p:par>
                          <p:cTn id="188" fill="hold">
                            <p:stCondLst>
                              <p:cond delay="4600"/>
                            </p:stCondLst>
                            <p:childTnLst>
                              <p:par>
                                <p:cTn id="189" presetID="10" presetClass="entr" presetSubtype="0" fill="hold" grpId="0" nodeType="afterEffect">
                                  <p:stCondLst>
                                    <p:cond delay="0"/>
                                  </p:stCondLst>
                                  <p:childTnLst>
                                    <p:set>
                                      <p:cBhvr>
                                        <p:cTn id="190" dur="1" fill="hold">
                                          <p:stCondLst>
                                            <p:cond delay="0"/>
                                          </p:stCondLst>
                                        </p:cTn>
                                        <p:tgtEl>
                                          <p:spTgt spid="61"/>
                                        </p:tgtEl>
                                        <p:attrNameLst>
                                          <p:attrName>style.visibility</p:attrName>
                                        </p:attrNameLst>
                                      </p:cBhvr>
                                      <p:to>
                                        <p:strVal val="visible"/>
                                      </p:to>
                                    </p:set>
                                    <p:animEffect transition="in" filter="fade">
                                      <p:cBhvr>
                                        <p:cTn id="191" dur="100"/>
                                        <p:tgtEl>
                                          <p:spTgt spid="61"/>
                                        </p:tgtEl>
                                      </p:cBhvr>
                                    </p:animEffect>
                                  </p:childTnLst>
                                </p:cTn>
                              </p:par>
                            </p:childTnLst>
                          </p:cTn>
                        </p:par>
                        <p:par>
                          <p:cTn id="192" fill="hold">
                            <p:stCondLst>
                              <p:cond delay="4700"/>
                            </p:stCondLst>
                            <p:childTnLst>
                              <p:par>
                                <p:cTn id="193" presetID="10" presetClass="entr" presetSubtype="0" fill="hold" grpId="0" nodeType="afterEffect">
                                  <p:stCondLst>
                                    <p:cond delay="0"/>
                                  </p:stCondLst>
                                  <p:childTnLst>
                                    <p:set>
                                      <p:cBhvr>
                                        <p:cTn id="194" dur="1" fill="hold">
                                          <p:stCondLst>
                                            <p:cond delay="0"/>
                                          </p:stCondLst>
                                        </p:cTn>
                                        <p:tgtEl>
                                          <p:spTgt spid="62"/>
                                        </p:tgtEl>
                                        <p:attrNameLst>
                                          <p:attrName>style.visibility</p:attrName>
                                        </p:attrNameLst>
                                      </p:cBhvr>
                                      <p:to>
                                        <p:strVal val="visible"/>
                                      </p:to>
                                    </p:set>
                                    <p:animEffect transition="in" filter="fade">
                                      <p:cBhvr>
                                        <p:cTn id="195" dur="100"/>
                                        <p:tgtEl>
                                          <p:spTgt spid="62"/>
                                        </p:tgtEl>
                                      </p:cBhvr>
                                    </p:animEffect>
                                  </p:childTnLst>
                                </p:cTn>
                              </p:par>
                            </p:childTnLst>
                          </p:cTn>
                        </p:par>
                        <p:par>
                          <p:cTn id="196" fill="hold">
                            <p:stCondLst>
                              <p:cond delay="4800"/>
                            </p:stCondLst>
                            <p:childTnLst>
                              <p:par>
                                <p:cTn id="197" presetID="10" presetClass="entr" presetSubtype="0" fill="hold" grpId="0" nodeType="afterEffect">
                                  <p:stCondLst>
                                    <p:cond delay="0"/>
                                  </p:stCondLst>
                                  <p:childTnLst>
                                    <p:set>
                                      <p:cBhvr>
                                        <p:cTn id="198" dur="1" fill="hold">
                                          <p:stCondLst>
                                            <p:cond delay="0"/>
                                          </p:stCondLst>
                                        </p:cTn>
                                        <p:tgtEl>
                                          <p:spTgt spid="63"/>
                                        </p:tgtEl>
                                        <p:attrNameLst>
                                          <p:attrName>style.visibility</p:attrName>
                                        </p:attrNameLst>
                                      </p:cBhvr>
                                      <p:to>
                                        <p:strVal val="visible"/>
                                      </p:to>
                                    </p:set>
                                    <p:animEffect transition="in" filter="fade">
                                      <p:cBhvr>
                                        <p:cTn id="199" dur="100"/>
                                        <p:tgtEl>
                                          <p:spTgt spid="63"/>
                                        </p:tgtEl>
                                      </p:cBhvr>
                                    </p:animEffect>
                                  </p:childTnLst>
                                </p:cTn>
                              </p:par>
                            </p:childTnLst>
                          </p:cTn>
                        </p:par>
                        <p:par>
                          <p:cTn id="200" fill="hold">
                            <p:stCondLst>
                              <p:cond delay="4900"/>
                            </p:stCondLst>
                            <p:childTnLst>
                              <p:par>
                                <p:cTn id="201" presetID="10" presetClass="entr" presetSubtype="0" fill="hold" grpId="0" nodeType="afterEffect">
                                  <p:stCondLst>
                                    <p:cond delay="0"/>
                                  </p:stCondLst>
                                  <p:childTnLst>
                                    <p:set>
                                      <p:cBhvr>
                                        <p:cTn id="202" dur="1" fill="hold">
                                          <p:stCondLst>
                                            <p:cond delay="0"/>
                                          </p:stCondLst>
                                        </p:cTn>
                                        <p:tgtEl>
                                          <p:spTgt spid="64"/>
                                        </p:tgtEl>
                                        <p:attrNameLst>
                                          <p:attrName>style.visibility</p:attrName>
                                        </p:attrNameLst>
                                      </p:cBhvr>
                                      <p:to>
                                        <p:strVal val="visible"/>
                                      </p:to>
                                    </p:set>
                                    <p:animEffect transition="in" filter="fade">
                                      <p:cBhvr>
                                        <p:cTn id="203" dur="100"/>
                                        <p:tgtEl>
                                          <p:spTgt spid="64"/>
                                        </p:tgtEl>
                                      </p:cBhvr>
                                    </p:animEffect>
                                  </p:childTnLst>
                                </p:cTn>
                              </p:par>
                            </p:childTnLst>
                          </p:cTn>
                        </p:par>
                        <p:par>
                          <p:cTn id="204" fill="hold">
                            <p:stCondLst>
                              <p:cond delay="5000"/>
                            </p:stCondLst>
                            <p:childTnLst>
                              <p:par>
                                <p:cTn id="205" presetID="10" presetClass="entr" presetSubtype="0" fill="hold" grpId="0" nodeType="afterEffect">
                                  <p:stCondLst>
                                    <p:cond delay="0"/>
                                  </p:stCondLst>
                                  <p:childTnLst>
                                    <p:set>
                                      <p:cBhvr>
                                        <p:cTn id="206" dur="1" fill="hold">
                                          <p:stCondLst>
                                            <p:cond delay="0"/>
                                          </p:stCondLst>
                                        </p:cTn>
                                        <p:tgtEl>
                                          <p:spTgt spid="65"/>
                                        </p:tgtEl>
                                        <p:attrNameLst>
                                          <p:attrName>style.visibility</p:attrName>
                                        </p:attrNameLst>
                                      </p:cBhvr>
                                      <p:to>
                                        <p:strVal val="visible"/>
                                      </p:to>
                                    </p:set>
                                    <p:animEffect transition="in" filter="fade">
                                      <p:cBhvr>
                                        <p:cTn id="207" dur="100"/>
                                        <p:tgtEl>
                                          <p:spTgt spid="65"/>
                                        </p:tgtEl>
                                      </p:cBhvr>
                                    </p:animEffect>
                                  </p:childTnLst>
                                </p:cTn>
                              </p:par>
                            </p:childTnLst>
                          </p:cTn>
                        </p:par>
                        <p:par>
                          <p:cTn id="208" fill="hold">
                            <p:stCondLst>
                              <p:cond delay="5100"/>
                            </p:stCondLst>
                            <p:childTnLst>
                              <p:par>
                                <p:cTn id="209" presetID="10" presetClass="entr" presetSubtype="0" fill="hold" grpId="0" nodeType="afterEffect">
                                  <p:stCondLst>
                                    <p:cond delay="0"/>
                                  </p:stCondLst>
                                  <p:childTnLst>
                                    <p:set>
                                      <p:cBhvr>
                                        <p:cTn id="210" dur="1" fill="hold">
                                          <p:stCondLst>
                                            <p:cond delay="0"/>
                                          </p:stCondLst>
                                        </p:cTn>
                                        <p:tgtEl>
                                          <p:spTgt spid="66"/>
                                        </p:tgtEl>
                                        <p:attrNameLst>
                                          <p:attrName>style.visibility</p:attrName>
                                        </p:attrNameLst>
                                      </p:cBhvr>
                                      <p:to>
                                        <p:strVal val="visible"/>
                                      </p:to>
                                    </p:set>
                                    <p:animEffect transition="in" filter="fade">
                                      <p:cBhvr>
                                        <p:cTn id="211" dur="100"/>
                                        <p:tgtEl>
                                          <p:spTgt spid="66"/>
                                        </p:tgtEl>
                                      </p:cBhvr>
                                    </p:animEffect>
                                  </p:childTnLst>
                                </p:cTn>
                              </p:par>
                            </p:childTnLst>
                          </p:cTn>
                        </p:par>
                        <p:par>
                          <p:cTn id="212" fill="hold">
                            <p:stCondLst>
                              <p:cond delay="5200"/>
                            </p:stCondLst>
                            <p:childTnLst>
                              <p:par>
                                <p:cTn id="213" presetID="10" presetClass="entr" presetSubtype="0" fill="hold" grpId="0" nodeType="afterEffect">
                                  <p:stCondLst>
                                    <p:cond delay="0"/>
                                  </p:stCondLst>
                                  <p:childTnLst>
                                    <p:set>
                                      <p:cBhvr>
                                        <p:cTn id="214" dur="1" fill="hold">
                                          <p:stCondLst>
                                            <p:cond delay="0"/>
                                          </p:stCondLst>
                                        </p:cTn>
                                        <p:tgtEl>
                                          <p:spTgt spid="67"/>
                                        </p:tgtEl>
                                        <p:attrNameLst>
                                          <p:attrName>style.visibility</p:attrName>
                                        </p:attrNameLst>
                                      </p:cBhvr>
                                      <p:to>
                                        <p:strVal val="visible"/>
                                      </p:to>
                                    </p:set>
                                    <p:animEffect transition="in" filter="fade">
                                      <p:cBhvr>
                                        <p:cTn id="215" dur="100"/>
                                        <p:tgtEl>
                                          <p:spTgt spid="67"/>
                                        </p:tgtEl>
                                      </p:cBhvr>
                                    </p:animEffect>
                                  </p:childTnLst>
                                </p:cTn>
                              </p:par>
                            </p:childTnLst>
                          </p:cTn>
                        </p:par>
                        <p:par>
                          <p:cTn id="216" fill="hold">
                            <p:stCondLst>
                              <p:cond delay="5300"/>
                            </p:stCondLst>
                            <p:childTnLst>
                              <p:par>
                                <p:cTn id="217" presetID="10" presetClass="entr" presetSubtype="0" fill="hold" grpId="0" nodeType="afterEffect">
                                  <p:stCondLst>
                                    <p:cond delay="0"/>
                                  </p:stCondLst>
                                  <p:childTnLst>
                                    <p:set>
                                      <p:cBhvr>
                                        <p:cTn id="218" dur="1" fill="hold">
                                          <p:stCondLst>
                                            <p:cond delay="0"/>
                                          </p:stCondLst>
                                        </p:cTn>
                                        <p:tgtEl>
                                          <p:spTgt spid="68"/>
                                        </p:tgtEl>
                                        <p:attrNameLst>
                                          <p:attrName>style.visibility</p:attrName>
                                        </p:attrNameLst>
                                      </p:cBhvr>
                                      <p:to>
                                        <p:strVal val="visible"/>
                                      </p:to>
                                    </p:set>
                                    <p:animEffect transition="in" filter="fade">
                                      <p:cBhvr>
                                        <p:cTn id="219" dur="100"/>
                                        <p:tgtEl>
                                          <p:spTgt spid="68"/>
                                        </p:tgtEl>
                                      </p:cBhvr>
                                    </p:animEffect>
                                  </p:childTnLst>
                                </p:cTn>
                              </p:par>
                            </p:childTnLst>
                          </p:cTn>
                        </p:par>
                        <p:par>
                          <p:cTn id="220" fill="hold">
                            <p:stCondLst>
                              <p:cond delay="5400"/>
                            </p:stCondLst>
                            <p:childTnLst>
                              <p:par>
                                <p:cTn id="221" presetID="10" presetClass="entr" presetSubtype="0" fill="hold" grpId="0" nodeType="afterEffect">
                                  <p:stCondLst>
                                    <p:cond delay="0"/>
                                  </p:stCondLst>
                                  <p:childTnLst>
                                    <p:set>
                                      <p:cBhvr>
                                        <p:cTn id="222" dur="1" fill="hold">
                                          <p:stCondLst>
                                            <p:cond delay="0"/>
                                          </p:stCondLst>
                                        </p:cTn>
                                        <p:tgtEl>
                                          <p:spTgt spid="69"/>
                                        </p:tgtEl>
                                        <p:attrNameLst>
                                          <p:attrName>style.visibility</p:attrName>
                                        </p:attrNameLst>
                                      </p:cBhvr>
                                      <p:to>
                                        <p:strVal val="visible"/>
                                      </p:to>
                                    </p:set>
                                    <p:animEffect transition="in" filter="fade">
                                      <p:cBhvr>
                                        <p:cTn id="223" dur="100"/>
                                        <p:tgtEl>
                                          <p:spTgt spid="69"/>
                                        </p:tgtEl>
                                      </p:cBhvr>
                                    </p:animEffect>
                                  </p:childTnLst>
                                </p:cTn>
                              </p:par>
                            </p:childTnLst>
                          </p:cTn>
                        </p:par>
                        <p:par>
                          <p:cTn id="224" fill="hold">
                            <p:stCondLst>
                              <p:cond delay="5500"/>
                            </p:stCondLst>
                            <p:childTnLst>
                              <p:par>
                                <p:cTn id="225" presetID="10" presetClass="entr" presetSubtype="0" fill="hold" grpId="0" nodeType="afterEffect">
                                  <p:stCondLst>
                                    <p:cond delay="0"/>
                                  </p:stCondLst>
                                  <p:childTnLst>
                                    <p:set>
                                      <p:cBhvr>
                                        <p:cTn id="226" dur="1" fill="hold">
                                          <p:stCondLst>
                                            <p:cond delay="0"/>
                                          </p:stCondLst>
                                        </p:cTn>
                                        <p:tgtEl>
                                          <p:spTgt spid="70"/>
                                        </p:tgtEl>
                                        <p:attrNameLst>
                                          <p:attrName>style.visibility</p:attrName>
                                        </p:attrNameLst>
                                      </p:cBhvr>
                                      <p:to>
                                        <p:strVal val="visible"/>
                                      </p:to>
                                    </p:set>
                                    <p:animEffect transition="in" filter="fade">
                                      <p:cBhvr>
                                        <p:cTn id="227" dur="100"/>
                                        <p:tgtEl>
                                          <p:spTgt spid="70"/>
                                        </p:tgtEl>
                                      </p:cBhvr>
                                    </p:animEffect>
                                  </p:childTnLst>
                                </p:cTn>
                              </p:par>
                            </p:childTnLst>
                          </p:cTn>
                        </p:par>
                        <p:par>
                          <p:cTn id="228" fill="hold">
                            <p:stCondLst>
                              <p:cond delay="5600"/>
                            </p:stCondLst>
                            <p:childTnLst>
                              <p:par>
                                <p:cTn id="229" presetID="10" presetClass="entr" presetSubtype="0" fill="hold" grpId="0" nodeType="afterEffect">
                                  <p:stCondLst>
                                    <p:cond delay="0"/>
                                  </p:stCondLst>
                                  <p:childTnLst>
                                    <p:set>
                                      <p:cBhvr>
                                        <p:cTn id="230" dur="1" fill="hold">
                                          <p:stCondLst>
                                            <p:cond delay="0"/>
                                          </p:stCondLst>
                                        </p:cTn>
                                        <p:tgtEl>
                                          <p:spTgt spid="71"/>
                                        </p:tgtEl>
                                        <p:attrNameLst>
                                          <p:attrName>style.visibility</p:attrName>
                                        </p:attrNameLst>
                                      </p:cBhvr>
                                      <p:to>
                                        <p:strVal val="visible"/>
                                      </p:to>
                                    </p:set>
                                    <p:animEffect transition="in" filter="fade">
                                      <p:cBhvr>
                                        <p:cTn id="231" dur="100"/>
                                        <p:tgtEl>
                                          <p:spTgt spid="71"/>
                                        </p:tgtEl>
                                      </p:cBhvr>
                                    </p:animEffect>
                                  </p:childTnLst>
                                </p:cTn>
                              </p:par>
                            </p:childTnLst>
                          </p:cTn>
                        </p:par>
                        <p:par>
                          <p:cTn id="232" fill="hold">
                            <p:stCondLst>
                              <p:cond delay="5700"/>
                            </p:stCondLst>
                            <p:childTnLst>
                              <p:par>
                                <p:cTn id="233" presetID="10" presetClass="entr" presetSubtype="0" fill="hold" grpId="0" nodeType="afterEffect">
                                  <p:stCondLst>
                                    <p:cond delay="0"/>
                                  </p:stCondLst>
                                  <p:childTnLst>
                                    <p:set>
                                      <p:cBhvr>
                                        <p:cTn id="234" dur="1" fill="hold">
                                          <p:stCondLst>
                                            <p:cond delay="0"/>
                                          </p:stCondLst>
                                        </p:cTn>
                                        <p:tgtEl>
                                          <p:spTgt spid="72"/>
                                        </p:tgtEl>
                                        <p:attrNameLst>
                                          <p:attrName>style.visibility</p:attrName>
                                        </p:attrNameLst>
                                      </p:cBhvr>
                                      <p:to>
                                        <p:strVal val="visible"/>
                                      </p:to>
                                    </p:set>
                                    <p:animEffect transition="in" filter="fade">
                                      <p:cBhvr>
                                        <p:cTn id="235" dur="100"/>
                                        <p:tgtEl>
                                          <p:spTgt spid="72"/>
                                        </p:tgtEl>
                                      </p:cBhvr>
                                    </p:animEffect>
                                  </p:childTnLst>
                                </p:cTn>
                              </p:par>
                            </p:childTnLst>
                          </p:cTn>
                        </p:par>
                        <p:par>
                          <p:cTn id="236" fill="hold">
                            <p:stCondLst>
                              <p:cond delay="5800"/>
                            </p:stCondLst>
                            <p:childTnLst>
                              <p:par>
                                <p:cTn id="237" presetID="10" presetClass="entr" presetSubtype="0" fill="hold" grpId="0" nodeType="afterEffect">
                                  <p:stCondLst>
                                    <p:cond delay="0"/>
                                  </p:stCondLst>
                                  <p:childTnLst>
                                    <p:set>
                                      <p:cBhvr>
                                        <p:cTn id="238" dur="1" fill="hold">
                                          <p:stCondLst>
                                            <p:cond delay="0"/>
                                          </p:stCondLst>
                                        </p:cTn>
                                        <p:tgtEl>
                                          <p:spTgt spid="73"/>
                                        </p:tgtEl>
                                        <p:attrNameLst>
                                          <p:attrName>style.visibility</p:attrName>
                                        </p:attrNameLst>
                                      </p:cBhvr>
                                      <p:to>
                                        <p:strVal val="visible"/>
                                      </p:to>
                                    </p:set>
                                    <p:animEffect transition="in" filter="fade">
                                      <p:cBhvr>
                                        <p:cTn id="239" dur="100"/>
                                        <p:tgtEl>
                                          <p:spTgt spid="73"/>
                                        </p:tgtEl>
                                      </p:cBhvr>
                                    </p:animEffect>
                                  </p:childTnLst>
                                </p:cTn>
                              </p:par>
                            </p:childTnLst>
                          </p:cTn>
                        </p:par>
                        <p:par>
                          <p:cTn id="240" fill="hold">
                            <p:stCondLst>
                              <p:cond delay="5900"/>
                            </p:stCondLst>
                            <p:childTnLst>
                              <p:par>
                                <p:cTn id="241" presetID="10" presetClass="entr" presetSubtype="0" fill="hold" grpId="0" nodeType="afterEffect">
                                  <p:stCondLst>
                                    <p:cond delay="0"/>
                                  </p:stCondLst>
                                  <p:childTnLst>
                                    <p:set>
                                      <p:cBhvr>
                                        <p:cTn id="242" dur="1" fill="hold">
                                          <p:stCondLst>
                                            <p:cond delay="0"/>
                                          </p:stCondLst>
                                        </p:cTn>
                                        <p:tgtEl>
                                          <p:spTgt spid="76"/>
                                        </p:tgtEl>
                                        <p:attrNameLst>
                                          <p:attrName>style.visibility</p:attrName>
                                        </p:attrNameLst>
                                      </p:cBhvr>
                                      <p:to>
                                        <p:strVal val="visible"/>
                                      </p:to>
                                    </p:set>
                                    <p:animEffect transition="in" filter="fade">
                                      <p:cBhvr>
                                        <p:cTn id="243" dur="100"/>
                                        <p:tgtEl>
                                          <p:spTgt spid="76"/>
                                        </p:tgtEl>
                                      </p:cBhvr>
                                    </p:animEffect>
                                  </p:childTnLst>
                                </p:cTn>
                              </p:par>
                            </p:childTnLst>
                          </p:cTn>
                        </p:par>
                        <p:par>
                          <p:cTn id="244" fill="hold">
                            <p:stCondLst>
                              <p:cond delay="6000"/>
                            </p:stCondLst>
                            <p:childTnLst>
                              <p:par>
                                <p:cTn id="245" presetID="10" presetClass="entr" presetSubtype="0" fill="hold" grpId="0" nodeType="afterEffect">
                                  <p:stCondLst>
                                    <p:cond delay="0"/>
                                  </p:stCondLst>
                                  <p:childTnLst>
                                    <p:set>
                                      <p:cBhvr>
                                        <p:cTn id="246" dur="1" fill="hold">
                                          <p:stCondLst>
                                            <p:cond delay="0"/>
                                          </p:stCondLst>
                                        </p:cTn>
                                        <p:tgtEl>
                                          <p:spTgt spid="77"/>
                                        </p:tgtEl>
                                        <p:attrNameLst>
                                          <p:attrName>style.visibility</p:attrName>
                                        </p:attrNameLst>
                                      </p:cBhvr>
                                      <p:to>
                                        <p:strVal val="visible"/>
                                      </p:to>
                                    </p:set>
                                    <p:animEffect transition="in" filter="fade">
                                      <p:cBhvr>
                                        <p:cTn id="247" dur="100"/>
                                        <p:tgtEl>
                                          <p:spTgt spid="77"/>
                                        </p:tgtEl>
                                      </p:cBhvr>
                                    </p:animEffect>
                                  </p:childTnLst>
                                </p:cTn>
                              </p:par>
                            </p:childTnLst>
                          </p:cTn>
                        </p:par>
                        <p:par>
                          <p:cTn id="248" fill="hold">
                            <p:stCondLst>
                              <p:cond delay="6100"/>
                            </p:stCondLst>
                            <p:childTnLst>
                              <p:par>
                                <p:cTn id="249" presetID="10" presetClass="entr" presetSubtype="0" fill="hold" grpId="0" nodeType="afterEffect">
                                  <p:stCondLst>
                                    <p:cond delay="0"/>
                                  </p:stCondLst>
                                  <p:childTnLst>
                                    <p:set>
                                      <p:cBhvr>
                                        <p:cTn id="250" dur="1" fill="hold">
                                          <p:stCondLst>
                                            <p:cond delay="0"/>
                                          </p:stCondLst>
                                        </p:cTn>
                                        <p:tgtEl>
                                          <p:spTgt spid="78"/>
                                        </p:tgtEl>
                                        <p:attrNameLst>
                                          <p:attrName>style.visibility</p:attrName>
                                        </p:attrNameLst>
                                      </p:cBhvr>
                                      <p:to>
                                        <p:strVal val="visible"/>
                                      </p:to>
                                    </p:set>
                                    <p:animEffect transition="in" filter="fade">
                                      <p:cBhvr>
                                        <p:cTn id="251" dur="100"/>
                                        <p:tgtEl>
                                          <p:spTgt spid="78"/>
                                        </p:tgtEl>
                                      </p:cBhvr>
                                    </p:animEffect>
                                  </p:childTnLst>
                                </p:cTn>
                              </p:par>
                            </p:childTnLst>
                          </p:cTn>
                        </p:par>
                        <p:par>
                          <p:cTn id="252" fill="hold">
                            <p:stCondLst>
                              <p:cond delay="6200"/>
                            </p:stCondLst>
                            <p:childTnLst>
                              <p:par>
                                <p:cTn id="253" presetID="10" presetClass="entr" presetSubtype="0" fill="hold" grpId="0" nodeType="afterEffect">
                                  <p:stCondLst>
                                    <p:cond delay="0"/>
                                  </p:stCondLst>
                                  <p:childTnLst>
                                    <p:set>
                                      <p:cBhvr>
                                        <p:cTn id="254" dur="1" fill="hold">
                                          <p:stCondLst>
                                            <p:cond delay="0"/>
                                          </p:stCondLst>
                                        </p:cTn>
                                        <p:tgtEl>
                                          <p:spTgt spid="79"/>
                                        </p:tgtEl>
                                        <p:attrNameLst>
                                          <p:attrName>style.visibility</p:attrName>
                                        </p:attrNameLst>
                                      </p:cBhvr>
                                      <p:to>
                                        <p:strVal val="visible"/>
                                      </p:to>
                                    </p:set>
                                    <p:animEffect transition="in" filter="fade">
                                      <p:cBhvr>
                                        <p:cTn id="255" dur="100"/>
                                        <p:tgtEl>
                                          <p:spTgt spid="79"/>
                                        </p:tgtEl>
                                      </p:cBhvr>
                                    </p:animEffect>
                                  </p:childTnLst>
                                </p:cTn>
                              </p:par>
                            </p:childTnLst>
                          </p:cTn>
                        </p:par>
                        <p:par>
                          <p:cTn id="256" fill="hold">
                            <p:stCondLst>
                              <p:cond delay="6300"/>
                            </p:stCondLst>
                            <p:childTnLst>
                              <p:par>
                                <p:cTn id="257" presetID="10" presetClass="entr" presetSubtype="0" fill="hold" grpId="0" nodeType="afterEffect">
                                  <p:stCondLst>
                                    <p:cond delay="0"/>
                                  </p:stCondLst>
                                  <p:childTnLst>
                                    <p:set>
                                      <p:cBhvr>
                                        <p:cTn id="258" dur="1" fill="hold">
                                          <p:stCondLst>
                                            <p:cond delay="0"/>
                                          </p:stCondLst>
                                        </p:cTn>
                                        <p:tgtEl>
                                          <p:spTgt spid="80"/>
                                        </p:tgtEl>
                                        <p:attrNameLst>
                                          <p:attrName>style.visibility</p:attrName>
                                        </p:attrNameLst>
                                      </p:cBhvr>
                                      <p:to>
                                        <p:strVal val="visible"/>
                                      </p:to>
                                    </p:set>
                                    <p:animEffect transition="in" filter="fade">
                                      <p:cBhvr>
                                        <p:cTn id="259" dur="100"/>
                                        <p:tgtEl>
                                          <p:spTgt spid="80"/>
                                        </p:tgtEl>
                                      </p:cBhvr>
                                    </p:animEffect>
                                  </p:childTnLst>
                                </p:cTn>
                              </p:par>
                            </p:childTnLst>
                          </p:cTn>
                        </p:par>
                        <p:par>
                          <p:cTn id="260" fill="hold">
                            <p:stCondLst>
                              <p:cond delay="6400"/>
                            </p:stCondLst>
                            <p:childTnLst>
                              <p:par>
                                <p:cTn id="261" presetID="10" presetClass="entr" presetSubtype="0" fill="hold" grpId="0" nodeType="afterEffect">
                                  <p:stCondLst>
                                    <p:cond delay="0"/>
                                  </p:stCondLst>
                                  <p:childTnLst>
                                    <p:set>
                                      <p:cBhvr>
                                        <p:cTn id="262" dur="1" fill="hold">
                                          <p:stCondLst>
                                            <p:cond delay="0"/>
                                          </p:stCondLst>
                                        </p:cTn>
                                        <p:tgtEl>
                                          <p:spTgt spid="82"/>
                                        </p:tgtEl>
                                        <p:attrNameLst>
                                          <p:attrName>style.visibility</p:attrName>
                                        </p:attrNameLst>
                                      </p:cBhvr>
                                      <p:to>
                                        <p:strVal val="visible"/>
                                      </p:to>
                                    </p:set>
                                    <p:animEffect transition="in" filter="fade">
                                      <p:cBhvr>
                                        <p:cTn id="263" dur="100"/>
                                        <p:tgtEl>
                                          <p:spTgt spid="82"/>
                                        </p:tgtEl>
                                      </p:cBhvr>
                                    </p:animEffect>
                                  </p:childTnLst>
                                </p:cTn>
                              </p:par>
                            </p:childTnLst>
                          </p:cTn>
                        </p:par>
                        <p:par>
                          <p:cTn id="264" fill="hold">
                            <p:stCondLst>
                              <p:cond delay="6500"/>
                            </p:stCondLst>
                            <p:childTnLst>
                              <p:par>
                                <p:cTn id="265" presetID="10" presetClass="entr" presetSubtype="0" fill="hold" grpId="0" nodeType="afterEffect">
                                  <p:stCondLst>
                                    <p:cond delay="0"/>
                                  </p:stCondLst>
                                  <p:childTnLst>
                                    <p:set>
                                      <p:cBhvr>
                                        <p:cTn id="266" dur="1" fill="hold">
                                          <p:stCondLst>
                                            <p:cond delay="0"/>
                                          </p:stCondLst>
                                        </p:cTn>
                                        <p:tgtEl>
                                          <p:spTgt spid="83"/>
                                        </p:tgtEl>
                                        <p:attrNameLst>
                                          <p:attrName>style.visibility</p:attrName>
                                        </p:attrNameLst>
                                      </p:cBhvr>
                                      <p:to>
                                        <p:strVal val="visible"/>
                                      </p:to>
                                    </p:set>
                                    <p:animEffect transition="in" filter="fade">
                                      <p:cBhvr>
                                        <p:cTn id="267" dur="100"/>
                                        <p:tgtEl>
                                          <p:spTgt spid="83"/>
                                        </p:tgtEl>
                                      </p:cBhvr>
                                    </p:animEffect>
                                  </p:childTnLst>
                                </p:cTn>
                              </p:par>
                            </p:childTnLst>
                          </p:cTn>
                        </p:par>
                        <p:par>
                          <p:cTn id="268" fill="hold">
                            <p:stCondLst>
                              <p:cond delay="6600"/>
                            </p:stCondLst>
                            <p:childTnLst>
                              <p:par>
                                <p:cTn id="269" presetID="10" presetClass="entr" presetSubtype="0" fill="hold" grpId="0" nodeType="afterEffect">
                                  <p:stCondLst>
                                    <p:cond delay="0"/>
                                  </p:stCondLst>
                                  <p:childTnLst>
                                    <p:set>
                                      <p:cBhvr>
                                        <p:cTn id="270" dur="1" fill="hold">
                                          <p:stCondLst>
                                            <p:cond delay="0"/>
                                          </p:stCondLst>
                                        </p:cTn>
                                        <p:tgtEl>
                                          <p:spTgt spid="84"/>
                                        </p:tgtEl>
                                        <p:attrNameLst>
                                          <p:attrName>style.visibility</p:attrName>
                                        </p:attrNameLst>
                                      </p:cBhvr>
                                      <p:to>
                                        <p:strVal val="visible"/>
                                      </p:to>
                                    </p:set>
                                    <p:animEffect transition="in" filter="fade">
                                      <p:cBhvr>
                                        <p:cTn id="271" dur="100"/>
                                        <p:tgtEl>
                                          <p:spTgt spid="84"/>
                                        </p:tgtEl>
                                      </p:cBhvr>
                                    </p:animEffect>
                                  </p:childTnLst>
                                </p:cTn>
                              </p:par>
                            </p:childTnLst>
                          </p:cTn>
                        </p:par>
                        <p:par>
                          <p:cTn id="272" fill="hold">
                            <p:stCondLst>
                              <p:cond delay="6700"/>
                            </p:stCondLst>
                            <p:childTnLst>
                              <p:par>
                                <p:cTn id="273" presetID="10" presetClass="entr" presetSubtype="0" fill="hold" grpId="0" nodeType="afterEffect">
                                  <p:stCondLst>
                                    <p:cond delay="0"/>
                                  </p:stCondLst>
                                  <p:childTnLst>
                                    <p:set>
                                      <p:cBhvr>
                                        <p:cTn id="274" dur="1" fill="hold">
                                          <p:stCondLst>
                                            <p:cond delay="0"/>
                                          </p:stCondLst>
                                        </p:cTn>
                                        <p:tgtEl>
                                          <p:spTgt spid="85"/>
                                        </p:tgtEl>
                                        <p:attrNameLst>
                                          <p:attrName>style.visibility</p:attrName>
                                        </p:attrNameLst>
                                      </p:cBhvr>
                                      <p:to>
                                        <p:strVal val="visible"/>
                                      </p:to>
                                    </p:set>
                                    <p:animEffect transition="in" filter="fade">
                                      <p:cBhvr>
                                        <p:cTn id="275" dur="100"/>
                                        <p:tgtEl>
                                          <p:spTgt spid="85"/>
                                        </p:tgtEl>
                                      </p:cBhvr>
                                    </p:animEffect>
                                  </p:childTnLst>
                                </p:cTn>
                              </p:par>
                            </p:childTnLst>
                          </p:cTn>
                        </p:par>
                        <p:par>
                          <p:cTn id="276" fill="hold">
                            <p:stCondLst>
                              <p:cond delay="6800"/>
                            </p:stCondLst>
                            <p:childTnLst>
                              <p:par>
                                <p:cTn id="277" presetID="10" presetClass="entr" presetSubtype="0" fill="hold" grpId="0" nodeType="afterEffect">
                                  <p:stCondLst>
                                    <p:cond delay="0"/>
                                  </p:stCondLst>
                                  <p:childTnLst>
                                    <p:set>
                                      <p:cBhvr>
                                        <p:cTn id="278" dur="1" fill="hold">
                                          <p:stCondLst>
                                            <p:cond delay="0"/>
                                          </p:stCondLst>
                                        </p:cTn>
                                        <p:tgtEl>
                                          <p:spTgt spid="86"/>
                                        </p:tgtEl>
                                        <p:attrNameLst>
                                          <p:attrName>style.visibility</p:attrName>
                                        </p:attrNameLst>
                                      </p:cBhvr>
                                      <p:to>
                                        <p:strVal val="visible"/>
                                      </p:to>
                                    </p:set>
                                    <p:animEffect transition="in" filter="fade">
                                      <p:cBhvr>
                                        <p:cTn id="279" dur="100"/>
                                        <p:tgtEl>
                                          <p:spTgt spid="86"/>
                                        </p:tgtEl>
                                      </p:cBhvr>
                                    </p:animEffect>
                                  </p:childTnLst>
                                </p:cTn>
                              </p:par>
                            </p:childTnLst>
                          </p:cTn>
                        </p:par>
                        <p:par>
                          <p:cTn id="280" fill="hold">
                            <p:stCondLst>
                              <p:cond delay="6900"/>
                            </p:stCondLst>
                            <p:childTnLst>
                              <p:par>
                                <p:cTn id="281" presetID="10" presetClass="entr" presetSubtype="0" fill="hold" grpId="0" nodeType="afterEffect">
                                  <p:stCondLst>
                                    <p:cond delay="0"/>
                                  </p:stCondLst>
                                  <p:childTnLst>
                                    <p:set>
                                      <p:cBhvr>
                                        <p:cTn id="282" dur="1" fill="hold">
                                          <p:stCondLst>
                                            <p:cond delay="0"/>
                                          </p:stCondLst>
                                        </p:cTn>
                                        <p:tgtEl>
                                          <p:spTgt spid="87"/>
                                        </p:tgtEl>
                                        <p:attrNameLst>
                                          <p:attrName>style.visibility</p:attrName>
                                        </p:attrNameLst>
                                      </p:cBhvr>
                                      <p:to>
                                        <p:strVal val="visible"/>
                                      </p:to>
                                    </p:set>
                                    <p:animEffect transition="in" filter="fade">
                                      <p:cBhvr>
                                        <p:cTn id="283" dur="100"/>
                                        <p:tgtEl>
                                          <p:spTgt spid="87"/>
                                        </p:tgtEl>
                                      </p:cBhvr>
                                    </p:animEffect>
                                  </p:childTnLst>
                                </p:cTn>
                              </p:par>
                            </p:childTnLst>
                          </p:cTn>
                        </p:par>
                        <p:par>
                          <p:cTn id="284" fill="hold">
                            <p:stCondLst>
                              <p:cond delay="7000"/>
                            </p:stCondLst>
                            <p:childTnLst>
                              <p:par>
                                <p:cTn id="285" presetID="10" presetClass="entr" presetSubtype="0" fill="hold" grpId="0" nodeType="after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
                                        <p:tgtEl>
                                          <p:spTgt spid="88"/>
                                        </p:tgtEl>
                                      </p:cBhvr>
                                    </p:animEffect>
                                  </p:childTnLst>
                                </p:cTn>
                              </p:par>
                            </p:childTnLst>
                          </p:cTn>
                        </p:par>
                        <p:par>
                          <p:cTn id="288" fill="hold">
                            <p:stCondLst>
                              <p:cond delay="7100"/>
                            </p:stCondLst>
                            <p:childTnLst>
                              <p:par>
                                <p:cTn id="289" presetID="10" presetClass="entr" presetSubtype="0" fill="hold" grpId="0" nodeType="afterEffect">
                                  <p:stCondLst>
                                    <p:cond delay="0"/>
                                  </p:stCondLst>
                                  <p:childTnLst>
                                    <p:set>
                                      <p:cBhvr>
                                        <p:cTn id="290" dur="1" fill="hold">
                                          <p:stCondLst>
                                            <p:cond delay="0"/>
                                          </p:stCondLst>
                                        </p:cTn>
                                        <p:tgtEl>
                                          <p:spTgt spid="90"/>
                                        </p:tgtEl>
                                        <p:attrNameLst>
                                          <p:attrName>style.visibility</p:attrName>
                                        </p:attrNameLst>
                                      </p:cBhvr>
                                      <p:to>
                                        <p:strVal val="visible"/>
                                      </p:to>
                                    </p:set>
                                    <p:animEffect transition="in" filter="fade">
                                      <p:cBhvr>
                                        <p:cTn id="291" dur="100"/>
                                        <p:tgtEl>
                                          <p:spTgt spid="90"/>
                                        </p:tgtEl>
                                      </p:cBhvr>
                                    </p:animEffect>
                                  </p:childTnLst>
                                </p:cTn>
                              </p:par>
                            </p:childTnLst>
                          </p:cTn>
                        </p:par>
                        <p:par>
                          <p:cTn id="292" fill="hold">
                            <p:stCondLst>
                              <p:cond delay="7200"/>
                            </p:stCondLst>
                            <p:childTnLst>
                              <p:par>
                                <p:cTn id="293" presetID="10" presetClass="entr" presetSubtype="0" fill="hold" grpId="0" nodeType="afterEffect">
                                  <p:stCondLst>
                                    <p:cond delay="0"/>
                                  </p:stCondLst>
                                  <p:childTnLst>
                                    <p:set>
                                      <p:cBhvr>
                                        <p:cTn id="294" dur="1" fill="hold">
                                          <p:stCondLst>
                                            <p:cond delay="0"/>
                                          </p:stCondLst>
                                        </p:cTn>
                                        <p:tgtEl>
                                          <p:spTgt spid="91"/>
                                        </p:tgtEl>
                                        <p:attrNameLst>
                                          <p:attrName>style.visibility</p:attrName>
                                        </p:attrNameLst>
                                      </p:cBhvr>
                                      <p:to>
                                        <p:strVal val="visible"/>
                                      </p:to>
                                    </p:set>
                                    <p:animEffect transition="in" filter="fade">
                                      <p:cBhvr>
                                        <p:cTn id="295" dur="100"/>
                                        <p:tgtEl>
                                          <p:spTgt spid="91"/>
                                        </p:tgtEl>
                                      </p:cBhvr>
                                    </p:animEffect>
                                  </p:childTnLst>
                                </p:cTn>
                              </p:par>
                            </p:childTnLst>
                          </p:cTn>
                        </p:par>
                        <p:par>
                          <p:cTn id="296" fill="hold">
                            <p:stCondLst>
                              <p:cond delay="7300"/>
                            </p:stCondLst>
                            <p:childTnLst>
                              <p:par>
                                <p:cTn id="297" presetID="10" presetClass="entr" presetSubtype="0" fill="hold" grpId="0" nodeType="afterEffect">
                                  <p:stCondLst>
                                    <p:cond delay="0"/>
                                  </p:stCondLst>
                                  <p:childTnLst>
                                    <p:set>
                                      <p:cBhvr>
                                        <p:cTn id="298" dur="1" fill="hold">
                                          <p:stCondLst>
                                            <p:cond delay="0"/>
                                          </p:stCondLst>
                                        </p:cTn>
                                        <p:tgtEl>
                                          <p:spTgt spid="92"/>
                                        </p:tgtEl>
                                        <p:attrNameLst>
                                          <p:attrName>style.visibility</p:attrName>
                                        </p:attrNameLst>
                                      </p:cBhvr>
                                      <p:to>
                                        <p:strVal val="visible"/>
                                      </p:to>
                                    </p:set>
                                    <p:animEffect transition="in" filter="fade">
                                      <p:cBhvr>
                                        <p:cTn id="299" dur="100"/>
                                        <p:tgtEl>
                                          <p:spTgt spid="92"/>
                                        </p:tgtEl>
                                      </p:cBhvr>
                                    </p:animEffect>
                                  </p:childTnLst>
                                </p:cTn>
                              </p:par>
                            </p:childTnLst>
                          </p:cTn>
                        </p:par>
                        <p:par>
                          <p:cTn id="300" fill="hold">
                            <p:stCondLst>
                              <p:cond delay="7400"/>
                            </p:stCondLst>
                            <p:childTnLst>
                              <p:par>
                                <p:cTn id="301" presetID="10" presetClass="entr" presetSubtype="0" fill="hold" grpId="0" nodeType="afterEffect">
                                  <p:stCondLst>
                                    <p:cond delay="0"/>
                                  </p:stCondLst>
                                  <p:childTnLst>
                                    <p:set>
                                      <p:cBhvr>
                                        <p:cTn id="302" dur="1" fill="hold">
                                          <p:stCondLst>
                                            <p:cond delay="0"/>
                                          </p:stCondLst>
                                        </p:cTn>
                                        <p:tgtEl>
                                          <p:spTgt spid="93"/>
                                        </p:tgtEl>
                                        <p:attrNameLst>
                                          <p:attrName>style.visibility</p:attrName>
                                        </p:attrNameLst>
                                      </p:cBhvr>
                                      <p:to>
                                        <p:strVal val="visible"/>
                                      </p:to>
                                    </p:set>
                                    <p:animEffect transition="in" filter="fade">
                                      <p:cBhvr>
                                        <p:cTn id="303" dur="100"/>
                                        <p:tgtEl>
                                          <p:spTgt spid="93"/>
                                        </p:tgtEl>
                                      </p:cBhvr>
                                    </p:animEffect>
                                  </p:childTnLst>
                                </p:cTn>
                              </p:par>
                            </p:childTnLst>
                          </p:cTn>
                        </p:par>
                        <p:par>
                          <p:cTn id="304" fill="hold">
                            <p:stCondLst>
                              <p:cond delay="7500"/>
                            </p:stCondLst>
                            <p:childTnLst>
                              <p:par>
                                <p:cTn id="305" presetID="10" presetClass="entr" presetSubtype="0" fill="hold" grpId="0" nodeType="afterEffect">
                                  <p:stCondLst>
                                    <p:cond delay="0"/>
                                  </p:stCondLst>
                                  <p:childTnLst>
                                    <p:set>
                                      <p:cBhvr>
                                        <p:cTn id="306" dur="1" fill="hold">
                                          <p:stCondLst>
                                            <p:cond delay="0"/>
                                          </p:stCondLst>
                                        </p:cTn>
                                        <p:tgtEl>
                                          <p:spTgt spid="96"/>
                                        </p:tgtEl>
                                        <p:attrNameLst>
                                          <p:attrName>style.visibility</p:attrName>
                                        </p:attrNameLst>
                                      </p:cBhvr>
                                      <p:to>
                                        <p:strVal val="visible"/>
                                      </p:to>
                                    </p:set>
                                    <p:animEffect transition="in" filter="fade">
                                      <p:cBhvr>
                                        <p:cTn id="307" dur="100"/>
                                        <p:tgtEl>
                                          <p:spTgt spid="96"/>
                                        </p:tgtEl>
                                      </p:cBhvr>
                                    </p:animEffect>
                                  </p:childTnLst>
                                </p:cTn>
                              </p:par>
                            </p:childTnLst>
                          </p:cTn>
                        </p:par>
                        <p:par>
                          <p:cTn id="308" fill="hold">
                            <p:stCondLst>
                              <p:cond delay="7600"/>
                            </p:stCondLst>
                            <p:childTnLst>
                              <p:par>
                                <p:cTn id="309" presetID="10" presetClass="entr" presetSubtype="0" fill="hold" grpId="0" nodeType="afterEffect">
                                  <p:stCondLst>
                                    <p:cond delay="0"/>
                                  </p:stCondLst>
                                  <p:childTnLst>
                                    <p:set>
                                      <p:cBhvr>
                                        <p:cTn id="310" dur="1" fill="hold">
                                          <p:stCondLst>
                                            <p:cond delay="0"/>
                                          </p:stCondLst>
                                        </p:cTn>
                                        <p:tgtEl>
                                          <p:spTgt spid="97"/>
                                        </p:tgtEl>
                                        <p:attrNameLst>
                                          <p:attrName>style.visibility</p:attrName>
                                        </p:attrNameLst>
                                      </p:cBhvr>
                                      <p:to>
                                        <p:strVal val="visible"/>
                                      </p:to>
                                    </p:set>
                                    <p:animEffect transition="in" filter="fade">
                                      <p:cBhvr>
                                        <p:cTn id="311" dur="100"/>
                                        <p:tgtEl>
                                          <p:spTgt spid="97"/>
                                        </p:tgtEl>
                                      </p:cBhvr>
                                    </p:animEffect>
                                  </p:childTnLst>
                                </p:cTn>
                              </p:par>
                            </p:childTnLst>
                          </p:cTn>
                        </p:par>
                        <p:par>
                          <p:cTn id="312" fill="hold">
                            <p:stCondLst>
                              <p:cond delay="7700"/>
                            </p:stCondLst>
                            <p:childTnLst>
                              <p:par>
                                <p:cTn id="313" presetID="10" presetClass="entr" presetSubtype="0" fill="hold" grpId="0" nodeType="afterEffect">
                                  <p:stCondLst>
                                    <p:cond delay="0"/>
                                  </p:stCondLst>
                                  <p:childTnLst>
                                    <p:set>
                                      <p:cBhvr>
                                        <p:cTn id="314" dur="1" fill="hold">
                                          <p:stCondLst>
                                            <p:cond delay="0"/>
                                          </p:stCondLst>
                                        </p:cTn>
                                        <p:tgtEl>
                                          <p:spTgt spid="98"/>
                                        </p:tgtEl>
                                        <p:attrNameLst>
                                          <p:attrName>style.visibility</p:attrName>
                                        </p:attrNameLst>
                                      </p:cBhvr>
                                      <p:to>
                                        <p:strVal val="visible"/>
                                      </p:to>
                                    </p:set>
                                    <p:animEffect transition="in" filter="fade">
                                      <p:cBhvr>
                                        <p:cTn id="315" dur="100"/>
                                        <p:tgtEl>
                                          <p:spTgt spid="98"/>
                                        </p:tgtEl>
                                      </p:cBhvr>
                                    </p:animEffect>
                                  </p:childTnLst>
                                </p:cTn>
                              </p:par>
                            </p:childTnLst>
                          </p:cTn>
                        </p:par>
                        <p:par>
                          <p:cTn id="316" fill="hold">
                            <p:stCondLst>
                              <p:cond delay="7800"/>
                            </p:stCondLst>
                            <p:childTnLst>
                              <p:par>
                                <p:cTn id="317" presetID="10" presetClass="entr" presetSubtype="0" fill="hold" grpId="0" nodeType="afterEffect">
                                  <p:stCondLst>
                                    <p:cond delay="0"/>
                                  </p:stCondLst>
                                  <p:childTnLst>
                                    <p:set>
                                      <p:cBhvr>
                                        <p:cTn id="318" dur="1" fill="hold">
                                          <p:stCondLst>
                                            <p:cond delay="0"/>
                                          </p:stCondLst>
                                        </p:cTn>
                                        <p:tgtEl>
                                          <p:spTgt spid="99"/>
                                        </p:tgtEl>
                                        <p:attrNameLst>
                                          <p:attrName>style.visibility</p:attrName>
                                        </p:attrNameLst>
                                      </p:cBhvr>
                                      <p:to>
                                        <p:strVal val="visible"/>
                                      </p:to>
                                    </p:set>
                                    <p:animEffect transition="in" filter="fade">
                                      <p:cBhvr>
                                        <p:cTn id="319" dur="100"/>
                                        <p:tgtEl>
                                          <p:spTgt spid="99"/>
                                        </p:tgtEl>
                                      </p:cBhvr>
                                    </p:animEffect>
                                  </p:childTnLst>
                                </p:cTn>
                              </p:par>
                            </p:childTnLst>
                          </p:cTn>
                        </p:par>
                        <p:par>
                          <p:cTn id="320" fill="hold">
                            <p:stCondLst>
                              <p:cond delay="7900"/>
                            </p:stCondLst>
                            <p:childTnLst>
                              <p:par>
                                <p:cTn id="321" presetID="10" presetClass="entr" presetSubtype="0" fill="hold" grpId="0" nodeType="afterEffect">
                                  <p:stCondLst>
                                    <p:cond delay="0"/>
                                  </p:stCondLst>
                                  <p:childTnLst>
                                    <p:set>
                                      <p:cBhvr>
                                        <p:cTn id="322" dur="1" fill="hold">
                                          <p:stCondLst>
                                            <p:cond delay="0"/>
                                          </p:stCondLst>
                                        </p:cTn>
                                        <p:tgtEl>
                                          <p:spTgt spid="100"/>
                                        </p:tgtEl>
                                        <p:attrNameLst>
                                          <p:attrName>style.visibility</p:attrName>
                                        </p:attrNameLst>
                                      </p:cBhvr>
                                      <p:to>
                                        <p:strVal val="visible"/>
                                      </p:to>
                                    </p:set>
                                    <p:animEffect transition="in" filter="fade">
                                      <p:cBhvr>
                                        <p:cTn id="323" dur="100"/>
                                        <p:tgtEl>
                                          <p:spTgt spid="100"/>
                                        </p:tgtEl>
                                      </p:cBhvr>
                                    </p:animEffect>
                                  </p:childTnLst>
                                </p:cTn>
                              </p:par>
                            </p:childTnLst>
                          </p:cTn>
                        </p:par>
                        <p:par>
                          <p:cTn id="324" fill="hold">
                            <p:stCondLst>
                              <p:cond delay="8000"/>
                            </p:stCondLst>
                            <p:childTnLst>
                              <p:par>
                                <p:cTn id="325" presetID="10" presetClass="entr" presetSubtype="0" fill="hold" grpId="0" nodeType="afterEffect">
                                  <p:stCondLst>
                                    <p:cond delay="0"/>
                                  </p:stCondLst>
                                  <p:childTnLst>
                                    <p:set>
                                      <p:cBhvr>
                                        <p:cTn id="326" dur="1" fill="hold">
                                          <p:stCondLst>
                                            <p:cond delay="0"/>
                                          </p:stCondLst>
                                        </p:cTn>
                                        <p:tgtEl>
                                          <p:spTgt spid="101"/>
                                        </p:tgtEl>
                                        <p:attrNameLst>
                                          <p:attrName>style.visibility</p:attrName>
                                        </p:attrNameLst>
                                      </p:cBhvr>
                                      <p:to>
                                        <p:strVal val="visible"/>
                                      </p:to>
                                    </p:set>
                                    <p:animEffect transition="in" filter="fade">
                                      <p:cBhvr>
                                        <p:cTn id="327" dur="100"/>
                                        <p:tgtEl>
                                          <p:spTgt spid="101"/>
                                        </p:tgtEl>
                                      </p:cBhvr>
                                    </p:animEffect>
                                  </p:childTnLst>
                                </p:cTn>
                              </p:par>
                            </p:childTnLst>
                          </p:cTn>
                        </p:par>
                        <p:par>
                          <p:cTn id="328" fill="hold">
                            <p:stCondLst>
                              <p:cond delay="8100"/>
                            </p:stCondLst>
                            <p:childTnLst>
                              <p:par>
                                <p:cTn id="329" presetID="10" presetClass="entr" presetSubtype="0" fill="hold" grpId="0" nodeType="afterEffect">
                                  <p:stCondLst>
                                    <p:cond delay="0"/>
                                  </p:stCondLst>
                                  <p:childTnLst>
                                    <p:set>
                                      <p:cBhvr>
                                        <p:cTn id="330" dur="1" fill="hold">
                                          <p:stCondLst>
                                            <p:cond delay="0"/>
                                          </p:stCondLst>
                                        </p:cTn>
                                        <p:tgtEl>
                                          <p:spTgt spid="102"/>
                                        </p:tgtEl>
                                        <p:attrNameLst>
                                          <p:attrName>style.visibility</p:attrName>
                                        </p:attrNameLst>
                                      </p:cBhvr>
                                      <p:to>
                                        <p:strVal val="visible"/>
                                      </p:to>
                                    </p:set>
                                    <p:animEffect transition="in" filter="fade">
                                      <p:cBhvr>
                                        <p:cTn id="331" dur="100"/>
                                        <p:tgtEl>
                                          <p:spTgt spid="102"/>
                                        </p:tgtEl>
                                      </p:cBhvr>
                                    </p:animEffect>
                                  </p:childTnLst>
                                </p:cTn>
                              </p:par>
                            </p:childTnLst>
                          </p:cTn>
                        </p:par>
                        <p:par>
                          <p:cTn id="332" fill="hold">
                            <p:stCondLst>
                              <p:cond delay="8200"/>
                            </p:stCondLst>
                            <p:childTnLst>
                              <p:par>
                                <p:cTn id="333" presetID="10" presetClass="entr" presetSubtype="0" fill="hold" grpId="0" nodeType="afterEffect">
                                  <p:stCondLst>
                                    <p:cond delay="0"/>
                                  </p:stCondLst>
                                  <p:childTnLst>
                                    <p:set>
                                      <p:cBhvr>
                                        <p:cTn id="334" dur="1" fill="hold">
                                          <p:stCondLst>
                                            <p:cond delay="0"/>
                                          </p:stCondLst>
                                        </p:cTn>
                                        <p:tgtEl>
                                          <p:spTgt spid="103"/>
                                        </p:tgtEl>
                                        <p:attrNameLst>
                                          <p:attrName>style.visibility</p:attrName>
                                        </p:attrNameLst>
                                      </p:cBhvr>
                                      <p:to>
                                        <p:strVal val="visible"/>
                                      </p:to>
                                    </p:set>
                                    <p:animEffect transition="in" filter="fade">
                                      <p:cBhvr>
                                        <p:cTn id="335" dur="100"/>
                                        <p:tgtEl>
                                          <p:spTgt spid="103"/>
                                        </p:tgtEl>
                                      </p:cBhvr>
                                    </p:animEffect>
                                  </p:childTnLst>
                                </p:cTn>
                              </p:par>
                            </p:childTnLst>
                          </p:cTn>
                        </p:par>
                        <p:par>
                          <p:cTn id="336" fill="hold">
                            <p:stCondLst>
                              <p:cond delay="8300"/>
                            </p:stCondLst>
                            <p:childTnLst>
                              <p:par>
                                <p:cTn id="337" presetID="10" presetClass="entr" presetSubtype="0" fill="hold" grpId="0" nodeType="afterEffect">
                                  <p:stCondLst>
                                    <p:cond delay="0"/>
                                  </p:stCondLst>
                                  <p:childTnLst>
                                    <p:set>
                                      <p:cBhvr>
                                        <p:cTn id="338" dur="1" fill="hold">
                                          <p:stCondLst>
                                            <p:cond delay="0"/>
                                          </p:stCondLst>
                                        </p:cTn>
                                        <p:tgtEl>
                                          <p:spTgt spid="104"/>
                                        </p:tgtEl>
                                        <p:attrNameLst>
                                          <p:attrName>style.visibility</p:attrName>
                                        </p:attrNameLst>
                                      </p:cBhvr>
                                      <p:to>
                                        <p:strVal val="visible"/>
                                      </p:to>
                                    </p:set>
                                    <p:animEffect transition="in" filter="fade">
                                      <p:cBhvr>
                                        <p:cTn id="339" dur="100"/>
                                        <p:tgtEl>
                                          <p:spTgt spid="104"/>
                                        </p:tgtEl>
                                      </p:cBhvr>
                                    </p:animEffect>
                                  </p:childTnLst>
                                </p:cTn>
                              </p:par>
                            </p:childTnLst>
                          </p:cTn>
                        </p:par>
                        <p:par>
                          <p:cTn id="340" fill="hold">
                            <p:stCondLst>
                              <p:cond delay="8400"/>
                            </p:stCondLst>
                            <p:childTnLst>
                              <p:par>
                                <p:cTn id="341" presetID="10" presetClass="entr" presetSubtype="0" fill="hold" grpId="0" nodeType="afterEffect">
                                  <p:stCondLst>
                                    <p:cond delay="0"/>
                                  </p:stCondLst>
                                  <p:childTnLst>
                                    <p:set>
                                      <p:cBhvr>
                                        <p:cTn id="342" dur="1" fill="hold">
                                          <p:stCondLst>
                                            <p:cond delay="0"/>
                                          </p:stCondLst>
                                        </p:cTn>
                                        <p:tgtEl>
                                          <p:spTgt spid="105"/>
                                        </p:tgtEl>
                                        <p:attrNameLst>
                                          <p:attrName>style.visibility</p:attrName>
                                        </p:attrNameLst>
                                      </p:cBhvr>
                                      <p:to>
                                        <p:strVal val="visible"/>
                                      </p:to>
                                    </p:set>
                                    <p:animEffect transition="in" filter="fade">
                                      <p:cBhvr>
                                        <p:cTn id="343" dur="100"/>
                                        <p:tgtEl>
                                          <p:spTgt spid="105"/>
                                        </p:tgtEl>
                                      </p:cBhvr>
                                    </p:animEffect>
                                  </p:childTnLst>
                                </p:cTn>
                              </p:par>
                            </p:childTnLst>
                          </p:cTn>
                        </p:par>
                        <p:par>
                          <p:cTn id="344" fill="hold">
                            <p:stCondLst>
                              <p:cond delay="8500"/>
                            </p:stCondLst>
                            <p:childTnLst>
                              <p:par>
                                <p:cTn id="345" presetID="10" presetClass="entr" presetSubtype="0" fill="hold" grpId="0" nodeType="afterEffect">
                                  <p:stCondLst>
                                    <p:cond delay="0"/>
                                  </p:stCondLst>
                                  <p:childTnLst>
                                    <p:set>
                                      <p:cBhvr>
                                        <p:cTn id="346" dur="1" fill="hold">
                                          <p:stCondLst>
                                            <p:cond delay="0"/>
                                          </p:stCondLst>
                                        </p:cTn>
                                        <p:tgtEl>
                                          <p:spTgt spid="107"/>
                                        </p:tgtEl>
                                        <p:attrNameLst>
                                          <p:attrName>style.visibility</p:attrName>
                                        </p:attrNameLst>
                                      </p:cBhvr>
                                      <p:to>
                                        <p:strVal val="visible"/>
                                      </p:to>
                                    </p:set>
                                    <p:animEffect transition="in" filter="fade">
                                      <p:cBhvr>
                                        <p:cTn id="347" dur="100"/>
                                        <p:tgtEl>
                                          <p:spTgt spid="107"/>
                                        </p:tgtEl>
                                      </p:cBhvr>
                                    </p:animEffect>
                                  </p:childTnLst>
                                </p:cTn>
                              </p:par>
                            </p:childTnLst>
                          </p:cTn>
                        </p:par>
                        <p:par>
                          <p:cTn id="348" fill="hold">
                            <p:stCondLst>
                              <p:cond delay="8600"/>
                            </p:stCondLst>
                            <p:childTnLst>
                              <p:par>
                                <p:cTn id="349" presetID="10" presetClass="entr" presetSubtype="0" fill="hold" grpId="0" nodeType="afterEffect">
                                  <p:stCondLst>
                                    <p:cond delay="0"/>
                                  </p:stCondLst>
                                  <p:childTnLst>
                                    <p:set>
                                      <p:cBhvr>
                                        <p:cTn id="350" dur="1" fill="hold">
                                          <p:stCondLst>
                                            <p:cond delay="0"/>
                                          </p:stCondLst>
                                        </p:cTn>
                                        <p:tgtEl>
                                          <p:spTgt spid="108"/>
                                        </p:tgtEl>
                                        <p:attrNameLst>
                                          <p:attrName>style.visibility</p:attrName>
                                        </p:attrNameLst>
                                      </p:cBhvr>
                                      <p:to>
                                        <p:strVal val="visible"/>
                                      </p:to>
                                    </p:set>
                                    <p:animEffect transition="in" filter="fade">
                                      <p:cBhvr>
                                        <p:cTn id="351" dur="100"/>
                                        <p:tgtEl>
                                          <p:spTgt spid="108"/>
                                        </p:tgtEl>
                                      </p:cBhvr>
                                    </p:animEffect>
                                  </p:childTnLst>
                                </p:cTn>
                              </p:par>
                            </p:childTnLst>
                          </p:cTn>
                        </p:par>
                        <p:par>
                          <p:cTn id="352" fill="hold">
                            <p:stCondLst>
                              <p:cond delay="8700"/>
                            </p:stCondLst>
                            <p:childTnLst>
                              <p:par>
                                <p:cTn id="353" presetID="10" presetClass="entr" presetSubtype="0" fill="hold" grpId="0" nodeType="afterEffect">
                                  <p:stCondLst>
                                    <p:cond delay="0"/>
                                  </p:stCondLst>
                                  <p:childTnLst>
                                    <p:set>
                                      <p:cBhvr>
                                        <p:cTn id="354" dur="1" fill="hold">
                                          <p:stCondLst>
                                            <p:cond delay="0"/>
                                          </p:stCondLst>
                                        </p:cTn>
                                        <p:tgtEl>
                                          <p:spTgt spid="109"/>
                                        </p:tgtEl>
                                        <p:attrNameLst>
                                          <p:attrName>style.visibility</p:attrName>
                                        </p:attrNameLst>
                                      </p:cBhvr>
                                      <p:to>
                                        <p:strVal val="visible"/>
                                      </p:to>
                                    </p:set>
                                    <p:animEffect transition="in" filter="fade">
                                      <p:cBhvr>
                                        <p:cTn id="355" dur="100"/>
                                        <p:tgtEl>
                                          <p:spTgt spid="109"/>
                                        </p:tgtEl>
                                      </p:cBhvr>
                                    </p:animEffect>
                                  </p:childTnLst>
                                </p:cTn>
                              </p:par>
                            </p:childTnLst>
                          </p:cTn>
                        </p:par>
                        <p:par>
                          <p:cTn id="356" fill="hold">
                            <p:stCondLst>
                              <p:cond delay="8800"/>
                            </p:stCondLst>
                            <p:childTnLst>
                              <p:par>
                                <p:cTn id="357" presetID="10" presetClass="entr" presetSubtype="0" fill="hold" grpId="0" nodeType="afterEffect">
                                  <p:stCondLst>
                                    <p:cond delay="0"/>
                                  </p:stCondLst>
                                  <p:childTnLst>
                                    <p:set>
                                      <p:cBhvr>
                                        <p:cTn id="358" dur="1" fill="hold">
                                          <p:stCondLst>
                                            <p:cond delay="0"/>
                                          </p:stCondLst>
                                        </p:cTn>
                                        <p:tgtEl>
                                          <p:spTgt spid="110"/>
                                        </p:tgtEl>
                                        <p:attrNameLst>
                                          <p:attrName>style.visibility</p:attrName>
                                        </p:attrNameLst>
                                      </p:cBhvr>
                                      <p:to>
                                        <p:strVal val="visible"/>
                                      </p:to>
                                    </p:set>
                                    <p:animEffect transition="in" filter="fade">
                                      <p:cBhvr>
                                        <p:cTn id="359" dur="100"/>
                                        <p:tgtEl>
                                          <p:spTgt spid="110"/>
                                        </p:tgtEl>
                                      </p:cBhvr>
                                    </p:animEffect>
                                  </p:childTnLst>
                                </p:cTn>
                              </p:par>
                            </p:childTnLst>
                          </p:cTn>
                        </p:par>
                        <p:par>
                          <p:cTn id="360" fill="hold">
                            <p:stCondLst>
                              <p:cond delay="8900"/>
                            </p:stCondLst>
                            <p:childTnLst>
                              <p:par>
                                <p:cTn id="361" presetID="10" presetClass="entr" presetSubtype="0" fill="hold" grpId="0" nodeType="afterEffect">
                                  <p:stCondLst>
                                    <p:cond delay="0"/>
                                  </p:stCondLst>
                                  <p:childTnLst>
                                    <p:set>
                                      <p:cBhvr>
                                        <p:cTn id="362" dur="1" fill="hold">
                                          <p:stCondLst>
                                            <p:cond delay="0"/>
                                          </p:stCondLst>
                                        </p:cTn>
                                        <p:tgtEl>
                                          <p:spTgt spid="111"/>
                                        </p:tgtEl>
                                        <p:attrNameLst>
                                          <p:attrName>style.visibility</p:attrName>
                                        </p:attrNameLst>
                                      </p:cBhvr>
                                      <p:to>
                                        <p:strVal val="visible"/>
                                      </p:to>
                                    </p:set>
                                    <p:animEffect transition="in" filter="fade">
                                      <p:cBhvr>
                                        <p:cTn id="363" dur="100"/>
                                        <p:tgtEl>
                                          <p:spTgt spid="111"/>
                                        </p:tgtEl>
                                      </p:cBhvr>
                                    </p:animEffect>
                                  </p:childTnLst>
                                </p:cTn>
                              </p:par>
                            </p:childTnLst>
                          </p:cTn>
                        </p:par>
                        <p:par>
                          <p:cTn id="364" fill="hold">
                            <p:stCondLst>
                              <p:cond delay="9000"/>
                            </p:stCondLst>
                            <p:childTnLst>
                              <p:par>
                                <p:cTn id="365" presetID="10" presetClass="entr" presetSubtype="0" fill="hold" grpId="0" nodeType="afterEffect">
                                  <p:stCondLst>
                                    <p:cond delay="0"/>
                                  </p:stCondLst>
                                  <p:childTnLst>
                                    <p:set>
                                      <p:cBhvr>
                                        <p:cTn id="366" dur="1" fill="hold">
                                          <p:stCondLst>
                                            <p:cond delay="0"/>
                                          </p:stCondLst>
                                        </p:cTn>
                                        <p:tgtEl>
                                          <p:spTgt spid="112"/>
                                        </p:tgtEl>
                                        <p:attrNameLst>
                                          <p:attrName>style.visibility</p:attrName>
                                        </p:attrNameLst>
                                      </p:cBhvr>
                                      <p:to>
                                        <p:strVal val="visible"/>
                                      </p:to>
                                    </p:set>
                                    <p:animEffect transition="in" filter="fade">
                                      <p:cBhvr>
                                        <p:cTn id="367" dur="100"/>
                                        <p:tgtEl>
                                          <p:spTgt spid="112"/>
                                        </p:tgtEl>
                                      </p:cBhvr>
                                    </p:animEffect>
                                  </p:childTnLst>
                                </p:cTn>
                              </p:par>
                            </p:childTnLst>
                          </p:cTn>
                        </p:par>
                        <p:par>
                          <p:cTn id="368" fill="hold">
                            <p:stCondLst>
                              <p:cond delay="9100"/>
                            </p:stCondLst>
                            <p:childTnLst>
                              <p:par>
                                <p:cTn id="369" presetID="10" presetClass="entr" presetSubtype="0" fill="hold" grpId="0" nodeType="afterEffect">
                                  <p:stCondLst>
                                    <p:cond delay="0"/>
                                  </p:stCondLst>
                                  <p:childTnLst>
                                    <p:set>
                                      <p:cBhvr>
                                        <p:cTn id="370" dur="1" fill="hold">
                                          <p:stCondLst>
                                            <p:cond delay="0"/>
                                          </p:stCondLst>
                                        </p:cTn>
                                        <p:tgtEl>
                                          <p:spTgt spid="113"/>
                                        </p:tgtEl>
                                        <p:attrNameLst>
                                          <p:attrName>style.visibility</p:attrName>
                                        </p:attrNameLst>
                                      </p:cBhvr>
                                      <p:to>
                                        <p:strVal val="visible"/>
                                      </p:to>
                                    </p:set>
                                    <p:animEffect transition="in" filter="fade">
                                      <p:cBhvr>
                                        <p:cTn id="371" dur="100"/>
                                        <p:tgtEl>
                                          <p:spTgt spid="113"/>
                                        </p:tgtEl>
                                      </p:cBhvr>
                                    </p:animEffect>
                                  </p:childTnLst>
                                </p:cTn>
                              </p:par>
                            </p:childTnLst>
                          </p:cTn>
                        </p:par>
                        <p:par>
                          <p:cTn id="372" fill="hold">
                            <p:stCondLst>
                              <p:cond delay="9200"/>
                            </p:stCondLst>
                            <p:childTnLst>
                              <p:par>
                                <p:cTn id="373" presetID="10" presetClass="entr" presetSubtype="0" fill="hold" grpId="0" nodeType="afterEffect">
                                  <p:stCondLst>
                                    <p:cond delay="0"/>
                                  </p:stCondLst>
                                  <p:childTnLst>
                                    <p:set>
                                      <p:cBhvr>
                                        <p:cTn id="374" dur="1" fill="hold">
                                          <p:stCondLst>
                                            <p:cond delay="0"/>
                                          </p:stCondLst>
                                        </p:cTn>
                                        <p:tgtEl>
                                          <p:spTgt spid="114"/>
                                        </p:tgtEl>
                                        <p:attrNameLst>
                                          <p:attrName>style.visibility</p:attrName>
                                        </p:attrNameLst>
                                      </p:cBhvr>
                                      <p:to>
                                        <p:strVal val="visible"/>
                                      </p:to>
                                    </p:set>
                                    <p:animEffect transition="in" filter="fade">
                                      <p:cBhvr>
                                        <p:cTn id="375" dur="100"/>
                                        <p:tgtEl>
                                          <p:spTgt spid="114"/>
                                        </p:tgtEl>
                                      </p:cBhvr>
                                    </p:animEffect>
                                  </p:childTnLst>
                                </p:cTn>
                              </p:par>
                            </p:childTnLst>
                          </p:cTn>
                        </p:par>
                        <p:par>
                          <p:cTn id="376" fill="hold">
                            <p:stCondLst>
                              <p:cond delay="9300"/>
                            </p:stCondLst>
                            <p:childTnLst>
                              <p:par>
                                <p:cTn id="377" presetID="10" presetClass="entr" presetSubtype="0" fill="hold" grpId="0" nodeType="afterEffect">
                                  <p:stCondLst>
                                    <p:cond delay="0"/>
                                  </p:stCondLst>
                                  <p:childTnLst>
                                    <p:set>
                                      <p:cBhvr>
                                        <p:cTn id="378" dur="1" fill="hold">
                                          <p:stCondLst>
                                            <p:cond delay="0"/>
                                          </p:stCondLst>
                                        </p:cTn>
                                        <p:tgtEl>
                                          <p:spTgt spid="115"/>
                                        </p:tgtEl>
                                        <p:attrNameLst>
                                          <p:attrName>style.visibility</p:attrName>
                                        </p:attrNameLst>
                                      </p:cBhvr>
                                      <p:to>
                                        <p:strVal val="visible"/>
                                      </p:to>
                                    </p:set>
                                    <p:animEffect transition="in" filter="fade">
                                      <p:cBhvr>
                                        <p:cTn id="379" dur="100"/>
                                        <p:tgtEl>
                                          <p:spTgt spid="115"/>
                                        </p:tgtEl>
                                      </p:cBhvr>
                                    </p:animEffect>
                                  </p:childTnLst>
                                </p:cTn>
                              </p:par>
                            </p:childTnLst>
                          </p:cTn>
                        </p:par>
                        <p:par>
                          <p:cTn id="380" fill="hold">
                            <p:stCondLst>
                              <p:cond delay="9400"/>
                            </p:stCondLst>
                            <p:childTnLst>
                              <p:par>
                                <p:cTn id="381" presetID="10" presetClass="entr" presetSubtype="0" fill="hold" grpId="0" nodeType="afterEffect">
                                  <p:stCondLst>
                                    <p:cond delay="0"/>
                                  </p:stCondLst>
                                  <p:childTnLst>
                                    <p:set>
                                      <p:cBhvr>
                                        <p:cTn id="382" dur="1" fill="hold">
                                          <p:stCondLst>
                                            <p:cond delay="0"/>
                                          </p:stCondLst>
                                        </p:cTn>
                                        <p:tgtEl>
                                          <p:spTgt spid="116"/>
                                        </p:tgtEl>
                                        <p:attrNameLst>
                                          <p:attrName>style.visibility</p:attrName>
                                        </p:attrNameLst>
                                      </p:cBhvr>
                                      <p:to>
                                        <p:strVal val="visible"/>
                                      </p:to>
                                    </p:set>
                                    <p:animEffect transition="in" filter="fade">
                                      <p:cBhvr>
                                        <p:cTn id="383" dur="100"/>
                                        <p:tgtEl>
                                          <p:spTgt spid="116"/>
                                        </p:tgtEl>
                                      </p:cBhvr>
                                    </p:animEffect>
                                  </p:childTnLst>
                                </p:cTn>
                              </p:par>
                            </p:childTnLst>
                          </p:cTn>
                        </p:par>
                        <p:par>
                          <p:cTn id="384" fill="hold">
                            <p:stCondLst>
                              <p:cond delay="9500"/>
                            </p:stCondLst>
                            <p:childTnLst>
                              <p:par>
                                <p:cTn id="385" presetID="10" presetClass="entr" presetSubtype="0" fill="hold" grpId="0" nodeType="afterEffect">
                                  <p:stCondLst>
                                    <p:cond delay="0"/>
                                  </p:stCondLst>
                                  <p:childTnLst>
                                    <p:set>
                                      <p:cBhvr>
                                        <p:cTn id="386" dur="1" fill="hold">
                                          <p:stCondLst>
                                            <p:cond delay="0"/>
                                          </p:stCondLst>
                                        </p:cTn>
                                        <p:tgtEl>
                                          <p:spTgt spid="117"/>
                                        </p:tgtEl>
                                        <p:attrNameLst>
                                          <p:attrName>style.visibility</p:attrName>
                                        </p:attrNameLst>
                                      </p:cBhvr>
                                      <p:to>
                                        <p:strVal val="visible"/>
                                      </p:to>
                                    </p:set>
                                    <p:animEffect transition="in" filter="fade">
                                      <p:cBhvr>
                                        <p:cTn id="387" dur="100"/>
                                        <p:tgtEl>
                                          <p:spTgt spid="117"/>
                                        </p:tgtEl>
                                      </p:cBhvr>
                                    </p:animEffect>
                                  </p:childTnLst>
                                </p:cTn>
                              </p:par>
                            </p:childTnLst>
                          </p:cTn>
                        </p:par>
                        <p:par>
                          <p:cTn id="388" fill="hold">
                            <p:stCondLst>
                              <p:cond delay="9600"/>
                            </p:stCondLst>
                            <p:childTnLst>
                              <p:par>
                                <p:cTn id="389" presetID="10" presetClass="entr" presetSubtype="0" fill="hold" grpId="0" nodeType="afterEffect">
                                  <p:stCondLst>
                                    <p:cond delay="0"/>
                                  </p:stCondLst>
                                  <p:childTnLst>
                                    <p:set>
                                      <p:cBhvr>
                                        <p:cTn id="390" dur="1" fill="hold">
                                          <p:stCondLst>
                                            <p:cond delay="0"/>
                                          </p:stCondLst>
                                        </p:cTn>
                                        <p:tgtEl>
                                          <p:spTgt spid="118"/>
                                        </p:tgtEl>
                                        <p:attrNameLst>
                                          <p:attrName>style.visibility</p:attrName>
                                        </p:attrNameLst>
                                      </p:cBhvr>
                                      <p:to>
                                        <p:strVal val="visible"/>
                                      </p:to>
                                    </p:set>
                                    <p:animEffect transition="in" filter="fade">
                                      <p:cBhvr>
                                        <p:cTn id="391" dur="100"/>
                                        <p:tgtEl>
                                          <p:spTgt spid="118"/>
                                        </p:tgtEl>
                                      </p:cBhvr>
                                    </p:animEffect>
                                  </p:childTnLst>
                                </p:cTn>
                              </p:par>
                            </p:childTnLst>
                          </p:cTn>
                        </p:par>
                        <p:par>
                          <p:cTn id="392" fill="hold">
                            <p:stCondLst>
                              <p:cond delay="9700"/>
                            </p:stCondLst>
                            <p:childTnLst>
                              <p:par>
                                <p:cTn id="393" presetID="10" presetClass="entr" presetSubtype="0" fill="hold" grpId="0" nodeType="afterEffect">
                                  <p:stCondLst>
                                    <p:cond delay="0"/>
                                  </p:stCondLst>
                                  <p:childTnLst>
                                    <p:set>
                                      <p:cBhvr>
                                        <p:cTn id="394" dur="1" fill="hold">
                                          <p:stCondLst>
                                            <p:cond delay="0"/>
                                          </p:stCondLst>
                                        </p:cTn>
                                        <p:tgtEl>
                                          <p:spTgt spid="119"/>
                                        </p:tgtEl>
                                        <p:attrNameLst>
                                          <p:attrName>style.visibility</p:attrName>
                                        </p:attrNameLst>
                                      </p:cBhvr>
                                      <p:to>
                                        <p:strVal val="visible"/>
                                      </p:to>
                                    </p:set>
                                    <p:animEffect transition="in" filter="fade">
                                      <p:cBhvr>
                                        <p:cTn id="395" dur="100"/>
                                        <p:tgtEl>
                                          <p:spTgt spid="119"/>
                                        </p:tgtEl>
                                      </p:cBhvr>
                                    </p:animEffect>
                                  </p:childTnLst>
                                </p:cTn>
                              </p:par>
                            </p:childTnLst>
                          </p:cTn>
                        </p:par>
                        <p:par>
                          <p:cTn id="396" fill="hold">
                            <p:stCondLst>
                              <p:cond delay="9800"/>
                            </p:stCondLst>
                            <p:childTnLst>
                              <p:par>
                                <p:cTn id="397" presetID="10" presetClass="entr" presetSubtype="0" fill="hold" grpId="0" nodeType="afterEffect">
                                  <p:stCondLst>
                                    <p:cond delay="0"/>
                                  </p:stCondLst>
                                  <p:childTnLst>
                                    <p:set>
                                      <p:cBhvr>
                                        <p:cTn id="398" dur="1" fill="hold">
                                          <p:stCondLst>
                                            <p:cond delay="0"/>
                                          </p:stCondLst>
                                        </p:cTn>
                                        <p:tgtEl>
                                          <p:spTgt spid="120"/>
                                        </p:tgtEl>
                                        <p:attrNameLst>
                                          <p:attrName>style.visibility</p:attrName>
                                        </p:attrNameLst>
                                      </p:cBhvr>
                                      <p:to>
                                        <p:strVal val="visible"/>
                                      </p:to>
                                    </p:set>
                                    <p:animEffect transition="in" filter="fade">
                                      <p:cBhvr>
                                        <p:cTn id="399" dur="100"/>
                                        <p:tgtEl>
                                          <p:spTgt spid="120"/>
                                        </p:tgtEl>
                                      </p:cBhvr>
                                    </p:animEffect>
                                  </p:childTnLst>
                                </p:cTn>
                              </p:par>
                            </p:childTnLst>
                          </p:cTn>
                        </p:par>
                        <p:par>
                          <p:cTn id="400" fill="hold">
                            <p:stCondLst>
                              <p:cond delay="9900"/>
                            </p:stCondLst>
                            <p:childTnLst>
                              <p:par>
                                <p:cTn id="401" presetID="10" presetClass="entr" presetSubtype="0" fill="hold" grpId="0" nodeType="afterEffect">
                                  <p:stCondLst>
                                    <p:cond delay="0"/>
                                  </p:stCondLst>
                                  <p:childTnLst>
                                    <p:set>
                                      <p:cBhvr>
                                        <p:cTn id="402" dur="1" fill="hold">
                                          <p:stCondLst>
                                            <p:cond delay="0"/>
                                          </p:stCondLst>
                                        </p:cTn>
                                        <p:tgtEl>
                                          <p:spTgt spid="121"/>
                                        </p:tgtEl>
                                        <p:attrNameLst>
                                          <p:attrName>style.visibility</p:attrName>
                                        </p:attrNameLst>
                                      </p:cBhvr>
                                      <p:to>
                                        <p:strVal val="visible"/>
                                      </p:to>
                                    </p:set>
                                    <p:animEffect transition="in" filter="fade">
                                      <p:cBhvr>
                                        <p:cTn id="403" dur="100"/>
                                        <p:tgtEl>
                                          <p:spTgt spid="121"/>
                                        </p:tgtEl>
                                      </p:cBhvr>
                                    </p:animEffect>
                                  </p:childTnLst>
                                </p:cTn>
                              </p:par>
                            </p:childTnLst>
                          </p:cTn>
                        </p:par>
                        <p:par>
                          <p:cTn id="404" fill="hold">
                            <p:stCondLst>
                              <p:cond delay="10000"/>
                            </p:stCondLst>
                            <p:childTnLst>
                              <p:par>
                                <p:cTn id="405" presetID="10" presetClass="entr" presetSubtype="0" fill="hold" grpId="0" nodeType="afterEffect">
                                  <p:stCondLst>
                                    <p:cond delay="0"/>
                                  </p:stCondLst>
                                  <p:childTnLst>
                                    <p:set>
                                      <p:cBhvr>
                                        <p:cTn id="406" dur="1" fill="hold">
                                          <p:stCondLst>
                                            <p:cond delay="0"/>
                                          </p:stCondLst>
                                        </p:cTn>
                                        <p:tgtEl>
                                          <p:spTgt spid="122"/>
                                        </p:tgtEl>
                                        <p:attrNameLst>
                                          <p:attrName>style.visibility</p:attrName>
                                        </p:attrNameLst>
                                      </p:cBhvr>
                                      <p:to>
                                        <p:strVal val="visible"/>
                                      </p:to>
                                    </p:set>
                                    <p:animEffect transition="in" filter="fade">
                                      <p:cBhvr>
                                        <p:cTn id="407" dur="100"/>
                                        <p:tgtEl>
                                          <p:spTgt spid="122"/>
                                        </p:tgtEl>
                                      </p:cBhvr>
                                    </p:animEffect>
                                  </p:childTnLst>
                                </p:cTn>
                              </p:par>
                            </p:childTnLst>
                          </p:cTn>
                        </p:par>
                        <p:par>
                          <p:cTn id="408" fill="hold">
                            <p:stCondLst>
                              <p:cond delay="10100"/>
                            </p:stCondLst>
                            <p:childTnLst>
                              <p:par>
                                <p:cTn id="409" presetID="10" presetClass="entr" presetSubtype="0" fill="hold" grpId="0" nodeType="afterEffect">
                                  <p:stCondLst>
                                    <p:cond delay="0"/>
                                  </p:stCondLst>
                                  <p:childTnLst>
                                    <p:set>
                                      <p:cBhvr>
                                        <p:cTn id="410" dur="1" fill="hold">
                                          <p:stCondLst>
                                            <p:cond delay="0"/>
                                          </p:stCondLst>
                                        </p:cTn>
                                        <p:tgtEl>
                                          <p:spTgt spid="123"/>
                                        </p:tgtEl>
                                        <p:attrNameLst>
                                          <p:attrName>style.visibility</p:attrName>
                                        </p:attrNameLst>
                                      </p:cBhvr>
                                      <p:to>
                                        <p:strVal val="visible"/>
                                      </p:to>
                                    </p:set>
                                    <p:animEffect transition="in" filter="fade">
                                      <p:cBhvr>
                                        <p:cTn id="411" dur="100"/>
                                        <p:tgtEl>
                                          <p:spTgt spid="123"/>
                                        </p:tgtEl>
                                      </p:cBhvr>
                                    </p:animEffect>
                                  </p:childTnLst>
                                </p:cTn>
                              </p:par>
                            </p:childTnLst>
                          </p:cTn>
                        </p:par>
                        <p:par>
                          <p:cTn id="412" fill="hold">
                            <p:stCondLst>
                              <p:cond delay="10200"/>
                            </p:stCondLst>
                            <p:childTnLst>
                              <p:par>
                                <p:cTn id="413" presetID="10" presetClass="entr" presetSubtype="0" fill="hold" grpId="0" nodeType="afterEffect">
                                  <p:stCondLst>
                                    <p:cond delay="0"/>
                                  </p:stCondLst>
                                  <p:childTnLst>
                                    <p:set>
                                      <p:cBhvr>
                                        <p:cTn id="414" dur="1" fill="hold">
                                          <p:stCondLst>
                                            <p:cond delay="0"/>
                                          </p:stCondLst>
                                        </p:cTn>
                                        <p:tgtEl>
                                          <p:spTgt spid="124"/>
                                        </p:tgtEl>
                                        <p:attrNameLst>
                                          <p:attrName>style.visibility</p:attrName>
                                        </p:attrNameLst>
                                      </p:cBhvr>
                                      <p:to>
                                        <p:strVal val="visible"/>
                                      </p:to>
                                    </p:set>
                                    <p:animEffect transition="in" filter="fade">
                                      <p:cBhvr>
                                        <p:cTn id="415" dur="100"/>
                                        <p:tgtEl>
                                          <p:spTgt spid="124"/>
                                        </p:tgtEl>
                                      </p:cBhvr>
                                    </p:animEffect>
                                  </p:childTnLst>
                                </p:cTn>
                              </p:par>
                            </p:childTnLst>
                          </p:cTn>
                        </p:par>
                        <p:par>
                          <p:cTn id="416" fill="hold">
                            <p:stCondLst>
                              <p:cond delay="10300"/>
                            </p:stCondLst>
                            <p:childTnLst>
                              <p:par>
                                <p:cTn id="417" presetID="10" presetClass="entr" presetSubtype="0" fill="hold" grpId="0" nodeType="afterEffect">
                                  <p:stCondLst>
                                    <p:cond delay="0"/>
                                  </p:stCondLst>
                                  <p:childTnLst>
                                    <p:set>
                                      <p:cBhvr>
                                        <p:cTn id="418" dur="1" fill="hold">
                                          <p:stCondLst>
                                            <p:cond delay="0"/>
                                          </p:stCondLst>
                                        </p:cTn>
                                        <p:tgtEl>
                                          <p:spTgt spid="125"/>
                                        </p:tgtEl>
                                        <p:attrNameLst>
                                          <p:attrName>style.visibility</p:attrName>
                                        </p:attrNameLst>
                                      </p:cBhvr>
                                      <p:to>
                                        <p:strVal val="visible"/>
                                      </p:to>
                                    </p:set>
                                    <p:animEffect transition="in" filter="fade">
                                      <p:cBhvr>
                                        <p:cTn id="419" dur="100"/>
                                        <p:tgtEl>
                                          <p:spTgt spid="125"/>
                                        </p:tgtEl>
                                      </p:cBhvr>
                                    </p:animEffect>
                                  </p:childTnLst>
                                </p:cTn>
                              </p:par>
                            </p:childTnLst>
                          </p:cTn>
                        </p:par>
                        <p:par>
                          <p:cTn id="420" fill="hold">
                            <p:stCondLst>
                              <p:cond delay="10400"/>
                            </p:stCondLst>
                            <p:childTnLst>
                              <p:par>
                                <p:cTn id="421" presetID="10" presetClass="entr" presetSubtype="0" fill="hold" grpId="0" nodeType="afterEffect">
                                  <p:stCondLst>
                                    <p:cond delay="0"/>
                                  </p:stCondLst>
                                  <p:childTnLst>
                                    <p:set>
                                      <p:cBhvr>
                                        <p:cTn id="422" dur="1" fill="hold">
                                          <p:stCondLst>
                                            <p:cond delay="0"/>
                                          </p:stCondLst>
                                        </p:cTn>
                                        <p:tgtEl>
                                          <p:spTgt spid="126"/>
                                        </p:tgtEl>
                                        <p:attrNameLst>
                                          <p:attrName>style.visibility</p:attrName>
                                        </p:attrNameLst>
                                      </p:cBhvr>
                                      <p:to>
                                        <p:strVal val="visible"/>
                                      </p:to>
                                    </p:set>
                                    <p:animEffect transition="in" filter="fade">
                                      <p:cBhvr>
                                        <p:cTn id="423" dur="100"/>
                                        <p:tgtEl>
                                          <p:spTgt spid="126"/>
                                        </p:tgtEl>
                                      </p:cBhvr>
                                    </p:animEffect>
                                  </p:childTnLst>
                                </p:cTn>
                              </p:par>
                            </p:childTnLst>
                          </p:cTn>
                        </p:par>
                        <p:par>
                          <p:cTn id="424" fill="hold">
                            <p:stCondLst>
                              <p:cond delay="10500"/>
                            </p:stCondLst>
                            <p:childTnLst>
                              <p:par>
                                <p:cTn id="425" presetID="10" presetClass="entr" presetSubtype="0" fill="hold" grpId="0" nodeType="afterEffect">
                                  <p:stCondLst>
                                    <p:cond delay="0"/>
                                  </p:stCondLst>
                                  <p:childTnLst>
                                    <p:set>
                                      <p:cBhvr>
                                        <p:cTn id="426" dur="1" fill="hold">
                                          <p:stCondLst>
                                            <p:cond delay="0"/>
                                          </p:stCondLst>
                                        </p:cTn>
                                        <p:tgtEl>
                                          <p:spTgt spid="127"/>
                                        </p:tgtEl>
                                        <p:attrNameLst>
                                          <p:attrName>style.visibility</p:attrName>
                                        </p:attrNameLst>
                                      </p:cBhvr>
                                      <p:to>
                                        <p:strVal val="visible"/>
                                      </p:to>
                                    </p:set>
                                    <p:animEffect transition="in" filter="fade">
                                      <p:cBhvr>
                                        <p:cTn id="427" dur="100"/>
                                        <p:tgtEl>
                                          <p:spTgt spid="127"/>
                                        </p:tgtEl>
                                      </p:cBhvr>
                                    </p:animEffect>
                                  </p:childTnLst>
                                </p:cTn>
                              </p:par>
                            </p:childTnLst>
                          </p:cTn>
                        </p:par>
                        <p:par>
                          <p:cTn id="428" fill="hold">
                            <p:stCondLst>
                              <p:cond delay="10600"/>
                            </p:stCondLst>
                            <p:childTnLst>
                              <p:par>
                                <p:cTn id="429" presetID="10" presetClass="entr" presetSubtype="0" fill="hold" grpId="0" nodeType="afterEffect">
                                  <p:stCondLst>
                                    <p:cond delay="0"/>
                                  </p:stCondLst>
                                  <p:childTnLst>
                                    <p:set>
                                      <p:cBhvr>
                                        <p:cTn id="430" dur="1" fill="hold">
                                          <p:stCondLst>
                                            <p:cond delay="0"/>
                                          </p:stCondLst>
                                        </p:cTn>
                                        <p:tgtEl>
                                          <p:spTgt spid="128"/>
                                        </p:tgtEl>
                                        <p:attrNameLst>
                                          <p:attrName>style.visibility</p:attrName>
                                        </p:attrNameLst>
                                      </p:cBhvr>
                                      <p:to>
                                        <p:strVal val="visible"/>
                                      </p:to>
                                    </p:set>
                                    <p:animEffect transition="in" filter="fade">
                                      <p:cBhvr>
                                        <p:cTn id="431" dur="100"/>
                                        <p:tgtEl>
                                          <p:spTgt spid="128"/>
                                        </p:tgtEl>
                                      </p:cBhvr>
                                    </p:animEffect>
                                  </p:childTnLst>
                                </p:cTn>
                              </p:par>
                            </p:childTnLst>
                          </p:cTn>
                        </p:par>
                        <p:par>
                          <p:cTn id="432" fill="hold">
                            <p:stCondLst>
                              <p:cond delay="10700"/>
                            </p:stCondLst>
                            <p:childTnLst>
                              <p:par>
                                <p:cTn id="433" presetID="10" presetClass="entr" presetSubtype="0" fill="hold" grpId="0" nodeType="afterEffect">
                                  <p:stCondLst>
                                    <p:cond delay="0"/>
                                  </p:stCondLst>
                                  <p:childTnLst>
                                    <p:set>
                                      <p:cBhvr>
                                        <p:cTn id="434" dur="1" fill="hold">
                                          <p:stCondLst>
                                            <p:cond delay="0"/>
                                          </p:stCondLst>
                                        </p:cTn>
                                        <p:tgtEl>
                                          <p:spTgt spid="129"/>
                                        </p:tgtEl>
                                        <p:attrNameLst>
                                          <p:attrName>style.visibility</p:attrName>
                                        </p:attrNameLst>
                                      </p:cBhvr>
                                      <p:to>
                                        <p:strVal val="visible"/>
                                      </p:to>
                                    </p:set>
                                    <p:animEffect transition="in" filter="fade">
                                      <p:cBhvr>
                                        <p:cTn id="435" dur="100"/>
                                        <p:tgtEl>
                                          <p:spTgt spid="129"/>
                                        </p:tgtEl>
                                      </p:cBhvr>
                                    </p:animEffect>
                                  </p:childTnLst>
                                </p:cTn>
                              </p:par>
                            </p:childTnLst>
                          </p:cTn>
                        </p:par>
                        <p:par>
                          <p:cTn id="436" fill="hold">
                            <p:stCondLst>
                              <p:cond delay="10800"/>
                            </p:stCondLst>
                            <p:childTnLst>
                              <p:par>
                                <p:cTn id="437" presetID="10" presetClass="entr" presetSubtype="0" fill="hold" grpId="0" nodeType="afterEffect">
                                  <p:stCondLst>
                                    <p:cond delay="0"/>
                                  </p:stCondLst>
                                  <p:childTnLst>
                                    <p:set>
                                      <p:cBhvr>
                                        <p:cTn id="438" dur="1" fill="hold">
                                          <p:stCondLst>
                                            <p:cond delay="0"/>
                                          </p:stCondLst>
                                        </p:cTn>
                                        <p:tgtEl>
                                          <p:spTgt spid="130"/>
                                        </p:tgtEl>
                                        <p:attrNameLst>
                                          <p:attrName>style.visibility</p:attrName>
                                        </p:attrNameLst>
                                      </p:cBhvr>
                                      <p:to>
                                        <p:strVal val="visible"/>
                                      </p:to>
                                    </p:set>
                                    <p:animEffect transition="in" filter="fade">
                                      <p:cBhvr>
                                        <p:cTn id="439" dur="100"/>
                                        <p:tgtEl>
                                          <p:spTgt spid="130"/>
                                        </p:tgtEl>
                                      </p:cBhvr>
                                    </p:animEffect>
                                  </p:childTnLst>
                                </p:cTn>
                              </p:par>
                            </p:childTnLst>
                          </p:cTn>
                        </p:par>
                        <p:par>
                          <p:cTn id="440" fill="hold">
                            <p:stCondLst>
                              <p:cond delay="10900"/>
                            </p:stCondLst>
                            <p:childTnLst>
                              <p:par>
                                <p:cTn id="441" presetID="10" presetClass="entr" presetSubtype="0" fill="hold" grpId="0" nodeType="afterEffect">
                                  <p:stCondLst>
                                    <p:cond delay="0"/>
                                  </p:stCondLst>
                                  <p:childTnLst>
                                    <p:set>
                                      <p:cBhvr>
                                        <p:cTn id="442" dur="1" fill="hold">
                                          <p:stCondLst>
                                            <p:cond delay="0"/>
                                          </p:stCondLst>
                                        </p:cTn>
                                        <p:tgtEl>
                                          <p:spTgt spid="131"/>
                                        </p:tgtEl>
                                        <p:attrNameLst>
                                          <p:attrName>style.visibility</p:attrName>
                                        </p:attrNameLst>
                                      </p:cBhvr>
                                      <p:to>
                                        <p:strVal val="visible"/>
                                      </p:to>
                                    </p:set>
                                    <p:animEffect transition="in" filter="fade">
                                      <p:cBhvr>
                                        <p:cTn id="443" dur="100"/>
                                        <p:tgtEl>
                                          <p:spTgt spid="131"/>
                                        </p:tgtEl>
                                      </p:cBhvr>
                                    </p:animEffect>
                                  </p:childTnLst>
                                </p:cTn>
                              </p:par>
                            </p:childTnLst>
                          </p:cTn>
                        </p:par>
                        <p:par>
                          <p:cTn id="444" fill="hold">
                            <p:stCondLst>
                              <p:cond delay="11000"/>
                            </p:stCondLst>
                            <p:childTnLst>
                              <p:par>
                                <p:cTn id="445" presetID="10" presetClass="entr" presetSubtype="0" fill="hold" grpId="0" nodeType="afterEffect">
                                  <p:stCondLst>
                                    <p:cond delay="0"/>
                                  </p:stCondLst>
                                  <p:childTnLst>
                                    <p:set>
                                      <p:cBhvr>
                                        <p:cTn id="446" dur="1" fill="hold">
                                          <p:stCondLst>
                                            <p:cond delay="0"/>
                                          </p:stCondLst>
                                        </p:cTn>
                                        <p:tgtEl>
                                          <p:spTgt spid="132"/>
                                        </p:tgtEl>
                                        <p:attrNameLst>
                                          <p:attrName>style.visibility</p:attrName>
                                        </p:attrNameLst>
                                      </p:cBhvr>
                                      <p:to>
                                        <p:strVal val="visible"/>
                                      </p:to>
                                    </p:set>
                                    <p:animEffect transition="in" filter="fade">
                                      <p:cBhvr>
                                        <p:cTn id="447" dur="100"/>
                                        <p:tgtEl>
                                          <p:spTgt spid="132"/>
                                        </p:tgtEl>
                                      </p:cBhvr>
                                    </p:animEffect>
                                  </p:childTnLst>
                                </p:cTn>
                              </p:par>
                            </p:childTnLst>
                          </p:cTn>
                        </p:par>
                        <p:par>
                          <p:cTn id="448" fill="hold">
                            <p:stCondLst>
                              <p:cond delay="11100"/>
                            </p:stCondLst>
                            <p:childTnLst>
                              <p:par>
                                <p:cTn id="449" presetID="10" presetClass="entr" presetSubtype="0" fill="hold" grpId="0" nodeType="afterEffect">
                                  <p:stCondLst>
                                    <p:cond delay="0"/>
                                  </p:stCondLst>
                                  <p:childTnLst>
                                    <p:set>
                                      <p:cBhvr>
                                        <p:cTn id="450" dur="1" fill="hold">
                                          <p:stCondLst>
                                            <p:cond delay="0"/>
                                          </p:stCondLst>
                                        </p:cTn>
                                        <p:tgtEl>
                                          <p:spTgt spid="133"/>
                                        </p:tgtEl>
                                        <p:attrNameLst>
                                          <p:attrName>style.visibility</p:attrName>
                                        </p:attrNameLst>
                                      </p:cBhvr>
                                      <p:to>
                                        <p:strVal val="visible"/>
                                      </p:to>
                                    </p:set>
                                    <p:animEffect transition="in" filter="fade">
                                      <p:cBhvr>
                                        <p:cTn id="451" dur="100"/>
                                        <p:tgtEl>
                                          <p:spTgt spid="133"/>
                                        </p:tgtEl>
                                      </p:cBhvr>
                                    </p:animEffect>
                                  </p:childTnLst>
                                </p:cTn>
                              </p:par>
                            </p:childTnLst>
                          </p:cTn>
                        </p:par>
                        <p:par>
                          <p:cTn id="452" fill="hold">
                            <p:stCondLst>
                              <p:cond delay="11200"/>
                            </p:stCondLst>
                            <p:childTnLst>
                              <p:par>
                                <p:cTn id="453" presetID="10" presetClass="entr" presetSubtype="0" fill="hold" grpId="0" nodeType="afterEffect">
                                  <p:stCondLst>
                                    <p:cond delay="0"/>
                                  </p:stCondLst>
                                  <p:childTnLst>
                                    <p:set>
                                      <p:cBhvr>
                                        <p:cTn id="454" dur="1" fill="hold">
                                          <p:stCondLst>
                                            <p:cond delay="0"/>
                                          </p:stCondLst>
                                        </p:cTn>
                                        <p:tgtEl>
                                          <p:spTgt spid="134"/>
                                        </p:tgtEl>
                                        <p:attrNameLst>
                                          <p:attrName>style.visibility</p:attrName>
                                        </p:attrNameLst>
                                      </p:cBhvr>
                                      <p:to>
                                        <p:strVal val="visible"/>
                                      </p:to>
                                    </p:set>
                                    <p:animEffect transition="in" filter="fade">
                                      <p:cBhvr>
                                        <p:cTn id="455" dur="100"/>
                                        <p:tgtEl>
                                          <p:spTgt spid="134"/>
                                        </p:tgtEl>
                                      </p:cBhvr>
                                    </p:animEffect>
                                  </p:childTnLst>
                                </p:cTn>
                              </p:par>
                            </p:childTnLst>
                          </p:cTn>
                        </p:par>
                        <p:par>
                          <p:cTn id="456" fill="hold">
                            <p:stCondLst>
                              <p:cond delay="11300"/>
                            </p:stCondLst>
                            <p:childTnLst>
                              <p:par>
                                <p:cTn id="457" presetID="10" presetClass="entr" presetSubtype="0" fill="hold" grpId="0" nodeType="afterEffect">
                                  <p:stCondLst>
                                    <p:cond delay="0"/>
                                  </p:stCondLst>
                                  <p:childTnLst>
                                    <p:set>
                                      <p:cBhvr>
                                        <p:cTn id="458" dur="1" fill="hold">
                                          <p:stCondLst>
                                            <p:cond delay="0"/>
                                          </p:stCondLst>
                                        </p:cTn>
                                        <p:tgtEl>
                                          <p:spTgt spid="135"/>
                                        </p:tgtEl>
                                        <p:attrNameLst>
                                          <p:attrName>style.visibility</p:attrName>
                                        </p:attrNameLst>
                                      </p:cBhvr>
                                      <p:to>
                                        <p:strVal val="visible"/>
                                      </p:to>
                                    </p:set>
                                    <p:animEffect transition="in" filter="fade">
                                      <p:cBhvr>
                                        <p:cTn id="459" dur="100"/>
                                        <p:tgtEl>
                                          <p:spTgt spid="135"/>
                                        </p:tgtEl>
                                      </p:cBhvr>
                                    </p:animEffect>
                                  </p:childTnLst>
                                </p:cTn>
                              </p:par>
                            </p:childTnLst>
                          </p:cTn>
                        </p:par>
                        <p:par>
                          <p:cTn id="460" fill="hold">
                            <p:stCondLst>
                              <p:cond delay="11400"/>
                            </p:stCondLst>
                            <p:childTnLst>
                              <p:par>
                                <p:cTn id="461" presetID="10" presetClass="entr" presetSubtype="0" fill="hold" grpId="0" nodeType="afterEffect">
                                  <p:stCondLst>
                                    <p:cond delay="0"/>
                                  </p:stCondLst>
                                  <p:childTnLst>
                                    <p:set>
                                      <p:cBhvr>
                                        <p:cTn id="462" dur="1" fill="hold">
                                          <p:stCondLst>
                                            <p:cond delay="0"/>
                                          </p:stCondLst>
                                        </p:cTn>
                                        <p:tgtEl>
                                          <p:spTgt spid="136"/>
                                        </p:tgtEl>
                                        <p:attrNameLst>
                                          <p:attrName>style.visibility</p:attrName>
                                        </p:attrNameLst>
                                      </p:cBhvr>
                                      <p:to>
                                        <p:strVal val="visible"/>
                                      </p:to>
                                    </p:set>
                                    <p:animEffect transition="in" filter="fade">
                                      <p:cBhvr>
                                        <p:cTn id="463" dur="100"/>
                                        <p:tgtEl>
                                          <p:spTgt spid="136"/>
                                        </p:tgtEl>
                                      </p:cBhvr>
                                    </p:animEffect>
                                  </p:childTnLst>
                                </p:cTn>
                              </p:par>
                            </p:childTnLst>
                          </p:cTn>
                        </p:par>
                        <p:par>
                          <p:cTn id="464" fill="hold">
                            <p:stCondLst>
                              <p:cond delay="11500"/>
                            </p:stCondLst>
                            <p:childTnLst>
                              <p:par>
                                <p:cTn id="465" presetID="10" presetClass="entr" presetSubtype="0" fill="hold" grpId="0" nodeType="afterEffect">
                                  <p:stCondLst>
                                    <p:cond delay="0"/>
                                  </p:stCondLst>
                                  <p:childTnLst>
                                    <p:set>
                                      <p:cBhvr>
                                        <p:cTn id="466" dur="1" fill="hold">
                                          <p:stCondLst>
                                            <p:cond delay="0"/>
                                          </p:stCondLst>
                                        </p:cTn>
                                        <p:tgtEl>
                                          <p:spTgt spid="137"/>
                                        </p:tgtEl>
                                        <p:attrNameLst>
                                          <p:attrName>style.visibility</p:attrName>
                                        </p:attrNameLst>
                                      </p:cBhvr>
                                      <p:to>
                                        <p:strVal val="visible"/>
                                      </p:to>
                                    </p:set>
                                    <p:animEffect transition="in" filter="fade">
                                      <p:cBhvr>
                                        <p:cTn id="467" dur="100"/>
                                        <p:tgtEl>
                                          <p:spTgt spid="137"/>
                                        </p:tgtEl>
                                      </p:cBhvr>
                                    </p:animEffect>
                                  </p:childTnLst>
                                </p:cTn>
                              </p:par>
                            </p:childTnLst>
                          </p:cTn>
                        </p:par>
                        <p:par>
                          <p:cTn id="468" fill="hold">
                            <p:stCondLst>
                              <p:cond delay="11600"/>
                            </p:stCondLst>
                            <p:childTnLst>
                              <p:par>
                                <p:cTn id="469" presetID="10" presetClass="entr" presetSubtype="0" fill="hold" grpId="0" nodeType="afterEffect">
                                  <p:stCondLst>
                                    <p:cond delay="0"/>
                                  </p:stCondLst>
                                  <p:childTnLst>
                                    <p:set>
                                      <p:cBhvr>
                                        <p:cTn id="470" dur="1" fill="hold">
                                          <p:stCondLst>
                                            <p:cond delay="0"/>
                                          </p:stCondLst>
                                        </p:cTn>
                                        <p:tgtEl>
                                          <p:spTgt spid="138"/>
                                        </p:tgtEl>
                                        <p:attrNameLst>
                                          <p:attrName>style.visibility</p:attrName>
                                        </p:attrNameLst>
                                      </p:cBhvr>
                                      <p:to>
                                        <p:strVal val="visible"/>
                                      </p:to>
                                    </p:set>
                                    <p:animEffect transition="in" filter="fade">
                                      <p:cBhvr>
                                        <p:cTn id="471" dur="100"/>
                                        <p:tgtEl>
                                          <p:spTgt spid="138"/>
                                        </p:tgtEl>
                                      </p:cBhvr>
                                    </p:animEffect>
                                  </p:childTnLst>
                                </p:cTn>
                              </p:par>
                            </p:childTnLst>
                          </p:cTn>
                        </p:par>
                        <p:par>
                          <p:cTn id="472" fill="hold">
                            <p:stCondLst>
                              <p:cond delay="11700"/>
                            </p:stCondLst>
                            <p:childTnLst>
                              <p:par>
                                <p:cTn id="473" presetID="10" presetClass="entr" presetSubtype="0" fill="hold" grpId="0" nodeType="afterEffect">
                                  <p:stCondLst>
                                    <p:cond delay="0"/>
                                  </p:stCondLst>
                                  <p:childTnLst>
                                    <p:set>
                                      <p:cBhvr>
                                        <p:cTn id="474" dur="1" fill="hold">
                                          <p:stCondLst>
                                            <p:cond delay="0"/>
                                          </p:stCondLst>
                                        </p:cTn>
                                        <p:tgtEl>
                                          <p:spTgt spid="139"/>
                                        </p:tgtEl>
                                        <p:attrNameLst>
                                          <p:attrName>style.visibility</p:attrName>
                                        </p:attrNameLst>
                                      </p:cBhvr>
                                      <p:to>
                                        <p:strVal val="visible"/>
                                      </p:to>
                                    </p:set>
                                    <p:animEffect transition="in" filter="fade">
                                      <p:cBhvr>
                                        <p:cTn id="475" dur="100"/>
                                        <p:tgtEl>
                                          <p:spTgt spid="139"/>
                                        </p:tgtEl>
                                      </p:cBhvr>
                                    </p:animEffect>
                                  </p:childTnLst>
                                </p:cTn>
                              </p:par>
                            </p:childTnLst>
                          </p:cTn>
                        </p:par>
                        <p:par>
                          <p:cTn id="476" fill="hold">
                            <p:stCondLst>
                              <p:cond delay="11800"/>
                            </p:stCondLst>
                            <p:childTnLst>
                              <p:par>
                                <p:cTn id="477" presetID="10" presetClass="entr" presetSubtype="0" fill="hold" grpId="0" nodeType="afterEffect">
                                  <p:stCondLst>
                                    <p:cond delay="0"/>
                                  </p:stCondLst>
                                  <p:childTnLst>
                                    <p:set>
                                      <p:cBhvr>
                                        <p:cTn id="478" dur="1" fill="hold">
                                          <p:stCondLst>
                                            <p:cond delay="0"/>
                                          </p:stCondLst>
                                        </p:cTn>
                                        <p:tgtEl>
                                          <p:spTgt spid="140"/>
                                        </p:tgtEl>
                                        <p:attrNameLst>
                                          <p:attrName>style.visibility</p:attrName>
                                        </p:attrNameLst>
                                      </p:cBhvr>
                                      <p:to>
                                        <p:strVal val="visible"/>
                                      </p:to>
                                    </p:set>
                                    <p:animEffect transition="in" filter="fade">
                                      <p:cBhvr>
                                        <p:cTn id="479" dur="100"/>
                                        <p:tgtEl>
                                          <p:spTgt spid="140"/>
                                        </p:tgtEl>
                                      </p:cBhvr>
                                    </p:animEffect>
                                  </p:childTnLst>
                                </p:cTn>
                              </p:par>
                            </p:childTnLst>
                          </p:cTn>
                        </p:par>
                        <p:par>
                          <p:cTn id="480" fill="hold">
                            <p:stCondLst>
                              <p:cond delay="11900"/>
                            </p:stCondLst>
                            <p:childTnLst>
                              <p:par>
                                <p:cTn id="481" presetID="10" presetClass="entr" presetSubtype="0" fill="hold" grpId="0" nodeType="afterEffect">
                                  <p:stCondLst>
                                    <p:cond delay="0"/>
                                  </p:stCondLst>
                                  <p:childTnLst>
                                    <p:set>
                                      <p:cBhvr>
                                        <p:cTn id="482" dur="1" fill="hold">
                                          <p:stCondLst>
                                            <p:cond delay="0"/>
                                          </p:stCondLst>
                                        </p:cTn>
                                        <p:tgtEl>
                                          <p:spTgt spid="141"/>
                                        </p:tgtEl>
                                        <p:attrNameLst>
                                          <p:attrName>style.visibility</p:attrName>
                                        </p:attrNameLst>
                                      </p:cBhvr>
                                      <p:to>
                                        <p:strVal val="visible"/>
                                      </p:to>
                                    </p:set>
                                    <p:animEffect transition="in" filter="fade">
                                      <p:cBhvr>
                                        <p:cTn id="483" dur="100"/>
                                        <p:tgtEl>
                                          <p:spTgt spid="141"/>
                                        </p:tgtEl>
                                      </p:cBhvr>
                                    </p:animEffect>
                                  </p:childTnLst>
                                </p:cTn>
                              </p:par>
                            </p:childTnLst>
                          </p:cTn>
                        </p:par>
                        <p:par>
                          <p:cTn id="484" fill="hold">
                            <p:stCondLst>
                              <p:cond delay="12000"/>
                            </p:stCondLst>
                            <p:childTnLst>
                              <p:par>
                                <p:cTn id="485" presetID="10" presetClass="entr" presetSubtype="0" fill="hold" grpId="0" nodeType="afterEffect">
                                  <p:stCondLst>
                                    <p:cond delay="0"/>
                                  </p:stCondLst>
                                  <p:childTnLst>
                                    <p:set>
                                      <p:cBhvr>
                                        <p:cTn id="486" dur="1" fill="hold">
                                          <p:stCondLst>
                                            <p:cond delay="0"/>
                                          </p:stCondLst>
                                        </p:cTn>
                                        <p:tgtEl>
                                          <p:spTgt spid="142"/>
                                        </p:tgtEl>
                                        <p:attrNameLst>
                                          <p:attrName>style.visibility</p:attrName>
                                        </p:attrNameLst>
                                      </p:cBhvr>
                                      <p:to>
                                        <p:strVal val="visible"/>
                                      </p:to>
                                    </p:set>
                                    <p:animEffect transition="in" filter="fade">
                                      <p:cBhvr>
                                        <p:cTn id="487" dur="100"/>
                                        <p:tgtEl>
                                          <p:spTgt spid="142"/>
                                        </p:tgtEl>
                                      </p:cBhvr>
                                    </p:animEffect>
                                  </p:childTnLst>
                                </p:cTn>
                              </p:par>
                            </p:childTnLst>
                          </p:cTn>
                        </p:par>
                        <p:par>
                          <p:cTn id="488" fill="hold">
                            <p:stCondLst>
                              <p:cond delay="12100"/>
                            </p:stCondLst>
                            <p:childTnLst>
                              <p:par>
                                <p:cTn id="489" presetID="10" presetClass="entr" presetSubtype="0" fill="hold" grpId="0" nodeType="afterEffect">
                                  <p:stCondLst>
                                    <p:cond delay="0"/>
                                  </p:stCondLst>
                                  <p:childTnLst>
                                    <p:set>
                                      <p:cBhvr>
                                        <p:cTn id="490" dur="1" fill="hold">
                                          <p:stCondLst>
                                            <p:cond delay="0"/>
                                          </p:stCondLst>
                                        </p:cTn>
                                        <p:tgtEl>
                                          <p:spTgt spid="143"/>
                                        </p:tgtEl>
                                        <p:attrNameLst>
                                          <p:attrName>style.visibility</p:attrName>
                                        </p:attrNameLst>
                                      </p:cBhvr>
                                      <p:to>
                                        <p:strVal val="visible"/>
                                      </p:to>
                                    </p:set>
                                    <p:animEffect transition="in" filter="fade">
                                      <p:cBhvr>
                                        <p:cTn id="491" dur="100"/>
                                        <p:tgtEl>
                                          <p:spTgt spid="143"/>
                                        </p:tgtEl>
                                      </p:cBhvr>
                                    </p:animEffect>
                                  </p:childTnLst>
                                </p:cTn>
                              </p:par>
                            </p:childTnLst>
                          </p:cTn>
                        </p:par>
                        <p:par>
                          <p:cTn id="492" fill="hold">
                            <p:stCondLst>
                              <p:cond delay="12200"/>
                            </p:stCondLst>
                            <p:childTnLst>
                              <p:par>
                                <p:cTn id="493" presetID="10" presetClass="entr" presetSubtype="0" fill="hold" grpId="0" nodeType="afterEffect">
                                  <p:stCondLst>
                                    <p:cond delay="0"/>
                                  </p:stCondLst>
                                  <p:childTnLst>
                                    <p:set>
                                      <p:cBhvr>
                                        <p:cTn id="494" dur="1" fill="hold">
                                          <p:stCondLst>
                                            <p:cond delay="0"/>
                                          </p:stCondLst>
                                        </p:cTn>
                                        <p:tgtEl>
                                          <p:spTgt spid="144"/>
                                        </p:tgtEl>
                                        <p:attrNameLst>
                                          <p:attrName>style.visibility</p:attrName>
                                        </p:attrNameLst>
                                      </p:cBhvr>
                                      <p:to>
                                        <p:strVal val="visible"/>
                                      </p:to>
                                    </p:set>
                                    <p:animEffect transition="in" filter="fade">
                                      <p:cBhvr>
                                        <p:cTn id="495" dur="100"/>
                                        <p:tgtEl>
                                          <p:spTgt spid="144"/>
                                        </p:tgtEl>
                                      </p:cBhvr>
                                    </p:animEffect>
                                  </p:childTnLst>
                                </p:cTn>
                              </p:par>
                            </p:childTnLst>
                          </p:cTn>
                        </p:par>
                        <p:par>
                          <p:cTn id="496" fill="hold">
                            <p:stCondLst>
                              <p:cond delay="12300"/>
                            </p:stCondLst>
                            <p:childTnLst>
                              <p:par>
                                <p:cTn id="497" presetID="10" presetClass="entr" presetSubtype="0" fill="hold" grpId="0" nodeType="afterEffect">
                                  <p:stCondLst>
                                    <p:cond delay="0"/>
                                  </p:stCondLst>
                                  <p:childTnLst>
                                    <p:set>
                                      <p:cBhvr>
                                        <p:cTn id="498" dur="1" fill="hold">
                                          <p:stCondLst>
                                            <p:cond delay="0"/>
                                          </p:stCondLst>
                                        </p:cTn>
                                        <p:tgtEl>
                                          <p:spTgt spid="145"/>
                                        </p:tgtEl>
                                        <p:attrNameLst>
                                          <p:attrName>style.visibility</p:attrName>
                                        </p:attrNameLst>
                                      </p:cBhvr>
                                      <p:to>
                                        <p:strVal val="visible"/>
                                      </p:to>
                                    </p:set>
                                    <p:animEffect transition="in" filter="fade">
                                      <p:cBhvr>
                                        <p:cTn id="499" dur="100"/>
                                        <p:tgtEl>
                                          <p:spTgt spid="145"/>
                                        </p:tgtEl>
                                      </p:cBhvr>
                                    </p:animEffect>
                                  </p:childTnLst>
                                </p:cTn>
                              </p:par>
                            </p:childTnLst>
                          </p:cTn>
                        </p:par>
                        <p:par>
                          <p:cTn id="500" fill="hold">
                            <p:stCondLst>
                              <p:cond delay="12400"/>
                            </p:stCondLst>
                            <p:childTnLst>
                              <p:par>
                                <p:cTn id="501" presetID="10" presetClass="entr" presetSubtype="0" fill="hold" grpId="0" nodeType="afterEffect">
                                  <p:stCondLst>
                                    <p:cond delay="0"/>
                                  </p:stCondLst>
                                  <p:childTnLst>
                                    <p:set>
                                      <p:cBhvr>
                                        <p:cTn id="502" dur="1" fill="hold">
                                          <p:stCondLst>
                                            <p:cond delay="0"/>
                                          </p:stCondLst>
                                        </p:cTn>
                                        <p:tgtEl>
                                          <p:spTgt spid="146"/>
                                        </p:tgtEl>
                                        <p:attrNameLst>
                                          <p:attrName>style.visibility</p:attrName>
                                        </p:attrNameLst>
                                      </p:cBhvr>
                                      <p:to>
                                        <p:strVal val="visible"/>
                                      </p:to>
                                    </p:set>
                                    <p:animEffect transition="in" filter="fade">
                                      <p:cBhvr>
                                        <p:cTn id="503" dur="100"/>
                                        <p:tgtEl>
                                          <p:spTgt spid="146"/>
                                        </p:tgtEl>
                                      </p:cBhvr>
                                    </p:animEffect>
                                  </p:childTnLst>
                                </p:cTn>
                              </p:par>
                            </p:childTnLst>
                          </p:cTn>
                        </p:par>
                        <p:par>
                          <p:cTn id="504" fill="hold">
                            <p:stCondLst>
                              <p:cond delay="12500"/>
                            </p:stCondLst>
                            <p:childTnLst>
                              <p:par>
                                <p:cTn id="505" presetID="10" presetClass="entr" presetSubtype="0" fill="hold" grpId="0" nodeType="afterEffect">
                                  <p:stCondLst>
                                    <p:cond delay="0"/>
                                  </p:stCondLst>
                                  <p:childTnLst>
                                    <p:set>
                                      <p:cBhvr>
                                        <p:cTn id="506" dur="1" fill="hold">
                                          <p:stCondLst>
                                            <p:cond delay="0"/>
                                          </p:stCondLst>
                                        </p:cTn>
                                        <p:tgtEl>
                                          <p:spTgt spid="150"/>
                                        </p:tgtEl>
                                        <p:attrNameLst>
                                          <p:attrName>style.visibility</p:attrName>
                                        </p:attrNameLst>
                                      </p:cBhvr>
                                      <p:to>
                                        <p:strVal val="visible"/>
                                      </p:to>
                                    </p:set>
                                    <p:animEffect transition="in" filter="fade">
                                      <p:cBhvr>
                                        <p:cTn id="507" dur="100"/>
                                        <p:tgtEl>
                                          <p:spTgt spid="150"/>
                                        </p:tgtEl>
                                      </p:cBhvr>
                                    </p:animEffect>
                                  </p:childTnLst>
                                </p:cTn>
                              </p:par>
                            </p:childTnLst>
                          </p:cTn>
                        </p:par>
                        <p:par>
                          <p:cTn id="508" fill="hold">
                            <p:stCondLst>
                              <p:cond delay="12600"/>
                            </p:stCondLst>
                            <p:childTnLst>
                              <p:par>
                                <p:cTn id="509" presetID="10" presetClass="entr" presetSubtype="0" fill="hold" grpId="0" nodeType="afterEffect">
                                  <p:stCondLst>
                                    <p:cond delay="0"/>
                                  </p:stCondLst>
                                  <p:childTnLst>
                                    <p:set>
                                      <p:cBhvr>
                                        <p:cTn id="510" dur="1" fill="hold">
                                          <p:stCondLst>
                                            <p:cond delay="0"/>
                                          </p:stCondLst>
                                        </p:cTn>
                                        <p:tgtEl>
                                          <p:spTgt spid="151"/>
                                        </p:tgtEl>
                                        <p:attrNameLst>
                                          <p:attrName>style.visibility</p:attrName>
                                        </p:attrNameLst>
                                      </p:cBhvr>
                                      <p:to>
                                        <p:strVal val="visible"/>
                                      </p:to>
                                    </p:set>
                                    <p:animEffect transition="in" filter="fade">
                                      <p:cBhvr>
                                        <p:cTn id="511" dur="100"/>
                                        <p:tgtEl>
                                          <p:spTgt spid="151"/>
                                        </p:tgtEl>
                                      </p:cBhvr>
                                    </p:animEffect>
                                  </p:childTnLst>
                                </p:cTn>
                              </p:par>
                            </p:childTnLst>
                          </p:cTn>
                        </p:par>
                        <p:par>
                          <p:cTn id="512" fill="hold">
                            <p:stCondLst>
                              <p:cond delay="12700"/>
                            </p:stCondLst>
                            <p:childTnLst>
                              <p:par>
                                <p:cTn id="513" presetID="10" presetClass="entr" presetSubtype="0" fill="hold" grpId="0" nodeType="afterEffect">
                                  <p:stCondLst>
                                    <p:cond delay="0"/>
                                  </p:stCondLst>
                                  <p:childTnLst>
                                    <p:set>
                                      <p:cBhvr>
                                        <p:cTn id="514" dur="1" fill="hold">
                                          <p:stCondLst>
                                            <p:cond delay="0"/>
                                          </p:stCondLst>
                                        </p:cTn>
                                        <p:tgtEl>
                                          <p:spTgt spid="152"/>
                                        </p:tgtEl>
                                        <p:attrNameLst>
                                          <p:attrName>style.visibility</p:attrName>
                                        </p:attrNameLst>
                                      </p:cBhvr>
                                      <p:to>
                                        <p:strVal val="visible"/>
                                      </p:to>
                                    </p:set>
                                    <p:animEffect transition="in" filter="fade">
                                      <p:cBhvr>
                                        <p:cTn id="515" dur="100"/>
                                        <p:tgtEl>
                                          <p:spTgt spid="152"/>
                                        </p:tgtEl>
                                      </p:cBhvr>
                                    </p:animEffect>
                                  </p:childTnLst>
                                </p:cTn>
                              </p:par>
                            </p:childTnLst>
                          </p:cTn>
                        </p:par>
                        <p:par>
                          <p:cTn id="516" fill="hold">
                            <p:stCondLst>
                              <p:cond delay="12800"/>
                            </p:stCondLst>
                            <p:childTnLst>
                              <p:par>
                                <p:cTn id="517" presetID="10" presetClass="entr" presetSubtype="0" fill="hold" grpId="0" nodeType="afterEffect">
                                  <p:stCondLst>
                                    <p:cond delay="0"/>
                                  </p:stCondLst>
                                  <p:childTnLst>
                                    <p:set>
                                      <p:cBhvr>
                                        <p:cTn id="518" dur="1" fill="hold">
                                          <p:stCondLst>
                                            <p:cond delay="0"/>
                                          </p:stCondLst>
                                        </p:cTn>
                                        <p:tgtEl>
                                          <p:spTgt spid="153"/>
                                        </p:tgtEl>
                                        <p:attrNameLst>
                                          <p:attrName>style.visibility</p:attrName>
                                        </p:attrNameLst>
                                      </p:cBhvr>
                                      <p:to>
                                        <p:strVal val="visible"/>
                                      </p:to>
                                    </p:set>
                                    <p:animEffect transition="in" filter="fade">
                                      <p:cBhvr>
                                        <p:cTn id="519" dur="100"/>
                                        <p:tgtEl>
                                          <p:spTgt spid="153"/>
                                        </p:tgtEl>
                                      </p:cBhvr>
                                    </p:animEffect>
                                  </p:childTnLst>
                                </p:cTn>
                              </p:par>
                            </p:childTnLst>
                          </p:cTn>
                        </p:par>
                        <p:par>
                          <p:cTn id="520" fill="hold">
                            <p:stCondLst>
                              <p:cond delay="12900"/>
                            </p:stCondLst>
                            <p:childTnLst>
                              <p:par>
                                <p:cTn id="521" presetID="10" presetClass="entr" presetSubtype="0" fill="hold" grpId="0" nodeType="afterEffect">
                                  <p:stCondLst>
                                    <p:cond delay="0"/>
                                  </p:stCondLst>
                                  <p:childTnLst>
                                    <p:set>
                                      <p:cBhvr>
                                        <p:cTn id="522" dur="1" fill="hold">
                                          <p:stCondLst>
                                            <p:cond delay="0"/>
                                          </p:stCondLst>
                                        </p:cTn>
                                        <p:tgtEl>
                                          <p:spTgt spid="154"/>
                                        </p:tgtEl>
                                        <p:attrNameLst>
                                          <p:attrName>style.visibility</p:attrName>
                                        </p:attrNameLst>
                                      </p:cBhvr>
                                      <p:to>
                                        <p:strVal val="visible"/>
                                      </p:to>
                                    </p:set>
                                    <p:animEffect transition="in" filter="fade">
                                      <p:cBhvr>
                                        <p:cTn id="523" dur="100"/>
                                        <p:tgtEl>
                                          <p:spTgt spid="154"/>
                                        </p:tgtEl>
                                      </p:cBhvr>
                                    </p:animEffect>
                                  </p:childTnLst>
                                </p:cTn>
                              </p:par>
                            </p:childTnLst>
                          </p:cTn>
                        </p:par>
                        <p:par>
                          <p:cTn id="524" fill="hold">
                            <p:stCondLst>
                              <p:cond delay="13000"/>
                            </p:stCondLst>
                            <p:childTnLst>
                              <p:par>
                                <p:cTn id="525" presetID="10" presetClass="entr" presetSubtype="0" fill="hold" grpId="0" nodeType="afterEffect">
                                  <p:stCondLst>
                                    <p:cond delay="0"/>
                                  </p:stCondLst>
                                  <p:childTnLst>
                                    <p:set>
                                      <p:cBhvr>
                                        <p:cTn id="526" dur="1" fill="hold">
                                          <p:stCondLst>
                                            <p:cond delay="0"/>
                                          </p:stCondLst>
                                        </p:cTn>
                                        <p:tgtEl>
                                          <p:spTgt spid="156"/>
                                        </p:tgtEl>
                                        <p:attrNameLst>
                                          <p:attrName>style.visibility</p:attrName>
                                        </p:attrNameLst>
                                      </p:cBhvr>
                                      <p:to>
                                        <p:strVal val="visible"/>
                                      </p:to>
                                    </p:set>
                                    <p:animEffect transition="in" filter="fade">
                                      <p:cBhvr>
                                        <p:cTn id="527" dur="100"/>
                                        <p:tgtEl>
                                          <p:spTgt spid="156"/>
                                        </p:tgtEl>
                                      </p:cBhvr>
                                    </p:animEffect>
                                  </p:childTnLst>
                                </p:cTn>
                              </p:par>
                            </p:childTnLst>
                          </p:cTn>
                        </p:par>
                        <p:par>
                          <p:cTn id="528" fill="hold">
                            <p:stCondLst>
                              <p:cond delay="13100"/>
                            </p:stCondLst>
                            <p:childTnLst>
                              <p:par>
                                <p:cTn id="529" presetID="10" presetClass="entr" presetSubtype="0" fill="hold" grpId="0" nodeType="afterEffect">
                                  <p:stCondLst>
                                    <p:cond delay="0"/>
                                  </p:stCondLst>
                                  <p:childTnLst>
                                    <p:set>
                                      <p:cBhvr>
                                        <p:cTn id="530" dur="1" fill="hold">
                                          <p:stCondLst>
                                            <p:cond delay="0"/>
                                          </p:stCondLst>
                                        </p:cTn>
                                        <p:tgtEl>
                                          <p:spTgt spid="157"/>
                                        </p:tgtEl>
                                        <p:attrNameLst>
                                          <p:attrName>style.visibility</p:attrName>
                                        </p:attrNameLst>
                                      </p:cBhvr>
                                      <p:to>
                                        <p:strVal val="visible"/>
                                      </p:to>
                                    </p:set>
                                    <p:animEffect transition="in" filter="fade">
                                      <p:cBhvr>
                                        <p:cTn id="531" dur="100"/>
                                        <p:tgtEl>
                                          <p:spTgt spid="157"/>
                                        </p:tgtEl>
                                      </p:cBhvr>
                                    </p:animEffect>
                                  </p:childTnLst>
                                </p:cTn>
                              </p:par>
                            </p:childTnLst>
                          </p:cTn>
                        </p:par>
                        <p:par>
                          <p:cTn id="532" fill="hold">
                            <p:stCondLst>
                              <p:cond delay="13200"/>
                            </p:stCondLst>
                            <p:childTnLst>
                              <p:par>
                                <p:cTn id="533" presetID="10" presetClass="entr" presetSubtype="0" fill="hold" grpId="0" nodeType="afterEffect">
                                  <p:stCondLst>
                                    <p:cond delay="0"/>
                                  </p:stCondLst>
                                  <p:childTnLst>
                                    <p:set>
                                      <p:cBhvr>
                                        <p:cTn id="534" dur="1" fill="hold">
                                          <p:stCondLst>
                                            <p:cond delay="0"/>
                                          </p:stCondLst>
                                        </p:cTn>
                                        <p:tgtEl>
                                          <p:spTgt spid="158"/>
                                        </p:tgtEl>
                                        <p:attrNameLst>
                                          <p:attrName>style.visibility</p:attrName>
                                        </p:attrNameLst>
                                      </p:cBhvr>
                                      <p:to>
                                        <p:strVal val="visible"/>
                                      </p:to>
                                    </p:set>
                                    <p:animEffect transition="in" filter="fade">
                                      <p:cBhvr>
                                        <p:cTn id="535" dur="100"/>
                                        <p:tgtEl>
                                          <p:spTgt spid="158"/>
                                        </p:tgtEl>
                                      </p:cBhvr>
                                    </p:animEffect>
                                  </p:childTnLst>
                                </p:cTn>
                              </p:par>
                            </p:childTnLst>
                          </p:cTn>
                        </p:par>
                        <p:par>
                          <p:cTn id="536" fill="hold">
                            <p:stCondLst>
                              <p:cond delay="13300"/>
                            </p:stCondLst>
                            <p:childTnLst>
                              <p:par>
                                <p:cTn id="537" presetID="10" presetClass="entr" presetSubtype="0" fill="hold" grpId="0" nodeType="afterEffect">
                                  <p:stCondLst>
                                    <p:cond delay="0"/>
                                  </p:stCondLst>
                                  <p:childTnLst>
                                    <p:set>
                                      <p:cBhvr>
                                        <p:cTn id="538" dur="1" fill="hold">
                                          <p:stCondLst>
                                            <p:cond delay="0"/>
                                          </p:stCondLst>
                                        </p:cTn>
                                        <p:tgtEl>
                                          <p:spTgt spid="159"/>
                                        </p:tgtEl>
                                        <p:attrNameLst>
                                          <p:attrName>style.visibility</p:attrName>
                                        </p:attrNameLst>
                                      </p:cBhvr>
                                      <p:to>
                                        <p:strVal val="visible"/>
                                      </p:to>
                                    </p:set>
                                    <p:animEffect transition="in" filter="fade">
                                      <p:cBhvr>
                                        <p:cTn id="539" dur="100"/>
                                        <p:tgtEl>
                                          <p:spTgt spid="159"/>
                                        </p:tgtEl>
                                      </p:cBhvr>
                                    </p:animEffect>
                                  </p:childTnLst>
                                </p:cTn>
                              </p:par>
                            </p:childTnLst>
                          </p:cTn>
                        </p:par>
                        <p:par>
                          <p:cTn id="540" fill="hold">
                            <p:stCondLst>
                              <p:cond delay="13400"/>
                            </p:stCondLst>
                            <p:childTnLst>
                              <p:par>
                                <p:cTn id="541" presetID="10" presetClass="entr" presetSubtype="0" fill="hold" grpId="0" nodeType="afterEffect">
                                  <p:stCondLst>
                                    <p:cond delay="0"/>
                                  </p:stCondLst>
                                  <p:childTnLst>
                                    <p:set>
                                      <p:cBhvr>
                                        <p:cTn id="542" dur="1" fill="hold">
                                          <p:stCondLst>
                                            <p:cond delay="0"/>
                                          </p:stCondLst>
                                        </p:cTn>
                                        <p:tgtEl>
                                          <p:spTgt spid="160"/>
                                        </p:tgtEl>
                                        <p:attrNameLst>
                                          <p:attrName>style.visibility</p:attrName>
                                        </p:attrNameLst>
                                      </p:cBhvr>
                                      <p:to>
                                        <p:strVal val="visible"/>
                                      </p:to>
                                    </p:set>
                                    <p:animEffect transition="in" filter="fade">
                                      <p:cBhvr>
                                        <p:cTn id="543" dur="100"/>
                                        <p:tgtEl>
                                          <p:spTgt spid="160"/>
                                        </p:tgtEl>
                                      </p:cBhvr>
                                    </p:animEffect>
                                  </p:childTnLst>
                                </p:cTn>
                              </p:par>
                            </p:childTnLst>
                          </p:cTn>
                        </p:par>
                        <p:par>
                          <p:cTn id="544" fill="hold">
                            <p:stCondLst>
                              <p:cond delay="13500"/>
                            </p:stCondLst>
                            <p:childTnLst>
                              <p:par>
                                <p:cTn id="545" presetID="10" presetClass="entr" presetSubtype="0" fill="hold" grpId="0" nodeType="afterEffect">
                                  <p:stCondLst>
                                    <p:cond delay="0"/>
                                  </p:stCondLst>
                                  <p:childTnLst>
                                    <p:set>
                                      <p:cBhvr>
                                        <p:cTn id="546" dur="1" fill="hold">
                                          <p:stCondLst>
                                            <p:cond delay="0"/>
                                          </p:stCondLst>
                                        </p:cTn>
                                        <p:tgtEl>
                                          <p:spTgt spid="161"/>
                                        </p:tgtEl>
                                        <p:attrNameLst>
                                          <p:attrName>style.visibility</p:attrName>
                                        </p:attrNameLst>
                                      </p:cBhvr>
                                      <p:to>
                                        <p:strVal val="visible"/>
                                      </p:to>
                                    </p:set>
                                    <p:animEffect transition="in" filter="fade">
                                      <p:cBhvr>
                                        <p:cTn id="547" dur="100"/>
                                        <p:tgtEl>
                                          <p:spTgt spid="161"/>
                                        </p:tgtEl>
                                      </p:cBhvr>
                                    </p:animEffect>
                                  </p:childTnLst>
                                </p:cTn>
                              </p:par>
                            </p:childTnLst>
                          </p:cTn>
                        </p:par>
                        <p:par>
                          <p:cTn id="548" fill="hold">
                            <p:stCondLst>
                              <p:cond delay="13600"/>
                            </p:stCondLst>
                            <p:childTnLst>
                              <p:par>
                                <p:cTn id="549" presetID="10" presetClass="entr" presetSubtype="0" fill="hold" grpId="0" nodeType="afterEffect">
                                  <p:stCondLst>
                                    <p:cond delay="0"/>
                                  </p:stCondLst>
                                  <p:childTnLst>
                                    <p:set>
                                      <p:cBhvr>
                                        <p:cTn id="550" dur="1" fill="hold">
                                          <p:stCondLst>
                                            <p:cond delay="0"/>
                                          </p:stCondLst>
                                        </p:cTn>
                                        <p:tgtEl>
                                          <p:spTgt spid="163"/>
                                        </p:tgtEl>
                                        <p:attrNameLst>
                                          <p:attrName>style.visibility</p:attrName>
                                        </p:attrNameLst>
                                      </p:cBhvr>
                                      <p:to>
                                        <p:strVal val="visible"/>
                                      </p:to>
                                    </p:set>
                                    <p:animEffect transition="in" filter="fade">
                                      <p:cBhvr>
                                        <p:cTn id="551" dur="100"/>
                                        <p:tgtEl>
                                          <p:spTgt spid="163"/>
                                        </p:tgtEl>
                                      </p:cBhvr>
                                    </p:animEffect>
                                  </p:childTnLst>
                                </p:cTn>
                              </p:par>
                            </p:childTnLst>
                          </p:cTn>
                        </p:par>
                        <p:par>
                          <p:cTn id="552" fill="hold">
                            <p:stCondLst>
                              <p:cond delay="13700"/>
                            </p:stCondLst>
                            <p:childTnLst>
                              <p:par>
                                <p:cTn id="553" presetID="10" presetClass="entr" presetSubtype="0" fill="hold" grpId="0" nodeType="afterEffect">
                                  <p:stCondLst>
                                    <p:cond delay="0"/>
                                  </p:stCondLst>
                                  <p:childTnLst>
                                    <p:set>
                                      <p:cBhvr>
                                        <p:cTn id="554" dur="1" fill="hold">
                                          <p:stCondLst>
                                            <p:cond delay="0"/>
                                          </p:stCondLst>
                                        </p:cTn>
                                        <p:tgtEl>
                                          <p:spTgt spid="164"/>
                                        </p:tgtEl>
                                        <p:attrNameLst>
                                          <p:attrName>style.visibility</p:attrName>
                                        </p:attrNameLst>
                                      </p:cBhvr>
                                      <p:to>
                                        <p:strVal val="visible"/>
                                      </p:to>
                                    </p:set>
                                    <p:animEffect transition="in" filter="fade">
                                      <p:cBhvr>
                                        <p:cTn id="555" dur="100"/>
                                        <p:tgtEl>
                                          <p:spTgt spid="164"/>
                                        </p:tgtEl>
                                      </p:cBhvr>
                                    </p:animEffect>
                                  </p:childTnLst>
                                </p:cTn>
                              </p:par>
                            </p:childTnLst>
                          </p:cTn>
                        </p:par>
                        <p:par>
                          <p:cTn id="556" fill="hold">
                            <p:stCondLst>
                              <p:cond delay="13800"/>
                            </p:stCondLst>
                            <p:childTnLst>
                              <p:par>
                                <p:cTn id="557" presetID="10" presetClass="entr" presetSubtype="0" fill="hold" grpId="0" nodeType="afterEffect">
                                  <p:stCondLst>
                                    <p:cond delay="0"/>
                                  </p:stCondLst>
                                  <p:childTnLst>
                                    <p:set>
                                      <p:cBhvr>
                                        <p:cTn id="558" dur="1" fill="hold">
                                          <p:stCondLst>
                                            <p:cond delay="0"/>
                                          </p:stCondLst>
                                        </p:cTn>
                                        <p:tgtEl>
                                          <p:spTgt spid="167"/>
                                        </p:tgtEl>
                                        <p:attrNameLst>
                                          <p:attrName>style.visibility</p:attrName>
                                        </p:attrNameLst>
                                      </p:cBhvr>
                                      <p:to>
                                        <p:strVal val="visible"/>
                                      </p:to>
                                    </p:set>
                                    <p:animEffect transition="in" filter="fade">
                                      <p:cBhvr>
                                        <p:cTn id="559" dur="100"/>
                                        <p:tgtEl>
                                          <p:spTgt spid="167"/>
                                        </p:tgtEl>
                                      </p:cBhvr>
                                    </p:animEffect>
                                  </p:childTnLst>
                                </p:cTn>
                              </p:par>
                            </p:childTnLst>
                          </p:cTn>
                        </p:par>
                        <p:par>
                          <p:cTn id="560" fill="hold">
                            <p:stCondLst>
                              <p:cond delay="13900"/>
                            </p:stCondLst>
                            <p:childTnLst>
                              <p:par>
                                <p:cTn id="561" presetID="10" presetClass="entr" presetSubtype="0" fill="hold" grpId="0" nodeType="afterEffect">
                                  <p:stCondLst>
                                    <p:cond delay="0"/>
                                  </p:stCondLst>
                                  <p:childTnLst>
                                    <p:set>
                                      <p:cBhvr>
                                        <p:cTn id="562" dur="1" fill="hold">
                                          <p:stCondLst>
                                            <p:cond delay="0"/>
                                          </p:stCondLst>
                                        </p:cTn>
                                        <p:tgtEl>
                                          <p:spTgt spid="168"/>
                                        </p:tgtEl>
                                        <p:attrNameLst>
                                          <p:attrName>style.visibility</p:attrName>
                                        </p:attrNameLst>
                                      </p:cBhvr>
                                      <p:to>
                                        <p:strVal val="visible"/>
                                      </p:to>
                                    </p:set>
                                    <p:animEffect transition="in" filter="fade">
                                      <p:cBhvr>
                                        <p:cTn id="563" dur="100"/>
                                        <p:tgtEl>
                                          <p:spTgt spid="168"/>
                                        </p:tgtEl>
                                      </p:cBhvr>
                                    </p:animEffect>
                                  </p:childTnLst>
                                </p:cTn>
                              </p:par>
                            </p:childTnLst>
                          </p:cTn>
                        </p:par>
                        <p:par>
                          <p:cTn id="564" fill="hold">
                            <p:stCondLst>
                              <p:cond delay="14000"/>
                            </p:stCondLst>
                            <p:childTnLst>
                              <p:par>
                                <p:cTn id="565" presetID="10" presetClass="entr" presetSubtype="0" fill="hold" grpId="0" nodeType="afterEffect">
                                  <p:stCondLst>
                                    <p:cond delay="0"/>
                                  </p:stCondLst>
                                  <p:childTnLst>
                                    <p:set>
                                      <p:cBhvr>
                                        <p:cTn id="566" dur="1" fill="hold">
                                          <p:stCondLst>
                                            <p:cond delay="0"/>
                                          </p:stCondLst>
                                        </p:cTn>
                                        <p:tgtEl>
                                          <p:spTgt spid="169"/>
                                        </p:tgtEl>
                                        <p:attrNameLst>
                                          <p:attrName>style.visibility</p:attrName>
                                        </p:attrNameLst>
                                      </p:cBhvr>
                                      <p:to>
                                        <p:strVal val="visible"/>
                                      </p:to>
                                    </p:set>
                                    <p:animEffect transition="in" filter="fade">
                                      <p:cBhvr>
                                        <p:cTn id="567" dur="100"/>
                                        <p:tgtEl>
                                          <p:spTgt spid="169"/>
                                        </p:tgtEl>
                                      </p:cBhvr>
                                    </p:animEffect>
                                  </p:childTnLst>
                                </p:cTn>
                              </p:par>
                            </p:childTnLst>
                          </p:cTn>
                        </p:par>
                        <p:par>
                          <p:cTn id="568" fill="hold">
                            <p:stCondLst>
                              <p:cond delay="14100"/>
                            </p:stCondLst>
                            <p:childTnLst>
                              <p:par>
                                <p:cTn id="569" presetID="10" presetClass="entr" presetSubtype="0" fill="hold" grpId="0" nodeType="afterEffect">
                                  <p:stCondLst>
                                    <p:cond delay="0"/>
                                  </p:stCondLst>
                                  <p:childTnLst>
                                    <p:set>
                                      <p:cBhvr>
                                        <p:cTn id="570" dur="1" fill="hold">
                                          <p:stCondLst>
                                            <p:cond delay="0"/>
                                          </p:stCondLst>
                                        </p:cTn>
                                        <p:tgtEl>
                                          <p:spTgt spid="147"/>
                                        </p:tgtEl>
                                        <p:attrNameLst>
                                          <p:attrName>style.visibility</p:attrName>
                                        </p:attrNameLst>
                                      </p:cBhvr>
                                      <p:to>
                                        <p:strVal val="visible"/>
                                      </p:to>
                                    </p:set>
                                    <p:animEffect transition="in" filter="fade">
                                      <p:cBhvr>
                                        <p:cTn id="571" dur="100"/>
                                        <p:tgtEl>
                                          <p:spTgt spid="147"/>
                                        </p:tgtEl>
                                      </p:cBhvr>
                                    </p:animEffect>
                                  </p:childTnLst>
                                </p:cTn>
                              </p:par>
                            </p:childTnLst>
                          </p:cTn>
                        </p:par>
                        <p:par>
                          <p:cTn id="572" fill="hold">
                            <p:stCondLst>
                              <p:cond delay="14200"/>
                            </p:stCondLst>
                            <p:childTnLst>
                              <p:par>
                                <p:cTn id="573" presetID="10" presetClass="entr" presetSubtype="0" fill="hold" grpId="0" nodeType="afterEffect">
                                  <p:stCondLst>
                                    <p:cond delay="0"/>
                                  </p:stCondLst>
                                  <p:childTnLst>
                                    <p:set>
                                      <p:cBhvr>
                                        <p:cTn id="574" dur="1" fill="hold">
                                          <p:stCondLst>
                                            <p:cond delay="0"/>
                                          </p:stCondLst>
                                        </p:cTn>
                                        <p:tgtEl>
                                          <p:spTgt spid="148"/>
                                        </p:tgtEl>
                                        <p:attrNameLst>
                                          <p:attrName>style.visibility</p:attrName>
                                        </p:attrNameLst>
                                      </p:cBhvr>
                                      <p:to>
                                        <p:strVal val="visible"/>
                                      </p:to>
                                    </p:set>
                                    <p:animEffect transition="in" filter="fade">
                                      <p:cBhvr>
                                        <p:cTn id="575" dur="100"/>
                                        <p:tgtEl>
                                          <p:spTgt spid="148"/>
                                        </p:tgtEl>
                                      </p:cBhvr>
                                    </p:animEffect>
                                  </p:childTnLst>
                                </p:cTn>
                              </p:par>
                            </p:childTnLst>
                          </p:cTn>
                        </p:par>
                        <p:par>
                          <p:cTn id="576" fill="hold">
                            <p:stCondLst>
                              <p:cond delay="14300"/>
                            </p:stCondLst>
                            <p:childTnLst>
                              <p:par>
                                <p:cTn id="577" presetID="10" presetClass="entr" presetSubtype="0" fill="hold" grpId="0" nodeType="afterEffect">
                                  <p:stCondLst>
                                    <p:cond delay="0"/>
                                  </p:stCondLst>
                                  <p:childTnLst>
                                    <p:set>
                                      <p:cBhvr>
                                        <p:cTn id="578" dur="1" fill="hold">
                                          <p:stCondLst>
                                            <p:cond delay="0"/>
                                          </p:stCondLst>
                                        </p:cTn>
                                        <p:tgtEl>
                                          <p:spTgt spid="149"/>
                                        </p:tgtEl>
                                        <p:attrNameLst>
                                          <p:attrName>style.visibility</p:attrName>
                                        </p:attrNameLst>
                                      </p:cBhvr>
                                      <p:to>
                                        <p:strVal val="visible"/>
                                      </p:to>
                                    </p:set>
                                    <p:animEffect transition="in" filter="fade">
                                      <p:cBhvr>
                                        <p:cTn id="579" dur="100"/>
                                        <p:tgtEl>
                                          <p:spTgt spid="149"/>
                                        </p:tgtEl>
                                      </p:cBhvr>
                                    </p:animEffect>
                                  </p:childTnLst>
                                </p:cTn>
                              </p:par>
                            </p:childTnLst>
                          </p:cTn>
                        </p:par>
                        <p:par>
                          <p:cTn id="580" fill="hold">
                            <p:stCondLst>
                              <p:cond delay="14400"/>
                            </p:stCondLst>
                            <p:childTnLst>
                              <p:par>
                                <p:cTn id="581" presetID="10" presetClass="entr" presetSubtype="0" fill="hold" grpId="0" nodeType="afterEffect">
                                  <p:stCondLst>
                                    <p:cond delay="0"/>
                                  </p:stCondLst>
                                  <p:childTnLst>
                                    <p:set>
                                      <p:cBhvr>
                                        <p:cTn id="582" dur="1" fill="hold">
                                          <p:stCondLst>
                                            <p:cond delay="0"/>
                                          </p:stCondLst>
                                        </p:cTn>
                                        <p:tgtEl>
                                          <p:spTgt spid="162"/>
                                        </p:tgtEl>
                                        <p:attrNameLst>
                                          <p:attrName>style.visibility</p:attrName>
                                        </p:attrNameLst>
                                      </p:cBhvr>
                                      <p:to>
                                        <p:strVal val="visible"/>
                                      </p:to>
                                    </p:set>
                                    <p:animEffect transition="in" filter="fade">
                                      <p:cBhvr>
                                        <p:cTn id="583" dur="100"/>
                                        <p:tgtEl>
                                          <p:spTgt spid="162"/>
                                        </p:tgtEl>
                                      </p:cBhvr>
                                    </p:animEffect>
                                  </p:childTnLst>
                                </p:cTn>
                              </p:par>
                            </p:childTnLst>
                          </p:cTn>
                        </p:par>
                        <p:par>
                          <p:cTn id="584" fill="hold">
                            <p:stCondLst>
                              <p:cond delay="14500"/>
                            </p:stCondLst>
                            <p:childTnLst>
                              <p:par>
                                <p:cTn id="585" presetID="10" presetClass="entr" presetSubtype="0" fill="hold" grpId="0" nodeType="afterEffect">
                                  <p:stCondLst>
                                    <p:cond delay="0"/>
                                  </p:stCondLst>
                                  <p:childTnLst>
                                    <p:set>
                                      <p:cBhvr>
                                        <p:cTn id="586" dur="1" fill="hold">
                                          <p:stCondLst>
                                            <p:cond delay="0"/>
                                          </p:stCondLst>
                                        </p:cTn>
                                        <p:tgtEl>
                                          <p:spTgt spid="166"/>
                                        </p:tgtEl>
                                        <p:attrNameLst>
                                          <p:attrName>style.visibility</p:attrName>
                                        </p:attrNameLst>
                                      </p:cBhvr>
                                      <p:to>
                                        <p:strVal val="visible"/>
                                      </p:to>
                                    </p:set>
                                    <p:animEffect transition="in" filter="fade">
                                      <p:cBhvr>
                                        <p:cTn id="587" dur="100"/>
                                        <p:tgtEl>
                                          <p:spTgt spid="166"/>
                                        </p:tgtEl>
                                      </p:cBhvr>
                                    </p:animEffect>
                                  </p:childTnLst>
                                </p:cTn>
                              </p:par>
                            </p:childTnLst>
                          </p:cTn>
                        </p:par>
                        <p:par>
                          <p:cTn id="588" fill="hold">
                            <p:stCondLst>
                              <p:cond delay="14600"/>
                            </p:stCondLst>
                            <p:childTnLst>
                              <p:par>
                                <p:cTn id="589" presetID="10" presetClass="entr" presetSubtype="0" fill="hold" grpId="0" nodeType="afterEffect">
                                  <p:stCondLst>
                                    <p:cond delay="0"/>
                                  </p:stCondLst>
                                  <p:childTnLst>
                                    <p:set>
                                      <p:cBhvr>
                                        <p:cTn id="590" dur="1" fill="hold">
                                          <p:stCondLst>
                                            <p:cond delay="0"/>
                                          </p:stCondLst>
                                        </p:cTn>
                                        <p:tgtEl>
                                          <p:spTgt spid="170"/>
                                        </p:tgtEl>
                                        <p:attrNameLst>
                                          <p:attrName>style.visibility</p:attrName>
                                        </p:attrNameLst>
                                      </p:cBhvr>
                                      <p:to>
                                        <p:strVal val="visible"/>
                                      </p:to>
                                    </p:set>
                                    <p:animEffect transition="in" filter="fade">
                                      <p:cBhvr>
                                        <p:cTn id="591" dur="100"/>
                                        <p:tgtEl>
                                          <p:spTgt spid="170"/>
                                        </p:tgtEl>
                                      </p:cBhvr>
                                    </p:animEffect>
                                  </p:childTnLst>
                                </p:cTn>
                              </p:par>
                            </p:childTnLst>
                          </p:cTn>
                        </p:par>
                        <p:par>
                          <p:cTn id="592" fill="hold">
                            <p:stCondLst>
                              <p:cond delay="14700"/>
                            </p:stCondLst>
                            <p:childTnLst>
                              <p:par>
                                <p:cTn id="593" presetID="10" presetClass="entr" presetSubtype="0" fill="hold" grpId="0" nodeType="afterEffect">
                                  <p:stCondLst>
                                    <p:cond delay="0"/>
                                  </p:stCondLst>
                                  <p:childTnLst>
                                    <p:set>
                                      <p:cBhvr>
                                        <p:cTn id="594" dur="1" fill="hold">
                                          <p:stCondLst>
                                            <p:cond delay="0"/>
                                          </p:stCondLst>
                                        </p:cTn>
                                        <p:tgtEl>
                                          <p:spTgt spid="171"/>
                                        </p:tgtEl>
                                        <p:attrNameLst>
                                          <p:attrName>style.visibility</p:attrName>
                                        </p:attrNameLst>
                                      </p:cBhvr>
                                      <p:to>
                                        <p:strVal val="visible"/>
                                      </p:to>
                                    </p:set>
                                    <p:animEffect transition="in" filter="fade">
                                      <p:cBhvr>
                                        <p:cTn id="595" dur="100"/>
                                        <p:tgtEl>
                                          <p:spTgt spid="171"/>
                                        </p:tgtEl>
                                      </p:cBhvr>
                                    </p:animEffect>
                                  </p:childTnLst>
                                </p:cTn>
                              </p:par>
                            </p:childTnLst>
                          </p:cTn>
                        </p:par>
                        <p:par>
                          <p:cTn id="596" fill="hold">
                            <p:stCondLst>
                              <p:cond delay="14800"/>
                            </p:stCondLst>
                            <p:childTnLst>
                              <p:par>
                                <p:cTn id="597" presetID="10" presetClass="entr" presetSubtype="0" fill="hold" grpId="0" nodeType="afterEffect">
                                  <p:stCondLst>
                                    <p:cond delay="0"/>
                                  </p:stCondLst>
                                  <p:childTnLst>
                                    <p:set>
                                      <p:cBhvr>
                                        <p:cTn id="598" dur="1" fill="hold">
                                          <p:stCondLst>
                                            <p:cond delay="0"/>
                                          </p:stCondLst>
                                        </p:cTn>
                                        <p:tgtEl>
                                          <p:spTgt spid="172"/>
                                        </p:tgtEl>
                                        <p:attrNameLst>
                                          <p:attrName>style.visibility</p:attrName>
                                        </p:attrNameLst>
                                      </p:cBhvr>
                                      <p:to>
                                        <p:strVal val="visible"/>
                                      </p:to>
                                    </p:set>
                                    <p:animEffect transition="in" filter="fade">
                                      <p:cBhvr>
                                        <p:cTn id="599" dur="100"/>
                                        <p:tgtEl>
                                          <p:spTgt spid="172"/>
                                        </p:tgtEl>
                                      </p:cBhvr>
                                    </p:animEffect>
                                  </p:childTnLst>
                                </p:cTn>
                              </p:par>
                            </p:childTnLst>
                          </p:cTn>
                        </p:par>
                        <p:par>
                          <p:cTn id="600" fill="hold">
                            <p:stCondLst>
                              <p:cond delay="14900"/>
                            </p:stCondLst>
                            <p:childTnLst>
                              <p:par>
                                <p:cTn id="601" presetID="10" presetClass="entr" presetSubtype="0" fill="hold" grpId="0" nodeType="afterEffect">
                                  <p:stCondLst>
                                    <p:cond delay="0"/>
                                  </p:stCondLst>
                                  <p:childTnLst>
                                    <p:set>
                                      <p:cBhvr>
                                        <p:cTn id="602" dur="1" fill="hold">
                                          <p:stCondLst>
                                            <p:cond delay="0"/>
                                          </p:stCondLst>
                                        </p:cTn>
                                        <p:tgtEl>
                                          <p:spTgt spid="174"/>
                                        </p:tgtEl>
                                        <p:attrNameLst>
                                          <p:attrName>style.visibility</p:attrName>
                                        </p:attrNameLst>
                                      </p:cBhvr>
                                      <p:to>
                                        <p:strVal val="visible"/>
                                      </p:to>
                                    </p:set>
                                    <p:animEffect transition="in" filter="fade">
                                      <p:cBhvr>
                                        <p:cTn id="603" dur="100"/>
                                        <p:tgtEl>
                                          <p:spTgt spid="174"/>
                                        </p:tgtEl>
                                      </p:cBhvr>
                                    </p:animEffect>
                                  </p:childTnLst>
                                </p:cTn>
                              </p:par>
                            </p:childTnLst>
                          </p:cTn>
                        </p:par>
                        <p:par>
                          <p:cTn id="604" fill="hold">
                            <p:stCondLst>
                              <p:cond delay="15000"/>
                            </p:stCondLst>
                            <p:childTnLst>
                              <p:par>
                                <p:cTn id="605" presetID="10" presetClass="entr" presetSubtype="0" fill="hold" grpId="0" nodeType="afterEffect">
                                  <p:stCondLst>
                                    <p:cond delay="0"/>
                                  </p:stCondLst>
                                  <p:childTnLst>
                                    <p:set>
                                      <p:cBhvr>
                                        <p:cTn id="606" dur="1" fill="hold">
                                          <p:stCondLst>
                                            <p:cond delay="0"/>
                                          </p:stCondLst>
                                        </p:cTn>
                                        <p:tgtEl>
                                          <p:spTgt spid="175"/>
                                        </p:tgtEl>
                                        <p:attrNameLst>
                                          <p:attrName>style.visibility</p:attrName>
                                        </p:attrNameLst>
                                      </p:cBhvr>
                                      <p:to>
                                        <p:strVal val="visible"/>
                                      </p:to>
                                    </p:set>
                                    <p:animEffect transition="in" filter="fade">
                                      <p:cBhvr>
                                        <p:cTn id="607" dur="100"/>
                                        <p:tgtEl>
                                          <p:spTgt spid="175"/>
                                        </p:tgtEl>
                                      </p:cBhvr>
                                    </p:animEffect>
                                  </p:childTnLst>
                                </p:cTn>
                              </p:par>
                            </p:childTnLst>
                          </p:cTn>
                        </p:par>
                        <p:par>
                          <p:cTn id="608" fill="hold">
                            <p:stCondLst>
                              <p:cond delay="15100"/>
                            </p:stCondLst>
                            <p:childTnLst>
                              <p:par>
                                <p:cTn id="609" presetID="10" presetClass="entr" presetSubtype="0" fill="hold" grpId="0" nodeType="afterEffect">
                                  <p:stCondLst>
                                    <p:cond delay="0"/>
                                  </p:stCondLst>
                                  <p:childTnLst>
                                    <p:set>
                                      <p:cBhvr>
                                        <p:cTn id="610" dur="1" fill="hold">
                                          <p:stCondLst>
                                            <p:cond delay="0"/>
                                          </p:stCondLst>
                                        </p:cTn>
                                        <p:tgtEl>
                                          <p:spTgt spid="176"/>
                                        </p:tgtEl>
                                        <p:attrNameLst>
                                          <p:attrName>style.visibility</p:attrName>
                                        </p:attrNameLst>
                                      </p:cBhvr>
                                      <p:to>
                                        <p:strVal val="visible"/>
                                      </p:to>
                                    </p:set>
                                    <p:animEffect transition="in" filter="fade">
                                      <p:cBhvr>
                                        <p:cTn id="611" dur="100"/>
                                        <p:tgtEl>
                                          <p:spTgt spid="176"/>
                                        </p:tgtEl>
                                      </p:cBhvr>
                                    </p:animEffect>
                                  </p:childTnLst>
                                </p:cTn>
                              </p:par>
                            </p:childTnLst>
                          </p:cTn>
                        </p:par>
                        <p:par>
                          <p:cTn id="612" fill="hold">
                            <p:stCondLst>
                              <p:cond delay="15200"/>
                            </p:stCondLst>
                            <p:childTnLst>
                              <p:par>
                                <p:cTn id="613" presetID="21" presetClass="entr" presetSubtype="1" fill="hold" grpId="0" nodeType="afterEffect">
                                  <p:stCondLst>
                                    <p:cond delay="750"/>
                                  </p:stCondLst>
                                  <p:childTnLst>
                                    <p:set>
                                      <p:cBhvr>
                                        <p:cTn id="614" dur="1" fill="hold">
                                          <p:stCondLst>
                                            <p:cond delay="0"/>
                                          </p:stCondLst>
                                        </p:cTn>
                                        <p:tgtEl>
                                          <p:spTgt spid="165"/>
                                        </p:tgtEl>
                                        <p:attrNameLst>
                                          <p:attrName>style.visibility</p:attrName>
                                        </p:attrNameLst>
                                      </p:cBhvr>
                                      <p:to>
                                        <p:strVal val="visible"/>
                                      </p:to>
                                    </p:set>
                                    <p:animEffect transition="in" filter="wheel(1)">
                                      <p:cBhvr>
                                        <p:cTn id="615" dur="20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6" grpId="0" animBg="1"/>
      <p:bldP spid="9" grpId="0"/>
      <p:bldP spid="16" grpId="0" animBg="1"/>
      <p:bldP spid="17" grpId="0"/>
      <p:bldP spid="19" grpId="0"/>
      <p:bldP spid="20" grpId="0" animBg="1"/>
      <p:bldP spid="21" grpId="0"/>
      <p:bldP spid="23" grpId="0"/>
      <p:bldP spid="25" grpId="0" animBg="1"/>
      <p:bldP spid="26" grpId="0"/>
      <p:bldP spid="28" grpId="0"/>
      <p:bldP spid="30" grpId="0" animBg="1"/>
      <p:bldP spid="22" grpId="0" animBg="1"/>
      <p:bldP spid="32" grpId="0"/>
      <p:bldP spid="33" grpId="0" animBg="1"/>
      <p:bldP spid="34" grpId="0"/>
      <p:bldP spid="35" grpId="0"/>
      <p:bldP spid="36" grpId="0"/>
      <p:bldP spid="37" grpId="0"/>
      <p:bldP spid="39" grpId="0"/>
      <p:bldP spid="40" grpId="0"/>
      <p:bldP spid="38" grpId="0" animBg="1"/>
      <p:bldP spid="42" grpId="0"/>
      <p:bldP spid="31" grpId="0"/>
      <p:bldP spid="41" grpId="0" animBg="1"/>
      <p:bldP spid="43" grpId="0"/>
      <p:bldP spid="44" grpId="0" animBg="1"/>
      <p:bldP spid="45" grpId="0"/>
      <p:bldP spid="46" grpId="0"/>
      <p:bldP spid="47" grpId="0" animBg="1"/>
      <p:bldP spid="48" grpId="0"/>
      <p:bldP spid="49" grpId="0"/>
      <p:bldP spid="51" grpId="0"/>
      <p:bldP spid="52" grpId="0"/>
      <p:bldP spid="53" grpId="0"/>
      <p:bldP spid="50" grpId="0" animBg="1"/>
      <p:bldP spid="54" grpId="0" animBg="1"/>
      <p:bldP spid="55" grpId="0"/>
      <p:bldP spid="56" grpId="0"/>
      <p:bldP spid="57" grpId="0" animBg="1"/>
      <p:bldP spid="58" grpId="0"/>
      <p:bldP spid="59" grpId="0"/>
      <p:bldP spid="60" grpId="0" animBg="1"/>
      <p:bldP spid="61" grpId="0"/>
      <p:bldP spid="62" grpId="0"/>
      <p:bldP spid="63" grpId="0" animBg="1"/>
      <p:bldP spid="64" grpId="0"/>
      <p:bldP spid="65" grpId="0"/>
      <p:bldP spid="67" grpId="0"/>
      <p:bldP spid="68" grpId="0"/>
      <p:bldP spid="66" grpId="0" animBg="1"/>
      <p:bldP spid="71" grpId="0"/>
      <p:bldP spid="69" grpId="0" animBg="1"/>
      <p:bldP spid="70" grpId="0"/>
      <p:bldP spid="73" grpId="0"/>
      <p:bldP spid="72" grpId="0" animBg="1"/>
      <p:bldP spid="76" grpId="0"/>
      <p:bldP spid="77" grpId="0" animBg="1"/>
      <p:bldP spid="78" grpId="0"/>
      <p:bldP spid="79" grpId="0"/>
      <p:bldP spid="80" grpId="0" animBg="1"/>
      <p:bldP spid="82" grpId="0"/>
      <p:bldP spid="83" grpId="0" animBg="1"/>
      <p:bldP spid="84" grpId="0"/>
      <p:bldP spid="85" grpId="0" animBg="1"/>
      <p:bldP spid="86" grpId="0"/>
      <p:bldP spid="87" grpId="0"/>
      <p:bldP spid="88" grpId="0" animBg="1"/>
      <p:bldP spid="90" grpId="0"/>
      <p:bldP spid="91" grpId="0"/>
      <p:bldP spid="92" grpId="0" animBg="1"/>
      <p:bldP spid="93" grpId="0"/>
      <p:bldP spid="96" grpId="0"/>
      <p:bldP spid="97" grpId="0" animBg="1"/>
      <p:bldP spid="98" grpId="0"/>
      <p:bldP spid="99" grpId="0" animBg="1"/>
      <p:bldP spid="100" grpId="0"/>
      <p:bldP spid="101" grpId="0"/>
      <p:bldP spid="102" grpId="0" animBg="1"/>
      <p:bldP spid="103" grpId="0"/>
      <p:bldP spid="104" grpId="0"/>
      <p:bldP spid="107" grpId="0"/>
      <p:bldP spid="105" grpId="0" animBg="1"/>
      <p:bldP spid="109" grpId="0" animBg="1"/>
      <p:bldP spid="110" grpId="0"/>
      <p:bldP spid="111" grpId="0"/>
      <p:bldP spid="113" grpId="0"/>
      <p:bldP spid="114" grpId="0"/>
      <p:bldP spid="115" grpId="0" animBg="1"/>
      <p:bldP spid="116" grpId="0"/>
      <p:bldP spid="117" grpId="0"/>
      <p:bldP spid="118" grpId="0" animBg="1"/>
      <p:bldP spid="119" grpId="0"/>
      <p:bldP spid="120" grpId="0"/>
      <p:bldP spid="121" grpId="0" animBg="1"/>
      <p:bldP spid="122" grpId="0"/>
      <p:bldP spid="18" grpId="0" animBg="1"/>
      <p:bldP spid="123" grpId="0" animBg="1"/>
      <p:bldP spid="124" grpId="0"/>
      <p:bldP spid="125" grpId="0" animBg="1"/>
      <p:bldP spid="126" grpId="0"/>
      <p:bldP spid="127" grpId="0"/>
      <p:bldP spid="128" grpId="0" animBg="1"/>
      <p:bldP spid="129" grpId="0"/>
      <p:bldP spid="130" grpId="0" animBg="1"/>
      <p:bldP spid="167" grpId="0" animBg="1"/>
      <p:bldP spid="131" grpId="0"/>
      <p:bldP spid="132" grpId="0"/>
      <p:bldP spid="133" grpId="0" animBg="1"/>
      <p:bldP spid="134" grpId="0"/>
      <p:bldP spid="135" grpId="0"/>
      <p:bldP spid="136" grpId="0" animBg="1"/>
      <p:bldP spid="137" grpId="0"/>
      <p:bldP spid="138" grpId="0" animBg="1"/>
      <p:bldP spid="139" grpId="0"/>
      <p:bldP spid="140" grpId="0"/>
      <p:bldP spid="141" grpId="0" animBg="1"/>
      <p:bldP spid="142" grpId="0"/>
      <p:bldP spid="108" grpId="0"/>
      <p:bldP spid="143" grpId="0" animBg="1"/>
      <p:bldP spid="144" grpId="0"/>
      <p:bldP spid="145" grpId="0" animBg="1"/>
      <p:bldP spid="146" grpId="0"/>
      <p:bldP spid="150" grpId="0" animBg="1"/>
      <p:bldP spid="151" grpId="0"/>
      <p:bldP spid="152" grpId="0" animBg="1"/>
      <p:bldP spid="153" grpId="0"/>
      <p:bldP spid="154" grpId="0"/>
      <p:bldP spid="157" grpId="0"/>
      <p:bldP spid="158" grpId="0" animBg="1"/>
      <p:bldP spid="159" grpId="0" animBg="1"/>
      <p:bldP spid="156" grpId="0"/>
      <p:bldP spid="160" grpId="0"/>
      <p:bldP spid="161" grpId="0"/>
      <p:bldP spid="163" grpId="0"/>
      <p:bldP spid="164" grpId="0" animBg="1"/>
      <p:bldP spid="27" grpId="0" animBg="1"/>
      <p:bldP spid="14" grpId="0"/>
      <p:bldP spid="168" grpId="0"/>
      <p:bldP spid="169" grpId="0"/>
      <p:bldP spid="147" grpId="0" animBg="1"/>
      <p:bldP spid="148" grpId="0"/>
      <p:bldP spid="149" grpId="0"/>
      <p:bldP spid="162" grpId="0"/>
      <p:bldP spid="166" grpId="0" animBg="1"/>
      <p:bldP spid="170" grpId="0" animBg="1"/>
      <p:bldP spid="171" grpId="0"/>
      <p:bldP spid="172" grpId="0"/>
      <p:bldP spid="174" grpId="0"/>
      <p:bldP spid="175" grpId="0" animBg="1"/>
      <p:bldP spid="176" grpId="0"/>
      <p:bldP spid="165"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p:spPr>
      </p:pic>
      <p:sp>
        <p:nvSpPr>
          <p:cNvPr id="5" name="Oval 4"/>
          <p:cNvSpPr/>
          <p:nvPr/>
        </p:nvSpPr>
        <p:spPr>
          <a:xfrm>
            <a:off x="1913508" y="5517232"/>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2051720" y="508518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846826" y="5152547"/>
            <a:ext cx="312906" cy="369332"/>
          </a:xfrm>
          <a:prstGeom prst="rect">
            <a:avLst/>
          </a:prstGeom>
          <a:noFill/>
        </p:spPr>
        <p:txBody>
          <a:bodyPr wrap="none" rtlCol="0">
            <a:spAutoFit/>
          </a:bodyPr>
          <a:lstStyle/>
          <a:p>
            <a:r>
              <a:rPr lang="en-GB" dirty="0">
                <a:solidFill>
                  <a:srgbClr val="25EE04"/>
                </a:solidFill>
              </a:rPr>
              <a:t>1</a:t>
            </a:r>
          </a:p>
        </p:txBody>
      </p:sp>
      <p:sp>
        <p:nvSpPr>
          <p:cNvPr id="8" name="TextBox 7"/>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tx1">
                    <a:lumMod val="65000"/>
                  </a:schemeClr>
                </a:solidFill>
              </a:rPr>
              <a:t>R. Talbert, Barrington Atlas of the Greek and Roman World, Princeton UP 2001</a:t>
            </a:r>
          </a:p>
        </p:txBody>
      </p:sp>
      <p:sp>
        <p:nvSpPr>
          <p:cNvPr id="9" name="Oval 8"/>
          <p:cNvSpPr/>
          <p:nvPr/>
        </p:nvSpPr>
        <p:spPr>
          <a:xfrm>
            <a:off x="932140" y="573325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115616" y="5867980"/>
            <a:ext cx="312906" cy="369332"/>
          </a:xfrm>
          <a:prstGeom prst="rect">
            <a:avLst/>
          </a:prstGeom>
          <a:noFill/>
        </p:spPr>
        <p:txBody>
          <a:bodyPr wrap="none" rtlCol="0">
            <a:spAutoFit/>
          </a:bodyPr>
          <a:lstStyle/>
          <a:p>
            <a:r>
              <a:rPr lang="en-GB" dirty="0">
                <a:solidFill>
                  <a:srgbClr val="25EE04"/>
                </a:solidFill>
              </a:rPr>
              <a:t>2</a:t>
            </a:r>
          </a:p>
        </p:txBody>
      </p:sp>
      <p:sp>
        <p:nvSpPr>
          <p:cNvPr id="11" name="TextBox 10"/>
          <p:cNvSpPr txBox="1"/>
          <p:nvPr/>
        </p:nvSpPr>
        <p:spPr>
          <a:xfrm>
            <a:off x="2421210" y="4643844"/>
            <a:ext cx="312906" cy="369332"/>
          </a:xfrm>
          <a:prstGeom prst="rect">
            <a:avLst/>
          </a:prstGeom>
          <a:noFill/>
        </p:spPr>
        <p:txBody>
          <a:bodyPr wrap="none" rtlCol="0">
            <a:spAutoFit/>
          </a:bodyPr>
          <a:lstStyle/>
          <a:p>
            <a:r>
              <a:rPr lang="en-GB" dirty="0">
                <a:solidFill>
                  <a:srgbClr val="25EE04"/>
                </a:solidFill>
              </a:rPr>
              <a:t>3</a:t>
            </a:r>
          </a:p>
        </p:txBody>
      </p:sp>
      <p:sp>
        <p:nvSpPr>
          <p:cNvPr id="12" name="Oval 11"/>
          <p:cNvSpPr/>
          <p:nvPr/>
        </p:nvSpPr>
        <p:spPr>
          <a:xfrm>
            <a:off x="2767292" y="609329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619947" y="6196662"/>
            <a:ext cx="312906" cy="369332"/>
          </a:xfrm>
          <a:prstGeom prst="rect">
            <a:avLst/>
          </a:prstGeom>
          <a:noFill/>
        </p:spPr>
        <p:txBody>
          <a:bodyPr wrap="none" rtlCol="0">
            <a:spAutoFit/>
          </a:bodyPr>
          <a:lstStyle/>
          <a:p>
            <a:r>
              <a:rPr lang="en-GB" dirty="0">
                <a:solidFill>
                  <a:srgbClr val="25EE04"/>
                </a:solidFill>
              </a:rPr>
              <a:t>3</a:t>
            </a:r>
          </a:p>
        </p:txBody>
      </p:sp>
      <p:sp>
        <p:nvSpPr>
          <p:cNvPr id="14" name="TextBox 13"/>
          <p:cNvSpPr txBox="1"/>
          <p:nvPr/>
        </p:nvSpPr>
        <p:spPr>
          <a:xfrm>
            <a:off x="2386886" y="5574594"/>
            <a:ext cx="312906" cy="369332"/>
          </a:xfrm>
          <a:prstGeom prst="rect">
            <a:avLst/>
          </a:prstGeom>
          <a:noFill/>
        </p:spPr>
        <p:txBody>
          <a:bodyPr wrap="none" rtlCol="0">
            <a:spAutoFit/>
          </a:bodyPr>
          <a:lstStyle/>
          <a:p>
            <a:r>
              <a:rPr lang="en-GB" dirty="0">
                <a:solidFill>
                  <a:srgbClr val="25EE04"/>
                </a:solidFill>
              </a:rPr>
              <a:t>2</a:t>
            </a:r>
          </a:p>
        </p:txBody>
      </p:sp>
      <p:sp>
        <p:nvSpPr>
          <p:cNvPr id="16" name="Oval 15"/>
          <p:cNvSpPr/>
          <p:nvPr/>
        </p:nvSpPr>
        <p:spPr>
          <a:xfrm>
            <a:off x="3740453" y="444549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14609" y="4589512"/>
            <a:ext cx="312906" cy="369332"/>
          </a:xfrm>
          <a:prstGeom prst="rect">
            <a:avLst/>
          </a:prstGeom>
          <a:noFill/>
        </p:spPr>
        <p:txBody>
          <a:bodyPr wrap="none" rtlCol="0">
            <a:spAutoFit/>
          </a:bodyPr>
          <a:lstStyle/>
          <a:p>
            <a:r>
              <a:rPr lang="en-GB" dirty="0">
                <a:solidFill>
                  <a:srgbClr val="25EE04"/>
                </a:solidFill>
              </a:rPr>
              <a:t>3</a:t>
            </a:r>
          </a:p>
        </p:txBody>
      </p:sp>
      <p:sp>
        <p:nvSpPr>
          <p:cNvPr id="18" name="TextBox 17"/>
          <p:cNvSpPr txBox="1"/>
          <p:nvPr/>
        </p:nvSpPr>
        <p:spPr>
          <a:xfrm>
            <a:off x="4127515" y="3861048"/>
            <a:ext cx="312906" cy="369332"/>
          </a:xfrm>
          <a:prstGeom prst="rect">
            <a:avLst/>
          </a:prstGeom>
          <a:noFill/>
        </p:spPr>
        <p:txBody>
          <a:bodyPr wrap="none" rtlCol="0">
            <a:spAutoFit/>
          </a:bodyPr>
          <a:lstStyle/>
          <a:p>
            <a:r>
              <a:rPr lang="en-GB" dirty="0">
                <a:solidFill>
                  <a:srgbClr val="25EE04"/>
                </a:solidFill>
              </a:rPr>
              <a:t>5</a:t>
            </a:r>
          </a:p>
        </p:txBody>
      </p:sp>
      <p:sp>
        <p:nvSpPr>
          <p:cNvPr id="19" name="Oval 18"/>
          <p:cNvSpPr/>
          <p:nvPr/>
        </p:nvSpPr>
        <p:spPr>
          <a:xfrm>
            <a:off x="2123728" y="5350567"/>
            <a:ext cx="480287" cy="454697"/>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2159732" y="557994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1907704" y="5363924"/>
            <a:ext cx="312906" cy="369332"/>
          </a:xfrm>
          <a:prstGeom prst="rect">
            <a:avLst/>
          </a:prstGeom>
          <a:noFill/>
        </p:spPr>
        <p:txBody>
          <a:bodyPr wrap="none" rtlCol="0">
            <a:spAutoFit/>
          </a:bodyPr>
          <a:lstStyle/>
          <a:p>
            <a:r>
              <a:rPr lang="en-GB" dirty="0">
                <a:solidFill>
                  <a:srgbClr val="25EE04"/>
                </a:solidFill>
              </a:rPr>
              <a:t>9</a:t>
            </a:r>
          </a:p>
        </p:txBody>
      </p:sp>
      <p:sp>
        <p:nvSpPr>
          <p:cNvPr id="22" name="Oval 21"/>
          <p:cNvSpPr/>
          <p:nvPr/>
        </p:nvSpPr>
        <p:spPr>
          <a:xfrm>
            <a:off x="1691680" y="423038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1782545" y="4136450"/>
            <a:ext cx="312906" cy="369332"/>
          </a:xfrm>
          <a:prstGeom prst="rect">
            <a:avLst/>
          </a:prstGeom>
          <a:noFill/>
        </p:spPr>
        <p:txBody>
          <a:bodyPr wrap="none" rtlCol="0">
            <a:spAutoFit/>
          </a:bodyPr>
          <a:lstStyle/>
          <a:p>
            <a:r>
              <a:rPr lang="en-GB" dirty="0">
                <a:solidFill>
                  <a:srgbClr val="25EE04"/>
                </a:solidFill>
              </a:rPr>
              <a:t>1</a:t>
            </a:r>
          </a:p>
        </p:txBody>
      </p:sp>
      <p:sp>
        <p:nvSpPr>
          <p:cNvPr id="24" name="TextBox 23"/>
          <p:cNvSpPr txBox="1"/>
          <p:nvPr/>
        </p:nvSpPr>
        <p:spPr>
          <a:xfrm>
            <a:off x="1547664" y="4221088"/>
            <a:ext cx="48603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KYME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TextBox 24"/>
          <p:cNvSpPr txBox="1"/>
          <p:nvPr/>
        </p:nvSpPr>
        <p:spPr>
          <a:xfrm>
            <a:off x="1835696" y="5697542"/>
            <a:ext cx="1095172"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HALICARNASSOS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6" name="TextBox 25"/>
          <p:cNvSpPr txBox="1"/>
          <p:nvPr/>
        </p:nvSpPr>
        <p:spPr>
          <a:xfrm>
            <a:off x="1835696" y="5085184"/>
            <a:ext cx="572593"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PRIENE</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27" name="TextBox 26"/>
          <p:cNvSpPr txBox="1"/>
          <p:nvPr/>
        </p:nvSpPr>
        <p:spPr>
          <a:xfrm>
            <a:off x="769477" y="4047978"/>
            <a:ext cx="312906" cy="369332"/>
          </a:xfrm>
          <a:prstGeom prst="rect">
            <a:avLst/>
          </a:prstGeom>
          <a:noFill/>
        </p:spPr>
        <p:txBody>
          <a:bodyPr wrap="none" rtlCol="0">
            <a:spAutoFit/>
          </a:bodyPr>
          <a:lstStyle/>
          <a:p>
            <a:r>
              <a:rPr lang="en-GB" dirty="0">
                <a:solidFill>
                  <a:srgbClr val="25EE04"/>
                </a:solidFill>
              </a:rPr>
              <a:t>3</a:t>
            </a:r>
          </a:p>
        </p:txBody>
      </p:sp>
      <p:sp>
        <p:nvSpPr>
          <p:cNvPr id="28" name="TextBox 27"/>
          <p:cNvSpPr txBox="1"/>
          <p:nvPr/>
        </p:nvSpPr>
        <p:spPr>
          <a:xfrm rot="2409601">
            <a:off x="726684" y="4135982"/>
            <a:ext cx="56778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ERESOS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9" name="Oval 28"/>
          <p:cNvSpPr/>
          <p:nvPr/>
        </p:nvSpPr>
        <p:spPr>
          <a:xfrm>
            <a:off x="925930" y="397844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2339752" y="5013176"/>
            <a:ext cx="312906" cy="369332"/>
          </a:xfrm>
          <a:prstGeom prst="rect">
            <a:avLst/>
          </a:prstGeom>
          <a:noFill/>
        </p:spPr>
        <p:txBody>
          <a:bodyPr wrap="none" rtlCol="0">
            <a:spAutoFit/>
          </a:bodyPr>
          <a:lstStyle/>
          <a:p>
            <a:r>
              <a:rPr lang="en-GB" dirty="0">
                <a:solidFill>
                  <a:srgbClr val="25EE04"/>
                </a:solidFill>
              </a:rPr>
              <a:t>2</a:t>
            </a:r>
          </a:p>
        </p:txBody>
      </p:sp>
      <p:sp>
        <p:nvSpPr>
          <p:cNvPr id="31" name="TextBox 30"/>
          <p:cNvSpPr txBox="1"/>
          <p:nvPr/>
        </p:nvSpPr>
        <p:spPr>
          <a:xfrm>
            <a:off x="1979712" y="5445804"/>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MYLASA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 name="Oval 31"/>
          <p:cNvSpPr/>
          <p:nvPr/>
        </p:nvSpPr>
        <p:spPr>
          <a:xfrm>
            <a:off x="2227307" y="526055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2051720" y="5306435"/>
            <a:ext cx="71205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EUROMOS.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4" name="Oval 33"/>
          <p:cNvSpPr/>
          <p:nvPr/>
        </p:nvSpPr>
        <p:spPr>
          <a:xfrm>
            <a:off x="3524147" y="5126125"/>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3355890" y="5157192"/>
            <a:ext cx="69923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KIDRAMA.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6" name="TextBox 35"/>
          <p:cNvSpPr txBox="1"/>
          <p:nvPr/>
        </p:nvSpPr>
        <p:spPr>
          <a:xfrm>
            <a:off x="3707904" y="5229200"/>
            <a:ext cx="312906" cy="369332"/>
          </a:xfrm>
          <a:prstGeom prst="rect">
            <a:avLst/>
          </a:prstGeom>
          <a:noFill/>
        </p:spPr>
        <p:txBody>
          <a:bodyPr wrap="none" rtlCol="0">
            <a:spAutoFit/>
          </a:bodyPr>
          <a:lstStyle/>
          <a:p>
            <a:r>
              <a:rPr lang="en-GB" dirty="0">
                <a:solidFill>
                  <a:srgbClr val="25EE04"/>
                </a:solidFill>
              </a:rPr>
              <a:t>2</a:t>
            </a:r>
          </a:p>
        </p:txBody>
      </p:sp>
      <p:sp>
        <p:nvSpPr>
          <p:cNvPr id="37" name="Oval 36"/>
          <p:cNvSpPr/>
          <p:nvPr/>
        </p:nvSpPr>
        <p:spPr>
          <a:xfrm>
            <a:off x="2011283" y="607064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1781714" y="6093296"/>
            <a:ext cx="62388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NISYROS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9" name="TextBox 38"/>
          <p:cNvSpPr txBox="1"/>
          <p:nvPr/>
        </p:nvSpPr>
        <p:spPr>
          <a:xfrm>
            <a:off x="1789744" y="6011996"/>
            <a:ext cx="312906" cy="369332"/>
          </a:xfrm>
          <a:prstGeom prst="rect">
            <a:avLst/>
          </a:prstGeom>
          <a:noFill/>
        </p:spPr>
        <p:txBody>
          <a:bodyPr wrap="none" rtlCol="0">
            <a:spAutoFit/>
          </a:bodyPr>
          <a:lstStyle/>
          <a:p>
            <a:r>
              <a:rPr lang="en-GB" dirty="0">
                <a:solidFill>
                  <a:srgbClr val="25EE04"/>
                </a:solidFill>
              </a:rPr>
              <a:t>1</a:t>
            </a:r>
          </a:p>
        </p:txBody>
      </p:sp>
      <p:sp>
        <p:nvSpPr>
          <p:cNvPr id="40" name="TextBox 39"/>
          <p:cNvSpPr txBox="1"/>
          <p:nvPr/>
        </p:nvSpPr>
        <p:spPr>
          <a:xfrm>
            <a:off x="1810822" y="4365104"/>
            <a:ext cx="312906" cy="369332"/>
          </a:xfrm>
          <a:prstGeom prst="rect">
            <a:avLst/>
          </a:prstGeom>
          <a:noFill/>
        </p:spPr>
        <p:txBody>
          <a:bodyPr wrap="none" rtlCol="0">
            <a:spAutoFit/>
          </a:bodyPr>
          <a:lstStyle/>
          <a:p>
            <a:r>
              <a:rPr lang="en-GB" dirty="0">
                <a:solidFill>
                  <a:srgbClr val="25EE04"/>
                </a:solidFill>
              </a:rPr>
              <a:t>2</a:t>
            </a:r>
          </a:p>
        </p:txBody>
      </p:sp>
      <p:sp>
        <p:nvSpPr>
          <p:cNvPr id="41" name="TextBox 40"/>
          <p:cNvSpPr txBox="1"/>
          <p:nvPr/>
        </p:nvSpPr>
        <p:spPr>
          <a:xfrm>
            <a:off x="1763688" y="4379496"/>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2" name="TextBox 41"/>
          <p:cNvSpPr txBox="1"/>
          <p:nvPr/>
        </p:nvSpPr>
        <p:spPr>
          <a:xfrm>
            <a:off x="1810313" y="4459654"/>
            <a:ext cx="60144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SIPYLOS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3" name="Oval 42"/>
          <p:cNvSpPr/>
          <p:nvPr/>
        </p:nvSpPr>
        <p:spPr>
          <a:xfrm>
            <a:off x="2027976" y="436176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3131840" y="3717032"/>
            <a:ext cx="470254" cy="40865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3059832" y="3861628"/>
            <a:ext cx="60946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AIZANOI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6" name="TextBox 45"/>
          <p:cNvSpPr txBox="1"/>
          <p:nvPr/>
        </p:nvSpPr>
        <p:spPr>
          <a:xfrm>
            <a:off x="3211241" y="3995772"/>
            <a:ext cx="312906" cy="369332"/>
          </a:xfrm>
          <a:prstGeom prst="rect">
            <a:avLst/>
          </a:prstGeom>
          <a:noFill/>
        </p:spPr>
        <p:txBody>
          <a:bodyPr wrap="none" rtlCol="0">
            <a:spAutoFit/>
          </a:bodyPr>
          <a:lstStyle/>
          <a:p>
            <a:r>
              <a:rPr lang="en-GB" dirty="0">
                <a:solidFill>
                  <a:srgbClr val="25EE04"/>
                </a:solidFill>
              </a:rPr>
              <a:t>6</a:t>
            </a:r>
          </a:p>
        </p:txBody>
      </p:sp>
      <p:sp>
        <p:nvSpPr>
          <p:cNvPr id="47" name="Oval 46"/>
          <p:cNvSpPr/>
          <p:nvPr/>
        </p:nvSpPr>
        <p:spPr>
          <a:xfrm>
            <a:off x="1475656" y="342900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377524" y="3490714"/>
            <a:ext cx="58060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SCEPSIS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TextBox 48"/>
          <p:cNvSpPr txBox="1"/>
          <p:nvPr/>
        </p:nvSpPr>
        <p:spPr>
          <a:xfrm>
            <a:off x="1547664" y="3212976"/>
            <a:ext cx="312906" cy="369332"/>
          </a:xfrm>
          <a:prstGeom prst="rect">
            <a:avLst/>
          </a:prstGeom>
          <a:noFill/>
        </p:spPr>
        <p:txBody>
          <a:bodyPr wrap="none" rtlCol="0">
            <a:spAutoFit/>
          </a:bodyPr>
          <a:lstStyle/>
          <a:p>
            <a:r>
              <a:rPr lang="en-GB" dirty="0">
                <a:solidFill>
                  <a:srgbClr val="25EE04"/>
                </a:solidFill>
              </a:rPr>
              <a:t>1</a:t>
            </a:r>
          </a:p>
        </p:txBody>
      </p:sp>
      <p:sp>
        <p:nvSpPr>
          <p:cNvPr id="50" name="Oval 49"/>
          <p:cNvSpPr/>
          <p:nvPr/>
        </p:nvSpPr>
        <p:spPr>
          <a:xfrm>
            <a:off x="1644546" y="375361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p:cNvSpPr txBox="1"/>
          <p:nvPr/>
        </p:nvSpPr>
        <p:spPr>
          <a:xfrm>
            <a:off x="1331640" y="3790200"/>
            <a:ext cx="76174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PERPERENE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2" name="TextBox 51"/>
          <p:cNvSpPr txBox="1"/>
          <p:nvPr/>
        </p:nvSpPr>
        <p:spPr>
          <a:xfrm>
            <a:off x="1738814" y="3635732"/>
            <a:ext cx="312906" cy="369332"/>
          </a:xfrm>
          <a:prstGeom prst="rect">
            <a:avLst/>
          </a:prstGeom>
          <a:noFill/>
        </p:spPr>
        <p:txBody>
          <a:bodyPr wrap="none" rtlCol="0">
            <a:spAutoFit/>
          </a:bodyPr>
          <a:lstStyle/>
          <a:p>
            <a:r>
              <a:rPr lang="en-GB" dirty="0">
                <a:solidFill>
                  <a:srgbClr val="25EE04"/>
                </a:solidFill>
              </a:rPr>
              <a:t>1</a:t>
            </a:r>
          </a:p>
        </p:txBody>
      </p:sp>
      <p:sp>
        <p:nvSpPr>
          <p:cNvPr id="53" name="Oval 52"/>
          <p:cNvSpPr/>
          <p:nvPr/>
        </p:nvSpPr>
        <p:spPr>
          <a:xfrm>
            <a:off x="1251858" y="3635732"/>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1090742" y="3491716"/>
            <a:ext cx="312906" cy="369332"/>
          </a:xfrm>
          <a:prstGeom prst="rect">
            <a:avLst/>
          </a:prstGeom>
          <a:noFill/>
        </p:spPr>
        <p:txBody>
          <a:bodyPr wrap="none" rtlCol="0">
            <a:spAutoFit/>
          </a:bodyPr>
          <a:lstStyle/>
          <a:p>
            <a:r>
              <a:rPr lang="en-GB" dirty="0">
                <a:solidFill>
                  <a:srgbClr val="25EE04"/>
                </a:solidFill>
              </a:rPr>
              <a:t>1</a:t>
            </a:r>
          </a:p>
        </p:txBody>
      </p:sp>
      <p:sp>
        <p:nvSpPr>
          <p:cNvPr id="55" name="TextBox 54"/>
          <p:cNvSpPr txBox="1"/>
          <p:nvPr/>
        </p:nvSpPr>
        <p:spPr>
          <a:xfrm>
            <a:off x="1041336" y="3672395"/>
            <a:ext cx="50526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6" name="TextBox 55"/>
          <p:cNvSpPr txBox="1"/>
          <p:nvPr/>
        </p:nvSpPr>
        <p:spPr>
          <a:xfrm>
            <a:off x="1679243" y="3011262"/>
            <a:ext cx="312906" cy="369332"/>
          </a:xfrm>
          <a:prstGeom prst="rect">
            <a:avLst/>
          </a:prstGeom>
          <a:noFill/>
        </p:spPr>
        <p:txBody>
          <a:bodyPr wrap="none" rtlCol="0">
            <a:spAutoFit/>
          </a:bodyPr>
          <a:lstStyle/>
          <a:p>
            <a:r>
              <a:rPr lang="en-GB" dirty="0">
                <a:solidFill>
                  <a:srgbClr val="25EE04"/>
                </a:solidFill>
              </a:rPr>
              <a:t>1</a:t>
            </a:r>
          </a:p>
        </p:txBody>
      </p:sp>
      <p:sp>
        <p:nvSpPr>
          <p:cNvPr id="57" name="TextBox 56"/>
          <p:cNvSpPr txBox="1"/>
          <p:nvPr/>
        </p:nvSpPr>
        <p:spPr>
          <a:xfrm>
            <a:off x="1327483" y="2995723"/>
            <a:ext cx="80663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LAMPSAKOS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8" name="Oval 57"/>
          <p:cNvSpPr/>
          <p:nvPr/>
        </p:nvSpPr>
        <p:spPr>
          <a:xfrm>
            <a:off x="1559816" y="295913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TextBox 58"/>
          <p:cNvSpPr txBox="1"/>
          <p:nvPr/>
        </p:nvSpPr>
        <p:spPr>
          <a:xfrm rot="1508616">
            <a:off x="2559680" y="3084696"/>
            <a:ext cx="827471" cy="33855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APOLLONIA</a:t>
            </a:r>
            <a:br>
              <a:rPr lang="en-GB" sz="800" dirty="0">
                <a:solidFill>
                  <a:schemeClr val="bg1">
                    <a:lumMod val="85000"/>
                    <a:lumOff val="15000"/>
                  </a:schemeClr>
                </a:solidFill>
                <a:latin typeface="Times New Roman" pitchFamily="18" charset="0"/>
                <a:cs typeface="Times New Roman" pitchFamily="18" charset="0"/>
              </a:rPr>
            </a:br>
            <a:r>
              <a:rPr lang="en-GB" sz="800" dirty="0">
                <a:solidFill>
                  <a:schemeClr val="bg1">
                    <a:lumMod val="85000"/>
                    <a:lumOff val="15000"/>
                  </a:schemeClr>
                </a:solidFill>
                <a:latin typeface="Times New Roman" pitchFamily="18" charset="0"/>
                <a:cs typeface="Times New Roman" pitchFamily="18" charset="0"/>
              </a:rPr>
              <a:t>RHYNDAKOS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0" name="Oval 59"/>
          <p:cNvSpPr/>
          <p:nvPr/>
        </p:nvSpPr>
        <p:spPr>
          <a:xfrm>
            <a:off x="2669612" y="297249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2767292" y="2944967"/>
            <a:ext cx="312906" cy="369332"/>
          </a:xfrm>
          <a:prstGeom prst="rect">
            <a:avLst/>
          </a:prstGeom>
          <a:noFill/>
        </p:spPr>
        <p:txBody>
          <a:bodyPr wrap="none" rtlCol="0">
            <a:spAutoFit/>
          </a:bodyPr>
          <a:lstStyle/>
          <a:p>
            <a:r>
              <a:rPr lang="en-GB" dirty="0">
                <a:solidFill>
                  <a:srgbClr val="25EE04"/>
                </a:solidFill>
              </a:rPr>
              <a:t>1</a:t>
            </a:r>
          </a:p>
        </p:txBody>
      </p:sp>
      <p:sp>
        <p:nvSpPr>
          <p:cNvPr id="62" name="TextBox 61"/>
          <p:cNvSpPr txBox="1"/>
          <p:nvPr/>
        </p:nvSpPr>
        <p:spPr>
          <a:xfrm rot="2337751">
            <a:off x="2688346" y="3947037"/>
            <a:ext cx="622286" cy="338554"/>
          </a:xfrm>
          <a:prstGeom prst="rect">
            <a:avLst/>
          </a:prstGeom>
          <a:noFill/>
        </p:spPr>
        <p:txBody>
          <a:bodyPr wrap="none" rtlCol="0">
            <a:spAutoFit/>
          </a:bodyPr>
          <a:lstStyle/>
          <a:p>
            <a:pPr algn="ctr"/>
            <a:r>
              <a:rPr lang="en-GB" sz="800" dirty="0">
                <a:solidFill>
                  <a:schemeClr val="bg1">
                    <a:lumMod val="85000"/>
                    <a:lumOff val="15000"/>
                  </a:schemeClr>
                </a:solidFill>
                <a:latin typeface="Times New Roman" pitchFamily="18" charset="0"/>
                <a:cs typeface="Times New Roman" pitchFamily="18" charset="0"/>
              </a:rPr>
              <a:t>ANKYRA</a:t>
            </a:r>
            <a:br>
              <a:rPr lang="en-GB" sz="800" dirty="0">
                <a:solidFill>
                  <a:schemeClr val="bg1">
                    <a:lumMod val="85000"/>
                    <a:lumOff val="15000"/>
                  </a:schemeClr>
                </a:solidFill>
                <a:latin typeface="Times New Roman" pitchFamily="18" charset="0"/>
                <a:cs typeface="Times New Roman" pitchFamily="18" charset="0"/>
              </a:rPr>
            </a:br>
            <a:r>
              <a:rPr lang="en-GB" sz="800" dirty="0">
                <a:solidFill>
                  <a:schemeClr val="bg1">
                    <a:lumMod val="85000"/>
                    <a:lumOff val="15000"/>
                  </a:schemeClr>
                </a:solidFill>
                <a:latin typeface="Times New Roman" pitchFamily="18" charset="0"/>
                <a:cs typeface="Times New Roman" pitchFamily="18" charset="0"/>
              </a:rPr>
              <a:t>PHR.</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3" name="Oval 62"/>
          <p:cNvSpPr/>
          <p:nvPr/>
        </p:nvSpPr>
        <p:spPr>
          <a:xfrm>
            <a:off x="2771800" y="378904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p:cNvSpPr txBox="1"/>
          <p:nvPr/>
        </p:nvSpPr>
        <p:spPr>
          <a:xfrm>
            <a:off x="2843808" y="3707740"/>
            <a:ext cx="312906" cy="369332"/>
          </a:xfrm>
          <a:prstGeom prst="rect">
            <a:avLst/>
          </a:prstGeom>
          <a:noFill/>
        </p:spPr>
        <p:txBody>
          <a:bodyPr wrap="none" rtlCol="0">
            <a:spAutoFit/>
          </a:bodyPr>
          <a:lstStyle/>
          <a:p>
            <a:r>
              <a:rPr lang="en-GB" dirty="0">
                <a:solidFill>
                  <a:srgbClr val="25EE04"/>
                </a:solidFill>
              </a:rPr>
              <a:t>1</a:t>
            </a:r>
          </a:p>
        </p:txBody>
      </p:sp>
      <p:sp>
        <p:nvSpPr>
          <p:cNvPr id="65" name="Oval 64"/>
          <p:cNvSpPr/>
          <p:nvPr/>
        </p:nvSpPr>
        <p:spPr>
          <a:xfrm>
            <a:off x="932140" y="3085152"/>
            <a:ext cx="527240" cy="43721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p:cNvSpPr txBox="1"/>
          <p:nvPr/>
        </p:nvSpPr>
        <p:spPr>
          <a:xfrm rot="20454748">
            <a:off x="695299" y="3218276"/>
            <a:ext cx="8547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ALEXANDRIA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TextBox 66"/>
          <p:cNvSpPr txBox="1"/>
          <p:nvPr/>
        </p:nvSpPr>
        <p:spPr>
          <a:xfrm>
            <a:off x="1331640" y="3140968"/>
            <a:ext cx="312906" cy="369332"/>
          </a:xfrm>
          <a:prstGeom prst="rect">
            <a:avLst/>
          </a:prstGeom>
          <a:noFill/>
        </p:spPr>
        <p:txBody>
          <a:bodyPr wrap="none" rtlCol="0">
            <a:spAutoFit/>
          </a:bodyPr>
          <a:lstStyle/>
          <a:p>
            <a:r>
              <a:rPr lang="en-GB" dirty="0">
                <a:solidFill>
                  <a:srgbClr val="25EE04"/>
                </a:solidFill>
              </a:rPr>
              <a:t>7</a:t>
            </a:r>
          </a:p>
        </p:txBody>
      </p:sp>
      <p:sp>
        <p:nvSpPr>
          <p:cNvPr id="68" name="Oval 67"/>
          <p:cNvSpPr/>
          <p:nvPr/>
        </p:nvSpPr>
        <p:spPr>
          <a:xfrm>
            <a:off x="467544" y="516183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p:cNvSpPr txBox="1"/>
          <p:nvPr/>
        </p:nvSpPr>
        <p:spPr>
          <a:xfrm>
            <a:off x="567687" y="5184194"/>
            <a:ext cx="312906" cy="369332"/>
          </a:xfrm>
          <a:prstGeom prst="rect">
            <a:avLst/>
          </a:prstGeom>
          <a:noFill/>
        </p:spPr>
        <p:txBody>
          <a:bodyPr wrap="none" rtlCol="0">
            <a:spAutoFit/>
          </a:bodyPr>
          <a:lstStyle/>
          <a:p>
            <a:r>
              <a:rPr lang="en-GB" dirty="0">
                <a:solidFill>
                  <a:srgbClr val="25EE04"/>
                </a:solidFill>
              </a:rPr>
              <a:t>1</a:t>
            </a:r>
          </a:p>
        </p:txBody>
      </p:sp>
      <p:sp>
        <p:nvSpPr>
          <p:cNvPr id="70" name="Oval 69"/>
          <p:cNvSpPr/>
          <p:nvPr/>
        </p:nvSpPr>
        <p:spPr>
          <a:xfrm>
            <a:off x="877590" y="632267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p:cNvSpPr txBox="1"/>
          <p:nvPr/>
        </p:nvSpPr>
        <p:spPr>
          <a:xfrm>
            <a:off x="1115616" y="6372036"/>
            <a:ext cx="312906" cy="369332"/>
          </a:xfrm>
          <a:prstGeom prst="rect">
            <a:avLst/>
          </a:prstGeom>
          <a:noFill/>
        </p:spPr>
        <p:txBody>
          <a:bodyPr wrap="none" rtlCol="0">
            <a:spAutoFit/>
          </a:bodyPr>
          <a:lstStyle/>
          <a:p>
            <a:r>
              <a:rPr lang="en-GB" dirty="0">
                <a:solidFill>
                  <a:srgbClr val="25EE04"/>
                </a:solidFill>
              </a:rPr>
              <a:t>2</a:t>
            </a:r>
          </a:p>
        </p:txBody>
      </p:sp>
      <p:sp>
        <p:nvSpPr>
          <p:cNvPr id="72" name="Oval 71"/>
          <p:cNvSpPr/>
          <p:nvPr/>
        </p:nvSpPr>
        <p:spPr>
          <a:xfrm>
            <a:off x="2195736" y="4257091"/>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TextBox 72"/>
          <p:cNvSpPr txBox="1"/>
          <p:nvPr/>
        </p:nvSpPr>
        <p:spPr>
          <a:xfrm>
            <a:off x="2176790" y="4005064"/>
            <a:ext cx="312906" cy="369332"/>
          </a:xfrm>
          <a:prstGeom prst="rect">
            <a:avLst/>
          </a:prstGeom>
          <a:noFill/>
        </p:spPr>
        <p:txBody>
          <a:bodyPr wrap="none" rtlCol="0">
            <a:spAutoFit/>
          </a:bodyPr>
          <a:lstStyle/>
          <a:p>
            <a:r>
              <a:rPr lang="en-GB" dirty="0">
                <a:solidFill>
                  <a:srgbClr val="25EE04"/>
                </a:solidFill>
              </a:rPr>
              <a:t>1</a:t>
            </a:r>
          </a:p>
        </p:txBody>
      </p:sp>
      <p:sp>
        <p:nvSpPr>
          <p:cNvPr id="74" name="TextBox 73"/>
          <p:cNvSpPr txBox="1"/>
          <p:nvPr/>
        </p:nvSpPr>
        <p:spPr>
          <a:xfrm rot="19247643">
            <a:off x="1954609" y="4097503"/>
            <a:ext cx="92525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MOSCHAKOME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5" name="Oval 74"/>
          <p:cNvSpPr/>
          <p:nvPr/>
        </p:nvSpPr>
        <p:spPr>
          <a:xfrm>
            <a:off x="3419872" y="364502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3539014" y="3563724"/>
            <a:ext cx="312906" cy="369332"/>
          </a:xfrm>
          <a:prstGeom prst="rect">
            <a:avLst/>
          </a:prstGeom>
          <a:noFill/>
        </p:spPr>
        <p:txBody>
          <a:bodyPr wrap="none" rtlCol="0">
            <a:spAutoFit/>
          </a:bodyPr>
          <a:lstStyle/>
          <a:p>
            <a:r>
              <a:rPr lang="en-GB" dirty="0">
                <a:solidFill>
                  <a:srgbClr val="25EE04"/>
                </a:solidFill>
              </a:rPr>
              <a:t>1</a:t>
            </a:r>
          </a:p>
        </p:txBody>
      </p:sp>
      <p:sp>
        <p:nvSpPr>
          <p:cNvPr id="77" name="TextBox 76"/>
          <p:cNvSpPr txBox="1"/>
          <p:nvPr/>
        </p:nvSpPr>
        <p:spPr>
          <a:xfrm rot="1856374">
            <a:off x="3204987" y="3669702"/>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COTIAEUM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8" name="Oval 77"/>
          <p:cNvSpPr/>
          <p:nvPr/>
        </p:nvSpPr>
        <p:spPr>
          <a:xfrm>
            <a:off x="2391052" y="420987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rot="19247643">
            <a:off x="2002855" y="4205548"/>
            <a:ext cx="103906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HIEROCAESAREA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0" name="TextBox 79"/>
          <p:cNvSpPr txBox="1"/>
          <p:nvPr/>
        </p:nvSpPr>
        <p:spPr>
          <a:xfrm>
            <a:off x="2464718" y="4066182"/>
            <a:ext cx="312906" cy="369332"/>
          </a:xfrm>
          <a:prstGeom prst="rect">
            <a:avLst/>
          </a:prstGeom>
          <a:noFill/>
        </p:spPr>
        <p:txBody>
          <a:bodyPr wrap="none" rtlCol="0">
            <a:spAutoFit/>
          </a:bodyPr>
          <a:lstStyle/>
          <a:p>
            <a:r>
              <a:rPr lang="en-GB" dirty="0">
                <a:solidFill>
                  <a:srgbClr val="25EE04"/>
                </a:solidFill>
              </a:rPr>
              <a:t>1</a:t>
            </a:r>
          </a:p>
        </p:txBody>
      </p:sp>
      <p:sp>
        <p:nvSpPr>
          <p:cNvPr id="81" name="Oval 80"/>
          <p:cNvSpPr/>
          <p:nvPr/>
        </p:nvSpPr>
        <p:spPr>
          <a:xfrm>
            <a:off x="3156713" y="4724073"/>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3382561" y="4581128"/>
            <a:ext cx="312906" cy="369332"/>
          </a:xfrm>
          <a:prstGeom prst="rect">
            <a:avLst/>
          </a:prstGeom>
          <a:noFill/>
        </p:spPr>
        <p:txBody>
          <a:bodyPr wrap="none" rtlCol="0">
            <a:spAutoFit/>
          </a:bodyPr>
          <a:lstStyle/>
          <a:p>
            <a:r>
              <a:rPr lang="en-GB" dirty="0">
                <a:solidFill>
                  <a:srgbClr val="25EE04"/>
                </a:solidFill>
              </a:rPr>
              <a:t>4</a:t>
            </a:r>
          </a:p>
        </p:txBody>
      </p:sp>
      <p:sp>
        <p:nvSpPr>
          <p:cNvPr id="83" name="Oval 82"/>
          <p:cNvSpPr/>
          <p:nvPr/>
        </p:nvSpPr>
        <p:spPr>
          <a:xfrm>
            <a:off x="3653572" y="424469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3635896" y="3995772"/>
            <a:ext cx="312906" cy="369332"/>
          </a:xfrm>
          <a:prstGeom prst="rect">
            <a:avLst/>
          </a:prstGeom>
          <a:noFill/>
        </p:spPr>
        <p:txBody>
          <a:bodyPr wrap="none" rtlCol="0">
            <a:spAutoFit/>
          </a:bodyPr>
          <a:lstStyle/>
          <a:p>
            <a:r>
              <a:rPr lang="en-GB" dirty="0">
                <a:solidFill>
                  <a:srgbClr val="25EE04"/>
                </a:solidFill>
              </a:rPr>
              <a:t>3</a:t>
            </a:r>
          </a:p>
        </p:txBody>
      </p:sp>
      <p:sp>
        <p:nvSpPr>
          <p:cNvPr id="85" name="TextBox 84"/>
          <p:cNvSpPr txBox="1"/>
          <p:nvPr/>
        </p:nvSpPr>
        <p:spPr>
          <a:xfrm>
            <a:off x="3323830" y="4292433"/>
            <a:ext cx="74411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EUMENEIA.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6" name="Oval 85"/>
          <p:cNvSpPr/>
          <p:nvPr/>
        </p:nvSpPr>
        <p:spPr>
          <a:xfrm>
            <a:off x="3796186" y="397616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TextBox 86"/>
          <p:cNvSpPr txBox="1"/>
          <p:nvPr/>
        </p:nvSpPr>
        <p:spPr>
          <a:xfrm rot="1510408">
            <a:off x="3574741" y="4010094"/>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DIOKLEA.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8" name="TextBox 87"/>
          <p:cNvSpPr txBox="1"/>
          <p:nvPr/>
        </p:nvSpPr>
        <p:spPr>
          <a:xfrm>
            <a:off x="3707904" y="3767118"/>
            <a:ext cx="312906" cy="369332"/>
          </a:xfrm>
          <a:prstGeom prst="rect">
            <a:avLst/>
          </a:prstGeom>
          <a:noFill/>
        </p:spPr>
        <p:txBody>
          <a:bodyPr wrap="none" rtlCol="0">
            <a:spAutoFit/>
          </a:bodyPr>
          <a:lstStyle/>
          <a:p>
            <a:r>
              <a:rPr lang="en-GB" dirty="0">
                <a:solidFill>
                  <a:srgbClr val="25EE04"/>
                </a:solidFill>
              </a:rPr>
              <a:t>1</a:t>
            </a:r>
          </a:p>
        </p:txBody>
      </p:sp>
      <p:sp>
        <p:nvSpPr>
          <p:cNvPr id="89" name="TextBox 88"/>
          <p:cNvSpPr txBox="1"/>
          <p:nvPr/>
        </p:nvSpPr>
        <p:spPr>
          <a:xfrm>
            <a:off x="2771800" y="4221088"/>
            <a:ext cx="312906" cy="369332"/>
          </a:xfrm>
          <a:prstGeom prst="rect">
            <a:avLst/>
          </a:prstGeom>
          <a:noFill/>
        </p:spPr>
        <p:txBody>
          <a:bodyPr wrap="none" rtlCol="0">
            <a:spAutoFit/>
          </a:bodyPr>
          <a:lstStyle/>
          <a:p>
            <a:r>
              <a:rPr lang="en-GB" dirty="0">
                <a:solidFill>
                  <a:srgbClr val="25EE04"/>
                </a:solidFill>
              </a:rPr>
              <a:t>1</a:t>
            </a:r>
          </a:p>
        </p:txBody>
      </p:sp>
      <p:sp>
        <p:nvSpPr>
          <p:cNvPr id="90" name="Oval 89"/>
          <p:cNvSpPr/>
          <p:nvPr/>
        </p:nvSpPr>
        <p:spPr>
          <a:xfrm>
            <a:off x="2651114" y="434927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p:cNvSpPr/>
          <p:nvPr/>
        </p:nvSpPr>
        <p:spPr>
          <a:xfrm>
            <a:off x="3987959" y="379220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TextBox 91"/>
          <p:cNvSpPr txBox="1"/>
          <p:nvPr/>
        </p:nvSpPr>
        <p:spPr>
          <a:xfrm>
            <a:off x="4012210" y="3598436"/>
            <a:ext cx="312906" cy="369332"/>
          </a:xfrm>
          <a:prstGeom prst="rect">
            <a:avLst/>
          </a:prstGeom>
          <a:noFill/>
        </p:spPr>
        <p:txBody>
          <a:bodyPr wrap="none" rtlCol="0">
            <a:spAutoFit/>
          </a:bodyPr>
          <a:lstStyle/>
          <a:p>
            <a:r>
              <a:rPr lang="en-GB" dirty="0">
                <a:solidFill>
                  <a:srgbClr val="25EE04"/>
                </a:solidFill>
              </a:rPr>
              <a:t>1</a:t>
            </a:r>
          </a:p>
        </p:txBody>
      </p:sp>
      <p:sp>
        <p:nvSpPr>
          <p:cNvPr id="93" name="TextBox 92"/>
          <p:cNvSpPr txBox="1"/>
          <p:nvPr/>
        </p:nvSpPr>
        <p:spPr>
          <a:xfrm rot="1704845">
            <a:off x="3965464" y="3913589"/>
            <a:ext cx="74411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CIDYSSEUS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4" name="TextBox 93"/>
          <p:cNvSpPr txBox="1"/>
          <p:nvPr/>
        </p:nvSpPr>
        <p:spPr>
          <a:xfrm>
            <a:off x="1720788" y="5435932"/>
            <a:ext cx="312906" cy="369332"/>
          </a:xfrm>
          <a:prstGeom prst="rect">
            <a:avLst/>
          </a:prstGeom>
          <a:noFill/>
        </p:spPr>
        <p:txBody>
          <a:bodyPr wrap="none" rtlCol="0">
            <a:spAutoFit/>
          </a:bodyPr>
          <a:lstStyle/>
          <a:p>
            <a:r>
              <a:rPr lang="en-GB" dirty="0">
                <a:solidFill>
                  <a:srgbClr val="25EE04"/>
                </a:solidFill>
              </a:rPr>
              <a:t>2</a:t>
            </a:r>
          </a:p>
        </p:txBody>
      </p:sp>
      <p:sp>
        <p:nvSpPr>
          <p:cNvPr id="95" name="TextBox 94"/>
          <p:cNvSpPr txBox="1"/>
          <p:nvPr/>
        </p:nvSpPr>
        <p:spPr>
          <a:xfrm>
            <a:off x="1561751" y="5577915"/>
            <a:ext cx="7136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BARGYLIA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6" name="Oval 95"/>
          <p:cNvSpPr/>
          <p:nvPr/>
        </p:nvSpPr>
        <p:spPr>
          <a:xfrm>
            <a:off x="2843808" y="526055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TextBox 96"/>
          <p:cNvSpPr txBox="1"/>
          <p:nvPr/>
        </p:nvSpPr>
        <p:spPr>
          <a:xfrm>
            <a:off x="2788350" y="5287851"/>
            <a:ext cx="41549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KYS.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8" name="TextBox 97"/>
          <p:cNvSpPr txBox="1"/>
          <p:nvPr/>
        </p:nvSpPr>
        <p:spPr>
          <a:xfrm>
            <a:off x="2951820" y="5103185"/>
            <a:ext cx="312906" cy="369332"/>
          </a:xfrm>
          <a:prstGeom prst="rect">
            <a:avLst/>
          </a:prstGeom>
          <a:noFill/>
        </p:spPr>
        <p:txBody>
          <a:bodyPr wrap="none" rtlCol="0">
            <a:spAutoFit/>
          </a:bodyPr>
          <a:lstStyle/>
          <a:p>
            <a:r>
              <a:rPr lang="en-GB" dirty="0">
                <a:solidFill>
                  <a:srgbClr val="25EE04"/>
                </a:solidFill>
              </a:rPr>
              <a:t>1</a:t>
            </a:r>
          </a:p>
        </p:txBody>
      </p:sp>
      <p:sp>
        <p:nvSpPr>
          <p:cNvPr id="99" name="Oval 98"/>
          <p:cNvSpPr/>
          <p:nvPr/>
        </p:nvSpPr>
        <p:spPr>
          <a:xfrm>
            <a:off x="3524015" y="495298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TextBox 99"/>
          <p:cNvSpPr txBox="1"/>
          <p:nvPr/>
        </p:nvSpPr>
        <p:spPr>
          <a:xfrm>
            <a:off x="3683030" y="4841866"/>
            <a:ext cx="312906" cy="369332"/>
          </a:xfrm>
          <a:prstGeom prst="rect">
            <a:avLst/>
          </a:prstGeom>
          <a:noFill/>
        </p:spPr>
        <p:txBody>
          <a:bodyPr wrap="none" rtlCol="0">
            <a:spAutoFit/>
          </a:bodyPr>
          <a:lstStyle/>
          <a:p>
            <a:r>
              <a:rPr lang="en-GB" dirty="0">
                <a:solidFill>
                  <a:srgbClr val="25EE04"/>
                </a:solidFill>
              </a:rPr>
              <a:t>1</a:t>
            </a:r>
          </a:p>
        </p:txBody>
      </p:sp>
      <p:sp>
        <p:nvSpPr>
          <p:cNvPr id="101" name="TextBox 100"/>
          <p:cNvSpPr txBox="1"/>
          <p:nvPr/>
        </p:nvSpPr>
        <p:spPr>
          <a:xfrm>
            <a:off x="3363306" y="4989209"/>
            <a:ext cx="129394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APOLLONIA SALBAKE.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2" name="Oval 101"/>
          <p:cNvSpPr/>
          <p:nvPr/>
        </p:nvSpPr>
        <p:spPr>
          <a:xfrm>
            <a:off x="2599362" y="417380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TextBox 102"/>
          <p:cNvSpPr txBox="1"/>
          <p:nvPr/>
        </p:nvSpPr>
        <p:spPr>
          <a:xfrm rot="19090703">
            <a:off x="2506209" y="4105248"/>
            <a:ext cx="5597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DALDIS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4" name="Oval 103"/>
          <p:cNvSpPr/>
          <p:nvPr/>
        </p:nvSpPr>
        <p:spPr>
          <a:xfrm>
            <a:off x="2409574" y="4437112"/>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p:cNvSpPr/>
          <p:nvPr/>
        </p:nvSpPr>
        <p:spPr>
          <a:xfrm>
            <a:off x="2974555" y="418973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TextBox 105"/>
          <p:cNvSpPr txBox="1"/>
          <p:nvPr/>
        </p:nvSpPr>
        <p:spPr>
          <a:xfrm rot="19052884">
            <a:off x="2825915" y="4105908"/>
            <a:ext cx="69121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SILANDOS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7" name="Oval 106"/>
          <p:cNvSpPr/>
          <p:nvPr/>
        </p:nvSpPr>
        <p:spPr>
          <a:xfrm>
            <a:off x="2333243" y="456429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TextBox 107"/>
          <p:cNvSpPr txBox="1"/>
          <p:nvPr/>
        </p:nvSpPr>
        <p:spPr>
          <a:xfrm rot="20249465">
            <a:off x="1995905" y="4626779"/>
            <a:ext cx="65755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HYPAPEA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9" name="TextBox 108"/>
          <p:cNvSpPr txBox="1"/>
          <p:nvPr/>
        </p:nvSpPr>
        <p:spPr>
          <a:xfrm>
            <a:off x="2267744" y="4476246"/>
            <a:ext cx="561372"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SARDIS</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110" name="Oval 109"/>
          <p:cNvSpPr/>
          <p:nvPr/>
        </p:nvSpPr>
        <p:spPr>
          <a:xfrm>
            <a:off x="2225231" y="490051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TextBox 110"/>
          <p:cNvSpPr txBox="1"/>
          <p:nvPr/>
        </p:nvSpPr>
        <p:spPr>
          <a:xfrm>
            <a:off x="1979712" y="4869160"/>
            <a:ext cx="8290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METROPOLIS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2" name="Oval 111"/>
          <p:cNvSpPr/>
          <p:nvPr/>
        </p:nvSpPr>
        <p:spPr>
          <a:xfrm>
            <a:off x="3851920" y="429129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p:cNvSpPr/>
          <p:nvPr/>
        </p:nvSpPr>
        <p:spPr>
          <a:xfrm>
            <a:off x="4301606" y="4106736"/>
            <a:ext cx="527240" cy="43721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TextBox 113"/>
          <p:cNvSpPr txBox="1"/>
          <p:nvPr/>
        </p:nvSpPr>
        <p:spPr>
          <a:xfrm rot="2727523">
            <a:off x="3655408" y="4449288"/>
            <a:ext cx="86594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STECTORIUM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5" name="TextBox 114"/>
          <p:cNvSpPr txBox="1"/>
          <p:nvPr/>
        </p:nvSpPr>
        <p:spPr>
          <a:xfrm>
            <a:off x="3552805" y="4509700"/>
            <a:ext cx="659155"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APAMEA.</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116" name="Oval 115"/>
          <p:cNvSpPr/>
          <p:nvPr/>
        </p:nvSpPr>
        <p:spPr>
          <a:xfrm>
            <a:off x="2536046" y="5147900"/>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TextBox 116"/>
          <p:cNvSpPr txBox="1"/>
          <p:nvPr/>
        </p:nvSpPr>
        <p:spPr>
          <a:xfrm>
            <a:off x="2661649" y="4922584"/>
            <a:ext cx="312906" cy="369332"/>
          </a:xfrm>
          <a:prstGeom prst="rect">
            <a:avLst/>
          </a:prstGeom>
          <a:noFill/>
        </p:spPr>
        <p:txBody>
          <a:bodyPr wrap="none" rtlCol="0">
            <a:spAutoFit/>
          </a:bodyPr>
          <a:lstStyle/>
          <a:p>
            <a:r>
              <a:rPr lang="en-GB" dirty="0">
                <a:solidFill>
                  <a:srgbClr val="25EE04"/>
                </a:solidFill>
              </a:rPr>
              <a:t>3</a:t>
            </a:r>
          </a:p>
        </p:txBody>
      </p:sp>
      <p:sp>
        <p:nvSpPr>
          <p:cNvPr id="118" name="TextBox 117"/>
          <p:cNvSpPr txBox="1"/>
          <p:nvPr/>
        </p:nvSpPr>
        <p:spPr>
          <a:xfrm rot="19796178">
            <a:off x="2418451" y="5076472"/>
            <a:ext cx="78418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ALABANDA.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9" name="Oval 118"/>
          <p:cNvSpPr/>
          <p:nvPr/>
        </p:nvSpPr>
        <p:spPr>
          <a:xfrm>
            <a:off x="3767548" y="371031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TextBox 119"/>
          <p:cNvSpPr txBox="1"/>
          <p:nvPr/>
        </p:nvSpPr>
        <p:spPr>
          <a:xfrm rot="20454748">
            <a:off x="3727446" y="3691107"/>
            <a:ext cx="4619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ALIOI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1" name="Oval 120"/>
          <p:cNvSpPr/>
          <p:nvPr/>
        </p:nvSpPr>
        <p:spPr>
          <a:xfrm>
            <a:off x="467544" y="6164724"/>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p:cNvSpPr txBox="1"/>
          <p:nvPr/>
        </p:nvSpPr>
        <p:spPr>
          <a:xfrm>
            <a:off x="460988" y="6339611"/>
            <a:ext cx="312906" cy="369332"/>
          </a:xfrm>
          <a:prstGeom prst="rect">
            <a:avLst/>
          </a:prstGeom>
          <a:noFill/>
        </p:spPr>
        <p:txBody>
          <a:bodyPr wrap="none" rtlCol="0">
            <a:spAutoFit/>
          </a:bodyPr>
          <a:lstStyle/>
          <a:p>
            <a:r>
              <a:rPr lang="en-GB" dirty="0">
                <a:solidFill>
                  <a:srgbClr val="25EE04"/>
                </a:solidFill>
              </a:rPr>
              <a:t>3</a:t>
            </a:r>
          </a:p>
        </p:txBody>
      </p:sp>
      <p:sp>
        <p:nvSpPr>
          <p:cNvPr id="123" name="TextBox 122"/>
          <p:cNvSpPr txBox="1"/>
          <p:nvPr/>
        </p:nvSpPr>
        <p:spPr>
          <a:xfrm rot="18107520">
            <a:off x="361113" y="6196630"/>
            <a:ext cx="5325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MELOS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4" name="Oval 123"/>
          <p:cNvSpPr/>
          <p:nvPr/>
        </p:nvSpPr>
        <p:spPr>
          <a:xfrm>
            <a:off x="2752591" y="4239089"/>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TextBox 124"/>
          <p:cNvSpPr txBox="1"/>
          <p:nvPr/>
        </p:nvSpPr>
        <p:spPr>
          <a:xfrm rot="19090703">
            <a:off x="2597026" y="4205903"/>
            <a:ext cx="58221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SAITTAI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6" name="TextBox 125"/>
          <p:cNvSpPr txBox="1"/>
          <p:nvPr/>
        </p:nvSpPr>
        <p:spPr>
          <a:xfrm>
            <a:off x="2527187" y="4385861"/>
            <a:ext cx="60465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MAIONA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7" name="Oval 126"/>
          <p:cNvSpPr/>
          <p:nvPr/>
        </p:nvSpPr>
        <p:spPr>
          <a:xfrm>
            <a:off x="468269" y="5895273"/>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p:cNvSpPr txBox="1"/>
          <p:nvPr/>
        </p:nvSpPr>
        <p:spPr>
          <a:xfrm rot="18107520">
            <a:off x="269947" y="5895040"/>
            <a:ext cx="61266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SIPHNOS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9" name="Oval 128"/>
          <p:cNvSpPr/>
          <p:nvPr/>
        </p:nvSpPr>
        <p:spPr>
          <a:xfrm>
            <a:off x="6588224" y="3996449"/>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TextBox 129"/>
          <p:cNvSpPr txBox="1"/>
          <p:nvPr/>
        </p:nvSpPr>
        <p:spPr>
          <a:xfrm>
            <a:off x="7380312" y="3854568"/>
            <a:ext cx="312906" cy="369332"/>
          </a:xfrm>
          <a:prstGeom prst="rect">
            <a:avLst/>
          </a:prstGeom>
          <a:noFill/>
        </p:spPr>
        <p:txBody>
          <a:bodyPr wrap="none" rtlCol="0">
            <a:spAutoFit/>
          </a:bodyPr>
          <a:lstStyle/>
          <a:p>
            <a:r>
              <a:rPr lang="en-GB" dirty="0">
                <a:solidFill>
                  <a:srgbClr val="25EE04"/>
                </a:solidFill>
              </a:rPr>
              <a:t>1</a:t>
            </a:r>
          </a:p>
        </p:txBody>
      </p:sp>
      <p:sp>
        <p:nvSpPr>
          <p:cNvPr id="131" name="Oval 130"/>
          <p:cNvSpPr/>
          <p:nvPr/>
        </p:nvSpPr>
        <p:spPr>
          <a:xfrm>
            <a:off x="7380312" y="420279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TextBox 131"/>
          <p:cNvSpPr txBox="1"/>
          <p:nvPr/>
        </p:nvSpPr>
        <p:spPr>
          <a:xfrm>
            <a:off x="6660232" y="3789040"/>
            <a:ext cx="312906" cy="369332"/>
          </a:xfrm>
          <a:prstGeom prst="rect">
            <a:avLst/>
          </a:prstGeom>
          <a:noFill/>
        </p:spPr>
        <p:txBody>
          <a:bodyPr wrap="none" rtlCol="0">
            <a:spAutoFit/>
          </a:bodyPr>
          <a:lstStyle/>
          <a:p>
            <a:r>
              <a:rPr lang="en-GB" dirty="0">
                <a:solidFill>
                  <a:srgbClr val="25EE04"/>
                </a:solidFill>
              </a:rPr>
              <a:t>1</a:t>
            </a:r>
          </a:p>
        </p:txBody>
      </p:sp>
      <p:sp>
        <p:nvSpPr>
          <p:cNvPr id="133" name="Oval 132"/>
          <p:cNvSpPr/>
          <p:nvPr/>
        </p:nvSpPr>
        <p:spPr>
          <a:xfrm>
            <a:off x="6388715" y="525126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p:cNvSpPr txBox="1"/>
          <p:nvPr/>
        </p:nvSpPr>
        <p:spPr>
          <a:xfrm>
            <a:off x="4663737" y="4118176"/>
            <a:ext cx="312906" cy="369332"/>
          </a:xfrm>
          <a:prstGeom prst="rect">
            <a:avLst/>
          </a:prstGeom>
          <a:noFill/>
        </p:spPr>
        <p:txBody>
          <a:bodyPr wrap="none" rtlCol="0">
            <a:spAutoFit/>
          </a:bodyPr>
          <a:lstStyle/>
          <a:p>
            <a:r>
              <a:rPr lang="en-GB" dirty="0">
                <a:solidFill>
                  <a:srgbClr val="25EE04"/>
                </a:solidFill>
              </a:rPr>
              <a:t>1</a:t>
            </a:r>
          </a:p>
        </p:txBody>
      </p:sp>
      <p:sp>
        <p:nvSpPr>
          <p:cNvPr id="135" name="TextBox 134"/>
          <p:cNvSpPr txBox="1"/>
          <p:nvPr/>
        </p:nvSpPr>
        <p:spPr>
          <a:xfrm>
            <a:off x="6228184" y="5279368"/>
            <a:ext cx="68480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SELEUKIA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6" name="TextBox 135"/>
          <p:cNvSpPr txBox="1"/>
          <p:nvPr/>
        </p:nvSpPr>
        <p:spPr>
          <a:xfrm>
            <a:off x="4968044" y="4264503"/>
            <a:ext cx="312906" cy="369332"/>
          </a:xfrm>
          <a:prstGeom prst="rect">
            <a:avLst/>
          </a:prstGeom>
          <a:noFill/>
        </p:spPr>
        <p:txBody>
          <a:bodyPr wrap="none" rtlCol="0">
            <a:spAutoFit/>
          </a:bodyPr>
          <a:lstStyle/>
          <a:p>
            <a:r>
              <a:rPr lang="en-GB" dirty="0">
                <a:solidFill>
                  <a:srgbClr val="25EE04"/>
                </a:solidFill>
              </a:rPr>
              <a:t>2</a:t>
            </a:r>
          </a:p>
        </p:txBody>
      </p:sp>
      <p:sp>
        <p:nvSpPr>
          <p:cNvPr id="137" name="Oval 136"/>
          <p:cNvSpPr/>
          <p:nvPr/>
        </p:nvSpPr>
        <p:spPr>
          <a:xfrm>
            <a:off x="4716016" y="4363861"/>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p:cNvSpPr/>
          <p:nvPr/>
        </p:nvSpPr>
        <p:spPr>
          <a:xfrm>
            <a:off x="4663737" y="4319481"/>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TextBox 138"/>
          <p:cNvSpPr txBox="1"/>
          <p:nvPr/>
        </p:nvSpPr>
        <p:spPr>
          <a:xfrm rot="18950447">
            <a:off x="4687518" y="4183572"/>
            <a:ext cx="8739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TIBERIOPOLIS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0" name="TextBox 139"/>
          <p:cNvSpPr txBox="1"/>
          <p:nvPr/>
        </p:nvSpPr>
        <p:spPr>
          <a:xfrm rot="18950447">
            <a:off x="4394811" y="4116178"/>
            <a:ext cx="114646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KILLANION PEDION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1" name="TextBox 140"/>
          <p:cNvSpPr txBox="1"/>
          <p:nvPr/>
        </p:nvSpPr>
        <p:spPr>
          <a:xfrm>
            <a:off x="6596608" y="5156284"/>
            <a:ext cx="312906" cy="369332"/>
          </a:xfrm>
          <a:prstGeom prst="rect">
            <a:avLst/>
          </a:prstGeom>
          <a:noFill/>
        </p:spPr>
        <p:txBody>
          <a:bodyPr wrap="none" rtlCol="0">
            <a:spAutoFit/>
          </a:bodyPr>
          <a:lstStyle/>
          <a:p>
            <a:r>
              <a:rPr lang="en-GB" dirty="0">
                <a:solidFill>
                  <a:srgbClr val="25EE04"/>
                </a:solidFill>
              </a:rPr>
              <a:t>1</a:t>
            </a:r>
          </a:p>
        </p:txBody>
      </p:sp>
      <p:sp>
        <p:nvSpPr>
          <p:cNvPr id="142" name="TextBox 141"/>
          <p:cNvSpPr txBox="1"/>
          <p:nvPr/>
        </p:nvSpPr>
        <p:spPr>
          <a:xfrm>
            <a:off x="4344588" y="4543946"/>
            <a:ext cx="312906" cy="369332"/>
          </a:xfrm>
          <a:prstGeom prst="rect">
            <a:avLst/>
          </a:prstGeom>
          <a:noFill/>
        </p:spPr>
        <p:txBody>
          <a:bodyPr wrap="none" rtlCol="0">
            <a:spAutoFit/>
          </a:bodyPr>
          <a:lstStyle/>
          <a:p>
            <a:r>
              <a:rPr lang="en-GB" dirty="0">
                <a:solidFill>
                  <a:srgbClr val="25EE04"/>
                </a:solidFill>
              </a:rPr>
              <a:t>4</a:t>
            </a:r>
          </a:p>
        </p:txBody>
      </p:sp>
      <p:sp>
        <p:nvSpPr>
          <p:cNvPr id="143" name="Oval 142"/>
          <p:cNvSpPr/>
          <p:nvPr/>
        </p:nvSpPr>
        <p:spPr>
          <a:xfrm>
            <a:off x="4045191" y="4665420"/>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4067944" y="4122464"/>
            <a:ext cx="432048" cy="355297"/>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rot="19074686">
            <a:off x="3932704" y="4192390"/>
            <a:ext cx="68480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SYNNADA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6" name="TextBox 145"/>
          <p:cNvSpPr txBox="1"/>
          <p:nvPr/>
        </p:nvSpPr>
        <p:spPr>
          <a:xfrm rot="19072572">
            <a:off x="4213012" y="4201917"/>
            <a:ext cx="75212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ANTIOCHIA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7" name="TextBox 146"/>
          <p:cNvSpPr txBox="1"/>
          <p:nvPr/>
        </p:nvSpPr>
        <p:spPr>
          <a:xfrm>
            <a:off x="4589076" y="3879146"/>
            <a:ext cx="312906" cy="369332"/>
          </a:xfrm>
          <a:prstGeom prst="rect">
            <a:avLst/>
          </a:prstGeom>
          <a:noFill/>
        </p:spPr>
        <p:txBody>
          <a:bodyPr wrap="none" rtlCol="0">
            <a:spAutoFit/>
          </a:bodyPr>
          <a:lstStyle/>
          <a:p>
            <a:r>
              <a:rPr lang="en-GB" dirty="0">
                <a:solidFill>
                  <a:srgbClr val="25EE04"/>
                </a:solidFill>
              </a:rPr>
              <a:t>7</a:t>
            </a:r>
          </a:p>
        </p:txBody>
      </p:sp>
      <p:sp>
        <p:nvSpPr>
          <p:cNvPr id="148" name="Oval 147"/>
          <p:cNvSpPr/>
          <p:nvPr/>
        </p:nvSpPr>
        <p:spPr>
          <a:xfrm>
            <a:off x="5346320" y="105273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TextBox 148"/>
          <p:cNvSpPr txBox="1"/>
          <p:nvPr/>
        </p:nvSpPr>
        <p:spPr>
          <a:xfrm>
            <a:off x="5141426" y="1183543"/>
            <a:ext cx="312906" cy="369332"/>
          </a:xfrm>
          <a:prstGeom prst="rect">
            <a:avLst/>
          </a:prstGeom>
          <a:noFill/>
        </p:spPr>
        <p:txBody>
          <a:bodyPr wrap="none" rtlCol="0">
            <a:spAutoFit/>
          </a:bodyPr>
          <a:lstStyle/>
          <a:p>
            <a:r>
              <a:rPr lang="en-GB" dirty="0">
                <a:solidFill>
                  <a:srgbClr val="25EE04"/>
                </a:solidFill>
              </a:rPr>
              <a:t>1</a:t>
            </a:r>
          </a:p>
        </p:txBody>
      </p:sp>
      <p:sp>
        <p:nvSpPr>
          <p:cNvPr id="150" name="TextBox 149"/>
          <p:cNvSpPr txBox="1"/>
          <p:nvPr/>
        </p:nvSpPr>
        <p:spPr>
          <a:xfrm>
            <a:off x="4976643" y="1090847"/>
            <a:ext cx="1055097"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ABONOUTEICHOS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51" name="TextBox 150"/>
          <p:cNvSpPr txBox="1"/>
          <p:nvPr/>
        </p:nvSpPr>
        <p:spPr>
          <a:xfrm>
            <a:off x="4763150" y="1403484"/>
            <a:ext cx="312906" cy="369332"/>
          </a:xfrm>
          <a:prstGeom prst="rect">
            <a:avLst/>
          </a:prstGeom>
          <a:noFill/>
        </p:spPr>
        <p:txBody>
          <a:bodyPr wrap="none" rtlCol="0">
            <a:spAutoFit/>
          </a:bodyPr>
          <a:lstStyle/>
          <a:p>
            <a:r>
              <a:rPr lang="en-GB" dirty="0">
                <a:solidFill>
                  <a:srgbClr val="25EE04"/>
                </a:solidFill>
              </a:rPr>
              <a:t>4</a:t>
            </a:r>
          </a:p>
        </p:txBody>
      </p:sp>
      <p:sp>
        <p:nvSpPr>
          <p:cNvPr id="152" name="Oval 151"/>
          <p:cNvSpPr/>
          <p:nvPr/>
        </p:nvSpPr>
        <p:spPr>
          <a:xfrm>
            <a:off x="4453813" y="1306291"/>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p:cNvSpPr/>
          <p:nvPr/>
        </p:nvSpPr>
        <p:spPr>
          <a:xfrm>
            <a:off x="5513033" y="136373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TextBox 153"/>
          <p:cNvSpPr txBox="1"/>
          <p:nvPr/>
        </p:nvSpPr>
        <p:spPr>
          <a:xfrm>
            <a:off x="5129043" y="1382029"/>
            <a:ext cx="920445"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POMPEIOPOLIS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55" name="TextBox 154"/>
          <p:cNvSpPr txBox="1"/>
          <p:nvPr/>
        </p:nvSpPr>
        <p:spPr>
          <a:xfrm>
            <a:off x="5629882" y="1480630"/>
            <a:ext cx="312906" cy="369332"/>
          </a:xfrm>
          <a:prstGeom prst="rect">
            <a:avLst/>
          </a:prstGeom>
          <a:noFill/>
        </p:spPr>
        <p:txBody>
          <a:bodyPr wrap="none" rtlCol="0">
            <a:spAutoFit/>
          </a:bodyPr>
          <a:lstStyle/>
          <a:p>
            <a:r>
              <a:rPr lang="en-GB" dirty="0">
                <a:solidFill>
                  <a:srgbClr val="25EE04"/>
                </a:solidFill>
              </a:rPr>
              <a:t>1</a:t>
            </a:r>
          </a:p>
        </p:txBody>
      </p:sp>
      <p:sp>
        <p:nvSpPr>
          <p:cNvPr id="156" name="TextBox 155"/>
          <p:cNvSpPr txBox="1"/>
          <p:nvPr/>
        </p:nvSpPr>
        <p:spPr>
          <a:xfrm>
            <a:off x="6496727" y="2080559"/>
            <a:ext cx="926857"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SEBASTOPOLIS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57" name="Oval 156"/>
          <p:cNvSpPr/>
          <p:nvPr/>
        </p:nvSpPr>
        <p:spPr>
          <a:xfrm>
            <a:off x="6770028" y="2007725"/>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TextBox 157"/>
          <p:cNvSpPr txBox="1"/>
          <p:nvPr/>
        </p:nvSpPr>
        <p:spPr>
          <a:xfrm>
            <a:off x="7067406" y="1849962"/>
            <a:ext cx="312906" cy="369332"/>
          </a:xfrm>
          <a:prstGeom prst="rect">
            <a:avLst/>
          </a:prstGeom>
          <a:noFill/>
        </p:spPr>
        <p:txBody>
          <a:bodyPr wrap="none" rtlCol="0">
            <a:spAutoFit/>
          </a:bodyPr>
          <a:lstStyle/>
          <a:p>
            <a:r>
              <a:rPr lang="en-GB" dirty="0">
                <a:solidFill>
                  <a:srgbClr val="25EE04"/>
                </a:solidFill>
              </a:rPr>
              <a:t>4</a:t>
            </a:r>
          </a:p>
        </p:txBody>
      </p:sp>
      <p:sp>
        <p:nvSpPr>
          <p:cNvPr id="161" name="Content Placeholder 2"/>
          <p:cNvSpPr txBox="1">
            <a:spLocks/>
          </p:cNvSpPr>
          <p:nvPr/>
        </p:nvSpPr>
        <p:spPr>
          <a:xfrm>
            <a:off x="3841576" y="44624"/>
            <a:ext cx="4042792" cy="1337405"/>
          </a:xfrm>
          <a:prstGeom prst="rect">
            <a:avLst/>
          </a:prstGeom>
          <a:gradFill>
            <a:gsLst>
              <a:gs pos="0">
                <a:schemeClr val="accent5">
                  <a:tint val="79000"/>
                  <a:satMod val="180000"/>
                  <a:alpha val="40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endParaRPr lang="de-DE" dirty="0">
              <a:effectLst>
                <a:outerShdw blurRad="38100" dist="38100" dir="2700000" algn="tl">
                  <a:srgbClr val="000000">
                    <a:alpha val="43137"/>
                  </a:srgbClr>
                </a:outerShdw>
              </a:effectLst>
            </a:endParaRPr>
          </a:p>
          <a:p>
            <a:pPr lvl="1"/>
            <a:r>
              <a:rPr lang="de-DE" b="1" dirty="0" err="1">
                <a:effectLst>
                  <a:outerShdw blurRad="38100" dist="38100" dir="2700000" algn="tl">
                    <a:srgbClr val="000000">
                      <a:alpha val="43137"/>
                    </a:srgbClr>
                  </a:outerShdw>
                </a:effectLst>
              </a:rPr>
              <a:t>more</a:t>
            </a:r>
            <a:r>
              <a:rPr lang="de-DE" b="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than</a:t>
            </a:r>
            <a:r>
              <a:rPr lang="de-DE" b="1" dirty="0">
                <a:effectLst>
                  <a:outerShdw blurRad="38100" dist="38100" dir="2700000" algn="tl">
                    <a:srgbClr val="000000">
                      <a:alpha val="43137"/>
                    </a:srgbClr>
                  </a:outerShdw>
                </a:effectLst>
              </a:rPr>
              <a:t> 60 </a:t>
            </a:r>
            <a:r>
              <a:rPr lang="de-DE" b="1" i="1" dirty="0" err="1">
                <a:effectLst>
                  <a:outerShdw blurRad="38100" dist="38100" dir="2700000" algn="tl">
                    <a:srgbClr val="000000">
                      <a:alpha val="43137"/>
                    </a:srgbClr>
                  </a:outerShdw>
                </a:effectLst>
              </a:rPr>
              <a:t>poleis</a:t>
            </a:r>
            <a:r>
              <a:rPr lang="de-DE" b="1" i="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without</a:t>
            </a:r>
            <a:r>
              <a:rPr lang="de-DE" b="1" dirty="0">
                <a:effectLst>
                  <a:outerShdw blurRad="38100" dist="38100" dir="2700000" algn="tl">
                    <a:srgbClr val="000000">
                      <a:alpha val="43137"/>
                    </a:srgbClr>
                  </a:outerShdw>
                </a:effectLst>
              </a:rPr>
              <a:t> </a:t>
            </a:r>
            <a:r>
              <a:rPr lang="de-DE" b="1" i="1" dirty="0" err="1">
                <a:effectLst>
                  <a:outerShdw blurRad="38100" dist="38100" dir="2700000" algn="tl">
                    <a:srgbClr val="000000">
                      <a:alpha val="43137"/>
                    </a:srgbClr>
                  </a:outerShdw>
                </a:effectLst>
              </a:rPr>
              <a:t>archiereia</a:t>
            </a:r>
            <a:endParaRPr lang="de-DE" b="1" i="1" dirty="0">
              <a:effectLst>
                <a:outerShdw blurRad="38100" dist="38100" dir="2700000" algn="tl">
                  <a:srgbClr val="000000">
                    <a:alpha val="43137"/>
                  </a:srgbClr>
                </a:outerShdw>
              </a:effectLst>
            </a:endParaRPr>
          </a:p>
          <a:p>
            <a:pPr lvl="1"/>
            <a:r>
              <a:rPr lang="de-DE" b="1" dirty="0">
                <a:effectLst>
                  <a:outerShdw blurRad="38100" dist="38100" dir="2700000" algn="tl">
                    <a:srgbClr val="000000">
                      <a:alpha val="43137"/>
                    </a:srgbClr>
                  </a:outerShdw>
                </a:effectLst>
                <a:sym typeface="Wingdings" pitchFamily="2" charset="2"/>
              </a:rPr>
              <a:t></a:t>
            </a:r>
            <a:r>
              <a:rPr lang="de-DE" b="1" dirty="0" err="1">
                <a:effectLst>
                  <a:outerShdw blurRad="38100" dist="38100" dir="2700000" algn="tl">
                    <a:srgbClr val="000000">
                      <a:alpha val="43137"/>
                    </a:srgbClr>
                  </a:outerShdw>
                </a:effectLst>
                <a:sym typeface="Wingdings" pitchFamily="2" charset="2"/>
              </a:rPr>
              <a:t>social</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differences</a:t>
            </a:r>
            <a:endParaRPr lang="de-DE" dirty="0">
              <a:effectLst>
                <a:outerShdw blurRad="38100" dist="38100" dir="2700000" algn="tl">
                  <a:srgbClr val="000000">
                    <a:alpha val="43137"/>
                  </a:srgbClr>
                </a:outerShdw>
              </a:effectLst>
            </a:endParaRPr>
          </a:p>
        </p:txBody>
      </p:sp>
      <p:sp>
        <p:nvSpPr>
          <p:cNvPr id="287" name="Oval 286"/>
          <p:cNvSpPr/>
          <p:nvPr/>
        </p:nvSpPr>
        <p:spPr>
          <a:xfrm>
            <a:off x="1763688" y="3789040"/>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8" name="Oval 287"/>
          <p:cNvSpPr/>
          <p:nvPr/>
        </p:nvSpPr>
        <p:spPr>
          <a:xfrm>
            <a:off x="1115616" y="3320987"/>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9" name="TextBox 288"/>
          <p:cNvSpPr txBox="1"/>
          <p:nvPr/>
        </p:nvSpPr>
        <p:spPr>
          <a:xfrm>
            <a:off x="1575983" y="3647858"/>
            <a:ext cx="312906" cy="369332"/>
          </a:xfrm>
          <a:prstGeom prst="rect">
            <a:avLst/>
          </a:prstGeom>
          <a:noFill/>
        </p:spPr>
        <p:txBody>
          <a:bodyPr wrap="none" rtlCol="0">
            <a:spAutoFit/>
          </a:bodyPr>
          <a:lstStyle/>
          <a:p>
            <a:r>
              <a:rPr lang="en-GB" dirty="0">
                <a:solidFill>
                  <a:srgbClr val="9A0000"/>
                </a:solidFill>
              </a:rPr>
              <a:t>5</a:t>
            </a:r>
          </a:p>
        </p:txBody>
      </p:sp>
      <p:sp>
        <p:nvSpPr>
          <p:cNvPr id="290" name="TextBox 289"/>
          <p:cNvSpPr txBox="1"/>
          <p:nvPr/>
        </p:nvSpPr>
        <p:spPr>
          <a:xfrm>
            <a:off x="2602910" y="5661248"/>
            <a:ext cx="312906" cy="369332"/>
          </a:xfrm>
          <a:prstGeom prst="rect">
            <a:avLst/>
          </a:prstGeom>
          <a:noFill/>
        </p:spPr>
        <p:txBody>
          <a:bodyPr wrap="none" rtlCol="0">
            <a:spAutoFit/>
          </a:bodyPr>
          <a:lstStyle/>
          <a:p>
            <a:r>
              <a:rPr lang="en-GB" dirty="0">
                <a:solidFill>
                  <a:srgbClr val="9A0000"/>
                </a:solidFill>
              </a:rPr>
              <a:t>1</a:t>
            </a:r>
          </a:p>
        </p:txBody>
      </p:sp>
      <p:sp>
        <p:nvSpPr>
          <p:cNvPr id="291" name="Oval 290"/>
          <p:cNvSpPr/>
          <p:nvPr/>
        </p:nvSpPr>
        <p:spPr>
          <a:xfrm>
            <a:off x="1763688" y="4509120"/>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2" name="TextBox 291"/>
          <p:cNvSpPr txBox="1"/>
          <p:nvPr/>
        </p:nvSpPr>
        <p:spPr>
          <a:xfrm>
            <a:off x="1547664" y="4509120"/>
            <a:ext cx="312906" cy="369332"/>
          </a:xfrm>
          <a:prstGeom prst="rect">
            <a:avLst/>
          </a:prstGeom>
          <a:noFill/>
        </p:spPr>
        <p:txBody>
          <a:bodyPr wrap="none" rtlCol="0">
            <a:spAutoFit/>
          </a:bodyPr>
          <a:lstStyle/>
          <a:p>
            <a:r>
              <a:rPr lang="en-GB" dirty="0">
                <a:solidFill>
                  <a:srgbClr val="9A0000"/>
                </a:solidFill>
              </a:rPr>
              <a:t>3</a:t>
            </a:r>
          </a:p>
        </p:txBody>
      </p:sp>
      <p:sp>
        <p:nvSpPr>
          <p:cNvPr id="293" name="Oval 292"/>
          <p:cNvSpPr/>
          <p:nvPr/>
        </p:nvSpPr>
        <p:spPr>
          <a:xfrm>
            <a:off x="1979712" y="4725144"/>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4" name="TextBox 293"/>
          <p:cNvSpPr txBox="1"/>
          <p:nvPr/>
        </p:nvSpPr>
        <p:spPr>
          <a:xfrm>
            <a:off x="2386886" y="4571836"/>
            <a:ext cx="312906" cy="369332"/>
          </a:xfrm>
          <a:prstGeom prst="rect">
            <a:avLst/>
          </a:prstGeom>
          <a:noFill/>
        </p:spPr>
        <p:txBody>
          <a:bodyPr wrap="none" rtlCol="0">
            <a:spAutoFit/>
          </a:bodyPr>
          <a:lstStyle/>
          <a:p>
            <a:r>
              <a:rPr lang="en-GB" dirty="0">
                <a:solidFill>
                  <a:srgbClr val="9A0000"/>
                </a:solidFill>
              </a:rPr>
              <a:t>7</a:t>
            </a:r>
          </a:p>
        </p:txBody>
      </p:sp>
      <p:sp>
        <p:nvSpPr>
          <p:cNvPr id="295" name="Oval 294"/>
          <p:cNvSpPr/>
          <p:nvPr/>
        </p:nvSpPr>
        <p:spPr>
          <a:xfrm>
            <a:off x="1907704" y="5157192"/>
            <a:ext cx="551189" cy="504056"/>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6" name="Oval 295"/>
          <p:cNvSpPr/>
          <p:nvPr/>
        </p:nvSpPr>
        <p:spPr>
          <a:xfrm>
            <a:off x="1284506" y="393305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7" name="TextBox 296"/>
          <p:cNvSpPr txBox="1"/>
          <p:nvPr/>
        </p:nvSpPr>
        <p:spPr>
          <a:xfrm>
            <a:off x="1115616" y="4077072"/>
            <a:ext cx="312906" cy="369332"/>
          </a:xfrm>
          <a:prstGeom prst="rect">
            <a:avLst/>
          </a:prstGeom>
          <a:noFill/>
        </p:spPr>
        <p:txBody>
          <a:bodyPr wrap="none" rtlCol="0">
            <a:spAutoFit/>
          </a:bodyPr>
          <a:lstStyle/>
          <a:p>
            <a:r>
              <a:rPr lang="en-GB" dirty="0">
                <a:solidFill>
                  <a:srgbClr val="9A0000"/>
                </a:solidFill>
              </a:rPr>
              <a:t>2</a:t>
            </a:r>
          </a:p>
        </p:txBody>
      </p:sp>
      <p:sp>
        <p:nvSpPr>
          <p:cNvPr id="298" name="Oval 297"/>
          <p:cNvSpPr/>
          <p:nvPr/>
        </p:nvSpPr>
        <p:spPr>
          <a:xfrm>
            <a:off x="2508642" y="5013176"/>
            <a:ext cx="695206" cy="72008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9" name="TextBox 298"/>
          <p:cNvSpPr txBox="1"/>
          <p:nvPr/>
        </p:nvSpPr>
        <p:spPr>
          <a:xfrm>
            <a:off x="1738814" y="5301208"/>
            <a:ext cx="312906" cy="369332"/>
          </a:xfrm>
          <a:prstGeom prst="rect">
            <a:avLst/>
          </a:prstGeom>
          <a:noFill/>
        </p:spPr>
        <p:txBody>
          <a:bodyPr wrap="none" rtlCol="0">
            <a:spAutoFit/>
          </a:bodyPr>
          <a:lstStyle/>
          <a:p>
            <a:r>
              <a:rPr lang="en-GB" dirty="0">
                <a:solidFill>
                  <a:srgbClr val="9A0000"/>
                </a:solidFill>
              </a:rPr>
              <a:t>6</a:t>
            </a:r>
          </a:p>
        </p:txBody>
      </p:sp>
      <p:sp>
        <p:nvSpPr>
          <p:cNvPr id="300" name="Oval 299"/>
          <p:cNvSpPr/>
          <p:nvPr/>
        </p:nvSpPr>
        <p:spPr>
          <a:xfrm>
            <a:off x="1907704" y="5769259"/>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1" name="TextBox 300"/>
          <p:cNvSpPr txBox="1"/>
          <p:nvPr/>
        </p:nvSpPr>
        <p:spPr>
          <a:xfrm>
            <a:off x="2579786" y="4754362"/>
            <a:ext cx="312906" cy="369332"/>
          </a:xfrm>
          <a:prstGeom prst="rect">
            <a:avLst/>
          </a:prstGeom>
          <a:noFill/>
        </p:spPr>
        <p:txBody>
          <a:bodyPr wrap="none" rtlCol="0">
            <a:spAutoFit/>
          </a:bodyPr>
          <a:lstStyle/>
          <a:p>
            <a:r>
              <a:rPr lang="en-GB" dirty="0">
                <a:solidFill>
                  <a:srgbClr val="9A0000"/>
                </a:solidFill>
              </a:rPr>
              <a:t>3</a:t>
            </a:r>
          </a:p>
        </p:txBody>
      </p:sp>
      <p:sp>
        <p:nvSpPr>
          <p:cNvPr id="302" name="Oval 301"/>
          <p:cNvSpPr/>
          <p:nvPr/>
        </p:nvSpPr>
        <p:spPr>
          <a:xfrm>
            <a:off x="2573178" y="55472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3" name="Oval 302"/>
          <p:cNvSpPr/>
          <p:nvPr/>
        </p:nvSpPr>
        <p:spPr>
          <a:xfrm>
            <a:off x="2376199" y="496167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4" name="TextBox 303"/>
          <p:cNvSpPr txBox="1"/>
          <p:nvPr/>
        </p:nvSpPr>
        <p:spPr>
          <a:xfrm rot="19302812">
            <a:off x="2404206" y="4867754"/>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05" name="TextBox 304"/>
          <p:cNvSpPr txBox="1"/>
          <p:nvPr/>
        </p:nvSpPr>
        <p:spPr>
          <a:xfrm>
            <a:off x="1738814" y="5877272"/>
            <a:ext cx="312906" cy="369332"/>
          </a:xfrm>
          <a:prstGeom prst="rect">
            <a:avLst/>
          </a:prstGeom>
          <a:noFill/>
        </p:spPr>
        <p:txBody>
          <a:bodyPr wrap="none" rtlCol="0">
            <a:spAutoFit/>
          </a:bodyPr>
          <a:lstStyle/>
          <a:p>
            <a:r>
              <a:rPr lang="en-GB" dirty="0">
                <a:solidFill>
                  <a:srgbClr val="9A0000"/>
                </a:solidFill>
              </a:rPr>
              <a:t>3</a:t>
            </a:r>
          </a:p>
        </p:txBody>
      </p:sp>
      <p:sp>
        <p:nvSpPr>
          <p:cNvPr id="306" name="TextBox 305"/>
          <p:cNvSpPr txBox="1"/>
          <p:nvPr/>
        </p:nvSpPr>
        <p:spPr>
          <a:xfrm>
            <a:off x="3460180" y="4437112"/>
            <a:ext cx="312906" cy="369332"/>
          </a:xfrm>
          <a:prstGeom prst="rect">
            <a:avLst/>
          </a:prstGeom>
          <a:noFill/>
        </p:spPr>
        <p:txBody>
          <a:bodyPr wrap="none" rtlCol="0">
            <a:spAutoFit/>
          </a:bodyPr>
          <a:lstStyle/>
          <a:p>
            <a:r>
              <a:rPr lang="en-GB" dirty="0">
                <a:solidFill>
                  <a:srgbClr val="9A0000"/>
                </a:solidFill>
              </a:rPr>
              <a:t>3</a:t>
            </a:r>
          </a:p>
        </p:txBody>
      </p:sp>
      <p:sp>
        <p:nvSpPr>
          <p:cNvPr id="307" name="TextBox 306"/>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08" name="TextBox 307"/>
          <p:cNvSpPr txBox="1"/>
          <p:nvPr/>
        </p:nvSpPr>
        <p:spPr>
          <a:xfrm>
            <a:off x="2411288" y="3832524"/>
            <a:ext cx="10150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HADRIANOPOLIS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09" name="Oval 308"/>
          <p:cNvSpPr/>
          <p:nvPr/>
        </p:nvSpPr>
        <p:spPr>
          <a:xfrm>
            <a:off x="2376199" y="38250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0" name="TextBox 309"/>
          <p:cNvSpPr txBox="1"/>
          <p:nvPr/>
        </p:nvSpPr>
        <p:spPr>
          <a:xfrm>
            <a:off x="2508642" y="3861153"/>
            <a:ext cx="312906" cy="369332"/>
          </a:xfrm>
          <a:prstGeom prst="rect">
            <a:avLst/>
          </a:prstGeom>
          <a:noFill/>
        </p:spPr>
        <p:txBody>
          <a:bodyPr wrap="none" rtlCol="0">
            <a:spAutoFit/>
          </a:bodyPr>
          <a:lstStyle/>
          <a:p>
            <a:r>
              <a:rPr lang="en-GB" dirty="0">
                <a:solidFill>
                  <a:srgbClr val="9A0000"/>
                </a:solidFill>
              </a:rPr>
              <a:t>1</a:t>
            </a:r>
          </a:p>
        </p:txBody>
      </p:sp>
      <p:sp>
        <p:nvSpPr>
          <p:cNvPr id="311" name="TextBox 310"/>
          <p:cNvSpPr txBox="1"/>
          <p:nvPr/>
        </p:nvSpPr>
        <p:spPr>
          <a:xfrm>
            <a:off x="910722" y="3203684"/>
            <a:ext cx="312906" cy="369332"/>
          </a:xfrm>
          <a:prstGeom prst="rect">
            <a:avLst/>
          </a:prstGeom>
          <a:noFill/>
        </p:spPr>
        <p:txBody>
          <a:bodyPr wrap="none" rtlCol="0">
            <a:spAutoFit/>
          </a:bodyPr>
          <a:lstStyle/>
          <a:p>
            <a:r>
              <a:rPr lang="en-GB" dirty="0">
                <a:solidFill>
                  <a:srgbClr val="9A0000"/>
                </a:solidFill>
              </a:rPr>
              <a:t>1</a:t>
            </a:r>
          </a:p>
        </p:txBody>
      </p:sp>
      <p:sp>
        <p:nvSpPr>
          <p:cNvPr id="312" name="Oval 311"/>
          <p:cNvSpPr/>
          <p:nvPr/>
        </p:nvSpPr>
        <p:spPr>
          <a:xfrm>
            <a:off x="1164057" y="464732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3" name="TextBox 312"/>
          <p:cNvSpPr txBox="1"/>
          <p:nvPr/>
        </p:nvSpPr>
        <p:spPr>
          <a:xfrm>
            <a:off x="1019925" y="4787860"/>
            <a:ext cx="312906" cy="369332"/>
          </a:xfrm>
          <a:prstGeom prst="rect">
            <a:avLst/>
          </a:prstGeom>
          <a:noFill/>
        </p:spPr>
        <p:txBody>
          <a:bodyPr wrap="none" rtlCol="0">
            <a:spAutoFit/>
          </a:bodyPr>
          <a:lstStyle/>
          <a:p>
            <a:r>
              <a:rPr lang="en-GB" dirty="0">
                <a:solidFill>
                  <a:srgbClr val="9A0000"/>
                </a:solidFill>
              </a:rPr>
              <a:t>1</a:t>
            </a:r>
          </a:p>
        </p:txBody>
      </p:sp>
      <p:sp>
        <p:nvSpPr>
          <p:cNvPr id="314" name="Oval 313"/>
          <p:cNvSpPr/>
          <p:nvPr/>
        </p:nvSpPr>
        <p:spPr>
          <a:xfrm>
            <a:off x="1680550" y="5142093"/>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5" name="TextBox 314"/>
          <p:cNvSpPr txBox="1"/>
          <p:nvPr/>
        </p:nvSpPr>
        <p:spPr>
          <a:xfrm>
            <a:off x="1475656" y="5157192"/>
            <a:ext cx="312906" cy="369332"/>
          </a:xfrm>
          <a:prstGeom prst="rect">
            <a:avLst/>
          </a:prstGeom>
          <a:noFill/>
        </p:spPr>
        <p:txBody>
          <a:bodyPr wrap="none" rtlCol="0">
            <a:spAutoFit/>
          </a:bodyPr>
          <a:lstStyle/>
          <a:p>
            <a:r>
              <a:rPr lang="en-GB" dirty="0">
                <a:solidFill>
                  <a:srgbClr val="9A0000"/>
                </a:solidFill>
              </a:rPr>
              <a:t>2</a:t>
            </a:r>
          </a:p>
        </p:txBody>
      </p:sp>
      <p:sp>
        <p:nvSpPr>
          <p:cNvPr id="316" name="Oval 315"/>
          <p:cNvSpPr/>
          <p:nvPr/>
        </p:nvSpPr>
        <p:spPr>
          <a:xfrm>
            <a:off x="3039900" y="453197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7" name="TextBox 316"/>
          <p:cNvSpPr txBox="1"/>
          <p:nvPr/>
        </p:nvSpPr>
        <p:spPr>
          <a:xfrm>
            <a:off x="2843808" y="4499828"/>
            <a:ext cx="312906" cy="369332"/>
          </a:xfrm>
          <a:prstGeom prst="rect">
            <a:avLst/>
          </a:prstGeom>
          <a:noFill/>
        </p:spPr>
        <p:txBody>
          <a:bodyPr wrap="none" rtlCol="0">
            <a:spAutoFit/>
          </a:bodyPr>
          <a:lstStyle/>
          <a:p>
            <a:r>
              <a:rPr lang="en-GB" dirty="0">
                <a:solidFill>
                  <a:srgbClr val="9A0000"/>
                </a:solidFill>
              </a:rPr>
              <a:t>1</a:t>
            </a:r>
          </a:p>
        </p:txBody>
      </p:sp>
      <p:sp>
        <p:nvSpPr>
          <p:cNvPr id="318" name="TextBox 317"/>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19" name="Oval 318"/>
          <p:cNvSpPr/>
          <p:nvPr/>
        </p:nvSpPr>
        <p:spPr>
          <a:xfrm>
            <a:off x="2198440" y="5053826"/>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0" name="TextBox 319"/>
          <p:cNvSpPr txBox="1"/>
          <p:nvPr/>
        </p:nvSpPr>
        <p:spPr>
          <a:xfrm>
            <a:off x="1942400" y="5003884"/>
            <a:ext cx="312906" cy="369332"/>
          </a:xfrm>
          <a:prstGeom prst="rect">
            <a:avLst/>
          </a:prstGeom>
          <a:noFill/>
        </p:spPr>
        <p:txBody>
          <a:bodyPr wrap="none" rtlCol="0">
            <a:spAutoFit/>
          </a:bodyPr>
          <a:lstStyle/>
          <a:p>
            <a:r>
              <a:rPr lang="en-GB" dirty="0">
                <a:solidFill>
                  <a:srgbClr val="9A0000"/>
                </a:solidFill>
              </a:rPr>
              <a:t>2</a:t>
            </a:r>
          </a:p>
        </p:txBody>
      </p:sp>
      <p:sp>
        <p:nvSpPr>
          <p:cNvPr id="321" name="TextBox 320"/>
          <p:cNvSpPr txBox="1"/>
          <p:nvPr/>
        </p:nvSpPr>
        <p:spPr>
          <a:xfrm>
            <a:off x="1907704" y="5126995"/>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2" name="Oval 321"/>
          <p:cNvSpPr/>
          <p:nvPr/>
        </p:nvSpPr>
        <p:spPr>
          <a:xfrm>
            <a:off x="2250117" y="4112203"/>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3" name="TextBox 322"/>
          <p:cNvSpPr txBox="1"/>
          <p:nvPr/>
        </p:nvSpPr>
        <p:spPr>
          <a:xfrm>
            <a:off x="2111291" y="4166873"/>
            <a:ext cx="312906" cy="369332"/>
          </a:xfrm>
          <a:prstGeom prst="rect">
            <a:avLst/>
          </a:prstGeom>
          <a:noFill/>
        </p:spPr>
        <p:txBody>
          <a:bodyPr wrap="none" rtlCol="0">
            <a:spAutoFit/>
          </a:bodyPr>
          <a:lstStyle/>
          <a:p>
            <a:r>
              <a:rPr lang="en-GB" dirty="0">
                <a:solidFill>
                  <a:srgbClr val="9A0000"/>
                </a:solidFill>
              </a:rPr>
              <a:t>3</a:t>
            </a:r>
          </a:p>
        </p:txBody>
      </p:sp>
      <p:sp>
        <p:nvSpPr>
          <p:cNvPr id="324" name="TextBox 323"/>
          <p:cNvSpPr txBox="1"/>
          <p:nvPr/>
        </p:nvSpPr>
        <p:spPr>
          <a:xfrm>
            <a:off x="2418913" y="4138627"/>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5" name="Oval 324"/>
          <p:cNvSpPr/>
          <p:nvPr/>
        </p:nvSpPr>
        <p:spPr>
          <a:xfrm>
            <a:off x="1630802" y="481515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6" name="TextBox 325"/>
          <p:cNvSpPr txBox="1"/>
          <p:nvPr/>
        </p:nvSpPr>
        <p:spPr>
          <a:xfrm>
            <a:off x="1738814" y="4797152"/>
            <a:ext cx="312906" cy="369332"/>
          </a:xfrm>
          <a:prstGeom prst="rect">
            <a:avLst/>
          </a:prstGeom>
          <a:noFill/>
        </p:spPr>
        <p:txBody>
          <a:bodyPr wrap="none" rtlCol="0">
            <a:spAutoFit/>
          </a:bodyPr>
          <a:lstStyle/>
          <a:p>
            <a:r>
              <a:rPr lang="en-GB" dirty="0">
                <a:solidFill>
                  <a:srgbClr val="9A0000"/>
                </a:solidFill>
              </a:rPr>
              <a:t>1</a:t>
            </a:r>
          </a:p>
        </p:txBody>
      </p:sp>
      <p:sp>
        <p:nvSpPr>
          <p:cNvPr id="327" name="TextBox 326"/>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8" name="TextBox 327"/>
          <p:cNvSpPr txBox="1"/>
          <p:nvPr/>
        </p:nvSpPr>
        <p:spPr>
          <a:xfrm>
            <a:off x="2411760" y="5631051"/>
            <a:ext cx="68159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CERAMUS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29" name="Oval 328"/>
          <p:cNvSpPr/>
          <p:nvPr/>
        </p:nvSpPr>
        <p:spPr>
          <a:xfrm>
            <a:off x="2123728" y="285293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0" name="TextBox 329"/>
          <p:cNvSpPr txBox="1"/>
          <p:nvPr/>
        </p:nvSpPr>
        <p:spPr>
          <a:xfrm>
            <a:off x="2195736" y="2708920"/>
            <a:ext cx="312906" cy="369332"/>
          </a:xfrm>
          <a:prstGeom prst="rect">
            <a:avLst/>
          </a:prstGeom>
          <a:noFill/>
        </p:spPr>
        <p:txBody>
          <a:bodyPr wrap="none" rtlCol="0">
            <a:spAutoFit/>
          </a:bodyPr>
          <a:lstStyle/>
          <a:p>
            <a:r>
              <a:rPr lang="en-GB" dirty="0">
                <a:solidFill>
                  <a:srgbClr val="9A0000"/>
                </a:solidFill>
              </a:rPr>
              <a:t>1</a:t>
            </a:r>
          </a:p>
        </p:txBody>
      </p:sp>
      <p:sp>
        <p:nvSpPr>
          <p:cNvPr id="331" name="Oval 330"/>
          <p:cNvSpPr/>
          <p:nvPr/>
        </p:nvSpPr>
        <p:spPr>
          <a:xfrm>
            <a:off x="2979840" y="4861560"/>
            <a:ext cx="793246" cy="81174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2" name="TextBox 331"/>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333" name="TextBox 332"/>
          <p:cNvSpPr txBox="1"/>
          <p:nvPr/>
        </p:nvSpPr>
        <p:spPr>
          <a:xfrm>
            <a:off x="2843808" y="5517232"/>
            <a:ext cx="441146" cy="369332"/>
          </a:xfrm>
          <a:prstGeom prst="rect">
            <a:avLst/>
          </a:prstGeom>
          <a:noFill/>
        </p:spPr>
        <p:txBody>
          <a:bodyPr wrap="none" rtlCol="0">
            <a:spAutoFit/>
          </a:bodyPr>
          <a:lstStyle/>
          <a:p>
            <a:r>
              <a:rPr lang="en-GB" dirty="0">
                <a:solidFill>
                  <a:srgbClr val="9A0000"/>
                </a:solidFill>
              </a:rPr>
              <a:t>12</a:t>
            </a:r>
          </a:p>
        </p:txBody>
      </p:sp>
      <p:sp>
        <p:nvSpPr>
          <p:cNvPr id="334" name="TextBox 333"/>
          <p:cNvSpPr txBox="1"/>
          <p:nvPr/>
        </p:nvSpPr>
        <p:spPr>
          <a:xfrm>
            <a:off x="2915816" y="5162602"/>
            <a:ext cx="86273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APHRODISIAS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35" name="TextBox 334"/>
          <p:cNvSpPr txBox="1"/>
          <p:nvPr/>
        </p:nvSpPr>
        <p:spPr>
          <a:xfrm>
            <a:off x="3122742" y="5589240"/>
            <a:ext cx="441146" cy="369332"/>
          </a:xfrm>
          <a:prstGeom prst="rect">
            <a:avLst/>
          </a:prstGeom>
          <a:noFill/>
        </p:spPr>
        <p:txBody>
          <a:bodyPr wrap="none" rtlCol="0">
            <a:spAutoFit/>
          </a:bodyPr>
          <a:lstStyle/>
          <a:p>
            <a:r>
              <a:rPr lang="en-GB" dirty="0">
                <a:solidFill>
                  <a:srgbClr val="9A0000"/>
                </a:solidFill>
              </a:rPr>
              <a:t>17</a:t>
            </a:r>
          </a:p>
        </p:txBody>
      </p:sp>
      <p:sp>
        <p:nvSpPr>
          <p:cNvPr id="336" name="Oval 335"/>
          <p:cNvSpPr/>
          <p:nvPr/>
        </p:nvSpPr>
        <p:spPr>
          <a:xfrm>
            <a:off x="3256593" y="4690526"/>
            <a:ext cx="360040" cy="32403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7" name="Oval 336"/>
          <p:cNvSpPr/>
          <p:nvPr/>
        </p:nvSpPr>
        <p:spPr>
          <a:xfrm>
            <a:off x="2170862" y="550406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8" name="TextBox 337"/>
          <p:cNvSpPr txBox="1"/>
          <p:nvPr/>
        </p:nvSpPr>
        <p:spPr>
          <a:xfrm>
            <a:off x="2000816" y="5521425"/>
            <a:ext cx="48122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IASOS</a:t>
            </a:r>
          </a:p>
        </p:txBody>
      </p:sp>
      <p:sp>
        <p:nvSpPr>
          <p:cNvPr id="339" name="TextBox 338"/>
          <p:cNvSpPr txBox="1"/>
          <p:nvPr/>
        </p:nvSpPr>
        <p:spPr>
          <a:xfrm>
            <a:off x="2195736" y="5621953"/>
            <a:ext cx="312906" cy="369332"/>
          </a:xfrm>
          <a:prstGeom prst="rect">
            <a:avLst/>
          </a:prstGeom>
          <a:noFill/>
        </p:spPr>
        <p:txBody>
          <a:bodyPr wrap="none" rtlCol="0">
            <a:spAutoFit/>
          </a:bodyPr>
          <a:lstStyle/>
          <a:p>
            <a:r>
              <a:rPr lang="en-GB" dirty="0">
                <a:solidFill>
                  <a:srgbClr val="9A0000"/>
                </a:solidFill>
              </a:rPr>
              <a:t>1</a:t>
            </a:r>
          </a:p>
        </p:txBody>
      </p:sp>
      <p:sp>
        <p:nvSpPr>
          <p:cNvPr id="340" name="Oval 339"/>
          <p:cNvSpPr/>
          <p:nvPr/>
        </p:nvSpPr>
        <p:spPr>
          <a:xfrm>
            <a:off x="2657664" y="500983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1" name="TextBox 340"/>
          <p:cNvSpPr txBox="1"/>
          <p:nvPr/>
        </p:nvSpPr>
        <p:spPr>
          <a:xfrm rot="19302812">
            <a:off x="2642368" y="4989610"/>
            <a:ext cx="46358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NYSA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42" name="TextBox 341"/>
          <p:cNvSpPr txBox="1"/>
          <p:nvPr/>
        </p:nvSpPr>
        <p:spPr>
          <a:xfrm>
            <a:off x="2747874" y="4787860"/>
            <a:ext cx="312906" cy="369332"/>
          </a:xfrm>
          <a:prstGeom prst="rect">
            <a:avLst/>
          </a:prstGeom>
          <a:noFill/>
        </p:spPr>
        <p:txBody>
          <a:bodyPr wrap="none" rtlCol="0">
            <a:spAutoFit/>
          </a:bodyPr>
          <a:lstStyle/>
          <a:p>
            <a:r>
              <a:rPr lang="en-GB" dirty="0">
                <a:solidFill>
                  <a:srgbClr val="9A0000"/>
                </a:solidFill>
              </a:rPr>
              <a:t>1</a:t>
            </a:r>
          </a:p>
        </p:txBody>
      </p:sp>
      <p:sp>
        <p:nvSpPr>
          <p:cNvPr id="343" name="TextBox 342"/>
          <p:cNvSpPr txBox="1"/>
          <p:nvPr/>
        </p:nvSpPr>
        <p:spPr>
          <a:xfrm>
            <a:off x="3203848" y="3982207"/>
            <a:ext cx="312906" cy="369332"/>
          </a:xfrm>
          <a:prstGeom prst="rect">
            <a:avLst/>
          </a:prstGeom>
          <a:noFill/>
        </p:spPr>
        <p:txBody>
          <a:bodyPr wrap="none" rtlCol="0">
            <a:spAutoFit/>
          </a:bodyPr>
          <a:lstStyle/>
          <a:p>
            <a:r>
              <a:rPr lang="en-GB" dirty="0">
                <a:solidFill>
                  <a:srgbClr val="9A0000"/>
                </a:solidFill>
              </a:rPr>
              <a:t>1</a:t>
            </a:r>
          </a:p>
        </p:txBody>
      </p:sp>
      <p:sp>
        <p:nvSpPr>
          <p:cNvPr id="344" name="TextBox 343"/>
          <p:cNvSpPr txBox="1"/>
          <p:nvPr/>
        </p:nvSpPr>
        <p:spPr>
          <a:xfrm rot="19637841">
            <a:off x="3209385" y="4004480"/>
            <a:ext cx="10663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TEMENOTHRYRAI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45" name="Oval 344"/>
          <p:cNvSpPr/>
          <p:nvPr/>
        </p:nvSpPr>
        <p:spPr>
          <a:xfrm>
            <a:off x="3376463" y="411476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6" name="Oval 345"/>
          <p:cNvSpPr/>
          <p:nvPr/>
        </p:nvSpPr>
        <p:spPr>
          <a:xfrm>
            <a:off x="3524387" y="49580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7" name="TextBox 346"/>
          <p:cNvSpPr txBox="1"/>
          <p:nvPr/>
        </p:nvSpPr>
        <p:spPr>
          <a:xfrm rot="19234416">
            <a:off x="3411098" y="4894858"/>
            <a:ext cx="6783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ATTOUDA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48" name="Oval 347"/>
          <p:cNvSpPr/>
          <p:nvPr/>
        </p:nvSpPr>
        <p:spPr>
          <a:xfrm>
            <a:off x="2255404" y="38151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9" name="TextBox 348"/>
          <p:cNvSpPr txBox="1"/>
          <p:nvPr/>
        </p:nvSpPr>
        <p:spPr>
          <a:xfrm rot="18831155">
            <a:off x="2208176" y="3552817"/>
            <a:ext cx="67999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NAKRASA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50" name="TextBox 349"/>
          <p:cNvSpPr txBox="1"/>
          <p:nvPr/>
        </p:nvSpPr>
        <p:spPr>
          <a:xfrm>
            <a:off x="2200410" y="3501008"/>
            <a:ext cx="312906" cy="369332"/>
          </a:xfrm>
          <a:prstGeom prst="rect">
            <a:avLst/>
          </a:prstGeom>
          <a:noFill/>
        </p:spPr>
        <p:txBody>
          <a:bodyPr wrap="none" rtlCol="0">
            <a:spAutoFit/>
          </a:bodyPr>
          <a:lstStyle/>
          <a:p>
            <a:r>
              <a:rPr lang="en-GB" dirty="0">
                <a:solidFill>
                  <a:srgbClr val="9A0000"/>
                </a:solidFill>
              </a:rPr>
              <a:t>1</a:t>
            </a:r>
          </a:p>
        </p:txBody>
      </p:sp>
      <p:sp>
        <p:nvSpPr>
          <p:cNvPr id="351" name="Oval 350"/>
          <p:cNvSpPr/>
          <p:nvPr/>
        </p:nvSpPr>
        <p:spPr>
          <a:xfrm>
            <a:off x="3952660" y="5084024"/>
            <a:ext cx="556931" cy="500760"/>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2" name="Oval 351"/>
          <p:cNvSpPr/>
          <p:nvPr/>
        </p:nvSpPr>
        <p:spPr>
          <a:xfrm>
            <a:off x="4293567" y="5197842"/>
            <a:ext cx="432048" cy="396045"/>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3" name="TextBox 352"/>
          <p:cNvSpPr txBox="1"/>
          <p:nvPr/>
        </p:nvSpPr>
        <p:spPr>
          <a:xfrm>
            <a:off x="4517096" y="5386761"/>
            <a:ext cx="312906" cy="369332"/>
          </a:xfrm>
          <a:prstGeom prst="rect">
            <a:avLst/>
          </a:prstGeom>
          <a:noFill/>
        </p:spPr>
        <p:txBody>
          <a:bodyPr wrap="none" rtlCol="0">
            <a:spAutoFit/>
          </a:bodyPr>
          <a:lstStyle/>
          <a:p>
            <a:r>
              <a:rPr lang="en-GB" dirty="0">
                <a:solidFill>
                  <a:srgbClr val="9A0000"/>
                </a:solidFill>
              </a:rPr>
              <a:t>5</a:t>
            </a:r>
          </a:p>
        </p:txBody>
      </p:sp>
      <p:sp>
        <p:nvSpPr>
          <p:cNvPr id="354" name="Oval 353"/>
          <p:cNvSpPr/>
          <p:nvPr/>
        </p:nvSpPr>
        <p:spPr>
          <a:xfrm>
            <a:off x="4860032" y="530120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5" name="TextBox 354"/>
          <p:cNvSpPr txBox="1"/>
          <p:nvPr/>
        </p:nvSpPr>
        <p:spPr>
          <a:xfrm>
            <a:off x="4964999" y="5398314"/>
            <a:ext cx="312906" cy="369332"/>
          </a:xfrm>
          <a:prstGeom prst="rect">
            <a:avLst/>
          </a:prstGeom>
          <a:noFill/>
        </p:spPr>
        <p:txBody>
          <a:bodyPr wrap="none" rtlCol="0">
            <a:spAutoFit/>
          </a:bodyPr>
          <a:lstStyle/>
          <a:p>
            <a:r>
              <a:rPr lang="en-GB" dirty="0">
                <a:solidFill>
                  <a:srgbClr val="9A0000"/>
                </a:solidFill>
              </a:rPr>
              <a:t>1</a:t>
            </a:r>
          </a:p>
        </p:txBody>
      </p:sp>
      <p:sp>
        <p:nvSpPr>
          <p:cNvPr id="356" name="Oval 355"/>
          <p:cNvSpPr/>
          <p:nvPr/>
        </p:nvSpPr>
        <p:spPr>
          <a:xfrm>
            <a:off x="4585729" y="515582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7" name="TextBox 356"/>
          <p:cNvSpPr txBox="1"/>
          <p:nvPr/>
        </p:nvSpPr>
        <p:spPr>
          <a:xfrm>
            <a:off x="4530882" y="4943210"/>
            <a:ext cx="312906" cy="369332"/>
          </a:xfrm>
          <a:prstGeom prst="rect">
            <a:avLst/>
          </a:prstGeom>
          <a:noFill/>
        </p:spPr>
        <p:txBody>
          <a:bodyPr wrap="none" rtlCol="0">
            <a:spAutoFit/>
          </a:bodyPr>
          <a:lstStyle/>
          <a:p>
            <a:r>
              <a:rPr lang="en-GB" dirty="0">
                <a:solidFill>
                  <a:srgbClr val="9A0000"/>
                </a:solidFill>
              </a:rPr>
              <a:t>1</a:t>
            </a:r>
          </a:p>
        </p:txBody>
      </p:sp>
      <p:sp>
        <p:nvSpPr>
          <p:cNvPr id="358" name="TextBox 357"/>
          <p:cNvSpPr txBox="1"/>
          <p:nvPr/>
        </p:nvSpPr>
        <p:spPr>
          <a:xfrm>
            <a:off x="4386956" y="5185691"/>
            <a:ext cx="6222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SILLYON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59" name="Oval 358"/>
          <p:cNvSpPr/>
          <p:nvPr/>
        </p:nvSpPr>
        <p:spPr>
          <a:xfrm>
            <a:off x="4307813" y="541058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0" name="TextBox 359"/>
          <p:cNvSpPr txBox="1"/>
          <p:nvPr/>
        </p:nvSpPr>
        <p:spPr>
          <a:xfrm>
            <a:off x="4175199" y="5504064"/>
            <a:ext cx="68961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ATTALEIA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61" name="Oval 360"/>
          <p:cNvSpPr/>
          <p:nvPr/>
        </p:nvSpPr>
        <p:spPr>
          <a:xfrm>
            <a:off x="4337076" y="4671139"/>
            <a:ext cx="417128" cy="382688"/>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2" name="TextBox 361"/>
          <p:cNvSpPr txBox="1"/>
          <p:nvPr/>
        </p:nvSpPr>
        <p:spPr>
          <a:xfrm>
            <a:off x="4355976" y="4660897"/>
            <a:ext cx="5533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ADADA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63" name="TextBox 362"/>
          <p:cNvSpPr txBox="1"/>
          <p:nvPr/>
        </p:nvSpPr>
        <p:spPr>
          <a:xfrm>
            <a:off x="4547126" y="4427820"/>
            <a:ext cx="312906" cy="369332"/>
          </a:xfrm>
          <a:prstGeom prst="rect">
            <a:avLst/>
          </a:prstGeom>
          <a:noFill/>
        </p:spPr>
        <p:txBody>
          <a:bodyPr wrap="none" rtlCol="0">
            <a:spAutoFit/>
          </a:bodyPr>
          <a:lstStyle/>
          <a:p>
            <a:r>
              <a:rPr lang="en-GB" dirty="0">
                <a:solidFill>
                  <a:srgbClr val="9A0000"/>
                </a:solidFill>
              </a:rPr>
              <a:t>4</a:t>
            </a:r>
          </a:p>
        </p:txBody>
      </p:sp>
      <p:sp>
        <p:nvSpPr>
          <p:cNvPr id="364" name="TextBox 363"/>
          <p:cNvSpPr txBox="1"/>
          <p:nvPr/>
        </p:nvSpPr>
        <p:spPr>
          <a:xfrm rot="18988557">
            <a:off x="3857182" y="5195905"/>
            <a:ext cx="72167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TERMESOS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65" name="TextBox 364"/>
          <p:cNvSpPr txBox="1"/>
          <p:nvPr/>
        </p:nvSpPr>
        <p:spPr>
          <a:xfrm>
            <a:off x="3978247" y="5507940"/>
            <a:ext cx="312906" cy="369332"/>
          </a:xfrm>
          <a:prstGeom prst="rect">
            <a:avLst/>
          </a:prstGeom>
          <a:noFill/>
        </p:spPr>
        <p:txBody>
          <a:bodyPr wrap="none" rtlCol="0">
            <a:spAutoFit/>
          </a:bodyPr>
          <a:lstStyle/>
          <a:p>
            <a:r>
              <a:rPr lang="en-GB" dirty="0">
                <a:solidFill>
                  <a:srgbClr val="9A0000"/>
                </a:solidFill>
              </a:rPr>
              <a:t>7</a:t>
            </a:r>
          </a:p>
        </p:txBody>
      </p:sp>
      <p:sp>
        <p:nvSpPr>
          <p:cNvPr id="366" name="Oval 365"/>
          <p:cNvSpPr/>
          <p:nvPr/>
        </p:nvSpPr>
        <p:spPr>
          <a:xfrm>
            <a:off x="3484475" y="5877272"/>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7" name="TextBox 366"/>
          <p:cNvSpPr txBox="1"/>
          <p:nvPr/>
        </p:nvSpPr>
        <p:spPr>
          <a:xfrm>
            <a:off x="3275856" y="5877272"/>
            <a:ext cx="312906" cy="369332"/>
          </a:xfrm>
          <a:prstGeom prst="rect">
            <a:avLst/>
          </a:prstGeom>
          <a:noFill/>
        </p:spPr>
        <p:txBody>
          <a:bodyPr wrap="none" rtlCol="0">
            <a:spAutoFit/>
          </a:bodyPr>
          <a:lstStyle/>
          <a:p>
            <a:r>
              <a:rPr lang="en-GB" dirty="0">
                <a:solidFill>
                  <a:srgbClr val="9A0000"/>
                </a:solidFill>
              </a:rPr>
              <a:t>1</a:t>
            </a:r>
          </a:p>
        </p:txBody>
      </p:sp>
      <p:sp>
        <p:nvSpPr>
          <p:cNvPr id="368" name="TextBox 367"/>
          <p:cNvSpPr txBox="1"/>
          <p:nvPr/>
        </p:nvSpPr>
        <p:spPr>
          <a:xfrm>
            <a:off x="3347864" y="5877852"/>
            <a:ext cx="7729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TELMESSOS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69" name="TextBox 368"/>
          <p:cNvSpPr txBox="1"/>
          <p:nvPr/>
        </p:nvSpPr>
        <p:spPr>
          <a:xfrm rot="1525223">
            <a:off x="3778727" y="3078487"/>
            <a:ext cx="83869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DORYLAEUM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70" name="Oval 369"/>
          <p:cNvSpPr/>
          <p:nvPr/>
        </p:nvSpPr>
        <p:spPr>
          <a:xfrm>
            <a:off x="3594203" y="599457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1" name="TextBox 370"/>
          <p:cNvSpPr txBox="1"/>
          <p:nvPr/>
        </p:nvSpPr>
        <p:spPr>
          <a:xfrm>
            <a:off x="3611022" y="6156012"/>
            <a:ext cx="312906" cy="369332"/>
          </a:xfrm>
          <a:prstGeom prst="rect">
            <a:avLst/>
          </a:prstGeom>
          <a:noFill/>
        </p:spPr>
        <p:txBody>
          <a:bodyPr wrap="none" rtlCol="0">
            <a:spAutoFit/>
          </a:bodyPr>
          <a:lstStyle/>
          <a:p>
            <a:r>
              <a:rPr lang="en-GB" dirty="0">
                <a:solidFill>
                  <a:srgbClr val="9A0000"/>
                </a:solidFill>
              </a:rPr>
              <a:t>1</a:t>
            </a:r>
          </a:p>
        </p:txBody>
      </p:sp>
      <p:sp>
        <p:nvSpPr>
          <p:cNvPr id="372" name="TextBox 371"/>
          <p:cNvSpPr txBox="1"/>
          <p:nvPr/>
        </p:nvSpPr>
        <p:spPr>
          <a:xfrm>
            <a:off x="4018746" y="6235892"/>
            <a:ext cx="312906" cy="369332"/>
          </a:xfrm>
          <a:prstGeom prst="rect">
            <a:avLst/>
          </a:prstGeom>
          <a:noFill/>
        </p:spPr>
        <p:txBody>
          <a:bodyPr wrap="none" rtlCol="0">
            <a:spAutoFit/>
          </a:bodyPr>
          <a:lstStyle/>
          <a:p>
            <a:r>
              <a:rPr lang="en-GB" dirty="0">
                <a:solidFill>
                  <a:srgbClr val="9A0000"/>
                </a:solidFill>
              </a:rPr>
              <a:t>1</a:t>
            </a:r>
          </a:p>
        </p:txBody>
      </p:sp>
      <p:sp>
        <p:nvSpPr>
          <p:cNvPr id="373" name="Oval 372"/>
          <p:cNvSpPr/>
          <p:nvPr/>
        </p:nvSpPr>
        <p:spPr>
          <a:xfrm>
            <a:off x="3916916" y="6075644"/>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4" name="TextBox 373"/>
          <p:cNvSpPr txBox="1"/>
          <p:nvPr/>
        </p:nvSpPr>
        <p:spPr>
          <a:xfrm>
            <a:off x="3917527" y="6063099"/>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APERLAI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75" name="TextBox 374"/>
          <p:cNvSpPr txBox="1"/>
          <p:nvPr/>
        </p:nvSpPr>
        <p:spPr>
          <a:xfrm>
            <a:off x="3339784" y="5586853"/>
            <a:ext cx="57740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KIBYRA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76" name="Oval 375"/>
          <p:cNvSpPr/>
          <p:nvPr/>
        </p:nvSpPr>
        <p:spPr>
          <a:xfrm>
            <a:off x="3534416" y="5517232"/>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7" name="TextBox 376"/>
          <p:cNvSpPr txBox="1"/>
          <p:nvPr/>
        </p:nvSpPr>
        <p:spPr>
          <a:xfrm>
            <a:off x="3707904" y="5507940"/>
            <a:ext cx="312906" cy="369332"/>
          </a:xfrm>
          <a:prstGeom prst="rect">
            <a:avLst/>
          </a:prstGeom>
          <a:noFill/>
        </p:spPr>
        <p:txBody>
          <a:bodyPr wrap="none" rtlCol="0">
            <a:spAutoFit/>
          </a:bodyPr>
          <a:lstStyle/>
          <a:p>
            <a:r>
              <a:rPr lang="en-GB" dirty="0">
                <a:solidFill>
                  <a:srgbClr val="9A0000"/>
                </a:solidFill>
              </a:rPr>
              <a:t>2</a:t>
            </a:r>
          </a:p>
        </p:txBody>
      </p:sp>
      <p:sp>
        <p:nvSpPr>
          <p:cNvPr id="378" name="Oval 377"/>
          <p:cNvSpPr/>
          <p:nvPr/>
        </p:nvSpPr>
        <p:spPr>
          <a:xfrm>
            <a:off x="3523700" y="5702978"/>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9" name="TextBox 378"/>
          <p:cNvSpPr txBox="1"/>
          <p:nvPr/>
        </p:nvSpPr>
        <p:spPr>
          <a:xfrm>
            <a:off x="3482301" y="5771134"/>
            <a:ext cx="73449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OINOANDA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80" name="TextBox 379"/>
          <p:cNvSpPr txBox="1"/>
          <p:nvPr/>
        </p:nvSpPr>
        <p:spPr>
          <a:xfrm>
            <a:off x="3328022" y="5651956"/>
            <a:ext cx="312906" cy="369332"/>
          </a:xfrm>
          <a:prstGeom prst="rect">
            <a:avLst/>
          </a:prstGeom>
          <a:noFill/>
        </p:spPr>
        <p:txBody>
          <a:bodyPr wrap="none" rtlCol="0">
            <a:spAutoFit/>
          </a:bodyPr>
          <a:lstStyle/>
          <a:p>
            <a:r>
              <a:rPr lang="en-GB" dirty="0">
                <a:solidFill>
                  <a:srgbClr val="9A0000"/>
                </a:solidFill>
              </a:rPr>
              <a:t>1</a:t>
            </a:r>
          </a:p>
        </p:txBody>
      </p:sp>
      <p:sp>
        <p:nvSpPr>
          <p:cNvPr id="381" name="Oval 380"/>
          <p:cNvSpPr/>
          <p:nvPr/>
        </p:nvSpPr>
        <p:spPr>
          <a:xfrm>
            <a:off x="5868144" y="394115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2" name="TextBox 381"/>
          <p:cNvSpPr txBox="1"/>
          <p:nvPr/>
        </p:nvSpPr>
        <p:spPr>
          <a:xfrm>
            <a:off x="5927715" y="3779748"/>
            <a:ext cx="312906" cy="369332"/>
          </a:xfrm>
          <a:prstGeom prst="rect">
            <a:avLst/>
          </a:prstGeom>
          <a:noFill/>
        </p:spPr>
        <p:txBody>
          <a:bodyPr wrap="none" rtlCol="0">
            <a:spAutoFit/>
          </a:bodyPr>
          <a:lstStyle/>
          <a:p>
            <a:r>
              <a:rPr lang="en-GB" dirty="0">
                <a:solidFill>
                  <a:srgbClr val="9A0000"/>
                </a:solidFill>
              </a:rPr>
              <a:t>1</a:t>
            </a:r>
          </a:p>
        </p:txBody>
      </p:sp>
      <p:sp>
        <p:nvSpPr>
          <p:cNvPr id="383" name="TextBox 382"/>
          <p:cNvSpPr txBox="1"/>
          <p:nvPr/>
        </p:nvSpPr>
        <p:spPr>
          <a:xfrm>
            <a:off x="5564474" y="4061974"/>
            <a:ext cx="6687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SAVATRA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84" name="TextBox 383"/>
          <p:cNvSpPr txBox="1"/>
          <p:nvPr/>
        </p:nvSpPr>
        <p:spPr>
          <a:xfrm rot="21185174">
            <a:off x="1342549" y="2988240"/>
            <a:ext cx="56618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PARION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85" name="TextBox 384"/>
          <p:cNvSpPr txBox="1"/>
          <p:nvPr/>
        </p:nvSpPr>
        <p:spPr>
          <a:xfrm>
            <a:off x="1587904" y="3045986"/>
            <a:ext cx="312906" cy="369332"/>
          </a:xfrm>
          <a:prstGeom prst="rect">
            <a:avLst/>
          </a:prstGeom>
          <a:noFill/>
        </p:spPr>
        <p:txBody>
          <a:bodyPr wrap="none" rtlCol="0">
            <a:spAutoFit/>
          </a:bodyPr>
          <a:lstStyle/>
          <a:p>
            <a:r>
              <a:rPr lang="en-GB" dirty="0">
                <a:solidFill>
                  <a:srgbClr val="9A0000"/>
                </a:solidFill>
              </a:rPr>
              <a:t>1</a:t>
            </a:r>
          </a:p>
        </p:txBody>
      </p:sp>
      <p:sp>
        <p:nvSpPr>
          <p:cNvPr id="386" name="Oval 385"/>
          <p:cNvSpPr/>
          <p:nvPr/>
        </p:nvSpPr>
        <p:spPr>
          <a:xfrm>
            <a:off x="1502561" y="2978950"/>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7" name="Oval 386"/>
          <p:cNvSpPr/>
          <p:nvPr/>
        </p:nvSpPr>
        <p:spPr>
          <a:xfrm>
            <a:off x="3908883" y="4138627"/>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8" name="TextBox 387"/>
          <p:cNvSpPr txBox="1"/>
          <p:nvPr/>
        </p:nvSpPr>
        <p:spPr>
          <a:xfrm>
            <a:off x="3908883" y="3877754"/>
            <a:ext cx="312906" cy="369332"/>
          </a:xfrm>
          <a:prstGeom prst="rect">
            <a:avLst/>
          </a:prstGeom>
          <a:noFill/>
        </p:spPr>
        <p:txBody>
          <a:bodyPr wrap="none" rtlCol="0">
            <a:spAutoFit/>
          </a:bodyPr>
          <a:lstStyle/>
          <a:p>
            <a:r>
              <a:rPr lang="en-GB" dirty="0">
                <a:solidFill>
                  <a:srgbClr val="9A0000"/>
                </a:solidFill>
              </a:rPr>
              <a:t>2</a:t>
            </a:r>
          </a:p>
        </p:txBody>
      </p:sp>
      <p:sp>
        <p:nvSpPr>
          <p:cNvPr id="389" name="TextBox 388"/>
          <p:cNvSpPr txBox="1"/>
          <p:nvPr/>
        </p:nvSpPr>
        <p:spPr>
          <a:xfrm>
            <a:off x="3707904" y="4221088"/>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AKMONEA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90" name="Oval 389"/>
          <p:cNvSpPr/>
          <p:nvPr/>
        </p:nvSpPr>
        <p:spPr>
          <a:xfrm>
            <a:off x="4091789" y="3060196"/>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1" name="TextBox 390"/>
          <p:cNvSpPr txBox="1"/>
          <p:nvPr/>
        </p:nvSpPr>
        <p:spPr>
          <a:xfrm>
            <a:off x="4172041" y="2854737"/>
            <a:ext cx="312906" cy="369332"/>
          </a:xfrm>
          <a:prstGeom prst="rect">
            <a:avLst/>
          </a:prstGeom>
          <a:noFill/>
        </p:spPr>
        <p:txBody>
          <a:bodyPr wrap="none" rtlCol="0">
            <a:spAutoFit/>
          </a:bodyPr>
          <a:lstStyle/>
          <a:p>
            <a:r>
              <a:rPr lang="en-GB" dirty="0">
                <a:solidFill>
                  <a:srgbClr val="9A0000"/>
                </a:solidFill>
              </a:rPr>
              <a:t>1</a:t>
            </a:r>
          </a:p>
        </p:txBody>
      </p:sp>
      <p:sp>
        <p:nvSpPr>
          <p:cNvPr id="392" name="Oval 391"/>
          <p:cNvSpPr/>
          <p:nvPr/>
        </p:nvSpPr>
        <p:spPr>
          <a:xfrm>
            <a:off x="3721393" y="5120898"/>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3" name="TextBox 392"/>
          <p:cNvSpPr txBox="1"/>
          <p:nvPr/>
        </p:nvSpPr>
        <p:spPr>
          <a:xfrm rot="19234416">
            <a:off x="3505407" y="5097648"/>
            <a:ext cx="7200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KEREPATA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94" name="Oval 393"/>
          <p:cNvSpPr/>
          <p:nvPr/>
        </p:nvSpPr>
        <p:spPr>
          <a:xfrm>
            <a:off x="802710" y="580990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5" name="TextBox 394"/>
          <p:cNvSpPr txBox="1"/>
          <p:nvPr/>
        </p:nvSpPr>
        <p:spPr>
          <a:xfrm>
            <a:off x="646257" y="5890978"/>
            <a:ext cx="312906" cy="369332"/>
          </a:xfrm>
          <a:prstGeom prst="rect">
            <a:avLst/>
          </a:prstGeom>
          <a:noFill/>
        </p:spPr>
        <p:txBody>
          <a:bodyPr wrap="none" rtlCol="0">
            <a:spAutoFit/>
          </a:bodyPr>
          <a:lstStyle/>
          <a:p>
            <a:r>
              <a:rPr lang="en-GB" dirty="0">
                <a:solidFill>
                  <a:srgbClr val="9A0000"/>
                </a:solidFill>
              </a:rPr>
              <a:t>1</a:t>
            </a:r>
          </a:p>
        </p:txBody>
      </p:sp>
      <p:sp>
        <p:nvSpPr>
          <p:cNvPr id="396" name="TextBox 395"/>
          <p:cNvSpPr txBox="1"/>
          <p:nvPr/>
        </p:nvSpPr>
        <p:spPr>
          <a:xfrm>
            <a:off x="6785882" y="3537302"/>
            <a:ext cx="64472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KOMANA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97" name="Oval 396"/>
          <p:cNvSpPr/>
          <p:nvPr/>
        </p:nvSpPr>
        <p:spPr>
          <a:xfrm>
            <a:off x="6892222" y="3587069"/>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8" name="TextBox 397"/>
          <p:cNvSpPr txBox="1"/>
          <p:nvPr/>
        </p:nvSpPr>
        <p:spPr>
          <a:xfrm>
            <a:off x="7704348" y="4002998"/>
            <a:ext cx="312906" cy="369332"/>
          </a:xfrm>
          <a:prstGeom prst="rect">
            <a:avLst/>
          </a:prstGeom>
          <a:noFill/>
        </p:spPr>
        <p:txBody>
          <a:bodyPr wrap="none" rtlCol="0">
            <a:spAutoFit/>
          </a:bodyPr>
          <a:lstStyle/>
          <a:p>
            <a:r>
              <a:rPr lang="en-GB" dirty="0">
                <a:solidFill>
                  <a:srgbClr val="9A0000"/>
                </a:solidFill>
              </a:rPr>
              <a:t>1</a:t>
            </a:r>
          </a:p>
        </p:txBody>
      </p:sp>
      <p:sp>
        <p:nvSpPr>
          <p:cNvPr id="399" name="Oval 398"/>
          <p:cNvSpPr/>
          <p:nvPr/>
        </p:nvSpPr>
        <p:spPr>
          <a:xfrm>
            <a:off x="7596336" y="4196645"/>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0" name="TextBox 399"/>
          <p:cNvSpPr txBox="1"/>
          <p:nvPr/>
        </p:nvSpPr>
        <p:spPr>
          <a:xfrm>
            <a:off x="6948264" y="3707740"/>
            <a:ext cx="312906" cy="369332"/>
          </a:xfrm>
          <a:prstGeom prst="rect">
            <a:avLst/>
          </a:prstGeom>
          <a:noFill/>
        </p:spPr>
        <p:txBody>
          <a:bodyPr wrap="none" rtlCol="0">
            <a:spAutoFit/>
          </a:bodyPr>
          <a:lstStyle/>
          <a:p>
            <a:r>
              <a:rPr lang="en-GB" dirty="0">
                <a:solidFill>
                  <a:srgbClr val="9A0000"/>
                </a:solidFill>
              </a:rPr>
              <a:t>1</a:t>
            </a:r>
          </a:p>
        </p:txBody>
      </p:sp>
      <p:sp>
        <p:nvSpPr>
          <p:cNvPr id="401" name="TextBox 400"/>
          <p:cNvSpPr txBox="1"/>
          <p:nvPr/>
        </p:nvSpPr>
        <p:spPr>
          <a:xfrm>
            <a:off x="5218266" y="2472214"/>
            <a:ext cx="312906" cy="369332"/>
          </a:xfrm>
          <a:prstGeom prst="rect">
            <a:avLst/>
          </a:prstGeom>
          <a:noFill/>
        </p:spPr>
        <p:txBody>
          <a:bodyPr wrap="none" rtlCol="0">
            <a:spAutoFit/>
          </a:bodyPr>
          <a:lstStyle/>
          <a:p>
            <a:r>
              <a:rPr lang="en-GB" dirty="0">
                <a:solidFill>
                  <a:srgbClr val="9A0000"/>
                </a:solidFill>
              </a:rPr>
              <a:t>2</a:t>
            </a:r>
          </a:p>
        </p:txBody>
      </p:sp>
      <p:sp>
        <p:nvSpPr>
          <p:cNvPr id="402" name="Oval 401"/>
          <p:cNvSpPr/>
          <p:nvPr/>
        </p:nvSpPr>
        <p:spPr>
          <a:xfrm>
            <a:off x="4517096" y="3173243"/>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3" name="TextBox 402"/>
          <p:cNvSpPr txBox="1"/>
          <p:nvPr/>
        </p:nvSpPr>
        <p:spPr>
          <a:xfrm>
            <a:off x="4607336" y="3307206"/>
            <a:ext cx="312906" cy="369332"/>
          </a:xfrm>
          <a:prstGeom prst="rect">
            <a:avLst/>
          </a:prstGeom>
          <a:noFill/>
        </p:spPr>
        <p:txBody>
          <a:bodyPr wrap="none" rtlCol="0">
            <a:spAutoFit/>
          </a:bodyPr>
          <a:lstStyle/>
          <a:p>
            <a:r>
              <a:rPr lang="en-GB" dirty="0">
                <a:solidFill>
                  <a:srgbClr val="9A0000"/>
                </a:solidFill>
              </a:rPr>
              <a:t>1</a:t>
            </a:r>
          </a:p>
        </p:txBody>
      </p:sp>
      <p:sp>
        <p:nvSpPr>
          <p:cNvPr id="404" name="Oval 403"/>
          <p:cNvSpPr/>
          <p:nvPr/>
        </p:nvSpPr>
        <p:spPr>
          <a:xfrm>
            <a:off x="4339545" y="3807041"/>
            <a:ext cx="216024" cy="252029"/>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5" name="TextBox 404"/>
          <p:cNvSpPr txBox="1"/>
          <p:nvPr/>
        </p:nvSpPr>
        <p:spPr>
          <a:xfrm rot="19637841">
            <a:off x="4155368" y="3802146"/>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PESSINUS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06" name="TextBox 405"/>
          <p:cNvSpPr txBox="1"/>
          <p:nvPr/>
        </p:nvSpPr>
        <p:spPr>
          <a:xfrm>
            <a:off x="4397386" y="3571827"/>
            <a:ext cx="312906" cy="369332"/>
          </a:xfrm>
          <a:prstGeom prst="rect">
            <a:avLst/>
          </a:prstGeom>
          <a:noFill/>
        </p:spPr>
        <p:txBody>
          <a:bodyPr wrap="none" rtlCol="0">
            <a:spAutoFit/>
          </a:bodyPr>
          <a:lstStyle/>
          <a:p>
            <a:r>
              <a:rPr lang="en-GB" dirty="0">
                <a:solidFill>
                  <a:srgbClr val="9A0000"/>
                </a:solidFill>
              </a:rPr>
              <a:t>1</a:t>
            </a:r>
          </a:p>
        </p:txBody>
      </p:sp>
      <p:sp>
        <p:nvSpPr>
          <p:cNvPr id="407" name="Oval 406"/>
          <p:cNvSpPr/>
          <p:nvPr/>
        </p:nvSpPr>
        <p:spPr>
          <a:xfrm>
            <a:off x="5014747" y="2656880"/>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8" name="TextBox 407"/>
          <p:cNvSpPr txBox="1"/>
          <p:nvPr/>
        </p:nvSpPr>
        <p:spPr>
          <a:xfrm>
            <a:off x="5940152" y="6381328"/>
            <a:ext cx="312906" cy="369332"/>
          </a:xfrm>
          <a:prstGeom prst="rect">
            <a:avLst/>
          </a:prstGeom>
          <a:noFill/>
        </p:spPr>
        <p:txBody>
          <a:bodyPr wrap="none" rtlCol="0">
            <a:spAutoFit/>
          </a:bodyPr>
          <a:lstStyle/>
          <a:p>
            <a:r>
              <a:rPr lang="en-GB" dirty="0">
                <a:solidFill>
                  <a:srgbClr val="9A0000"/>
                </a:solidFill>
              </a:rPr>
              <a:t>2</a:t>
            </a:r>
          </a:p>
        </p:txBody>
      </p:sp>
      <p:sp>
        <p:nvSpPr>
          <p:cNvPr id="409" name="Oval 408"/>
          <p:cNvSpPr/>
          <p:nvPr/>
        </p:nvSpPr>
        <p:spPr>
          <a:xfrm>
            <a:off x="5807500" y="6606644"/>
            <a:ext cx="263158" cy="288032"/>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0" name="TextBox 409"/>
          <p:cNvSpPr txBox="1"/>
          <p:nvPr/>
        </p:nvSpPr>
        <p:spPr>
          <a:xfrm>
            <a:off x="5508104" y="6642556"/>
            <a:ext cx="8803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PALAIPAPHOS</a:t>
            </a:r>
            <a:endParaRPr lang="en-GB" sz="1000" dirty="0">
              <a:solidFill>
                <a:schemeClr val="bg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815390042"/>
      </p:ext>
    </p:extLst>
  </p:cSld>
  <p:clrMapOvr>
    <a:masterClrMapping/>
  </p:clrMapOvr>
  <p:transition spd="slow">
    <p:randomBa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tx1">
                    <a:lumMod val="65000"/>
                  </a:schemeClr>
                </a:solidFill>
              </a:rPr>
              <a:t>R. Talbert, Barrington Atlas of the Greek and Roman World, Princeton UP 2001</a:t>
            </a:r>
          </a:p>
        </p:txBody>
      </p:sp>
      <p:pic>
        <p:nvPicPr>
          <p:cNvPr id="13"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a:prstGeom prst="rect">
            <a:avLst/>
          </a:prstGeom>
        </p:spPr>
      </p:pic>
      <p:sp>
        <p:nvSpPr>
          <p:cNvPr id="2" name="Title 1"/>
          <p:cNvSpPr>
            <a:spLocks noGrp="1"/>
          </p:cNvSpPr>
          <p:nvPr>
            <p:ph type="title"/>
          </p:nvPr>
        </p:nvSpPr>
        <p:spPr>
          <a:xfrm>
            <a:off x="457200" y="476672"/>
            <a:ext cx="8229600" cy="724942"/>
          </a:xfrm>
        </p:spPr>
        <p:txBody>
          <a:bodyPr/>
          <a:lstStyle/>
          <a:p>
            <a:r>
              <a:rPr lang="de-DE" dirty="0"/>
              <a:t>Résumé</a:t>
            </a:r>
            <a:endParaRPr lang="en-GB" dirty="0"/>
          </a:p>
        </p:txBody>
      </p:sp>
      <p:sp>
        <p:nvSpPr>
          <p:cNvPr id="17" name="TextBox 16"/>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26" name="Oval 25"/>
          <p:cNvSpPr/>
          <p:nvPr/>
        </p:nvSpPr>
        <p:spPr>
          <a:xfrm>
            <a:off x="2915816" y="5369815"/>
            <a:ext cx="216024" cy="22948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2195736" y="5071721"/>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1941309" y="5103531"/>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3" name="Oval 32"/>
          <p:cNvSpPr/>
          <p:nvPr/>
        </p:nvSpPr>
        <p:spPr>
          <a:xfrm>
            <a:off x="2484408" y="4938861"/>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2339752" y="4941168"/>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4" name="Oval 33"/>
          <p:cNvSpPr/>
          <p:nvPr/>
        </p:nvSpPr>
        <p:spPr>
          <a:xfrm>
            <a:off x="1791958" y="4524407"/>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3023828" y="4516106"/>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8" name="Oval 37"/>
          <p:cNvSpPr/>
          <p:nvPr/>
        </p:nvSpPr>
        <p:spPr>
          <a:xfrm>
            <a:off x="1502561" y="4769965"/>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0" name="Oval 39"/>
          <p:cNvSpPr/>
          <p:nvPr/>
        </p:nvSpPr>
        <p:spPr>
          <a:xfrm>
            <a:off x="2418913" y="4124584"/>
            <a:ext cx="216024" cy="229487"/>
          </a:xfrm>
          <a:prstGeom prst="ellipse">
            <a:avLst/>
          </a:prstGeom>
          <a:gradFill flip="none" rotWithShape="1">
            <a:gsLst>
              <a:gs pos="30000">
                <a:srgbClr val="82B67D">
                  <a:lumMod val="91000"/>
                  <a:alpha val="53000"/>
                </a:srgbClr>
              </a:gs>
              <a:gs pos="0">
                <a:srgbClr val="92D050"/>
              </a:gs>
              <a:gs pos="100000">
                <a:schemeClr val="accent1">
                  <a:shade val="100000"/>
                  <a:satMod val="115000"/>
                </a:schemeClr>
              </a:gs>
            </a:gsLst>
            <a:path path="rect">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2087724" y="2852936"/>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1409829" y="4009840"/>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2195736" y="4113904"/>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3" name="Oval 42"/>
          <p:cNvSpPr/>
          <p:nvPr/>
        </p:nvSpPr>
        <p:spPr>
          <a:xfrm>
            <a:off x="1800956" y="3895979"/>
            <a:ext cx="216024" cy="229487"/>
          </a:xfrm>
          <a:prstGeom prst="ellipse">
            <a:avLst/>
          </a:prstGeom>
          <a:gradFill flip="none" rotWithShape="1">
            <a:gsLst>
              <a:gs pos="30000">
                <a:srgbClr val="82B67D">
                  <a:lumMod val="91000"/>
                  <a:alpha val="53000"/>
                </a:srgbClr>
              </a:gs>
              <a:gs pos="0">
                <a:srgbClr val="92D050"/>
              </a:gs>
              <a:gs pos="100000">
                <a:schemeClr val="accent1">
                  <a:shade val="100000"/>
                  <a:satMod val="115000"/>
                </a:schemeClr>
              </a:gs>
            </a:gsLst>
            <a:path path="rect">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4255339" y="2149347"/>
            <a:ext cx="4868274" cy="3493264"/>
          </a:xfrm>
          <a:prstGeom prst="rect">
            <a:avLst/>
          </a:prstGeom>
          <a:gradFill flip="none" rotWithShape="1">
            <a:gsLst>
              <a:gs pos="20000">
                <a:schemeClr val="accent4">
                  <a:tint val="79000"/>
                  <a:satMod val="180000"/>
                  <a:alpha val="28000"/>
                </a:schemeClr>
              </a:gs>
              <a:gs pos="93000">
                <a:schemeClr val="accent4">
                  <a:tint val="52000"/>
                  <a:satMod val="250000"/>
                </a:schemeClr>
              </a:gs>
              <a:gs pos="100000">
                <a:schemeClr val="accent4">
                  <a:tint val="29000"/>
                  <a:satMod val="300000"/>
                </a:schemeClr>
              </a:gs>
            </a:gsLst>
            <a:lin ang="18600000" scaled="0"/>
            <a:tileRect/>
          </a:gradFill>
          <a:scene3d>
            <a:camera prst="isometricOffAxis2Left"/>
            <a:lightRig rig="threePt" dir="t"/>
          </a:scene3d>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de-DE" sz="1300" b="1" dirty="0" err="1">
                <a:effectLst>
                  <a:outerShdw blurRad="38100" dist="38100" dir="2700000" algn="tl">
                    <a:srgbClr val="000000">
                      <a:alpha val="43137"/>
                    </a:srgbClr>
                  </a:outerShdw>
                </a:effectLst>
              </a:rPr>
              <a:t>Priestesses</a:t>
            </a:r>
            <a:r>
              <a:rPr lang="de-DE" sz="1300" b="1" dirty="0">
                <a:effectLst>
                  <a:outerShdw blurRad="38100" dist="38100" dir="2700000" algn="tl">
                    <a:srgbClr val="000000">
                      <a:alpha val="43137"/>
                    </a:srgbClr>
                  </a:outerShdw>
                </a:effectLst>
              </a:rPr>
              <a:t> on </a:t>
            </a:r>
            <a:r>
              <a:rPr lang="de-DE" sz="1300" b="1" dirty="0" err="1">
                <a:effectLst>
                  <a:outerShdw blurRad="38100" dist="38100" dir="2700000" algn="tl">
                    <a:srgbClr val="000000">
                      <a:alpha val="43137"/>
                    </a:srgbClr>
                  </a:outerShdw>
                </a:effectLst>
              </a:rPr>
              <a:t>their</a:t>
            </a:r>
            <a:r>
              <a:rPr lang="de-DE" sz="1300" b="1" dirty="0">
                <a:effectLst>
                  <a:outerShdw blurRad="38100" dist="38100" dir="2700000" algn="tl">
                    <a:srgbClr val="000000">
                      <a:alpha val="43137"/>
                    </a:srgbClr>
                  </a:outerShdw>
                </a:effectLst>
              </a:rPr>
              <a:t> </a:t>
            </a:r>
            <a:r>
              <a:rPr lang="de-DE" sz="1300" b="1" dirty="0" err="1">
                <a:effectLst>
                  <a:outerShdw blurRad="38100" dist="38100" dir="2700000" algn="tl">
                    <a:srgbClr val="000000">
                      <a:alpha val="43137"/>
                    </a:srgbClr>
                  </a:outerShdw>
                </a:effectLst>
              </a:rPr>
              <a:t>own</a:t>
            </a:r>
            <a:r>
              <a:rPr lang="de-DE" sz="1300" b="1" dirty="0">
                <a:effectLst>
                  <a:outerShdw blurRad="38100" dist="38100" dir="2700000" algn="tl">
                    <a:srgbClr val="000000">
                      <a:alpha val="43137"/>
                    </a:srgbClr>
                  </a:outerShdw>
                </a:effectLst>
              </a:rPr>
              <a:t>:</a:t>
            </a:r>
            <a:br>
              <a:rPr lang="de-DE" sz="1300" b="1" dirty="0">
                <a:effectLst>
                  <a:outerShdw blurRad="38100" dist="38100" dir="2700000" algn="tl">
                    <a:srgbClr val="000000">
                      <a:alpha val="43137"/>
                    </a:srgbClr>
                  </a:outerShdw>
                </a:effectLst>
              </a:rPr>
            </a:br>
            <a:r>
              <a:rPr lang="de-DE" sz="1300" dirty="0" err="1">
                <a:effectLst>
                  <a:outerShdw blurRad="38100" dist="38100" dir="2700000" algn="tl">
                    <a:srgbClr val="000000">
                      <a:alpha val="43137"/>
                    </a:srgbClr>
                  </a:outerShdw>
                </a:effectLst>
              </a:rPr>
              <a:t>probably</a:t>
            </a:r>
            <a:r>
              <a:rPr lang="de-DE" sz="1300" dirty="0">
                <a:effectLst>
                  <a:outerShdw blurRad="38100" dist="38100" dir="2700000" algn="tl">
                    <a:srgbClr val="000000">
                      <a:alpha val="43137"/>
                    </a:srgbClr>
                  </a:outerShdw>
                </a:effectLst>
              </a:rPr>
              <a:t> </a:t>
            </a:r>
            <a:r>
              <a:rPr lang="de-DE" sz="1300" dirty="0" err="1">
                <a:effectLst>
                  <a:outerShdw blurRad="38100" dist="38100" dir="2700000" algn="tl">
                    <a:srgbClr val="000000">
                      <a:alpha val="43137"/>
                    </a:srgbClr>
                  </a:outerShdw>
                </a:effectLst>
              </a:rPr>
              <a:t>married</a:t>
            </a:r>
            <a:r>
              <a:rPr lang="de-DE" sz="1300" dirty="0">
                <a:effectLst>
                  <a:outerShdw blurRad="38100" dist="38100" dir="2700000" algn="tl">
                    <a:srgbClr val="000000">
                      <a:alpha val="43137"/>
                    </a:srgbClr>
                  </a:outerShdw>
                </a:effectLst>
              </a:rPr>
              <a:t>, but </a:t>
            </a:r>
            <a:r>
              <a:rPr lang="de-DE" sz="1300" dirty="0" err="1">
                <a:effectLst>
                  <a:outerShdw blurRad="38100" dist="38100" dir="2700000" algn="tl">
                    <a:srgbClr val="000000">
                      <a:alpha val="43137"/>
                    </a:srgbClr>
                  </a:outerShdw>
                </a:effectLst>
              </a:rPr>
              <a:t>husband</a:t>
            </a:r>
            <a:r>
              <a:rPr lang="de-DE" sz="1300" dirty="0">
                <a:effectLst>
                  <a:outerShdw blurRad="38100" dist="38100" dir="2700000" algn="tl">
                    <a:srgbClr val="000000">
                      <a:alpha val="43137"/>
                    </a:srgbClr>
                  </a:outerShdw>
                </a:effectLst>
              </a:rPr>
              <a:t> </a:t>
            </a:r>
            <a:r>
              <a:rPr lang="de-DE" sz="1300" dirty="0" err="1">
                <a:effectLst>
                  <a:outerShdw blurRad="38100" dist="38100" dir="2700000" algn="tl">
                    <a:srgbClr val="000000">
                      <a:alpha val="43137"/>
                    </a:srgbClr>
                  </a:outerShdw>
                </a:effectLst>
              </a:rPr>
              <a:t>rarely</a:t>
            </a:r>
            <a:r>
              <a:rPr lang="de-DE" sz="1300" dirty="0">
                <a:effectLst>
                  <a:outerShdw blurRad="38100" dist="38100" dir="2700000" algn="tl">
                    <a:srgbClr val="000000">
                      <a:alpha val="43137"/>
                    </a:srgbClr>
                  </a:outerShdw>
                </a:effectLst>
              </a:rPr>
              <a:t> </a:t>
            </a:r>
            <a:r>
              <a:rPr lang="de-DE" sz="1300" dirty="0" err="1">
                <a:effectLst>
                  <a:outerShdw blurRad="38100" dist="38100" dir="2700000" algn="tl">
                    <a:srgbClr val="000000">
                      <a:alpha val="43137"/>
                    </a:srgbClr>
                  </a:outerShdw>
                </a:effectLst>
              </a:rPr>
              <a:t>mentioned</a:t>
            </a:r>
            <a:r>
              <a:rPr lang="de-DE" sz="1300" dirty="0">
                <a:effectLst>
                  <a:outerShdw blurRad="38100" dist="38100" dir="2700000" algn="tl">
                    <a:srgbClr val="000000">
                      <a:alpha val="43137"/>
                    </a:srgbClr>
                  </a:outerShdw>
                </a:effectLst>
              </a:rPr>
              <a:t>;</a:t>
            </a:r>
            <a:br>
              <a:rPr lang="de-DE" sz="1300" dirty="0">
                <a:effectLst>
                  <a:outerShdw blurRad="38100" dist="38100" dir="2700000" algn="tl">
                    <a:srgbClr val="000000">
                      <a:alpha val="43137"/>
                    </a:srgbClr>
                  </a:outerShdw>
                </a:effectLst>
              </a:rPr>
            </a:br>
            <a:r>
              <a:rPr lang="de-DE" sz="1300" dirty="0" err="1">
                <a:effectLst>
                  <a:outerShdw blurRad="38100" dist="38100" dir="2700000" algn="tl">
                    <a:srgbClr val="000000">
                      <a:alpha val="43137"/>
                    </a:srgbClr>
                  </a:outerShdw>
                </a:effectLst>
              </a:rPr>
              <a:t>many</a:t>
            </a:r>
            <a:r>
              <a:rPr lang="de-DE" sz="1300" dirty="0">
                <a:effectLst>
                  <a:outerShdw blurRad="38100" dist="38100" dir="2700000" algn="tl">
                    <a:srgbClr val="000000">
                      <a:alpha val="43137"/>
                    </a:srgbClr>
                  </a:outerShdw>
                </a:effectLst>
              </a:rPr>
              <a:t> </a:t>
            </a:r>
            <a:r>
              <a:rPr lang="de-DE" sz="1300" dirty="0" err="1">
                <a:effectLst>
                  <a:outerShdw blurRad="38100" dist="38100" dir="2700000" algn="tl">
                    <a:srgbClr val="000000">
                      <a:alpha val="43137"/>
                    </a:srgbClr>
                  </a:outerShdw>
                </a:effectLst>
              </a:rPr>
              <a:t>husbands</a:t>
            </a:r>
            <a:r>
              <a:rPr lang="de-DE" sz="1300" dirty="0">
                <a:effectLst>
                  <a:outerShdw blurRad="38100" dist="38100" dir="2700000" algn="tl">
                    <a:srgbClr val="000000">
                      <a:alpha val="43137"/>
                    </a:srgbClr>
                  </a:outerShdw>
                </a:effectLst>
              </a:rPr>
              <a:t> </a:t>
            </a:r>
            <a:r>
              <a:rPr lang="de-DE" sz="1300" dirty="0" err="1">
                <a:effectLst>
                  <a:outerShdw blurRad="38100" dist="38100" dir="2700000" algn="tl">
                    <a:srgbClr val="000000">
                      <a:alpha val="43137"/>
                    </a:srgbClr>
                  </a:outerShdw>
                </a:effectLst>
              </a:rPr>
              <a:t>were</a:t>
            </a:r>
            <a:r>
              <a:rPr lang="de-DE" sz="1300" dirty="0">
                <a:effectLst>
                  <a:outerShdw blurRad="38100" dist="38100" dir="2700000" algn="tl">
                    <a:srgbClr val="000000">
                      <a:alpha val="43137"/>
                    </a:srgbClr>
                  </a:outerShdw>
                </a:effectLst>
              </a:rPr>
              <a:t> </a:t>
            </a:r>
            <a:r>
              <a:rPr lang="de-DE" sz="1300" dirty="0" err="1">
                <a:effectLst>
                  <a:outerShdw blurRad="38100" dist="38100" dir="2700000" algn="tl">
                    <a:srgbClr val="000000">
                      <a:alpha val="43137"/>
                    </a:srgbClr>
                  </a:outerShdw>
                </a:effectLst>
              </a:rPr>
              <a:t>no</a:t>
            </a:r>
            <a:r>
              <a:rPr lang="de-DE" sz="1300" dirty="0">
                <a:effectLst>
                  <a:outerShdw blurRad="38100" dist="38100" dir="2700000" algn="tl">
                    <a:srgbClr val="000000">
                      <a:alpha val="43137"/>
                    </a:srgbClr>
                  </a:outerShdw>
                </a:effectLst>
              </a:rPr>
              <a:t> </a:t>
            </a:r>
            <a:r>
              <a:rPr lang="de-DE" sz="1300" dirty="0" err="1">
                <a:effectLst>
                  <a:outerShdw blurRad="38100" dist="38100" dir="2700000" algn="tl">
                    <a:srgbClr val="000000">
                      <a:alpha val="43137"/>
                    </a:srgbClr>
                  </a:outerShdw>
                </a:effectLst>
              </a:rPr>
              <a:t>high</a:t>
            </a:r>
            <a:r>
              <a:rPr lang="de-DE" sz="1300" dirty="0">
                <a:effectLst>
                  <a:outerShdw blurRad="38100" dist="38100" dir="2700000" algn="tl">
                    <a:srgbClr val="000000">
                      <a:alpha val="43137"/>
                    </a:srgbClr>
                  </a:outerShdw>
                </a:effectLst>
              </a:rPr>
              <a:t> priest</a:t>
            </a:r>
            <a:r>
              <a:rPr lang="de-DE" sz="1200" dirty="0">
                <a:effectLst>
                  <a:outerShdw blurRad="38100" dist="38100" dir="2700000" algn="tl">
                    <a:srgbClr val="000000">
                      <a:alpha val="43137"/>
                    </a:srgbClr>
                  </a:outerShdw>
                </a:effectLst>
              </a:rPr>
              <a:t>! </a:t>
            </a:r>
          </a:p>
          <a:p>
            <a:pPr marL="285750" indent="-285750">
              <a:buFont typeface="Wingdings" pitchFamily="2" charset="2"/>
              <a:buChar char="Ø"/>
            </a:pPr>
            <a:r>
              <a:rPr lang="de-DE" sz="1300" dirty="0">
                <a:effectLst>
                  <a:outerShdw blurRad="38100" dist="38100" dir="2700000" algn="tl">
                    <a:srgbClr val="000000">
                      <a:alpha val="43137"/>
                    </a:srgbClr>
                  </a:outerShdw>
                </a:effectLst>
              </a:rPr>
              <a:t>e.g., all </a:t>
            </a:r>
            <a:r>
              <a:rPr lang="de-DE" sz="1300" i="1" dirty="0" err="1">
                <a:effectLst>
                  <a:outerShdw blurRad="38100" dist="38100" dir="2700000" algn="tl">
                    <a:srgbClr val="000000">
                      <a:alpha val="43137"/>
                    </a:srgbClr>
                  </a:outerShdw>
                </a:effectLst>
              </a:rPr>
              <a:t>archiereiai</a:t>
            </a:r>
            <a:r>
              <a:rPr lang="de-DE" sz="1300" i="1" dirty="0">
                <a:effectLst>
                  <a:outerShdw blurRad="38100" dist="38100" dir="2700000" algn="tl">
                    <a:srgbClr val="000000">
                      <a:alpha val="43137"/>
                    </a:srgbClr>
                  </a:outerShdw>
                </a:effectLst>
              </a:rPr>
              <a:t> </a:t>
            </a:r>
            <a:r>
              <a:rPr lang="de-DE" sz="1300" dirty="0">
                <a:effectLst>
                  <a:outerShdw blurRad="38100" dist="38100" dir="2700000" algn="tl">
                    <a:srgbClr val="000000">
                      <a:alpha val="43137"/>
                    </a:srgbClr>
                  </a:outerShdw>
                </a:effectLst>
              </a:rPr>
              <a:t>in </a:t>
            </a:r>
            <a:r>
              <a:rPr lang="de-DE" sz="1300" b="1" dirty="0">
                <a:effectLst>
                  <a:outerShdw blurRad="38100" dist="38100" dir="2700000" algn="tl">
                    <a:srgbClr val="000000">
                      <a:alpha val="43137"/>
                    </a:srgbClr>
                  </a:outerShdw>
                </a:effectLst>
              </a:rPr>
              <a:t>Magnesia</a:t>
            </a:r>
            <a:r>
              <a:rPr lang="de-DE" sz="1300" dirty="0">
                <a:effectLst>
                  <a:outerShdw blurRad="38100" dist="38100" dir="2700000" algn="tl">
                    <a:srgbClr val="000000">
                      <a:alpha val="43137"/>
                    </a:srgbClr>
                  </a:outerShdw>
                </a:effectLst>
              </a:rPr>
              <a:t>:</a:t>
            </a:r>
          </a:p>
          <a:p>
            <a:pPr marL="742950" lvl="1" indent="-285750">
              <a:buFont typeface="Wingdings" pitchFamily="2" charset="2"/>
              <a:buChar char="Ø"/>
            </a:pPr>
            <a:r>
              <a:rPr lang="de-DE" sz="1300" dirty="0">
                <a:effectLst>
                  <a:outerShdw blurRad="38100" dist="38100" dir="2700000" algn="tl">
                    <a:srgbClr val="000000">
                      <a:alpha val="43137"/>
                    </a:srgbClr>
                  </a:outerShdw>
                </a:effectLst>
              </a:rPr>
              <a:t>Iuliane</a:t>
            </a:r>
          </a:p>
          <a:p>
            <a:pPr marL="742950" lvl="1" indent="-285750">
              <a:buFont typeface="Wingdings" pitchFamily="2" charset="2"/>
              <a:buChar char="Ø"/>
            </a:pPr>
            <a:r>
              <a:rPr lang="en-GB" sz="1300" dirty="0" err="1">
                <a:effectLst>
                  <a:outerShdw blurRad="38100" dist="38100" dir="2700000" algn="tl">
                    <a:srgbClr val="000000">
                      <a:alpha val="43137"/>
                    </a:srgbClr>
                  </a:outerShdw>
                </a:effectLst>
              </a:rPr>
              <a:t>Silicia</a:t>
            </a:r>
            <a:r>
              <a:rPr lang="en-GB" sz="1300" dirty="0">
                <a:effectLst>
                  <a:outerShdw blurRad="38100" dist="38100" dir="2700000" algn="tl">
                    <a:srgbClr val="000000">
                      <a:alpha val="43137"/>
                    </a:srgbClr>
                  </a:outerShdw>
                </a:effectLst>
              </a:rPr>
              <a:t> </a:t>
            </a:r>
            <a:r>
              <a:rPr lang="en-GB" sz="1300" dirty="0" err="1">
                <a:effectLst>
                  <a:outerShdw blurRad="38100" dist="38100" dir="2700000" algn="tl">
                    <a:srgbClr val="000000">
                      <a:alpha val="43137"/>
                    </a:srgbClr>
                  </a:outerShdw>
                </a:effectLst>
              </a:rPr>
              <a:t>Chairemonis</a:t>
            </a:r>
            <a:endParaRPr lang="en-GB" sz="1300" dirty="0">
              <a:effectLst>
                <a:outerShdw blurRad="38100" dist="38100" dir="2700000" algn="tl">
                  <a:srgbClr val="000000">
                    <a:alpha val="43137"/>
                  </a:srgbClr>
                </a:outerShdw>
              </a:effectLst>
            </a:endParaRPr>
          </a:p>
          <a:p>
            <a:pPr marL="285750" indent="-285750">
              <a:buFont typeface="Wingdings" pitchFamily="2" charset="2"/>
              <a:buChar char="Ø"/>
            </a:pPr>
            <a:r>
              <a:rPr lang="de-DE" sz="1300" dirty="0">
                <a:effectLst>
                  <a:outerShdw blurRad="38100" dist="38100" dir="2700000" algn="tl">
                    <a:srgbClr val="000000">
                      <a:alpha val="43137"/>
                    </a:srgbClr>
                  </a:outerShdw>
                </a:effectLst>
              </a:rPr>
              <a:t>all </a:t>
            </a:r>
            <a:r>
              <a:rPr lang="de-DE" sz="1300" dirty="0" err="1">
                <a:effectLst>
                  <a:outerShdw blurRad="38100" dist="38100" dir="2700000" algn="tl">
                    <a:srgbClr val="000000">
                      <a:alpha val="43137"/>
                    </a:srgbClr>
                  </a:outerShdw>
                </a:effectLst>
              </a:rPr>
              <a:t>priestesses</a:t>
            </a:r>
            <a:r>
              <a:rPr lang="de-DE" sz="1300" dirty="0">
                <a:effectLst>
                  <a:outerShdw blurRad="38100" dist="38100" dir="2700000" algn="tl">
                    <a:srgbClr val="000000">
                      <a:alpha val="43137"/>
                    </a:srgbClr>
                  </a:outerShdw>
                </a:effectLst>
              </a:rPr>
              <a:t> in </a:t>
            </a:r>
            <a:r>
              <a:rPr lang="de-DE" sz="1300" b="1" dirty="0">
                <a:effectLst>
                  <a:outerShdw blurRad="38100" dist="38100" dir="2700000" algn="tl">
                    <a:srgbClr val="000000">
                      <a:alpha val="43137"/>
                    </a:srgbClr>
                  </a:outerShdw>
                </a:effectLst>
              </a:rPr>
              <a:t>Tralles</a:t>
            </a:r>
            <a:r>
              <a:rPr lang="de-DE" sz="1300" dirty="0">
                <a:effectLst>
                  <a:outerShdw blurRad="38100" dist="38100" dir="2700000" algn="tl">
                    <a:srgbClr val="000000">
                      <a:alpha val="43137"/>
                    </a:srgbClr>
                  </a:outerShdw>
                </a:effectLst>
              </a:rPr>
              <a:t>:</a:t>
            </a:r>
          </a:p>
          <a:p>
            <a:pPr marL="742950" lvl="1" indent="-285750">
              <a:buFont typeface="Wingdings" pitchFamily="2" charset="2"/>
              <a:buChar char="Ø"/>
            </a:pPr>
            <a:r>
              <a:rPr lang="en-GB" sz="1300" dirty="0" err="1">
                <a:effectLst>
                  <a:outerShdw blurRad="38100" dist="38100" dir="2700000" algn="tl">
                    <a:srgbClr val="000000">
                      <a:alpha val="43137"/>
                    </a:srgbClr>
                  </a:outerShdw>
                </a:effectLst>
              </a:rPr>
              <a:t>Lucilia</a:t>
            </a:r>
            <a:r>
              <a:rPr lang="en-GB" sz="1300" dirty="0">
                <a:effectLst>
                  <a:outerShdw blurRad="38100" dist="38100" dir="2700000" algn="tl">
                    <a:srgbClr val="000000">
                      <a:alpha val="43137"/>
                    </a:srgbClr>
                  </a:outerShdw>
                </a:effectLst>
              </a:rPr>
              <a:t> </a:t>
            </a:r>
            <a:r>
              <a:rPr lang="en-GB" sz="1300" dirty="0" err="1">
                <a:effectLst>
                  <a:outerShdw blurRad="38100" dist="38100" dir="2700000" algn="tl">
                    <a:srgbClr val="000000">
                      <a:alpha val="43137"/>
                    </a:srgbClr>
                  </a:outerShdw>
                </a:effectLst>
              </a:rPr>
              <a:t>Laudikè</a:t>
            </a:r>
            <a:endParaRPr lang="en-GB" sz="1300" dirty="0">
              <a:effectLst>
                <a:outerShdw blurRad="38100" dist="38100" dir="2700000" algn="tl">
                  <a:srgbClr val="000000">
                    <a:alpha val="43137"/>
                  </a:srgbClr>
                </a:outerShdw>
              </a:effectLst>
            </a:endParaRPr>
          </a:p>
          <a:p>
            <a:pPr marL="742950" lvl="1" indent="-285750">
              <a:buFont typeface="Wingdings" pitchFamily="2" charset="2"/>
              <a:buChar char="Ø"/>
            </a:pPr>
            <a:r>
              <a:rPr lang="en-GB" sz="1300" dirty="0">
                <a:effectLst>
                  <a:outerShdw blurRad="38100" dist="38100" dir="2700000" algn="tl">
                    <a:srgbClr val="000000">
                      <a:alpha val="43137"/>
                    </a:srgbClr>
                  </a:outerShdw>
                </a:effectLst>
              </a:rPr>
              <a:t>Claudia </a:t>
            </a:r>
            <a:r>
              <a:rPr lang="en-GB" sz="1300" dirty="0" err="1">
                <a:effectLst>
                  <a:outerShdw blurRad="38100" dist="38100" dir="2700000" algn="tl">
                    <a:srgbClr val="000000">
                      <a:alpha val="43137"/>
                    </a:srgbClr>
                  </a:outerShdw>
                </a:effectLst>
              </a:rPr>
              <a:t>Apphia</a:t>
            </a:r>
            <a:endParaRPr lang="en-GB" sz="1300" dirty="0">
              <a:effectLst>
                <a:outerShdw blurRad="38100" dist="38100" dir="2700000" algn="tl">
                  <a:srgbClr val="000000">
                    <a:alpha val="43137"/>
                  </a:srgbClr>
                </a:outerShdw>
              </a:effectLst>
            </a:endParaRPr>
          </a:p>
          <a:p>
            <a:pPr marL="742950" lvl="1" indent="-285750">
              <a:buFont typeface="Wingdings" pitchFamily="2" charset="2"/>
              <a:buChar char="Ø"/>
            </a:pPr>
            <a:r>
              <a:rPr lang="fr-FR" sz="1300" dirty="0">
                <a:effectLst>
                  <a:outerShdw blurRad="38100" dist="38100" dir="2700000" algn="tl">
                    <a:srgbClr val="000000">
                      <a:alpha val="43137"/>
                    </a:srgbClr>
                  </a:outerShdw>
                </a:effectLst>
              </a:rPr>
              <a:t>and Iulia </a:t>
            </a:r>
            <a:r>
              <a:rPr lang="fr-FR" sz="1300" dirty="0" err="1">
                <a:effectLst>
                  <a:outerShdw blurRad="38100" dist="38100" dir="2700000" algn="tl">
                    <a:srgbClr val="000000">
                      <a:alpha val="43137"/>
                    </a:srgbClr>
                  </a:outerShdw>
                </a:effectLst>
              </a:rPr>
              <a:t>Apphia</a:t>
            </a:r>
            <a:r>
              <a:rPr lang="fr-FR" sz="1300" dirty="0">
                <a:effectLst>
                  <a:outerShdw blurRad="38100" dist="38100" dir="2700000" algn="tl">
                    <a:srgbClr val="000000">
                      <a:alpha val="43137"/>
                    </a:srgbClr>
                  </a:outerShdw>
                </a:effectLst>
              </a:rPr>
              <a:t>, </a:t>
            </a:r>
            <a:r>
              <a:rPr lang="en-GB" sz="1300" dirty="0" err="1">
                <a:effectLst>
                  <a:outerShdw blurRad="38100" dist="38100" dir="2700000" algn="tl">
                    <a:srgbClr val="000000">
                      <a:alpha val="43137"/>
                    </a:srgbClr>
                  </a:outerShdw>
                </a:effectLst>
              </a:rPr>
              <a:t>ἱέρει</a:t>
            </a:r>
            <a:r>
              <a:rPr lang="en-GB" sz="1300" dirty="0">
                <a:effectLst>
                  <a:outerShdw blurRad="38100" dist="38100" dir="2700000" algn="tl">
                    <a:srgbClr val="000000">
                      <a:alpha val="43137"/>
                    </a:srgbClr>
                  </a:outerShdw>
                </a:effectLst>
              </a:rPr>
              <a:t>α Σεβαστὴς Ἀγριππείνας</a:t>
            </a:r>
          </a:p>
          <a:p>
            <a:pPr marL="285750" indent="-285750">
              <a:buFont typeface="Wingdings" pitchFamily="2" charset="2"/>
              <a:buChar char="Ø"/>
            </a:pPr>
            <a:r>
              <a:rPr lang="de-DE" sz="1300" dirty="0">
                <a:effectLst>
                  <a:outerShdw blurRad="38100" dist="38100" dir="2700000" algn="tl">
                    <a:srgbClr val="000000">
                      <a:alpha val="43137"/>
                    </a:srgbClr>
                  </a:outerShdw>
                </a:effectLst>
              </a:rPr>
              <a:t>all </a:t>
            </a:r>
            <a:r>
              <a:rPr lang="de-DE" sz="1300" i="1" dirty="0">
                <a:effectLst>
                  <a:outerShdw blurRad="38100" dist="38100" dir="2700000" algn="tl">
                    <a:srgbClr val="000000">
                      <a:alpha val="43137"/>
                    </a:srgbClr>
                  </a:outerShdw>
                </a:effectLst>
              </a:rPr>
              <a:t>archiereia</a:t>
            </a:r>
            <a:r>
              <a:rPr lang="de-DE" sz="1300" dirty="0">
                <a:effectLst>
                  <a:outerShdw blurRad="38100" dist="38100" dir="2700000" algn="tl">
                    <a:srgbClr val="000000">
                      <a:alpha val="43137"/>
                    </a:srgbClr>
                  </a:outerShdw>
                </a:effectLst>
              </a:rPr>
              <a:t> in </a:t>
            </a:r>
            <a:r>
              <a:rPr lang="de-DE" sz="1300" b="1" dirty="0">
                <a:effectLst>
                  <a:outerShdw blurRad="38100" dist="38100" dir="2700000" algn="tl">
                    <a:srgbClr val="000000">
                      <a:alpha val="43137"/>
                    </a:srgbClr>
                  </a:outerShdw>
                </a:effectLst>
              </a:rPr>
              <a:t>Smyrna</a:t>
            </a:r>
          </a:p>
          <a:p>
            <a:pPr marL="742950" lvl="1" indent="-285750">
              <a:buFont typeface="Wingdings" pitchFamily="2" charset="2"/>
              <a:buChar char="Ø"/>
            </a:pPr>
            <a:r>
              <a:rPr lang="de-DE" sz="1300" dirty="0">
                <a:effectLst>
                  <a:outerShdw blurRad="38100" dist="38100" dir="2700000" algn="tl">
                    <a:srgbClr val="000000">
                      <a:alpha val="43137"/>
                    </a:srgbClr>
                  </a:outerShdw>
                </a:effectLst>
              </a:rPr>
              <a:t>Marcia Klaudia Iuliane (2 x</a:t>
            </a:r>
            <a:r>
              <a:rPr lang="en-GB" sz="1300" dirty="0">
                <a:effectLst>
                  <a:outerShdw blurRad="38100" dist="38100" dir="2700000" algn="tl">
                    <a:srgbClr val="000000">
                      <a:alpha val="43137"/>
                    </a:srgbClr>
                  </a:outerShdw>
                </a:effectLst>
              </a:rPr>
              <a:t> </a:t>
            </a:r>
            <a:r>
              <a:rPr lang="en-GB" sz="1300" dirty="0" err="1">
                <a:effectLst>
                  <a:outerShdw blurRad="38100" dist="38100" dir="2700000" algn="tl">
                    <a:srgbClr val="000000">
                      <a:alpha val="43137"/>
                    </a:srgbClr>
                  </a:outerShdw>
                </a:effectLst>
              </a:rPr>
              <a:t>ἀρχιέρει</a:t>
            </a:r>
            <a:r>
              <a:rPr lang="en-GB" sz="1300" dirty="0">
                <a:effectLst>
                  <a:outerShdw blurRad="38100" dist="38100" dir="2700000" algn="tl">
                    <a:srgbClr val="000000">
                      <a:alpha val="43137"/>
                    </a:srgbClr>
                  </a:outerShdw>
                </a:effectLst>
              </a:rPr>
              <a:t>α) </a:t>
            </a:r>
            <a:r>
              <a:rPr lang="de-DE" sz="1300" dirty="0">
                <a:effectLst>
                  <a:outerShdw blurRad="38100" dist="38100" dir="2700000" algn="tl">
                    <a:srgbClr val="000000">
                      <a:alpha val="43137"/>
                    </a:srgbClr>
                  </a:outerShdw>
                </a:effectLst>
              </a:rPr>
              <a:t> </a:t>
            </a:r>
          </a:p>
          <a:p>
            <a:pPr marL="742950" lvl="1" indent="-285750">
              <a:buFont typeface="Wingdings" pitchFamily="2" charset="2"/>
              <a:buChar char="Ø"/>
            </a:pPr>
            <a:r>
              <a:rPr lang="en-GB" sz="1300" dirty="0">
                <a:effectLst>
                  <a:outerShdw blurRad="38100" dist="38100" dir="2700000" algn="tl">
                    <a:srgbClr val="000000">
                      <a:alpha val="43137"/>
                    </a:srgbClr>
                  </a:outerShdw>
                </a:effectLst>
              </a:rPr>
              <a:t>Aurelia </a:t>
            </a:r>
            <a:r>
              <a:rPr lang="en-GB" sz="1300" dirty="0" err="1">
                <a:effectLst>
                  <a:outerShdw blurRad="38100" dist="38100" dir="2700000" algn="tl">
                    <a:srgbClr val="000000">
                      <a:alpha val="43137"/>
                    </a:srgbClr>
                  </a:outerShdw>
                </a:effectLst>
              </a:rPr>
              <a:t>Fausta</a:t>
            </a:r>
            <a:endParaRPr lang="en-GB" sz="1300" dirty="0">
              <a:effectLst>
                <a:outerShdw blurRad="38100" dist="38100" dir="2700000" algn="tl">
                  <a:srgbClr val="000000">
                    <a:alpha val="43137"/>
                  </a:srgbClr>
                </a:outerShdw>
              </a:effectLst>
            </a:endParaRPr>
          </a:p>
          <a:p>
            <a:pPr marL="742950" lvl="1" indent="-285750">
              <a:buFont typeface="Wingdings" pitchFamily="2" charset="2"/>
              <a:buChar char="Ø"/>
            </a:pPr>
            <a:r>
              <a:rPr lang="en-GB" sz="1300" dirty="0" err="1">
                <a:effectLst>
                  <a:outerShdw blurRad="38100" dist="38100" dir="2700000" algn="tl">
                    <a:srgbClr val="000000">
                      <a:alpha val="43137"/>
                    </a:srgbClr>
                  </a:outerShdw>
                </a:effectLst>
              </a:rPr>
              <a:t>Nymphidia</a:t>
            </a:r>
            <a:r>
              <a:rPr lang="en-GB" sz="1300" dirty="0">
                <a:effectLst>
                  <a:outerShdw blurRad="38100" dist="38100" dir="2700000" algn="tl">
                    <a:srgbClr val="000000">
                      <a:alpha val="43137"/>
                    </a:srgbClr>
                  </a:outerShdw>
                </a:effectLst>
              </a:rPr>
              <a:t> (list of </a:t>
            </a:r>
            <a:r>
              <a:rPr lang="en-GB" sz="1300" i="1" dirty="0" err="1">
                <a:effectLst>
                  <a:outerShdw blurRad="38100" dist="38100" dir="2700000" algn="tl">
                    <a:srgbClr val="000000">
                      <a:alpha val="43137"/>
                    </a:srgbClr>
                  </a:outerShdw>
                </a:effectLst>
              </a:rPr>
              <a:t>euergetes</a:t>
            </a:r>
            <a:r>
              <a:rPr lang="en-GB" sz="1300" dirty="0">
                <a:effectLst>
                  <a:outerShdw blurRad="38100" dist="38100" dir="2700000" algn="tl">
                    <a:srgbClr val="000000">
                      <a:alpha val="43137"/>
                    </a:srgbClr>
                  </a:outerShdw>
                </a:effectLst>
              </a:rPr>
              <a:t>)</a:t>
            </a:r>
          </a:p>
          <a:p>
            <a:pPr marL="742950" lvl="1" indent="-285750">
              <a:buFont typeface="Wingdings" pitchFamily="2" charset="2"/>
              <a:buChar char="Ø"/>
            </a:pPr>
            <a:r>
              <a:rPr lang="en-GB" sz="1300" dirty="0">
                <a:effectLst>
                  <a:outerShdw blurRad="38100" dist="38100" dir="2700000" algn="tl">
                    <a:srgbClr val="000000">
                      <a:alpha val="43137"/>
                    </a:srgbClr>
                  </a:outerShdw>
                </a:effectLst>
              </a:rPr>
              <a:t>Aurelia </a:t>
            </a:r>
            <a:r>
              <a:rPr lang="en-GB" sz="1300" dirty="0" err="1">
                <a:effectLst>
                  <a:outerShdw blurRad="38100" dist="38100" dir="2700000" algn="tl">
                    <a:srgbClr val="000000">
                      <a:alpha val="43137"/>
                    </a:srgbClr>
                  </a:outerShdw>
                </a:effectLst>
              </a:rPr>
              <a:t>Melitè</a:t>
            </a:r>
            <a:r>
              <a:rPr lang="en-GB" sz="1300" dirty="0">
                <a:effectLst>
                  <a:outerShdw blurRad="38100" dist="38100" dir="2700000" algn="tl">
                    <a:srgbClr val="000000">
                      <a:alpha val="43137"/>
                    </a:srgbClr>
                  </a:outerShdw>
                </a:effectLst>
              </a:rPr>
              <a:t> (husband unknown) </a:t>
            </a:r>
          </a:p>
          <a:p>
            <a:pPr marL="285750" indent="-285750">
              <a:buFont typeface="Wingdings" pitchFamily="2" charset="2"/>
              <a:buChar char="Ø"/>
            </a:pPr>
            <a:r>
              <a:rPr lang="en-GB" sz="1300" dirty="0">
                <a:effectLst>
                  <a:outerShdw blurRad="38100" dist="38100" dir="2700000" algn="tl">
                    <a:srgbClr val="000000">
                      <a:alpha val="43137"/>
                    </a:srgbClr>
                  </a:outerShdw>
                </a:effectLst>
              </a:rPr>
              <a:t>Equally: Philadelphia (1\1), </a:t>
            </a:r>
            <a:r>
              <a:rPr lang="en-GB" sz="1300" dirty="0" err="1">
                <a:effectLst>
                  <a:outerShdw blurRad="38100" dist="38100" dir="2700000" algn="tl">
                    <a:srgbClr val="000000">
                      <a:alpha val="43137"/>
                    </a:srgbClr>
                  </a:outerShdw>
                </a:effectLst>
              </a:rPr>
              <a:t>Teos</a:t>
            </a:r>
            <a:r>
              <a:rPr lang="en-GB" sz="1300" dirty="0">
                <a:effectLst>
                  <a:outerShdw blurRad="38100" dist="38100" dir="2700000" algn="tl">
                    <a:srgbClr val="000000">
                      <a:alpha val="43137"/>
                    </a:srgbClr>
                  </a:outerShdw>
                </a:effectLst>
              </a:rPr>
              <a:t> (2\2), </a:t>
            </a:r>
            <a:r>
              <a:rPr lang="en-GB" sz="1300" dirty="0" err="1">
                <a:effectLst>
                  <a:outerShdw blurRad="38100" dist="38100" dir="2700000" algn="tl">
                    <a:srgbClr val="000000">
                      <a:alpha val="43137"/>
                    </a:srgbClr>
                  </a:outerShdw>
                </a:effectLst>
              </a:rPr>
              <a:t>Thyateira</a:t>
            </a:r>
            <a:r>
              <a:rPr lang="en-GB" sz="1300" dirty="0">
                <a:effectLst>
                  <a:outerShdw blurRad="38100" dist="38100" dir="2700000" algn="tl">
                    <a:srgbClr val="000000">
                      <a:alpha val="43137"/>
                    </a:srgbClr>
                  </a:outerShdw>
                </a:effectLst>
              </a:rPr>
              <a:t> (2\4), </a:t>
            </a:r>
            <a:r>
              <a:rPr lang="en-GB" sz="1300" dirty="0" err="1">
                <a:effectLst>
                  <a:outerShdw blurRad="38100" dist="38100" dir="2700000" algn="tl">
                    <a:srgbClr val="000000">
                      <a:alpha val="43137"/>
                    </a:srgbClr>
                  </a:outerShdw>
                </a:effectLst>
              </a:rPr>
              <a:t>Pergamon</a:t>
            </a:r>
            <a:r>
              <a:rPr lang="en-GB" sz="1300" dirty="0">
                <a:effectLst>
                  <a:outerShdw blurRad="38100" dist="38100" dir="2700000" algn="tl">
                    <a:srgbClr val="000000">
                      <a:alpha val="43137"/>
                    </a:srgbClr>
                  </a:outerShdw>
                </a:effectLst>
              </a:rPr>
              <a:t> (3</a:t>
            </a:r>
            <a:r>
              <a:rPr lang="de-DE" sz="1300" dirty="0">
                <a:effectLst>
                  <a:outerShdw blurRad="38100" dist="38100" dir="2700000" algn="tl">
                    <a:srgbClr val="000000">
                      <a:alpha val="43137"/>
                    </a:srgbClr>
                  </a:outerShdw>
                </a:effectLst>
              </a:rPr>
              <a:t>\5), </a:t>
            </a:r>
            <a:r>
              <a:rPr lang="en-GB" sz="1300" dirty="0" err="1">
                <a:effectLst>
                  <a:outerShdw blurRad="38100" dist="38100" dir="2700000" algn="tl">
                    <a:srgbClr val="000000">
                      <a:alpha val="43137"/>
                    </a:srgbClr>
                  </a:outerShdw>
                </a:effectLst>
              </a:rPr>
              <a:t>Cysicus</a:t>
            </a:r>
            <a:r>
              <a:rPr lang="en-GB" sz="1300" dirty="0">
                <a:effectLst>
                  <a:outerShdw blurRad="38100" dist="38100" dir="2700000" algn="tl">
                    <a:srgbClr val="000000">
                      <a:alpha val="43137"/>
                    </a:srgbClr>
                  </a:outerShdw>
                </a:effectLst>
              </a:rPr>
              <a:t> (1\1), </a:t>
            </a:r>
            <a:r>
              <a:rPr lang="en-GB" sz="1300" dirty="0" err="1">
                <a:effectLst>
                  <a:outerShdw blurRad="38100" dist="38100" dir="2700000" algn="tl">
                    <a:srgbClr val="000000">
                      <a:alpha val="43137"/>
                    </a:srgbClr>
                  </a:outerShdw>
                </a:effectLst>
              </a:rPr>
              <a:t>Mytilene</a:t>
            </a:r>
            <a:r>
              <a:rPr lang="en-GB" sz="1300" dirty="0">
                <a:effectLst>
                  <a:outerShdw blurRad="38100" dist="38100" dir="2700000" algn="tl">
                    <a:srgbClr val="000000">
                      <a:alpha val="43137"/>
                    </a:srgbClr>
                  </a:outerShdw>
                </a:effectLst>
              </a:rPr>
              <a:t> (2\2), etc, </a:t>
            </a:r>
          </a:p>
        </p:txBody>
      </p:sp>
      <p:sp>
        <p:nvSpPr>
          <p:cNvPr id="45" name="Oval 44"/>
          <p:cNvSpPr/>
          <p:nvPr/>
        </p:nvSpPr>
        <p:spPr>
          <a:xfrm>
            <a:off x="2087724" y="4874044"/>
            <a:ext cx="216024" cy="229487"/>
          </a:xfrm>
          <a:prstGeom prst="ellipse">
            <a:avLst/>
          </a:prstGeom>
          <a:gradFill flip="none" rotWithShape="1">
            <a:gsLst>
              <a:gs pos="30000">
                <a:srgbClr val="82B67D">
                  <a:lumMod val="91000"/>
                  <a:alpha val="53000"/>
                </a:srgbClr>
              </a:gs>
              <a:gs pos="0">
                <a:srgbClr val="92D050"/>
              </a:gs>
              <a:gs pos="100000">
                <a:schemeClr val="accent1">
                  <a:shade val="100000"/>
                  <a:satMod val="115000"/>
                </a:schemeClr>
              </a:gs>
            </a:gsLst>
            <a:path path="rect">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3419872" y="4786741"/>
            <a:ext cx="216024" cy="22948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Content Placeholder 2"/>
          <p:cNvSpPr txBox="1">
            <a:spLocks/>
          </p:cNvSpPr>
          <p:nvPr/>
        </p:nvSpPr>
        <p:spPr>
          <a:xfrm>
            <a:off x="3841576" y="44624"/>
            <a:ext cx="4042792" cy="1800200"/>
          </a:xfrm>
          <a:prstGeom prst="rect">
            <a:avLst/>
          </a:prstGeom>
          <a:gradFill>
            <a:gsLst>
              <a:gs pos="0">
                <a:schemeClr val="accent5">
                  <a:tint val="79000"/>
                  <a:satMod val="180000"/>
                  <a:alpha val="33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endParaRPr lang="de-DE" dirty="0">
              <a:effectLst>
                <a:outerShdw blurRad="38100" dist="38100" dir="2700000" algn="tl">
                  <a:srgbClr val="000000">
                    <a:alpha val="43137"/>
                  </a:srgbClr>
                </a:outerShdw>
              </a:effectLst>
            </a:endParaRPr>
          </a:p>
          <a:p>
            <a:pPr lvl="1"/>
            <a:r>
              <a:rPr lang="de-DE" b="1" dirty="0" err="1">
                <a:effectLst>
                  <a:outerShdw blurRad="38100" dist="38100" dir="2700000" algn="tl">
                    <a:srgbClr val="000000">
                      <a:alpha val="43137"/>
                    </a:srgbClr>
                  </a:outerShdw>
                </a:effectLst>
              </a:rPr>
              <a:t>more</a:t>
            </a:r>
            <a:r>
              <a:rPr lang="de-DE" b="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than</a:t>
            </a:r>
            <a:r>
              <a:rPr lang="de-DE" b="1" dirty="0">
                <a:effectLst>
                  <a:outerShdw blurRad="38100" dist="38100" dir="2700000" algn="tl">
                    <a:srgbClr val="000000">
                      <a:alpha val="43137"/>
                    </a:srgbClr>
                  </a:outerShdw>
                </a:effectLst>
              </a:rPr>
              <a:t> 60 </a:t>
            </a:r>
            <a:r>
              <a:rPr lang="de-DE" b="1" i="1" dirty="0" err="1">
                <a:effectLst>
                  <a:outerShdw blurRad="38100" dist="38100" dir="2700000" algn="tl">
                    <a:srgbClr val="000000">
                      <a:alpha val="43137"/>
                    </a:srgbClr>
                  </a:outerShdw>
                </a:effectLst>
              </a:rPr>
              <a:t>poleis</a:t>
            </a:r>
            <a:r>
              <a:rPr lang="de-DE" b="1" i="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without</a:t>
            </a:r>
            <a:r>
              <a:rPr lang="de-DE" b="1" dirty="0">
                <a:effectLst>
                  <a:outerShdw blurRad="38100" dist="38100" dir="2700000" algn="tl">
                    <a:srgbClr val="000000">
                      <a:alpha val="43137"/>
                    </a:srgbClr>
                  </a:outerShdw>
                </a:effectLst>
              </a:rPr>
              <a:t> </a:t>
            </a:r>
            <a:r>
              <a:rPr lang="de-DE" b="1" i="1" dirty="0" err="1">
                <a:effectLst>
                  <a:outerShdw blurRad="38100" dist="38100" dir="2700000" algn="tl">
                    <a:srgbClr val="000000">
                      <a:alpha val="43137"/>
                    </a:srgbClr>
                  </a:outerShdw>
                </a:effectLst>
              </a:rPr>
              <a:t>archiereia</a:t>
            </a:r>
            <a:endParaRPr lang="de-DE" b="1" i="1" dirty="0">
              <a:effectLst>
                <a:outerShdw blurRad="38100" dist="38100" dir="2700000" algn="tl">
                  <a:srgbClr val="000000">
                    <a:alpha val="43137"/>
                  </a:srgbClr>
                </a:outerShdw>
              </a:effectLst>
            </a:endParaRPr>
          </a:p>
          <a:p>
            <a:pPr lvl="1"/>
            <a:r>
              <a:rPr lang="de-DE" b="1" dirty="0">
                <a:effectLst>
                  <a:outerShdw blurRad="38100" dist="38100" dir="2700000" algn="tl">
                    <a:srgbClr val="000000">
                      <a:alpha val="43137"/>
                    </a:srgbClr>
                  </a:outerShdw>
                </a:effectLst>
                <a:sym typeface="Wingdings" pitchFamily="2" charset="2"/>
              </a:rPr>
              <a:t></a:t>
            </a:r>
            <a:r>
              <a:rPr lang="de-DE" b="1" dirty="0" err="1">
                <a:effectLst>
                  <a:outerShdw blurRad="38100" dist="38100" dir="2700000" algn="tl">
                    <a:srgbClr val="000000">
                      <a:alpha val="43137"/>
                    </a:srgbClr>
                  </a:outerShdw>
                </a:effectLst>
                <a:sym typeface="Wingdings" pitchFamily="2" charset="2"/>
              </a:rPr>
              <a:t>social</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differences</a:t>
            </a:r>
            <a:endParaRPr lang="de-DE" dirty="0">
              <a:effectLst>
                <a:outerShdw blurRad="38100" dist="38100" dir="2700000" algn="tl">
                  <a:srgbClr val="000000">
                    <a:alpha val="43137"/>
                  </a:srgbClr>
                </a:outerShdw>
              </a:effectLst>
            </a:endParaRPr>
          </a:p>
          <a:p>
            <a:pPr lvl="1"/>
            <a:r>
              <a:rPr lang="de-DE" b="1" dirty="0">
                <a:effectLst>
                  <a:outerShdw blurRad="38100" dist="38100" dir="2700000" algn="tl">
                    <a:srgbClr val="000000">
                      <a:alpha val="43137"/>
                    </a:srgbClr>
                  </a:outerShdw>
                </a:effectLst>
                <a:sym typeface="Wingdings" pitchFamily="2" charset="2"/>
              </a:rPr>
              <a:t>The </a:t>
            </a:r>
            <a:r>
              <a:rPr lang="de-DE" b="1" dirty="0" err="1">
                <a:effectLst>
                  <a:outerShdw blurRad="38100" dist="38100" dir="2700000" algn="tl">
                    <a:srgbClr val="000000">
                      <a:alpha val="43137"/>
                    </a:srgbClr>
                  </a:outerShdw>
                </a:effectLst>
                <a:sym typeface="Wingdings" pitchFamily="2" charset="2"/>
              </a:rPr>
              <a:t>high</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priestess</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merely</a:t>
            </a:r>
            <a:r>
              <a:rPr lang="de-DE" b="1" dirty="0">
                <a:effectLst>
                  <a:outerShdw blurRad="38100" dist="38100" dir="2700000" algn="tl">
                    <a:srgbClr val="000000">
                      <a:alpha val="43137"/>
                    </a:srgbClr>
                  </a:outerShdw>
                </a:effectLst>
                <a:sym typeface="Wingdings" pitchFamily="2" charset="2"/>
              </a:rPr>
              <a:t> </a:t>
            </a:r>
            <a:br>
              <a:rPr lang="de-DE" b="1" dirty="0">
                <a:effectLst>
                  <a:outerShdw blurRad="38100" dist="38100" dir="2700000" algn="tl">
                    <a:srgbClr val="000000">
                      <a:alpha val="43137"/>
                    </a:srgbClr>
                  </a:outerShdw>
                </a:effectLst>
                <a:sym typeface="Wingdings" pitchFamily="2" charset="2"/>
              </a:rPr>
            </a:br>
            <a:r>
              <a:rPr lang="de-DE" b="1" dirty="0" err="1">
                <a:effectLst>
                  <a:outerShdw blurRad="38100" dist="38100" dir="2700000" algn="tl">
                    <a:srgbClr val="000000">
                      <a:alpha val="43137"/>
                    </a:srgbClr>
                  </a:outerShdw>
                </a:effectLst>
                <a:sym typeface="Wingdings" pitchFamily="2" charset="2"/>
              </a:rPr>
              <a:t>the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wife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of</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the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high</a:t>
            </a:r>
            <a:r>
              <a:rPr lang="de-DE" b="1" dirty="0">
                <a:effectLst>
                  <a:outerShdw blurRad="38100" dist="38100" dir="2700000" algn="tl">
                    <a:srgbClr val="000000">
                      <a:alpha val="43137"/>
                    </a:srgbClr>
                  </a:outerShdw>
                </a:effectLst>
                <a:sym typeface="Wingdings" pitchFamily="2" charset="2"/>
              </a:rPr>
              <a:t> priest?</a:t>
            </a:r>
          </a:p>
          <a:p>
            <a:pPr lvl="1"/>
            <a:endParaRPr lang="de-DE"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90483235"/>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circle(out)">
                                      <p:cBhvr>
                                        <p:cTn id="7" dur="200"/>
                                        <p:tgtEl>
                                          <p:spTgt spid="26"/>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circle(out)">
                                      <p:cBhvr>
                                        <p:cTn id="10" dur="200"/>
                                        <p:tgtEl>
                                          <p:spTgt spid="47"/>
                                        </p:tgtEl>
                                      </p:cBhvr>
                                    </p:animEffect>
                                  </p:childTnLst>
                                </p:cTn>
                              </p:par>
                            </p:childTnLst>
                          </p:cTn>
                        </p:par>
                        <p:par>
                          <p:cTn id="11" fill="hold">
                            <p:stCondLst>
                              <p:cond delay="200"/>
                            </p:stCondLst>
                            <p:childTnLst>
                              <p:par>
                                <p:cTn id="12" presetID="6" presetClass="entr" presetSubtype="32"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circle(out)">
                                      <p:cBhvr>
                                        <p:cTn id="14" dur="2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32"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circle(out)">
                                      <p:cBhvr>
                                        <p:cTn id="19" dur="2000"/>
                                        <p:tgtEl>
                                          <p:spTgt spid="30"/>
                                        </p:tgtEl>
                                      </p:cBhvr>
                                    </p:animEffect>
                                  </p:childTnLst>
                                </p:cTn>
                              </p:par>
                            </p:childTnLst>
                          </p:cTn>
                        </p:par>
                        <p:par>
                          <p:cTn id="20" fill="hold">
                            <p:stCondLst>
                              <p:cond delay="2000"/>
                            </p:stCondLst>
                            <p:childTnLst>
                              <p:par>
                                <p:cTn id="21" presetID="6" presetClass="entr" presetSubtype="32"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circle(out)">
                                      <p:cBhvr>
                                        <p:cTn id="23" dur="200"/>
                                        <p:tgtEl>
                                          <p:spTgt spid="28"/>
                                        </p:tgtEl>
                                      </p:cBhvr>
                                    </p:animEffect>
                                  </p:childTnLst>
                                </p:cTn>
                              </p:par>
                            </p:childTnLst>
                          </p:cTn>
                        </p:par>
                        <p:par>
                          <p:cTn id="24" fill="hold">
                            <p:stCondLst>
                              <p:cond delay="2200"/>
                            </p:stCondLst>
                            <p:childTnLst>
                              <p:par>
                                <p:cTn id="25" presetID="6" presetClass="entr" presetSubtype="32"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circle(out)">
                                      <p:cBhvr>
                                        <p:cTn id="27" dur="200"/>
                                        <p:tgtEl>
                                          <p:spTgt spid="33"/>
                                        </p:tgtEl>
                                      </p:cBhvr>
                                    </p:animEffect>
                                  </p:childTnLst>
                                </p:cTn>
                              </p:par>
                            </p:childTnLst>
                          </p:cTn>
                        </p:par>
                        <p:par>
                          <p:cTn id="28" fill="hold">
                            <p:stCondLst>
                              <p:cond delay="2400"/>
                            </p:stCondLst>
                            <p:childTnLst>
                              <p:par>
                                <p:cTn id="29" presetID="6" presetClass="entr" presetSubtype="32"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circle(out)">
                                      <p:cBhvr>
                                        <p:cTn id="31" dur="200"/>
                                        <p:tgtEl>
                                          <p:spTgt spid="34"/>
                                        </p:tgtEl>
                                      </p:cBhvr>
                                    </p:animEffect>
                                  </p:childTnLst>
                                </p:cTn>
                              </p:par>
                            </p:childTnLst>
                          </p:cTn>
                        </p:par>
                        <p:par>
                          <p:cTn id="32" fill="hold">
                            <p:stCondLst>
                              <p:cond delay="26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200"/>
                                        <p:tgtEl>
                                          <p:spTgt spid="38"/>
                                        </p:tgtEl>
                                      </p:cBhvr>
                                    </p:animEffect>
                                  </p:childTnLst>
                                </p:cTn>
                              </p:par>
                            </p:childTnLst>
                          </p:cTn>
                        </p:par>
                        <p:par>
                          <p:cTn id="36" fill="hold">
                            <p:stCondLst>
                              <p:cond delay="2800"/>
                            </p:stCondLst>
                            <p:childTnLst>
                              <p:par>
                                <p:cTn id="37" presetID="6" presetClass="entr" presetSubtype="32"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circle(out)">
                                      <p:cBhvr>
                                        <p:cTn id="39" dur="200"/>
                                        <p:tgtEl>
                                          <p:spTgt spid="36"/>
                                        </p:tgtEl>
                                      </p:cBhvr>
                                    </p:animEffect>
                                  </p:childTnLst>
                                </p:cTn>
                              </p:par>
                            </p:childTnLst>
                          </p:cTn>
                        </p:par>
                        <p:par>
                          <p:cTn id="40" fill="hold">
                            <p:stCondLst>
                              <p:cond delay="3000"/>
                            </p:stCondLst>
                            <p:childTnLst>
                              <p:par>
                                <p:cTn id="41" presetID="6" presetClass="entr" presetSubtype="32"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circle(out)">
                                      <p:cBhvr>
                                        <p:cTn id="43" dur="200"/>
                                        <p:tgtEl>
                                          <p:spTgt spid="40"/>
                                        </p:tgtEl>
                                      </p:cBhvr>
                                    </p:animEffect>
                                  </p:childTnLst>
                                </p:cTn>
                              </p:par>
                            </p:childTnLst>
                          </p:cTn>
                        </p:par>
                        <p:par>
                          <p:cTn id="44" fill="hold">
                            <p:stCondLst>
                              <p:cond delay="3200"/>
                            </p:stCondLst>
                            <p:childTnLst>
                              <p:par>
                                <p:cTn id="45" presetID="6" presetClass="entr" presetSubtype="32"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circle(out)">
                                      <p:cBhvr>
                                        <p:cTn id="47" dur="200"/>
                                        <p:tgtEl>
                                          <p:spTgt spid="41"/>
                                        </p:tgtEl>
                                      </p:cBhvr>
                                    </p:animEffect>
                                  </p:childTnLst>
                                </p:cTn>
                              </p:par>
                            </p:childTnLst>
                          </p:cTn>
                        </p:par>
                        <p:par>
                          <p:cTn id="48" fill="hold">
                            <p:stCondLst>
                              <p:cond delay="3400"/>
                            </p:stCondLst>
                            <p:childTnLst>
                              <p:par>
                                <p:cTn id="49" presetID="6" presetClass="entr" presetSubtype="32" fill="hold" grpId="0"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circle(out)">
                                      <p:cBhvr>
                                        <p:cTn id="51" dur="200"/>
                                        <p:tgtEl>
                                          <p:spTgt spid="42"/>
                                        </p:tgtEl>
                                      </p:cBhvr>
                                    </p:animEffect>
                                  </p:childTnLst>
                                </p:cTn>
                              </p:par>
                            </p:childTnLst>
                          </p:cTn>
                        </p:par>
                        <p:par>
                          <p:cTn id="52" fill="hold">
                            <p:stCondLst>
                              <p:cond delay="3600"/>
                            </p:stCondLst>
                            <p:childTnLst>
                              <p:par>
                                <p:cTn id="53" presetID="6" presetClass="entr" presetSubtype="32" fill="hold" grpId="0"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circle(out)">
                                      <p:cBhvr>
                                        <p:cTn id="55" dur="200"/>
                                        <p:tgtEl>
                                          <p:spTgt spid="43"/>
                                        </p:tgtEl>
                                      </p:cBhvr>
                                    </p:animEffect>
                                  </p:childTnLst>
                                </p:cTn>
                              </p:par>
                            </p:childTnLst>
                          </p:cTn>
                        </p:par>
                        <p:par>
                          <p:cTn id="56" fill="hold">
                            <p:stCondLst>
                              <p:cond delay="3800"/>
                            </p:stCondLst>
                            <p:childTnLst>
                              <p:par>
                                <p:cTn id="57" presetID="6" presetClass="entr" presetSubtype="32"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circle(out)">
                                      <p:cBhvr>
                                        <p:cTn id="59" dur="200"/>
                                        <p:tgtEl>
                                          <p:spTgt spid="37"/>
                                        </p:tgtEl>
                                      </p:cBhvr>
                                    </p:animEffect>
                                  </p:childTnLst>
                                </p:cTn>
                              </p:par>
                            </p:childTnLst>
                          </p:cTn>
                        </p:par>
                        <p:par>
                          <p:cTn id="60" fill="hold">
                            <p:stCondLst>
                              <p:cond delay="4000"/>
                            </p:stCondLst>
                            <p:childTnLst>
                              <p:par>
                                <p:cTn id="61" presetID="6" presetClass="entr" presetSubtype="32"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circle(out)">
                                      <p:cBhvr>
                                        <p:cTn id="63" dur="200"/>
                                        <p:tgtEl>
                                          <p:spTgt spid="39"/>
                                        </p:tgtEl>
                                      </p:cBhvr>
                                    </p:animEffect>
                                  </p:childTnLst>
                                </p:cTn>
                              </p:par>
                            </p:childTnLst>
                          </p:cTn>
                        </p:par>
                        <p:par>
                          <p:cTn id="64" fill="hold">
                            <p:stCondLst>
                              <p:cond delay="4200"/>
                            </p:stCondLst>
                            <p:childTnLst>
                              <p:par>
                                <p:cTn id="65" presetID="6" presetClass="entr" presetSubtype="32"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circle(out)">
                                      <p:cBhvr>
                                        <p:cTn id="67" dur="200"/>
                                        <p:tgtEl>
                                          <p:spTgt spid="31"/>
                                        </p:tgtEl>
                                      </p:cBhvr>
                                    </p:animEffect>
                                  </p:childTnLst>
                                </p:cTn>
                              </p:par>
                            </p:childTnLst>
                          </p:cTn>
                        </p:par>
                        <p:par>
                          <p:cTn id="68" fill="hold">
                            <p:stCondLst>
                              <p:cond delay="4400"/>
                            </p:stCondLst>
                            <p:childTnLst>
                              <p:par>
                                <p:cTn id="69" presetID="6" presetClass="entr" presetSubtype="32" fill="hold" grpId="0" nodeType="afterEffect">
                                  <p:stCondLst>
                                    <p:cond delay="0"/>
                                  </p:stCondLst>
                                  <p:childTnLst>
                                    <p:set>
                                      <p:cBhvr>
                                        <p:cTn id="70" dur="1" fill="hold">
                                          <p:stCondLst>
                                            <p:cond delay="0"/>
                                          </p:stCondLst>
                                        </p:cTn>
                                        <p:tgtEl>
                                          <p:spTgt spid="29"/>
                                        </p:tgtEl>
                                        <p:attrNameLst>
                                          <p:attrName>style.visibility</p:attrName>
                                        </p:attrNameLst>
                                      </p:cBhvr>
                                      <p:to>
                                        <p:strVal val="visible"/>
                                      </p:to>
                                    </p:set>
                                    <p:animEffect transition="in" filter="circle(out)">
                                      <p:cBhvr>
                                        <p:cTn id="71" dur="200"/>
                                        <p:tgtEl>
                                          <p:spTgt spid="29"/>
                                        </p:tgtEl>
                                      </p:cBhvr>
                                    </p:animEffect>
                                  </p:childTnLst>
                                </p:cTn>
                              </p:par>
                            </p:childTnLst>
                          </p:cTn>
                        </p:par>
                        <p:par>
                          <p:cTn id="72" fill="hold">
                            <p:stCondLst>
                              <p:cond delay="4600"/>
                            </p:stCondLst>
                            <p:childTnLst>
                              <p:par>
                                <p:cTn id="73" presetID="6" presetClass="entr" presetSubtype="32" fill="hold" grpId="0" nodeType="afterEffect">
                                  <p:stCondLst>
                                    <p:cond delay="0"/>
                                  </p:stCondLst>
                                  <p:childTnLst>
                                    <p:set>
                                      <p:cBhvr>
                                        <p:cTn id="74" dur="1" fill="hold">
                                          <p:stCondLst>
                                            <p:cond delay="0"/>
                                          </p:stCondLst>
                                        </p:cTn>
                                        <p:tgtEl>
                                          <p:spTgt spid="45"/>
                                        </p:tgtEl>
                                        <p:attrNameLst>
                                          <p:attrName>style.visibility</p:attrName>
                                        </p:attrNameLst>
                                      </p:cBhvr>
                                      <p:to>
                                        <p:strVal val="visible"/>
                                      </p:to>
                                    </p:set>
                                    <p:animEffect transition="in" filter="circle(out)">
                                      <p:cBhvr>
                                        <p:cTn id="75" dur="2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6" grpId="0" animBg="1"/>
      <p:bldP spid="28" grpId="0" animBg="1"/>
      <p:bldP spid="29" grpId="0"/>
      <p:bldP spid="33" grpId="0" animBg="1"/>
      <p:bldP spid="31" grpId="0"/>
      <p:bldP spid="34" grpId="0" animBg="1"/>
      <p:bldP spid="36" grpId="0" animBg="1"/>
      <p:bldP spid="38" grpId="0" animBg="1"/>
      <p:bldP spid="37" grpId="0"/>
      <p:bldP spid="40" grpId="0" animBg="1"/>
      <p:bldP spid="41" grpId="0" animBg="1"/>
      <p:bldP spid="42" grpId="0" animBg="1"/>
      <p:bldP spid="39" grpId="0"/>
      <p:bldP spid="43" grpId="0" animBg="1"/>
      <p:bldP spid="30" grpId="0" animBg="1"/>
      <p:bldP spid="45" grpId="0" animBg="1"/>
      <p:bldP spid="47"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l="5992"/>
          <a:stretch/>
        </p:blipFill>
        <p:spPr>
          <a:xfrm>
            <a:off x="484807" y="44625"/>
            <a:ext cx="8479681" cy="6765196"/>
          </a:xfrm>
          <a:prstGeom prst="rect">
            <a:avLst/>
          </a:prstGeom>
        </p:spPr>
      </p:pic>
      <p:sp>
        <p:nvSpPr>
          <p:cNvPr id="4" name="TextBox 3"/>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tx1">
                    <a:lumMod val="65000"/>
                  </a:schemeClr>
                </a:solidFill>
              </a:rPr>
              <a:t>R. Talbert, Barrington Atlas of the Greek and Roman World, Princeton UP 2001</a:t>
            </a:r>
          </a:p>
        </p:txBody>
      </p:sp>
      <p:sp>
        <p:nvSpPr>
          <p:cNvPr id="6" name="Title 1"/>
          <p:cNvSpPr>
            <a:spLocks noGrp="1"/>
          </p:cNvSpPr>
          <p:nvPr>
            <p:ph type="title"/>
          </p:nvPr>
        </p:nvSpPr>
        <p:spPr>
          <a:xfrm>
            <a:off x="457200" y="404664"/>
            <a:ext cx="8229600" cy="796950"/>
          </a:xfrm>
        </p:spPr>
        <p:txBody>
          <a:bodyPr/>
          <a:lstStyle/>
          <a:p>
            <a:r>
              <a:rPr lang="de-DE" dirty="0"/>
              <a:t>Résumé</a:t>
            </a:r>
            <a:endParaRPr lang="en-GB" dirty="0"/>
          </a:p>
        </p:txBody>
      </p:sp>
      <p:sp>
        <p:nvSpPr>
          <p:cNvPr id="9" name="TextBox 8"/>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14" name="Oval 13"/>
          <p:cNvSpPr/>
          <p:nvPr/>
        </p:nvSpPr>
        <p:spPr>
          <a:xfrm>
            <a:off x="2915816" y="5369815"/>
            <a:ext cx="216024" cy="22948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2195736" y="5071721"/>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941309" y="5103531"/>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8" name="Oval 17"/>
          <p:cNvSpPr/>
          <p:nvPr/>
        </p:nvSpPr>
        <p:spPr>
          <a:xfrm>
            <a:off x="2484408" y="4938861"/>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2339752" y="4941168"/>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0" name="Oval 19"/>
          <p:cNvSpPr/>
          <p:nvPr/>
        </p:nvSpPr>
        <p:spPr>
          <a:xfrm>
            <a:off x="1791958" y="4524407"/>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3023828" y="4516106"/>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3" name="Oval 22"/>
          <p:cNvSpPr/>
          <p:nvPr/>
        </p:nvSpPr>
        <p:spPr>
          <a:xfrm>
            <a:off x="1502561" y="4769965"/>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Oval 24"/>
          <p:cNvSpPr/>
          <p:nvPr/>
        </p:nvSpPr>
        <p:spPr>
          <a:xfrm>
            <a:off x="2418913" y="4124584"/>
            <a:ext cx="216024" cy="229487"/>
          </a:xfrm>
          <a:prstGeom prst="ellipse">
            <a:avLst/>
          </a:prstGeom>
          <a:gradFill flip="none" rotWithShape="1">
            <a:gsLst>
              <a:gs pos="30000">
                <a:srgbClr val="82B67D">
                  <a:lumMod val="91000"/>
                  <a:alpha val="53000"/>
                </a:srgbClr>
              </a:gs>
              <a:gs pos="0">
                <a:srgbClr val="92D050"/>
              </a:gs>
              <a:gs pos="100000">
                <a:schemeClr val="accent1">
                  <a:shade val="100000"/>
                  <a:satMod val="115000"/>
                </a:schemeClr>
              </a:gs>
            </a:gsLst>
            <a:path path="rect">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087724" y="2852936"/>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1409829" y="4009840"/>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2195736" y="4113904"/>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9" name="Oval 28"/>
          <p:cNvSpPr/>
          <p:nvPr/>
        </p:nvSpPr>
        <p:spPr>
          <a:xfrm>
            <a:off x="1800956" y="3895979"/>
            <a:ext cx="216024" cy="229487"/>
          </a:xfrm>
          <a:prstGeom prst="ellipse">
            <a:avLst/>
          </a:prstGeom>
          <a:gradFill flip="none" rotWithShape="1">
            <a:gsLst>
              <a:gs pos="30000">
                <a:srgbClr val="82B67D">
                  <a:lumMod val="91000"/>
                  <a:alpha val="53000"/>
                </a:srgbClr>
              </a:gs>
              <a:gs pos="0">
                <a:srgbClr val="92D050"/>
              </a:gs>
              <a:gs pos="100000">
                <a:schemeClr val="accent1">
                  <a:shade val="100000"/>
                  <a:satMod val="115000"/>
                </a:schemeClr>
              </a:gs>
            </a:gsLst>
            <a:path path="rect">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3419872" y="4786741"/>
            <a:ext cx="216024" cy="22948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7" name="Content Placeholder 2"/>
          <p:cNvSpPr txBox="1">
            <a:spLocks/>
          </p:cNvSpPr>
          <p:nvPr/>
        </p:nvSpPr>
        <p:spPr>
          <a:xfrm>
            <a:off x="3841576" y="44624"/>
            <a:ext cx="4042792" cy="1800200"/>
          </a:xfrm>
          <a:prstGeom prst="rect">
            <a:avLst/>
          </a:prstGeom>
          <a:gradFill>
            <a:gsLst>
              <a:gs pos="0">
                <a:schemeClr val="accent5">
                  <a:tint val="79000"/>
                  <a:satMod val="180000"/>
                  <a:alpha val="33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endParaRPr lang="de-DE" dirty="0">
              <a:effectLst>
                <a:outerShdw blurRad="38100" dist="38100" dir="2700000" algn="tl">
                  <a:srgbClr val="000000">
                    <a:alpha val="43137"/>
                  </a:srgbClr>
                </a:outerShdw>
              </a:effectLst>
            </a:endParaRPr>
          </a:p>
          <a:p>
            <a:pPr lvl="1"/>
            <a:r>
              <a:rPr lang="de-DE" b="1" dirty="0" err="1">
                <a:effectLst>
                  <a:outerShdw blurRad="38100" dist="38100" dir="2700000" algn="tl">
                    <a:srgbClr val="000000">
                      <a:alpha val="43137"/>
                    </a:srgbClr>
                  </a:outerShdw>
                </a:effectLst>
              </a:rPr>
              <a:t>more</a:t>
            </a:r>
            <a:r>
              <a:rPr lang="de-DE" b="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than</a:t>
            </a:r>
            <a:r>
              <a:rPr lang="de-DE" b="1" dirty="0">
                <a:effectLst>
                  <a:outerShdw blurRad="38100" dist="38100" dir="2700000" algn="tl">
                    <a:srgbClr val="000000">
                      <a:alpha val="43137"/>
                    </a:srgbClr>
                  </a:outerShdw>
                </a:effectLst>
              </a:rPr>
              <a:t> 60 </a:t>
            </a:r>
            <a:r>
              <a:rPr lang="de-DE" b="1" i="1" dirty="0" err="1">
                <a:effectLst>
                  <a:outerShdw blurRad="38100" dist="38100" dir="2700000" algn="tl">
                    <a:srgbClr val="000000">
                      <a:alpha val="43137"/>
                    </a:srgbClr>
                  </a:outerShdw>
                </a:effectLst>
              </a:rPr>
              <a:t>poleis</a:t>
            </a:r>
            <a:r>
              <a:rPr lang="de-DE" b="1" i="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without</a:t>
            </a:r>
            <a:r>
              <a:rPr lang="de-DE" b="1" dirty="0">
                <a:effectLst>
                  <a:outerShdw blurRad="38100" dist="38100" dir="2700000" algn="tl">
                    <a:srgbClr val="000000">
                      <a:alpha val="43137"/>
                    </a:srgbClr>
                  </a:outerShdw>
                </a:effectLst>
              </a:rPr>
              <a:t> </a:t>
            </a:r>
            <a:r>
              <a:rPr lang="de-DE" b="1" i="1" dirty="0" err="1">
                <a:effectLst>
                  <a:outerShdw blurRad="38100" dist="38100" dir="2700000" algn="tl">
                    <a:srgbClr val="000000">
                      <a:alpha val="43137"/>
                    </a:srgbClr>
                  </a:outerShdw>
                </a:effectLst>
              </a:rPr>
              <a:t>archiereia</a:t>
            </a:r>
            <a:endParaRPr lang="de-DE" b="1" i="1" dirty="0">
              <a:effectLst>
                <a:outerShdw blurRad="38100" dist="38100" dir="2700000" algn="tl">
                  <a:srgbClr val="000000">
                    <a:alpha val="43137"/>
                  </a:srgbClr>
                </a:outerShdw>
              </a:effectLst>
            </a:endParaRPr>
          </a:p>
          <a:p>
            <a:pPr lvl="1"/>
            <a:r>
              <a:rPr lang="de-DE" b="1" dirty="0">
                <a:effectLst>
                  <a:outerShdw blurRad="38100" dist="38100" dir="2700000" algn="tl">
                    <a:srgbClr val="000000">
                      <a:alpha val="43137"/>
                    </a:srgbClr>
                  </a:outerShdw>
                </a:effectLst>
                <a:sym typeface="Wingdings" pitchFamily="2" charset="2"/>
              </a:rPr>
              <a:t></a:t>
            </a:r>
            <a:r>
              <a:rPr lang="de-DE" b="1" dirty="0" err="1">
                <a:effectLst>
                  <a:outerShdw blurRad="38100" dist="38100" dir="2700000" algn="tl">
                    <a:srgbClr val="000000">
                      <a:alpha val="43137"/>
                    </a:srgbClr>
                  </a:outerShdw>
                </a:effectLst>
                <a:sym typeface="Wingdings" pitchFamily="2" charset="2"/>
              </a:rPr>
              <a:t>social</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differences</a:t>
            </a:r>
            <a:endParaRPr lang="de-DE" dirty="0">
              <a:effectLst>
                <a:outerShdw blurRad="38100" dist="38100" dir="2700000" algn="tl">
                  <a:srgbClr val="000000">
                    <a:alpha val="43137"/>
                  </a:srgbClr>
                </a:outerShdw>
              </a:effectLst>
            </a:endParaRPr>
          </a:p>
          <a:p>
            <a:pPr lvl="1"/>
            <a:r>
              <a:rPr lang="de-DE" b="1" dirty="0">
                <a:effectLst>
                  <a:outerShdw blurRad="38100" dist="38100" dir="2700000" algn="tl">
                    <a:srgbClr val="000000">
                      <a:alpha val="43137"/>
                    </a:srgbClr>
                  </a:outerShdw>
                </a:effectLst>
                <a:sym typeface="Wingdings" pitchFamily="2" charset="2"/>
              </a:rPr>
              <a:t>The </a:t>
            </a:r>
            <a:r>
              <a:rPr lang="de-DE" b="1" dirty="0" err="1">
                <a:effectLst>
                  <a:outerShdw blurRad="38100" dist="38100" dir="2700000" algn="tl">
                    <a:srgbClr val="000000">
                      <a:alpha val="43137"/>
                    </a:srgbClr>
                  </a:outerShdw>
                </a:effectLst>
                <a:sym typeface="Wingdings" pitchFamily="2" charset="2"/>
              </a:rPr>
              <a:t>high</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priestess</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merely</a:t>
            </a:r>
            <a:r>
              <a:rPr lang="de-DE" b="1" dirty="0">
                <a:effectLst>
                  <a:outerShdw blurRad="38100" dist="38100" dir="2700000" algn="tl">
                    <a:srgbClr val="000000">
                      <a:alpha val="43137"/>
                    </a:srgbClr>
                  </a:outerShdw>
                </a:effectLst>
                <a:sym typeface="Wingdings" pitchFamily="2" charset="2"/>
              </a:rPr>
              <a:t> </a:t>
            </a:r>
            <a:br>
              <a:rPr lang="de-DE" b="1" dirty="0">
                <a:effectLst>
                  <a:outerShdw blurRad="38100" dist="38100" dir="2700000" algn="tl">
                    <a:srgbClr val="000000">
                      <a:alpha val="43137"/>
                    </a:srgbClr>
                  </a:outerShdw>
                </a:effectLst>
                <a:sym typeface="Wingdings" pitchFamily="2" charset="2"/>
              </a:rPr>
            </a:br>
            <a:r>
              <a:rPr lang="de-DE" b="1" dirty="0" err="1">
                <a:effectLst>
                  <a:outerShdw blurRad="38100" dist="38100" dir="2700000" algn="tl">
                    <a:srgbClr val="000000">
                      <a:alpha val="43137"/>
                    </a:srgbClr>
                  </a:outerShdw>
                </a:effectLst>
                <a:sym typeface="Wingdings" pitchFamily="2" charset="2"/>
              </a:rPr>
              <a:t>the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wife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of</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the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high</a:t>
            </a:r>
            <a:r>
              <a:rPr lang="de-DE" b="1" dirty="0">
                <a:effectLst>
                  <a:outerShdw blurRad="38100" dist="38100" dir="2700000" algn="tl">
                    <a:srgbClr val="000000">
                      <a:alpha val="43137"/>
                    </a:srgbClr>
                  </a:outerShdw>
                </a:effectLst>
                <a:sym typeface="Wingdings" pitchFamily="2" charset="2"/>
              </a:rPr>
              <a:t> priest?</a:t>
            </a:r>
          </a:p>
          <a:p>
            <a:pPr lvl="1"/>
            <a:endParaRPr lang="de-DE" b="1" dirty="0">
              <a:effectLst>
                <a:outerShdw blurRad="38100" dist="38100" dir="2700000" algn="tl">
                  <a:srgbClr val="000000">
                    <a:alpha val="43137"/>
                  </a:srgbClr>
                </a:outerShdw>
              </a:effectLst>
            </a:endParaRPr>
          </a:p>
        </p:txBody>
      </p:sp>
      <p:sp>
        <p:nvSpPr>
          <p:cNvPr id="32" name="Content Placeholder 2"/>
          <p:cNvSpPr txBox="1">
            <a:spLocks/>
          </p:cNvSpPr>
          <p:nvPr/>
        </p:nvSpPr>
        <p:spPr>
          <a:xfrm>
            <a:off x="3347864" y="764705"/>
            <a:ext cx="5041919" cy="5616624"/>
          </a:xfrm>
          <a:prstGeom prst="rect">
            <a:avLst/>
          </a:prstGeom>
          <a:gradFill flip="none" rotWithShape="1">
            <a:gsLst>
              <a:gs pos="5000">
                <a:schemeClr val="accent4">
                  <a:shade val="15000"/>
                  <a:satMod val="180000"/>
                  <a:alpha val="35000"/>
                  <a:lumMod val="72000"/>
                  <a:lumOff val="28000"/>
                </a:schemeClr>
              </a:gs>
              <a:gs pos="58000">
                <a:schemeClr val="accent4">
                  <a:shade val="45000"/>
                  <a:satMod val="170000"/>
                </a:schemeClr>
              </a:gs>
              <a:gs pos="76000">
                <a:schemeClr val="accent4">
                  <a:tint val="99000"/>
                  <a:shade val="65000"/>
                  <a:satMod val="155000"/>
                </a:schemeClr>
              </a:gs>
              <a:gs pos="95000">
                <a:schemeClr val="accent4">
                  <a:tint val="95500"/>
                  <a:shade val="100000"/>
                  <a:satMod val="155000"/>
                </a:schemeClr>
              </a:gs>
            </a:gsLst>
            <a:lin ang="18900000" scaled="1"/>
            <a:tileRect/>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1">
            <a:schemeClr val="accent4"/>
          </a:lnRef>
          <a:fillRef idx="3">
            <a:schemeClr val="accent4"/>
          </a:fillRef>
          <a:effectRef idx="2">
            <a:schemeClr val="accent4"/>
          </a:effectRef>
          <a:fontRef idx="minor">
            <a:schemeClr val="lt1"/>
          </a:fontRef>
        </p:style>
        <p:txBody>
          <a:bodyPr vert="horz" lIns="91440" tIns="45720" rIns="91440" bIns="45720" rtlCol="0">
            <a:no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pPr marL="0" indent="0" algn="ctr">
              <a:buNone/>
            </a:pPr>
            <a:r>
              <a:rPr lang="de-DE" sz="1800" b="1" i="1" dirty="0">
                <a:solidFill>
                  <a:schemeClr val="tx1"/>
                </a:solidFill>
                <a:effectLst>
                  <a:outerShdw blurRad="38100" dist="38100" dir="2700000" algn="tl">
                    <a:srgbClr val="000000">
                      <a:alpha val="43137"/>
                    </a:srgbClr>
                  </a:outerShdw>
                </a:effectLst>
              </a:rPr>
              <a:t>PRO</a:t>
            </a:r>
            <a:r>
              <a:rPr lang="de-DE" sz="1800" b="1" dirty="0">
                <a:solidFill>
                  <a:schemeClr val="tx1"/>
                </a:solidFill>
                <a:effectLst>
                  <a:outerShdw blurRad="38100" dist="38100" dir="2700000" algn="tl">
                    <a:srgbClr val="000000">
                      <a:alpha val="43137"/>
                    </a:srgbClr>
                  </a:outerShdw>
                </a:effectLst>
              </a:rPr>
              <a:t> </a:t>
            </a:r>
            <a:r>
              <a:rPr lang="de-DE" sz="1800" b="1" dirty="0" err="1">
                <a:solidFill>
                  <a:schemeClr val="tx1"/>
                </a:solidFill>
                <a:effectLst>
                  <a:outerShdw blurRad="38100" dist="38100" dir="2700000" algn="tl">
                    <a:srgbClr val="000000">
                      <a:alpha val="43137"/>
                    </a:srgbClr>
                  </a:outerShdw>
                </a:effectLst>
              </a:rPr>
              <a:t>independent</a:t>
            </a:r>
            <a:r>
              <a:rPr lang="de-DE" sz="1800" b="1" dirty="0">
                <a:solidFill>
                  <a:schemeClr val="tx1"/>
                </a:solidFill>
                <a:effectLst>
                  <a:outerShdw blurRad="38100" dist="38100" dir="2700000" algn="tl">
                    <a:srgbClr val="000000">
                      <a:alpha val="43137"/>
                    </a:srgbClr>
                  </a:outerShdw>
                </a:effectLst>
              </a:rPr>
              <a:t> </a:t>
            </a:r>
            <a:r>
              <a:rPr lang="de-DE" sz="1800" b="1" dirty="0" err="1">
                <a:solidFill>
                  <a:schemeClr val="tx1"/>
                </a:solidFill>
                <a:effectLst>
                  <a:outerShdw blurRad="38100" dist="38100" dir="2700000" algn="tl">
                    <a:srgbClr val="000000">
                      <a:alpha val="43137"/>
                    </a:srgbClr>
                  </a:outerShdw>
                </a:effectLst>
              </a:rPr>
              <a:t>woman</a:t>
            </a:r>
            <a:r>
              <a:rPr lang="de-DE" sz="1800" b="1" dirty="0">
                <a:solidFill>
                  <a:schemeClr val="tx1"/>
                </a:solidFill>
                <a:effectLst>
                  <a:outerShdw blurRad="38100" dist="38100" dir="2700000" algn="tl">
                    <a:srgbClr val="000000">
                      <a:alpha val="43137"/>
                    </a:srgbClr>
                  </a:outerShdw>
                </a:effectLst>
              </a:rPr>
              <a:t> in </a:t>
            </a:r>
            <a:r>
              <a:rPr lang="de-DE" sz="1800" b="1" dirty="0" err="1">
                <a:solidFill>
                  <a:schemeClr val="tx1"/>
                </a:solidFill>
                <a:effectLst>
                  <a:outerShdw blurRad="38100" dist="38100" dir="2700000" algn="tl">
                    <a:srgbClr val="000000">
                      <a:alpha val="43137"/>
                    </a:srgbClr>
                  </a:outerShdw>
                </a:effectLst>
              </a:rPr>
              <a:t>Asia</a:t>
            </a:r>
            <a:r>
              <a:rPr lang="de-DE" sz="1800" b="1" dirty="0">
                <a:solidFill>
                  <a:schemeClr val="tx1"/>
                </a:solidFill>
                <a:effectLst>
                  <a:outerShdw blurRad="38100" dist="38100" dir="2700000" algn="tl">
                    <a:srgbClr val="000000">
                      <a:alpha val="43137"/>
                    </a:srgbClr>
                  </a:outerShdw>
                </a:effectLst>
              </a:rPr>
              <a:t> </a:t>
            </a:r>
            <a:r>
              <a:rPr lang="de-DE" sz="1800" b="1" dirty="0" err="1">
                <a:solidFill>
                  <a:schemeClr val="tx1"/>
                </a:solidFill>
                <a:effectLst>
                  <a:outerShdw blurRad="38100" dist="38100" dir="2700000" algn="tl">
                    <a:srgbClr val="000000">
                      <a:alpha val="43137"/>
                    </a:srgbClr>
                  </a:outerShdw>
                </a:effectLst>
              </a:rPr>
              <a:t>Minor</a:t>
            </a:r>
            <a:r>
              <a:rPr lang="de-DE" sz="1800" b="1" dirty="0">
                <a:solidFill>
                  <a:schemeClr val="tx1"/>
                </a:solidFill>
                <a:effectLst>
                  <a:outerShdw blurRad="38100" dist="38100" dir="2700000" algn="tl">
                    <a:srgbClr val="000000">
                      <a:alpha val="43137"/>
                    </a:srgbClr>
                  </a:outerShdw>
                </a:effectLst>
              </a:rPr>
              <a:t>:</a:t>
            </a:r>
          </a:p>
          <a:p>
            <a:r>
              <a:rPr lang="de-DE" sz="1800" b="1" dirty="0" err="1">
                <a:solidFill>
                  <a:schemeClr val="tx1"/>
                </a:solidFill>
                <a:effectLst>
                  <a:outerShdw blurRad="38100" dist="38100" dir="2700000" algn="tl">
                    <a:srgbClr val="000000">
                      <a:alpha val="43137"/>
                    </a:srgbClr>
                  </a:outerShdw>
                </a:effectLst>
              </a:rPr>
              <a:t>How</a:t>
            </a:r>
            <a:r>
              <a:rPr lang="de-DE" sz="1800" b="1" dirty="0">
                <a:solidFill>
                  <a:schemeClr val="tx1"/>
                </a:solidFill>
                <a:effectLst>
                  <a:outerShdw blurRad="38100" dist="38100" dir="2700000" algn="tl">
                    <a:srgbClr val="000000">
                      <a:alpha val="43137"/>
                    </a:srgbClr>
                  </a:outerShdw>
                </a:effectLst>
              </a:rPr>
              <a:t> </a:t>
            </a:r>
            <a:r>
              <a:rPr lang="de-DE" sz="1800" b="1" dirty="0" err="1">
                <a:solidFill>
                  <a:schemeClr val="tx1"/>
                </a:solidFill>
                <a:effectLst>
                  <a:outerShdw blurRad="38100" dist="38100" dir="2700000" algn="tl">
                    <a:srgbClr val="000000">
                      <a:alpha val="43137"/>
                    </a:srgbClr>
                  </a:outerShdw>
                </a:effectLst>
              </a:rPr>
              <a:t>often</a:t>
            </a:r>
            <a:r>
              <a:rPr lang="de-DE" sz="1800" b="1" dirty="0">
                <a:solidFill>
                  <a:schemeClr val="tx1"/>
                </a:solidFill>
                <a:effectLst>
                  <a:outerShdw blurRad="38100" dist="38100" dir="2700000" algn="tl">
                    <a:srgbClr val="000000">
                      <a:alpha val="43137"/>
                    </a:srgbClr>
                  </a:outerShdw>
                </a:effectLst>
              </a:rPr>
              <a:t> do </a:t>
            </a:r>
            <a:r>
              <a:rPr lang="de-DE" sz="1800" b="1" dirty="0" err="1">
                <a:solidFill>
                  <a:schemeClr val="tx1"/>
                </a:solidFill>
                <a:effectLst>
                  <a:outerShdw blurRad="38100" dist="38100" dir="2700000" algn="tl">
                    <a:srgbClr val="000000">
                      <a:alpha val="43137"/>
                    </a:srgbClr>
                  </a:outerShdw>
                </a:effectLst>
              </a:rPr>
              <a:t>women</a:t>
            </a:r>
            <a:r>
              <a:rPr lang="de-DE" sz="1800" b="1" dirty="0">
                <a:solidFill>
                  <a:schemeClr val="tx1"/>
                </a:solidFill>
                <a:effectLst>
                  <a:outerShdw blurRad="38100" dist="38100" dir="2700000" algn="tl">
                    <a:srgbClr val="000000">
                      <a:alpha val="43137"/>
                    </a:srgbClr>
                  </a:outerShdw>
                </a:effectLst>
              </a:rPr>
              <a:t> </a:t>
            </a:r>
            <a:r>
              <a:rPr lang="de-DE" sz="1800" b="1" dirty="0" err="1">
                <a:solidFill>
                  <a:schemeClr val="tx1"/>
                </a:solidFill>
                <a:effectLst>
                  <a:outerShdw blurRad="38100" dist="38100" dir="2700000" algn="tl">
                    <a:srgbClr val="000000">
                      <a:alpha val="43137"/>
                    </a:srgbClr>
                  </a:outerShdw>
                </a:effectLst>
              </a:rPr>
              <a:t>act</a:t>
            </a:r>
            <a:r>
              <a:rPr lang="de-DE" sz="1800" b="1" dirty="0">
                <a:solidFill>
                  <a:schemeClr val="tx1"/>
                </a:solidFill>
                <a:effectLst>
                  <a:outerShdw blurRad="38100" dist="38100" dir="2700000" algn="tl">
                    <a:srgbClr val="000000">
                      <a:alpha val="43137"/>
                    </a:srgbClr>
                  </a:outerShdw>
                </a:effectLst>
              </a:rPr>
              <a:t> on </a:t>
            </a:r>
            <a:r>
              <a:rPr lang="de-DE" sz="1800" b="1" dirty="0" err="1">
                <a:solidFill>
                  <a:schemeClr val="tx1"/>
                </a:solidFill>
                <a:effectLst>
                  <a:outerShdw blurRad="38100" dist="38100" dir="2700000" algn="tl">
                    <a:srgbClr val="000000">
                      <a:alpha val="43137"/>
                    </a:srgbClr>
                  </a:outerShdw>
                </a:effectLst>
              </a:rPr>
              <a:t>their</a:t>
            </a:r>
            <a:r>
              <a:rPr lang="de-DE" sz="1800" b="1" dirty="0">
                <a:solidFill>
                  <a:schemeClr val="tx1"/>
                </a:solidFill>
                <a:effectLst>
                  <a:outerShdw blurRad="38100" dist="38100" dir="2700000" algn="tl">
                    <a:srgbClr val="000000">
                      <a:alpha val="43137"/>
                    </a:srgbClr>
                  </a:outerShdw>
                </a:effectLst>
              </a:rPr>
              <a:t> </a:t>
            </a:r>
            <a:r>
              <a:rPr lang="de-DE" sz="1800" b="1" dirty="0" err="1">
                <a:solidFill>
                  <a:schemeClr val="tx1"/>
                </a:solidFill>
                <a:effectLst>
                  <a:outerShdw blurRad="38100" dist="38100" dir="2700000" algn="tl">
                    <a:srgbClr val="000000">
                      <a:alpha val="43137"/>
                    </a:srgbClr>
                  </a:outerShdw>
                </a:effectLst>
              </a:rPr>
              <a:t>own</a:t>
            </a:r>
            <a:r>
              <a:rPr lang="de-DE" sz="1800" b="1" dirty="0">
                <a:solidFill>
                  <a:schemeClr val="tx1"/>
                </a:solidFill>
                <a:effectLst>
                  <a:outerShdw blurRad="38100" dist="38100" dir="2700000" algn="tl">
                    <a:srgbClr val="000000">
                      <a:alpha val="43137"/>
                    </a:srgbClr>
                  </a:outerShdw>
                </a:effectLst>
              </a:rPr>
              <a:t>?</a:t>
            </a:r>
          </a:p>
          <a:p>
            <a:pPr lvl="1"/>
            <a:r>
              <a:rPr lang="de-DE" sz="1800" i="1" dirty="0" err="1">
                <a:solidFill>
                  <a:schemeClr val="tx1"/>
                </a:solidFill>
                <a:effectLst>
                  <a:outerShdw blurRad="38100" dist="38100" dir="2700000" algn="tl">
                    <a:srgbClr val="000000">
                      <a:alpha val="43137"/>
                    </a:srgbClr>
                  </a:outerShdw>
                </a:effectLst>
                <a:sym typeface="Wingdings" pitchFamily="2" charset="2"/>
              </a:rPr>
              <a:t>archiereia</a:t>
            </a:r>
            <a:r>
              <a:rPr lang="de-DE" sz="1800" i="1"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allone</a:t>
            </a:r>
            <a:r>
              <a:rPr lang="de-DE" sz="1800" dirty="0">
                <a:solidFill>
                  <a:schemeClr val="tx1"/>
                </a:solidFill>
                <a:effectLst>
                  <a:outerShdw blurRad="38100" dist="38100" dir="2700000" algn="tl">
                    <a:srgbClr val="000000">
                      <a:alpha val="43137"/>
                    </a:srgbClr>
                  </a:outerShdw>
                </a:effectLst>
                <a:sym typeface="Wingdings" pitchFamily="2" charset="2"/>
              </a:rPr>
              <a:t> on </a:t>
            </a:r>
            <a:r>
              <a:rPr lang="de-DE" sz="1800" dirty="0" err="1">
                <a:solidFill>
                  <a:schemeClr val="tx1"/>
                </a:solidFill>
                <a:effectLst>
                  <a:outerShdw blurRad="38100" dist="38100" dir="2700000" algn="tl">
                    <a:srgbClr val="000000">
                      <a:alpha val="43137"/>
                    </a:srgbClr>
                  </a:outerShdw>
                </a:effectLst>
                <a:sym typeface="Wingdings" pitchFamily="2" charset="2"/>
              </a:rPr>
              <a:t>inscription</a:t>
            </a:r>
            <a:endParaRPr lang="de-DE" sz="1800" dirty="0">
              <a:solidFill>
                <a:schemeClr val="tx1"/>
              </a:solidFill>
              <a:effectLst>
                <a:outerShdw blurRad="38100" dist="38100" dir="2700000" algn="tl">
                  <a:srgbClr val="000000">
                    <a:alpha val="43137"/>
                  </a:srgbClr>
                </a:outerShdw>
              </a:effectLst>
              <a:sym typeface="Wingdings" pitchFamily="2" charset="2"/>
            </a:endParaRPr>
          </a:p>
          <a:p>
            <a:pPr lvl="1"/>
            <a:r>
              <a:rPr lang="de-DE" sz="1800" dirty="0" err="1">
                <a:solidFill>
                  <a:schemeClr val="tx1"/>
                </a:solidFill>
                <a:effectLst>
                  <a:outerShdw blurRad="38100" dist="38100" dir="2700000" algn="tl">
                    <a:srgbClr val="000000">
                      <a:alpha val="43137"/>
                    </a:srgbClr>
                  </a:outerShdw>
                </a:effectLst>
              </a:rPr>
              <a:t>important</a:t>
            </a:r>
            <a:r>
              <a:rPr lang="de-DE" sz="1800" dirty="0">
                <a:solidFill>
                  <a:schemeClr val="tx1"/>
                </a:solidFill>
                <a:effectLst>
                  <a:outerShdw blurRad="38100" dist="38100" dir="2700000" algn="tl">
                    <a:srgbClr val="000000">
                      <a:alpha val="43137"/>
                    </a:srgbClr>
                  </a:outerShdw>
                </a:effectLst>
              </a:rPr>
              <a:t> </a:t>
            </a:r>
            <a:r>
              <a:rPr lang="de-DE" sz="1800" dirty="0" err="1">
                <a:solidFill>
                  <a:schemeClr val="tx1"/>
                </a:solidFill>
                <a:effectLst>
                  <a:outerShdw blurRad="38100" dist="38100" dir="2700000" algn="tl">
                    <a:srgbClr val="000000">
                      <a:alpha val="43137"/>
                    </a:srgbClr>
                  </a:outerShdw>
                </a:effectLst>
              </a:rPr>
              <a:t>benefactions</a:t>
            </a:r>
            <a:r>
              <a:rPr lang="de-DE" sz="1800" dirty="0">
                <a:solidFill>
                  <a:schemeClr val="tx1"/>
                </a:solidFill>
                <a:effectLst>
                  <a:outerShdw blurRad="38100" dist="38100" dir="2700000" algn="tl">
                    <a:srgbClr val="000000">
                      <a:alpha val="43137"/>
                    </a:srgbClr>
                  </a:outerShdw>
                </a:effectLst>
              </a:rPr>
              <a:t> / </a:t>
            </a:r>
            <a:r>
              <a:rPr lang="de-DE" sz="1800" dirty="0" err="1">
                <a:solidFill>
                  <a:schemeClr val="tx1"/>
                </a:solidFill>
                <a:effectLst>
                  <a:outerShdw blurRad="38100" dist="38100" dir="2700000" algn="tl">
                    <a:srgbClr val="000000">
                      <a:alpha val="43137"/>
                    </a:srgbClr>
                  </a:outerShdw>
                </a:effectLst>
              </a:rPr>
              <a:t>endowments</a:t>
            </a:r>
            <a:endParaRPr lang="de-DE" sz="1800" dirty="0">
              <a:solidFill>
                <a:schemeClr val="tx1"/>
              </a:solidFill>
              <a:effectLst>
                <a:outerShdw blurRad="38100" dist="38100" dir="2700000" algn="tl">
                  <a:srgbClr val="000000">
                    <a:alpha val="43137"/>
                  </a:srgbClr>
                </a:outerShdw>
              </a:effectLst>
            </a:endParaRPr>
          </a:p>
          <a:p>
            <a:pPr lvl="1"/>
            <a:r>
              <a:rPr lang="de-DE" sz="1800" dirty="0" err="1">
                <a:solidFill>
                  <a:schemeClr val="tx1"/>
                </a:solidFill>
                <a:effectLst>
                  <a:outerShdw blurRad="38100" dist="38100" dir="2700000" algn="tl">
                    <a:srgbClr val="000000">
                      <a:alpha val="43137"/>
                    </a:srgbClr>
                  </a:outerShdw>
                </a:effectLst>
              </a:rPr>
              <a:t>archiereiai</a:t>
            </a:r>
            <a:r>
              <a:rPr lang="de-DE" sz="1800" dirty="0">
                <a:solidFill>
                  <a:schemeClr val="tx1"/>
                </a:solidFill>
                <a:effectLst>
                  <a:outerShdw blurRad="38100" dist="38100" dir="2700000" algn="tl">
                    <a:srgbClr val="000000">
                      <a:alpha val="43137"/>
                    </a:srgbClr>
                  </a:outerShdw>
                </a:effectLst>
              </a:rPr>
              <a:t> </a:t>
            </a:r>
            <a:r>
              <a:rPr lang="de-DE" sz="1800" dirty="0" err="1">
                <a:solidFill>
                  <a:schemeClr val="tx1"/>
                </a:solidFill>
                <a:effectLst>
                  <a:outerShdw blurRad="38100" dist="38100" dir="2700000" algn="tl">
                    <a:srgbClr val="000000">
                      <a:alpha val="43137"/>
                    </a:srgbClr>
                  </a:outerShdw>
                </a:effectLst>
              </a:rPr>
              <a:t>as</a:t>
            </a:r>
            <a:r>
              <a:rPr lang="de-DE" sz="1800" dirty="0">
                <a:solidFill>
                  <a:schemeClr val="tx1"/>
                </a:solidFill>
                <a:effectLst>
                  <a:outerShdw blurRad="38100" dist="38100" dir="2700000" algn="tl">
                    <a:srgbClr val="000000">
                      <a:alpha val="43137"/>
                    </a:srgbClr>
                  </a:outerShdw>
                </a:effectLst>
              </a:rPr>
              <a:t> </a:t>
            </a:r>
            <a:r>
              <a:rPr lang="de-DE" sz="1800" dirty="0" err="1">
                <a:solidFill>
                  <a:schemeClr val="tx1"/>
                </a:solidFill>
                <a:effectLst>
                  <a:outerShdw blurRad="38100" dist="38100" dir="2700000" algn="tl">
                    <a:srgbClr val="000000">
                      <a:alpha val="43137"/>
                    </a:srgbClr>
                  </a:outerShdw>
                </a:effectLst>
              </a:rPr>
              <a:t>euergetes</a:t>
            </a:r>
            <a:endParaRPr lang="de-DE" sz="1800" dirty="0">
              <a:solidFill>
                <a:schemeClr val="tx1"/>
              </a:solidFill>
              <a:effectLst>
                <a:outerShdw blurRad="38100" dist="38100" dir="2700000" algn="tl">
                  <a:srgbClr val="000000">
                    <a:alpha val="43137"/>
                  </a:srgbClr>
                </a:outerShdw>
              </a:effectLst>
            </a:endParaRPr>
          </a:p>
          <a:p>
            <a:pPr lvl="1"/>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women</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as</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public</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persona</a:t>
            </a:r>
            <a:endParaRPr lang="de-DE" sz="1800" b="1" dirty="0">
              <a:solidFill>
                <a:schemeClr val="tx1"/>
              </a:solidFill>
              <a:effectLst>
                <a:outerShdw blurRad="38100" dist="38100" dir="2700000" algn="tl">
                  <a:srgbClr val="000000">
                    <a:alpha val="43137"/>
                  </a:srgbClr>
                </a:outerShdw>
              </a:effectLst>
            </a:endParaRPr>
          </a:p>
          <a:p>
            <a:r>
              <a:rPr lang="de-DE" sz="1800" b="1" dirty="0" err="1">
                <a:solidFill>
                  <a:schemeClr val="tx1"/>
                </a:solidFill>
                <a:effectLst>
                  <a:outerShdw blurRad="38100" dist="38100" dir="2700000" algn="tl">
                    <a:srgbClr val="000000">
                      <a:alpha val="43137"/>
                    </a:srgbClr>
                  </a:outerShdw>
                </a:effectLst>
                <a:sym typeface="Wingdings" pitchFamily="2" charset="2"/>
              </a:rPr>
              <a:t>Wealth</a:t>
            </a:r>
            <a:r>
              <a:rPr lang="de-DE" sz="1800" b="1" dirty="0">
                <a:solidFill>
                  <a:schemeClr val="tx1"/>
                </a:solidFill>
                <a:effectLst>
                  <a:outerShdw blurRad="38100" dist="38100" dir="2700000" algn="tl">
                    <a:srgbClr val="000000">
                      <a:alpha val="43137"/>
                    </a:srgbClr>
                  </a:outerShdw>
                </a:effectLst>
                <a:sym typeface="Wingdings" pitchFamily="2" charset="2"/>
              </a:rPr>
              <a:t> &amp;/ </a:t>
            </a:r>
            <a:r>
              <a:rPr lang="de-DE" sz="1800" b="1" dirty="0" err="1">
                <a:solidFill>
                  <a:schemeClr val="tx1"/>
                </a:solidFill>
                <a:effectLst>
                  <a:outerShdw blurRad="38100" dist="38100" dir="2700000" algn="tl">
                    <a:srgbClr val="000000">
                      <a:alpha val="43137"/>
                    </a:srgbClr>
                  </a:outerShdw>
                </a:effectLst>
                <a:sym typeface="Wingdings" pitchFamily="2" charset="2"/>
              </a:rPr>
              <a:t>property</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of</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women</a:t>
            </a:r>
            <a:endParaRPr lang="de-DE" sz="1800" b="1" dirty="0">
              <a:solidFill>
                <a:schemeClr val="tx1"/>
              </a:solidFill>
              <a:effectLst>
                <a:outerShdw blurRad="38100" dist="38100" dir="2700000" algn="tl">
                  <a:srgbClr val="000000">
                    <a:alpha val="43137"/>
                  </a:srgbClr>
                </a:outerShdw>
              </a:effectLst>
              <a:sym typeface="Wingdings" pitchFamily="2" charset="2"/>
            </a:endParaRPr>
          </a:p>
          <a:p>
            <a:r>
              <a:rPr lang="de-DE" sz="1800" b="1" dirty="0" err="1">
                <a:solidFill>
                  <a:schemeClr val="tx1"/>
                </a:solidFill>
                <a:effectLst>
                  <a:outerShdw blurRad="38100" dist="38100" dir="2700000" algn="tl">
                    <a:srgbClr val="000000">
                      <a:alpha val="43137"/>
                    </a:srgbClr>
                  </a:outerShdw>
                </a:effectLst>
                <a:sym typeface="Wingdings" pitchFamily="2" charset="2"/>
              </a:rPr>
              <a:t>enormous</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esteem</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and</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social</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prestige</a:t>
            </a:r>
            <a:endParaRPr lang="de-DE" sz="1800" b="1" dirty="0">
              <a:solidFill>
                <a:schemeClr val="tx1"/>
              </a:solidFill>
              <a:effectLst>
                <a:outerShdw blurRad="38100" dist="38100" dir="2700000" algn="tl">
                  <a:srgbClr val="000000">
                    <a:alpha val="43137"/>
                  </a:srgbClr>
                </a:outerShdw>
              </a:effectLst>
              <a:sym typeface="Wingdings" pitchFamily="2" charset="2"/>
            </a:endParaRPr>
          </a:p>
          <a:p>
            <a:pPr lvl="1"/>
            <a:r>
              <a:rPr lang="de-DE" sz="1800" dirty="0" err="1">
                <a:solidFill>
                  <a:schemeClr val="tx1"/>
                </a:solidFill>
                <a:effectLst>
                  <a:outerShdw blurRad="38100" dist="38100" dir="2700000" algn="tl">
                    <a:srgbClr val="000000">
                      <a:alpha val="43137"/>
                    </a:srgbClr>
                  </a:outerShdw>
                </a:effectLst>
                <a:sym typeface="Wingdings" pitchFamily="2" charset="2"/>
              </a:rPr>
              <a:t>honorary</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inscriptions</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by</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i="1" dirty="0" err="1">
                <a:solidFill>
                  <a:schemeClr val="tx1"/>
                </a:solidFill>
                <a:effectLst>
                  <a:outerShdw blurRad="38100" dist="38100" dir="2700000" algn="tl">
                    <a:srgbClr val="000000">
                      <a:alpha val="43137"/>
                    </a:srgbClr>
                  </a:outerShdw>
                </a:effectLst>
                <a:sym typeface="Wingdings" pitchFamily="2" charset="2"/>
              </a:rPr>
              <a:t>demos</a:t>
            </a:r>
            <a:r>
              <a:rPr lang="de-DE" sz="1800" i="1" dirty="0">
                <a:solidFill>
                  <a:schemeClr val="tx1"/>
                </a:solidFill>
                <a:effectLst>
                  <a:outerShdw blurRad="38100" dist="38100" dir="2700000" algn="tl">
                    <a:srgbClr val="000000">
                      <a:alpha val="43137"/>
                    </a:srgbClr>
                  </a:outerShdw>
                </a:effectLst>
                <a:sym typeface="Wingdings" pitchFamily="2" charset="2"/>
              </a:rPr>
              <a:t> </a:t>
            </a:r>
            <a:r>
              <a:rPr lang="de-DE" sz="1800" dirty="0">
                <a:solidFill>
                  <a:schemeClr val="tx1"/>
                </a:solidFill>
                <a:effectLst>
                  <a:outerShdw blurRad="38100" dist="38100" dir="2700000" algn="tl">
                    <a:srgbClr val="000000">
                      <a:alpha val="43137"/>
                    </a:srgbClr>
                  </a:outerShdw>
                </a:effectLst>
                <a:sym typeface="Wingdings" pitchFamily="2" charset="2"/>
              </a:rPr>
              <a:t>&amp; </a:t>
            </a:r>
            <a:r>
              <a:rPr lang="de-DE" sz="1800" i="1" dirty="0">
                <a:solidFill>
                  <a:schemeClr val="tx1"/>
                </a:solidFill>
                <a:effectLst>
                  <a:outerShdw blurRad="38100" dist="38100" dir="2700000" algn="tl">
                    <a:srgbClr val="000000">
                      <a:alpha val="43137"/>
                    </a:srgbClr>
                  </a:outerShdw>
                </a:effectLst>
                <a:sym typeface="Wingdings" pitchFamily="2" charset="2"/>
              </a:rPr>
              <a:t>boule</a:t>
            </a:r>
          </a:p>
          <a:p>
            <a:pPr lvl="1"/>
            <a:r>
              <a:rPr lang="de-DE" sz="1800" dirty="0" err="1">
                <a:solidFill>
                  <a:schemeClr val="tx1"/>
                </a:solidFill>
                <a:effectLst>
                  <a:outerShdw blurRad="38100" dist="38100" dir="2700000" algn="tl">
                    <a:srgbClr val="000000">
                      <a:alpha val="43137"/>
                    </a:srgbClr>
                  </a:outerShdw>
                </a:effectLst>
                <a:sym typeface="Wingdings" pitchFamily="2" charset="2"/>
              </a:rPr>
              <a:t>honorary</a:t>
            </a:r>
            <a:r>
              <a:rPr lang="de-DE" sz="1800" dirty="0">
                <a:solidFill>
                  <a:schemeClr val="tx1"/>
                </a:solidFill>
                <a:effectLst>
                  <a:outerShdw blurRad="38100" dist="38100" dir="2700000" algn="tl">
                    <a:srgbClr val="000000">
                      <a:alpha val="43137"/>
                    </a:srgbClr>
                  </a:outerShdw>
                </a:effectLst>
                <a:sym typeface="Wingdings" pitchFamily="2" charset="2"/>
              </a:rPr>
              <a:t> title - „</a:t>
            </a:r>
            <a:r>
              <a:rPr lang="de-DE" sz="1800" dirty="0" err="1">
                <a:solidFill>
                  <a:schemeClr val="tx1"/>
                </a:solidFill>
                <a:effectLst>
                  <a:outerShdw blurRad="38100" dist="38100" dir="2700000" algn="tl">
                    <a:srgbClr val="000000">
                      <a:alpha val="43137"/>
                    </a:srgbClr>
                  </a:outerShdw>
                </a:effectLst>
                <a:sym typeface="Wingdings" pitchFamily="2" charset="2"/>
              </a:rPr>
              <a:t>daughter</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of</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the</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polis</a:t>
            </a:r>
            <a:r>
              <a:rPr lang="de-DE" sz="1800" dirty="0">
                <a:solidFill>
                  <a:schemeClr val="tx1"/>
                </a:solidFill>
                <a:effectLst>
                  <a:outerShdw blurRad="38100" dist="38100" dir="2700000" algn="tl">
                    <a:srgbClr val="000000">
                      <a:alpha val="43137"/>
                    </a:srgbClr>
                  </a:outerShdw>
                </a:effectLst>
                <a:sym typeface="Wingdings" pitchFamily="2" charset="2"/>
              </a:rPr>
              <a:t>“</a:t>
            </a:r>
          </a:p>
          <a:p>
            <a:pPr lvl="1"/>
            <a:r>
              <a:rPr lang="de-DE" sz="1800" dirty="0">
                <a:solidFill>
                  <a:schemeClr val="tx1"/>
                </a:solidFill>
                <a:effectLst>
                  <a:outerShdw blurRad="38100" dist="38100" dir="2700000" algn="tl">
                    <a:srgbClr val="000000">
                      <a:alpha val="43137"/>
                    </a:srgbClr>
                  </a:outerShdw>
                </a:effectLst>
                <a:sym typeface="Wingdings" pitchFamily="2" charset="2"/>
              </a:rPr>
              <a:t>Women pass on </a:t>
            </a:r>
            <a:r>
              <a:rPr lang="de-DE" sz="1800" dirty="0" err="1">
                <a:solidFill>
                  <a:schemeClr val="tx1"/>
                </a:solidFill>
                <a:effectLst>
                  <a:outerShdw blurRad="38100" dist="38100" dir="2700000" algn="tl">
                    <a:srgbClr val="000000">
                      <a:alpha val="43137"/>
                    </a:srgbClr>
                  </a:outerShdw>
                </a:effectLst>
                <a:sym typeface="Wingdings" pitchFamily="2" charset="2"/>
              </a:rPr>
              <a:t>this</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social</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prestige</a:t>
            </a:r>
            <a:endParaRPr lang="de-DE" sz="1800" dirty="0">
              <a:solidFill>
                <a:schemeClr val="tx1"/>
              </a:solidFill>
              <a:effectLst>
                <a:outerShdw blurRad="38100" dist="38100" dir="2700000" algn="tl">
                  <a:srgbClr val="000000">
                    <a:alpha val="43137"/>
                  </a:srgbClr>
                </a:outerShdw>
              </a:effectLst>
              <a:sym typeface="Wingdings" pitchFamily="2" charset="2"/>
            </a:endParaRPr>
          </a:p>
          <a:p>
            <a:pPr lvl="1"/>
            <a:r>
              <a:rPr lang="de-DE" sz="1800" dirty="0" err="1">
                <a:solidFill>
                  <a:schemeClr val="tx1"/>
                </a:solidFill>
                <a:effectLst>
                  <a:outerShdw blurRad="38100" dist="38100" dir="2700000" algn="tl">
                    <a:srgbClr val="000000">
                      <a:alpha val="43137"/>
                    </a:srgbClr>
                  </a:outerShdw>
                </a:effectLst>
                <a:sym typeface="Wingdings" pitchFamily="2" charset="2"/>
              </a:rPr>
              <a:t>patronage</a:t>
            </a:r>
            <a:r>
              <a:rPr lang="de-DE" sz="1800" dirty="0">
                <a:solidFill>
                  <a:schemeClr val="tx1"/>
                </a:solidFill>
                <a:effectLst>
                  <a:outerShdw blurRad="38100" dist="38100" dir="2700000" algn="tl">
                    <a:srgbClr val="000000">
                      <a:alpha val="43137"/>
                    </a:srgbClr>
                  </a:outerShdw>
                </a:effectLst>
                <a:sym typeface="Wingdings" pitchFamily="2" charset="2"/>
              </a:rPr>
              <a:t> / </a:t>
            </a:r>
            <a:r>
              <a:rPr lang="de-DE" sz="1800" dirty="0" err="1">
                <a:solidFill>
                  <a:schemeClr val="tx1"/>
                </a:solidFill>
                <a:effectLst>
                  <a:outerShdw blurRad="38100" dist="38100" dir="2700000" algn="tl">
                    <a:srgbClr val="000000">
                      <a:alpha val="43137"/>
                    </a:srgbClr>
                  </a:outerShdw>
                </a:effectLst>
                <a:sym typeface="Wingdings" pitchFamily="2" charset="2"/>
              </a:rPr>
              <a:t>matronage</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structures</a:t>
            </a:r>
            <a:endParaRPr lang="de-DE" sz="1800" dirty="0">
              <a:solidFill>
                <a:schemeClr val="tx1"/>
              </a:solidFill>
              <a:effectLst>
                <a:outerShdw blurRad="38100" dist="38100" dir="2700000" algn="tl">
                  <a:srgbClr val="000000">
                    <a:alpha val="43137"/>
                  </a:srgbClr>
                </a:outerShdw>
              </a:effectLst>
              <a:sym typeface="Wingdings" pitchFamily="2" charset="2"/>
            </a:endParaRPr>
          </a:p>
          <a:p>
            <a:r>
              <a:rPr lang="de-DE" sz="1800" b="1" dirty="0">
                <a:solidFill>
                  <a:schemeClr val="tx1"/>
                </a:solidFill>
                <a:effectLst>
                  <a:outerShdw blurRad="38100" dist="38100" dir="2700000" algn="tl">
                    <a:srgbClr val="000000">
                      <a:alpha val="43137"/>
                    </a:srgbClr>
                  </a:outerShdw>
                </a:effectLst>
                <a:sym typeface="Wingdings" pitchFamily="2" charset="2"/>
              </a:rPr>
              <a:t>Also </a:t>
            </a:r>
            <a:r>
              <a:rPr lang="de-DE" sz="1800" b="1" dirty="0" err="1">
                <a:solidFill>
                  <a:schemeClr val="tx1"/>
                </a:solidFill>
                <a:effectLst>
                  <a:outerShdw blurRad="38100" dist="38100" dir="2700000" algn="tl">
                    <a:srgbClr val="000000">
                      <a:alpha val="43137"/>
                    </a:srgbClr>
                  </a:outerShdw>
                </a:effectLst>
                <a:sym typeface="Wingdings" pitchFamily="2" charset="2"/>
              </a:rPr>
              <a:t>taking</a:t>
            </a:r>
            <a:r>
              <a:rPr lang="de-DE" sz="1800" b="1" dirty="0">
                <a:solidFill>
                  <a:schemeClr val="tx1"/>
                </a:solidFill>
                <a:effectLst>
                  <a:outerShdw blurRad="38100" dist="38100" dir="2700000" algn="tl">
                    <a:srgbClr val="000000">
                      <a:alpha val="43137"/>
                    </a:srgbClr>
                  </a:outerShdw>
                </a:effectLst>
                <a:sym typeface="Wingdings" pitchFamily="2" charset="2"/>
              </a:rPr>
              <a:t> </a:t>
            </a:r>
            <a:r>
              <a:rPr lang="de-DE" sz="1800" b="1" dirty="0" err="1">
                <a:solidFill>
                  <a:schemeClr val="tx1"/>
                </a:solidFill>
                <a:effectLst>
                  <a:outerShdw blurRad="38100" dist="38100" dir="2700000" algn="tl">
                    <a:srgbClr val="000000">
                      <a:alpha val="43137"/>
                    </a:srgbClr>
                  </a:outerShdw>
                </a:effectLst>
                <a:sym typeface="Wingdings" pitchFamily="2" charset="2"/>
              </a:rPr>
              <a:t>up</a:t>
            </a:r>
            <a:r>
              <a:rPr lang="de-DE" sz="1800" b="1" dirty="0">
                <a:solidFill>
                  <a:schemeClr val="tx1"/>
                </a:solidFill>
                <a:effectLst>
                  <a:outerShdw blurRad="38100" dist="38100" dir="2700000" algn="tl">
                    <a:srgbClr val="000000">
                      <a:alpha val="43137"/>
                    </a:srgbClr>
                  </a:outerShdw>
                </a:effectLst>
                <a:sym typeface="Wingdings" pitchFamily="2" charset="2"/>
              </a:rPr>
              <a:t> male </a:t>
            </a:r>
            <a:r>
              <a:rPr lang="de-DE" sz="1800" b="1" dirty="0" err="1">
                <a:solidFill>
                  <a:schemeClr val="tx1"/>
                </a:solidFill>
                <a:effectLst>
                  <a:outerShdw blurRad="38100" dist="38100" dir="2700000" algn="tl">
                    <a:srgbClr val="000000">
                      <a:alpha val="43137"/>
                    </a:srgbClr>
                  </a:outerShdw>
                </a:effectLst>
                <a:sym typeface="Wingdings" pitchFamily="2" charset="2"/>
              </a:rPr>
              <a:t>offices</a:t>
            </a:r>
            <a:r>
              <a:rPr lang="de-DE" sz="1800" b="1" dirty="0">
                <a:solidFill>
                  <a:schemeClr val="tx1"/>
                </a:solidFill>
                <a:effectLst>
                  <a:outerShdw blurRad="38100" dist="38100" dir="2700000" algn="tl">
                    <a:srgbClr val="000000">
                      <a:alpha val="43137"/>
                    </a:srgbClr>
                  </a:outerShdw>
                </a:effectLst>
                <a:sym typeface="Wingdings" pitchFamily="2" charset="2"/>
              </a:rPr>
              <a:t>:</a:t>
            </a:r>
          </a:p>
          <a:p>
            <a:pPr lvl="1"/>
            <a:r>
              <a:rPr lang="de-DE" sz="1800" dirty="0">
                <a:solidFill>
                  <a:schemeClr val="tx1"/>
                </a:solidFill>
                <a:effectLst>
                  <a:outerShdw blurRad="38100" dist="38100" dir="2700000" algn="tl">
                    <a:srgbClr val="000000">
                      <a:alpha val="43137"/>
                    </a:srgbClr>
                  </a:outerShdw>
                </a:effectLst>
                <a:sym typeface="Wingdings" pitchFamily="2" charset="2"/>
              </a:rPr>
              <a:t>e.g. </a:t>
            </a:r>
            <a:r>
              <a:rPr lang="de-DE" sz="1800" dirty="0" err="1">
                <a:solidFill>
                  <a:schemeClr val="tx1"/>
                </a:solidFill>
                <a:effectLst>
                  <a:outerShdw blurRad="38100" dist="38100" dir="2700000" algn="tl">
                    <a:srgbClr val="000000">
                      <a:alpha val="43137"/>
                    </a:srgbClr>
                  </a:outerShdw>
                </a:effectLst>
                <a:sym typeface="Wingdings" pitchFamily="2" charset="2"/>
              </a:rPr>
              <a:t>as</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i="1" dirty="0">
                <a:solidFill>
                  <a:schemeClr val="tx1"/>
                </a:solidFill>
                <a:effectLst>
                  <a:outerShdw blurRad="38100" dist="38100" dir="2700000" algn="tl">
                    <a:srgbClr val="000000">
                      <a:alpha val="43137"/>
                    </a:srgbClr>
                  </a:outerShdw>
                </a:effectLst>
                <a:sym typeface="Wingdings" pitchFamily="2" charset="2"/>
              </a:rPr>
              <a:t>gymnasiarchos</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i="1" dirty="0">
                <a:solidFill>
                  <a:schemeClr val="tx1"/>
                </a:solidFill>
                <a:effectLst>
                  <a:outerShdw blurRad="38100" dist="38100" dir="2700000" algn="tl">
                    <a:srgbClr val="000000">
                      <a:alpha val="43137"/>
                    </a:srgbClr>
                  </a:outerShdw>
                </a:effectLst>
                <a:sym typeface="Wingdings" pitchFamily="2" charset="2"/>
              </a:rPr>
              <a:t>paidonomos</a:t>
            </a:r>
            <a:r>
              <a:rPr lang="de-DE" sz="1800" dirty="0">
                <a:solidFill>
                  <a:schemeClr val="tx1"/>
                </a:solidFill>
                <a:effectLst>
                  <a:outerShdw blurRad="38100" dist="38100" dir="2700000" algn="tl">
                    <a:srgbClr val="000000">
                      <a:alpha val="43137"/>
                    </a:srgbClr>
                  </a:outerShdw>
                </a:effectLst>
                <a:sym typeface="Wingdings" pitchFamily="2" charset="2"/>
              </a:rPr>
              <a:t>,</a:t>
            </a:r>
            <a:br>
              <a:rPr lang="de-DE" sz="1800" dirty="0">
                <a:solidFill>
                  <a:schemeClr val="tx1"/>
                </a:solidFill>
                <a:effectLst>
                  <a:outerShdw blurRad="38100" dist="38100" dir="2700000" algn="tl">
                    <a:srgbClr val="000000">
                      <a:alpha val="43137"/>
                    </a:srgbClr>
                  </a:outerShdw>
                </a:effectLst>
                <a:sym typeface="Wingdings" pitchFamily="2" charset="2"/>
              </a:rPr>
            </a:br>
            <a:r>
              <a:rPr lang="fr-FR" sz="1800" i="1" dirty="0" err="1">
                <a:solidFill>
                  <a:schemeClr val="tx1"/>
                </a:solidFill>
                <a:effectLst>
                  <a:outerShdw blurRad="38100" dist="38100" dir="2700000" algn="tl">
                    <a:srgbClr val="000000">
                      <a:alpha val="43137"/>
                    </a:srgbClr>
                  </a:outerShdw>
                </a:effectLst>
              </a:rPr>
              <a:t>demiurgos</a:t>
            </a:r>
            <a:r>
              <a:rPr lang="fr-FR" sz="1800" dirty="0">
                <a:solidFill>
                  <a:schemeClr val="tx1"/>
                </a:solidFill>
                <a:effectLst>
                  <a:outerShdw blurRad="38100" dist="38100" dir="2700000" algn="tl">
                    <a:srgbClr val="000000">
                      <a:alpha val="43137"/>
                    </a:srgbClr>
                  </a:outerShdw>
                </a:effectLst>
              </a:rPr>
              <a:t>, </a:t>
            </a:r>
            <a:r>
              <a:rPr lang="en-GB" sz="1800" i="1" dirty="0" err="1">
                <a:solidFill>
                  <a:schemeClr val="tx1"/>
                </a:solidFill>
                <a:effectLst>
                  <a:outerShdw blurRad="38100" dist="38100" dir="2700000" algn="tl">
                    <a:srgbClr val="000000">
                      <a:alpha val="43137"/>
                    </a:srgbClr>
                  </a:outerShdw>
                </a:effectLst>
              </a:rPr>
              <a:t>kôtarchos</a:t>
            </a:r>
            <a:r>
              <a:rPr lang="en-GB" sz="1800" dirty="0">
                <a:solidFill>
                  <a:schemeClr val="tx1"/>
                </a:solidFill>
                <a:effectLst>
                  <a:outerShdw blurRad="38100" dist="38100" dir="2700000" algn="tl">
                    <a:srgbClr val="000000">
                      <a:alpha val="43137"/>
                    </a:srgbClr>
                  </a:outerShdw>
                </a:effectLst>
              </a:rPr>
              <a:t>, </a:t>
            </a:r>
            <a:r>
              <a:rPr lang="en-GB" sz="1800" i="1" dirty="0" err="1">
                <a:solidFill>
                  <a:schemeClr val="tx1"/>
                </a:solidFill>
                <a:effectLst>
                  <a:outerShdw blurRad="38100" dist="38100" dir="2700000" algn="tl">
                    <a:srgbClr val="000000">
                      <a:alpha val="43137"/>
                    </a:srgbClr>
                  </a:outerShdw>
                </a:effectLst>
              </a:rPr>
              <a:t>prytanis</a:t>
            </a:r>
            <a:r>
              <a:rPr lang="en-GB" sz="1800" dirty="0">
                <a:solidFill>
                  <a:schemeClr val="tx1"/>
                </a:solidFill>
                <a:effectLst>
                  <a:outerShdw blurRad="38100" dist="38100" dir="2700000" algn="tl">
                    <a:srgbClr val="000000">
                      <a:alpha val="43137"/>
                    </a:srgbClr>
                  </a:outerShdw>
                </a:effectLst>
              </a:rPr>
              <a:t>, etc.</a:t>
            </a:r>
          </a:p>
          <a:p>
            <a:pPr lvl="1"/>
            <a:r>
              <a:rPr lang="de-DE" sz="1800" dirty="0">
                <a:solidFill>
                  <a:schemeClr val="tx1"/>
                </a:solidFill>
                <a:effectLst>
                  <a:outerShdw blurRad="38100" dist="38100" dir="2700000" algn="tl">
                    <a:srgbClr val="000000">
                      <a:alpha val="43137"/>
                    </a:srgbClr>
                  </a:outerShdw>
                </a:effectLst>
                <a:sym typeface="Wingdings" pitchFamily="2" charset="2"/>
              </a:rPr>
              <a:t>e.g. </a:t>
            </a:r>
            <a:r>
              <a:rPr lang="de-DE" sz="1800" dirty="0" err="1">
                <a:solidFill>
                  <a:schemeClr val="tx1"/>
                </a:solidFill>
                <a:effectLst>
                  <a:outerShdw blurRad="38100" dist="38100" dir="2700000" algn="tl">
                    <a:srgbClr val="000000">
                      <a:alpha val="43137"/>
                    </a:srgbClr>
                  </a:outerShdw>
                </a:effectLst>
                <a:sym typeface="Wingdings" pitchFamily="2" charset="2"/>
              </a:rPr>
              <a:t>priestess</a:t>
            </a:r>
            <a:r>
              <a:rPr lang="de-DE" sz="1800" dirty="0">
                <a:solidFill>
                  <a:schemeClr val="tx1"/>
                </a:solidFill>
                <a:effectLst>
                  <a:outerShdw blurRad="38100" dist="38100" dir="2700000" algn="tl">
                    <a:srgbClr val="000000">
                      <a:alpha val="43137"/>
                    </a:srgbClr>
                  </a:outerShdw>
                </a:effectLst>
                <a:sym typeface="Wingdings" pitchFamily="2" charset="2"/>
              </a:rPr>
              <a:t> </a:t>
            </a:r>
            <a:r>
              <a:rPr lang="de-DE" sz="1800" dirty="0" err="1">
                <a:solidFill>
                  <a:schemeClr val="tx1"/>
                </a:solidFill>
                <a:effectLst>
                  <a:outerShdw blurRad="38100" dist="38100" dir="2700000" algn="tl">
                    <a:srgbClr val="000000">
                      <a:alpha val="43137"/>
                    </a:srgbClr>
                  </a:outerShdw>
                </a:effectLst>
                <a:sym typeface="Wingdings" pitchFamily="2" charset="2"/>
              </a:rPr>
              <a:t>of</a:t>
            </a:r>
            <a:r>
              <a:rPr lang="de-DE" sz="1800" dirty="0">
                <a:solidFill>
                  <a:schemeClr val="tx1"/>
                </a:solidFill>
                <a:effectLst>
                  <a:outerShdw blurRad="38100" dist="38100" dir="2700000" algn="tl">
                    <a:srgbClr val="000000">
                      <a:alpha val="43137"/>
                    </a:srgbClr>
                  </a:outerShdw>
                </a:effectLst>
                <a:sym typeface="Wingdings" pitchFamily="2" charset="2"/>
              </a:rPr>
              <a:t> Hadrian (Troja: I.Ilion 94)</a:t>
            </a:r>
          </a:p>
        </p:txBody>
      </p:sp>
      <p:sp>
        <p:nvSpPr>
          <p:cNvPr id="30" name="Content Placeholder 2"/>
          <p:cNvSpPr txBox="1">
            <a:spLocks/>
          </p:cNvSpPr>
          <p:nvPr/>
        </p:nvSpPr>
        <p:spPr>
          <a:xfrm>
            <a:off x="241176" y="1449028"/>
            <a:ext cx="4042792" cy="3708164"/>
          </a:xfrm>
          <a:prstGeom prst="rect">
            <a:avLst/>
          </a:prstGeom>
          <a:gradFill>
            <a:gsLst>
              <a:gs pos="0">
                <a:schemeClr val="accent1">
                  <a:tint val="79000"/>
                  <a:satMod val="180000"/>
                  <a:alpha val="58000"/>
                </a:schemeClr>
              </a:gs>
              <a:gs pos="65000">
                <a:schemeClr val="accent1">
                  <a:tint val="52000"/>
                  <a:satMod val="250000"/>
                </a:schemeClr>
              </a:gs>
              <a:gs pos="100000">
                <a:schemeClr val="accent1">
                  <a:tint val="29000"/>
                  <a:satMod val="300000"/>
                </a:schemeClr>
              </a:gs>
            </a:gsLst>
          </a:gradFill>
          <a:scene3d>
            <a:camera prst="perspectiveHeroicExtremeRightFacing"/>
            <a:lightRig rig="threePt" dir="t"/>
          </a:scene3d>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5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pPr marL="0" indent="0" algn="ctr">
              <a:buNone/>
            </a:pPr>
            <a:r>
              <a:rPr lang="de-DE" sz="2900" b="1" dirty="0">
                <a:effectLst>
                  <a:outerShdw blurRad="38100" dist="38100" dir="2700000" algn="tl">
                    <a:srgbClr val="000000">
                      <a:alpha val="43137"/>
                    </a:srgbClr>
                  </a:outerShdw>
                </a:effectLst>
              </a:rPr>
              <a:t>MOTIVATION</a:t>
            </a:r>
            <a:br>
              <a:rPr lang="de-DE" sz="2900" b="1" dirty="0">
                <a:effectLst>
                  <a:outerShdw blurRad="38100" dist="38100" dir="2700000" algn="tl">
                    <a:srgbClr val="000000">
                      <a:alpha val="43137"/>
                    </a:srgbClr>
                  </a:outerShdw>
                </a:effectLst>
              </a:rPr>
            </a:br>
            <a:endParaRPr lang="de-DE" sz="2900" b="1" dirty="0">
              <a:effectLst>
                <a:outerShdw blurRad="38100" dist="38100" dir="2700000" algn="tl">
                  <a:srgbClr val="000000">
                    <a:alpha val="43137"/>
                  </a:srgbClr>
                </a:outerShdw>
              </a:effectLst>
            </a:endParaRPr>
          </a:p>
          <a:p>
            <a:r>
              <a:rPr lang="de-DE" sz="2500" b="1" dirty="0">
                <a:effectLst>
                  <a:outerShdw blurRad="38100" dist="38100" dir="2700000" algn="tl">
                    <a:srgbClr val="000000">
                      <a:alpha val="43137"/>
                    </a:srgbClr>
                  </a:outerShdw>
                </a:effectLst>
              </a:rPr>
              <a:t>Do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only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make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career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because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their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family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expect</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them</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to</a:t>
            </a:r>
            <a:r>
              <a:rPr lang="de-DE" sz="2500" b="1" dirty="0">
                <a:effectLst>
                  <a:outerShdw blurRad="38100" dist="38100" dir="2700000" algn="tl">
                    <a:srgbClr val="000000">
                      <a:alpha val="43137"/>
                    </a:srgbClr>
                  </a:outerShdw>
                </a:effectLst>
              </a:rPr>
              <a:t> do so? (</a:t>
            </a:r>
            <a:r>
              <a:rPr lang="de-DE" sz="2500" b="1" dirty="0" err="1">
                <a:effectLst>
                  <a:outerShdw blurRad="38100" dist="38100" dir="2700000" algn="tl">
                    <a:srgbClr val="000000">
                      <a:alpha val="43137"/>
                    </a:srgbClr>
                  </a:outerShdw>
                </a:effectLst>
              </a:rPr>
              <a:t>RvB</a:t>
            </a:r>
            <a:r>
              <a:rPr lang="de-DE" sz="2500" b="1" dirty="0">
                <a:effectLst>
                  <a:outerShdw blurRad="38100" dist="38100" dir="2700000" algn="tl">
                    <a:srgbClr val="000000">
                      <a:alpha val="43137"/>
                    </a:srgbClr>
                  </a:outerShdw>
                </a:effectLst>
              </a:rPr>
              <a:t>)</a:t>
            </a:r>
          </a:p>
          <a:p>
            <a:endParaRPr lang="de-DE" sz="2500" b="1" dirty="0">
              <a:effectLst>
                <a:outerShdw blurRad="38100" dist="38100" dir="2700000" algn="tl">
                  <a:srgbClr val="000000">
                    <a:alpha val="43137"/>
                  </a:srgbClr>
                </a:outerShdw>
              </a:effectLst>
            </a:endParaRPr>
          </a:p>
          <a:p>
            <a:r>
              <a:rPr lang="de-DE" sz="2500" b="1" dirty="0" err="1">
                <a:effectLst>
                  <a:outerShdw blurRad="38100" dist="38100" dir="2700000" algn="tl">
                    <a:srgbClr val="000000">
                      <a:alpha val="43137"/>
                    </a:srgbClr>
                  </a:outerShdw>
                </a:effectLst>
              </a:rPr>
              <a:t>Or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can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we</a:t>
            </a:r>
            <a:r>
              <a:rPr lang="de-DE" sz="2500" b="1" dirty="0">
                <a:effectLst>
                  <a:outerShdw blurRad="38100" dist="38100" dir="2700000" algn="tl">
                    <a:srgbClr val="000000">
                      <a:alpha val="43137"/>
                    </a:srgbClr>
                  </a:outerShdw>
                </a:effectLst>
              </a:rPr>
              <a:t> not </a:t>
            </a:r>
            <a:r>
              <a:rPr lang="de-DE" sz="2500" b="1" dirty="0" err="1">
                <a:effectLst>
                  <a:outerShdw blurRad="38100" dist="38100" dir="2700000" algn="tl">
                    <a:srgbClr val="000000">
                      <a:alpha val="43137"/>
                    </a:srgbClr>
                  </a:outerShdw>
                </a:effectLst>
              </a:rPr>
              <a:t>recognise</a:t>
            </a:r>
            <a:r>
              <a:rPr lang="de-DE" sz="2500" b="1" dirty="0">
                <a:effectLst>
                  <a:outerShdw blurRad="38100" dist="38100" dir="2700000" algn="tl">
                    <a:srgbClr val="000000">
                      <a:alpha val="43137"/>
                    </a:srgbClr>
                  </a:outerShdw>
                </a:effectLst>
              </a:rPr>
              <a:t>…</a:t>
            </a:r>
          </a:p>
          <a:p>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strategies</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for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their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own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self-display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and</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display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their</a:t>
            </a:r>
            <a:r>
              <a:rPr lang="de-DE" sz="2500" b="1" dirty="0">
                <a:effectLst>
                  <a:outerShdw blurRad="38100" dist="38100" dir="2700000" algn="tl">
                    <a:srgbClr val="000000">
                      <a:alpha val="43137"/>
                    </a:srgbClr>
                  </a:outerShdw>
                </a:effectLst>
              </a:rPr>
              <a:t> „power / </a:t>
            </a:r>
            <a:r>
              <a:rPr lang="de-DE" sz="2500" b="1" dirty="0" err="1">
                <a:effectLst>
                  <a:outerShdw blurRad="38100" dist="38100" dir="2700000" algn="tl">
                    <a:srgbClr val="000000">
                      <a:alpha val="43137"/>
                    </a:srgbClr>
                  </a:outerShdw>
                </a:effectLst>
              </a:rPr>
              <a:t>wealth</a:t>
            </a:r>
            <a:r>
              <a:rPr lang="de-DE" sz="2500" b="1" dirty="0">
                <a:effectLst>
                  <a:outerShdw blurRad="38100" dist="38100" dir="2700000" algn="tl">
                    <a:srgbClr val="000000">
                      <a:alpha val="43137"/>
                    </a:srgbClr>
                  </a:outerShdw>
                </a:effectLst>
              </a:rPr>
              <a:t> / </a:t>
            </a:r>
            <a:r>
              <a:rPr lang="de-DE" sz="2500" b="1" i="1" dirty="0">
                <a:effectLst>
                  <a:outerShdw blurRad="38100" dist="38100" dir="2700000" algn="tl">
                    <a:srgbClr val="000000">
                      <a:alpha val="43137"/>
                    </a:srgbClr>
                  </a:outerShdw>
                </a:effectLst>
              </a:rPr>
              <a:t>auctoritas</a:t>
            </a:r>
            <a:r>
              <a:rPr lang="de-DE" sz="2500" b="1" dirty="0">
                <a:effectLst>
                  <a:outerShdw blurRad="38100" dist="38100" dir="2700000" algn="tl">
                    <a:srgbClr val="000000">
                      <a:alpha val="43137"/>
                    </a:srgbClr>
                  </a:outerShdw>
                </a:effectLst>
              </a:rPr>
              <a:t>“ </a:t>
            </a:r>
          </a:p>
          <a:p>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elite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using</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and</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expanding</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existing</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opportunities</a:t>
            </a:r>
            <a:r>
              <a:rPr lang="de-DE" sz="2500" b="1" dirty="0">
                <a:effectLst>
                  <a:outerShdw blurRad="38100" dist="38100" dir="2700000" algn="tl">
                    <a:srgbClr val="000000">
                      <a:alpha val="43137"/>
                    </a:srgbClr>
                  </a:outerShdw>
                </a:effectLst>
              </a:rPr>
              <a:t> – </a:t>
            </a:r>
            <a:r>
              <a:rPr lang="de-DE" sz="2500" b="1" dirty="0" err="1">
                <a:effectLst>
                  <a:outerShdw blurRad="38100" dist="38100" dir="2700000" algn="tl">
                    <a:srgbClr val="000000">
                      <a:alpha val="43137"/>
                    </a:srgbClr>
                  </a:outerShdw>
                </a:effectLst>
              </a:rPr>
              <a:t>notably</a:t>
            </a:r>
            <a:r>
              <a:rPr lang="de-DE" sz="2500" b="1" dirty="0">
                <a:effectLst>
                  <a:outerShdw blurRad="38100" dist="38100" dir="2700000" algn="tl">
                    <a:srgbClr val="000000">
                      <a:alpha val="43137"/>
                    </a:srgbClr>
                  </a:outerShdw>
                </a:effectLst>
              </a:rPr>
              <a:t> in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religious</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sphere</a:t>
            </a:r>
            <a:endParaRPr lang="de-DE" sz="2500" b="1" dirty="0">
              <a:effectLst>
                <a:outerShdw blurRad="38100" dist="38100" dir="2700000" algn="tl">
                  <a:srgbClr val="000000">
                    <a:alpha val="43137"/>
                  </a:srgbClr>
                </a:outerShdw>
              </a:effectLst>
            </a:endParaRPr>
          </a:p>
          <a:p>
            <a:r>
              <a:rPr lang="de-DE" sz="2500" b="1" dirty="0" err="1">
                <a:effectLst>
                  <a:outerShdw blurRad="38100" dist="38100" dir="2700000" algn="tl">
                    <a:srgbClr val="000000">
                      <a:alpha val="43137"/>
                    </a:srgbClr>
                  </a:outerShdw>
                </a:effectLst>
              </a:rPr>
              <a:t>societal</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change</a:t>
            </a:r>
            <a:r>
              <a:rPr lang="de-DE" sz="2500" b="1" dirty="0">
                <a:effectLst>
                  <a:outerShdw blurRad="38100" dist="38100" dir="2700000" algn="tl">
                    <a:srgbClr val="000000">
                      <a:alpha val="43137"/>
                    </a:srgbClr>
                  </a:outerShdw>
                </a:effectLst>
              </a:rPr>
              <a:t>: </a:t>
            </a:r>
            <a:br>
              <a:rPr lang="de-DE" sz="2500" b="1" dirty="0">
                <a:effectLst>
                  <a:outerShdw blurRad="38100" dist="38100" dir="2700000" algn="tl">
                    <a:srgbClr val="000000">
                      <a:alpha val="43137"/>
                    </a:srgbClr>
                  </a:outerShdw>
                </a:effectLst>
              </a:rPr>
            </a:br>
            <a:r>
              <a:rPr lang="de-DE" sz="2500" b="1" dirty="0" err="1">
                <a:effectLst>
                  <a:outerShdw blurRad="38100" dist="38100" dir="2700000" algn="tl">
                    <a:srgbClr val="000000">
                      <a:alpha val="43137"/>
                    </a:srgbClr>
                  </a:outerShdw>
                </a:effectLst>
              </a:rPr>
              <a:t>more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and</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more</a:t>
            </a:r>
            <a:r>
              <a:rPr lang="de-DE" sz="2500" b="1" dirty="0">
                <a:effectLst>
                  <a:outerShdw blurRad="38100" dist="38100" dir="2700000" algn="tl">
                    <a:srgbClr val="000000">
                      <a:alpha val="43137"/>
                    </a:srgbClr>
                  </a:outerShdw>
                </a:effectLst>
              </a:rPr>
              <a:t> male </a:t>
            </a:r>
            <a:r>
              <a:rPr lang="de-DE" sz="2500" b="1" dirty="0" err="1">
                <a:effectLst>
                  <a:outerShdw blurRad="38100" dist="38100" dir="2700000" algn="tl">
                    <a:srgbClr val="000000">
                      <a:alpha val="43137"/>
                    </a:srgbClr>
                  </a:outerShdw>
                </a:effectLst>
              </a:rPr>
              <a:t>offices</a:t>
            </a:r>
            <a:r>
              <a:rPr lang="de-DE" sz="2500" b="1" dirty="0">
                <a:effectLst>
                  <a:outerShdw blurRad="38100" dist="38100" dir="2700000" algn="tl">
                    <a:srgbClr val="000000">
                      <a:alpha val="43137"/>
                    </a:srgbClr>
                  </a:outerShdw>
                </a:effectLst>
              </a:rPr>
              <a:t> open </a:t>
            </a:r>
            <a:r>
              <a:rPr lang="de-DE" sz="2500" b="1" dirty="0" err="1">
                <a:effectLst>
                  <a:outerShdw blurRad="38100" dist="38100" dir="2700000" algn="tl">
                    <a:srgbClr val="000000">
                      <a:alpha val="43137"/>
                    </a:srgbClr>
                  </a:outerShdw>
                </a:effectLst>
              </a:rPr>
              <a:t>to</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a:t>
            </a:r>
          </a:p>
          <a:p>
            <a:r>
              <a:rPr lang="de-DE" sz="2500" b="1" dirty="0">
                <a:effectLst>
                  <a:outerShdw blurRad="38100" dist="38100" dir="2700000" algn="tl">
                    <a:srgbClr val="000000">
                      <a:alpha val="43137"/>
                    </a:srgbClr>
                  </a:outerShdw>
                </a:effectLst>
              </a:rPr>
              <a:t>In </a:t>
            </a:r>
            <a:r>
              <a:rPr lang="de-DE" sz="2500" b="1" dirty="0" err="1">
                <a:effectLst>
                  <a:outerShdw blurRad="38100" dist="38100" dir="2700000" algn="tl">
                    <a:srgbClr val="000000">
                      <a:alpha val="43137"/>
                    </a:srgbClr>
                  </a:outerShdw>
                </a:effectLst>
              </a:rPr>
              <a:t>several</a:t>
            </a:r>
            <a:r>
              <a:rPr lang="de-DE" sz="2500" b="1" dirty="0">
                <a:effectLst>
                  <a:outerShdw blurRad="38100" dist="38100" dir="2700000" algn="tl">
                    <a:srgbClr val="000000">
                      <a:alpha val="43137"/>
                    </a:srgbClr>
                  </a:outerShdw>
                </a:effectLst>
              </a:rPr>
              <a:t> </a:t>
            </a:r>
            <a:r>
              <a:rPr lang="de-DE" sz="2500" b="1" i="1" dirty="0" err="1">
                <a:effectLst>
                  <a:outerShdw blurRad="38100" dist="38100" dir="2700000" algn="tl">
                    <a:srgbClr val="000000">
                      <a:alpha val="43137"/>
                    </a:srgbClr>
                  </a:outerShdw>
                </a:effectLst>
              </a:rPr>
              <a:t>poleis</a:t>
            </a:r>
            <a:r>
              <a:rPr lang="de-DE" sz="2500" b="1" dirty="0">
                <a:effectLst>
                  <a:outerShdw blurRad="38100" dist="38100" dir="2700000" algn="tl">
                    <a:srgbClr val="000000">
                      <a:alpha val="43137"/>
                    </a:srgbClr>
                  </a:outerShdw>
                </a:effectLst>
              </a:rPr>
              <a:t>,</a:t>
            </a:r>
            <a:r>
              <a:rPr lang="de-DE" sz="2500" b="1" i="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office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i="1" dirty="0" err="1">
                <a:effectLst>
                  <a:outerShdw blurRad="38100" dist="38100" dir="2700000" algn="tl">
                    <a:srgbClr val="000000">
                      <a:alpha val="43137"/>
                    </a:srgbClr>
                  </a:outerShdw>
                </a:effectLst>
              </a:rPr>
              <a:t>archiereia</a:t>
            </a:r>
            <a:br>
              <a:rPr lang="de-DE" sz="2500" b="1" i="1" dirty="0">
                <a:effectLst>
                  <a:outerShdw blurRad="38100" dist="38100" dir="2700000" algn="tl">
                    <a:srgbClr val="000000">
                      <a:alpha val="43137"/>
                    </a:srgbClr>
                  </a:outerShdw>
                </a:effectLst>
              </a:rPr>
            </a:b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is</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culmination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elite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careers</a:t>
            </a:r>
            <a:endParaRPr lang="de-DE" sz="25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8800618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1000"/>
                                        <p:tgtEl>
                                          <p:spTgt spid="30"/>
                                        </p:tgtEl>
                                      </p:cBhvr>
                                    </p:animEffect>
                                    <p:anim calcmode="lin" valueType="num">
                                      <p:cBhvr>
                                        <p:cTn id="15" dur="1000" fill="hold"/>
                                        <p:tgtEl>
                                          <p:spTgt spid="30"/>
                                        </p:tgtEl>
                                        <p:attrNameLst>
                                          <p:attrName>ppt_x</p:attrName>
                                        </p:attrNameLst>
                                      </p:cBhvr>
                                      <p:tavLst>
                                        <p:tav tm="0">
                                          <p:val>
                                            <p:strVal val="#ppt_x"/>
                                          </p:val>
                                        </p:tav>
                                        <p:tav tm="100000">
                                          <p:val>
                                            <p:strVal val="#ppt_x"/>
                                          </p:val>
                                        </p:tav>
                                      </p:tavLst>
                                    </p:anim>
                                    <p:anim calcmode="lin" valueType="num">
                                      <p:cBhvr>
                                        <p:cTn id="1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0"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a:prstGeom prst="rect">
            <a:avLst/>
          </a:prstGeom>
        </p:spPr>
      </p:pic>
      <p:sp>
        <p:nvSpPr>
          <p:cNvPr id="5" name="TextBox 3"/>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tx1">
                    <a:lumMod val="65000"/>
                  </a:schemeClr>
                </a:solidFill>
              </a:rPr>
              <a:t>R. Talbert, Barrington Atlas of the Greek and Roman World, Princeton UP 2001</a:t>
            </a:r>
          </a:p>
        </p:txBody>
      </p:sp>
      <p:sp>
        <p:nvSpPr>
          <p:cNvPr id="6" name="Title 1"/>
          <p:cNvSpPr>
            <a:spLocks noGrp="1"/>
          </p:cNvSpPr>
          <p:nvPr>
            <p:ph type="title"/>
          </p:nvPr>
        </p:nvSpPr>
        <p:spPr>
          <a:xfrm>
            <a:off x="457200" y="404664"/>
            <a:ext cx="8229600" cy="796950"/>
          </a:xfrm>
        </p:spPr>
        <p:txBody>
          <a:bodyPr/>
          <a:lstStyle/>
          <a:p>
            <a:r>
              <a:rPr lang="de-DE" dirty="0"/>
              <a:t>Résumé</a:t>
            </a:r>
            <a:endParaRPr lang="en-GB" dirty="0"/>
          </a:p>
        </p:txBody>
      </p:sp>
      <p:sp>
        <p:nvSpPr>
          <p:cNvPr id="7" name="TextBox 8"/>
          <p:cNvSpPr txBox="1"/>
          <p:nvPr/>
        </p:nvSpPr>
        <p:spPr>
          <a:xfrm>
            <a:off x="2555776" y="5383858"/>
            <a:ext cx="90120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STRATONIKEA</a:t>
            </a:r>
          </a:p>
        </p:txBody>
      </p:sp>
      <p:sp>
        <p:nvSpPr>
          <p:cNvPr id="8" name="Oval 13"/>
          <p:cNvSpPr/>
          <p:nvPr/>
        </p:nvSpPr>
        <p:spPr>
          <a:xfrm>
            <a:off x="2915816" y="5369815"/>
            <a:ext cx="216024" cy="22948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15"/>
          <p:cNvSpPr/>
          <p:nvPr/>
        </p:nvSpPr>
        <p:spPr>
          <a:xfrm>
            <a:off x="2195736" y="5071721"/>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16"/>
          <p:cNvSpPr txBox="1"/>
          <p:nvPr/>
        </p:nvSpPr>
        <p:spPr>
          <a:xfrm>
            <a:off x="1941309" y="5103531"/>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 name="Oval 17"/>
          <p:cNvSpPr/>
          <p:nvPr/>
        </p:nvSpPr>
        <p:spPr>
          <a:xfrm>
            <a:off x="2484408" y="4938861"/>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8"/>
          <p:cNvSpPr txBox="1"/>
          <p:nvPr/>
        </p:nvSpPr>
        <p:spPr>
          <a:xfrm>
            <a:off x="2339752" y="4941168"/>
            <a:ext cx="63511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TRALLES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 name="Oval 19"/>
          <p:cNvSpPr/>
          <p:nvPr/>
        </p:nvSpPr>
        <p:spPr>
          <a:xfrm>
            <a:off x="1791958" y="4524407"/>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20"/>
          <p:cNvSpPr/>
          <p:nvPr/>
        </p:nvSpPr>
        <p:spPr>
          <a:xfrm>
            <a:off x="3023828" y="4516106"/>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21"/>
          <p:cNvSpPr txBox="1"/>
          <p:nvPr/>
        </p:nvSpPr>
        <p:spPr>
          <a:xfrm>
            <a:off x="2843808" y="4437692"/>
            <a:ext cx="92365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PHILADELPHIA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 name="Oval 22"/>
          <p:cNvSpPr/>
          <p:nvPr/>
        </p:nvSpPr>
        <p:spPr>
          <a:xfrm>
            <a:off x="1502561" y="4769965"/>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23"/>
          <p:cNvSpPr txBox="1"/>
          <p:nvPr/>
        </p:nvSpPr>
        <p:spPr>
          <a:xfrm>
            <a:off x="1390000" y="4858707"/>
            <a:ext cx="44114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TEOS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8" name="Oval 24"/>
          <p:cNvSpPr/>
          <p:nvPr/>
        </p:nvSpPr>
        <p:spPr>
          <a:xfrm>
            <a:off x="2418913" y="4124584"/>
            <a:ext cx="216024" cy="229487"/>
          </a:xfrm>
          <a:prstGeom prst="ellipse">
            <a:avLst/>
          </a:prstGeom>
          <a:gradFill flip="none" rotWithShape="1">
            <a:gsLst>
              <a:gs pos="30000">
                <a:srgbClr val="82B67D">
                  <a:lumMod val="91000"/>
                  <a:alpha val="53000"/>
                </a:srgbClr>
              </a:gs>
              <a:gs pos="0">
                <a:srgbClr val="92D050"/>
              </a:gs>
              <a:gs pos="100000">
                <a:schemeClr val="accent1">
                  <a:shade val="100000"/>
                  <a:satMod val="115000"/>
                </a:schemeClr>
              </a:gs>
            </a:gsLst>
            <a:path path="rect">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25"/>
          <p:cNvSpPr/>
          <p:nvPr/>
        </p:nvSpPr>
        <p:spPr>
          <a:xfrm>
            <a:off x="2087724" y="2852936"/>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26"/>
          <p:cNvSpPr/>
          <p:nvPr/>
        </p:nvSpPr>
        <p:spPr>
          <a:xfrm>
            <a:off x="1409829" y="4009840"/>
            <a:ext cx="216024" cy="229487"/>
          </a:xfrm>
          <a:prstGeom prst="ellipse">
            <a:avLst/>
          </a:prstGeom>
          <a:solidFill>
            <a:srgbClr val="92D05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7"/>
          <p:cNvSpPr txBox="1"/>
          <p:nvPr/>
        </p:nvSpPr>
        <p:spPr>
          <a:xfrm>
            <a:off x="2195736" y="4113904"/>
            <a:ext cx="70724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THYATIRA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2" name="Oval 28"/>
          <p:cNvSpPr/>
          <p:nvPr/>
        </p:nvSpPr>
        <p:spPr>
          <a:xfrm>
            <a:off x="1800956" y="3895979"/>
            <a:ext cx="216024" cy="229487"/>
          </a:xfrm>
          <a:prstGeom prst="ellipse">
            <a:avLst/>
          </a:prstGeom>
          <a:gradFill flip="none" rotWithShape="1">
            <a:gsLst>
              <a:gs pos="30000">
                <a:srgbClr val="82B67D">
                  <a:lumMod val="91000"/>
                  <a:alpha val="53000"/>
                </a:srgbClr>
              </a:gs>
              <a:gs pos="0">
                <a:srgbClr val="92D050"/>
              </a:gs>
              <a:gs pos="100000">
                <a:schemeClr val="accent1">
                  <a:shade val="100000"/>
                  <a:satMod val="115000"/>
                </a:schemeClr>
              </a:gs>
            </a:gsLst>
            <a:path path="rect">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33"/>
          <p:cNvSpPr/>
          <p:nvPr/>
        </p:nvSpPr>
        <p:spPr>
          <a:xfrm>
            <a:off x="3419872" y="4786741"/>
            <a:ext cx="216024" cy="229487"/>
          </a:xfrm>
          <a:prstGeom prst="ellipse">
            <a:avLst/>
          </a:prstGeom>
          <a:solidFill>
            <a:srgbClr val="9A000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34"/>
          <p:cNvSpPr txBox="1"/>
          <p:nvPr/>
        </p:nvSpPr>
        <p:spPr>
          <a:xfrm>
            <a:off x="3347864" y="4653136"/>
            <a:ext cx="78258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HIERAPOLIS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25" name="Content Placeholder 2"/>
          <p:cNvSpPr txBox="1">
            <a:spLocks/>
          </p:cNvSpPr>
          <p:nvPr/>
        </p:nvSpPr>
        <p:spPr>
          <a:xfrm>
            <a:off x="241176" y="1449028"/>
            <a:ext cx="4042792" cy="3708164"/>
          </a:xfrm>
          <a:prstGeom prst="rect">
            <a:avLst/>
          </a:prstGeom>
          <a:gradFill>
            <a:gsLst>
              <a:gs pos="0">
                <a:schemeClr val="accent1">
                  <a:tint val="79000"/>
                  <a:satMod val="180000"/>
                  <a:alpha val="58000"/>
                </a:schemeClr>
              </a:gs>
              <a:gs pos="65000">
                <a:schemeClr val="accent1">
                  <a:tint val="52000"/>
                  <a:satMod val="250000"/>
                </a:schemeClr>
              </a:gs>
              <a:gs pos="100000">
                <a:schemeClr val="accent1">
                  <a:tint val="29000"/>
                  <a:satMod val="300000"/>
                </a:schemeClr>
              </a:gs>
            </a:gsLst>
          </a:gradFill>
          <a:scene3d>
            <a:camera prst="perspectiveHeroicExtremeRightFacing"/>
            <a:lightRig rig="threePt" dir="t"/>
          </a:scene3d>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5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pPr marL="0" indent="0" algn="ctr">
              <a:buNone/>
            </a:pPr>
            <a:r>
              <a:rPr lang="de-DE" sz="2900" b="1" dirty="0">
                <a:effectLst>
                  <a:outerShdw blurRad="38100" dist="38100" dir="2700000" algn="tl">
                    <a:srgbClr val="000000">
                      <a:alpha val="43137"/>
                    </a:srgbClr>
                  </a:outerShdw>
                </a:effectLst>
              </a:rPr>
              <a:t>MOTIVATION</a:t>
            </a:r>
            <a:br>
              <a:rPr lang="de-DE" sz="2900" b="1" dirty="0">
                <a:effectLst>
                  <a:outerShdw blurRad="38100" dist="38100" dir="2700000" algn="tl">
                    <a:srgbClr val="000000">
                      <a:alpha val="43137"/>
                    </a:srgbClr>
                  </a:outerShdw>
                </a:effectLst>
              </a:rPr>
            </a:br>
            <a:endParaRPr lang="de-DE" sz="2900" b="1" dirty="0">
              <a:effectLst>
                <a:outerShdw blurRad="38100" dist="38100" dir="2700000" algn="tl">
                  <a:srgbClr val="000000">
                    <a:alpha val="43137"/>
                  </a:srgbClr>
                </a:outerShdw>
              </a:effectLst>
            </a:endParaRPr>
          </a:p>
          <a:p>
            <a:r>
              <a:rPr lang="de-DE" sz="2500" b="1" dirty="0">
                <a:effectLst>
                  <a:outerShdw blurRad="38100" dist="38100" dir="2700000" algn="tl">
                    <a:srgbClr val="000000">
                      <a:alpha val="43137"/>
                    </a:srgbClr>
                  </a:outerShdw>
                </a:effectLst>
              </a:rPr>
              <a:t>Do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only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make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career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because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their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family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expect</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them</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to</a:t>
            </a:r>
            <a:r>
              <a:rPr lang="de-DE" sz="2500" b="1" dirty="0">
                <a:effectLst>
                  <a:outerShdw blurRad="38100" dist="38100" dir="2700000" algn="tl">
                    <a:srgbClr val="000000">
                      <a:alpha val="43137"/>
                    </a:srgbClr>
                  </a:outerShdw>
                </a:effectLst>
              </a:rPr>
              <a:t> do so? (</a:t>
            </a:r>
            <a:r>
              <a:rPr lang="de-DE" sz="2500" b="1" dirty="0" err="1">
                <a:effectLst>
                  <a:outerShdw blurRad="38100" dist="38100" dir="2700000" algn="tl">
                    <a:srgbClr val="000000">
                      <a:alpha val="43137"/>
                    </a:srgbClr>
                  </a:outerShdw>
                </a:effectLst>
              </a:rPr>
              <a:t>RvB</a:t>
            </a:r>
            <a:r>
              <a:rPr lang="de-DE" sz="2500" b="1" dirty="0">
                <a:effectLst>
                  <a:outerShdw blurRad="38100" dist="38100" dir="2700000" algn="tl">
                    <a:srgbClr val="000000">
                      <a:alpha val="43137"/>
                    </a:srgbClr>
                  </a:outerShdw>
                </a:effectLst>
              </a:rPr>
              <a:t>)</a:t>
            </a:r>
          </a:p>
          <a:p>
            <a:endParaRPr lang="de-DE" sz="2500" b="1" dirty="0">
              <a:effectLst>
                <a:outerShdw blurRad="38100" dist="38100" dir="2700000" algn="tl">
                  <a:srgbClr val="000000">
                    <a:alpha val="43137"/>
                  </a:srgbClr>
                </a:outerShdw>
              </a:effectLst>
            </a:endParaRPr>
          </a:p>
          <a:p>
            <a:r>
              <a:rPr lang="de-DE" sz="2500" b="1" dirty="0" err="1">
                <a:effectLst>
                  <a:outerShdw blurRad="38100" dist="38100" dir="2700000" algn="tl">
                    <a:srgbClr val="000000">
                      <a:alpha val="43137"/>
                    </a:srgbClr>
                  </a:outerShdw>
                </a:effectLst>
              </a:rPr>
              <a:t>Or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can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we</a:t>
            </a:r>
            <a:r>
              <a:rPr lang="de-DE" sz="2500" b="1" dirty="0">
                <a:effectLst>
                  <a:outerShdw blurRad="38100" dist="38100" dir="2700000" algn="tl">
                    <a:srgbClr val="000000">
                      <a:alpha val="43137"/>
                    </a:srgbClr>
                  </a:outerShdw>
                </a:effectLst>
              </a:rPr>
              <a:t> not </a:t>
            </a:r>
            <a:r>
              <a:rPr lang="de-DE" sz="2500" b="1" dirty="0" err="1">
                <a:effectLst>
                  <a:outerShdw blurRad="38100" dist="38100" dir="2700000" algn="tl">
                    <a:srgbClr val="000000">
                      <a:alpha val="43137"/>
                    </a:srgbClr>
                  </a:outerShdw>
                </a:effectLst>
              </a:rPr>
              <a:t>recognise</a:t>
            </a:r>
            <a:r>
              <a:rPr lang="de-DE" sz="2500" b="1" dirty="0">
                <a:effectLst>
                  <a:outerShdw blurRad="38100" dist="38100" dir="2700000" algn="tl">
                    <a:srgbClr val="000000">
                      <a:alpha val="43137"/>
                    </a:srgbClr>
                  </a:outerShdw>
                </a:effectLst>
              </a:rPr>
              <a:t>…</a:t>
            </a:r>
          </a:p>
          <a:p>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strategies</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for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their</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own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self-display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and</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display</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their</a:t>
            </a:r>
            <a:r>
              <a:rPr lang="de-DE" sz="2500" b="1" dirty="0">
                <a:effectLst>
                  <a:outerShdw blurRad="38100" dist="38100" dir="2700000" algn="tl">
                    <a:srgbClr val="000000">
                      <a:alpha val="43137"/>
                    </a:srgbClr>
                  </a:outerShdw>
                </a:effectLst>
              </a:rPr>
              <a:t> „power / </a:t>
            </a:r>
            <a:r>
              <a:rPr lang="de-DE" sz="2500" b="1" dirty="0" err="1">
                <a:effectLst>
                  <a:outerShdw blurRad="38100" dist="38100" dir="2700000" algn="tl">
                    <a:srgbClr val="000000">
                      <a:alpha val="43137"/>
                    </a:srgbClr>
                  </a:outerShdw>
                </a:effectLst>
              </a:rPr>
              <a:t>wealth</a:t>
            </a:r>
            <a:r>
              <a:rPr lang="de-DE" sz="2500" b="1" dirty="0">
                <a:effectLst>
                  <a:outerShdw blurRad="38100" dist="38100" dir="2700000" algn="tl">
                    <a:srgbClr val="000000">
                      <a:alpha val="43137"/>
                    </a:srgbClr>
                  </a:outerShdw>
                </a:effectLst>
              </a:rPr>
              <a:t> / </a:t>
            </a:r>
            <a:r>
              <a:rPr lang="de-DE" sz="2500" b="1" i="1" dirty="0">
                <a:effectLst>
                  <a:outerShdw blurRad="38100" dist="38100" dir="2700000" algn="tl">
                    <a:srgbClr val="000000">
                      <a:alpha val="43137"/>
                    </a:srgbClr>
                  </a:outerShdw>
                </a:effectLst>
              </a:rPr>
              <a:t>auctoritas</a:t>
            </a:r>
            <a:r>
              <a:rPr lang="de-DE" sz="2500" b="1" dirty="0">
                <a:effectLst>
                  <a:outerShdw blurRad="38100" dist="38100" dir="2700000" algn="tl">
                    <a:srgbClr val="000000">
                      <a:alpha val="43137"/>
                    </a:srgbClr>
                  </a:outerShdw>
                </a:effectLst>
              </a:rPr>
              <a:t>“ </a:t>
            </a:r>
          </a:p>
          <a:p>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elite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using</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and</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expanding</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existing</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opportunities</a:t>
            </a:r>
            <a:r>
              <a:rPr lang="de-DE" sz="2500" b="1" dirty="0">
                <a:effectLst>
                  <a:outerShdw blurRad="38100" dist="38100" dir="2700000" algn="tl">
                    <a:srgbClr val="000000">
                      <a:alpha val="43137"/>
                    </a:srgbClr>
                  </a:outerShdw>
                </a:effectLst>
              </a:rPr>
              <a:t> – </a:t>
            </a:r>
            <a:r>
              <a:rPr lang="de-DE" sz="2500" b="1" dirty="0" err="1">
                <a:effectLst>
                  <a:outerShdw blurRad="38100" dist="38100" dir="2700000" algn="tl">
                    <a:srgbClr val="000000">
                      <a:alpha val="43137"/>
                    </a:srgbClr>
                  </a:outerShdw>
                </a:effectLst>
              </a:rPr>
              <a:t>notably</a:t>
            </a:r>
            <a:r>
              <a:rPr lang="de-DE" sz="2500" b="1" dirty="0">
                <a:effectLst>
                  <a:outerShdw blurRad="38100" dist="38100" dir="2700000" algn="tl">
                    <a:srgbClr val="000000">
                      <a:alpha val="43137"/>
                    </a:srgbClr>
                  </a:outerShdw>
                </a:effectLst>
              </a:rPr>
              <a:t> in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religious</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sphere</a:t>
            </a:r>
            <a:endParaRPr lang="de-DE" sz="2500" b="1" dirty="0">
              <a:effectLst>
                <a:outerShdw blurRad="38100" dist="38100" dir="2700000" algn="tl">
                  <a:srgbClr val="000000">
                    <a:alpha val="43137"/>
                  </a:srgbClr>
                </a:outerShdw>
              </a:effectLst>
            </a:endParaRPr>
          </a:p>
          <a:p>
            <a:r>
              <a:rPr lang="de-DE" sz="2500" b="1" dirty="0" err="1">
                <a:effectLst>
                  <a:outerShdw blurRad="38100" dist="38100" dir="2700000" algn="tl">
                    <a:srgbClr val="000000">
                      <a:alpha val="43137"/>
                    </a:srgbClr>
                  </a:outerShdw>
                </a:effectLst>
              </a:rPr>
              <a:t>societal</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change</a:t>
            </a:r>
            <a:r>
              <a:rPr lang="de-DE" sz="2500" b="1" dirty="0">
                <a:effectLst>
                  <a:outerShdw blurRad="38100" dist="38100" dir="2700000" algn="tl">
                    <a:srgbClr val="000000">
                      <a:alpha val="43137"/>
                    </a:srgbClr>
                  </a:outerShdw>
                </a:effectLst>
              </a:rPr>
              <a:t>: </a:t>
            </a:r>
            <a:br>
              <a:rPr lang="de-DE" sz="2500" b="1" dirty="0">
                <a:effectLst>
                  <a:outerShdw blurRad="38100" dist="38100" dir="2700000" algn="tl">
                    <a:srgbClr val="000000">
                      <a:alpha val="43137"/>
                    </a:srgbClr>
                  </a:outerShdw>
                </a:effectLst>
              </a:rPr>
            </a:br>
            <a:r>
              <a:rPr lang="de-DE" sz="2500" b="1" dirty="0" err="1">
                <a:effectLst>
                  <a:outerShdw blurRad="38100" dist="38100" dir="2700000" algn="tl">
                    <a:srgbClr val="000000">
                      <a:alpha val="43137"/>
                    </a:srgbClr>
                  </a:outerShdw>
                </a:effectLst>
              </a:rPr>
              <a:t>more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and</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more</a:t>
            </a:r>
            <a:r>
              <a:rPr lang="de-DE" sz="2500" b="1" dirty="0">
                <a:effectLst>
                  <a:outerShdw blurRad="38100" dist="38100" dir="2700000" algn="tl">
                    <a:srgbClr val="000000">
                      <a:alpha val="43137"/>
                    </a:srgbClr>
                  </a:outerShdw>
                </a:effectLst>
              </a:rPr>
              <a:t> male </a:t>
            </a:r>
            <a:r>
              <a:rPr lang="de-DE" sz="2500" b="1" dirty="0" err="1">
                <a:effectLst>
                  <a:outerShdw blurRad="38100" dist="38100" dir="2700000" algn="tl">
                    <a:srgbClr val="000000">
                      <a:alpha val="43137"/>
                    </a:srgbClr>
                  </a:outerShdw>
                </a:effectLst>
              </a:rPr>
              <a:t>offices</a:t>
            </a:r>
            <a:r>
              <a:rPr lang="de-DE" sz="2500" b="1" dirty="0">
                <a:effectLst>
                  <a:outerShdw blurRad="38100" dist="38100" dir="2700000" algn="tl">
                    <a:srgbClr val="000000">
                      <a:alpha val="43137"/>
                    </a:srgbClr>
                  </a:outerShdw>
                </a:effectLst>
              </a:rPr>
              <a:t> open </a:t>
            </a:r>
            <a:r>
              <a:rPr lang="de-DE" sz="2500" b="1" dirty="0" err="1">
                <a:effectLst>
                  <a:outerShdw blurRad="38100" dist="38100" dir="2700000" algn="tl">
                    <a:srgbClr val="000000">
                      <a:alpha val="43137"/>
                    </a:srgbClr>
                  </a:outerShdw>
                </a:effectLst>
              </a:rPr>
              <a:t>to</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women</a:t>
            </a:r>
            <a:r>
              <a:rPr lang="de-DE" sz="2500" b="1" dirty="0">
                <a:effectLst>
                  <a:outerShdw blurRad="38100" dist="38100" dir="2700000" algn="tl">
                    <a:srgbClr val="000000">
                      <a:alpha val="43137"/>
                    </a:srgbClr>
                  </a:outerShdw>
                </a:effectLst>
              </a:rPr>
              <a:t>!</a:t>
            </a:r>
          </a:p>
          <a:p>
            <a:r>
              <a:rPr lang="de-DE" sz="2500" b="1" dirty="0">
                <a:effectLst>
                  <a:outerShdw blurRad="38100" dist="38100" dir="2700000" algn="tl">
                    <a:srgbClr val="000000">
                      <a:alpha val="43137"/>
                    </a:srgbClr>
                  </a:outerShdw>
                </a:effectLst>
              </a:rPr>
              <a:t>In </a:t>
            </a:r>
            <a:r>
              <a:rPr lang="de-DE" sz="2500" b="1" dirty="0" err="1">
                <a:effectLst>
                  <a:outerShdw blurRad="38100" dist="38100" dir="2700000" algn="tl">
                    <a:srgbClr val="000000">
                      <a:alpha val="43137"/>
                    </a:srgbClr>
                  </a:outerShdw>
                </a:effectLst>
              </a:rPr>
              <a:t>several</a:t>
            </a:r>
            <a:r>
              <a:rPr lang="de-DE" sz="2500" b="1" dirty="0">
                <a:effectLst>
                  <a:outerShdw blurRad="38100" dist="38100" dir="2700000" algn="tl">
                    <a:srgbClr val="000000">
                      <a:alpha val="43137"/>
                    </a:srgbClr>
                  </a:outerShdw>
                </a:effectLst>
              </a:rPr>
              <a:t> </a:t>
            </a:r>
            <a:r>
              <a:rPr lang="de-DE" sz="2500" b="1" i="1" dirty="0" err="1">
                <a:effectLst>
                  <a:outerShdw blurRad="38100" dist="38100" dir="2700000" algn="tl">
                    <a:srgbClr val="000000">
                      <a:alpha val="43137"/>
                    </a:srgbClr>
                  </a:outerShdw>
                </a:effectLst>
              </a:rPr>
              <a:t>poleis</a:t>
            </a:r>
            <a:r>
              <a:rPr lang="de-DE" sz="2500" b="1" dirty="0">
                <a:effectLst>
                  <a:outerShdw blurRad="38100" dist="38100" dir="2700000" algn="tl">
                    <a:srgbClr val="000000">
                      <a:alpha val="43137"/>
                    </a:srgbClr>
                  </a:outerShdw>
                </a:effectLst>
              </a:rPr>
              <a:t>,</a:t>
            </a:r>
            <a:r>
              <a:rPr lang="de-DE" sz="2500" b="1" i="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office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i="1" dirty="0" err="1">
                <a:effectLst>
                  <a:outerShdw blurRad="38100" dist="38100" dir="2700000" algn="tl">
                    <a:srgbClr val="000000">
                      <a:alpha val="43137"/>
                    </a:srgbClr>
                  </a:outerShdw>
                </a:effectLst>
              </a:rPr>
              <a:t>archiereia</a:t>
            </a:r>
            <a:br>
              <a:rPr lang="de-DE" sz="2500" b="1" i="1" dirty="0">
                <a:effectLst>
                  <a:outerShdw blurRad="38100" dist="38100" dir="2700000" algn="tl">
                    <a:srgbClr val="000000">
                      <a:alpha val="43137"/>
                    </a:srgbClr>
                  </a:outerShdw>
                </a:effectLst>
              </a:rPr>
            </a:b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is</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the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culmination</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of</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elite</a:t>
            </a:r>
            <a:r>
              <a:rPr lang="de-DE" sz="2500" b="1" dirty="0">
                <a:effectLst>
                  <a:outerShdw blurRad="38100" dist="38100" dir="2700000" algn="tl">
                    <a:srgbClr val="000000">
                      <a:alpha val="43137"/>
                    </a:srgbClr>
                  </a:outerShdw>
                </a:effectLst>
              </a:rPr>
              <a:t> </a:t>
            </a:r>
            <a:r>
              <a:rPr lang="de-DE" sz="2500" b="1" dirty="0" err="1">
                <a:effectLst>
                  <a:outerShdw blurRad="38100" dist="38100" dir="2700000" algn="tl">
                    <a:srgbClr val="000000">
                      <a:alpha val="43137"/>
                    </a:srgbClr>
                  </a:outerShdw>
                </a:effectLst>
              </a:rPr>
              <a:t>careers</a:t>
            </a:r>
            <a:endParaRPr lang="de-DE" sz="2500" b="1" dirty="0">
              <a:effectLst>
                <a:outerShdw blurRad="38100" dist="38100" dir="2700000" algn="tl">
                  <a:srgbClr val="000000">
                    <a:alpha val="43137"/>
                  </a:srgbClr>
                </a:outerShdw>
              </a:effectLst>
            </a:endParaRPr>
          </a:p>
        </p:txBody>
      </p:sp>
      <p:sp>
        <p:nvSpPr>
          <p:cNvPr id="26" name="Content Placeholder 2"/>
          <p:cNvSpPr txBox="1">
            <a:spLocks/>
          </p:cNvSpPr>
          <p:nvPr/>
        </p:nvSpPr>
        <p:spPr>
          <a:xfrm>
            <a:off x="3841576" y="44624"/>
            <a:ext cx="4042792" cy="1800200"/>
          </a:xfrm>
          <a:prstGeom prst="rect">
            <a:avLst/>
          </a:prstGeom>
          <a:gradFill>
            <a:gsLst>
              <a:gs pos="0">
                <a:schemeClr val="accent5">
                  <a:tint val="79000"/>
                  <a:satMod val="180000"/>
                  <a:alpha val="33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effectLst>
                  <a:outerShdw blurRad="38100" dist="38100" dir="2700000" algn="tl">
                    <a:srgbClr val="000000">
                      <a:alpha val="43137"/>
                    </a:srgbClr>
                  </a:outerShdw>
                </a:effectLst>
              </a:rPr>
              <a:t>INDEPENDENCE</a:t>
            </a:r>
          </a:p>
          <a:p>
            <a:pPr lvl="1"/>
            <a:r>
              <a:rPr lang="de-DE" dirty="0" err="1">
                <a:effectLst>
                  <a:outerShdw blurRad="38100" dist="38100" dir="2700000" algn="tl">
                    <a:srgbClr val="000000">
                      <a:alpha val="43137"/>
                    </a:srgbClr>
                  </a:outerShdw>
                </a:effectLst>
              </a:rPr>
              <a:t>Role</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of</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women</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as</a:t>
            </a:r>
            <a:r>
              <a:rPr lang="de-DE" dirty="0">
                <a:effectLst>
                  <a:outerShdw blurRad="38100" dist="38100" dir="2700000" algn="tl">
                    <a:srgbClr val="000000">
                      <a:alpha val="43137"/>
                    </a:srgbClr>
                  </a:outerShdw>
                </a:effectLst>
              </a:rPr>
              <a:t> </a:t>
            </a:r>
            <a:r>
              <a:rPr lang="de-DE" i="1" dirty="0" err="1">
                <a:effectLst>
                  <a:outerShdw blurRad="38100" dist="38100" dir="2700000" algn="tl">
                    <a:srgbClr val="000000">
                      <a:alpha val="43137"/>
                    </a:srgbClr>
                  </a:outerShdw>
                </a:effectLst>
              </a:rPr>
              <a:t>archiereiai</a:t>
            </a:r>
            <a:br>
              <a:rPr lang="de-DE" i="1" dirty="0">
                <a:effectLst>
                  <a:outerShdw blurRad="38100" dist="38100" dir="2700000" algn="tl">
                    <a:srgbClr val="000000">
                      <a:alpha val="43137"/>
                    </a:srgbClr>
                  </a:outerShdw>
                </a:effectLst>
              </a:rPr>
            </a:br>
            <a:r>
              <a:rPr lang="de-DE" dirty="0" err="1">
                <a:effectLst>
                  <a:outerShdw blurRad="38100" dist="38100" dir="2700000" algn="tl">
                    <a:srgbClr val="000000">
                      <a:alpha val="43137"/>
                    </a:srgbClr>
                  </a:outerShdw>
                </a:effectLst>
              </a:rPr>
              <a:t>esp</a:t>
            </a:r>
            <a:r>
              <a:rPr lang="de-DE" dirty="0">
                <a:effectLst>
                  <a:outerShdw blurRad="38100" dist="38100" dir="2700000" algn="tl">
                    <a:srgbClr val="000000">
                      <a:alpha val="43137"/>
                    </a:srgbClr>
                  </a:outerShdw>
                </a:effectLst>
              </a:rPr>
              <a:t>. in SW </a:t>
            </a:r>
            <a:r>
              <a:rPr lang="de-DE" dirty="0" err="1">
                <a:effectLst>
                  <a:outerShdw blurRad="38100" dist="38100" dir="2700000" algn="tl">
                    <a:srgbClr val="000000">
                      <a:alpha val="43137"/>
                    </a:srgbClr>
                  </a:outerShdw>
                </a:effectLst>
              </a:rPr>
              <a:t>Asia</a:t>
            </a:r>
            <a:r>
              <a:rPr lang="de-DE" dirty="0">
                <a:effectLst>
                  <a:outerShdw blurRad="38100" dist="38100" dir="2700000" algn="tl">
                    <a:srgbClr val="000000">
                      <a:alpha val="43137"/>
                    </a:srgbClr>
                  </a:outerShdw>
                </a:effectLst>
              </a:rPr>
              <a:t> </a:t>
            </a:r>
            <a:r>
              <a:rPr lang="de-DE" dirty="0" err="1">
                <a:effectLst>
                  <a:outerShdw blurRad="38100" dist="38100" dir="2700000" algn="tl">
                    <a:srgbClr val="000000">
                      <a:alpha val="43137"/>
                    </a:srgbClr>
                  </a:outerShdw>
                </a:effectLst>
              </a:rPr>
              <a:t>Minor</a:t>
            </a:r>
            <a:endParaRPr lang="de-DE" dirty="0">
              <a:effectLst>
                <a:outerShdw blurRad="38100" dist="38100" dir="2700000" algn="tl">
                  <a:srgbClr val="000000">
                    <a:alpha val="43137"/>
                  </a:srgbClr>
                </a:outerShdw>
              </a:effectLst>
            </a:endParaRPr>
          </a:p>
          <a:p>
            <a:pPr lvl="1"/>
            <a:r>
              <a:rPr lang="de-DE" dirty="0" err="1">
                <a:effectLst>
                  <a:outerShdw blurRad="38100" dist="38100" dir="2700000" algn="tl">
                    <a:srgbClr val="000000">
                      <a:alpha val="43137"/>
                    </a:srgbClr>
                  </a:outerShdw>
                </a:effectLst>
              </a:rPr>
              <a:t>Diversity</a:t>
            </a:r>
            <a:endParaRPr lang="de-DE" dirty="0">
              <a:effectLst>
                <a:outerShdw blurRad="38100" dist="38100" dir="2700000" algn="tl">
                  <a:srgbClr val="000000">
                    <a:alpha val="43137"/>
                  </a:srgbClr>
                </a:outerShdw>
              </a:effectLst>
            </a:endParaRPr>
          </a:p>
          <a:p>
            <a:pPr lvl="1"/>
            <a:r>
              <a:rPr lang="de-DE" b="1" dirty="0" err="1">
                <a:effectLst>
                  <a:outerShdw blurRad="38100" dist="38100" dir="2700000" algn="tl">
                    <a:srgbClr val="000000">
                      <a:alpha val="43137"/>
                    </a:srgbClr>
                  </a:outerShdw>
                </a:effectLst>
              </a:rPr>
              <a:t>more</a:t>
            </a:r>
            <a:r>
              <a:rPr lang="de-DE" b="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than</a:t>
            </a:r>
            <a:r>
              <a:rPr lang="de-DE" b="1" dirty="0">
                <a:effectLst>
                  <a:outerShdw blurRad="38100" dist="38100" dir="2700000" algn="tl">
                    <a:srgbClr val="000000">
                      <a:alpha val="43137"/>
                    </a:srgbClr>
                  </a:outerShdw>
                </a:effectLst>
              </a:rPr>
              <a:t> 60 </a:t>
            </a:r>
            <a:r>
              <a:rPr lang="de-DE" b="1" i="1" dirty="0" err="1">
                <a:effectLst>
                  <a:outerShdw blurRad="38100" dist="38100" dir="2700000" algn="tl">
                    <a:srgbClr val="000000">
                      <a:alpha val="43137"/>
                    </a:srgbClr>
                  </a:outerShdw>
                </a:effectLst>
              </a:rPr>
              <a:t>poleis</a:t>
            </a:r>
            <a:r>
              <a:rPr lang="de-DE" b="1" i="1" dirty="0">
                <a:effectLst>
                  <a:outerShdw blurRad="38100" dist="38100" dir="2700000" algn="tl">
                    <a:srgbClr val="000000">
                      <a:alpha val="43137"/>
                    </a:srgbClr>
                  </a:outerShdw>
                </a:effectLst>
              </a:rPr>
              <a:t> </a:t>
            </a:r>
            <a:r>
              <a:rPr lang="de-DE" b="1" dirty="0" err="1">
                <a:effectLst>
                  <a:outerShdw blurRad="38100" dist="38100" dir="2700000" algn="tl">
                    <a:srgbClr val="000000">
                      <a:alpha val="43137"/>
                    </a:srgbClr>
                  </a:outerShdw>
                </a:effectLst>
              </a:rPr>
              <a:t>without</a:t>
            </a:r>
            <a:r>
              <a:rPr lang="de-DE" b="1" dirty="0">
                <a:effectLst>
                  <a:outerShdw blurRad="38100" dist="38100" dir="2700000" algn="tl">
                    <a:srgbClr val="000000">
                      <a:alpha val="43137"/>
                    </a:srgbClr>
                  </a:outerShdw>
                </a:effectLst>
              </a:rPr>
              <a:t> </a:t>
            </a:r>
            <a:r>
              <a:rPr lang="de-DE" b="1" i="1" dirty="0" err="1">
                <a:effectLst>
                  <a:outerShdw blurRad="38100" dist="38100" dir="2700000" algn="tl">
                    <a:srgbClr val="000000">
                      <a:alpha val="43137"/>
                    </a:srgbClr>
                  </a:outerShdw>
                </a:effectLst>
              </a:rPr>
              <a:t>archiereia</a:t>
            </a:r>
            <a:endParaRPr lang="de-DE" b="1" i="1" dirty="0">
              <a:effectLst>
                <a:outerShdw blurRad="38100" dist="38100" dir="2700000" algn="tl">
                  <a:srgbClr val="000000">
                    <a:alpha val="43137"/>
                  </a:srgbClr>
                </a:outerShdw>
              </a:effectLst>
            </a:endParaRPr>
          </a:p>
          <a:p>
            <a:pPr lvl="1"/>
            <a:r>
              <a:rPr lang="de-DE" b="1" dirty="0">
                <a:effectLst>
                  <a:outerShdw blurRad="38100" dist="38100" dir="2700000" algn="tl">
                    <a:srgbClr val="000000">
                      <a:alpha val="43137"/>
                    </a:srgbClr>
                  </a:outerShdw>
                </a:effectLst>
                <a:sym typeface="Wingdings" pitchFamily="2" charset="2"/>
              </a:rPr>
              <a:t></a:t>
            </a:r>
            <a:r>
              <a:rPr lang="de-DE" b="1" dirty="0" err="1">
                <a:effectLst>
                  <a:outerShdw blurRad="38100" dist="38100" dir="2700000" algn="tl">
                    <a:srgbClr val="000000">
                      <a:alpha val="43137"/>
                    </a:srgbClr>
                  </a:outerShdw>
                </a:effectLst>
                <a:sym typeface="Wingdings" pitchFamily="2" charset="2"/>
              </a:rPr>
              <a:t>social</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differences</a:t>
            </a:r>
            <a:endParaRPr lang="de-DE" dirty="0">
              <a:effectLst>
                <a:outerShdw blurRad="38100" dist="38100" dir="2700000" algn="tl">
                  <a:srgbClr val="000000">
                    <a:alpha val="43137"/>
                  </a:srgbClr>
                </a:outerShdw>
              </a:effectLst>
            </a:endParaRPr>
          </a:p>
          <a:p>
            <a:pPr lvl="1"/>
            <a:r>
              <a:rPr lang="de-DE" b="1" dirty="0">
                <a:effectLst>
                  <a:outerShdw blurRad="38100" dist="38100" dir="2700000" algn="tl">
                    <a:srgbClr val="000000">
                      <a:alpha val="43137"/>
                    </a:srgbClr>
                  </a:outerShdw>
                </a:effectLst>
                <a:sym typeface="Wingdings" pitchFamily="2" charset="2"/>
              </a:rPr>
              <a:t>The </a:t>
            </a:r>
            <a:r>
              <a:rPr lang="de-DE" b="1" dirty="0" err="1">
                <a:effectLst>
                  <a:outerShdw blurRad="38100" dist="38100" dir="2700000" algn="tl">
                    <a:srgbClr val="000000">
                      <a:alpha val="43137"/>
                    </a:srgbClr>
                  </a:outerShdw>
                </a:effectLst>
                <a:sym typeface="Wingdings" pitchFamily="2" charset="2"/>
              </a:rPr>
              <a:t>high</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priestess</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merely</a:t>
            </a:r>
            <a:r>
              <a:rPr lang="de-DE" b="1" dirty="0">
                <a:effectLst>
                  <a:outerShdw blurRad="38100" dist="38100" dir="2700000" algn="tl">
                    <a:srgbClr val="000000">
                      <a:alpha val="43137"/>
                    </a:srgbClr>
                  </a:outerShdw>
                </a:effectLst>
                <a:sym typeface="Wingdings" pitchFamily="2" charset="2"/>
              </a:rPr>
              <a:t> </a:t>
            </a:r>
            <a:br>
              <a:rPr lang="de-DE" b="1" dirty="0">
                <a:effectLst>
                  <a:outerShdw blurRad="38100" dist="38100" dir="2700000" algn="tl">
                    <a:srgbClr val="000000">
                      <a:alpha val="43137"/>
                    </a:srgbClr>
                  </a:outerShdw>
                </a:effectLst>
                <a:sym typeface="Wingdings" pitchFamily="2" charset="2"/>
              </a:rPr>
            </a:br>
            <a:r>
              <a:rPr lang="de-DE" b="1" dirty="0" err="1">
                <a:effectLst>
                  <a:outerShdw blurRad="38100" dist="38100" dir="2700000" algn="tl">
                    <a:srgbClr val="000000">
                      <a:alpha val="43137"/>
                    </a:srgbClr>
                  </a:outerShdw>
                </a:effectLst>
                <a:sym typeface="Wingdings" pitchFamily="2" charset="2"/>
              </a:rPr>
              <a:t>the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wife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of</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the</a:t>
            </a:r>
            <a:r>
              <a:rPr lang="de-DE" b="1" dirty="0">
                <a:effectLst>
                  <a:outerShdw blurRad="38100" dist="38100" dir="2700000" algn="tl">
                    <a:srgbClr val="000000">
                      <a:alpha val="43137"/>
                    </a:srgbClr>
                  </a:outerShdw>
                </a:effectLst>
                <a:sym typeface="Wingdings" pitchFamily="2" charset="2"/>
              </a:rPr>
              <a:t> </a:t>
            </a:r>
            <a:r>
              <a:rPr lang="de-DE" b="1" dirty="0" err="1">
                <a:effectLst>
                  <a:outerShdw blurRad="38100" dist="38100" dir="2700000" algn="tl">
                    <a:srgbClr val="000000">
                      <a:alpha val="43137"/>
                    </a:srgbClr>
                  </a:outerShdw>
                </a:effectLst>
                <a:sym typeface="Wingdings" pitchFamily="2" charset="2"/>
              </a:rPr>
              <a:t>high</a:t>
            </a:r>
            <a:r>
              <a:rPr lang="de-DE" b="1" dirty="0">
                <a:effectLst>
                  <a:outerShdw blurRad="38100" dist="38100" dir="2700000" algn="tl">
                    <a:srgbClr val="000000">
                      <a:alpha val="43137"/>
                    </a:srgbClr>
                  </a:outerShdw>
                </a:effectLst>
                <a:sym typeface="Wingdings" pitchFamily="2" charset="2"/>
              </a:rPr>
              <a:t> priest?</a:t>
            </a:r>
          </a:p>
          <a:p>
            <a:pPr lvl="1"/>
            <a:endParaRPr lang="de-DE" b="1" dirty="0">
              <a:effectLst>
                <a:outerShdw blurRad="38100" dist="38100" dir="2700000" algn="tl">
                  <a:srgbClr val="000000">
                    <a:alpha val="43137"/>
                  </a:srgbClr>
                </a:outerShdw>
              </a:effectLst>
            </a:endParaRPr>
          </a:p>
        </p:txBody>
      </p:sp>
      <p:sp>
        <p:nvSpPr>
          <p:cNvPr id="27" name="Content Placeholder 2"/>
          <p:cNvSpPr txBox="1">
            <a:spLocks/>
          </p:cNvSpPr>
          <p:nvPr/>
        </p:nvSpPr>
        <p:spPr>
          <a:xfrm>
            <a:off x="3419872" y="1772816"/>
            <a:ext cx="5041919" cy="4248472"/>
          </a:xfrm>
          <a:prstGeom prst="rect">
            <a:avLst/>
          </a:prstGeom>
          <a:gradFill flip="none" rotWithShape="1">
            <a:gsLst>
              <a:gs pos="5000">
                <a:schemeClr val="accent4">
                  <a:shade val="15000"/>
                  <a:satMod val="180000"/>
                  <a:alpha val="35000"/>
                  <a:lumMod val="72000"/>
                  <a:lumOff val="28000"/>
                </a:schemeClr>
              </a:gs>
              <a:gs pos="58000">
                <a:schemeClr val="accent4">
                  <a:shade val="45000"/>
                  <a:satMod val="170000"/>
                </a:schemeClr>
              </a:gs>
              <a:gs pos="76000">
                <a:schemeClr val="accent4">
                  <a:tint val="99000"/>
                  <a:shade val="65000"/>
                  <a:satMod val="155000"/>
                </a:schemeClr>
              </a:gs>
              <a:gs pos="95000">
                <a:schemeClr val="accent4">
                  <a:tint val="95500"/>
                  <a:shade val="100000"/>
                  <a:satMod val="155000"/>
                </a:schemeClr>
              </a:gs>
            </a:gsLst>
            <a:lin ang="18900000" scaled="1"/>
            <a:tileRect/>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1">
            <a:schemeClr val="accent4"/>
          </a:lnRef>
          <a:fillRef idx="3">
            <a:schemeClr val="accent4"/>
          </a:fillRef>
          <a:effectRef idx="2">
            <a:schemeClr val="accent4"/>
          </a:effectRef>
          <a:fontRef idx="minor">
            <a:schemeClr val="lt1"/>
          </a:fontRef>
        </p:style>
        <p:txBody>
          <a:bodyPr vert="horz" lIns="91440" tIns="45720" rIns="91440" bIns="45720" rtlCol="0">
            <a:no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pPr algn="ctr"/>
            <a:r>
              <a:rPr lang="de-DE" sz="2000" b="1" dirty="0" err="1">
                <a:solidFill>
                  <a:schemeClr val="accent5">
                    <a:lumMod val="60000"/>
                    <a:lumOff val="40000"/>
                  </a:schemeClr>
                </a:solidFill>
                <a:effectLst>
                  <a:outerShdw blurRad="38100" dist="38100" dir="2700000" algn="tl">
                    <a:srgbClr val="000000">
                      <a:alpha val="43137"/>
                    </a:srgbClr>
                  </a:outerShdw>
                </a:effectLst>
              </a:rPr>
              <a:t>And</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she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performed</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magnanimously</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nobly</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and</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piously</a:t>
            </a:r>
            <a:r>
              <a:rPr lang="de-DE" sz="2000" b="1" dirty="0">
                <a:solidFill>
                  <a:schemeClr val="accent5">
                    <a:lumMod val="60000"/>
                    <a:lumOff val="40000"/>
                  </a:schemeClr>
                </a:solidFill>
                <a:effectLst>
                  <a:outerShdw blurRad="38100" dist="38100" dir="2700000" algn="tl">
                    <a:srgbClr val="000000">
                      <a:alpha val="43137"/>
                    </a:srgbClr>
                  </a:outerShdw>
                </a:effectLst>
              </a:rPr>
              <a:t> not just </a:t>
            </a:r>
            <a:r>
              <a:rPr lang="de-DE" sz="2000" b="1" dirty="0" err="1">
                <a:solidFill>
                  <a:schemeClr val="accent5">
                    <a:lumMod val="60000"/>
                    <a:lumOff val="40000"/>
                  </a:schemeClr>
                </a:solidFill>
                <a:effectLst>
                  <a:outerShdw blurRad="38100" dist="38100" dir="2700000" algn="tl">
                    <a:srgbClr val="000000">
                      <a:alpha val="43137"/>
                    </a:srgbClr>
                  </a:outerShdw>
                </a:effectLst>
              </a:rPr>
              <a:t>those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offices</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that</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had</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of</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old</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been</a:t>
            </a:r>
            <a:r>
              <a:rPr lang="de-DE" sz="2000" b="1" dirty="0">
                <a:solidFill>
                  <a:schemeClr val="accent5">
                    <a:lumMod val="60000"/>
                    <a:lumOff val="40000"/>
                  </a:schemeClr>
                </a:solidFill>
                <a:effectLst>
                  <a:outerShdw blurRad="38100" dist="38100" dir="2700000" algn="tl">
                    <a:srgbClr val="000000">
                      <a:alpha val="43137"/>
                    </a:srgbClr>
                  </a:outerShdw>
                </a:effectLst>
              </a:rPr>
              <a:t> proper </a:t>
            </a:r>
            <a:r>
              <a:rPr lang="de-DE" sz="2000" b="1" dirty="0" err="1">
                <a:solidFill>
                  <a:schemeClr val="accent5">
                    <a:lumMod val="60000"/>
                    <a:lumOff val="40000"/>
                  </a:schemeClr>
                </a:solidFill>
                <a:effectLst>
                  <a:outerShdw blurRad="38100" dist="38100" dir="2700000" algn="tl">
                    <a:srgbClr val="000000">
                      <a:alpha val="43137"/>
                    </a:srgbClr>
                  </a:outerShdw>
                </a:effectLst>
              </a:rPr>
              <a:t>for</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worthy</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women</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and</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priestesses</a:t>
            </a:r>
            <a:r>
              <a:rPr lang="de-DE" sz="2000" b="1" dirty="0">
                <a:solidFill>
                  <a:schemeClr val="accent5">
                    <a:lumMod val="60000"/>
                    <a:lumOff val="40000"/>
                  </a:schemeClr>
                </a:solidFill>
                <a:effectLst>
                  <a:outerShdw blurRad="38100" dist="38100" dir="2700000" algn="tl">
                    <a:srgbClr val="000000">
                      <a:alpha val="43137"/>
                    </a:srgbClr>
                  </a:outerShdw>
                </a:effectLst>
              </a:rPr>
              <a:t>, but also </a:t>
            </a:r>
            <a:r>
              <a:rPr lang="de-DE" sz="2000" b="1" dirty="0" err="1">
                <a:solidFill>
                  <a:schemeClr val="accent5">
                    <a:lumMod val="60000"/>
                    <a:lumOff val="40000"/>
                  </a:schemeClr>
                </a:solidFill>
                <a:effectLst>
                  <a:outerShdw blurRad="38100" dist="38100" dir="2700000" algn="tl">
                    <a:srgbClr val="000000">
                      <a:alpha val="43137"/>
                    </a:srgbClr>
                  </a:outerShdw>
                </a:effectLst>
              </a:rPr>
              <a:t>the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important</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priesthoods</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and</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some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other</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choregies</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that</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are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normally</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taken</a:t>
            </a:r>
            <a:r>
              <a:rPr lang="de-DE" sz="2000" b="1" dirty="0">
                <a:solidFill>
                  <a:schemeClr val="accent5">
                    <a:lumMod val="60000"/>
                    <a:lumOff val="40000"/>
                  </a:schemeClr>
                </a:solidFill>
                <a:effectLst>
                  <a:outerShdw blurRad="38100" dist="38100" dir="2700000" algn="tl">
                    <a:srgbClr val="000000">
                      <a:alpha val="43137"/>
                    </a:srgbClr>
                  </a:outerShdw>
                </a:effectLst>
              </a:rPr>
              <a:t> on </a:t>
            </a:r>
            <a:r>
              <a:rPr lang="de-DE" sz="2000" b="1" dirty="0" err="1">
                <a:solidFill>
                  <a:schemeClr val="accent5">
                    <a:lumMod val="60000"/>
                    <a:lumOff val="40000"/>
                  </a:schemeClr>
                </a:solidFill>
                <a:effectLst>
                  <a:outerShdw blurRad="38100" dist="38100" dir="2700000" algn="tl">
                    <a:srgbClr val="000000">
                      <a:alpha val="43137"/>
                    </a:srgbClr>
                  </a:outerShdw>
                </a:effectLst>
              </a:rPr>
              <a:t>by</a:t>
            </a:r>
            <a:r>
              <a:rPr lang="de-DE" sz="2000" b="1" dirty="0">
                <a:solidFill>
                  <a:schemeClr val="accent5">
                    <a:lumMod val="60000"/>
                    <a:lumOff val="40000"/>
                  </a:schemeClr>
                </a:solidFill>
                <a:effectLst>
                  <a:outerShdw blurRad="38100" dist="38100" dir="2700000" algn="tl">
                    <a:srgbClr val="000000">
                      <a:alpha val="43137"/>
                    </a:srgbClr>
                  </a:outerShdw>
                </a:effectLst>
              </a:rPr>
              <a:t> male </a:t>
            </a:r>
            <a:r>
              <a:rPr lang="de-DE" sz="2000" b="1" dirty="0" err="1">
                <a:solidFill>
                  <a:schemeClr val="accent5">
                    <a:lumMod val="60000"/>
                    <a:lumOff val="40000"/>
                  </a:schemeClr>
                </a:solidFill>
                <a:effectLst>
                  <a:outerShdw blurRad="38100" dist="38100" dir="2700000" algn="tl">
                    <a:srgbClr val="000000">
                      <a:alpha val="43137"/>
                    </a:srgbClr>
                  </a:outerShdw>
                </a:effectLst>
              </a:rPr>
              <a:t>benefactors</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doing</a:t>
            </a:r>
            <a:r>
              <a:rPr lang="de-DE" sz="2000" b="1" dirty="0">
                <a:solidFill>
                  <a:schemeClr val="accent5">
                    <a:lumMod val="60000"/>
                    <a:lumOff val="40000"/>
                  </a:schemeClr>
                </a:solidFill>
                <a:effectLst>
                  <a:outerShdw blurRad="38100" dist="38100" dir="2700000" algn="tl">
                    <a:srgbClr val="000000">
                      <a:alpha val="43137"/>
                    </a:srgbClr>
                  </a:outerShdw>
                </a:effectLst>
              </a:rPr>
              <a:t> her </a:t>
            </a:r>
            <a:r>
              <a:rPr lang="de-DE" sz="2000" b="1" dirty="0" err="1">
                <a:solidFill>
                  <a:schemeClr val="accent5">
                    <a:lumMod val="60000"/>
                    <a:lumOff val="40000"/>
                  </a:schemeClr>
                </a:solidFill>
                <a:effectLst>
                  <a:outerShdw blurRad="38100" dist="38100" dir="2700000" algn="tl">
                    <a:srgbClr val="000000">
                      <a:alpha val="43137"/>
                    </a:srgbClr>
                  </a:outerShdw>
                </a:effectLst>
              </a:rPr>
              <a:t>best</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to</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imitate</a:t>
            </a:r>
            <a:r>
              <a:rPr lang="de-DE" sz="2000" b="1" dirty="0">
                <a:solidFill>
                  <a:schemeClr val="accent5">
                    <a:lumMod val="60000"/>
                    <a:lumOff val="40000"/>
                  </a:schemeClr>
                </a:solidFill>
                <a:effectLst>
                  <a:outerShdw blurRad="38100" dist="38100" dir="2700000" algn="tl">
                    <a:srgbClr val="000000">
                      <a:alpha val="43137"/>
                    </a:srgbClr>
                  </a:outerShdw>
                </a:effectLst>
              </a:rPr>
              <a:t> </a:t>
            </a:r>
            <a:r>
              <a:rPr lang="de-DE" sz="2000" b="1" dirty="0" err="1">
                <a:solidFill>
                  <a:schemeClr val="accent5">
                    <a:lumMod val="60000"/>
                    <a:lumOff val="40000"/>
                  </a:schemeClr>
                </a:solidFill>
                <a:effectLst>
                  <a:outerShdw blurRad="38100" dist="38100" dir="2700000" algn="tl">
                    <a:srgbClr val="000000">
                      <a:alpha val="43137"/>
                    </a:srgbClr>
                  </a:outerShdw>
                </a:effectLst>
              </a:rPr>
              <a:t>them</a:t>
            </a:r>
            <a:r>
              <a:rPr lang="de-DE" sz="2000" b="1" dirty="0">
                <a:solidFill>
                  <a:schemeClr val="accent5">
                    <a:lumMod val="60000"/>
                    <a:lumOff val="40000"/>
                  </a:schemeClr>
                </a:solidFill>
                <a:effectLst>
                  <a:outerShdw blurRad="38100" dist="38100" dir="2700000" algn="tl">
                    <a:srgbClr val="000000">
                      <a:alpha val="43137"/>
                    </a:srgbClr>
                  </a:outerShdw>
                </a:effectLst>
              </a:rPr>
              <a:t> in </a:t>
            </a:r>
            <a:r>
              <a:rPr lang="de-DE" sz="2000" b="1" dirty="0" err="1">
                <a:solidFill>
                  <a:schemeClr val="accent5">
                    <a:lumMod val="60000"/>
                    <a:lumOff val="40000"/>
                  </a:schemeClr>
                </a:solidFill>
                <a:effectLst>
                  <a:outerShdw blurRad="38100" dist="38100" dir="2700000" algn="tl">
                    <a:srgbClr val="000000">
                      <a:alpha val="43137"/>
                    </a:srgbClr>
                  </a:outerShdw>
                </a:effectLst>
              </a:rPr>
              <a:t>these</a:t>
            </a:r>
            <a:r>
              <a:rPr lang="de-DE" sz="2000" b="1" dirty="0">
                <a:solidFill>
                  <a:schemeClr val="accent5">
                    <a:lumMod val="60000"/>
                    <a:lumOff val="40000"/>
                  </a:schemeClr>
                </a:solidFill>
                <a:effectLst>
                  <a:outerShdw blurRad="38100" dist="38100" dir="2700000" algn="tl">
                    <a:srgbClr val="000000">
                      <a:alpha val="43137"/>
                    </a:srgbClr>
                  </a:outerShdw>
                </a:effectLst>
              </a:rPr>
              <a:t>...</a:t>
            </a:r>
            <a:endParaRPr lang="en-GB" sz="2000" b="1"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endParaRPr lang="de-DE" sz="1800"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1800" dirty="0">
                <a:solidFill>
                  <a:schemeClr val="accent5">
                    <a:lumMod val="60000"/>
                    <a:lumOff val="40000"/>
                  </a:schemeClr>
                </a:solidFill>
                <a:effectLst>
                  <a:outerShdw blurRad="38100" dist="38100" dir="2700000" algn="tl">
                    <a:srgbClr val="000000">
                      <a:alpha val="43137"/>
                    </a:srgbClr>
                  </a:outerShdw>
                </a:effectLst>
              </a:rPr>
              <a:t>Honorific decree from </a:t>
            </a:r>
            <a:r>
              <a:rPr lang="en-GB" sz="1800" dirty="0" err="1">
                <a:solidFill>
                  <a:schemeClr val="accent5">
                    <a:lumMod val="60000"/>
                    <a:lumOff val="40000"/>
                  </a:schemeClr>
                </a:solidFill>
                <a:effectLst>
                  <a:outerShdw blurRad="38100" dist="38100" dir="2700000" algn="tl">
                    <a:srgbClr val="000000">
                      <a:alpha val="43137"/>
                    </a:srgbClr>
                  </a:outerShdw>
                </a:effectLst>
              </a:rPr>
              <a:t>Histria</a:t>
            </a:r>
            <a:r>
              <a:rPr lang="en-GB" sz="1800" dirty="0">
                <a:solidFill>
                  <a:schemeClr val="accent5">
                    <a:lumMod val="60000"/>
                    <a:lumOff val="40000"/>
                  </a:schemeClr>
                </a:solidFill>
                <a:effectLst>
                  <a:outerShdw blurRad="38100" dist="38100" dir="2700000" algn="tl">
                    <a:srgbClr val="000000">
                      <a:alpha val="43137"/>
                    </a:srgbClr>
                  </a:outerShdw>
                </a:effectLst>
              </a:rPr>
              <a:t> (Scythia), </a:t>
            </a:r>
            <a:br>
              <a:rPr lang="en-GB" sz="1800" dirty="0">
                <a:solidFill>
                  <a:schemeClr val="accent5">
                    <a:lumMod val="60000"/>
                    <a:lumOff val="40000"/>
                  </a:schemeClr>
                </a:solidFill>
                <a:effectLst>
                  <a:outerShdw blurRad="38100" dist="38100" dir="2700000" algn="tl">
                    <a:srgbClr val="000000">
                      <a:alpha val="43137"/>
                    </a:srgbClr>
                  </a:outerShdw>
                </a:effectLst>
              </a:rPr>
            </a:br>
            <a:r>
              <a:rPr lang="en-GB" sz="1800" dirty="0">
                <a:solidFill>
                  <a:schemeClr val="accent5">
                    <a:lumMod val="60000"/>
                    <a:lumOff val="40000"/>
                  </a:schemeClr>
                </a:solidFill>
                <a:effectLst>
                  <a:outerShdw blurRad="38100" dist="38100" dir="2700000" algn="tl">
                    <a:srgbClr val="000000">
                      <a:alpha val="43137"/>
                    </a:srgbClr>
                  </a:outerShdw>
                </a:effectLst>
              </a:rPr>
              <a:t>A.D. 150-200</a:t>
            </a:r>
            <a:br>
              <a:rPr lang="en-GB" sz="1800" dirty="0">
                <a:solidFill>
                  <a:schemeClr val="accent5">
                    <a:lumMod val="60000"/>
                    <a:lumOff val="40000"/>
                  </a:schemeClr>
                </a:solidFill>
                <a:effectLst>
                  <a:outerShdw blurRad="38100" dist="38100" dir="2700000" algn="tl">
                    <a:srgbClr val="000000">
                      <a:alpha val="43137"/>
                    </a:srgbClr>
                  </a:outerShdw>
                </a:effectLst>
              </a:rPr>
            </a:br>
            <a:r>
              <a:rPr lang="en-GB" sz="1800" i="1" dirty="0">
                <a:solidFill>
                  <a:schemeClr val="accent5">
                    <a:lumMod val="60000"/>
                    <a:lumOff val="40000"/>
                  </a:schemeClr>
                </a:solidFill>
                <a:effectLst>
                  <a:outerShdw blurRad="38100" dist="38100" dir="2700000" algn="tl">
                    <a:srgbClr val="000000">
                      <a:alpha val="43137"/>
                    </a:srgbClr>
                  </a:outerShdw>
                </a:effectLst>
              </a:rPr>
              <a:t>SEG</a:t>
            </a:r>
            <a:r>
              <a:rPr lang="en-GB" sz="1800" dirty="0">
                <a:solidFill>
                  <a:schemeClr val="accent5">
                    <a:lumMod val="60000"/>
                    <a:lumOff val="40000"/>
                  </a:schemeClr>
                </a:solidFill>
                <a:effectLst>
                  <a:outerShdw blurRad="38100" dist="38100" dir="2700000" algn="tl">
                    <a:srgbClr val="000000">
                      <a:alpha val="43137"/>
                    </a:srgbClr>
                  </a:outerShdw>
                </a:effectLst>
              </a:rPr>
              <a:t> 30 (1980) 796; Van Bremen 1997, 297-299</a:t>
            </a:r>
          </a:p>
        </p:txBody>
      </p: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724942"/>
          </a:xfrm>
        </p:spPr>
        <p:txBody>
          <a:bodyPr>
            <a:normAutofit/>
          </a:bodyPr>
          <a:lstStyle/>
          <a:p>
            <a:pPr algn="ctr"/>
            <a:r>
              <a:rPr lang="de-DE" dirty="0"/>
              <a:t>The End</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36438" y="1600200"/>
            <a:ext cx="7671123" cy="4525963"/>
          </a:xfrm>
        </p:spPr>
      </p:pic>
      <p:sp>
        <p:nvSpPr>
          <p:cNvPr id="5" name="TextBox 4"/>
          <p:cNvSpPr txBox="1"/>
          <p:nvPr/>
        </p:nvSpPr>
        <p:spPr>
          <a:xfrm>
            <a:off x="683568" y="6093296"/>
            <a:ext cx="7776864" cy="584775"/>
          </a:xfrm>
          <a:prstGeom prst="rect">
            <a:avLst/>
          </a:prstGeom>
          <a:noFill/>
        </p:spPr>
        <p:txBody>
          <a:bodyPr wrap="square" rtlCol="0">
            <a:spAutoFit/>
          </a:bodyPr>
          <a:lstStyle/>
          <a:p>
            <a:pPr algn="r"/>
            <a:r>
              <a:rPr lang="de-DE" sz="1600" dirty="0" err="1">
                <a:solidFill>
                  <a:schemeClr val="tx1">
                    <a:lumMod val="50000"/>
                  </a:schemeClr>
                </a:solidFill>
              </a:rPr>
              <a:t>Sacrifice</a:t>
            </a:r>
            <a:r>
              <a:rPr lang="de-DE" sz="1600" dirty="0">
                <a:solidFill>
                  <a:schemeClr val="tx1">
                    <a:lumMod val="50000"/>
                  </a:schemeClr>
                </a:solidFill>
              </a:rPr>
              <a:t> </a:t>
            </a:r>
            <a:r>
              <a:rPr lang="de-DE" sz="1600" dirty="0" err="1">
                <a:solidFill>
                  <a:schemeClr val="tx1">
                    <a:lumMod val="50000"/>
                  </a:schemeClr>
                </a:solidFill>
              </a:rPr>
              <a:t>to</a:t>
            </a:r>
            <a:r>
              <a:rPr lang="de-DE" sz="1600" dirty="0">
                <a:solidFill>
                  <a:schemeClr val="tx1">
                    <a:lumMod val="50000"/>
                  </a:schemeClr>
                </a:solidFill>
              </a:rPr>
              <a:t> </a:t>
            </a:r>
            <a:r>
              <a:rPr lang="de-DE" sz="1600" dirty="0" err="1">
                <a:solidFill>
                  <a:schemeClr val="tx1">
                    <a:lumMod val="50000"/>
                  </a:schemeClr>
                </a:solidFill>
              </a:rPr>
              <a:t>the</a:t>
            </a:r>
            <a:r>
              <a:rPr lang="de-DE" sz="1600" dirty="0">
                <a:solidFill>
                  <a:schemeClr val="tx1">
                    <a:lumMod val="50000"/>
                  </a:schemeClr>
                </a:solidFill>
              </a:rPr>
              <a:t> </a:t>
            </a:r>
            <a:r>
              <a:rPr lang="de-DE" sz="1600" dirty="0" err="1">
                <a:solidFill>
                  <a:schemeClr val="tx1">
                    <a:lumMod val="50000"/>
                  </a:schemeClr>
                </a:solidFill>
              </a:rPr>
              <a:t>goddess</a:t>
            </a:r>
            <a:r>
              <a:rPr lang="de-DE" sz="1600" dirty="0">
                <a:solidFill>
                  <a:schemeClr val="tx1">
                    <a:lumMod val="50000"/>
                  </a:schemeClr>
                </a:solidFill>
              </a:rPr>
              <a:t> Aphrodite</a:t>
            </a:r>
            <a:br>
              <a:rPr lang="de-DE" sz="1600" dirty="0">
                <a:solidFill>
                  <a:schemeClr val="tx1">
                    <a:lumMod val="50000"/>
                  </a:schemeClr>
                </a:solidFill>
              </a:rPr>
            </a:br>
            <a:r>
              <a:rPr lang="de-DE" sz="1600" dirty="0">
                <a:solidFill>
                  <a:schemeClr val="tx1">
                    <a:lumMod val="50000"/>
                  </a:schemeClr>
                </a:solidFill>
              </a:rPr>
              <a:t>Detail </a:t>
            </a:r>
            <a:r>
              <a:rPr lang="de-DE" sz="1600" dirty="0" err="1">
                <a:solidFill>
                  <a:schemeClr val="tx1">
                    <a:lumMod val="50000"/>
                  </a:schemeClr>
                </a:solidFill>
              </a:rPr>
              <a:t>from</a:t>
            </a:r>
            <a:r>
              <a:rPr lang="de-DE" sz="1600" dirty="0">
                <a:solidFill>
                  <a:schemeClr val="tx1">
                    <a:lumMod val="50000"/>
                  </a:schemeClr>
                </a:solidFill>
              </a:rPr>
              <a:t> a </a:t>
            </a:r>
            <a:r>
              <a:rPr lang="de-DE" sz="1600" dirty="0" err="1">
                <a:solidFill>
                  <a:schemeClr val="tx1">
                    <a:lumMod val="50000"/>
                  </a:schemeClr>
                </a:solidFill>
              </a:rPr>
              <a:t>frieze</a:t>
            </a:r>
            <a:r>
              <a:rPr lang="de-DE" sz="1600" dirty="0">
                <a:solidFill>
                  <a:schemeClr val="tx1">
                    <a:lumMod val="50000"/>
                  </a:schemeClr>
                </a:solidFill>
              </a:rPr>
              <a:t> </a:t>
            </a:r>
            <a:r>
              <a:rPr lang="de-DE" sz="1600" dirty="0" err="1">
                <a:solidFill>
                  <a:schemeClr val="tx1">
                    <a:lumMod val="50000"/>
                  </a:schemeClr>
                </a:solidFill>
              </a:rPr>
              <a:t>from</a:t>
            </a:r>
            <a:r>
              <a:rPr lang="de-DE" sz="1600" dirty="0">
                <a:solidFill>
                  <a:schemeClr val="tx1">
                    <a:lumMod val="50000"/>
                  </a:schemeClr>
                </a:solidFill>
              </a:rPr>
              <a:t> </a:t>
            </a:r>
            <a:r>
              <a:rPr lang="de-DE" sz="1600" dirty="0" err="1">
                <a:solidFill>
                  <a:schemeClr val="tx1">
                    <a:lumMod val="50000"/>
                  </a:schemeClr>
                </a:solidFill>
              </a:rPr>
              <a:t>the</a:t>
            </a:r>
            <a:r>
              <a:rPr lang="de-DE" sz="1600" dirty="0">
                <a:solidFill>
                  <a:schemeClr val="tx1">
                    <a:lumMod val="50000"/>
                  </a:schemeClr>
                </a:solidFill>
              </a:rPr>
              <a:t> </a:t>
            </a:r>
            <a:r>
              <a:rPr lang="de-DE" sz="1600" dirty="0" err="1">
                <a:solidFill>
                  <a:schemeClr val="tx1">
                    <a:lumMod val="50000"/>
                  </a:schemeClr>
                </a:solidFill>
              </a:rPr>
              <a:t>theatre</a:t>
            </a:r>
            <a:r>
              <a:rPr lang="de-DE" sz="1600" dirty="0">
                <a:solidFill>
                  <a:schemeClr val="tx1">
                    <a:lumMod val="50000"/>
                  </a:schemeClr>
                </a:solidFill>
              </a:rPr>
              <a:t> in </a:t>
            </a:r>
            <a:r>
              <a:rPr lang="de-DE" sz="1600" dirty="0" err="1">
                <a:solidFill>
                  <a:schemeClr val="tx1">
                    <a:lumMod val="50000"/>
                  </a:schemeClr>
                </a:solidFill>
              </a:rPr>
              <a:t>Perge</a:t>
            </a:r>
            <a:r>
              <a:rPr lang="de-DE" sz="1600" dirty="0">
                <a:solidFill>
                  <a:schemeClr val="tx1">
                    <a:lumMod val="50000"/>
                  </a:schemeClr>
                </a:solidFill>
              </a:rPr>
              <a:t> (Museum Antalya), 2nd c. A.D.</a:t>
            </a:r>
            <a:endParaRPr lang="en-GB" sz="1600" dirty="0">
              <a:solidFill>
                <a:schemeClr val="tx1">
                  <a:lumMod val="50000"/>
                </a:schemeClr>
              </a:solidFill>
            </a:endParaRPr>
          </a:p>
        </p:txBody>
      </p:sp>
    </p:spTree>
    <p:extLst>
      <p:ext uri="{BB962C8B-B14F-4D97-AF65-F5344CB8AC3E}">
        <p14:creationId xmlns:p14="http://schemas.microsoft.com/office/powerpoint/2010/main" val="113514162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97032425"/>
      </p:ext>
    </p:extLst>
  </p:cSld>
  <p:clrMapOvr>
    <a:masterClrMapping/>
  </p:clrMapOvr>
  <p:transition spd="slow">
    <p:randomBa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Perge</a:t>
            </a:r>
            <a:r>
              <a:rPr lang="en-GB" dirty="0"/>
              <a:t>: </a:t>
            </a:r>
            <a:r>
              <a:rPr lang="en-GB" dirty="0" err="1"/>
              <a:t>Plancia</a:t>
            </a:r>
            <a:r>
              <a:rPr lang="en-GB" dirty="0"/>
              <a:t> Magna</a:t>
            </a:r>
          </a:p>
        </p:txBody>
      </p:sp>
      <p:sp>
        <p:nvSpPr>
          <p:cNvPr id="3" name="Content Placeholder 2"/>
          <p:cNvSpPr>
            <a:spLocks noGrp="1"/>
          </p:cNvSpPr>
          <p:nvPr>
            <p:ph idx="1"/>
          </p:nvPr>
        </p:nvSpPr>
        <p:spPr>
          <a:xfrm>
            <a:off x="457200" y="1600200"/>
            <a:ext cx="4042792" cy="4525963"/>
          </a:xfrm>
        </p:spPr>
        <p:txBody>
          <a:bodyPr>
            <a:normAutofit fontScale="77500" lnSpcReduction="20000"/>
          </a:bodyPr>
          <a:lstStyle/>
          <a:p>
            <a:r>
              <a:rPr lang="en-GB" dirty="0"/>
              <a:t>Statue of the goddess Artemis from </a:t>
            </a:r>
            <a:r>
              <a:rPr lang="en-GB" dirty="0" err="1"/>
              <a:t>Perge</a:t>
            </a:r>
            <a:r>
              <a:rPr lang="en-GB" dirty="0"/>
              <a:t>, </a:t>
            </a:r>
            <a:r>
              <a:rPr lang="en-GB" dirty="0" err="1"/>
              <a:t>Severan</a:t>
            </a:r>
            <a:r>
              <a:rPr lang="en-GB" dirty="0"/>
              <a:t> period (193-211 CE)</a:t>
            </a:r>
            <a:br>
              <a:rPr lang="en-GB" dirty="0"/>
            </a:br>
            <a:endParaRPr lang="en-GB" dirty="0"/>
          </a:p>
          <a:p>
            <a:br>
              <a:rPr lang="en-GB" dirty="0"/>
            </a:br>
            <a:r>
              <a:rPr lang="en-GB" dirty="0"/>
              <a:t>The statue was found in the ancient well beneath the monumental fountain (nymphaeum) dedicated by Aurelia Paulina to Artemis </a:t>
            </a:r>
            <a:r>
              <a:rPr lang="en-GB" dirty="0" err="1"/>
              <a:t>Pergaia</a:t>
            </a:r>
            <a:r>
              <a:rPr lang="en-GB" dirty="0"/>
              <a:t> and the </a:t>
            </a:r>
            <a:r>
              <a:rPr lang="en-GB" dirty="0" err="1"/>
              <a:t>Severan</a:t>
            </a:r>
            <a:r>
              <a:rPr lang="en-GB" dirty="0"/>
              <a:t> imperial family; the statue may have been placed in the central niche between the pediment of the fountain. Artemis is depicted wearing a </a:t>
            </a:r>
            <a:r>
              <a:rPr lang="en-GB" dirty="0" err="1"/>
              <a:t>peplos</a:t>
            </a:r>
            <a:r>
              <a:rPr lang="en-GB" dirty="0"/>
              <a:t> and quiver; she carries part of a bow in her left hand and part of an arrow in her right. </a:t>
            </a:r>
            <a:br>
              <a:rPr lang="en-GB" dirty="0"/>
            </a:br>
            <a:r>
              <a:rPr lang="en-GB" dirty="0" err="1"/>
              <a:t>Perge</a:t>
            </a:r>
            <a:r>
              <a:rPr lang="en-GB" dirty="0"/>
              <a:t>, Turkey. Credits: Barbara McManus, 2007</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2420888"/>
            <a:ext cx="1712568" cy="3538364"/>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6176" y="393142"/>
            <a:ext cx="2514600" cy="4445000"/>
          </a:xfrm>
          <a:prstGeom prst="rect">
            <a:avLst/>
          </a:prstGeom>
        </p:spPr>
      </p:pic>
      <p:sp>
        <p:nvSpPr>
          <p:cNvPr id="6" name="TextBox 5"/>
          <p:cNvSpPr txBox="1"/>
          <p:nvPr/>
        </p:nvSpPr>
        <p:spPr>
          <a:xfrm>
            <a:off x="4916416" y="4437112"/>
            <a:ext cx="3976064" cy="2246769"/>
          </a:xfrm>
          <a:prstGeom prst="rect">
            <a:avLst/>
          </a:prstGeom>
          <a:noFill/>
        </p:spPr>
        <p:txBody>
          <a:bodyPr wrap="square" rtlCol="0">
            <a:spAutoFit/>
          </a:bodyPr>
          <a:lstStyle/>
          <a:p>
            <a:r>
              <a:rPr lang="en-GB" sz="1400" dirty="0">
                <a:hlinkClick r:id="rId4"/>
              </a:rPr>
              <a:t>view of the </a:t>
            </a:r>
            <a:r>
              <a:rPr lang="en-GB" sz="1400" dirty="0" err="1">
                <a:hlinkClick r:id="rId4"/>
              </a:rPr>
              <a:t>Hellentisic</a:t>
            </a:r>
            <a:r>
              <a:rPr lang="en-GB" sz="1400" dirty="0">
                <a:hlinkClick r:id="rId4"/>
              </a:rPr>
              <a:t> city gate through fourth-century CE gate</a:t>
            </a:r>
            <a:r>
              <a:rPr lang="en-GB" sz="1400" dirty="0"/>
              <a:t>, </a:t>
            </a:r>
            <a:r>
              <a:rPr lang="en-GB" sz="1400" dirty="0" err="1"/>
              <a:t>Perge</a:t>
            </a:r>
            <a:r>
              <a:rPr lang="en-GB" sz="1400" dirty="0"/>
              <a:t>, Turkey</a:t>
            </a:r>
            <a:br>
              <a:rPr lang="en-GB" sz="1400" dirty="0"/>
            </a:br>
            <a:r>
              <a:rPr lang="en-GB" sz="1400" dirty="0"/>
              <a:t>The outer gate, reconstructed in the modern period, was part of the walls erected around </a:t>
            </a:r>
            <a:r>
              <a:rPr lang="en-GB" sz="1400" dirty="0" err="1"/>
              <a:t>Perge</a:t>
            </a:r>
            <a:r>
              <a:rPr lang="en-GB" sz="1400" dirty="0"/>
              <a:t> in the fourth-century CE. The </a:t>
            </a:r>
            <a:r>
              <a:rPr lang="en-GB" sz="1400" dirty="0">
                <a:hlinkClick r:id="rId5"/>
              </a:rPr>
              <a:t>round towers</a:t>
            </a:r>
            <a:r>
              <a:rPr lang="en-GB" sz="1400" dirty="0"/>
              <a:t> of the </a:t>
            </a:r>
            <a:r>
              <a:rPr lang="en-GB" sz="1400" dirty="0">
                <a:hlinkClick r:id="rId6"/>
              </a:rPr>
              <a:t>earlier gate</a:t>
            </a:r>
            <a:r>
              <a:rPr lang="en-GB" sz="1400" dirty="0"/>
              <a:t> were originally constructed in the Hellenistic era but were completely renovated by </a:t>
            </a:r>
            <a:r>
              <a:rPr lang="en-GB" sz="1400" dirty="0" err="1"/>
              <a:t>Plancia</a:t>
            </a:r>
            <a:r>
              <a:rPr lang="en-GB" sz="1400" dirty="0"/>
              <a:t> Magna in 120-122 CE. </a:t>
            </a:r>
            <a:br>
              <a:rPr lang="en-GB" sz="1400" dirty="0"/>
            </a:br>
            <a:r>
              <a:rPr lang="en-GB" sz="1400" dirty="0" err="1"/>
              <a:t>Perge</a:t>
            </a:r>
            <a:r>
              <a:rPr lang="en-GB" sz="1400" dirty="0"/>
              <a:t>, Turkey. Credits: Barbara McManus, 2007</a:t>
            </a:r>
          </a:p>
        </p:txBody>
      </p:sp>
    </p:spTree>
    <p:extLst>
      <p:ext uri="{BB962C8B-B14F-4D97-AF65-F5344CB8AC3E}">
        <p14:creationId xmlns:p14="http://schemas.microsoft.com/office/powerpoint/2010/main" val="2999239333"/>
      </p:ext>
    </p:extLst>
  </p:cSld>
  <p:clrMapOvr>
    <a:masterClrMapping/>
  </p:clrMapOvr>
  <p:transition spd="slow">
    <p:randomBa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Perge</a:t>
            </a:r>
            <a:r>
              <a:rPr lang="en-GB" dirty="0"/>
              <a:t> Bull inscription</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43808" y="1556792"/>
            <a:ext cx="5924242" cy="3495303"/>
          </a:xfrm>
        </p:spPr>
      </p:pic>
      <p:sp>
        <p:nvSpPr>
          <p:cNvPr id="5" name="TextBox 4"/>
          <p:cNvSpPr txBox="1"/>
          <p:nvPr/>
        </p:nvSpPr>
        <p:spPr>
          <a:xfrm>
            <a:off x="395536" y="1628800"/>
            <a:ext cx="4968552" cy="4247317"/>
          </a:xfrm>
          <a:prstGeom prst="rect">
            <a:avLst/>
          </a:prstGeom>
          <a:noFill/>
        </p:spPr>
        <p:txBody>
          <a:bodyPr wrap="square" rtlCol="0">
            <a:spAutoFit/>
          </a:bodyPr>
          <a:lstStyle/>
          <a:p>
            <a:r>
              <a:rPr lang="en-GB" dirty="0"/>
              <a:t>The fact of her donation is strongly stated in an inscription carved on the </a:t>
            </a:r>
            <a:r>
              <a:rPr lang="en-GB" dirty="0" err="1"/>
              <a:t>lifesized</a:t>
            </a:r>
            <a:r>
              <a:rPr lang="en-GB" dirty="0"/>
              <a:t> </a:t>
            </a:r>
            <a:r>
              <a:rPr lang="en-GB" u="sng" dirty="0">
                <a:hlinkClick r:id="rId3"/>
              </a:rPr>
              <a:t>statue of a bull</a:t>
            </a:r>
            <a:r>
              <a:rPr lang="en-GB" dirty="0"/>
              <a:t> that stood in the </a:t>
            </a:r>
            <a:r>
              <a:rPr lang="en-GB" dirty="0" err="1"/>
              <a:t>center</a:t>
            </a:r>
            <a:r>
              <a:rPr lang="en-GB" dirty="0"/>
              <a:t> of nymphaeum: “</a:t>
            </a:r>
            <a:r>
              <a:rPr lang="en-GB" dirty="0" err="1"/>
              <a:t>Regilla</a:t>
            </a:r>
            <a:r>
              <a:rPr lang="en-GB" dirty="0"/>
              <a:t>, priestess of Demeter, dedicated the water and the things around the water to Zeus.” Bulls were sacrificed to Zeus, the chief divinity at Olympia, and the bull statue linked Demeter's cult to his; Zeus had assumed the form of a bull to carry off </a:t>
            </a:r>
            <a:r>
              <a:rPr lang="en-GB" u="sng" dirty="0">
                <a:hlinkClick r:id="rId4"/>
              </a:rPr>
              <a:t>Europa</a:t>
            </a:r>
            <a:r>
              <a:rPr lang="en-GB" dirty="0"/>
              <a:t>, which Pausanias says was a surname for Demeter. The location of the nymphaeum also emphasizes the feminine, since it was situated between the temples of two great goddesses, Hera, goddess of marriage, and the Great Mother goddess </a:t>
            </a:r>
          </a:p>
        </p:txBody>
      </p:sp>
    </p:spTree>
    <p:extLst>
      <p:ext uri="{BB962C8B-B14F-4D97-AF65-F5344CB8AC3E}">
        <p14:creationId xmlns:p14="http://schemas.microsoft.com/office/powerpoint/2010/main" val="59041663"/>
      </p:ext>
    </p:extLst>
  </p:cSld>
  <p:clrMapOvr>
    <a:masterClrMapping/>
  </p:clrMapOvr>
  <p:transition spd="slow">
    <p:randomBa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fr-FR" u="sng" dirty="0" err="1"/>
              <a:t>Stratonicée</a:t>
            </a:r>
            <a:r>
              <a:rPr lang="fr-FR" u="sng" dirty="0"/>
              <a:t> de Carie: </a:t>
            </a:r>
            <a:r>
              <a:rPr lang="fr-FR" dirty="0" err="1"/>
              <a:t>Aphhion</a:t>
            </a:r>
            <a:endParaRPr lang="en-GB" dirty="0"/>
          </a:p>
        </p:txBody>
      </p:sp>
      <p:sp>
        <p:nvSpPr>
          <p:cNvPr id="3" name="Content Placeholder 2"/>
          <p:cNvSpPr>
            <a:spLocks noGrp="1"/>
          </p:cNvSpPr>
          <p:nvPr>
            <p:ph idx="1"/>
          </p:nvPr>
        </p:nvSpPr>
        <p:spPr>
          <a:xfrm>
            <a:off x="457200" y="1600200"/>
            <a:ext cx="4042792" cy="4525963"/>
          </a:xfrm>
        </p:spPr>
        <p:txBody>
          <a:bodyPr>
            <a:normAutofit/>
          </a:bodyPr>
          <a:lstStyle/>
          <a:p>
            <a:r>
              <a:rPr lang="en-GB" b="1" dirty="0" err="1">
                <a:solidFill>
                  <a:srgbClr val="00B0F0"/>
                </a:solidFill>
              </a:rPr>
              <a:t>Zuerst</a:t>
            </a:r>
            <a:r>
              <a:rPr lang="en-GB" b="1" dirty="0">
                <a:solidFill>
                  <a:srgbClr val="00B0F0"/>
                </a:solidFill>
              </a:rPr>
              <a:t> </a:t>
            </a:r>
            <a:r>
              <a:rPr lang="en-GB" b="1" dirty="0" err="1">
                <a:solidFill>
                  <a:srgbClr val="00B0F0"/>
                </a:solidFill>
              </a:rPr>
              <a:t>Hohepriester</a:t>
            </a:r>
            <a:r>
              <a:rPr lang="en-GB" b="1" dirty="0">
                <a:solidFill>
                  <a:srgbClr val="00B0F0"/>
                </a:solidFill>
              </a:rPr>
              <a:t> </a:t>
            </a:r>
            <a:r>
              <a:rPr lang="en-GB" b="1" dirty="0" err="1">
                <a:solidFill>
                  <a:srgbClr val="00B0F0"/>
                </a:solidFill>
              </a:rPr>
              <a:t>fuer</a:t>
            </a:r>
            <a:r>
              <a:rPr lang="en-GB" b="1" dirty="0">
                <a:solidFill>
                  <a:srgbClr val="00B0F0"/>
                </a:solidFill>
              </a:rPr>
              <a:t> </a:t>
            </a:r>
            <a:r>
              <a:rPr lang="en-GB" b="1" dirty="0" err="1">
                <a:solidFill>
                  <a:srgbClr val="00B0F0"/>
                </a:solidFill>
              </a:rPr>
              <a:t>Kaiserkult</a:t>
            </a:r>
            <a:r>
              <a:rPr lang="en-GB" b="1" dirty="0">
                <a:solidFill>
                  <a:srgbClr val="00B0F0"/>
                </a:solidFill>
              </a:rPr>
              <a:t>,</a:t>
            </a:r>
          </a:p>
          <a:p>
            <a:r>
              <a:rPr lang="en-GB" b="1" dirty="0" err="1">
                <a:solidFill>
                  <a:srgbClr val="00B0F0"/>
                </a:solidFill>
              </a:rPr>
              <a:t>Dann</a:t>
            </a:r>
            <a:r>
              <a:rPr lang="en-GB" b="1" dirty="0">
                <a:solidFill>
                  <a:srgbClr val="00B0F0"/>
                </a:solidFill>
              </a:rPr>
              <a:t> </a:t>
            </a:r>
            <a:r>
              <a:rPr lang="en-GB" b="1" dirty="0" err="1">
                <a:solidFill>
                  <a:srgbClr val="00B0F0"/>
                </a:solidFill>
              </a:rPr>
              <a:t>Priester</a:t>
            </a:r>
            <a:r>
              <a:rPr lang="en-GB" b="1" dirty="0">
                <a:solidFill>
                  <a:srgbClr val="00B0F0"/>
                </a:solidFill>
              </a:rPr>
              <a:t> des Zeus</a:t>
            </a:r>
          </a:p>
          <a:p>
            <a:endParaRPr lang="en-GB" dirty="0"/>
          </a:p>
          <a:p>
            <a:r>
              <a:rPr lang="en-GB" dirty="0"/>
              <a:t>2. </a:t>
            </a:r>
            <a:r>
              <a:rPr lang="en-GB" dirty="0" err="1"/>
              <a:t>Jh</a:t>
            </a:r>
            <a:r>
              <a:rPr lang="en-GB" dirty="0"/>
              <a:t>. (</a:t>
            </a:r>
            <a:r>
              <a:rPr lang="en-GB" dirty="0" err="1"/>
              <a:t>nach</a:t>
            </a:r>
            <a:r>
              <a:rPr lang="en-GB" dirty="0"/>
              <a:t> Hadrian) </a:t>
            </a:r>
          </a:p>
          <a:p>
            <a:r>
              <a:rPr lang="en-GB" dirty="0">
                <a:solidFill>
                  <a:srgbClr val="00B0F0"/>
                </a:solidFill>
              </a:rPr>
              <a:t>Ort: </a:t>
            </a:r>
            <a:r>
              <a:rPr lang="fr-FR" dirty="0" err="1">
                <a:solidFill>
                  <a:srgbClr val="00B0F0"/>
                </a:solidFill>
              </a:rPr>
              <a:t>Panamara</a:t>
            </a:r>
            <a:r>
              <a:rPr lang="fr-FR" dirty="0">
                <a:solidFill>
                  <a:srgbClr val="00B0F0"/>
                </a:solidFill>
              </a:rPr>
              <a:t> </a:t>
            </a:r>
          </a:p>
          <a:p>
            <a:endParaRPr lang="en-GB" dirty="0"/>
          </a:p>
          <a:p>
            <a:r>
              <a:rPr lang="en-GB" dirty="0" err="1"/>
              <a:t>Ehepaar</a:t>
            </a:r>
            <a:r>
              <a:rPr lang="en-GB" dirty="0"/>
              <a:t> [A]</a:t>
            </a:r>
            <a:r>
              <a:rPr lang="en-GB" dirty="0" err="1"/>
              <a:t>ris</a:t>
            </a:r>
            <a:r>
              <a:rPr lang="en-GB" dirty="0"/>
              <a:t>[</a:t>
            </a:r>
            <a:r>
              <a:rPr lang="en-GB" dirty="0" err="1"/>
              <a:t>tos</a:t>
            </a:r>
            <a:r>
              <a:rPr lang="en-GB" dirty="0"/>
              <a:t>?] </a:t>
            </a:r>
            <a:r>
              <a:rPr lang="en-GB" dirty="0" err="1"/>
              <a:t>Drakon</a:t>
            </a:r>
            <a:r>
              <a:rPr lang="en-GB" dirty="0"/>
              <a:t> und </a:t>
            </a:r>
            <a:r>
              <a:rPr lang="en-GB" dirty="0" err="1"/>
              <a:t>Apphion</a:t>
            </a:r>
            <a:endParaRPr lang="en-GB" dirty="0"/>
          </a:p>
          <a:p>
            <a:pPr lvl="1"/>
            <a:r>
              <a:rPr lang="en-GB" dirty="0"/>
              <a:t>Peregrini (</a:t>
            </a:r>
            <a:r>
              <a:rPr lang="en-GB" dirty="0" err="1"/>
              <a:t>auch</a:t>
            </a:r>
            <a:r>
              <a:rPr lang="en-GB" dirty="0"/>
              <a:t> Kinder)</a:t>
            </a:r>
          </a:p>
          <a:p>
            <a:endParaRPr lang="en-GB" dirty="0"/>
          </a:p>
        </p:txBody>
      </p:sp>
      <p:sp>
        <p:nvSpPr>
          <p:cNvPr id="4" name="TextBox 3"/>
          <p:cNvSpPr txBox="1"/>
          <p:nvPr/>
        </p:nvSpPr>
        <p:spPr>
          <a:xfrm>
            <a:off x="4716016" y="1556792"/>
            <a:ext cx="4176464" cy="3970318"/>
          </a:xfrm>
          <a:prstGeom prst="rect">
            <a:avLst/>
          </a:prstGeom>
          <a:noFill/>
        </p:spPr>
        <p:txBody>
          <a:bodyPr wrap="square" rtlCol="0">
            <a:spAutoFit/>
          </a:bodyPr>
          <a:lstStyle/>
          <a:p>
            <a:r>
              <a:rPr lang="fr-FR" b="1" dirty="0" err="1"/>
              <a:t>I.Stratonikeia</a:t>
            </a:r>
            <a:r>
              <a:rPr lang="fr-FR" b="1" dirty="0"/>
              <a:t> 285 </a:t>
            </a:r>
            <a:r>
              <a:rPr lang="fr-FR" b="1" dirty="0">
                <a:solidFill>
                  <a:srgbClr val="00B0F0"/>
                </a:solidFill>
              </a:rPr>
              <a:t>FULL TEXT? </a:t>
            </a:r>
            <a:r>
              <a:rPr lang="fr-FR" dirty="0"/>
              <a:t>(</a:t>
            </a:r>
            <a:r>
              <a:rPr lang="fr-FR" dirty="0" err="1"/>
              <a:t>Laumonier</a:t>
            </a:r>
            <a:r>
              <a:rPr lang="fr-FR" dirty="0"/>
              <a:t> 1937 p. 286 n°126 et 283)</a:t>
            </a:r>
          </a:p>
          <a:p>
            <a:endParaRPr lang="fr-FR" dirty="0"/>
          </a:p>
          <a:p>
            <a:r>
              <a:rPr lang="fr-FR" dirty="0"/>
              <a:t>[</a:t>
            </a:r>
            <a:r>
              <a:rPr lang="en-GB" dirty="0" err="1"/>
              <a:t>Ἱερεὺς</a:t>
            </a:r>
            <a:r>
              <a:rPr lang="fr-FR" dirty="0"/>
              <a:t> | </a:t>
            </a:r>
            <a:r>
              <a:rPr lang="en-GB" dirty="0"/>
              <a:t>Ἄ</a:t>
            </a:r>
            <a:r>
              <a:rPr lang="fr-FR" dirty="0"/>
              <a:t>]</a:t>
            </a:r>
            <a:r>
              <a:rPr lang="en-GB" dirty="0" err="1"/>
              <a:t>ρισ</a:t>
            </a:r>
            <a:r>
              <a:rPr lang="fr-FR" dirty="0"/>
              <a:t>[</a:t>
            </a:r>
            <a:r>
              <a:rPr lang="en-GB" dirty="0"/>
              <a:t>τ</a:t>
            </a:r>
            <a:r>
              <a:rPr lang="fr-FR" dirty="0"/>
              <a:t>--- </a:t>
            </a:r>
            <a:r>
              <a:rPr lang="en-GB" dirty="0" err="1"/>
              <a:t>Χρ</a:t>
            </a:r>
            <a:r>
              <a:rPr lang="fr-FR" dirty="0"/>
              <a:t>]</a:t>
            </a:r>
            <a:r>
              <a:rPr lang="en-GB" dirty="0" err="1"/>
              <a:t>υσάο</a:t>
            </a:r>
            <a:r>
              <a:rPr lang="fr-FR" dirty="0"/>
              <a:t>|</a:t>
            </a:r>
            <a:r>
              <a:rPr lang="en-GB" dirty="0" err="1"/>
              <a:t>ρος</a:t>
            </a:r>
            <a:r>
              <a:rPr lang="en-GB" dirty="0"/>
              <a:t> </a:t>
            </a:r>
            <a:r>
              <a:rPr lang="en-GB" dirty="0" err="1"/>
              <a:t>τοῦ</a:t>
            </a:r>
            <a:r>
              <a:rPr lang="en-GB" dirty="0"/>
              <a:t> </a:t>
            </a:r>
            <a:r>
              <a:rPr lang="en-GB" dirty="0" err="1"/>
              <a:t>Δράκοντος</a:t>
            </a:r>
            <a:r>
              <a:rPr lang="fr-FR" dirty="0"/>
              <a:t> | </a:t>
            </a:r>
            <a:r>
              <a:rPr lang="en-GB" dirty="0" err="1"/>
              <a:t>Δράκων</a:t>
            </a:r>
            <a:r>
              <a:rPr lang="en-GB" dirty="0"/>
              <a:t> </a:t>
            </a:r>
            <a:r>
              <a:rPr lang="en-GB" dirty="0" err="1"/>
              <a:t>Κω</a:t>
            </a:r>
            <a:r>
              <a:rPr lang="fr-FR" dirty="0"/>
              <a:t>(</a:t>
            </a:r>
            <a:r>
              <a:rPr lang="en-GB" dirty="0"/>
              <a:t>ρα</a:t>
            </a:r>
            <a:r>
              <a:rPr lang="en-GB" dirty="0" err="1"/>
              <a:t>ιεύς</a:t>
            </a:r>
            <a:r>
              <a:rPr lang="fr-FR" dirty="0"/>
              <a:t>), </a:t>
            </a:r>
            <a:r>
              <a:rPr lang="en-GB" dirty="0" err="1"/>
              <a:t>ἱέρη</a:t>
            </a:r>
            <a:r>
              <a:rPr lang="en-GB" dirty="0"/>
              <a:t>α Ἄπφιον</a:t>
            </a:r>
            <a:r>
              <a:rPr lang="fr-FR" dirty="0"/>
              <a:t> | </a:t>
            </a:r>
            <a:r>
              <a:rPr lang="en-GB" dirty="0" err="1"/>
              <a:t>Διο</a:t>
            </a:r>
            <a:r>
              <a:rPr lang="en-GB" dirty="0"/>
              <a:t>πείθου Κ</a:t>
            </a:r>
            <a:r>
              <a:rPr lang="fr-FR" dirty="0"/>
              <a:t>(</a:t>
            </a:r>
            <a:r>
              <a:rPr lang="en-GB" dirty="0" err="1"/>
              <a:t>ωρ</a:t>
            </a:r>
            <a:r>
              <a:rPr lang="en-GB" dirty="0"/>
              <a:t>α</a:t>
            </a:r>
            <a:r>
              <a:rPr lang="fr-FR" dirty="0"/>
              <a:t>)</a:t>
            </a:r>
            <a:r>
              <a:rPr lang="en-GB" dirty="0"/>
              <a:t>ζ</a:t>
            </a:r>
            <a:r>
              <a:rPr lang="fr-FR" dirty="0"/>
              <a:t>(</a:t>
            </a:r>
            <a:r>
              <a:rPr lang="en-GB" dirty="0" err="1"/>
              <a:t>ίς</a:t>
            </a:r>
            <a:r>
              <a:rPr lang="fr-FR" dirty="0"/>
              <a:t>), </a:t>
            </a:r>
            <a:r>
              <a:rPr lang="en-GB" dirty="0" err="1"/>
              <a:t>οἱ</a:t>
            </a:r>
            <a:r>
              <a:rPr lang="en-GB" dirty="0"/>
              <a:t> καὶ</a:t>
            </a:r>
            <a:r>
              <a:rPr lang="fr-FR" dirty="0"/>
              <a:t> | </a:t>
            </a:r>
            <a:r>
              <a:rPr lang="en-GB" dirty="0"/>
              <a:t>π</a:t>
            </a:r>
            <a:r>
              <a:rPr lang="en-GB" dirty="0" err="1"/>
              <a:t>ροηρχιερ</a:t>
            </a:r>
            <a:r>
              <a:rPr lang="en-GB" dirty="0"/>
              <a:t>ατευκότες</a:t>
            </a:r>
            <a:r>
              <a:rPr lang="fr-FR" dirty="0"/>
              <a:t>.</a:t>
            </a:r>
            <a:endParaRPr lang="en-GB" dirty="0"/>
          </a:p>
          <a:p>
            <a:endParaRPr lang="fr-FR" dirty="0"/>
          </a:p>
          <a:p>
            <a:r>
              <a:rPr lang="fr-FR" dirty="0"/>
              <a:t>[Le prêtre (était) </a:t>
            </a:r>
            <a:r>
              <a:rPr lang="fr-FR" dirty="0" err="1"/>
              <a:t>Ariston</a:t>
            </a:r>
            <a:r>
              <a:rPr lang="fr-FR" dirty="0"/>
              <a:t> (?)] Dracon, fils de </a:t>
            </a:r>
            <a:r>
              <a:rPr lang="fr-FR" dirty="0" err="1"/>
              <a:t>Chryraor</a:t>
            </a:r>
            <a:r>
              <a:rPr lang="fr-FR" dirty="0"/>
              <a:t> fils de Dracon, du dème de </a:t>
            </a:r>
            <a:r>
              <a:rPr lang="fr-FR" dirty="0" err="1"/>
              <a:t>Koraia</a:t>
            </a:r>
            <a:r>
              <a:rPr lang="fr-FR" dirty="0"/>
              <a:t> ; la prêtresse (était) </a:t>
            </a:r>
            <a:r>
              <a:rPr lang="fr-FR" dirty="0" err="1"/>
              <a:t>Apphion</a:t>
            </a:r>
            <a:r>
              <a:rPr lang="fr-FR" dirty="0"/>
              <a:t>, fille de </a:t>
            </a:r>
            <a:r>
              <a:rPr lang="fr-FR" dirty="0" err="1"/>
              <a:t>Diopeithos</a:t>
            </a:r>
            <a:r>
              <a:rPr lang="fr-FR" dirty="0"/>
              <a:t>, du dème de </a:t>
            </a:r>
            <a:r>
              <a:rPr lang="fr-FR" dirty="0" err="1"/>
              <a:t>Koraia</a:t>
            </a:r>
            <a:r>
              <a:rPr lang="fr-FR" dirty="0"/>
              <a:t> ; ils ont auparavant été </a:t>
            </a:r>
            <a:r>
              <a:rPr lang="fr-FR" b="1" dirty="0">
                <a:solidFill>
                  <a:srgbClr val="00B0F0"/>
                </a:solidFill>
              </a:rPr>
              <a:t>grands-prêtres.</a:t>
            </a:r>
            <a:endParaRPr lang="en-GB" dirty="0"/>
          </a:p>
        </p:txBody>
      </p:sp>
    </p:spTree>
    <p:extLst>
      <p:ext uri="{BB962C8B-B14F-4D97-AF65-F5344CB8AC3E}">
        <p14:creationId xmlns:p14="http://schemas.microsoft.com/office/powerpoint/2010/main" val="3756941545"/>
      </p:ext>
    </p:extLst>
  </p:cSld>
  <p:clrMapOvr>
    <a:masterClrMapping/>
  </p:clrMapOvr>
  <p:transition spd="slow">
    <p:randomBa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fr-FR" dirty="0" err="1"/>
              <a:t>Stratonicée</a:t>
            </a:r>
            <a:r>
              <a:rPr lang="fr-FR" dirty="0"/>
              <a:t> de Carie: </a:t>
            </a:r>
            <a:r>
              <a:rPr lang="fr-FR" dirty="0" err="1"/>
              <a:t>noch</a:t>
            </a:r>
            <a:r>
              <a:rPr lang="fr-FR" dirty="0"/>
              <a:t> </a:t>
            </a:r>
            <a:r>
              <a:rPr lang="fr-FR" dirty="0" err="1"/>
              <a:t>ein</a:t>
            </a:r>
            <a:r>
              <a:rPr lang="fr-FR" dirty="0"/>
              <a:t> </a:t>
            </a:r>
            <a:r>
              <a:rPr lang="fr-FR" dirty="0" err="1"/>
              <a:t>Paar</a:t>
            </a:r>
            <a:endParaRPr lang="en-GB" dirty="0"/>
          </a:p>
        </p:txBody>
      </p:sp>
      <p:sp>
        <p:nvSpPr>
          <p:cNvPr id="3" name="Content Placeholder 2"/>
          <p:cNvSpPr>
            <a:spLocks noGrp="1"/>
          </p:cNvSpPr>
          <p:nvPr>
            <p:ph idx="1"/>
          </p:nvPr>
        </p:nvSpPr>
        <p:spPr>
          <a:xfrm>
            <a:off x="457200" y="1600200"/>
            <a:ext cx="4186808" cy="5141168"/>
          </a:xfrm>
        </p:spPr>
        <p:txBody>
          <a:bodyPr>
            <a:normAutofit fontScale="92500"/>
          </a:bodyPr>
          <a:lstStyle/>
          <a:p>
            <a:r>
              <a:rPr lang="en-GB" dirty="0" err="1"/>
              <a:t>Ende</a:t>
            </a:r>
            <a:r>
              <a:rPr lang="en-GB" dirty="0"/>
              <a:t> 2./ </a:t>
            </a:r>
            <a:r>
              <a:rPr lang="en-GB" dirty="0" err="1"/>
              <a:t>Anfang</a:t>
            </a:r>
            <a:r>
              <a:rPr lang="en-GB" dirty="0"/>
              <a:t> 3. </a:t>
            </a:r>
            <a:r>
              <a:rPr lang="en-GB" dirty="0" err="1"/>
              <a:t>Jh</a:t>
            </a:r>
            <a:r>
              <a:rPr lang="en-GB" dirty="0"/>
              <a:t>.</a:t>
            </a:r>
          </a:p>
          <a:p>
            <a:r>
              <a:rPr lang="en-GB" dirty="0" err="1"/>
              <a:t>ἀρχιέρει</a:t>
            </a:r>
            <a:r>
              <a:rPr lang="en-GB" dirty="0"/>
              <a:t>α </a:t>
            </a:r>
          </a:p>
          <a:p>
            <a:r>
              <a:rPr lang="fr-FR" dirty="0" err="1"/>
              <a:t>Flavianus</a:t>
            </a:r>
            <a:r>
              <a:rPr lang="fr-FR" dirty="0"/>
              <a:t> et sa femme </a:t>
            </a:r>
            <a:r>
              <a:rPr lang="fr-FR" u="sng" dirty="0" err="1"/>
              <a:t>Apphia</a:t>
            </a:r>
            <a:r>
              <a:rPr lang="fr-FR" u="sng" dirty="0"/>
              <a:t> </a:t>
            </a:r>
            <a:r>
              <a:rPr lang="fr-FR" u="sng" dirty="0" err="1"/>
              <a:t>Hierocleia</a:t>
            </a:r>
            <a:endParaRPr lang="fr-FR" u="sng" dirty="0"/>
          </a:p>
          <a:p>
            <a:r>
              <a:rPr lang="fr-FR" dirty="0"/>
              <a:t>prêtrise d'Hécate à </a:t>
            </a:r>
            <a:r>
              <a:rPr lang="fr-FR" dirty="0" err="1"/>
              <a:t>Lagina</a:t>
            </a:r>
            <a:r>
              <a:rPr lang="fr-FR" dirty="0"/>
              <a:t> et celle de Zeus à </a:t>
            </a:r>
            <a:r>
              <a:rPr lang="fr-FR" dirty="0" err="1"/>
              <a:t>Panamara</a:t>
            </a:r>
            <a:r>
              <a:rPr lang="fr-FR" dirty="0"/>
              <a:t>.</a:t>
            </a:r>
          </a:p>
          <a:p>
            <a:r>
              <a:rPr lang="fr-FR" dirty="0"/>
              <a:t>Le couple: financé la construction d'une </a:t>
            </a:r>
            <a:r>
              <a:rPr lang="fr-FR" dirty="0" err="1"/>
              <a:t>stoa</a:t>
            </a:r>
            <a:r>
              <a:rPr lang="fr-FR" dirty="0"/>
              <a:t> dite « </a:t>
            </a:r>
            <a:r>
              <a:rPr lang="fr-FR" dirty="0" err="1"/>
              <a:t>Flavianè</a:t>
            </a:r>
            <a:r>
              <a:rPr lang="fr-FR" dirty="0"/>
              <a:t> »</a:t>
            </a:r>
          </a:p>
          <a:p>
            <a:r>
              <a:rPr lang="fr-FR" dirty="0"/>
              <a:t>par testament une fondation pour l'organisation de spectacles. </a:t>
            </a:r>
          </a:p>
          <a:p>
            <a:r>
              <a:rPr lang="fr-FR" b="1" dirty="0">
                <a:solidFill>
                  <a:srgbClr val="00B0F0"/>
                </a:solidFill>
              </a:rPr>
              <a:t>Peregrini (and no imp. </a:t>
            </a:r>
            <a:r>
              <a:rPr lang="fr-FR" b="1" dirty="0" err="1">
                <a:solidFill>
                  <a:srgbClr val="00B0F0"/>
                </a:solidFill>
              </a:rPr>
              <a:t>cult</a:t>
            </a:r>
            <a:r>
              <a:rPr lang="fr-FR" b="1" dirty="0">
                <a:solidFill>
                  <a:srgbClr val="00B0F0"/>
                </a:solidFill>
              </a:rPr>
              <a:t>)</a:t>
            </a:r>
          </a:p>
          <a:p>
            <a:r>
              <a:rPr lang="fr-FR" dirty="0"/>
              <a:t>pas possible de les relier aux grandes familles </a:t>
            </a:r>
            <a:r>
              <a:rPr lang="fr-FR" dirty="0" err="1"/>
              <a:t>stratonicéennes</a:t>
            </a:r>
            <a:endParaRPr lang="en-GB" dirty="0"/>
          </a:p>
          <a:p>
            <a:endParaRPr lang="en-GB" dirty="0"/>
          </a:p>
        </p:txBody>
      </p:sp>
      <p:sp>
        <p:nvSpPr>
          <p:cNvPr id="4" name="TextBox 3"/>
          <p:cNvSpPr txBox="1"/>
          <p:nvPr/>
        </p:nvSpPr>
        <p:spPr>
          <a:xfrm>
            <a:off x="4788024" y="1556792"/>
            <a:ext cx="4248472" cy="5078313"/>
          </a:xfrm>
          <a:prstGeom prst="rect">
            <a:avLst/>
          </a:prstGeom>
          <a:noFill/>
        </p:spPr>
        <p:txBody>
          <a:bodyPr wrap="square" rtlCol="0">
            <a:spAutoFit/>
          </a:bodyPr>
          <a:lstStyle/>
          <a:p>
            <a:r>
              <a:rPr lang="en-GB" b="1" dirty="0" err="1"/>
              <a:t>I.Stratonikeia</a:t>
            </a:r>
            <a:r>
              <a:rPr lang="en-GB" b="1" dirty="0"/>
              <a:t> 226</a:t>
            </a:r>
          </a:p>
          <a:p>
            <a:endParaRPr lang="en-GB" b="1" dirty="0"/>
          </a:p>
          <a:p>
            <a:r>
              <a:rPr lang="el-GR" dirty="0"/>
              <a:t>Ἱερεὺς Ἡραίου Φλαβ[ιανὸς] | Ἑκατοδώρου Κο(λιοργεύς), ἱέ[ρεια] | Ἀπφία Ἰσοκράτου[ς Ἱε]|ρόκλεια Κο(λιοργίς), ἱερεῖς τ[ῆς] | Ἑκάτης, ἐνδόξως, ἀρ|χιερεῖς, ἐπεὶ τε δόσι ἀρ[γυ]|ρίου καὶ πάλιν ἐπὶ τῇ κ[α]|τασκευῇ στοᾶς τῆς κα[λου]|μένης Φλαβιανῆς.</a:t>
            </a:r>
          </a:p>
          <a:p>
            <a:endParaRPr lang="en-GB" dirty="0"/>
          </a:p>
          <a:p>
            <a:r>
              <a:rPr lang="en-GB" dirty="0"/>
              <a:t>Le </a:t>
            </a:r>
            <a:r>
              <a:rPr lang="en-GB" dirty="0" err="1"/>
              <a:t>prêtre</a:t>
            </a:r>
            <a:r>
              <a:rPr lang="en-GB" dirty="0"/>
              <a:t> de </a:t>
            </a:r>
            <a:r>
              <a:rPr lang="en-GB" dirty="0" err="1"/>
              <a:t>l'Heraion</a:t>
            </a:r>
            <a:r>
              <a:rPr lang="en-GB" dirty="0"/>
              <a:t> (</a:t>
            </a:r>
            <a:r>
              <a:rPr lang="en-GB" dirty="0" err="1"/>
              <a:t>était</a:t>
            </a:r>
            <a:r>
              <a:rPr lang="en-GB" dirty="0"/>
              <a:t>) </a:t>
            </a:r>
            <a:r>
              <a:rPr lang="en-GB" dirty="0" err="1"/>
              <a:t>Flavianus</a:t>
            </a:r>
            <a:r>
              <a:rPr lang="en-GB" dirty="0"/>
              <a:t>, </a:t>
            </a:r>
            <a:r>
              <a:rPr lang="en-GB" dirty="0" err="1"/>
              <a:t>fils</a:t>
            </a:r>
            <a:r>
              <a:rPr lang="en-GB" dirty="0"/>
              <a:t> </a:t>
            </a:r>
            <a:r>
              <a:rPr lang="en-GB" dirty="0" err="1"/>
              <a:t>d'Hecatodoros</a:t>
            </a:r>
            <a:r>
              <a:rPr lang="en-GB" dirty="0"/>
              <a:t>, du </a:t>
            </a:r>
            <a:r>
              <a:rPr lang="en-GB" dirty="0" err="1"/>
              <a:t>dème</a:t>
            </a:r>
            <a:r>
              <a:rPr lang="en-GB" dirty="0"/>
              <a:t> de </a:t>
            </a:r>
            <a:r>
              <a:rPr lang="en-GB" dirty="0" err="1"/>
              <a:t>Koliorga</a:t>
            </a:r>
            <a:r>
              <a:rPr lang="en-GB" dirty="0"/>
              <a:t> ; la </a:t>
            </a:r>
            <a:r>
              <a:rPr lang="en-GB" dirty="0" err="1"/>
              <a:t>prêtresse</a:t>
            </a:r>
            <a:r>
              <a:rPr lang="en-GB" dirty="0"/>
              <a:t> (</a:t>
            </a:r>
            <a:r>
              <a:rPr lang="en-GB" dirty="0" err="1"/>
              <a:t>était</a:t>
            </a:r>
            <a:r>
              <a:rPr lang="en-GB" dirty="0"/>
              <a:t>) </a:t>
            </a:r>
            <a:r>
              <a:rPr lang="en-GB" dirty="0" err="1"/>
              <a:t>Apphia</a:t>
            </a:r>
            <a:r>
              <a:rPr lang="en-GB" dirty="0"/>
              <a:t> </a:t>
            </a:r>
            <a:r>
              <a:rPr lang="en-GB" dirty="0" err="1"/>
              <a:t>Hierocleia</a:t>
            </a:r>
            <a:r>
              <a:rPr lang="en-GB" dirty="0"/>
              <a:t>, </a:t>
            </a:r>
            <a:r>
              <a:rPr lang="en-GB" dirty="0" err="1"/>
              <a:t>fille</a:t>
            </a:r>
            <a:r>
              <a:rPr lang="en-GB" dirty="0"/>
              <a:t> </a:t>
            </a:r>
            <a:r>
              <a:rPr lang="en-GB" dirty="0" err="1"/>
              <a:t>d'Isocratès</a:t>
            </a:r>
            <a:r>
              <a:rPr lang="en-GB" dirty="0"/>
              <a:t>, du </a:t>
            </a:r>
            <a:r>
              <a:rPr lang="en-GB" dirty="0" err="1"/>
              <a:t>dème</a:t>
            </a:r>
            <a:r>
              <a:rPr lang="en-GB" dirty="0"/>
              <a:t> de </a:t>
            </a:r>
            <a:r>
              <a:rPr lang="en-GB" dirty="0" err="1"/>
              <a:t>Koliorga</a:t>
            </a:r>
            <a:r>
              <a:rPr lang="en-GB" dirty="0"/>
              <a:t> ; </a:t>
            </a:r>
            <a:r>
              <a:rPr lang="en-GB" dirty="0" err="1"/>
              <a:t>prêtres</a:t>
            </a:r>
            <a:r>
              <a:rPr lang="en-GB" dirty="0"/>
              <a:t> </a:t>
            </a:r>
            <a:r>
              <a:rPr lang="en-GB" dirty="0" err="1"/>
              <a:t>d'Hécate</a:t>
            </a:r>
            <a:r>
              <a:rPr lang="en-GB" dirty="0"/>
              <a:t> et </a:t>
            </a:r>
            <a:r>
              <a:rPr lang="en-GB" dirty="0" err="1"/>
              <a:t>illustres</a:t>
            </a:r>
            <a:r>
              <a:rPr lang="en-GB" dirty="0"/>
              <a:t> </a:t>
            </a:r>
            <a:r>
              <a:rPr lang="en-GB" dirty="0" err="1"/>
              <a:t>grands-prêtres</a:t>
            </a:r>
            <a:r>
              <a:rPr lang="en-GB" dirty="0"/>
              <a:t> </a:t>
            </a:r>
            <a:r>
              <a:rPr lang="en-GB" dirty="0" err="1"/>
              <a:t>lors</a:t>
            </a:r>
            <a:r>
              <a:rPr lang="en-GB" dirty="0"/>
              <a:t> de </a:t>
            </a:r>
            <a:r>
              <a:rPr lang="en-GB" dirty="0" err="1"/>
              <a:t>leurs</a:t>
            </a:r>
            <a:r>
              <a:rPr lang="en-GB" dirty="0"/>
              <a:t> distributions </a:t>
            </a:r>
            <a:r>
              <a:rPr lang="en-GB" dirty="0" err="1"/>
              <a:t>d'argent</a:t>
            </a:r>
            <a:r>
              <a:rPr lang="en-GB" dirty="0"/>
              <a:t> et, de nouveau, par la </a:t>
            </a:r>
            <a:r>
              <a:rPr lang="en-GB" dirty="0" err="1"/>
              <a:t>réparation</a:t>
            </a:r>
            <a:r>
              <a:rPr lang="en-GB" dirty="0"/>
              <a:t> du </a:t>
            </a:r>
            <a:r>
              <a:rPr lang="en-GB" dirty="0" err="1"/>
              <a:t>portique</a:t>
            </a:r>
            <a:r>
              <a:rPr lang="en-GB" dirty="0"/>
              <a:t> </a:t>
            </a:r>
            <a:r>
              <a:rPr lang="en-GB" dirty="0" err="1"/>
              <a:t>qu'on</a:t>
            </a:r>
            <a:r>
              <a:rPr lang="en-GB" dirty="0"/>
              <a:t> </a:t>
            </a:r>
            <a:r>
              <a:rPr lang="en-GB" dirty="0" err="1"/>
              <a:t>appelle</a:t>
            </a:r>
            <a:r>
              <a:rPr lang="en-GB" dirty="0"/>
              <a:t> « </a:t>
            </a:r>
            <a:r>
              <a:rPr lang="en-GB" dirty="0" err="1"/>
              <a:t>Flavien</a:t>
            </a:r>
            <a:r>
              <a:rPr lang="en-GB" dirty="0"/>
              <a:t> ».</a:t>
            </a:r>
          </a:p>
        </p:txBody>
      </p:sp>
    </p:spTree>
    <p:extLst>
      <p:ext uri="{BB962C8B-B14F-4D97-AF65-F5344CB8AC3E}">
        <p14:creationId xmlns:p14="http://schemas.microsoft.com/office/powerpoint/2010/main" val="675288637"/>
      </p:ext>
    </p:extLst>
  </p:cSld>
  <p:clrMapOvr>
    <a:masterClrMapping/>
  </p:clrMapOvr>
  <p:transition spd="slow">
    <p:randomBa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fr-FR" dirty="0" err="1"/>
              <a:t>Stratonicée</a:t>
            </a:r>
            <a:r>
              <a:rPr lang="fr-FR" dirty="0"/>
              <a:t> de Carie: </a:t>
            </a:r>
            <a:r>
              <a:rPr lang="fr-FR" dirty="0" err="1"/>
              <a:t>noch</a:t>
            </a:r>
            <a:r>
              <a:rPr lang="fr-FR" dirty="0"/>
              <a:t> </a:t>
            </a:r>
            <a:r>
              <a:rPr lang="fr-FR" dirty="0" err="1"/>
              <a:t>ein</a:t>
            </a:r>
            <a:r>
              <a:rPr lang="fr-FR" dirty="0"/>
              <a:t> </a:t>
            </a:r>
            <a:r>
              <a:rPr lang="fr-FR" dirty="0" err="1"/>
              <a:t>Paar</a:t>
            </a:r>
            <a:endParaRPr lang="en-GB" dirty="0"/>
          </a:p>
        </p:txBody>
      </p:sp>
      <p:sp>
        <p:nvSpPr>
          <p:cNvPr id="3" name="Content Placeholder 2"/>
          <p:cNvSpPr>
            <a:spLocks noGrp="1"/>
          </p:cNvSpPr>
          <p:nvPr>
            <p:ph idx="1"/>
          </p:nvPr>
        </p:nvSpPr>
        <p:spPr>
          <a:xfrm>
            <a:off x="457200" y="1600200"/>
            <a:ext cx="2818656" cy="4525963"/>
          </a:xfrm>
        </p:spPr>
        <p:txBody>
          <a:bodyPr/>
          <a:lstStyle/>
          <a:p>
            <a:r>
              <a:rPr lang="en-GB" dirty="0"/>
              <a:t>FORTSETZUNG…</a:t>
            </a:r>
          </a:p>
          <a:p>
            <a:endParaRPr lang="en-GB" dirty="0"/>
          </a:p>
          <a:p>
            <a:endParaRPr lang="en-GB" dirty="0"/>
          </a:p>
          <a:p>
            <a:r>
              <a:rPr lang="en-GB" dirty="0">
                <a:sym typeface="Wingdings" pitchFamily="2" charset="2"/>
              </a:rPr>
              <a:t></a:t>
            </a:r>
          </a:p>
          <a:p>
            <a:endParaRPr lang="en-GB" dirty="0">
              <a:sym typeface="Wingdings" pitchFamily="2" charset="2"/>
            </a:endParaRPr>
          </a:p>
          <a:p>
            <a:r>
              <a:rPr lang="fr-FR" dirty="0" err="1"/>
              <a:t>Laumonier</a:t>
            </a:r>
            <a:r>
              <a:rPr lang="fr-FR" dirty="0"/>
              <a:t> 1937 p. 268 n°94 ; </a:t>
            </a:r>
            <a:r>
              <a:rPr lang="fr-FR" i="1" dirty="0"/>
              <a:t>id.</a:t>
            </a:r>
            <a:r>
              <a:rPr lang="fr-FR" dirty="0"/>
              <a:t> 1938 p. 282 ; </a:t>
            </a:r>
            <a:r>
              <a:rPr lang="fr-FR" i="1" dirty="0"/>
              <a:t>id.</a:t>
            </a:r>
            <a:r>
              <a:rPr lang="fr-FR" dirty="0"/>
              <a:t> 1958 p. 389.</a:t>
            </a:r>
            <a:endParaRPr lang="en-GB" dirty="0"/>
          </a:p>
          <a:p>
            <a:endParaRPr lang="en-GB" dirty="0"/>
          </a:p>
        </p:txBody>
      </p:sp>
      <p:sp>
        <p:nvSpPr>
          <p:cNvPr id="5" name="TextBox 4"/>
          <p:cNvSpPr txBox="1"/>
          <p:nvPr/>
        </p:nvSpPr>
        <p:spPr>
          <a:xfrm>
            <a:off x="4608512" y="1741458"/>
            <a:ext cx="4283968" cy="4524315"/>
          </a:xfrm>
          <a:prstGeom prst="rect">
            <a:avLst/>
          </a:prstGeom>
          <a:noFill/>
        </p:spPr>
        <p:txBody>
          <a:bodyPr wrap="square" rtlCol="0">
            <a:spAutoFit/>
          </a:bodyPr>
          <a:lstStyle/>
          <a:p>
            <a:r>
              <a:rPr lang="en-GB" b="1" dirty="0"/>
              <a:t>E. </a:t>
            </a:r>
            <a:r>
              <a:rPr lang="en-GB" b="1" dirty="0" err="1"/>
              <a:t>Varinlioğlu</a:t>
            </a:r>
            <a:r>
              <a:rPr lang="en-GB" b="1" dirty="0"/>
              <a:t>, REA 95 (1993) 535 n°4 (SEG XLIII (1993) 727)</a:t>
            </a:r>
          </a:p>
          <a:p>
            <a:endParaRPr lang="en-GB" dirty="0"/>
          </a:p>
          <a:p>
            <a:r>
              <a:rPr lang="el-GR" dirty="0"/>
              <a:t>[ἡ πατ]ρὶς </a:t>
            </a:r>
            <a:r>
              <a:rPr lang="en-GB" dirty="0"/>
              <a:t>A</a:t>
            </a:r>
            <a:r>
              <a:rPr lang="el-GR" dirty="0"/>
              <a:t>ὐρ(ηλίαν) Ἀπφίαν Ἰσοκράτους Ἱερό|[κλεια]ν τὴν ἀρχιερείαν καθὼς διετάξατο, | [ἐπιμε]ληθέντων ὧν κατέλιπεν αὐτὴ | [θεωρίων πρώ]των τῶν περὶ Τίτ(ον) Φλάβ(ιον) | [---]ον</a:t>
            </a:r>
          </a:p>
          <a:p>
            <a:endParaRPr lang="en-GB" dirty="0"/>
          </a:p>
          <a:p>
            <a:r>
              <a:rPr lang="fr-FR" dirty="0"/>
              <a:t>La patrie a honoré </a:t>
            </a:r>
            <a:r>
              <a:rPr lang="fr-FR" dirty="0" err="1"/>
              <a:t>Aurelia</a:t>
            </a:r>
            <a:r>
              <a:rPr lang="fr-FR" dirty="0"/>
              <a:t> </a:t>
            </a:r>
            <a:r>
              <a:rPr lang="fr-FR" dirty="0" err="1"/>
              <a:t>Apphia</a:t>
            </a:r>
            <a:r>
              <a:rPr lang="fr-FR" dirty="0"/>
              <a:t> </a:t>
            </a:r>
            <a:r>
              <a:rPr lang="fr-FR" dirty="0" err="1"/>
              <a:t>Hierocleia</a:t>
            </a:r>
            <a:r>
              <a:rPr lang="fr-FR" dirty="0"/>
              <a:t>, fille d'</a:t>
            </a:r>
            <a:r>
              <a:rPr lang="fr-FR" dirty="0" err="1"/>
              <a:t>Isocratès</a:t>
            </a:r>
            <a:r>
              <a:rPr lang="fr-FR" dirty="0"/>
              <a:t>, la grande-prêtresse, conformément aux dispositions (de </a:t>
            </a:r>
            <a:r>
              <a:rPr lang="fr-FR" dirty="0" err="1"/>
              <a:t>Flavianus</a:t>
            </a:r>
            <a:r>
              <a:rPr lang="fr-FR" dirty="0"/>
              <a:t>) ; les premiers spectacles étant organisés, comme il en a disposé, par les (archontes) présidés par T. Flavius [---].</a:t>
            </a:r>
            <a:endParaRPr lang="en-GB" dirty="0"/>
          </a:p>
        </p:txBody>
      </p:sp>
    </p:spTree>
    <p:extLst>
      <p:ext uri="{BB962C8B-B14F-4D97-AF65-F5344CB8AC3E}">
        <p14:creationId xmlns:p14="http://schemas.microsoft.com/office/powerpoint/2010/main" val="4282051323"/>
      </p:ext>
    </p:extLst>
  </p:cSld>
  <p:clrMapOvr>
    <a:masterClrMapping/>
  </p:clrMapOvr>
  <p:transition spd="slow">
    <p:randomBa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fr-FR" u="sng" dirty="0" err="1"/>
              <a:t>Stratonicée</a:t>
            </a:r>
            <a:r>
              <a:rPr lang="fr-FR" u="sng" dirty="0"/>
              <a:t> de Carie: 3. PAAR!!!</a:t>
            </a:r>
            <a:endParaRPr lang="en-GB" dirty="0"/>
          </a:p>
        </p:txBody>
      </p:sp>
      <p:sp>
        <p:nvSpPr>
          <p:cNvPr id="3" name="Content Placeholder 2"/>
          <p:cNvSpPr>
            <a:spLocks noGrp="1"/>
          </p:cNvSpPr>
          <p:nvPr>
            <p:ph idx="1"/>
          </p:nvPr>
        </p:nvSpPr>
        <p:spPr>
          <a:xfrm>
            <a:off x="179512" y="1501800"/>
            <a:ext cx="3610744" cy="4525963"/>
          </a:xfrm>
        </p:spPr>
        <p:txBody>
          <a:bodyPr>
            <a:normAutofit fontScale="70000" lnSpcReduction="20000"/>
          </a:bodyPr>
          <a:lstStyle/>
          <a:p>
            <a:r>
              <a:rPr lang="fr-FR" dirty="0"/>
              <a:t>M. </a:t>
            </a:r>
            <a:r>
              <a:rPr lang="fr-FR" dirty="0" err="1"/>
              <a:t>Ulpius</a:t>
            </a:r>
            <a:r>
              <a:rPr lang="fr-FR" dirty="0"/>
              <a:t> </a:t>
            </a:r>
            <a:r>
              <a:rPr lang="fr-FR" dirty="0" err="1"/>
              <a:t>Ariston</a:t>
            </a:r>
            <a:r>
              <a:rPr lang="fr-FR" dirty="0"/>
              <a:t> s'est illustré avec sa femme </a:t>
            </a:r>
            <a:r>
              <a:rPr lang="fr-FR" u="sng" dirty="0" err="1">
                <a:hlinkClick r:id="rId2"/>
              </a:rPr>
              <a:t>Aelia</a:t>
            </a:r>
            <a:r>
              <a:rPr lang="fr-FR" u="sng" dirty="0">
                <a:hlinkClick r:id="rId2"/>
              </a:rPr>
              <a:t> </a:t>
            </a:r>
            <a:r>
              <a:rPr lang="fr-FR" u="sng" dirty="0" err="1">
                <a:hlinkClick r:id="rId2"/>
              </a:rPr>
              <a:t>Tryphaina</a:t>
            </a:r>
            <a:r>
              <a:rPr lang="fr-FR" u="sng" dirty="0">
                <a:hlinkClick r:id="rId2"/>
              </a:rPr>
              <a:t> </a:t>
            </a:r>
            <a:r>
              <a:rPr lang="fr-FR" u="sng" dirty="0" err="1">
                <a:hlinkClick r:id="rId2"/>
              </a:rPr>
              <a:t>Dracontis</a:t>
            </a:r>
            <a:r>
              <a:rPr lang="fr-FR" dirty="0"/>
              <a:t> par de nombreuses générosités à l'égard de la cité dans la première moitié du IIe siècle. </a:t>
            </a:r>
          </a:p>
          <a:p>
            <a:r>
              <a:rPr lang="fr-FR" dirty="0"/>
              <a:t>Pendant leur prêtrise de Zeus, </a:t>
            </a:r>
            <a:r>
              <a:rPr lang="fr-FR" dirty="0" err="1"/>
              <a:t>Ulpius</a:t>
            </a:r>
            <a:r>
              <a:rPr lang="fr-FR" dirty="0"/>
              <a:t> </a:t>
            </a:r>
            <a:r>
              <a:rPr lang="fr-FR" dirty="0" err="1"/>
              <a:t>Ariston</a:t>
            </a:r>
            <a:r>
              <a:rPr lang="fr-FR" dirty="0"/>
              <a:t> et </a:t>
            </a:r>
            <a:r>
              <a:rPr lang="fr-FR" dirty="0" err="1"/>
              <a:t>Aelia</a:t>
            </a:r>
            <a:r>
              <a:rPr lang="fr-FR" dirty="0"/>
              <a:t> </a:t>
            </a:r>
            <a:r>
              <a:rPr lang="fr-FR" dirty="0" err="1"/>
              <a:t>Tryphaina</a:t>
            </a:r>
            <a:r>
              <a:rPr lang="fr-FR" dirty="0"/>
              <a:t> </a:t>
            </a:r>
            <a:r>
              <a:rPr lang="fr-FR" dirty="0" err="1"/>
              <a:t>Dracontis</a:t>
            </a:r>
            <a:r>
              <a:rPr lang="fr-FR" dirty="0"/>
              <a:t> ont fait des dons en argent aux membres du Conseil et de la </a:t>
            </a:r>
          </a:p>
          <a:p>
            <a:r>
              <a:rPr lang="fr-FR" dirty="0"/>
              <a:t>En revanche, on ne sait rien de leur activité pendant le sacerdoce du culte impérial.</a:t>
            </a:r>
          </a:p>
          <a:p>
            <a:r>
              <a:rPr lang="fr-FR" dirty="0"/>
              <a:t>À la différence de son mari, </a:t>
            </a:r>
            <a:r>
              <a:rPr lang="fr-FR" dirty="0" err="1"/>
              <a:t>Aelia</a:t>
            </a:r>
            <a:r>
              <a:rPr lang="fr-FR" dirty="0"/>
              <a:t> </a:t>
            </a:r>
            <a:r>
              <a:rPr lang="fr-FR" dirty="0" err="1"/>
              <a:t>Tryphania</a:t>
            </a:r>
            <a:r>
              <a:rPr lang="fr-FR" dirty="0"/>
              <a:t> </a:t>
            </a:r>
            <a:r>
              <a:rPr lang="fr-FR" dirty="0" err="1"/>
              <a:t>Dracontis</a:t>
            </a:r>
            <a:r>
              <a:rPr lang="fr-FR" dirty="0"/>
              <a:t> est issue d'une famille n'ayant obtenu la citoyenneté romaine que sous le principat d'Hadrien.</a:t>
            </a:r>
            <a:endParaRPr lang="en-GB" b="1" dirty="0"/>
          </a:p>
        </p:txBody>
      </p:sp>
      <p:sp>
        <p:nvSpPr>
          <p:cNvPr id="4" name="TextBox 3"/>
          <p:cNvSpPr txBox="1"/>
          <p:nvPr/>
        </p:nvSpPr>
        <p:spPr>
          <a:xfrm>
            <a:off x="3851920" y="1484784"/>
            <a:ext cx="5184576" cy="8463855"/>
          </a:xfrm>
          <a:prstGeom prst="rect">
            <a:avLst/>
          </a:prstGeom>
          <a:noFill/>
        </p:spPr>
        <p:txBody>
          <a:bodyPr wrap="square" rtlCol="0">
            <a:spAutoFit/>
          </a:bodyPr>
          <a:lstStyle/>
          <a:p>
            <a:r>
              <a:rPr lang="en-GB" sz="1600" b="1" dirty="0" err="1"/>
              <a:t>I.Stratonikeia</a:t>
            </a:r>
            <a:r>
              <a:rPr lang="en-GB" sz="1600" b="1" dirty="0"/>
              <a:t> 237</a:t>
            </a:r>
          </a:p>
          <a:p>
            <a:r>
              <a:rPr lang="fr-FR" sz="1600" dirty="0"/>
              <a:t>Le prêtre lors des </a:t>
            </a:r>
            <a:r>
              <a:rPr lang="fr-FR" sz="1600" dirty="0" err="1"/>
              <a:t>Heraia</a:t>
            </a:r>
            <a:r>
              <a:rPr lang="fr-FR" sz="1600" dirty="0"/>
              <a:t>, comme il s'y était engagé, après avoir accompli une grande-prêtrise et une </a:t>
            </a:r>
            <a:r>
              <a:rPr lang="fr-FR" sz="1600" dirty="0" err="1"/>
              <a:t>gymnasiarchie</a:t>
            </a:r>
            <a:r>
              <a:rPr lang="fr-FR" sz="1600" dirty="0"/>
              <a:t>, (était) M. [</a:t>
            </a:r>
            <a:r>
              <a:rPr lang="fr-FR" sz="1600" dirty="0" err="1"/>
              <a:t>Ulpius</a:t>
            </a:r>
            <a:r>
              <a:rPr lang="fr-FR" sz="1600" dirty="0"/>
              <a:t> </a:t>
            </a:r>
            <a:r>
              <a:rPr lang="fr-FR" sz="1600" dirty="0" err="1"/>
              <a:t>Ariston</a:t>
            </a:r>
            <a:r>
              <a:rPr lang="fr-FR" sz="1600" dirty="0"/>
              <a:t>], fils de </a:t>
            </a:r>
            <a:r>
              <a:rPr lang="fr-FR" sz="1600" dirty="0" err="1"/>
              <a:t>Leon</a:t>
            </a:r>
            <a:r>
              <a:rPr lang="fr-FR" sz="1600" dirty="0"/>
              <a:t>, [de la tribu </a:t>
            </a:r>
            <a:r>
              <a:rPr lang="fr-FR" sz="1600" dirty="0" err="1"/>
              <a:t>Quirina</a:t>
            </a:r>
            <a:r>
              <a:rPr lang="fr-FR" sz="1600" dirty="0"/>
              <a:t>], du dème de </a:t>
            </a:r>
            <a:r>
              <a:rPr lang="fr-FR" sz="1600" dirty="0" err="1"/>
              <a:t>Koliorga</a:t>
            </a:r>
            <a:r>
              <a:rPr lang="fr-FR" sz="1600" dirty="0"/>
              <a:t>, </a:t>
            </a:r>
            <a:r>
              <a:rPr lang="fr-FR" sz="1600" dirty="0" err="1"/>
              <a:t>philopatris</a:t>
            </a:r>
            <a:r>
              <a:rPr lang="fr-FR" sz="1600" dirty="0"/>
              <a:t> ; </a:t>
            </a:r>
            <a:r>
              <a:rPr lang="fr-FR" sz="1600" b="1" dirty="0">
                <a:solidFill>
                  <a:srgbClr val="00B0F0"/>
                </a:solidFill>
              </a:rPr>
              <a:t>la prêtresse, pour la seconde fois, après sa grande-prêtrise et sa </a:t>
            </a:r>
            <a:r>
              <a:rPr lang="fr-FR" sz="1600" b="1" dirty="0" err="1">
                <a:solidFill>
                  <a:srgbClr val="00B0F0"/>
                </a:solidFill>
              </a:rPr>
              <a:t>clidophorie</a:t>
            </a:r>
            <a:r>
              <a:rPr lang="fr-FR" sz="1600" b="1" dirty="0">
                <a:solidFill>
                  <a:srgbClr val="00B0F0"/>
                </a:solidFill>
              </a:rPr>
              <a:t> d'Hécate, (était) </a:t>
            </a:r>
            <a:r>
              <a:rPr lang="fr-FR" sz="1600" b="1" dirty="0" err="1">
                <a:solidFill>
                  <a:srgbClr val="00B0F0"/>
                </a:solidFill>
              </a:rPr>
              <a:t>Aelia</a:t>
            </a:r>
            <a:r>
              <a:rPr lang="fr-FR" sz="1600" b="1" dirty="0">
                <a:solidFill>
                  <a:srgbClr val="00B0F0"/>
                </a:solidFill>
              </a:rPr>
              <a:t> </a:t>
            </a:r>
            <a:r>
              <a:rPr lang="fr-FR" sz="1600" b="1" dirty="0" err="1">
                <a:solidFill>
                  <a:srgbClr val="00B0F0"/>
                </a:solidFill>
              </a:rPr>
              <a:t>Tryphaina</a:t>
            </a:r>
            <a:r>
              <a:rPr lang="fr-FR" sz="1600" b="1" dirty="0">
                <a:solidFill>
                  <a:srgbClr val="00B0F0"/>
                </a:solidFill>
              </a:rPr>
              <a:t> </a:t>
            </a:r>
            <a:r>
              <a:rPr lang="fr-FR" sz="1600" b="1" dirty="0" err="1">
                <a:solidFill>
                  <a:srgbClr val="00B0F0"/>
                </a:solidFill>
              </a:rPr>
              <a:t>Dracontis</a:t>
            </a:r>
            <a:r>
              <a:rPr lang="fr-FR" sz="1600" b="1" dirty="0">
                <a:solidFill>
                  <a:srgbClr val="00B0F0"/>
                </a:solidFill>
              </a:rPr>
              <a:t>, fille de </a:t>
            </a:r>
            <a:r>
              <a:rPr lang="fr-FR" sz="1600" b="1" dirty="0" err="1">
                <a:solidFill>
                  <a:srgbClr val="00B0F0"/>
                </a:solidFill>
              </a:rPr>
              <a:t>Leon</a:t>
            </a:r>
            <a:r>
              <a:rPr lang="fr-FR" sz="1600" dirty="0"/>
              <a:t> ; ils ont rempli toutes leurs tâches durant toute l'année, avec piété envers les dieux et générosité et munificence envers les hommes et ont été les premiers à </a:t>
            </a:r>
            <a:r>
              <a:rPr lang="fr-FR" sz="1600" b="1" dirty="0">
                <a:solidFill>
                  <a:srgbClr val="00B0F0"/>
                </a:solidFill>
              </a:rPr>
              <a:t>donner trois deniers à chaque bouleute et à chacun des membres de la </a:t>
            </a:r>
            <a:r>
              <a:rPr lang="fr-FR" sz="1600" b="1" dirty="0" err="1">
                <a:solidFill>
                  <a:srgbClr val="00B0F0"/>
                </a:solidFill>
              </a:rPr>
              <a:t>gerousia</a:t>
            </a:r>
            <a:r>
              <a:rPr lang="fr-FR" sz="1600" dirty="0"/>
              <a:t>. Ont contribué à leur générosité leurs enfants </a:t>
            </a:r>
            <a:r>
              <a:rPr lang="fr-FR" sz="1600" dirty="0" err="1"/>
              <a:t>Ulpius</a:t>
            </a:r>
            <a:r>
              <a:rPr lang="fr-FR" sz="1600" dirty="0"/>
              <a:t> </a:t>
            </a:r>
            <a:r>
              <a:rPr lang="fr-FR" sz="1600" dirty="0" err="1"/>
              <a:t>Aristippus</a:t>
            </a:r>
            <a:r>
              <a:rPr lang="fr-FR" sz="1600" dirty="0"/>
              <a:t>, </a:t>
            </a:r>
            <a:r>
              <a:rPr lang="fr-FR" sz="1600" dirty="0" err="1"/>
              <a:t>Ulpia</a:t>
            </a:r>
            <a:r>
              <a:rPr lang="fr-FR" sz="1600" dirty="0"/>
              <a:t> </a:t>
            </a:r>
            <a:r>
              <a:rPr lang="fr-FR" sz="1600" dirty="0" err="1"/>
              <a:t>Apphion</a:t>
            </a:r>
            <a:r>
              <a:rPr lang="fr-FR" sz="1600" dirty="0"/>
              <a:t>, </a:t>
            </a:r>
            <a:r>
              <a:rPr lang="fr-FR" sz="1600" dirty="0" err="1"/>
              <a:t>Ulpius</a:t>
            </a:r>
            <a:r>
              <a:rPr lang="fr-FR" sz="1600" dirty="0"/>
              <a:t> </a:t>
            </a:r>
            <a:r>
              <a:rPr lang="fr-FR" sz="1600" dirty="0" err="1"/>
              <a:t>Heracleitus</a:t>
            </a:r>
            <a:r>
              <a:rPr lang="fr-FR" sz="1600" dirty="0"/>
              <a:t>, </a:t>
            </a:r>
            <a:r>
              <a:rPr lang="fr-FR" sz="1600" dirty="0" err="1"/>
              <a:t>Ulpia</a:t>
            </a:r>
            <a:r>
              <a:rPr lang="fr-FR" sz="1600" dirty="0"/>
              <a:t> </a:t>
            </a:r>
            <a:r>
              <a:rPr lang="fr-FR" sz="1600" dirty="0" err="1"/>
              <a:t>Ammia</a:t>
            </a:r>
            <a:r>
              <a:rPr lang="fr-FR" sz="1600" dirty="0"/>
              <a:t>, </a:t>
            </a:r>
            <a:r>
              <a:rPr lang="fr-FR" sz="1600" dirty="0" err="1"/>
              <a:t>Ulpius</a:t>
            </a:r>
            <a:r>
              <a:rPr lang="fr-FR" sz="1600" dirty="0"/>
              <a:t> </a:t>
            </a:r>
            <a:r>
              <a:rPr lang="fr-FR" sz="1600" dirty="0" err="1"/>
              <a:t>Ariston</a:t>
            </a:r>
            <a:r>
              <a:rPr lang="fr-FR" sz="1600" dirty="0"/>
              <a:t>, ainsi que le frère du prêtre, </a:t>
            </a:r>
            <a:r>
              <a:rPr lang="fr-FR" sz="1600" dirty="0" err="1"/>
              <a:t>Alexandros</a:t>
            </a:r>
            <a:r>
              <a:rPr lang="fr-FR" sz="1600" dirty="0"/>
              <a:t> fils de Léon fils d'</a:t>
            </a:r>
            <a:r>
              <a:rPr lang="fr-FR" sz="1600" dirty="0" err="1"/>
              <a:t>Hecataios</a:t>
            </a:r>
            <a:r>
              <a:rPr lang="fr-FR" sz="1600" dirty="0"/>
              <a:t>, de </a:t>
            </a:r>
            <a:r>
              <a:rPr lang="fr-FR" sz="1600" dirty="0" err="1"/>
              <a:t>Koliorga</a:t>
            </a:r>
            <a:r>
              <a:rPr lang="fr-FR" sz="1600" dirty="0"/>
              <a:t>, et la mère de la prêtresse, </a:t>
            </a:r>
            <a:r>
              <a:rPr lang="fr-FR" sz="1600" dirty="0" err="1"/>
              <a:t>Dracontis</a:t>
            </a:r>
            <a:r>
              <a:rPr lang="fr-FR" sz="1600" dirty="0"/>
              <a:t> </a:t>
            </a:r>
            <a:r>
              <a:rPr lang="fr-FR" sz="1600" dirty="0" err="1"/>
              <a:t>Ammia</a:t>
            </a:r>
            <a:r>
              <a:rPr lang="fr-FR" sz="1600" dirty="0"/>
              <a:t>, fille de </a:t>
            </a:r>
            <a:r>
              <a:rPr lang="fr-FR" sz="1600" dirty="0" err="1"/>
              <a:t>Diomedos</a:t>
            </a:r>
            <a:r>
              <a:rPr lang="fr-FR" sz="1600" dirty="0"/>
              <a:t>.</a:t>
            </a:r>
          </a:p>
          <a:p>
            <a:r>
              <a:rPr lang="el-GR" sz="1600" dirty="0"/>
              <a:t>ἱερεὺς ἐν Ἡραίοις ἐξ ἐπ[ανγελί]|ας μετὰ ἀρχιερωσύνη[ν τελείαν] | καὶ γυμνασιαρχίαν Μ[ᾶρκος </a:t>
            </a:r>
            <a:r>
              <a:rPr lang="en-GB" sz="1600" dirty="0"/>
              <a:t>O</a:t>
            </a:r>
            <a:r>
              <a:rPr lang="el-GR" sz="1600" dirty="0"/>
              <a:t>ὔλπι]|ος, Λέοντος υἱός, [Κυρείνα, Ἀρίστων] | Κο(λιοργεύς), φιλόπατρις · ἱέρια τὸ [δεύτε]|ρον μετὰ ἀρχιερωσύνην καὶ κλε[ι|δ]οφορίαν τῆς Ἑκάτης </a:t>
            </a:r>
            <a:r>
              <a:rPr lang="en-GB" sz="1600" dirty="0"/>
              <a:t>A</a:t>
            </a:r>
            <a:r>
              <a:rPr lang="el-GR" sz="1600" dirty="0"/>
              <a:t>ἰλία Λέ|[ο]ντος θυγάτηρ, Τρύφαινα Δρα|κοντίς, | πληρώσαντες πάντα | δι᾽ ὅλου [το]ῦ ἐνιαυτοῦ καὶ τὰ πρὸς | τοὺς θ[εοὺ]ς εὐσεβῶς καὶ τὰ πρὸς | τοὺς ἀνθρώπους φιλοτίμως | καὶ πλουσίως, ἔδωκαν καὶ τοῖς | βουλευταῖς καὶ τοῖς μετέχουσι | τῆς γερουσίας πρῶτοι ἀνὰ (δηναρία) γ᾽ · συμφιλοτιμουμένων καὶ τῶν | τέκνων αὐτῶν </a:t>
            </a:r>
            <a:r>
              <a:rPr lang="en-GB" sz="1600" dirty="0"/>
              <a:t>O</a:t>
            </a:r>
            <a:r>
              <a:rPr lang="el-GR" sz="1600" dirty="0"/>
              <a:t>ὐλπίων Ἀρισ|τίππου, Ἀπφίου, Ἡρακλίτου, Ἀμ[μί]|ας, Ἀρίστωνος, καὶ τοῦ ἀδελ[φοῦ] | τοῦ ἱερέως Ἀλεξάνδ[ρου το]ῦ Λέ|οντος τοῦ Ἑκαταίου [Κο(λιοργέως)] καὶ τῆς | μητρὸς τῆς ἱερείας Δρακοντί|δος τῆς Διομήδους θυ(γατρὸς) Ἀμμίας.</a:t>
            </a:r>
          </a:p>
          <a:p>
            <a:endParaRPr lang="en-GB" sz="1600" dirty="0"/>
          </a:p>
        </p:txBody>
      </p:sp>
    </p:spTree>
    <p:extLst>
      <p:ext uri="{BB962C8B-B14F-4D97-AF65-F5344CB8AC3E}">
        <p14:creationId xmlns:p14="http://schemas.microsoft.com/office/powerpoint/2010/main" val="961886689"/>
      </p:ext>
    </p:extLst>
  </p:cSld>
  <p:clrMapOvr>
    <a:masterClrMapping/>
  </p:clrMapOvr>
  <p:transition spd="slow">
    <p:randomBa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fr-FR" u="sng" dirty="0" err="1"/>
              <a:t>Stratonicée</a:t>
            </a:r>
            <a:r>
              <a:rPr lang="fr-FR" u="sng" dirty="0"/>
              <a:t> de Carie: 3. PAAR!!! x</a:t>
            </a:r>
            <a:endParaRPr lang="en-GB" dirty="0"/>
          </a:p>
        </p:txBody>
      </p:sp>
      <p:sp>
        <p:nvSpPr>
          <p:cNvPr id="3" name="Content Placeholder 2"/>
          <p:cNvSpPr>
            <a:spLocks noGrp="1"/>
          </p:cNvSpPr>
          <p:nvPr>
            <p:ph idx="1"/>
          </p:nvPr>
        </p:nvSpPr>
        <p:spPr>
          <a:xfrm>
            <a:off x="4427984" y="1916832"/>
            <a:ext cx="3754760" cy="4641379"/>
          </a:xfrm>
        </p:spPr>
        <p:txBody>
          <a:bodyPr>
            <a:normAutofit fontScale="77500" lnSpcReduction="20000"/>
          </a:bodyPr>
          <a:lstStyle/>
          <a:p>
            <a:r>
              <a:rPr lang="en-GB" b="1" dirty="0" err="1"/>
              <a:t>I.Stratonikeia</a:t>
            </a:r>
            <a:r>
              <a:rPr lang="en-GB" b="1" dirty="0"/>
              <a:t> 707</a:t>
            </a:r>
          </a:p>
          <a:p>
            <a:r>
              <a:rPr lang="en-GB" dirty="0" err="1"/>
              <a:t>Texte</a:t>
            </a:r>
            <a:r>
              <a:rPr lang="en-GB" dirty="0"/>
              <a:t> : </a:t>
            </a:r>
          </a:p>
          <a:p>
            <a:r>
              <a:rPr lang="en-GB" dirty="0"/>
              <a:t>l. 1-6 : [</a:t>
            </a:r>
            <a:r>
              <a:rPr lang="vi-VN" dirty="0"/>
              <a:t>κλειδοφόρος τῆς Ἑκάτης | Τρύ]φαιν[α, Λέοντος θυγάτηρ, | Δρα]κ</a:t>
            </a:r>
            <a:r>
              <a:rPr lang="vi-VN" b="1" dirty="0"/>
              <a:t>̣</a:t>
            </a:r>
            <a:r>
              <a:rPr lang="vi-VN" dirty="0"/>
              <a:t>[οντὶς] Κο(λιοργίς), [θυγάτηρ πόλεως, | εὐσ]εβ[ήσασα] μὲν [πρὸς τὴν θεόν, | φιλ]οτιμηθῖσα</a:t>
            </a:r>
            <a:r>
              <a:rPr lang="vi-VN" b="1" dirty="0"/>
              <a:t>̣</a:t>
            </a:r>
            <a:r>
              <a:rPr lang="vi-VN" dirty="0"/>
              <a:t> [δὲ ---] | πρὸς τοὺς ἀνθρώπ[ους].</a:t>
            </a:r>
          </a:p>
          <a:p>
            <a:r>
              <a:rPr lang="en-GB" dirty="0" err="1"/>
              <a:t>Traduction</a:t>
            </a:r>
            <a:r>
              <a:rPr lang="en-GB" dirty="0"/>
              <a:t> : </a:t>
            </a:r>
          </a:p>
          <a:p>
            <a:r>
              <a:rPr lang="en-GB" dirty="0"/>
              <a:t>[La </a:t>
            </a:r>
            <a:r>
              <a:rPr lang="en-GB" dirty="0" err="1"/>
              <a:t>prêtresse</a:t>
            </a:r>
            <a:r>
              <a:rPr lang="en-GB" dirty="0"/>
              <a:t> (</a:t>
            </a:r>
            <a:r>
              <a:rPr lang="en-GB" dirty="0" err="1"/>
              <a:t>était</a:t>
            </a:r>
            <a:r>
              <a:rPr lang="en-GB" dirty="0"/>
              <a:t>) la </a:t>
            </a:r>
            <a:r>
              <a:rPr lang="en-GB" dirty="0" err="1"/>
              <a:t>clidophore</a:t>
            </a:r>
            <a:r>
              <a:rPr lang="en-GB" dirty="0"/>
              <a:t> </a:t>
            </a:r>
            <a:r>
              <a:rPr lang="en-GB" b="1" dirty="0" err="1">
                <a:solidFill>
                  <a:srgbClr val="00B0F0"/>
                </a:solidFill>
              </a:rPr>
              <a:t>d'Hécate</a:t>
            </a:r>
            <a:r>
              <a:rPr lang="en-GB" dirty="0"/>
              <a:t>], </a:t>
            </a:r>
            <a:r>
              <a:rPr lang="en-GB" dirty="0" err="1"/>
              <a:t>Tryphaina</a:t>
            </a:r>
            <a:r>
              <a:rPr lang="en-GB" dirty="0"/>
              <a:t> [</a:t>
            </a:r>
            <a:r>
              <a:rPr lang="en-GB" dirty="0" err="1"/>
              <a:t>Dracontis</a:t>
            </a:r>
            <a:r>
              <a:rPr lang="en-GB" dirty="0"/>
              <a:t>, </a:t>
            </a:r>
            <a:r>
              <a:rPr lang="en-GB" dirty="0" err="1"/>
              <a:t>fille</a:t>
            </a:r>
            <a:r>
              <a:rPr lang="en-GB" dirty="0"/>
              <a:t> de Leon], du </a:t>
            </a:r>
            <a:r>
              <a:rPr lang="en-GB" dirty="0" err="1"/>
              <a:t>dème</a:t>
            </a:r>
            <a:r>
              <a:rPr lang="en-GB" dirty="0"/>
              <a:t> de </a:t>
            </a:r>
            <a:r>
              <a:rPr lang="en-GB" dirty="0" err="1"/>
              <a:t>Koliorga</a:t>
            </a:r>
            <a:r>
              <a:rPr lang="en-GB" dirty="0"/>
              <a:t>, [</a:t>
            </a:r>
            <a:r>
              <a:rPr lang="en-GB" dirty="0" err="1"/>
              <a:t>fille</a:t>
            </a:r>
            <a:r>
              <a:rPr lang="en-GB" dirty="0"/>
              <a:t> de la </a:t>
            </a:r>
            <a:r>
              <a:rPr lang="en-GB" dirty="0" err="1"/>
              <a:t>cité</a:t>
            </a:r>
            <a:r>
              <a:rPr lang="en-GB" dirty="0"/>
              <a:t>], qui </a:t>
            </a:r>
            <a:r>
              <a:rPr lang="en-GB" dirty="0" err="1"/>
              <a:t>s'est</a:t>
            </a:r>
            <a:r>
              <a:rPr lang="en-GB" dirty="0"/>
              <a:t> </a:t>
            </a:r>
            <a:r>
              <a:rPr lang="en-GB" dirty="0" err="1"/>
              <a:t>comportée</a:t>
            </a:r>
            <a:r>
              <a:rPr lang="en-GB" dirty="0"/>
              <a:t> [</a:t>
            </a:r>
            <a:r>
              <a:rPr lang="en-GB" dirty="0" err="1"/>
              <a:t>pieusement</a:t>
            </a:r>
            <a:r>
              <a:rPr lang="en-GB" dirty="0"/>
              <a:t> </a:t>
            </a:r>
            <a:r>
              <a:rPr lang="en-GB" dirty="0" err="1"/>
              <a:t>envers</a:t>
            </a:r>
            <a:r>
              <a:rPr lang="en-GB" dirty="0"/>
              <a:t> la </a:t>
            </a:r>
            <a:r>
              <a:rPr lang="en-GB" dirty="0" err="1"/>
              <a:t>déesse</a:t>
            </a:r>
            <a:r>
              <a:rPr lang="en-GB" dirty="0"/>
              <a:t>] et </a:t>
            </a:r>
            <a:r>
              <a:rPr lang="en-GB" dirty="0" err="1"/>
              <a:t>généreusement</a:t>
            </a:r>
            <a:r>
              <a:rPr lang="en-GB" dirty="0"/>
              <a:t> </a:t>
            </a:r>
            <a:r>
              <a:rPr lang="en-GB" dirty="0" err="1"/>
              <a:t>envers</a:t>
            </a:r>
            <a:r>
              <a:rPr lang="en-GB" dirty="0"/>
              <a:t> les </a:t>
            </a:r>
            <a:r>
              <a:rPr lang="en-GB" dirty="0" err="1"/>
              <a:t>hommes</a:t>
            </a:r>
            <a:r>
              <a:rPr lang="en-GB" dirty="0"/>
              <a:t>.</a:t>
            </a:r>
          </a:p>
          <a:p>
            <a:endParaRPr lang="en-GB" dirty="0"/>
          </a:p>
        </p:txBody>
      </p:sp>
      <p:sp>
        <p:nvSpPr>
          <p:cNvPr id="4" name="TextBox 3"/>
          <p:cNvSpPr txBox="1"/>
          <p:nvPr/>
        </p:nvSpPr>
        <p:spPr>
          <a:xfrm>
            <a:off x="179512" y="1844824"/>
            <a:ext cx="2664296" cy="4247317"/>
          </a:xfrm>
          <a:prstGeom prst="rect">
            <a:avLst/>
          </a:prstGeom>
          <a:noFill/>
        </p:spPr>
        <p:txBody>
          <a:bodyPr wrap="square" rtlCol="0">
            <a:spAutoFit/>
          </a:bodyPr>
          <a:lstStyle/>
          <a:p>
            <a:r>
              <a:rPr lang="en-GB" b="1" dirty="0" err="1"/>
              <a:t>I.Stratonikeia</a:t>
            </a:r>
            <a:r>
              <a:rPr lang="en-GB" b="1" dirty="0"/>
              <a:t> 235</a:t>
            </a:r>
          </a:p>
          <a:p>
            <a:endParaRPr lang="en-GB" dirty="0"/>
          </a:p>
          <a:p>
            <a:r>
              <a:rPr lang="en-GB" dirty="0" err="1"/>
              <a:t>Texte</a:t>
            </a:r>
            <a:r>
              <a:rPr lang="en-GB" dirty="0"/>
              <a:t> : </a:t>
            </a:r>
          </a:p>
          <a:p>
            <a:r>
              <a:rPr lang="el-GR" dirty="0"/>
              <a:t>Τρύφαινα Λέ|οντος Δρακοντὶς | Κο(λιοργίς), θυγάτηρ πόλεως, | καὶ τῆς Ἑκάτης κλε[ι]|[δ]οφόρος.</a:t>
            </a:r>
          </a:p>
          <a:p>
            <a:r>
              <a:rPr lang="en-GB" dirty="0" err="1"/>
              <a:t>Traduction</a:t>
            </a:r>
            <a:r>
              <a:rPr lang="en-GB" dirty="0"/>
              <a:t> : </a:t>
            </a:r>
          </a:p>
          <a:p>
            <a:r>
              <a:rPr lang="en-GB" dirty="0"/>
              <a:t>(La </a:t>
            </a:r>
            <a:r>
              <a:rPr lang="en-GB" dirty="0" err="1"/>
              <a:t>prêtresse</a:t>
            </a:r>
            <a:r>
              <a:rPr lang="en-GB" dirty="0"/>
              <a:t> </a:t>
            </a:r>
            <a:r>
              <a:rPr lang="en-GB" dirty="0" err="1"/>
              <a:t>était</a:t>
            </a:r>
            <a:r>
              <a:rPr lang="en-GB" dirty="0"/>
              <a:t>) </a:t>
            </a:r>
            <a:r>
              <a:rPr lang="en-GB" dirty="0" err="1"/>
              <a:t>Tryphaina</a:t>
            </a:r>
            <a:r>
              <a:rPr lang="en-GB" dirty="0"/>
              <a:t> </a:t>
            </a:r>
            <a:r>
              <a:rPr lang="en-GB" dirty="0" err="1"/>
              <a:t>Dracontis</a:t>
            </a:r>
            <a:r>
              <a:rPr lang="en-GB" dirty="0"/>
              <a:t>, </a:t>
            </a:r>
            <a:r>
              <a:rPr lang="en-GB" dirty="0" err="1"/>
              <a:t>fille</a:t>
            </a:r>
            <a:r>
              <a:rPr lang="en-GB" dirty="0"/>
              <a:t> de Leon, du </a:t>
            </a:r>
            <a:r>
              <a:rPr lang="en-GB" dirty="0" err="1"/>
              <a:t>dème</a:t>
            </a:r>
            <a:r>
              <a:rPr lang="en-GB" dirty="0"/>
              <a:t> de </a:t>
            </a:r>
            <a:r>
              <a:rPr lang="en-GB" dirty="0" err="1"/>
              <a:t>Koliorga</a:t>
            </a:r>
            <a:r>
              <a:rPr lang="en-GB" dirty="0"/>
              <a:t>, </a:t>
            </a:r>
            <a:r>
              <a:rPr lang="en-GB" dirty="0" err="1"/>
              <a:t>fille</a:t>
            </a:r>
            <a:r>
              <a:rPr lang="en-GB" dirty="0"/>
              <a:t> de la </a:t>
            </a:r>
            <a:r>
              <a:rPr lang="en-GB" dirty="0" err="1"/>
              <a:t>cité</a:t>
            </a:r>
            <a:r>
              <a:rPr lang="en-GB" dirty="0"/>
              <a:t> et </a:t>
            </a:r>
            <a:r>
              <a:rPr lang="en-GB" dirty="0" err="1"/>
              <a:t>clidophore</a:t>
            </a:r>
            <a:r>
              <a:rPr lang="en-GB" dirty="0"/>
              <a:t> </a:t>
            </a:r>
            <a:r>
              <a:rPr lang="en-GB" dirty="0" err="1"/>
              <a:t>d'Hécate</a:t>
            </a:r>
            <a:r>
              <a:rPr lang="en-GB" dirty="0"/>
              <a:t>.</a:t>
            </a:r>
          </a:p>
          <a:p>
            <a:endParaRPr lang="en-GB" dirty="0"/>
          </a:p>
        </p:txBody>
      </p:sp>
      <p:sp>
        <p:nvSpPr>
          <p:cNvPr id="5" name="TextBox 4"/>
          <p:cNvSpPr txBox="1"/>
          <p:nvPr/>
        </p:nvSpPr>
        <p:spPr>
          <a:xfrm>
            <a:off x="2123728" y="5949280"/>
            <a:ext cx="6480720" cy="923330"/>
          </a:xfrm>
          <a:prstGeom prst="rect">
            <a:avLst/>
          </a:prstGeom>
          <a:noFill/>
        </p:spPr>
        <p:txBody>
          <a:bodyPr wrap="square" rtlCol="0">
            <a:spAutoFit/>
          </a:bodyPr>
          <a:lstStyle/>
          <a:p>
            <a:r>
              <a:rPr lang="fr-FR" dirty="0" err="1"/>
              <a:t>Laumonier</a:t>
            </a:r>
            <a:r>
              <a:rPr lang="fr-FR" dirty="0"/>
              <a:t> 1937 p. 273 n°104 ; </a:t>
            </a:r>
            <a:r>
              <a:rPr lang="fr-FR" i="1" dirty="0"/>
              <a:t>id.</a:t>
            </a:r>
            <a:r>
              <a:rPr lang="fr-FR" dirty="0"/>
              <a:t> 1958 p. 260 ; </a:t>
            </a:r>
            <a:r>
              <a:rPr lang="fr-FR" dirty="0" err="1"/>
              <a:t>Holtheide</a:t>
            </a:r>
            <a:r>
              <a:rPr lang="fr-FR" dirty="0"/>
              <a:t> 1983 p. 365 n°1 et 14 ; Van </a:t>
            </a:r>
            <a:r>
              <a:rPr lang="fr-FR" dirty="0" err="1"/>
              <a:t>Bremen</a:t>
            </a:r>
            <a:r>
              <a:rPr lang="fr-FR" dirty="0"/>
              <a:t> 1996 p. 353 n°26.</a:t>
            </a:r>
            <a:endParaRPr lang="en-GB" dirty="0"/>
          </a:p>
          <a:p>
            <a:endParaRPr lang="en-GB" dirty="0"/>
          </a:p>
        </p:txBody>
      </p:sp>
    </p:spTree>
    <p:extLst>
      <p:ext uri="{BB962C8B-B14F-4D97-AF65-F5344CB8AC3E}">
        <p14:creationId xmlns:p14="http://schemas.microsoft.com/office/powerpoint/2010/main" val="519041349"/>
      </p:ext>
    </p:extLst>
  </p:cSld>
  <p:clrMapOvr>
    <a:masterClrMapping/>
  </p:clrMapOvr>
  <p:transition spd="slow">
    <p:randomBa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hlinkClick r:id="rId2"/>
              </a:rPr>
              <a:t>Kéramos</a:t>
            </a:r>
            <a:r>
              <a:rPr lang="en-GB" dirty="0"/>
              <a:t> – </a:t>
            </a:r>
            <a:r>
              <a:rPr lang="en-GB" dirty="0" err="1"/>
              <a:t>noch</a:t>
            </a:r>
            <a:r>
              <a:rPr lang="en-GB" dirty="0"/>
              <a:t> </a:t>
            </a:r>
            <a:r>
              <a:rPr lang="en-GB" dirty="0" err="1"/>
              <a:t>ein</a:t>
            </a:r>
            <a:r>
              <a:rPr lang="en-GB" dirty="0"/>
              <a:t> </a:t>
            </a:r>
            <a:r>
              <a:rPr lang="en-GB" dirty="0" err="1"/>
              <a:t>Paar</a:t>
            </a:r>
            <a:r>
              <a:rPr lang="en-GB" dirty="0"/>
              <a:t>!</a:t>
            </a:r>
          </a:p>
        </p:txBody>
      </p:sp>
      <p:sp>
        <p:nvSpPr>
          <p:cNvPr id="3" name="Content Placeholder 2"/>
          <p:cNvSpPr>
            <a:spLocks noGrp="1"/>
          </p:cNvSpPr>
          <p:nvPr>
            <p:ph idx="1"/>
          </p:nvPr>
        </p:nvSpPr>
        <p:spPr>
          <a:xfrm>
            <a:off x="0" y="1484784"/>
            <a:ext cx="4572000" cy="5256584"/>
          </a:xfrm>
        </p:spPr>
        <p:txBody>
          <a:bodyPr>
            <a:normAutofit fontScale="85000" lnSpcReduction="20000"/>
          </a:bodyPr>
          <a:lstStyle/>
          <a:p>
            <a:r>
              <a:rPr lang="fr-FR" dirty="0" err="1"/>
              <a:t>Hieroclès</a:t>
            </a:r>
            <a:r>
              <a:rPr lang="fr-FR" dirty="0"/>
              <a:t> et son épouse </a:t>
            </a:r>
            <a:r>
              <a:rPr lang="fr-FR" u="sng" dirty="0" err="1">
                <a:hlinkClick r:id="rId3"/>
              </a:rPr>
              <a:t>Aristoneikè</a:t>
            </a:r>
            <a:r>
              <a:rPr lang="fr-FR" dirty="0"/>
              <a:t> ont été ensemble </a:t>
            </a:r>
            <a:r>
              <a:rPr lang="fr-FR" dirty="0" err="1"/>
              <a:t>stéphanéphores</a:t>
            </a:r>
            <a:r>
              <a:rPr lang="fr-FR" dirty="0"/>
              <a:t> et grands- prêtres dans la première moitié du IIe siècle.</a:t>
            </a:r>
          </a:p>
          <a:p>
            <a:r>
              <a:rPr lang="fr-FR" dirty="0" err="1"/>
              <a:t>Hieroclès</a:t>
            </a:r>
            <a:r>
              <a:rPr lang="fr-FR" dirty="0"/>
              <a:t> apparaît comme un riche bienfaiteur de la cité : </a:t>
            </a:r>
          </a:p>
          <a:p>
            <a:r>
              <a:rPr lang="fr-FR" dirty="0"/>
              <a:t>fait construire avec sa femme un bain qu'il a dédié au peuple</a:t>
            </a:r>
          </a:p>
          <a:p>
            <a:r>
              <a:rPr lang="fr-FR" dirty="0"/>
              <a:t> La famille de </a:t>
            </a:r>
            <a:r>
              <a:rPr lang="fr-FR" dirty="0" err="1"/>
              <a:t>Hieroclès</a:t>
            </a:r>
            <a:r>
              <a:rPr lang="fr-FR" dirty="0"/>
              <a:t> est connue sur trois générations. Le père de </a:t>
            </a:r>
            <a:r>
              <a:rPr lang="fr-FR" dirty="0" err="1"/>
              <a:t>Hieroclès</a:t>
            </a:r>
            <a:r>
              <a:rPr lang="fr-FR" dirty="0"/>
              <a:t>, </a:t>
            </a:r>
            <a:r>
              <a:rPr lang="fr-FR" dirty="0" err="1"/>
              <a:t>Hermophantos</a:t>
            </a:r>
            <a:r>
              <a:rPr lang="fr-FR" dirty="0"/>
              <a:t>, a été agoranome sous Trajan, tandis que le fils du couple de grands-prêtres, M. </a:t>
            </a:r>
            <a:r>
              <a:rPr lang="fr-FR" dirty="0" err="1"/>
              <a:t>Ulpius</a:t>
            </a:r>
            <a:r>
              <a:rPr lang="fr-FR" dirty="0"/>
              <a:t> </a:t>
            </a:r>
            <a:r>
              <a:rPr lang="fr-FR" dirty="0" err="1"/>
              <a:t>Aristocratès</a:t>
            </a:r>
            <a:r>
              <a:rPr lang="fr-FR" dirty="0"/>
              <a:t>, est devenu citoyen romain et grand-prêtre de la province d'Asie. La famille fournit donc un exemple d'ascension sociale rapide dont la participation au culte impérial est un des signes.</a:t>
            </a:r>
          </a:p>
          <a:p>
            <a:r>
              <a:rPr lang="fr-FR" dirty="0"/>
              <a:t>(cf. Van </a:t>
            </a:r>
            <a:r>
              <a:rPr lang="fr-FR" dirty="0" err="1"/>
              <a:t>Bremen</a:t>
            </a:r>
            <a:r>
              <a:rPr lang="fr-FR" dirty="0"/>
              <a:t> 1996 p. 125-6 et p. 315 n°1.)</a:t>
            </a:r>
            <a:endParaRPr lang="en-GB" dirty="0"/>
          </a:p>
        </p:txBody>
      </p:sp>
      <p:sp>
        <p:nvSpPr>
          <p:cNvPr id="4" name="TextBox 3"/>
          <p:cNvSpPr txBox="1"/>
          <p:nvPr/>
        </p:nvSpPr>
        <p:spPr>
          <a:xfrm>
            <a:off x="4716016" y="1628800"/>
            <a:ext cx="4248472" cy="4801314"/>
          </a:xfrm>
          <a:prstGeom prst="rect">
            <a:avLst/>
          </a:prstGeom>
          <a:noFill/>
        </p:spPr>
        <p:txBody>
          <a:bodyPr wrap="square" rtlCol="0">
            <a:spAutoFit/>
          </a:bodyPr>
          <a:lstStyle/>
          <a:p>
            <a:r>
              <a:rPr lang="en-GB" b="1" dirty="0" err="1"/>
              <a:t>I.Keramos</a:t>
            </a:r>
            <a:r>
              <a:rPr lang="en-GB" b="1" dirty="0"/>
              <a:t> 19 (</a:t>
            </a:r>
            <a:r>
              <a:rPr lang="en-GB" b="1" dirty="0" err="1"/>
              <a:t>dto</a:t>
            </a:r>
            <a:r>
              <a:rPr lang="en-GB" b="1" dirty="0"/>
              <a:t>.: </a:t>
            </a:r>
            <a:r>
              <a:rPr lang="en-GB" b="1" dirty="0" err="1"/>
              <a:t>I.Keramos</a:t>
            </a:r>
            <a:r>
              <a:rPr lang="en-GB" b="1" dirty="0"/>
              <a:t> 20)</a:t>
            </a:r>
          </a:p>
          <a:p>
            <a:endParaRPr lang="en-GB" dirty="0"/>
          </a:p>
          <a:p>
            <a:r>
              <a:rPr lang="en-GB" dirty="0"/>
              <a:t>l. 1-2 : </a:t>
            </a:r>
            <a:r>
              <a:rPr lang="el-GR" dirty="0"/>
              <a:t>Ἱεροκλῆς Ἑρμοφάντου ἀρχιερεὺς καὶ στεφανηφόρος καὶ τρὶς γυμνασίαρχος, υἱὸς πόλεως, καὶ ἡ | γυνὴ αὐτοῦ </a:t>
            </a:r>
            <a:r>
              <a:rPr lang="el-GR" b="1" dirty="0">
                <a:solidFill>
                  <a:srgbClr val="00B0F0"/>
                </a:solidFill>
              </a:rPr>
              <a:t>Ἀριστονείκη Ἀριστοκράτους ἡ ἀρχιέρεια καὶ στεφανηφόρος, ἀρχιερατεύοντες</a:t>
            </a:r>
            <a:r>
              <a:rPr lang="el-GR" dirty="0"/>
              <a:t>.</a:t>
            </a:r>
          </a:p>
          <a:p>
            <a:endParaRPr lang="en-GB" dirty="0"/>
          </a:p>
          <a:p>
            <a:r>
              <a:rPr lang="en-GB" dirty="0" err="1"/>
              <a:t>Hieroclès</a:t>
            </a:r>
            <a:r>
              <a:rPr lang="en-GB" dirty="0"/>
              <a:t> </a:t>
            </a:r>
            <a:r>
              <a:rPr lang="en-GB" dirty="0" err="1"/>
              <a:t>fils</a:t>
            </a:r>
            <a:r>
              <a:rPr lang="en-GB" dirty="0"/>
              <a:t> </a:t>
            </a:r>
            <a:r>
              <a:rPr lang="en-GB" dirty="0" err="1"/>
              <a:t>d'Hermophantès</a:t>
            </a:r>
            <a:r>
              <a:rPr lang="en-GB" dirty="0"/>
              <a:t>, grand-</a:t>
            </a:r>
            <a:r>
              <a:rPr lang="en-GB" dirty="0" err="1"/>
              <a:t>prêtre</a:t>
            </a:r>
            <a:r>
              <a:rPr lang="en-GB" dirty="0"/>
              <a:t>, </a:t>
            </a:r>
            <a:r>
              <a:rPr lang="en-GB" dirty="0" err="1"/>
              <a:t>stéphanéphore</a:t>
            </a:r>
            <a:r>
              <a:rPr lang="en-GB" dirty="0"/>
              <a:t> et </a:t>
            </a:r>
            <a:r>
              <a:rPr lang="en-GB" dirty="0" err="1"/>
              <a:t>trois</a:t>
            </a:r>
            <a:r>
              <a:rPr lang="en-GB" dirty="0"/>
              <a:t> </a:t>
            </a:r>
            <a:r>
              <a:rPr lang="en-GB" dirty="0" err="1"/>
              <a:t>fois</a:t>
            </a:r>
            <a:r>
              <a:rPr lang="en-GB" dirty="0"/>
              <a:t> </a:t>
            </a:r>
            <a:r>
              <a:rPr lang="en-GB" dirty="0" err="1"/>
              <a:t>gymnasiarque</a:t>
            </a:r>
            <a:r>
              <a:rPr lang="en-GB" dirty="0"/>
              <a:t>, </a:t>
            </a:r>
            <a:r>
              <a:rPr lang="en-GB" dirty="0" err="1"/>
              <a:t>fils</a:t>
            </a:r>
            <a:r>
              <a:rPr lang="en-GB" dirty="0"/>
              <a:t> de la </a:t>
            </a:r>
            <a:r>
              <a:rPr lang="en-GB" dirty="0" err="1"/>
              <a:t>cité</a:t>
            </a:r>
            <a:r>
              <a:rPr lang="en-GB" dirty="0"/>
              <a:t>, et son </a:t>
            </a:r>
            <a:r>
              <a:rPr lang="en-GB" dirty="0" err="1">
                <a:solidFill>
                  <a:srgbClr val="00B0F0"/>
                </a:solidFill>
              </a:rPr>
              <a:t>épouse</a:t>
            </a:r>
            <a:r>
              <a:rPr lang="en-GB" dirty="0">
                <a:solidFill>
                  <a:srgbClr val="00B0F0"/>
                </a:solidFill>
              </a:rPr>
              <a:t> </a:t>
            </a:r>
            <a:r>
              <a:rPr lang="en-GB" dirty="0" err="1"/>
              <a:t>Aristoneikè</a:t>
            </a:r>
            <a:r>
              <a:rPr lang="en-GB" dirty="0"/>
              <a:t>, </a:t>
            </a:r>
            <a:r>
              <a:rPr lang="en-GB" dirty="0" err="1"/>
              <a:t>fille</a:t>
            </a:r>
            <a:r>
              <a:rPr lang="en-GB" dirty="0"/>
              <a:t> </a:t>
            </a:r>
            <a:r>
              <a:rPr lang="en-GB" dirty="0" err="1"/>
              <a:t>d'Aristocratès</a:t>
            </a:r>
            <a:r>
              <a:rPr lang="en-GB" dirty="0"/>
              <a:t>, </a:t>
            </a:r>
            <a:r>
              <a:rPr lang="en-GB" b="1" dirty="0" err="1">
                <a:solidFill>
                  <a:srgbClr val="00B0F0"/>
                </a:solidFill>
              </a:rPr>
              <a:t>grande-prêtresse</a:t>
            </a:r>
            <a:r>
              <a:rPr lang="en-GB" b="1" dirty="0">
                <a:solidFill>
                  <a:srgbClr val="00B0F0"/>
                </a:solidFill>
              </a:rPr>
              <a:t> et </a:t>
            </a:r>
            <a:r>
              <a:rPr lang="en-GB" b="1" dirty="0" err="1">
                <a:solidFill>
                  <a:srgbClr val="00B0F0"/>
                </a:solidFill>
              </a:rPr>
              <a:t>stéphanéphore</a:t>
            </a:r>
            <a:r>
              <a:rPr lang="en-GB" b="1" dirty="0">
                <a:solidFill>
                  <a:srgbClr val="00B0F0"/>
                </a:solidFill>
              </a:rPr>
              <a:t> ; </a:t>
            </a:r>
            <a:r>
              <a:rPr lang="en-GB" b="1" dirty="0" err="1">
                <a:solidFill>
                  <a:srgbClr val="00B0F0"/>
                </a:solidFill>
              </a:rPr>
              <a:t>tous</a:t>
            </a:r>
            <a:r>
              <a:rPr lang="en-GB" b="1" dirty="0">
                <a:solidFill>
                  <a:srgbClr val="00B0F0"/>
                </a:solidFill>
              </a:rPr>
              <a:t> </a:t>
            </a:r>
            <a:r>
              <a:rPr lang="en-GB" b="1" dirty="0" err="1">
                <a:solidFill>
                  <a:srgbClr val="00B0F0"/>
                </a:solidFill>
              </a:rPr>
              <a:t>deux</a:t>
            </a:r>
            <a:r>
              <a:rPr lang="en-GB" b="1" dirty="0">
                <a:solidFill>
                  <a:srgbClr val="00B0F0"/>
                </a:solidFill>
              </a:rPr>
              <a:t> </a:t>
            </a:r>
            <a:r>
              <a:rPr lang="en-GB" b="1" dirty="0" err="1">
                <a:solidFill>
                  <a:srgbClr val="00B0F0"/>
                </a:solidFill>
              </a:rPr>
              <a:t>ont</a:t>
            </a:r>
            <a:r>
              <a:rPr lang="en-GB" b="1" dirty="0">
                <a:solidFill>
                  <a:srgbClr val="00B0F0"/>
                </a:solidFill>
              </a:rPr>
              <a:t> </a:t>
            </a:r>
            <a:r>
              <a:rPr lang="en-GB" b="1" dirty="0" err="1">
                <a:solidFill>
                  <a:srgbClr val="00B0F0"/>
                </a:solidFill>
              </a:rPr>
              <a:t>été</a:t>
            </a:r>
            <a:r>
              <a:rPr lang="en-GB" b="1" dirty="0">
                <a:solidFill>
                  <a:srgbClr val="00B0F0"/>
                </a:solidFill>
              </a:rPr>
              <a:t> </a:t>
            </a:r>
            <a:r>
              <a:rPr lang="en-GB" b="1" dirty="0" err="1">
                <a:solidFill>
                  <a:srgbClr val="00B0F0"/>
                </a:solidFill>
              </a:rPr>
              <a:t>grands-prêtres</a:t>
            </a:r>
            <a:r>
              <a:rPr lang="en-GB" dirty="0"/>
              <a:t>.</a:t>
            </a:r>
          </a:p>
          <a:p>
            <a:endParaRPr lang="en-GB" dirty="0"/>
          </a:p>
          <a:p>
            <a:r>
              <a:rPr lang="en-GB" dirty="0" err="1"/>
              <a:t>Voir</a:t>
            </a:r>
            <a:r>
              <a:rPr lang="en-GB" dirty="0"/>
              <a:t> V. </a:t>
            </a:r>
            <a:r>
              <a:rPr lang="en-GB" dirty="0" err="1"/>
              <a:t>Ruggieri</a:t>
            </a:r>
            <a:r>
              <a:rPr lang="en-GB" dirty="0"/>
              <a:t>, </a:t>
            </a:r>
            <a:r>
              <a:rPr lang="en-GB" i="1" dirty="0"/>
              <a:t>EA</a:t>
            </a:r>
            <a:r>
              <a:rPr lang="en-GB" dirty="0"/>
              <a:t> 30 (1998) p. 157 et </a:t>
            </a:r>
            <a:r>
              <a:rPr lang="en-GB" i="1" dirty="0"/>
              <a:t>Bull.</a:t>
            </a:r>
            <a:r>
              <a:rPr lang="en-GB" dirty="0"/>
              <a:t> 2001, 414. </a:t>
            </a:r>
          </a:p>
        </p:txBody>
      </p:sp>
    </p:spTree>
    <p:extLst>
      <p:ext uri="{BB962C8B-B14F-4D97-AF65-F5344CB8AC3E}">
        <p14:creationId xmlns:p14="http://schemas.microsoft.com/office/powerpoint/2010/main" val="34623551"/>
      </p:ext>
    </p:extLst>
  </p:cSld>
  <p:clrMapOvr>
    <a:masterClrMapping/>
  </p:clrMapOvr>
  <p:transition spd="slow">
    <p:randomBa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Pergamon</a:t>
            </a:r>
            <a:r>
              <a:rPr lang="en-GB" dirty="0"/>
              <a:t>: Couple - priests</a:t>
            </a:r>
          </a:p>
        </p:txBody>
      </p:sp>
      <p:sp>
        <p:nvSpPr>
          <p:cNvPr id="3" name="Content Placeholder 2"/>
          <p:cNvSpPr>
            <a:spLocks noGrp="1"/>
          </p:cNvSpPr>
          <p:nvPr>
            <p:ph idx="1"/>
          </p:nvPr>
        </p:nvSpPr>
        <p:spPr>
          <a:xfrm>
            <a:off x="457200" y="1600200"/>
            <a:ext cx="3682752" cy="4525963"/>
          </a:xfrm>
        </p:spPr>
        <p:txBody>
          <a:bodyPr>
            <a:normAutofit fontScale="92500" lnSpcReduction="20000"/>
          </a:bodyPr>
          <a:lstStyle/>
          <a:p>
            <a:r>
              <a:rPr lang="fr-FR" dirty="0"/>
              <a:t>Fin du IIe siècle après J.-C.</a:t>
            </a:r>
          </a:p>
          <a:p>
            <a:r>
              <a:rPr lang="en-GB" dirty="0" err="1"/>
              <a:t>ἀρχιέρει</a:t>
            </a:r>
            <a:r>
              <a:rPr lang="en-GB" dirty="0"/>
              <a:t>α </a:t>
            </a:r>
          </a:p>
          <a:p>
            <a:r>
              <a:rPr lang="fr-FR" dirty="0"/>
              <a:t>Le philosophe L. Flavius </a:t>
            </a:r>
            <a:r>
              <a:rPr lang="fr-FR" dirty="0" err="1"/>
              <a:t>Hermocratès</a:t>
            </a:r>
            <a:r>
              <a:rPr lang="fr-FR" dirty="0"/>
              <a:t> est honoré par le Conseil et le peuple de Pergame pour sa carrière et notamment ses grandes-prêtrises d'Asie et de la cité (1). Sa femme </a:t>
            </a:r>
            <a:r>
              <a:rPr lang="fr-FR" dirty="0" err="1"/>
              <a:t>Aelia</a:t>
            </a:r>
            <a:r>
              <a:rPr lang="fr-FR" dirty="0"/>
              <a:t> </a:t>
            </a:r>
            <a:r>
              <a:rPr lang="fr-FR" dirty="0" err="1"/>
              <a:t>Antipatra</a:t>
            </a:r>
            <a:r>
              <a:rPr lang="fr-FR" dirty="0"/>
              <a:t>, prêtresse d'Athéna </a:t>
            </a:r>
            <a:r>
              <a:rPr lang="fr-FR" dirty="0" err="1"/>
              <a:t>Polias</a:t>
            </a:r>
            <a:r>
              <a:rPr lang="fr-FR" dirty="0"/>
              <a:t> et Nicéphore, a été deux fois grande-prêtresse de la cité, mais n'est pas attestée comme </a:t>
            </a:r>
            <a:r>
              <a:rPr lang="fr-FR" i="1" dirty="0" err="1"/>
              <a:t>archiereia</a:t>
            </a:r>
            <a:r>
              <a:rPr lang="fr-FR" i="1" dirty="0"/>
              <a:t> </a:t>
            </a:r>
            <a:r>
              <a:rPr lang="fr-FR" dirty="0"/>
              <a:t>d'Asie.</a:t>
            </a:r>
            <a:endParaRPr lang="en-GB" dirty="0"/>
          </a:p>
        </p:txBody>
      </p:sp>
      <p:sp>
        <p:nvSpPr>
          <p:cNvPr id="4" name="TextBox 3"/>
          <p:cNvSpPr txBox="1"/>
          <p:nvPr/>
        </p:nvSpPr>
        <p:spPr>
          <a:xfrm>
            <a:off x="4139952" y="1484784"/>
            <a:ext cx="4752528" cy="4524315"/>
          </a:xfrm>
          <a:prstGeom prst="rect">
            <a:avLst/>
          </a:prstGeom>
          <a:noFill/>
        </p:spPr>
        <p:txBody>
          <a:bodyPr wrap="square" rtlCol="0">
            <a:spAutoFit/>
          </a:bodyPr>
          <a:lstStyle/>
          <a:p>
            <a:r>
              <a:rPr lang="pt-BR" b="1" dirty="0"/>
              <a:t>I.Pergamon 524 (IGR 4, 475)</a:t>
            </a:r>
          </a:p>
          <a:p>
            <a:r>
              <a:rPr lang="en-GB" dirty="0"/>
              <a:t> </a:t>
            </a:r>
          </a:p>
          <a:p>
            <a:r>
              <a:rPr lang="en-GB" dirty="0"/>
              <a:t>l. 2-7 : [A</a:t>
            </a:r>
            <a:r>
              <a:rPr lang="el-GR" dirty="0"/>
              <a:t>ἰλίαν ? Ἀ]ντιπάτρου [θυγατέρα | Ἀντιπάτραν ?, γ]υναῖκα δὲ [Φλ(αβίου) Ἑρμοκρά|τους - </a:t>
            </a:r>
            <a:r>
              <a:rPr lang="en-GB" dirty="0"/>
              <a:t>c. 6 - </a:t>
            </a:r>
            <a:r>
              <a:rPr lang="el-GR" dirty="0"/>
              <a:t>ο]υ, τοῦ φιλο[σόφου ?, δὶς | ἀρχιερέω]ς Ἀσίας καὶ [τῆς πρώτης | μητροπόλε]ως καὶ νεω[κόρου τὸ β᾽ | πατρίδος, τὴ]ν δὶς ἀρχ[ιερείαν].</a:t>
            </a:r>
          </a:p>
          <a:p>
            <a:endParaRPr lang="en-GB" dirty="0"/>
          </a:p>
          <a:p>
            <a:r>
              <a:rPr lang="en-GB" dirty="0"/>
              <a:t>[</a:t>
            </a:r>
            <a:r>
              <a:rPr lang="en-GB" dirty="0" err="1"/>
              <a:t>Aelia</a:t>
            </a:r>
            <a:r>
              <a:rPr lang="en-GB" dirty="0"/>
              <a:t> </a:t>
            </a:r>
            <a:r>
              <a:rPr lang="en-GB" dirty="0" err="1"/>
              <a:t>Antipatra</a:t>
            </a:r>
            <a:r>
              <a:rPr lang="en-GB" dirty="0"/>
              <a:t> ?], </a:t>
            </a:r>
            <a:r>
              <a:rPr lang="en-GB" dirty="0" err="1"/>
              <a:t>fille</a:t>
            </a:r>
            <a:r>
              <a:rPr lang="en-GB" dirty="0"/>
              <a:t> </a:t>
            </a:r>
            <a:r>
              <a:rPr lang="en-GB" dirty="0" err="1"/>
              <a:t>d'Antipatros</a:t>
            </a:r>
            <a:r>
              <a:rPr lang="en-GB" dirty="0"/>
              <a:t>, </a:t>
            </a:r>
            <a:r>
              <a:rPr lang="en-GB" dirty="0" err="1"/>
              <a:t>épouse</a:t>
            </a:r>
            <a:r>
              <a:rPr lang="en-GB" dirty="0"/>
              <a:t> de Flavius </a:t>
            </a:r>
            <a:r>
              <a:rPr lang="en-GB" dirty="0" err="1"/>
              <a:t>Hermocratès</a:t>
            </a:r>
            <a:r>
              <a:rPr lang="en-GB" dirty="0"/>
              <a:t> [---], le philosophe (?), [</a:t>
            </a:r>
            <a:r>
              <a:rPr lang="en-GB" dirty="0" err="1"/>
              <a:t>deux</a:t>
            </a:r>
            <a:r>
              <a:rPr lang="en-GB" dirty="0"/>
              <a:t> </a:t>
            </a:r>
            <a:r>
              <a:rPr lang="en-GB" dirty="0" err="1"/>
              <a:t>fois</a:t>
            </a:r>
            <a:r>
              <a:rPr lang="en-GB" dirty="0"/>
              <a:t> grand-</a:t>
            </a:r>
            <a:r>
              <a:rPr lang="en-GB" dirty="0" err="1"/>
              <a:t>prêtre</a:t>
            </a:r>
            <a:r>
              <a:rPr lang="en-GB" dirty="0"/>
              <a:t>] </a:t>
            </a:r>
            <a:r>
              <a:rPr lang="en-GB" dirty="0" err="1"/>
              <a:t>d'Asie</a:t>
            </a:r>
            <a:r>
              <a:rPr lang="en-GB" dirty="0"/>
              <a:t> et de </a:t>
            </a:r>
            <a:r>
              <a:rPr lang="en-GB" dirty="0" err="1"/>
              <a:t>sa</a:t>
            </a:r>
            <a:r>
              <a:rPr lang="en-GB" dirty="0"/>
              <a:t> </a:t>
            </a:r>
            <a:r>
              <a:rPr lang="en-GB" dirty="0" err="1"/>
              <a:t>patrie</a:t>
            </a:r>
            <a:r>
              <a:rPr lang="en-GB" dirty="0"/>
              <a:t>, [la première </a:t>
            </a:r>
            <a:r>
              <a:rPr lang="en-GB" dirty="0" err="1"/>
              <a:t>métropole</a:t>
            </a:r>
            <a:r>
              <a:rPr lang="en-GB" dirty="0"/>
              <a:t> et la première à </a:t>
            </a:r>
            <a:r>
              <a:rPr lang="en-GB" dirty="0" err="1"/>
              <a:t>être</a:t>
            </a:r>
            <a:r>
              <a:rPr lang="en-GB" dirty="0"/>
              <a:t> </a:t>
            </a:r>
            <a:r>
              <a:rPr lang="en-GB" dirty="0" err="1"/>
              <a:t>deux</a:t>
            </a:r>
            <a:r>
              <a:rPr lang="en-GB" dirty="0"/>
              <a:t> </a:t>
            </a:r>
            <a:r>
              <a:rPr lang="en-GB" dirty="0" err="1"/>
              <a:t>fois</a:t>
            </a:r>
            <a:r>
              <a:rPr lang="en-GB" dirty="0"/>
              <a:t> </a:t>
            </a:r>
            <a:r>
              <a:rPr lang="en-GB" dirty="0" err="1"/>
              <a:t>néocore</a:t>
            </a:r>
            <a:r>
              <a:rPr lang="en-GB" dirty="0"/>
              <a:t>], qui a </a:t>
            </a:r>
            <a:r>
              <a:rPr lang="en-GB" dirty="0" err="1"/>
              <a:t>été</a:t>
            </a:r>
            <a:r>
              <a:rPr lang="en-GB" dirty="0"/>
              <a:t> </a:t>
            </a:r>
            <a:r>
              <a:rPr lang="en-GB" dirty="0" err="1"/>
              <a:t>grande-prêtresse</a:t>
            </a:r>
            <a:r>
              <a:rPr lang="en-GB" dirty="0"/>
              <a:t> </a:t>
            </a:r>
            <a:r>
              <a:rPr lang="en-GB" dirty="0" err="1"/>
              <a:t>deux</a:t>
            </a:r>
            <a:r>
              <a:rPr lang="en-GB" dirty="0"/>
              <a:t> </a:t>
            </a:r>
            <a:r>
              <a:rPr lang="en-GB" dirty="0" err="1"/>
              <a:t>fois</a:t>
            </a:r>
            <a:r>
              <a:rPr lang="en-GB" dirty="0"/>
              <a:t>.</a:t>
            </a:r>
          </a:p>
          <a:p>
            <a:r>
              <a:rPr lang="en-GB" dirty="0"/>
              <a:t>(cf. </a:t>
            </a:r>
            <a:r>
              <a:rPr lang="pt-BR" dirty="0"/>
              <a:t>Puech 2002 p. 304 n°139)</a:t>
            </a:r>
            <a:endParaRPr lang="en-GB" dirty="0"/>
          </a:p>
        </p:txBody>
      </p:sp>
    </p:spTree>
    <p:extLst>
      <p:ext uri="{BB962C8B-B14F-4D97-AF65-F5344CB8AC3E}">
        <p14:creationId xmlns:p14="http://schemas.microsoft.com/office/powerpoint/2010/main" val="853957542"/>
      </p:ext>
    </p:extLst>
  </p:cSld>
  <p:clrMapOvr>
    <a:masterClrMapping/>
  </p:clrMapOvr>
  <p:transition spd="slow">
    <p:randomBa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720080"/>
          </a:xfrm>
        </p:spPr>
        <p:txBody>
          <a:bodyPr/>
          <a:lstStyle/>
          <a:p>
            <a:r>
              <a:rPr lang="en-GB" dirty="0"/>
              <a:t>Bibliography</a:t>
            </a:r>
          </a:p>
        </p:txBody>
      </p:sp>
      <p:sp>
        <p:nvSpPr>
          <p:cNvPr id="3" name="Content Placeholder 2"/>
          <p:cNvSpPr>
            <a:spLocks noGrp="1"/>
          </p:cNvSpPr>
          <p:nvPr>
            <p:ph idx="1"/>
          </p:nvPr>
        </p:nvSpPr>
        <p:spPr>
          <a:xfrm>
            <a:off x="0" y="692696"/>
            <a:ext cx="9144000" cy="7416824"/>
          </a:xfrm>
        </p:spPr>
        <p:txBody>
          <a:bodyPr>
            <a:normAutofit fontScale="92500" lnSpcReduction="20000"/>
          </a:bodyPr>
          <a:lstStyle/>
          <a:p>
            <a:r>
              <a:rPr lang="en-GB" b="1" dirty="0" err="1"/>
              <a:t>Riet</a:t>
            </a:r>
            <a:r>
              <a:rPr lang="en-GB" b="1" dirty="0"/>
              <a:t> van Bremen</a:t>
            </a:r>
            <a:r>
              <a:rPr lang="en-GB" dirty="0"/>
              <a:t>, </a:t>
            </a:r>
            <a:r>
              <a:rPr lang="en-GB" i="1" dirty="0"/>
              <a:t>The Limits of Participation </a:t>
            </a:r>
            <a:r>
              <a:rPr lang="en-GB" dirty="0"/>
              <a:t>(1996)</a:t>
            </a:r>
          </a:p>
          <a:p>
            <a:r>
              <a:rPr lang="en-GB" dirty="0" err="1"/>
              <a:t>Kearsley</a:t>
            </a:r>
            <a:r>
              <a:rPr lang="en-GB" dirty="0"/>
              <a:t>, Roy, "</a:t>
            </a:r>
            <a:r>
              <a:rPr lang="en-GB" dirty="0">
                <a:hlinkClick r:id="rId2"/>
              </a:rPr>
              <a:t>Women in Public Life in the Roman East: </a:t>
            </a:r>
            <a:r>
              <a:rPr lang="en-GB" dirty="0" err="1">
                <a:hlinkClick r:id="rId2"/>
              </a:rPr>
              <a:t>Iunia</a:t>
            </a:r>
            <a:r>
              <a:rPr lang="en-GB" dirty="0">
                <a:hlinkClick r:id="rId2"/>
              </a:rPr>
              <a:t> Theodora, Claudia </a:t>
            </a:r>
            <a:r>
              <a:rPr lang="en-GB" dirty="0" err="1">
                <a:hlinkClick r:id="rId2"/>
              </a:rPr>
              <a:t>Metrodora</a:t>
            </a:r>
            <a:r>
              <a:rPr lang="en-GB" dirty="0">
                <a:hlinkClick r:id="rId2"/>
              </a:rPr>
              <a:t> and Phoebe, Benefactress of Paul</a:t>
            </a:r>
            <a:r>
              <a:rPr lang="en-GB" dirty="0"/>
              <a:t>," </a:t>
            </a:r>
            <a:r>
              <a:rPr lang="en-GB" i="1" dirty="0">
                <a:hlinkClick r:id="rId3" tooltip="Tyndale Bulletin"/>
              </a:rPr>
              <a:t>Tyndale Bulletin</a:t>
            </a:r>
            <a:r>
              <a:rPr lang="en-GB" dirty="0"/>
              <a:t> 50/2 (1999), p. 189 - 211.</a:t>
            </a:r>
          </a:p>
          <a:p>
            <a:r>
              <a:rPr lang="en-GB" b="1" dirty="0">
                <a:hlinkClick r:id="rId4"/>
              </a:rPr>
              <a:t>Economy of the Sacred in Hellenistic and </a:t>
            </a:r>
            <a:r>
              <a:rPr lang="en-GB" b="1" i="1" dirty="0">
                <a:hlinkClick r:id="rId4"/>
              </a:rPr>
              <a:t>Roman Asia Minor</a:t>
            </a:r>
            <a:r>
              <a:rPr lang="en-GB" b="1" dirty="0">
                <a:hlinkClick r:id="rId4"/>
              </a:rPr>
              <a:t> - Page 250 - Google Books Result</a:t>
            </a:r>
            <a:br>
              <a:rPr lang="en-GB" b="1" dirty="0"/>
            </a:br>
            <a:r>
              <a:rPr lang="en-GB" dirty="0" err="1">
                <a:hlinkClick r:id="rId5"/>
              </a:rPr>
              <a:t>Beate</a:t>
            </a:r>
            <a:r>
              <a:rPr lang="en-GB" dirty="0">
                <a:hlinkClick r:id="rId5"/>
              </a:rPr>
              <a:t> </a:t>
            </a:r>
            <a:r>
              <a:rPr lang="en-GB" dirty="0" err="1">
                <a:hlinkClick r:id="rId5"/>
              </a:rPr>
              <a:t>Dignas</a:t>
            </a:r>
            <a:r>
              <a:rPr lang="en-GB" dirty="0"/>
              <a:t> – 2002</a:t>
            </a:r>
          </a:p>
          <a:p>
            <a:r>
              <a:rPr lang="de-DE" sz="1400" dirty="0"/>
              <a:t>C. Lang-Auinger, Kaiserzeitliche Tempelanlagen in griechischen </a:t>
            </a:r>
            <a:r>
              <a:rPr lang="en-GB" sz="1400" dirty="0" err="1"/>
              <a:t>Städten</a:t>
            </a:r>
            <a:r>
              <a:rPr lang="en-GB" sz="1400" dirty="0"/>
              <a:t>, Forum </a:t>
            </a:r>
            <a:r>
              <a:rPr lang="en-GB" sz="1400" dirty="0" err="1"/>
              <a:t>Archaeologiae</a:t>
            </a:r>
            <a:r>
              <a:rPr lang="en-GB" sz="1400" dirty="0"/>
              <a:t> 63/VI/2012 (</a:t>
            </a:r>
            <a:r>
              <a:rPr lang="en-GB" sz="1400" dirty="0">
                <a:hlinkClick r:id="rId6"/>
              </a:rPr>
              <a:t>http://farch.net</a:t>
            </a:r>
            <a:r>
              <a:rPr lang="en-GB" sz="1400" dirty="0"/>
              <a:t>).</a:t>
            </a:r>
          </a:p>
          <a:p>
            <a:r>
              <a:rPr lang="en-GB" sz="1400" b="1" dirty="0">
                <a:hlinkClick r:id="rId7"/>
              </a:rPr>
              <a:t>The Mysteries of Artemis of </a:t>
            </a:r>
            <a:r>
              <a:rPr lang="en-GB" sz="1400" b="1" i="1" dirty="0" err="1">
                <a:hlinkClick r:id="rId7"/>
              </a:rPr>
              <a:t>Ephesos</a:t>
            </a:r>
            <a:r>
              <a:rPr lang="en-GB" sz="1400" b="1" dirty="0">
                <a:hlinkClick r:id="rId7"/>
              </a:rPr>
              <a:t>: Cult, Polis, and Change in ... - Page 156 - Google Books Result</a:t>
            </a:r>
            <a:r>
              <a:rPr lang="en-GB" sz="1400" b="1" dirty="0"/>
              <a:t> </a:t>
            </a:r>
            <a:r>
              <a:rPr lang="en-GB" sz="1400" i="1" dirty="0"/>
              <a:t>books.google.com/</a:t>
            </a:r>
            <a:r>
              <a:rPr lang="en-GB" sz="1400" i="1" dirty="0" err="1"/>
              <a:t>books?isbn</a:t>
            </a:r>
            <a:r>
              <a:rPr lang="en-GB" sz="1400" i="1" dirty="0"/>
              <a:t>=0300178638 </a:t>
            </a:r>
            <a:r>
              <a:rPr lang="en-GB" sz="1400" dirty="0">
                <a:hlinkClick r:id="rId8"/>
              </a:rPr>
              <a:t>Guy MacLean Rogers</a:t>
            </a:r>
            <a:r>
              <a:rPr lang="en-GB" sz="1400" dirty="0"/>
              <a:t> - 2012 – History</a:t>
            </a:r>
          </a:p>
          <a:p>
            <a:r>
              <a:rPr lang="en-GB" sz="1400" dirty="0"/>
              <a:t>HELMUT ENGELMANN, ZPE 97 (1993) 279–289 </a:t>
            </a:r>
            <a:r>
              <a:rPr lang="en-GB" sz="1400" dirty="0">
                <a:solidFill>
                  <a:srgbClr val="00B0F0"/>
                </a:solidFill>
              </a:rPr>
              <a:t>TITEL</a:t>
            </a:r>
          </a:p>
          <a:p>
            <a:r>
              <a:rPr lang="en-GB" sz="1400" b="1" dirty="0" err="1"/>
              <a:t>IAph</a:t>
            </a:r>
            <a:r>
              <a:rPr lang="en-GB" sz="1400" b="1" dirty="0"/>
              <a:t> 2007 = Joyce Reynolds</a:t>
            </a:r>
            <a:r>
              <a:rPr lang="en-GB" sz="1400" dirty="0"/>
              <a:t>, </a:t>
            </a:r>
            <a:r>
              <a:rPr lang="en-GB" sz="1400" b="1" dirty="0"/>
              <a:t>Charlotte </a:t>
            </a:r>
            <a:r>
              <a:rPr lang="en-GB" sz="1400" b="1" dirty="0" err="1"/>
              <a:t>Roueché</a:t>
            </a:r>
            <a:r>
              <a:rPr lang="en-GB" sz="1400" dirty="0"/>
              <a:t>, </a:t>
            </a:r>
            <a:r>
              <a:rPr lang="en-GB" sz="1400" b="1" dirty="0"/>
              <a:t>Gabriel </a:t>
            </a:r>
            <a:r>
              <a:rPr lang="en-GB" sz="1400" b="1" dirty="0" err="1"/>
              <a:t>Bodard</a:t>
            </a:r>
            <a:r>
              <a:rPr lang="en-GB" sz="1400" dirty="0"/>
              <a:t>, </a:t>
            </a:r>
            <a:r>
              <a:rPr lang="en-GB" sz="1400" i="1" dirty="0"/>
              <a:t>Inscriptions of </a:t>
            </a:r>
            <a:r>
              <a:rPr lang="en-GB" sz="1400" i="1" dirty="0" err="1"/>
              <a:t>Aphrodisias</a:t>
            </a:r>
            <a:r>
              <a:rPr lang="en-GB" sz="1400" dirty="0"/>
              <a:t> (2007), available &lt;</a:t>
            </a:r>
            <a:r>
              <a:rPr lang="en-GB" sz="1400" dirty="0">
                <a:hlinkClick r:id="rId9" tooltip="External website"/>
              </a:rPr>
              <a:t>http://insaph.kcl.ac.uk/iaph2007</a:t>
            </a:r>
            <a:r>
              <a:rPr lang="en-GB" sz="1400" dirty="0"/>
              <a:t>&gt;, ISBN 978-1-897747-19-3. </a:t>
            </a:r>
          </a:p>
          <a:p>
            <a:r>
              <a:rPr lang="fr-FR" sz="1400" dirty="0"/>
              <a:t>Sur ces prêtrises d'Artémis, voir L. Moretti, </a:t>
            </a:r>
            <a:r>
              <a:rPr lang="fr-FR" sz="1400" i="1" dirty="0"/>
              <a:t>Riv. Fil</a:t>
            </a:r>
            <a:r>
              <a:rPr lang="fr-FR" sz="1400" dirty="0"/>
              <a:t> 1959 p. 199-206. </a:t>
            </a:r>
          </a:p>
          <a:p>
            <a:r>
              <a:rPr lang="fr-FR" sz="1400" dirty="0" err="1"/>
              <a:t>Braunstein</a:t>
            </a:r>
            <a:r>
              <a:rPr lang="fr-FR" sz="1400" dirty="0"/>
              <a:t>, Otto 1911</a:t>
            </a:r>
            <a:r>
              <a:rPr lang="fr-FR" sz="1400" i="1" dirty="0"/>
              <a:t>, Die </a:t>
            </a:r>
            <a:r>
              <a:rPr lang="fr-FR" sz="1400" i="1" dirty="0" err="1"/>
              <a:t>politische</a:t>
            </a:r>
            <a:r>
              <a:rPr lang="fr-FR" sz="1400" i="1" dirty="0"/>
              <a:t> </a:t>
            </a:r>
            <a:r>
              <a:rPr lang="fr-FR" sz="1400" i="1" dirty="0" err="1"/>
              <a:t>Wirksamkeit</a:t>
            </a:r>
            <a:r>
              <a:rPr lang="fr-FR" sz="1400" i="1" dirty="0"/>
              <a:t> der </a:t>
            </a:r>
            <a:r>
              <a:rPr lang="fr-FR" sz="1400" i="1" dirty="0" err="1"/>
              <a:t>griechischen</a:t>
            </a:r>
            <a:r>
              <a:rPr lang="fr-FR" sz="1400" i="1" dirty="0"/>
              <a:t> </a:t>
            </a:r>
            <a:r>
              <a:rPr lang="fr-FR" sz="1400" i="1" dirty="0" err="1"/>
              <a:t>Frau</a:t>
            </a:r>
            <a:r>
              <a:rPr lang="fr-FR" sz="1400" dirty="0"/>
              <a:t>. </a:t>
            </a:r>
            <a:r>
              <a:rPr lang="en-GB" sz="1400" dirty="0"/>
              <a:t>: </a:t>
            </a:r>
            <a:r>
              <a:rPr lang="en-GB" sz="1400" dirty="0" err="1"/>
              <a:t>eine</a:t>
            </a:r>
            <a:r>
              <a:rPr lang="en-GB" sz="1400" dirty="0"/>
              <a:t> </a:t>
            </a:r>
            <a:r>
              <a:rPr lang="en-GB" sz="1400" dirty="0" err="1"/>
              <a:t>nachwirkung</a:t>
            </a:r>
            <a:r>
              <a:rPr lang="en-GB" sz="1400" dirty="0"/>
              <a:t> </a:t>
            </a:r>
            <a:r>
              <a:rPr lang="en-GB" sz="1400" dirty="0" err="1"/>
              <a:t>vorgriechischen</a:t>
            </a:r>
            <a:r>
              <a:rPr lang="en-GB" sz="1400" dirty="0"/>
              <a:t> </a:t>
            </a:r>
            <a:r>
              <a:rPr lang="en-GB" sz="1400" dirty="0" err="1"/>
              <a:t>Mutterrechtes</a:t>
            </a:r>
            <a:r>
              <a:rPr lang="en-GB" sz="1400" dirty="0"/>
              <a:t>. </a:t>
            </a:r>
          </a:p>
          <a:p>
            <a:r>
              <a:rPr lang="en-GB" sz="1400" dirty="0"/>
              <a:t>R.A. </a:t>
            </a:r>
            <a:r>
              <a:rPr lang="en-GB" sz="1400" dirty="0" err="1"/>
              <a:t>Kearsley</a:t>
            </a:r>
            <a:r>
              <a:rPr lang="en-GB" sz="1400" dirty="0"/>
              <a:t>, ‘The </a:t>
            </a:r>
            <a:r>
              <a:rPr lang="en-GB" sz="1400" dirty="0" err="1"/>
              <a:t>Asiarchs</a:t>
            </a:r>
            <a:r>
              <a:rPr lang="en-GB" sz="1400" dirty="0"/>
              <a:t>’ in </a:t>
            </a:r>
            <a:r>
              <a:rPr lang="en-GB" sz="1400" i="1" dirty="0"/>
              <a:t>The Book of Acts in its First Century Setting</a:t>
            </a:r>
          </a:p>
          <a:p>
            <a:r>
              <a:rPr lang="en-GB" sz="1400" i="1" dirty="0"/>
              <a:t>2: The Graeco-Roman Setting</a:t>
            </a:r>
            <a:r>
              <a:rPr lang="en-GB" sz="1400" dirty="0"/>
              <a:t>, ed. D.W.J. Gill, and C. </a:t>
            </a:r>
            <a:r>
              <a:rPr lang="en-GB" sz="1400" dirty="0" err="1"/>
              <a:t>Gempf</a:t>
            </a:r>
            <a:r>
              <a:rPr lang="en-GB" sz="1400" dirty="0"/>
              <a:t> (Grand</a:t>
            </a:r>
          </a:p>
          <a:p>
            <a:r>
              <a:rPr lang="en-GB" sz="1400" dirty="0"/>
              <a:t>Rapids/Carlisle: Eerdmans/The Paternoster Press, 1994), 363-76.</a:t>
            </a:r>
          </a:p>
          <a:p>
            <a:r>
              <a:rPr lang="en-GB" sz="1400" b="1" dirty="0"/>
              <a:t>Barbara McManus, 2007   xxx</a:t>
            </a:r>
          </a:p>
          <a:p>
            <a:r>
              <a:rPr lang="en-GB" sz="1400" b="1" dirty="0"/>
              <a:t>Girls and Women in Classical Greek Religion </a:t>
            </a:r>
            <a:r>
              <a:rPr lang="en-GB" sz="1400" dirty="0"/>
              <a:t> By Matthew Dillon</a:t>
            </a:r>
          </a:p>
          <a:p>
            <a:r>
              <a:rPr lang="en-GB" sz="1400" b="1" dirty="0" err="1"/>
              <a:t>Didyma</a:t>
            </a:r>
            <a:r>
              <a:rPr lang="en-GB" sz="1400" b="1" dirty="0"/>
              <a:t>: Apollo's Oracle, Cult, and Companions </a:t>
            </a:r>
            <a:r>
              <a:rPr lang="en-GB" sz="1400" dirty="0"/>
              <a:t> By Joseph (Joseph Eddy) </a:t>
            </a:r>
            <a:r>
              <a:rPr lang="en-GB" sz="1400" dirty="0" err="1"/>
              <a:t>Fontenrose</a:t>
            </a:r>
            <a:endParaRPr lang="en-GB" sz="1400" dirty="0"/>
          </a:p>
          <a:p>
            <a:r>
              <a:rPr lang="en-GB" sz="1400" b="1" dirty="0">
                <a:hlinkClick r:id="rId10"/>
              </a:rPr>
              <a:t>Women and Visual Replication </a:t>
            </a:r>
            <a:r>
              <a:rPr lang="en-GB" sz="1400" b="1" i="1" dirty="0">
                <a:hlinkClick r:id="rId10"/>
              </a:rPr>
              <a:t>in</a:t>
            </a:r>
            <a:r>
              <a:rPr lang="en-GB" sz="1400" b="1" dirty="0">
                <a:hlinkClick r:id="rId10"/>
              </a:rPr>
              <a:t> Roman Imperial Art and Culture - Page 234 - Google Books Result</a:t>
            </a:r>
            <a:endParaRPr lang="en-GB" sz="1400" b="1" dirty="0"/>
          </a:p>
          <a:p>
            <a:r>
              <a:rPr lang="en-GB" sz="1400" i="1" dirty="0"/>
              <a:t>books.google.com/</a:t>
            </a:r>
            <a:r>
              <a:rPr lang="en-GB" sz="1400" i="1" dirty="0" err="1"/>
              <a:t>books?isbn</a:t>
            </a:r>
            <a:r>
              <a:rPr lang="en-GB" sz="1400" i="1" dirty="0"/>
              <a:t>=0521825156</a:t>
            </a:r>
            <a:endParaRPr lang="en-GB" sz="1400" dirty="0"/>
          </a:p>
          <a:p>
            <a:r>
              <a:rPr lang="en-GB" sz="1400" dirty="0">
                <a:hlinkClick r:id="rId11"/>
              </a:rPr>
              <a:t>Jennifer Trimble</a:t>
            </a:r>
            <a:r>
              <a:rPr lang="en-GB" sz="1400" dirty="0"/>
              <a:t> - 2011 - Art</a:t>
            </a:r>
          </a:p>
          <a:p>
            <a:r>
              <a:rPr lang="en-GB" sz="1200" b="1" dirty="0">
                <a:hlinkClick r:id="rId12"/>
              </a:rPr>
              <a:t>Experiencing Rome: Culture, Identity and Power </a:t>
            </a:r>
            <a:r>
              <a:rPr lang="en-GB" sz="1200" b="1" i="1" dirty="0">
                <a:hlinkClick r:id="rId12"/>
              </a:rPr>
              <a:t>in</a:t>
            </a:r>
            <a:r>
              <a:rPr lang="en-GB" sz="1200" b="1" dirty="0">
                <a:hlinkClick r:id="rId12"/>
              </a:rPr>
              <a:t> the Roman Empire - Page 165 - Google Books Result</a:t>
            </a:r>
            <a:endParaRPr lang="en-GB" sz="1200" b="1" dirty="0"/>
          </a:p>
          <a:p>
            <a:r>
              <a:rPr lang="en-GB" sz="1200" i="1" dirty="0"/>
              <a:t>books.google.com/</a:t>
            </a:r>
            <a:r>
              <a:rPr lang="en-GB" sz="1200" i="1" dirty="0" err="1"/>
              <a:t>books?isbn</a:t>
            </a:r>
            <a:r>
              <a:rPr lang="en-GB" sz="1200" i="1" dirty="0"/>
              <a:t>=0415212855</a:t>
            </a:r>
            <a:endParaRPr lang="en-GB" sz="1200" dirty="0"/>
          </a:p>
          <a:p>
            <a:r>
              <a:rPr lang="en-GB" sz="1200" dirty="0">
                <a:hlinkClick r:id="rId13"/>
              </a:rPr>
              <a:t>Janet </a:t>
            </a:r>
            <a:r>
              <a:rPr lang="en-GB" sz="1200" dirty="0" err="1">
                <a:hlinkClick r:id="rId13"/>
              </a:rPr>
              <a:t>Huskinson</a:t>
            </a:r>
            <a:r>
              <a:rPr lang="en-GB" sz="1200" dirty="0"/>
              <a:t> - 2000 - Social Science</a:t>
            </a:r>
          </a:p>
          <a:p>
            <a:r>
              <a:rPr lang="en-GB" sz="1200" b="1" dirty="0">
                <a:hlinkClick r:id="rId14"/>
              </a:rPr>
              <a:t>Women </a:t>
            </a:r>
            <a:r>
              <a:rPr lang="en-GB" sz="1200" b="1" i="1" dirty="0">
                <a:hlinkClick r:id="rId14"/>
              </a:rPr>
              <a:t>in</a:t>
            </a:r>
            <a:r>
              <a:rPr lang="en-GB" sz="1200" b="1" dirty="0">
                <a:hlinkClick r:id="rId14"/>
              </a:rPr>
              <a:t> the Ancient World - Page 272 - Google Books Result</a:t>
            </a:r>
            <a:endParaRPr lang="en-GB" sz="1200" b="1" dirty="0"/>
          </a:p>
          <a:p>
            <a:r>
              <a:rPr lang="en-GB" sz="1200" i="1" dirty="0"/>
              <a:t>books.google.com/</a:t>
            </a:r>
            <a:r>
              <a:rPr lang="en-GB" sz="1200" i="1" dirty="0" err="1"/>
              <a:t>books?isbn</a:t>
            </a:r>
            <a:r>
              <a:rPr lang="en-GB" sz="1200" i="1" dirty="0"/>
              <a:t>=1576070921</a:t>
            </a:r>
            <a:endParaRPr lang="en-GB" sz="1200" dirty="0"/>
          </a:p>
          <a:p>
            <a:r>
              <a:rPr lang="en-GB" sz="1200" dirty="0">
                <a:hlinkClick r:id="rId15"/>
              </a:rPr>
              <a:t>Joyce E. Salisbury</a:t>
            </a:r>
            <a:r>
              <a:rPr lang="en-GB" sz="1200" dirty="0"/>
              <a:t> - 2001 - Reference</a:t>
            </a:r>
          </a:p>
          <a:p>
            <a:r>
              <a:rPr lang="en-GB" sz="1200" b="1" dirty="0"/>
              <a:t>...</a:t>
            </a:r>
            <a:r>
              <a:rPr lang="en-GB" sz="1200" dirty="0"/>
              <a:t> him against the Greeks, and when she</a:t>
            </a:r>
          </a:p>
          <a:p>
            <a:r>
              <a:rPr lang="en-GB" sz="1100" b="1" dirty="0"/>
              <a:t>Women in the Ancient World</a:t>
            </a:r>
          </a:p>
          <a:p>
            <a:r>
              <a:rPr lang="en-GB" sz="1100" dirty="0"/>
              <a:t> By Joyce E. Salisbury</a:t>
            </a:r>
            <a:endParaRPr lang="en-GB" sz="1400" b="1" dirty="0"/>
          </a:p>
          <a:p>
            <a:endParaRPr lang="en-GB" sz="1400" dirty="0"/>
          </a:p>
        </p:txBody>
      </p:sp>
    </p:spTree>
    <p:extLst>
      <p:ext uri="{BB962C8B-B14F-4D97-AF65-F5344CB8AC3E}">
        <p14:creationId xmlns:p14="http://schemas.microsoft.com/office/powerpoint/2010/main" val="2217247691"/>
      </p:ext>
    </p:extLst>
  </p:cSld>
  <p:clrMapOvr>
    <a:masterClrMapping/>
  </p:clrMapOvr>
  <p:transition spd="slow">
    <p:randomBa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a:t>Magnesia… Other priestesses !</a:t>
            </a:r>
          </a:p>
        </p:txBody>
      </p:sp>
      <p:sp>
        <p:nvSpPr>
          <p:cNvPr id="3" name="Content Placeholder 2"/>
          <p:cNvSpPr>
            <a:spLocks noGrp="1"/>
          </p:cNvSpPr>
          <p:nvPr>
            <p:ph idx="1"/>
          </p:nvPr>
        </p:nvSpPr>
        <p:spPr/>
        <p:txBody>
          <a:bodyPr>
            <a:normAutofit fontScale="92500" lnSpcReduction="10000"/>
          </a:bodyPr>
          <a:lstStyle/>
          <a:p>
            <a:r>
              <a:rPr lang="en-GB" b="1" dirty="0">
                <a:hlinkClick r:id="rId2"/>
              </a:rPr>
              <a:t>Regions</a:t>
            </a:r>
            <a:r>
              <a:rPr lang="en-GB" b="1" dirty="0"/>
              <a:t> : </a:t>
            </a:r>
            <a:r>
              <a:rPr lang="en-GB" b="1" dirty="0">
                <a:hlinkClick r:id="rId3"/>
              </a:rPr>
              <a:t>Asia Minor</a:t>
            </a:r>
            <a:r>
              <a:rPr lang="en-GB" b="1" dirty="0"/>
              <a:t> : </a:t>
            </a:r>
            <a:r>
              <a:rPr lang="en-GB" b="1" dirty="0">
                <a:hlinkClick r:id="rId4"/>
              </a:rPr>
              <a:t>Caria </a:t>
            </a:r>
            <a:endParaRPr lang="en-GB" b="1" dirty="0"/>
          </a:p>
          <a:p>
            <a:r>
              <a:rPr lang="en-GB" b="1" dirty="0">
                <a:hlinkClick r:id="rId5"/>
              </a:rPr>
              <a:t>Magnesia</a:t>
            </a:r>
            <a:r>
              <a:rPr lang="en-GB" b="1" dirty="0"/>
              <a:t> 277    </a:t>
            </a:r>
            <a:r>
              <a:rPr lang="en-GB" b="1" dirty="0">
                <a:hlinkClick r:id="rId6"/>
              </a:rPr>
              <a:t> Magnesia 276</a:t>
            </a:r>
            <a:r>
              <a:rPr lang="en-GB" b="1" dirty="0"/>
              <a:t>    </a:t>
            </a:r>
            <a:r>
              <a:rPr lang="en-GB" b="1" dirty="0">
                <a:hlinkClick r:id="rId7"/>
              </a:rPr>
              <a:t>Magnesia 278 </a:t>
            </a:r>
            <a:endParaRPr lang="en-GB" b="1" dirty="0"/>
          </a:p>
          <a:p>
            <a:r>
              <a:rPr lang="en-GB" b="1" dirty="0"/>
              <a:t>   Honorary inscription for (no name), priestess of </a:t>
            </a:r>
            <a:r>
              <a:rPr lang="en-GB" b="1" dirty="0" err="1"/>
              <a:t>Ar</a:t>
            </a:r>
            <a:r>
              <a:rPr lang="en-GB" b="1" dirty="0"/>
              <a:t>[</a:t>
            </a:r>
            <a:r>
              <a:rPr lang="en-GB" b="1" dirty="0" err="1"/>
              <a:t>temi</a:t>
            </a:r>
            <a:r>
              <a:rPr lang="en-GB" b="1" dirty="0"/>
              <a:t>]s</a:t>
            </a:r>
            <a:br>
              <a:rPr lang="en-GB" b="1" dirty="0"/>
            </a:br>
            <a:r>
              <a:rPr lang="en-GB" b="1" dirty="0" err="1"/>
              <a:t>Leukophry</a:t>
            </a:r>
            <a:r>
              <a:rPr lang="en-GB" b="1" dirty="0"/>
              <a:t>[</a:t>
            </a:r>
            <a:r>
              <a:rPr lang="en-GB" b="1" dirty="0" err="1"/>
              <a:t>ene</a:t>
            </a:r>
            <a:r>
              <a:rPr lang="en-GB" b="1" dirty="0"/>
              <a:t>]; imperial; found at Magnesia Mai.: CIG 2914.b;</a:t>
            </a:r>
            <a:br>
              <a:rPr lang="en-GB" b="1" dirty="0"/>
            </a:br>
            <a:r>
              <a:rPr lang="en-GB" b="1" dirty="0" err="1"/>
              <a:t>Texier</a:t>
            </a:r>
            <a:r>
              <a:rPr lang="en-GB" b="1" dirty="0"/>
              <a:t>, </a:t>
            </a:r>
            <a:r>
              <a:rPr lang="en-GB" b="1" dirty="0" err="1"/>
              <a:t>Asie</a:t>
            </a:r>
            <a:r>
              <a:rPr lang="en-GB" b="1" dirty="0"/>
              <a:t> min. III p. 96 (non </a:t>
            </a:r>
            <a:r>
              <a:rPr lang="en-GB" b="1" dirty="0" err="1"/>
              <a:t>vidi</a:t>
            </a:r>
            <a:r>
              <a:rPr lang="en-GB" b="1" dirty="0"/>
              <a:t>); </a:t>
            </a:r>
            <a:r>
              <a:rPr lang="en-GB" b="1" dirty="0" err="1"/>
              <a:t>Leake</a:t>
            </a:r>
            <a:r>
              <a:rPr lang="en-GB" b="1" dirty="0"/>
              <a:t>, Journal 246, no.</a:t>
            </a:r>
            <a:br>
              <a:rPr lang="en-GB" b="1" dirty="0"/>
            </a:br>
            <a:r>
              <a:rPr lang="en-GB" b="1" i="1" dirty="0"/>
              <a:t>; </a:t>
            </a:r>
            <a:r>
              <a:rPr lang="en-GB" b="1" i="1" dirty="0" err="1"/>
              <a:t>Froehner</a:t>
            </a:r>
            <a:r>
              <a:rPr lang="en-GB" b="1" i="1" dirty="0"/>
              <a:t>, </a:t>
            </a:r>
            <a:r>
              <a:rPr lang="en-GB" b="1" i="1" dirty="0" err="1"/>
              <a:t>Inscript</a:t>
            </a:r>
            <a:r>
              <a:rPr lang="en-GB" b="1" i="1" dirty="0"/>
              <a:t>. gr. du Louvre 139, no. 65; *</a:t>
            </a:r>
            <a:r>
              <a:rPr lang="en-GB" b="1" i="1" dirty="0" err="1"/>
              <a:t>IMagnesia</a:t>
            </a:r>
            <a:r>
              <a:rPr lang="en-GB" b="1" i="1" dirty="0"/>
              <a:t> 195.</a:t>
            </a:r>
            <a:br>
              <a:rPr lang="en-GB" b="1" dirty="0"/>
            </a:br>
            <a:r>
              <a:rPr lang="en-GB" b="1" dirty="0"/>
              <a:t>  </a:t>
            </a:r>
          </a:p>
          <a:p>
            <a:r>
              <a:rPr lang="en-GB" b="1" i="1" dirty="0" err="1"/>
              <a:t>IMagn</a:t>
            </a:r>
            <a:r>
              <a:rPr lang="en-GB" b="1" i="1" dirty="0"/>
              <a:t> 195</a:t>
            </a:r>
            <a:endParaRPr lang="en-GB" b="1" dirty="0"/>
          </a:p>
          <a:p>
            <a:r>
              <a:rPr lang="en-GB" dirty="0"/>
              <a:t>1 </a:t>
            </a:r>
            <a:r>
              <a:rPr lang="el-GR" dirty="0"/>
              <a:t>ἀγαθῇ τύχῃ</a:t>
            </a:r>
          </a:p>
          <a:p>
            <a:r>
              <a:rPr lang="el-GR" dirty="0"/>
              <a:t>[ἱ]έρεια ἐγένετο Ἀρ-</a:t>
            </a:r>
          </a:p>
          <a:p>
            <a:r>
              <a:rPr lang="el-GR" dirty="0"/>
              <a:t>[τέμι]δος Λευκοφρυ[ηνῆς —]</a:t>
            </a:r>
          </a:p>
          <a:p>
            <a:r>
              <a:rPr lang="el-GR" dirty="0">
                <a:hlinkClick r:id="rId8"/>
              </a:rPr>
              <a:t># </a:t>
            </a:r>
            <a:r>
              <a:rPr lang="en-GB" dirty="0">
                <a:hlinkClick r:id="rId8"/>
              </a:rPr>
              <a:t>PH260718 </a:t>
            </a:r>
            <a:endParaRPr lang="en-GB" dirty="0"/>
          </a:p>
          <a:p>
            <a:endParaRPr lang="en-GB" dirty="0"/>
          </a:p>
        </p:txBody>
      </p:sp>
    </p:spTree>
    <p:extLst>
      <p:ext uri="{BB962C8B-B14F-4D97-AF65-F5344CB8AC3E}">
        <p14:creationId xmlns:p14="http://schemas.microsoft.com/office/powerpoint/2010/main" val="2493745597"/>
      </p:ext>
    </p:extLst>
  </p:cSld>
  <p:clrMapOvr>
    <a:masterClrMapping/>
  </p:clrMapOvr>
  <p:transition spd="slow">
    <p:randomBa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Mylasa</a:t>
            </a:r>
            <a:r>
              <a:rPr lang="en-GB" dirty="0"/>
              <a:t>: dedication of OIKOS</a:t>
            </a:r>
          </a:p>
        </p:txBody>
      </p:sp>
      <p:sp>
        <p:nvSpPr>
          <p:cNvPr id="3" name="Content Placeholder 2"/>
          <p:cNvSpPr>
            <a:spLocks noGrp="1"/>
          </p:cNvSpPr>
          <p:nvPr>
            <p:ph idx="1"/>
          </p:nvPr>
        </p:nvSpPr>
        <p:spPr/>
        <p:txBody>
          <a:bodyPr>
            <a:normAutofit fontScale="85000" lnSpcReduction="20000"/>
          </a:bodyPr>
          <a:lstStyle/>
          <a:p>
            <a:r>
              <a:rPr lang="en-GB" b="1" dirty="0">
                <a:hlinkClick r:id="rId2"/>
              </a:rPr>
              <a:t>Regions</a:t>
            </a:r>
            <a:r>
              <a:rPr lang="en-GB" b="1" dirty="0"/>
              <a:t> : </a:t>
            </a:r>
            <a:r>
              <a:rPr lang="en-GB" b="1" dirty="0">
                <a:hlinkClick r:id="rId3"/>
              </a:rPr>
              <a:t>Asia Minor</a:t>
            </a:r>
            <a:r>
              <a:rPr lang="en-GB" b="1" dirty="0"/>
              <a:t> : </a:t>
            </a:r>
            <a:r>
              <a:rPr lang="en-GB" b="1" dirty="0">
                <a:hlinkClick r:id="rId4"/>
              </a:rPr>
              <a:t>Caria </a:t>
            </a:r>
            <a:endParaRPr lang="en-GB" b="1" dirty="0"/>
          </a:p>
          <a:p>
            <a:r>
              <a:rPr lang="en-GB" b="1" dirty="0" err="1">
                <a:hlinkClick r:id="rId5"/>
              </a:rPr>
              <a:t>Mylasa</a:t>
            </a:r>
            <a:r>
              <a:rPr lang="en-GB" b="1" dirty="0"/>
              <a:t> 140    </a:t>
            </a:r>
            <a:r>
              <a:rPr lang="en-GB" b="1" dirty="0">
                <a:hlinkClick r:id="rId6"/>
              </a:rPr>
              <a:t> </a:t>
            </a:r>
            <a:r>
              <a:rPr lang="en-GB" b="1" dirty="0" err="1">
                <a:hlinkClick r:id="rId6"/>
              </a:rPr>
              <a:t>Mylasa</a:t>
            </a:r>
            <a:r>
              <a:rPr lang="en-GB" b="1" dirty="0">
                <a:hlinkClick r:id="rId6"/>
              </a:rPr>
              <a:t> 139*5</a:t>
            </a:r>
            <a:r>
              <a:rPr lang="en-GB" b="1" dirty="0"/>
              <a:t>    </a:t>
            </a:r>
            <a:r>
              <a:rPr lang="en-GB" b="1" dirty="0" err="1">
                <a:hlinkClick r:id="rId7"/>
              </a:rPr>
              <a:t>Mylasa</a:t>
            </a:r>
            <a:r>
              <a:rPr lang="en-GB" b="1" dirty="0">
                <a:hlinkClick r:id="rId7"/>
              </a:rPr>
              <a:t> 141 </a:t>
            </a:r>
            <a:endParaRPr lang="en-GB" b="1" dirty="0"/>
          </a:p>
          <a:p>
            <a:r>
              <a:rPr lang="en-GB" b="1" dirty="0"/>
              <a:t>   Dedication of </a:t>
            </a:r>
            <a:r>
              <a:rPr lang="en-GB" b="1" i="1" dirty="0" err="1"/>
              <a:t>oikos</a:t>
            </a:r>
            <a:r>
              <a:rPr lang="en-GB" b="1" dirty="0"/>
              <a:t> and </a:t>
            </a:r>
            <a:r>
              <a:rPr lang="en-GB" b="1" i="1" dirty="0" err="1"/>
              <a:t>prodomos</a:t>
            </a:r>
            <a:r>
              <a:rPr lang="en-GB" b="1" dirty="0"/>
              <a:t> to Meter </a:t>
            </a:r>
            <a:r>
              <a:rPr lang="en-GB" b="1" dirty="0" err="1"/>
              <a:t>Th</a:t>
            </a:r>
            <a:r>
              <a:rPr lang="en-GB" b="1" dirty="0"/>
              <a:t>&lt;e&gt;on by</a:t>
            </a:r>
            <a:br>
              <a:rPr lang="en-GB" b="1" dirty="0"/>
            </a:br>
            <a:r>
              <a:rPr lang="en-GB" b="1" dirty="0" err="1"/>
              <a:t>Kosinas</a:t>
            </a:r>
            <a:r>
              <a:rPr lang="en-GB" b="1" dirty="0"/>
              <a:t> </a:t>
            </a:r>
            <a:r>
              <a:rPr lang="en-GB" b="1" dirty="0" err="1"/>
              <a:t>Iasonos</a:t>
            </a:r>
            <a:r>
              <a:rPr lang="en-GB" b="1" dirty="0"/>
              <a:t>, </a:t>
            </a:r>
            <a:r>
              <a:rPr lang="en-GB" b="1" i="1" dirty="0" err="1"/>
              <a:t>hiereia</a:t>
            </a:r>
            <a:r>
              <a:rPr lang="en-GB" b="1" dirty="0"/>
              <a:t> of Meter </a:t>
            </a:r>
            <a:r>
              <a:rPr lang="en-GB" b="1" dirty="0" err="1"/>
              <a:t>Theon</a:t>
            </a:r>
            <a:r>
              <a:rPr lang="en-GB" b="1" dirty="0"/>
              <a:t>, on stone block; II;</a:t>
            </a:r>
            <a:br>
              <a:rPr lang="en-GB" b="1" dirty="0"/>
            </a:br>
            <a:r>
              <a:rPr lang="en-GB" b="1" dirty="0"/>
              <a:t>found at </a:t>
            </a:r>
            <a:r>
              <a:rPr lang="en-GB" b="1" dirty="0" err="1"/>
              <a:t>Mylasa</a:t>
            </a:r>
            <a:r>
              <a:rPr lang="en-GB" b="1" dirty="0"/>
              <a:t>: </a:t>
            </a:r>
            <a:r>
              <a:rPr lang="en-GB" b="1" dirty="0" err="1"/>
              <a:t>Roos</a:t>
            </a:r>
            <a:r>
              <a:rPr lang="en-GB" b="1" dirty="0"/>
              <a:t>, </a:t>
            </a:r>
            <a:r>
              <a:rPr lang="en-GB" b="1" dirty="0" err="1"/>
              <a:t>Eranos</a:t>
            </a:r>
            <a:r>
              <a:rPr lang="en-GB" b="1" dirty="0"/>
              <a:t> 76, 1978, 179-186 (PH); SEG 28,</a:t>
            </a:r>
            <a:br>
              <a:rPr lang="en-GB" b="1" dirty="0"/>
            </a:br>
            <a:r>
              <a:rPr lang="en-GB" b="1" dirty="0"/>
              <a:t>848; BE 1979:456; *</a:t>
            </a:r>
            <a:r>
              <a:rPr lang="en-GB" b="1" dirty="0" err="1"/>
              <a:t>IMylasa</a:t>
            </a:r>
            <a:r>
              <a:rPr lang="en-GB" b="1" dirty="0"/>
              <a:t> 336.</a:t>
            </a:r>
            <a:br>
              <a:rPr lang="en-GB" b="1" dirty="0"/>
            </a:br>
            <a:r>
              <a:rPr lang="en-GB" b="1" dirty="0"/>
              <a:t>  </a:t>
            </a:r>
          </a:p>
          <a:p>
            <a:r>
              <a:rPr lang="en-GB" b="1" i="1" dirty="0" err="1"/>
              <a:t>IMyl</a:t>
            </a:r>
            <a:r>
              <a:rPr lang="en-GB" b="1" i="1" dirty="0"/>
              <a:t> 336</a:t>
            </a:r>
            <a:endParaRPr lang="en-GB" b="1" dirty="0"/>
          </a:p>
          <a:p>
            <a:r>
              <a:rPr lang="en-GB" dirty="0"/>
              <a:t>1 </a:t>
            </a:r>
            <a:r>
              <a:rPr lang="el-GR" dirty="0"/>
              <a:t>Κοσίνας Ἰάσονος</a:t>
            </a:r>
          </a:p>
          <a:p>
            <a:r>
              <a:rPr lang="el-GR" dirty="0"/>
              <a:t>τοῦ Μενεκλέους</a:t>
            </a:r>
          </a:p>
          <a:p>
            <a:r>
              <a:rPr lang="el-GR" dirty="0"/>
              <a:t>Κόδρου ἱέρεια Μητρὸς</a:t>
            </a:r>
          </a:p>
          <a:p>
            <a:r>
              <a:rPr lang="el-GR" dirty="0"/>
              <a:t>Θεῶν ἀνέθηκεν τὸν</a:t>
            </a:r>
          </a:p>
          <a:p>
            <a:r>
              <a:rPr lang="el-GR" dirty="0"/>
              <a:t>5 οἶκον καὶ τὸν πρόδο-</a:t>
            </a:r>
          </a:p>
          <a:p>
            <a:r>
              <a:rPr lang="el-GR" dirty="0"/>
              <a:t>μον Μητρὶ Θ&lt;ε&gt;ῶν.</a:t>
            </a:r>
          </a:p>
          <a:p>
            <a:r>
              <a:rPr lang="el-GR" dirty="0">
                <a:hlinkClick r:id="rId8"/>
              </a:rPr>
              <a:t># </a:t>
            </a:r>
            <a:r>
              <a:rPr lang="en-GB" dirty="0">
                <a:hlinkClick r:id="rId8"/>
              </a:rPr>
              <a:t>PH261078 </a:t>
            </a:r>
            <a:endParaRPr lang="en-GB" dirty="0"/>
          </a:p>
          <a:p>
            <a:endParaRPr lang="en-GB" dirty="0"/>
          </a:p>
        </p:txBody>
      </p:sp>
    </p:spTree>
    <p:extLst>
      <p:ext uri="{BB962C8B-B14F-4D97-AF65-F5344CB8AC3E}">
        <p14:creationId xmlns:p14="http://schemas.microsoft.com/office/powerpoint/2010/main" val="1144099558"/>
      </p:ext>
    </p:extLst>
  </p:cSld>
  <p:clrMapOvr>
    <a:masterClrMapping/>
  </p:clrMapOvr>
  <p:transition spd="slow">
    <p:randomBa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a:t>Hellenistic honorary decree</a:t>
            </a:r>
          </a:p>
        </p:txBody>
      </p:sp>
      <p:sp>
        <p:nvSpPr>
          <p:cNvPr id="3" name="Content Placeholder 2"/>
          <p:cNvSpPr>
            <a:spLocks noGrp="1"/>
          </p:cNvSpPr>
          <p:nvPr>
            <p:ph idx="1"/>
          </p:nvPr>
        </p:nvSpPr>
        <p:spPr>
          <a:xfrm>
            <a:off x="457200" y="1600200"/>
            <a:ext cx="8229600" cy="5069160"/>
          </a:xfrm>
        </p:spPr>
        <p:txBody>
          <a:bodyPr>
            <a:normAutofit lnSpcReduction="10000"/>
          </a:bodyPr>
          <a:lstStyle/>
          <a:p>
            <a:r>
              <a:rPr lang="en-GB" b="1" dirty="0" err="1"/>
              <a:t>Ehrendekret</a:t>
            </a:r>
            <a:r>
              <a:rPr lang="en-GB" b="1" dirty="0"/>
              <a:t> des </a:t>
            </a:r>
            <a:r>
              <a:rPr lang="en-GB" b="1" i="1" dirty="0" err="1"/>
              <a:t>koinon</a:t>
            </a:r>
            <a:r>
              <a:rPr lang="en-GB" b="1" dirty="0"/>
              <a:t> </a:t>
            </a:r>
            <a:r>
              <a:rPr lang="en-GB" b="1" dirty="0" err="1"/>
              <a:t>Panamara</a:t>
            </a:r>
            <a:r>
              <a:rPr lang="en-GB" b="1" dirty="0"/>
              <a:t> (</a:t>
            </a:r>
            <a:r>
              <a:rPr lang="en-GB" b="1" dirty="0" err="1"/>
              <a:t>Carien</a:t>
            </a:r>
            <a:r>
              <a:rPr lang="en-GB" b="1" dirty="0"/>
              <a:t>) </a:t>
            </a:r>
            <a:r>
              <a:rPr lang="en-GB" b="1" dirty="0" err="1"/>
              <a:t>fuer</a:t>
            </a:r>
            <a:r>
              <a:rPr lang="en-GB" b="1" dirty="0"/>
              <a:t> [Koenig] Philip (V); 201 </a:t>
            </a:r>
            <a:r>
              <a:rPr lang="en-GB" b="1" dirty="0" err="1"/>
              <a:t>v.Chr</a:t>
            </a:r>
            <a:r>
              <a:rPr lang="en-GB" b="1" dirty="0"/>
              <a:t>.</a:t>
            </a:r>
          </a:p>
          <a:p>
            <a:r>
              <a:rPr lang="en-GB" b="1" dirty="0"/>
              <a:t>  </a:t>
            </a:r>
          </a:p>
          <a:p>
            <a:pPr marL="0" indent="0">
              <a:buNone/>
            </a:pPr>
            <a:r>
              <a:rPr lang="en-GB" sz="1900" baseline="30000" dirty="0"/>
              <a:t>1  </a:t>
            </a:r>
            <a:r>
              <a:rPr lang="vi-VN" sz="1900" dirty="0"/>
              <a:t>ἔδοξε Παναμ[αρέων τῶι κοινῶι· ἐπειδὴ ὁ βασιλεὺς]</a:t>
            </a:r>
            <a:br>
              <a:rPr lang="en-GB" sz="1900" dirty="0"/>
            </a:br>
            <a:r>
              <a:rPr lang="en-GB" sz="1900" dirty="0"/>
              <a:t>   </a:t>
            </a:r>
            <a:r>
              <a:rPr lang="vi-VN" sz="1900" dirty="0"/>
              <a:t>Φίλιππος εὐσεβῶ[ς πρὸς τὸ θεῖον διακείμενος τῶν]</a:t>
            </a:r>
            <a:br>
              <a:rPr lang="en-GB" sz="1900" dirty="0"/>
            </a:br>
            <a:r>
              <a:rPr lang="en-GB" sz="1900" dirty="0"/>
              <a:t>   </a:t>
            </a:r>
            <a:r>
              <a:rPr lang="vi-VN" sz="1900" dirty="0"/>
              <a:t>τε κατὰ τὸ ἱερὸν τ[οῦ Διὸς τοῦ Καρίου τὴν πᾶσαν πρό]-</a:t>
            </a:r>
            <a:br>
              <a:rPr lang="en-GB" sz="1900" dirty="0"/>
            </a:br>
            <a:r>
              <a:rPr lang="en-GB" sz="1900" dirty="0"/>
              <a:t>   </a:t>
            </a:r>
            <a:r>
              <a:rPr lang="vi-VN" sz="1900" dirty="0"/>
              <a:t>νοιαν πεποίηται, ὅτ[ε παρεγένετο ἐπὶ τοὺς τόπους, καὶ]</a:t>
            </a:r>
            <a:br>
              <a:rPr lang="en-GB" sz="1900" dirty="0"/>
            </a:br>
            <a:r>
              <a:rPr lang="vi-VN" sz="1900" baseline="30000" dirty="0"/>
              <a:t>5</a:t>
            </a:r>
            <a:r>
              <a:rPr lang="en-GB" sz="1900" baseline="30000" dirty="0"/>
              <a:t>  </a:t>
            </a:r>
            <a:r>
              <a:rPr lang="vi-VN" sz="1900" dirty="0"/>
              <a:t>φιάλας καὶ κάδον τ[ῶι θεῶι ἀνέθηκε· δεδόχθαι τῶι]</a:t>
            </a:r>
            <a:br>
              <a:rPr lang="en-GB" sz="1900" dirty="0"/>
            </a:br>
            <a:r>
              <a:rPr lang="en-GB" sz="1900" dirty="0"/>
              <a:t>   </a:t>
            </a:r>
            <a:r>
              <a:rPr lang="vi-VN" sz="1900" dirty="0"/>
              <a:t>κοινῶι· ἐπηινῆσθαι μὲ̣[ν τὸν βασιλέα Φίλιππον διότι]</a:t>
            </a:r>
            <a:br>
              <a:rPr lang="en-GB" sz="1900" dirty="0"/>
            </a:br>
            <a:r>
              <a:rPr lang="en-GB" sz="1900" dirty="0"/>
              <a:t>   </a:t>
            </a:r>
            <a:r>
              <a:rPr lang="vi-VN" sz="1900" dirty="0"/>
              <a:t>πρόνοιαν ποεῖται το̣[ῦ ἱεροῦ, τῆι αὐτοῦ αἱρέσει πράσσων]</a:t>
            </a:r>
            <a:br>
              <a:rPr lang="en-GB" sz="1900" dirty="0"/>
            </a:br>
            <a:r>
              <a:rPr lang="en-GB" sz="1900" dirty="0"/>
              <a:t>   </a:t>
            </a:r>
            <a:r>
              <a:rPr lang="vi-VN" sz="1900" dirty="0"/>
              <a:t>ἀκόλουθα, ἐπεύξασθ[αι δὲ τὸν </a:t>
            </a:r>
            <a:r>
              <a:rPr lang="vi-VN" sz="1900" dirty="0">
                <a:solidFill>
                  <a:srgbClr val="00B0F0"/>
                </a:solidFill>
              </a:rPr>
              <a:t>ἱερέα</a:t>
            </a:r>
            <a:r>
              <a:rPr lang="vi-VN" sz="1900" dirty="0"/>
              <a:t> μετὰ τῆς </a:t>
            </a:r>
            <a:r>
              <a:rPr lang="vi-VN" sz="1900" dirty="0">
                <a:solidFill>
                  <a:srgbClr val="00B0F0"/>
                </a:solidFill>
              </a:rPr>
              <a:t>ἱερεί]-</a:t>
            </a:r>
            <a:br>
              <a:rPr lang="en-GB" sz="1900" dirty="0">
                <a:solidFill>
                  <a:srgbClr val="00B0F0"/>
                </a:solidFill>
              </a:rPr>
            </a:br>
            <a:r>
              <a:rPr lang="en-GB" sz="1900" dirty="0">
                <a:solidFill>
                  <a:srgbClr val="00B0F0"/>
                </a:solidFill>
              </a:rPr>
              <a:t>   </a:t>
            </a:r>
            <a:r>
              <a:rPr lang="vi-VN" sz="1900" dirty="0">
                <a:solidFill>
                  <a:srgbClr val="00B0F0"/>
                </a:solidFill>
              </a:rPr>
              <a:t>ας</a:t>
            </a:r>
            <a:r>
              <a:rPr lang="vi-VN" sz="1900" dirty="0"/>
              <a:t> ὑπὲρ τῆς σωτηρία[ς τοῦ τε βασιλέως καὶ τῆς βασιλίσ]-</a:t>
            </a:r>
            <a:br>
              <a:rPr lang="en-GB" sz="1900" dirty="0"/>
            </a:br>
            <a:r>
              <a:rPr lang="vi-VN" sz="1900" baseline="30000" dirty="0"/>
              <a:t>10</a:t>
            </a:r>
            <a:r>
              <a:rPr lang="en-GB" sz="1900" baseline="30000" dirty="0"/>
              <a:t> </a:t>
            </a:r>
            <a:r>
              <a:rPr lang="vi-VN" sz="1900" dirty="0"/>
              <a:t>σης καὶ τῶν τέκνων α̣[ὐτῶν καὶ ἐπὶ ταῖς εὐχαῖς παρα]-</a:t>
            </a:r>
            <a:br>
              <a:rPr lang="en-GB" sz="1900" dirty="0"/>
            </a:br>
            <a:r>
              <a:rPr lang="en-GB" sz="1900" dirty="0"/>
              <a:t>   </a:t>
            </a:r>
            <a:r>
              <a:rPr lang="vi-VN" sz="1900" dirty="0"/>
              <a:t>στῆσαι τὴν θυσίαν τ[ὴν πάτριον· τὸ δὲ ψήφισμα τόδε ἀναγρά]-</a:t>
            </a:r>
            <a:br>
              <a:rPr lang="en-GB" sz="1900" dirty="0"/>
            </a:br>
            <a:r>
              <a:rPr lang="en-GB" sz="1900" dirty="0"/>
              <a:t>   </a:t>
            </a:r>
            <a:r>
              <a:rPr lang="vi-VN" sz="1900" dirty="0"/>
              <a:t>ψαι εἰς τὴν παραστά[δα τοῦ ναοῦ τοῦ Διὸς· τὸ δὲ τέλεσμα τὸ]</a:t>
            </a:r>
            <a:br>
              <a:rPr lang="en-GB" sz="1900" dirty="0"/>
            </a:br>
            <a:r>
              <a:rPr lang="en-GB" sz="1900" dirty="0"/>
              <a:t>   </a:t>
            </a:r>
            <a:r>
              <a:rPr lang="vi-VN" sz="1900" dirty="0"/>
              <a:t>εἰς τὴν ἀναγραφὴν δ[οῦναι τοὺς λογιστὰς ἀπὸ τῶν]</a:t>
            </a:r>
            <a:br>
              <a:rPr lang="en-GB" sz="1900" dirty="0"/>
            </a:br>
            <a:r>
              <a:rPr lang="en-GB" sz="1900" dirty="0"/>
              <a:t>   </a:t>
            </a:r>
            <a:r>
              <a:rPr lang="vi-VN" sz="1900" dirty="0"/>
              <a:t>κοινῶν προσόδων.</a:t>
            </a:r>
            <a:r>
              <a:rPr lang="en-GB" sz="1900" dirty="0"/>
              <a:t> </a:t>
            </a:r>
          </a:p>
        </p:txBody>
      </p:sp>
      <p:sp>
        <p:nvSpPr>
          <p:cNvPr id="4" name="TextBox 3"/>
          <p:cNvSpPr txBox="1"/>
          <p:nvPr/>
        </p:nvSpPr>
        <p:spPr>
          <a:xfrm>
            <a:off x="4067944" y="6256155"/>
            <a:ext cx="4896544" cy="461665"/>
          </a:xfrm>
          <a:prstGeom prst="rect">
            <a:avLst/>
          </a:prstGeom>
          <a:noFill/>
        </p:spPr>
        <p:txBody>
          <a:bodyPr wrap="square" rtlCol="0">
            <a:spAutoFit/>
          </a:bodyPr>
          <a:lstStyle/>
          <a:p>
            <a:r>
              <a:rPr lang="en-GB" sz="1200" dirty="0">
                <a:solidFill>
                  <a:schemeClr val="tx1">
                    <a:lumMod val="50000"/>
                  </a:schemeClr>
                </a:solidFill>
              </a:rPr>
              <a:t>Cousin, </a:t>
            </a:r>
            <a:r>
              <a:rPr lang="en-GB" sz="1200" i="1" dirty="0">
                <a:solidFill>
                  <a:schemeClr val="tx1">
                    <a:lumMod val="50000"/>
                  </a:schemeClr>
                </a:solidFill>
              </a:rPr>
              <a:t>BCH</a:t>
            </a:r>
            <a:r>
              <a:rPr lang="en-GB" sz="1200" dirty="0">
                <a:solidFill>
                  <a:schemeClr val="tx1">
                    <a:lumMod val="50000"/>
                  </a:schemeClr>
                </a:solidFill>
              </a:rPr>
              <a:t> 28, 1904, 345, no. 1; </a:t>
            </a:r>
            <a:r>
              <a:rPr lang="en-GB" sz="1200" dirty="0" err="1">
                <a:solidFill>
                  <a:schemeClr val="tx1">
                    <a:lumMod val="50000"/>
                  </a:schemeClr>
                </a:solidFill>
              </a:rPr>
              <a:t>Holleaux</a:t>
            </a:r>
            <a:r>
              <a:rPr lang="en-GB" sz="1200" dirty="0">
                <a:solidFill>
                  <a:schemeClr val="tx1">
                    <a:lumMod val="50000"/>
                  </a:schemeClr>
                </a:solidFill>
              </a:rPr>
              <a:t>, BCH 28, 1904, 354-356, no. 1 (= Et. IV 205-207); BE 1906:48; BE 1952:3; </a:t>
            </a:r>
            <a:r>
              <a:rPr lang="en-GB" sz="1200" i="1" dirty="0" err="1">
                <a:solidFill>
                  <a:schemeClr val="tx1">
                    <a:lumMod val="50000"/>
                  </a:schemeClr>
                </a:solidFill>
              </a:rPr>
              <a:t>IStratonikeia</a:t>
            </a:r>
            <a:r>
              <a:rPr lang="en-GB" sz="1200" dirty="0">
                <a:solidFill>
                  <a:schemeClr val="tx1">
                    <a:lumMod val="50000"/>
                  </a:schemeClr>
                </a:solidFill>
              </a:rPr>
              <a:t> 3.</a:t>
            </a:r>
          </a:p>
        </p:txBody>
      </p:sp>
    </p:spTree>
    <p:extLst>
      <p:ext uri="{BB962C8B-B14F-4D97-AF65-F5344CB8AC3E}">
        <p14:creationId xmlns:p14="http://schemas.microsoft.com/office/powerpoint/2010/main" val="2305822670"/>
      </p:ext>
    </p:extLst>
  </p:cSld>
  <p:clrMapOvr>
    <a:masterClrMapping/>
  </p:clrMapOvr>
  <p:transition spd="slow">
    <p:randomBa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Panamara</a:t>
            </a:r>
            <a:r>
              <a:rPr lang="en-GB" dirty="0"/>
              <a:t>: Zeus sanctuary</a:t>
            </a:r>
          </a:p>
        </p:txBody>
      </p:sp>
      <p:sp>
        <p:nvSpPr>
          <p:cNvPr id="3" name="Content Placeholder 2"/>
          <p:cNvSpPr>
            <a:spLocks noGrp="1"/>
          </p:cNvSpPr>
          <p:nvPr>
            <p:ph idx="1"/>
          </p:nvPr>
        </p:nvSpPr>
        <p:spPr/>
        <p:txBody>
          <a:bodyPr/>
          <a:lstStyle/>
          <a:p>
            <a:r>
              <a:rPr lang="en-GB" dirty="0" err="1">
                <a:hlinkClick r:id="rId2"/>
              </a:rPr>
              <a:t>Panamara</a:t>
            </a:r>
            <a:r>
              <a:rPr lang="en-GB" dirty="0">
                <a:hlinkClick r:id="rId2"/>
              </a:rPr>
              <a:t>. The (</a:t>
            </a:r>
            <a:r>
              <a:rPr lang="en-GB" dirty="0" err="1">
                <a:hlinkClick r:id="rId2"/>
              </a:rPr>
              <a:t>mis</a:t>
            </a:r>
            <a:r>
              <a:rPr lang="en-GB" dirty="0">
                <a:hlinkClick r:id="rId2"/>
              </a:rPr>
              <a:t>)fortunes of a </a:t>
            </a:r>
            <a:r>
              <a:rPr lang="en-GB" dirty="0" err="1">
                <a:hlinkClick r:id="rId2"/>
              </a:rPr>
              <a:t>Karian</a:t>
            </a:r>
            <a:r>
              <a:rPr lang="en-GB" dirty="0">
                <a:hlinkClick r:id="rId2"/>
              </a:rPr>
              <a:t> </a:t>
            </a:r>
            <a:r>
              <a:rPr lang="en-GB" dirty="0" err="1">
                <a:hlinkClick r:id="rId2"/>
              </a:rPr>
              <a:t>sanctuarymore</a:t>
            </a:r>
            <a:endParaRPr lang="en-GB" dirty="0"/>
          </a:p>
          <a:p>
            <a:r>
              <a:rPr lang="en-GB" dirty="0"/>
              <a:t>by </a:t>
            </a:r>
            <a:r>
              <a:rPr lang="en-GB" dirty="0">
                <a:hlinkClick r:id="rId3"/>
              </a:rPr>
              <a:t>Christina Williamson</a:t>
            </a:r>
            <a:endParaRPr lang="en-GB" dirty="0"/>
          </a:p>
          <a:p>
            <a:endParaRPr lang="en-GB" dirty="0"/>
          </a:p>
        </p:txBody>
      </p:sp>
    </p:spTree>
    <p:extLst>
      <p:ext uri="{BB962C8B-B14F-4D97-AF65-F5344CB8AC3E}">
        <p14:creationId xmlns:p14="http://schemas.microsoft.com/office/powerpoint/2010/main" val="1211492131"/>
      </p:ext>
    </p:extLst>
  </p:cSld>
  <p:clrMapOvr>
    <a:masterClrMapping/>
  </p:clrMapOvr>
  <p:transition spd="slow">
    <p:randomBar/>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a:t>List of priest(</a:t>
            </a:r>
            <a:r>
              <a:rPr lang="en-GB" dirty="0" err="1"/>
              <a:t>esses</a:t>
            </a:r>
            <a:r>
              <a:rPr lang="en-GB" dirty="0"/>
              <a:t>) of Ares</a:t>
            </a:r>
          </a:p>
        </p:txBody>
      </p:sp>
      <p:sp>
        <p:nvSpPr>
          <p:cNvPr id="3" name="Content Placeholder 2"/>
          <p:cNvSpPr>
            <a:spLocks noGrp="1"/>
          </p:cNvSpPr>
          <p:nvPr>
            <p:ph idx="1"/>
          </p:nvPr>
        </p:nvSpPr>
        <p:spPr>
          <a:xfrm>
            <a:off x="457200" y="1600200"/>
            <a:ext cx="3826768" cy="5069160"/>
          </a:xfrm>
        </p:spPr>
        <p:txBody>
          <a:bodyPr>
            <a:noAutofit/>
          </a:bodyPr>
          <a:lstStyle/>
          <a:p>
            <a:r>
              <a:rPr lang="en-GB" sz="1000" b="1" dirty="0">
                <a:hlinkClick r:id="rId2"/>
              </a:rPr>
              <a:t>Regions</a:t>
            </a:r>
            <a:r>
              <a:rPr lang="en-GB" sz="1000" b="1" dirty="0"/>
              <a:t> : </a:t>
            </a:r>
            <a:r>
              <a:rPr lang="en-GB" sz="1000" b="1" dirty="0">
                <a:hlinkClick r:id="rId3"/>
              </a:rPr>
              <a:t>Asia Minor</a:t>
            </a:r>
            <a:r>
              <a:rPr lang="en-GB" sz="1000" b="1" dirty="0"/>
              <a:t> : </a:t>
            </a:r>
            <a:r>
              <a:rPr lang="en-GB" sz="1000" b="1" dirty="0">
                <a:hlinkClick r:id="rId4"/>
              </a:rPr>
              <a:t>Ionia</a:t>
            </a:r>
            <a:endParaRPr lang="en-GB" sz="1000" b="1" dirty="0"/>
          </a:p>
          <a:p>
            <a:r>
              <a:rPr lang="en-GB" sz="1000" b="1" dirty="0">
                <a:hlinkClick r:id="rId5"/>
              </a:rPr>
              <a:t>Metropolis</a:t>
            </a:r>
            <a:r>
              <a:rPr lang="en-GB" sz="1000" b="1" dirty="0"/>
              <a:t> 11    </a:t>
            </a:r>
            <a:r>
              <a:rPr lang="en-GB" sz="1000" b="1" dirty="0">
                <a:hlinkClick r:id="rId6"/>
              </a:rPr>
              <a:t> Metropolis 10</a:t>
            </a:r>
            <a:r>
              <a:rPr lang="en-GB" sz="1000" b="1" dirty="0"/>
              <a:t>    </a:t>
            </a:r>
            <a:r>
              <a:rPr lang="en-GB" sz="1000" b="1" dirty="0">
                <a:hlinkClick r:id="rId7"/>
              </a:rPr>
              <a:t>Metropolis 12 </a:t>
            </a:r>
            <a:endParaRPr lang="en-GB" sz="1000" b="1" dirty="0"/>
          </a:p>
          <a:p>
            <a:r>
              <a:rPr lang="en-GB" sz="1000" b="1" dirty="0"/>
              <a:t>   List of priests of Ares, with priestesses, and </a:t>
            </a:r>
            <a:r>
              <a:rPr lang="en-GB" sz="1000" b="1" i="1" dirty="0" err="1"/>
              <a:t>diakonoi</a:t>
            </a:r>
            <a:r>
              <a:rPr lang="en-GB" sz="1000" b="1" i="1" dirty="0"/>
              <a:t>,</a:t>
            </a:r>
            <a:br>
              <a:rPr lang="en-GB" sz="1000" b="1" dirty="0"/>
            </a:br>
            <a:r>
              <a:rPr lang="en-GB" sz="1000" b="1" dirty="0"/>
              <a:t>beginning with </a:t>
            </a:r>
            <a:r>
              <a:rPr lang="en-GB" sz="1000" b="1" dirty="0" err="1"/>
              <a:t>Tyrannos</a:t>
            </a:r>
            <a:r>
              <a:rPr lang="en-GB" sz="1000" b="1" dirty="0"/>
              <a:t> Apollo[</a:t>
            </a:r>
            <a:r>
              <a:rPr lang="en-GB" sz="1000" b="1" dirty="0" err="1"/>
              <a:t>nio</a:t>
            </a:r>
            <a:r>
              <a:rPr lang="en-GB" sz="1000" b="1" dirty="0"/>
              <a:t>]u; I/1; found at Metropolis:</a:t>
            </a:r>
            <a:br>
              <a:rPr lang="en-GB" sz="1000" b="1" dirty="0"/>
            </a:br>
            <a:r>
              <a:rPr lang="en-GB" sz="1000" b="1" dirty="0"/>
              <a:t>3. </a:t>
            </a:r>
            <a:r>
              <a:rPr lang="en-GB" sz="1000" b="1" dirty="0" err="1"/>
              <a:t>Reise</a:t>
            </a:r>
            <a:r>
              <a:rPr lang="en-GB" sz="1000" b="1" dirty="0"/>
              <a:t> 155; *</a:t>
            </a:r>
            <a:r>
              <a:rPr lang="en-GB" sz="1000" b="1" dirty="0" err="1"/>
              <a:t>IEph</a:t>
            </a:r>
            <a:r>
              <a:rPr lang="en-GB" sz="1000" b="1" dirty="0"/>
              <a:t> 3417.</a:t>
            </a:r>
            <a:br>
              <a:rPr lang="en-GB" sz="1000" b="1" dirty="0"/>
            </a:br>
            <a:r>
              <a:rPr lang="en-GB" sz="1000" b="1" dirty="0"/>
              <a:t>  </a:t>
            </a:r>
          </a:p>
          <a:p>
            <a:r>
              <a:rPr lang="en-GB" sz="1000" b="1" i="1" dirty="0"/>
              <a:t>Ion. — </a:t>
            </a:r>
            <a:r>
              <a:rPr lang="en-GB" sz="1000" b="1" i="1" dirty="0" err="1"/>
              <a:t>Ephesos</a:t>
            </a:r>
            <a:r>
              <a:rPr lang="en-GB" sz="1000" b="1" i="1" dirty="0"/>
              <a:t>(?) — Kat.23 — </a:t>
            </a:r>
            <a:r>
              <a:rPr lang="en-GB" sz="1000" b="1" i="1" dirty="0" err="1"/>
              <a:t>IEph</a:t>
            </a:r>
            <a:r>
              <a:rPr lang="en-GB" sz="1000" b="1" i="1" dirty="0"/>
              <a:t> 3417</a:t>
            </a:r>
            <a:endParaRPr lang="en-GB" sz="1000" b="1" dirty="0"/>
          </a:p>
          <a:p>
            <a:r>
              <a:rPr lang="en-GB" sz="1000" dirty="0"/>
              <a:t>Ia.1 </a:t>
            </a:r>
            <a:r>
              <a:rPr lang="vi-VN" sz="1000" dirty="0"/>
              <a:t>ἱερεὺς Ἄρεως</a:t>
            </a:r>
          </a:p>
          <a:p>
            <a:r>
              <a:rPr lang="vi-VN" sz="1000" dirty="0"/>
              <a:t>Τύραννος Ἀπολλω-</a:t>
            </a:r>
          </a:p>
          <a:p>
            <a:r>
              <a:rPr lang="vi-VN" sz="1000" dirty="0"/>
              <a:t>[νίο]υ ἱέρηα</a:t>
            </a:r>
          </a:p>
          <a:p>
            <a:r>
              <a:rPr lang="vi-VN" sz="1000" dirty="0"/>
              <a:t>Κλεοπάτρα Σωσιπά-</a:t>
            </a:r>
          </a:p>
          <a:p>
            <a:r>
              <a:rPr lang="vi-VN" sz="1000" dirty="0"/>
              <a:t>5 [τ]ρου· διάκονοι·</a:t>
            </a:r>
          </a:p>
          <a:p>
            <a:r>
              <a:rPr lang="vi-VN" sz="1000" dirty="0"/>
              <a:t>Φίλιστος Ἡρακλέους,</a:t>
            </a:r>
          </a:p>
          <a:p>
            <a:r>
              <a:rPr lang="vi-VN" sz="1000" dirty="0"/>
              <a:t>Ἑρμίας Μιδίου</a:t>
            </a:r>
          </a:p>
          <a:p>
            <a:r>
              <a:rPr lang="vi-VN" sz="1000" dirty="0"/>
              <a:t>[Ἀπο]λλώ[νιος] Μω[—,]</a:t>
            </a:r>
          </a:p>
          <a:p>
            <a:r>
              <a:rPr lang="vi-VN" sz="1000" dirty="0"/>
              <a:t>Ἑρμᾶς Μενάνδρου</a:t>
            </a:r>
          </a:p>
          <a:p>
            <a:r>
              <a:rPr lang="en-GB" sz="1000" dirty="0"/>
              <a:t>Ib.1 [</a:t>
            </a:r>
            <a:r>
              <a:rPr lang="vi-VN" sz="1000" dirty="0"/>
              <a:t>ἱερεὺς] Ἄρεως</a:t>
            </a:r>
          </a:p>
          <a:p>
            <a:r>
              <a:rPr lang="vi-VN" sz="1000" dirty="0"/>
              <a:t>[— Δη]μητρίου τοῦ</a:t>
            </a:r>
          </a:p>
          <a:p>
            <a:r>
              <a:rPr lang="vi-VN" sz="1000" dirty="0"/>
              <a:t>[— ἱέ]ρεια Ἑρμιόνη</a:t>
            </a:r>
          </a:p>
          <a:p>
            <a:r>
              <a:rPr lang="vi-VN" sz="1000" dirty="0"/>
              <a:t>[— διάκ]ονοι·</a:t>
            </a:r>
          </a:p>
          <a:p>
            <a:r>
              <a:rPr lang="vi-VN" sz="1000" dirty="0"/>
              <a:t>5 [— Δ]ημητρίου</a:t>
            </a:r>
          </a:p>
          <a:p>
            <a:r>
              <a:rPr lang="vi-VN" sz="1000" dirty="0"/>
              <a:t>[τοῦ — Ἑ]ρμίας</a:t>
            </a:r>
          </a:p>
          <a:p>
            <a:r>
              <a:rPr lang="vi-VN" sz="1000" dirty="0"/>
              <a:t>[Μιδίου? Π]αυλεῖνος</a:t>
            </a:r>
          </a:p>
          <a:p>
            <a:r>
              <a:rPr lang="vi-VN" sz="1000" dirty="0"/>
              <a:t>[—]ις</a:t>
            </a:r>
          </a:p>
          <a:p>
            <a:r>
              <a:rPr lang="en-GB" sz="1000" dirty="0"/>
              <a:t>IIa.1 </a:t>
            </a:r>
            <a:r>
              <a:rPr lang="vi-VN" sz="1000" dirty="0"/>
              <a:t>πι̣[—]</a:t>
            </a:r>
          </a:p>
          <a:p>
            <a:r>
              <a:rPr lang="vi-VN" sz="1000" dirty="0"/>
              <a:t>Ἁγνο[—]</a:t>
            </a:r>
          </a:p>
          <a:p>
            <a:r>
              <a:rPr lang="vi-VN" sz="1000" dirty="0"/>
              <a:t>τωνο[ς Ἑρ]-</a:t>
            </a:r>
          </a:p>
          <a:p>
            <a:r>
              <a:rPr lang="vi-VN" sz="1000" dirty="0"/>
              <a:t>μᾶς Ἀττά[λου]</a:t>
            </a:r>
          </a:p>
          <a:p>
            <a:r>
              <a:rPr lang="en-GB" sz="1000" dirty="0"/>
              <a:t>IIb.1 </a:t>
            </a:r>
            <a:r>
              <a:rPr lang="vi-VN" sz="1000" dirty="0"/>
              <a:t>ἱερεὺς Ἄρεως</a:t>
            </a:r>
          </a:p>
        </p:txBody>
      </p:sp>
      <p:sp>
        <p:nvSpPr>
          <p:cNvPr id="4" name="TextBox 3"/>
          <p:cNvSpPr txBox="1"/>
          <p:nvPr/>
        </p:nvSpPr>
        <p:spPr>
          <a:xfrm>
            <a:off x="4644008" y="1484784"/>
            <a:ext cx="3744416" cy="5324535"/>
          </a:xfrm>
          <a:prstGeom prst="rect">
            <a:avLst/>
          </a:prstGeom>
          <a:noFill/>
        </p:spPr>
        <p:txBody>
          <a:bodyPr wrap="square" rtlCol="0">
            <a:spAutoFit/>
          </a:bodyPr>
          <a:lstStyle/>
          <a:p>
            <a:r>
              <a:rPr lang="vi-VN" sz="1000" dirty="0"/>
              <a:t>Δημήτριος Μητρ[οδ]ώρο[υ]</a:t>
            </a:r>
          </a:p>
          <a:p>
            <a:r>
              <a:rPr lang="vi-VN" sz="1000" dirty="0"/>
              <a:t>ἱέρηα</a:t>
            </a:r>
          </a:p>
          <a:p>
            <a:r>
              <a:rPr lang="vi-VN" sz="1000" dirty="0"/>
              <a:t>Πῶλλα Κοΐντου</a:t>
            </a:r>
          </a:p>
          <a:p>
            <a:r>
              <a:rPr lang="vi-VN" sz="1000" dirty="0"/>
              <a:t>5 διάκονοι</a:t>
            </a:r>
          </a:p>
          <a:p>
            <a:r>
              <a:rPr lang="vi-VN" sz="1000" dirty="0"/>
              <a:t>Ἀπολλώνιος Ἀρχ[—]</a:t>
            </a:r>
          </a:p>
          <a:p>
            <a:r>
              <a:rPr lang="vi-VN" sz="1000" dirty="0"/>
              <a:t>[τ]οῦ [—]</a:t>
            </a:r>
          </a:p>
          <a:p>
            <a:r>
              <a:rPr lang="en-GB" sz="1000" dirty="0"/>
              <a:t>IIIa.1 [</a:t>
            </a:r>
            <a:r>
              <a:rPr lang="vi-VN" sz="1000" dirty="0"/>
              <a:t>ἱερεὺς Ἄρεως] #⁵⁶</a:t>
            </a:r>
          </a:p>
          <a:p>
            <a:r>
              <a:rPr lang="vi-VN" sz="1000" dirty="0"/>
              <a:t>[—]ου τοῦ</a:t>
            </a:r>
          </a:p>
          <a:p>
            <a:r>
              <a:rPr lang="vi-VN" sz="1000" dirty="0"/>
              <a:t>[— ἱέρηα Ἑρμ]ιόνη</a:t>
            </a:r>
          </a:p>
          <a:p>
            <a:r>
              <a:rPr lang="vi-VN" sz="1000" dirty="0"/>
              <a:t>[—]γένης</a:t>
            </a:r>
          </a:p>
          <a:p>
            <a:r>
              <a:rPr lang="vi-VN" sz="1000" dirty="0"/>
              <a:t>5 [—]ιδω-</a:t>
            </a:r>
          </a:p>
          <a:p>
            <a:r>
              <a:rPr lang="vi-VN" sz="1000" dirty="0"/>
              <a:t>[—ι]ππου</a:t>
            </a:r>
          </a:p>
          <a:p>
            <a:r>
              <a:rPr lang="vi-VN" sz="1000" dirty="0"/>
              <a:t>[—]ου #⁵⁶</a:t>
            </a:r>
          </a:p>
          <a:p>
            <a:r>
              <a:rPr lang="vi-VN" sz="1000" dirty="0"/>
              <a:t>[— Ε]ὐκλέ-</a:t>
            </a:r>
          </a:p>
          <a:p>
            <a:r>
              <a:rPr lang="vi-VN" sz="1000" dirty="0"/>
              <a:t>[ους —]</a:t>
            </a:r>
          </a:p>
          <a:p>
            <a:r>
              <a:rPr lang="en-GB" sz="1000" dirty="0"/>
              <a:t>IIIc.1 </a:t>
            </a:r>
            <a:r>
              <a:rPr lang="vi-VN" sz="1000" dirty="0"/>
              <a:t>ἱερεὺς Ἄρεως</a:t>
            </a:r>
          </a:p>
          <a:p>
            <a:r>
              <a:rPr lang="vi-VN" sz="1000" dirty="0"/>
              <a:t>Παπαρίων Συν[—]</a:t>
            </a:r>
          </a:p>
          <a:p>
            <a:r>
              <a:rPr lang="vi-VN" sz="1000" dirty="0"/>
              <a:t>[ἱέρ]ηα Συνβιω[τική]</a:t>
            </a:r>
          </a:p>
          <a:p>
            <a:r>
              <a:rPr lang="vi-VN" sz="1000" dirty="0"/>
              <a:t>[—]λυ[—]</a:t>
            </a:r>
          </a:p>
          <a:p>
            <a:r>
              <a:rPr lang="en-GB" sz="1000" dirty="0"/>
              <a:t>IIId.1 </a:t>
            </a:r>
            <a:r>
              <a:rPr lang="vi-VN" sz="1000" dirty="0"/>
              <a:t>Νέων</a:t>
            </a:r>
          </a:p>
          <a:p>
            <a:r>
              <a:rPr lang="vi-VN" sz="1000" dirty="0"/>
              <a:t>Μητρόδωρο[ς]</a:t>
            </a:r>
          </a:p>
          <a:p>
            <a:r>
              <a:rPr lang="en-GB" sz="1000" dirty="0"/>
              <a:t>IIIe.1 </a:t>
            </a:r>
            <a:r>
              <a:rPr lang="vi-VN" sz="1000" dirty="0"/>
              <a:t>ἱερε[ὺς Ἄρεως —]</a:t>
            </a:r>
          </a:p>
          <a:p>
            <a:r>
              <a:rPr lang="vi-VN" sz="1000" dirty="0"/>
              <a:t>Ἀδμήτο[υ ἱέρηα —]</a:t>
            </a:r>
          </a:p>
          <a:p>
            <a:r>
              <a:rPr lang="vi-VN" sz="1000" dirty="0"/>
              <a:t>τα Πασι[—]</a:t>
            </a:r>
          </a:p>
          <a:p>
            <a:r>
              <a:rPr lang="vi-VN" sz="1000" dirty="0"/>
              <a:t>διάκον[οι —]</a:t>
            </a:r>
          </a:p>
          <a:p>
            <a:r>
              <a:rPr lang="vi-VN" sz="1000" dirty="0"/>
              <a:t>5 δρος Ζευ[ξ— Με]-</a:t>
            </a:r>
          </a:p>
          <a:p>
            <a:r>
              <a:rPr lang="vi-VN" sz="1000" dirty="0"/>
              <a:t>νεκράτ[ης —]</a:t>
            </a:r>
          </a:p>
          <a:p>
            <a:r>
              <a:rPr lang="vi-VN" sz="1000" dirty="0"/>
              <a:t>ου Τρύφ[—]</a:t>
            </a:r>
          </a:p>
          <a:p>
            <a:r>
              <a:rPr lang="vi-VN" sz="1000" dirty="0"/>
              <a:t>Ὀδρο[γός —]</a:t>
            </a:r>
          </a:p>
          <a:p>
            <a:r>
              <a:rPr lang="vi-VN" sz="1000" dirty="0"/>
              <a:t>ογε[ν —]</a:t>
            </a:r>
          </a:p>
          <a:p>
            <a:r>
              <a:rPr lang="vi-VN" sz="1000" dirty="0"/>
              <a:t>10 [․]․[—]</a:t>
            </a:r>
          </a:p>
          <a:p>
            <a:r>
              <a:rPr lang="vi-VN" sz="1000" dirty="0">
                <a:hlinkClick r:id="rId8"/>
              </a:rPr>
              <a:t># </a:t>
            </a:r>
            <a:r>
              <a:rPr lang="en-GB" sz="1000" dirty="0">
                <a:hlinkClick r:id="rId8"/>
              </a:rPr>
              <a:t>PH252000 </a:t>
            </a:r>
            <a:endParaRPr lang="en-GB" sz="1000" dirty="0"/>
          </a:p>
          <a:p>
            <a:endParaRPr lang="en-GB" sz="1000" dirty="0"/>
          </a:p>
          <a:p>
            <a:endParaRPr lang="en-GB" sz="1000" dirty="0"/>
          </a:p>
        </p:txBody>
      </p:sp>
    </p:spTree>
    <p:extLst>
      <p:ext uri="{BB962C8B-B14F-4D97-AF65-F5344CB8AC3E}">
        <p14:creationId xmlns:p14="http://schemas.microsoft.com/office/powerpoint/2010/main" val="1344857097"/>
      </p:ext>
    </p:extLst>
  </p:cSld>
  <p:clrMapOvr>
    <a:masterClrMapping/>
  </p:clrMapOvr>
  <p:transition spd="slow">
    <p:randomBa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1143000"/>
          </a:xfrm>
        </p:spPr>
        <p:txBody>
          <a:bodyPr/>
          <a:lstStyle/>
          <a:p>
            <a:r>
              <a:rPr lang="en-GB" dirty="0" err="1">
                <a:solidFill>
                  <a:schemeClr val="tx1">
                    <a:lumMod val="50000"/>
                  </a:schemeClr>
                </a:solidFill>
              </a:rPr>
              <a:t>Priesterin</a:t>
            </a:r>
            <a:r>
              <a:rPr lang="en-GB" dirty="0">
                <a:solidFill>
                  <a:schemeClr val="tx1">
                    <a:lumMod val="50000"/>
                  </a:schemeClr>
                </a:solidFill>
              </a:rPr>
              <a:t> </a:t>
            </a:r>
            <a:r>
              <a:rPr lang="en-GB" dirty="0" err="1">
                <a:solidFill>
                  <a:schemeClr val="tx1">
                    <a:lumMod val="50000"/>
                  </a:schemeClr>
                </a:solidFill>
              </a:rPr>
              <a:t>Iulianè</a:t>
            </a:r>
            <a:r>
              <a:rPr lang="en-GB" dirty="0">
                <a:solidFill>
                  <a:schemeClr val="tx1">
                    <a:lumMod val="50000"/>
                  </a:schemeClr>
                </a:solidFill>
              </a:rPr>
              <a:t> von Magnesia</a:t>
            </a:r>
          </a:p>
        </p:txBody>
      </p:sp>
      <p:sp>
        <p:nvSpPr>
          <p:cNvPr id="6" name="Content Placeholder 2"/>
          <p:cNvSpPr>
            <a:spLocks noGrp="1"/>
          </p:cNvSpPr>
          <p:nvPr>
            <p:ph idx="1"/>
          </p:nvPr>
        </p:nvSpPr>
        <p:spPr>
          <a:xfrm>
            <a:off x="251520" y="1556792"/>
            <a:ext cx="3960440" cy="5301208"/>
          </a:xfrm>
        </p:spPr>
        <p:txBody>
          <a:bodyPr>
            <a:normAutofit/>
          </a:bodyPr>
          <a:lstStyle/>
          <a:p>
            <a:r>
              <a:rPr lang="en-GB" sz="2000" b="1" i="1" dirty="0" err="1">
                <a:solidFill>
                  <a:schemeClr val="tx1">
                    <a:lumMod val="50000"/>
                  </a:schemeClr>
                </a:solidFill>
              </a:rPr>
              <a:t>Ehreninschrift</a:t>
            </a:r>
            <a:r>
              <a:rPr lang="en-GB" sz="2000" i="1" dirty="0">
                <a:solidFill>
                  <a:schemeClr val="tx1">
                    <a:lumMod val="50000"/>
                  </a:schemeClr>
                </a:solidFill>
              </a:rPr>
              <a:t> </a:t>
            </a:r>
            <a:br>
              <a:rPr lang="en-GB" sz="2000" i="1" dirty="0">
                <a:solidFill>
                  <a:schemeClr val="tx1">
                    <a:lumMod val="50000"/>
                  </a:schemeClr>
                </a:solidFill>
              </a:rPr>
            </a:br>
            <a:r>
              <a:rPr lang="en-GB" sz="2000" i="1" dirty="0">
                <a:solidFill>
                  <a:schemeClr val="tx1">
                    <a:lumMod val="50000"/>
                  </a:schemeClr>
                </a:solidFill>
              </a:rPr>
              <a:t>von </a:t>
            </a:r>
            <a:r>
              <a:rPr lang="en-GB" sz="2000" dirty="0">
                <a:solidFill>
                  <a:schemeClr val="tx1">
                    <a:lumMod val="50000"/>
                  </a:schemeClr>
                </a:solidFill>
              </a:rPr>
              <a:t>boule</a:t>
            </a:r>
            <a:r>
              <a:rPr lang="en-GB" sz="2000" i="1" dirty="0">
                <a:solidFill>
                  <a:schemeClr val="tx1">
                    <a:lumMod val="50000"/>
                  </a:schemeClr>
                </a:solidFill>
              </a:rPr>
              <a:t> und </a:t>
            </a:r>
            <a:r>
              <a:rPr lang="en-GB" sz="2000" dirty="0">
                <a:solidFill>
                  <a:schemeClr val="tx1">
                    <a:lumMod val="50000"/>
                  </a:schemeClr>
                </a:solidFill>
              </a:rPr>
              <a:t>demos</a:t>
            </a:r>
          </a:p>
          <a:p>
            <a:r>
              <a:rPr lang="en-GB" sz="2000" i="1" dirty="0" err="1">
                <a:solidFill>
                  <a:schemeClr val="tx1">
                    <a:lumMod val="50000"/>
                  </a:schemeClr>
                </a:solidFill>
              </a:rPr>
              <a:t>Iuliane</a:t>
            </a:r>
            <a:r>
              <a:rPr lang="en-GB" sz="2000" i="1" dirty="0">
                <a:solidFill>
                  <a:schemeClr val="tx1">
                    <a:lumMod val="50000"/>
                  </a:schemeClr>
                </a:solidFill>
              </a:rPr>
              <a:t>: peregrina</a:t>
            </a:r>
          </a:p>
          <a:p>
            <a:r>
              <a:rPr lang="en-GB" sz="2000" i="1" dirty="0" err="1">
                <a:solidFill>
                  <a:schemeClr val="tx1">
                    <a:lumMod val="50000"/>
                  </a:schemeClr>
                </a:solidFill>
              </a:rPr>
              <a:t>Familienbeziehungen</a:t>
            </a:r>
            <a:br>
              <a:rPr lang="en-GB" sz="2000" i="1" dirty="0">
                <a:solidFill>
                  <a:schemeClr val="tx1">
                    <a:lumMod val="50000"/>
                  </a:schemeClr>
                </a:solidFill>
              </a:rPr>
            </a:br>
            <a:r>
              <a:rPr lang="en-GB" sz="2000" i="1" dirty="0">
                <a:solidFill>
                  <a:schemeClr val="tx1">
                    <a:lumMod val="50000"/>
                  </a:schemeClr>
                </a:solidFill>
              </a:rPr>
              <a:t>Frau des </a:t>
            </a:r>
            <a:r>
              <a:rPr lang="en-GB" sz="2000" i="1" dirty="0" err="1">
                <a:solidFill>
                  <a:schemeClr val="tx1">
                    <a:lumMod val="50000"/>
                  </a:schemeClr>
                </a:solidFill>
              </a:rPr>
              <a:t>Hohepriesters</a:t>
            </a:r>
            <a:r>
              <a:rPr lang="en-GB" sz="2000" i="1" dirty="0">
                <a:solidFill>
                  <a:schemeClr val="tx1">
                    <a:lumMod val="50000"/>
                  </a:schemeClr>
                </a:solidFill>
              </a:rPr>
              <a:t> </a:t>
            </a:r>
            <a:r>
              <a:rPr lang="en-GB" sz="2000" i="1" dirty="0" err="1">
                <a:solidFill>
                  <a:schemeClr val="tx1">
                    <a:lumMod val="50000"/>
                  </a:schemeClr>
                </a:solidFill>
              </a:rPr>
              <a:t>Asiens</a:t>
            </a:r>
            <a:r>
              <a:rPr lang="en-GB" sz="2000" i="1" dirty="0">
                <a:solidFill>
                  <a:schemeClr val="tx1">
                    <a:lumMod val="50000"/>
                  </a:schemeClr>
                </a:solidFill>
              </a:rPr>
              <a:t> </a:t>
            </a:r>
            <a:r>
              <a:rPr lang="en-GB" sz="2000" i="1" dirty="0" err="1">
                <a:solidFill>
                  <a:schemeClr val="tx1">
                    <a:lumMod val="50000"/>
                  </a:schemeClr>
                </a:solidFill>
              </a:rPr>
              <a:t>Alkiphron</a:t>
            </a:r>
          </a:p>
          <a:p>
            <a:r>
              <a:rPr lang="en-GB" sz="2000" i="1" dirty="0" err="1">
                <a:solidFill>
                  <a:schemeClr val="tx1">
                    <a:lumMod val="50000"/>
                  </a:schemeClr>
                </a:solidFill>
              </a:rPr>
              <a:t>Ihre</a:t>
            </a:r>
            <a:r>
              <a:rPr lang="en-GB" sz="2000" i="1" dirty="0">
                <a:solidFill>
                  <a:schemeClr val="tx1">
                    <a:lumMod val="50000"/>
                  </a:schemeClr>
                </a:solidFill>
              </a:rPr>
              <a:t> </a:t>
            </a:r>
            <a:r>
              <a:rPr lang="en-GB" sz="2000" i="1" dirty="0" err="1">
                <a:solidFill>
                  <a:schemeClr val="tx1">
                    <a:lumMod val="50000"/>
                  </a:schemeClr>
                </a:solidFill>
              </a:rPr>
              <a:t>Amter</a:t>
            </a:r>
            <a:r>
              <a:rPr lang="en-GB" sz="2000" i="1" dirty="0">
                <a:solidFill>
                  <a:schemeClr val="tx1">
                    <a:lumMod val="50000"/>
                  </a:schemeClr>
                </a:solidFill>
              </a:rPr>
              <a:t> in Magnesia:</a:t>
            </a:r>
          </a:p>
          <a:p>
            <a:pPr lvl="1"/>
            <a:r>
              <a:rPr lang="en-GB" sz="1800" i="1" dirty="0" err="1">
                <a:solidFill>
                  <a:schemeClr val="tx1">
                    <a:lumMod val="50000"/>
                  </a:schemeClr>
                </a:solidFill>
              </a:rPr>
              <a:t>Hohepriesterin</a:t>
            </a:r>
            <a:r>
              <a:rPr lang="en-GB" sz="1800" i="1" dirty="0">
                <a:solidFill>
                  <a:schemeClr val="tx1">
                    <a:lumMod val="50000"/>
                  </a:schemeClr>
                </a:solidFill>
              </a:rPr>
              <a:t> </a:t>
            </a:r>
            <a:r>
              <a:rPr lang="en-GB" sz="1800" i="1" dirty="0" err="1">
                <a:solidFill>
                  <a:schemeClr val="tx1">
                    <a:lumMod val="50000"/>
                  </a:schemeClr>
                </a:solidFill>
              </a:rPr>
              <a:t>Asiens</a:t>
            </a:r>
            <a:br>
              <a:rPr lang="en-GB" sz="1800" i="1" dirty="0">
                <a:solidFill>
                  <a:schemeClr val="tx1">
                    <a:lumMod val="50000"/>
                  </a:schemeClr>
                </a:solidFill>
              </a:rPr>
            </a:br>
            <a:r>
              <a:rPr lang="en-GB" sz="1800" i="1" dirty="0">
                <a:solidFill>
                  <a:schemeClr val="tx1">
                    <a:lumMod val="50000"/>
                  </a:schemeClr>
                </a:solidFill>
              </a:rPr>
              <a:t>(die </a:t>
            </a:r>
            <a:r>
              <a:rPr lang="en-GB" sz="1800" i="1" dirty="0" err="1">
                <a:solidFill>
                  <a:schemeClr val="tx1">
                    <a:lumMod val="50000"/>
                  </a:schemeClr>
                </a:solidFill>
              </a:rPr>
              <a:t>erste</a:t>
            </a:r>
            <a:r>
              <a:rPr lang="en-GB" sz="1800" i="1" dirty="0">
                <a:solidFill>
                  <a:schemeClr val="tx1">
                    <a:lumMod val="50000"/>
                  </a:schemeClr>
                </a:solidFill>
              </a:rPr>
              <a:t> Frau)</a:t>
            </a:r>
          </a:p>
          <a:p>
            <a:pPr lvl="1"/>
            <a:r>
              <a:rPr lang="en-GB" sz="1800" i="1" dirty="0" err="1">
                <a:solidFill>
                  <a:schemeClr val="tx1">
                    <a:lumMod val="50000"/>
                  </a:schemeClr>
                </a:solidFill>
              </a:rPr>
              <a:t>Stephanophor</a:t>
            </a:r>
            <a:endParaRPr lang="en-GB" sz="1800" i="1" dirty="0">
              <a:solidFill>
                <a:schemeClr val="tx1">
                  <a:lumMod val="50000"/>
                </a:schemeClr>
              </a:solidFill>
            </a:endParaRPr>
          </a:p>
          <a:p>
            <a:pPr lvl="1"/>
            <a:r>
              <a:rPr lang="en-GB" sz="1800" i="1" dirty="0">
                <a:solidFill>
                  <a:schemeClr val="tx1">
                    <a:lumMod val="50000"/>
                  </a:schemeClr>
                </a:solidFill>
              </a:rPr>
              <a:t>Gymnasiarch</a:t>
            </a:r>
          </a:p>
          <a:p>
            <a:pPr lvl="1"/>
            <a:r>
              <a:rPr lang="en-GB" sz="1800" i="1" dirty="0" err="1">
                <a:solidFill>
                  <a:schemeClr val="tx1">
                    <a:lumMod val="50000"/>
                  </a:schemeClr>
                </a:solidFill>
              </a:rPr>
              <a:t>Priesterin</a:t>
            </a:r>
            <a:r>
              <a:rPr lang="en-GB" sz="1800" i="1" dirty="0">
                <a:solidFill>
                  <a:schemeClr val="tx1">
                    <a:lumMod val="50000"/>
                  </a:schemeClr>
                </a:solidFill>
              </a:rPr>
              <a:t> auf </a:t>
            </a:r>
            <a:r>
              <a:rPr lang="en-GB" sz="1800" i="1" dirty="0" err="1">
                <a:solidFill>
                  <a:schemeClr val="tx1">
                    <a:lumMod val="50000"/>
                  </a:schemeClr>
                </a:solidFill>
              </a:rPr>
              <a:t>Lebenszeit</a:t>
            </a:r>
            <a:r>
              <a:rPr lang="en-GB" sz="1800" i="1" dirty="0">
                <a:solidFill>
                  <a:schemeClr val="tx1">
                    <a:lumMod val="50000"/>
                  </a:schemeClr>
                </a:solidFill>
              </a:rPr>
              <a:t> </a:t>
            </a:r>
            <a:r>
              <a:rPr lang="en-GB" sz="1800" i="1" dirty="0" err="1">
                <a:solidFill>
                  <a:schemeClr val="tx1">
                    <a:lumMod val="50000"/>
                  </a:schemeClr>
                </a:solidFill>
              </a:rPr>
              <a:t>fuer</a:t>
            </a:r>
            <a:r>
              <a:rPr lang="en-GB" sz="1800" i="1" dirty="0">
                <a:solidFill>
                  <a:schemeClr val="tx1">
                    <a:lumMod val="50000"/>
                  </a:schemeClr>
                </a:solidFill>
              </a:rPr>
              <a:t> Aphrodite und Agrippina (</a:t>
            </a:r>
            <a:r>
              <a:rPr lang="en-GB" sz="1800" i="1" dirty="0" err="1">
                <a:solidFill>
                  <a:schemeClr val="tx1">
                    <a:lumMod val="50000"/>
                  </a:schemeClr>
                </a:solidFill>
              </a:rPr>
              <a:t>Maior</a:t>
            </a:r>
            <a:r>
              <a:rPr lang="en-GB" sz="1800" i="1" dirty="0">
                <a:solidFill>
                  <a:schemeClr val="tx1">
                    <a:lumMod val="50000"/>
                  </a:schemeClr>
                </a:solidFill>
              </a:rPr>
              <a:t>?)</a:t>
            </a:r>
          </a:p>
          <a:p>
            <a:pPr lvl="1"/>
            <a:r>
              <a:rPr lang="en-GB" sz="1800" i="1" dirty="0" err="1">
                <a:solidFill>
                  <a:schemeClr val="tx1">
                    <a:lumMod val="50000"/>
                  </a:schemeClr>
                </a:solidFill>
              </a:rPr>
              <a:t>Priesterin</a:t>
            </a:r>
            <a:r>
              <a:rPr lang="en-GB" sz="1800" i="1" dirty="0">
                <a:solidFill>
                  <a:schemeClr val="tx1">
                    <a:lumMod val="50000"/>
                  </a:schemeClr>
                </a:solidFill>
              </a:rPr>
              <a:t> </a:t>
            </a:r>
            <a:r>
              <a:rPr lang="en-GB" sz="1800" i="1" dirty="0" err="1">
                <a:solidFill>
                  <a:schemeClr val="tx1">
                    <a:lumMod val="50000"/>
                  </a:schemeClr>
                </a:solidFill>
              </a:rPr>
              <a:t>fuer</a:t>
            </a:r>
            <a:r>
              <a:rPr lang="en-GB" sz="1800" i="1" dirty="0">
                <a:solidFill>
                  <a:schemeClr val="tx1">
                    <a:lumMod val="50000"/>
                  </a:schemeClr>
                </a:solidFill>
              </a:rPr>
              <a:t> Demeter auf </a:t>
            </a:r>
            <a:r>
              <a:rPr lang="en-GB" sz="1800" i="1" dirty="0" err="1">
                <a:solidFill>
                  <a:schemeClr val="tx1">
                    <a:lumMod val="50000"/>
                  </a:schemeClr>
                </a:solidFill>
              </a:rPr>
              <a:t>Lebenszeit</a:t>
            </a:r>
            <a:r>
              <a:rPr lang="en-GB" sz="1800" i="1" dirty="0">
                <a:solidFill>
                  <a:schemeClr val="tx1">
                    <a:lumMod val="50000"/>
                  </a:schemeClr>
                </a:solidFill>
              </a:rPr>
              <a:t> in </a:t>
            </a:r>
            <a:r>
              <a:rPr lang="en-GB" sz="1800" i="1" dirty="0" err="1">
                <a:solidFill>
                  <a:schemeClr val="tx1">
                    <a:lumMod val="50000"/>
                  </a:schemeClr>
                </a:solidFill>
              </a:rPr>
              <a:t>Ephesos</a:t>
            </a:r>
            <a:endParaRPr lang="en-GB" sz="2000" i="1" dirty="0">
              <a:solidFill>
                <a:schemeClr val="tx1">
                  <a:lumMod val="50000"/>
                </a:schemeClr>
              </a:solidFill>
            </a:endParaRPr>
          </a:p>
        </p:txBody>
      </p:sp>
      <p:sp>
        <p:nvSpPr>
          <p:cNvPr id="7" name="TextBox 6"/>
          <p:cNvSpPr txBox="1"/>
          <p:nvPr/>
        </p:nvSpPr>
        <p:spPr>
          <a:xfrm>
            <a:off x="5076056" y="2060849"/>
            <a:ext cx="3866030" cy="2554545"/>
          </a:xfrm>
          <a:prstGeom prst="rect">
            <a:avLst/>
          </a:prstGeom>
          <a:noFill/>
        </p:spPr>
        <p:txBody>
          <a:bodyPr wrap="square" rtlCol="0">
            <a:spAutoFit/>
          </a:bodyPr>
          <a:lstStyle/>
          <a:p>
            <a:r>
              <a:rPr lang="fr-FR" sz="1600" dirty="0">
                <a:solidFill>
                  <a:schemeClr val="tx1">
                    <a:lumMod val="50000"/>
                  </a:schemeClr>
                </a:solidFill>
              </a:rPr>
              <a:t>Rat [</a:t>
            </a:r>
            <a:r>
              <a:rPr lang="fr-FR" sz="1600" dirty="0" err="1">
                <a:solidFill>
                  <a:schemeClr val="tx1">
                    <a:lumMod val="50000"/>
                  </a:schemeClr>
                </a:solidFill>
              </a:rPr>
              <a:t>und</a:t>
            </a:r>
            <a:r>
              <a:rPr lang="fr-FR" sz="1600" dirty="0">
                <a:solidFill>
                  <a:schemeClr val="tx1">
                    <a:lumMod val="50000"/>
                  </a:schemeClr>
                </a:solidFill>
              </a:rPr>
              <a:t> </a:t>
            </a:r>
            <a:r>
              <a:rPr lang="fr-FR" sz="1600" dirty="0" err="1">
                <a:solidFill>
                  <a:schemeClr val="tx1">
                    <a:lumMod val="50000"/>
                  </a:schemeClr>
                </a:solidFill>
              </a:rPr>
              <a:t>Volk</a:t>
            </a:r>
            <a:r>
              <a:rPr lang="fr-FR" sz="1600" dirty="0">
                <a:solidFill>
                  <a:schemeClr val="tx1">
                    <a:lumMod val="50000"/>
                  </a:schemeClr>
                </a:solidFill>
              </a:rPr>
              <a:t> </a:t>
            </a:r>
            <a:r>
              <a:rPr lang="fr-FR" sz="1600" dirty="0" err="1">
                <a:solidFill>
                  <a:schemeClr val="tx1">
                    <a:lumMod val="50000"/>
                  </a:schemeClr>
                </a:solidFill>
              </a:rPr>
              <a:t>haben</a:t>
            </a:r>
            <a:r>
              <a:rPr lang="fr-FR" sz="1600" dirty="0">
                <a:solidFill>
                  <a:schemeClr val="tx1">
                    <a:lumMod val="50000"/>
                  </a:schemeClr>
                </a:solidFill>
              </a:rPr>
              <a:t> </a:t>
            </a:r>
            <a:r>
              <a:rPr lang="fr-FR" sz="1600" dirty="0" err="1">
                <a:solidFill>
                  <a:schemeClr val="tx1">
                    <a:lumMod val="50000"/>
                  </a:schemeClr>
                </a:solidFill>
              </a:rPr>
              <a:t>geehrt</a:t>
            </a:r>
            <a:r>
              <a:rPr lang="fr-FR" sz="1600" dirty="0">
                <a:solidFill>
                  <a:schemeClr val="tx1">
                    <a:lumMod val="50000"/>
                  </a:schemeClr>
                </a:solidFill>
              </a:rPr>
              <a:t>] </a:t>
            </a:r>
            <a:r>
              <a:rPr lang="fr-FR" sz="1600" dirty="0" err="1">
                <a:solidFill>
                  <a:schemeClr val="tx1">
                    <a:lumMod val="50000"/>
                  </a:schemeClr>
                </a:solidFill>
              </a:rPr>
              <a:t>Iulianè</a:t>
            </a:r>
            <a:r>
              <a:rPr lang="fr-FR" sz="1600" dirty="0">
                <a:solidFill>
                  <a:schemeClr val="tx1">
                    <a:lumMod val="50000"/>
                  </a:schemeClr>
                </a:solidFill>
              </a:rPr>
              <a:t>, </a:t>
            </a:r>
            <a:r>
              <a:rPr lang="fr-FR" sz="1600" dirty="0" err="1">
                <a:solidFill>
                  <a:schemeClr val="tx1">
                    <a:lumMod val="50000"/>
                  </a:schemeClr>
                </a:solidFill>
              </a:rPr>
              <a:t>Tochter</a:t>
            </a:r>
            <a:r>
              <a:rPr lang="fr-FR" sz="1600" dirty="0">
                <a:solidFill>
                  <a:schemeClr val="tx1">
                    <a:lumMod val="50000"/>
                  </a:schemeClr>
                </a:solidFill>
              </a:rPr>
              <a:t> </a:t>
            </a:r>
            <a:r>
              <a:rPr lang="fr-FR" sz="1600" dirty="0" err="1">
                <a:solidFill>
                  <a:schemeClr val="tx1">
                    <a:lumMod val="50000"/>
                  </a:schemeClr>
                </a:solidFill>
              </a:rPr>
              <a:t>von</a:t>
            </a:r>
            <a:r>
              <a:rPr lang="fr-FR" sz="1600" dirty="0">
                <a:solidFill>
                  <a:schemeClr val="tx1">
                    <a:lumMod val="50000"/>
                  </a:schemeClr>
                </a:solidFill>
              </a:rPr>
              <a:t> [Eus]</a:t>
            </a:r>
            <a:r>
              <a:rPr lang="fr-FR" sz="1600" dirty="0" err="1">
                <a:solidFill>
                  <a:schemeClr val="tx1">
                    <a:lumMod val="50000"/>
                  </a:schemeClr>
                </a:solidFill>
              </a:rPr>
              <a:t>tra</a:t>
            </a:r>
            <a:r>
              <a:rPr lang="fr-FR" sz="1600" dirty="0">
                <a:solidFill>
                  <a:schemeClr val="tx1">
                    <a:lumMod val="50000"/>
                  </a:schemeClr>
                </a:solidFill>
              </a:rPr>
              <a:t>[tos, </a:t>
            </a:r>
            <a:r>
              <a:rPr lang="fr-FR" sz="1600" dirty="0" err="1">
                <a:solidFill>
                  <a:schemeClr val="tx1">
                    <a:lumMod val="50000"/>
                  </a:schemeClr>
                </a:solidFill>
              </a:rPr>
              <a:t>Sohn</a:t>
            </a:r>
            <a:r>
              <a:rPr lang="fr-FR" sz="1600" dirty="0">
                <a:solidFill>
                  <a:schemeClr val="tx1">
                    <a:lumMod val="50000"/>
                  </a:schemeClr>
                </a:solidFill>
              </a:rPr>
              <a:t> des </a:t>
            </a:r>
            <a:r>
              <a:rPr lang="fr-FR" sz="1600" dirty="0" err="1">
                <a:solidFill>
                  <a:schemeClr val="tx1">
                    <a:lumMod val="50000"/>
                  </a:schemeClr>
                </a:solidFill>
              </a:rPr>
              <a:t>Pha</a:t>
            </a:r>
            <a:r>
              <a:rPr lang="fr-FR" sz="1600" dirty="0">
                <a:solidFill>
                  <a:schemeClr val="tx1">
                    <a:lumMod val="50000"/>
                  </a:schemeClr>
                </a:solidFill>
              </a:rPr>
              <a:t>]</a:t>
            </a:r>
            <a:r>
              <a:rPr lang="fr-FR" sz="1600" dirty="0" err="1">
                <a:solidFill>
                  <a:schemeClr val="tx1">
                    <a:lumMod val="50000"/>
                  </a:schemeClr>
                </a:solidFill>
              </a:rPr>
              <a:t>nostratos</a:t>
            </a:r>
            <a:r>
              <a:rPr lang="fr-FR" sz="1600" dirty="0">
                <a:solidFill>
                  <a:schemeClr val="tx1">
                    <a:lumMod val="50000"/>
                  </a:schemeClr>
                </a:solidFill>
              </a:rPr>
              <a:t>, </a:t>
            </a:r>
            <a:r>
              <a:rPr lang="fr-FR" sz="1600" dirty="0" err="1">
                <a:solidFill>
                  <a:schemeClr val="tx1">
                    <a:lumMod val="50000"/>
                  </a:schemeClr>
                </a:solidFill>
              </a:rPr>
              <a:t>Ehefrau</a:t>
            </a:r>
            <a:r>
              <a:rPr lang="fr-FR" sz="1600" dirty="0">
                <a:solidFill>
                  <a:schemeClr val="tx1">
                    <a:lumMod val="50000"/>
                  </a:schemeClr>
                </a:solidFill>
              </a:rPr>
              <a:t> des </a:t>
            </a:r>
            <a:r>
              <a:rPr lang="fr-FR" sz="1600" dirty="0" err="1">
                <a:solidFill>
                  <a:schemeClr val="tx1">
                    <a:lumMod val="50000"/>
                  </a:schemeClr>
                </a:solidFill>
              </a:rPr>
              <a:t>Alciphron</a:t>
            </a:r>
            <a:r>
              <a:rPr lang="fr-FR" sz="1600" dirty="0">
                <a:solidFill>
                  <a:schemeClr val="tx1">
                    <a:lumMod val="50000"/>
                  </a:schemeClr>
                </a:solidFill>
              </a:rPr>
              <a:t>, </a:t>
            </a:r>
            <a:r>
              <a:rPr lang="fr-FR" sz="1600" dirty="0" err="1">
                <a:solidFill>
                  <a:schemeClr val="tx1">
                    <a:lumMod val="50000"/>
                  </a:schemeClr>
                </a:solidFill>
              </a:rPr>
              <a:t>dem</a:t>
            </a:r>
            <a:r>
              <a:rPr lang="fr-FR" sz="1600" dirty="0">
                <a:solidFill>
                  <a:schemeClr val="tx1">
                    <a:lumMod val="50000"/>
                  </a:schemeClr>
                </a:solidFill>
              </a:rPr>
              <a:t> </a:t>
            </a:r>
            <a:r>
              <a:rPr lang="fr-FR" sz="1600" dirty="0" err="1">
                <a:solidFill>
                  <a:schemeClr val="tx1">
                    <a:lumMod val="50000"/>
                  </a:schemeClr>
                </a:solidFill>
              </a:rPr>
              <a:t>Hohenpriester</a:t>
            </a:r>
            <a:r>
              <a:rPr lang="fr-FR" sz="1600" dirty="0">
                <a:solidFill>
                  <a:schemeClr val="tx1">
                    <a:lumMod val="50000"/>
                  </a:schemeClr>
                </a:solidFill>
              </a:rPr>
              <a:t> Asiens, die </a:t>
            </a:r>
            <a:r>
              <a:rPr lang="fr-FR" sz="1600" dirty="0" err="1">
                <a:solidFill>
                  <a:schemeClr val="tx1">
                    <a:lumMod val="50000"/>
                  </a:schemeClr>
                </a:solidFill>
              </a:rPr>
              <a:t>die</a:t>
            </a:r>
            <a:r>
              <a:rPr lang="fr-FR" sz="1600" dirty="0">
                <a:solidFill>
                  <a:schemeClr val="tx1">
                    <a:lumMod val="50000"/>
                  </a:schemeClr>
                </a:solidFill>
              </a:rPr>
              <a:t> </a:t>
            </a:r>
            <a:r>
              <a:rPr lang="fr-FR" sz="1600" dirty="0" err="1">
                <a:solidFill>
                  <a:schemeClr val="tx1">
                    <a:lumMod val="50000"/>
                  </a:schemeClr>
                </a:solidFill>
              </a:rPr>
              <a:t>erste</a:t>
            </a:r>
            <a:r>
              <a:rPr lang="fr-FR" sz="1600" dirty="0">
                <a:solidFill>
                  <a:schemeClr val="tx1">
                    <a:lumMod val="50000"/>
                  </a:schemeClr>
                </a:solidFill>
              </a:rPr>
              <a:t> (</a:t>
            </a:r>
            <a:r>
              <a:rPr lang="fr-FR" sz="1600" dirty="0" err="1">
                <a:solidFill>
                  <a:schemeClr val="tx1">
                    <a:lumMod val="50000"/>
                  </a:schemeClr>
                </a:solidFill>
              </a:rPr>
              <a:t>weibliche</a:t>
            </a:r>
            <a:r>
              <a:rPr lang="fr-FR" sz="1600" dirty="0">
                <a:solidFill>
                  <a:schemeClr val="tx1">
                    <a:lumMod val="50000"/>
                  </a:schemeClr>
                </a:solidFill>
              </a:rPr>
              <a:t>) </a:t>
            </a:r>
            <a:r>
              <a:rPr lang="fr-FR" sz="1600" dirty="0" err="1">
                <a:solidFill>
                  <a:schemeClr val="tx1">
                    <a:lumMod val="50000"/>
                  </a:schemeClr>
                </a:solidFill>
              </a:rPr>
              <a:t>Hohepriesterin</a:t>
            </a:r>
            <a:r>
              <a:rPr lang="fr-FR" sz="1600" dirty="0">
                <a:solidFill>
                  <a:schemeClr val="tx1">
                    <a:lumMod val="50000"/>
                  </a:schemeClr>
                </a:solidFill>
              </a:rPr>
              <a:t> Asiens </a:t>
            </a:r>
            <a:r>
              <a:rPr lang="fr-FR" sz="1600" dirty="0" err="1">
                <a:solidFill>
                  <a:schemeClr val="tx1">
                    <a:lumMod val="50000"/>
                  </a:schemeClr>
                </a:solidFill>
              </a:rPr>
              <a:t>ist</a:t>
            </a:r>
            <a:r>
              <a:rPr lang="fr-FR" sz="1600" dirty="0">
                <a:solidFill>
                  <a:schemeClr val="tx1">
                    <a:lumMod val="50000"/>
                  </a:schemeClr>
                </a:solidFill>
              </a:rPr>
              <a:t>, </a:t>
            </a:r>
            <a:r>
              <a:rPr lang="fr-FR" sz="1600" dirty="0" err="1">
                <a:solidFill>
                  <a:schemeClr val="tx1">
                    <a:lumMod val="50000"/>
                  </a:schemeClr>
                </a:solidFill>
              </a:rPr>
              <a:t>Stephanephore</a:t>
            </a:r>
            <a:r>
              <a:rPr lang="fr-FR" sz="1600" dirty="0">
                <a:solidFill>
                  <a:schemeClr val="tx1">
                    <a:lumMod val="50000"/>
                  </a:schemeClr>
                </a:solidFill>
              </a:rPr>
              <a:t>, </a:t>
            </a:r>
            <a:r>
              <a:rPr lang="fr-FR" sz="1600" dirty="0" err="1">
                <a:solidFill>
                  <a:schemeClr val="tx1">
                    <a:lumMod val="50000"/>
                  </a:schemeClr>
                </a:solidFill>
              </a:rPr>
              <a:t>Gymnasiarch</a:t>
            </a:r>
            <a:r>
              <a:rPr lang="fr-FR" sz="1600" dirty="0">
                <a:solidFill>
                  <a:schemeClr val="tx1">
                    <a:lumMod val="50000"/>
                  </a:schemeClr>
                </a:solidFill>
              </a:rPr>
              <a:t>, </a:t>
            </a:r>
            <a:r>
              <a:rPr lang="fr-FR" sz="1600" dirty="0" err="1">
                <a:solidFill>
                  <a:schemeClr val="tx1">
                    <a:lumMod val="50000"/>
                  </a:schemeClr>
                </a:solidFill>
              </a:rPr>
              <a:t>Priesterin</a:t>
            </a:r>
            <a:r>
              <a:rPr lang="fr-FR" sz="1600" dirty="0">
                <a:solidFill>
                  <a:schemeClr val="tx1">
                    <a:lumMod val="50000"/>
                  </a:schemeClr>
                </a:solidFill>
              </a:rPr>
              <a:t> </a:t>
            </a:r>
            <a:r>
              <a:rPr lang="fr-FR" sz="1600" dirty="0" err="1">
                <a:solidFill>
                  <a:schemeClr val="tx1">
                    <a:lumMod val="50000"/>
                  </a:schemeClr>
                </a:solidFill>
              </a:rPr>
              <a:t>auf</a:t>
            </a:r>
            <a:r>
              <a:rPr lang="fr-FR" sz="1600" dirty="0">
                <a:solidFill>
                  <a:schemeClr val="tx1">
                    <a:lumMod val="50000"/>
                  </a:schemeClr>
                </a:solidFill>
              </a:rPr>
              <a:t> </a:t>
            </a:r>
            <a:r>
              <a:rPr lang="fr-FR" sz="1600" dirty="0" err="1">
                <a:solidFill>
                  <a:schemeClr val="tx1">
                    <a:lumMod val="50000"/>
                  </a:schemeClr>
                </a:solidFill>
              </a:rPr>
              <a:t>Lebenszeit</a:t>
            </a:r>
            <a:r>
              <a:rPr lang="fr-FR" sz="1600" dirty="0">
                <a:solidFill>
                  <a:schemeClr val="tx1">
                    <a:lumMod val="50000"/>
                  </a:schemeClr>
                </a:solidFill>
              </a:rPr>
              <a:t> </a:t>
            </a:r>
            <a:r>
              <a:rPr lang="fr-FR" sz="1600" dirty="0" err="1">
                <a:solidFill>
                  <a:schemeClr val="tx1">
                    <a:lumMod val="50000"/>
                  </a:schemeClr>
                </a:solidFill>
              </a:rPr>
              <a:t>fuer</a:t>
            </a:r>
            <a:r>
              <a:rPr lang="fr-FR" sz="1600" dirty="0">
                <a:solidFill>
                  <a:schemeClr val="tx1">
                    <a:lumMod val="50000"/>
                  </a:schemeClr>
                </a:solidFill>
              </a:rPr>
              <a:t> Aphrodite </a:t>
            </a:r>
            <a:r>
              <a:rPr lang="fr-FR" sz="1600" dirty="0" err="1">
                <a:solidFill>
                  <a:schemeClr val="tx1">
                    <a:lumMod val="50000"/>
                  </a:schemeClr>
                </a:solidFill>
              </a:rPr>
              <a:t>und</a:t>
            </a:r>
            <a:r>
              <a:rPr lang="fr-FR" sz="1600" dirty="0">
                <a:solidFill>
                  <a:schemeClr val="tx1">
                    <a:lumMod val="50000"/>
                  </a:schemeClr>
                </a:solidFill>
              </a:rPr>
              <a:t> [</a:t>
            </a:r>
            <a:r>
              <a:rPr lang="fr-FR" sz="1600" dirty="0" err="1">
                <a:solidFill>
                  <a:schemeClr val="tx1">
                    <a:lumMod val="50000"/>
                  </a:schemeClr>
                </a:solidFill>
              </a:rPr>
              <a:t>Gottin</a:t>
            </a:r>
            <a:r>
              <a:rPr lang="fr-FR" sz="1600" dirty="0">
                <a:solidFill>
                  <a:schemeClr val="tx1">
                    <a:lumMod val="50000"/>
                  </a:schemeClr>
                </a:solidFill>
              </a:rPr>
              <a:t>] </a:t>
            </a:r>
            <a:r>
              <a:rPr lang="fr-FR" sz="1600" dirty="0" err="1">
                <a:solidFill>
                  <a:schemeClr val="tx1">
                    <a:lumMod val="50000"/>
                  </a:schemeClr>
                </a:solidFill>
              </a:rPr>
              <a:t>Mutter</a:t>
            </a:r>
            <a:r>
              <a:rPr lang="fr-FR" sz="1600" dirty="0">
                <a:solidFill>
                  <a:schemeClr val="tx1">
                    <a:lumMod val="50000"/>
                  </a:schemeClr>
                </a:solidFill>
              </a:rPr>
              <a:t> </a:t>
            </a:r>
            <a:r>
              <a:rPr lang="fr-FR" sz="1600" dirty="0" err="1">
                <a:solidFill>
                  <a:schemeClr val="tx1">
                    <a:lumMod val="50000"/>
                  </a:schemeClr>
                </a:solidFill>
              </a:rPr>
              <a:t>Agrippina</a:t>
            </a:r>
            <a:r>
              <a:rPr lang="fr-FR" sz="1600" dirty="0">
                <a:solidFill>
                  <a:schemeClr val="tx1">
                    <a:lumMod val="50000"/>
                  </a:schemeClr>
                </a:solidFill>
              </a:rPr>
              <a:t>, </a:t>
            </a:r>
            <a:r>
              <a:rPr lang="fr-FR" sz="1600" dirty="0" err="1">
                <a:solidFill>
                  <a:schemeClr val="tx1">
                    <a:lumMod val="50000"/>
                  </a:schemeClr>
                </a:solidFill>
              </a:rPr>
              <a:t>ebenso</a:t>
            </a:r>
            <a:r>
              <a:rPr lang="fr-FR" sz="1600" dirty="0">
                <a:solidFill>
                  <a:schemeClr val="tx1">
                    <a:lumMod val="50000"/>
                  </a:schemeClr>
                </a:solidFill>
              </a:rPr>
              <a:t> </a:t>
            </a:r>
            <a:r>
              <a:rPr lang="fr-FR" sz="1600" dirty="0" err="1">
                <a:solidFill>
                  <a:schemeClr val="tx1">
                    <a:lumMod val="50000"/>
                  </a:schemeClr>
                </a:solidFill>
              </a:rPr>
              <a:t>Priestein</a:t>
            </a:r>
            <a:r>
              <a:rPr lang="fr-FR" sz="1600" dirty="0">
                <a:solidFill>
                  <a:schemeClr val="tx1">
                    <a:lumMod val="50000"/>
                  </a:schemeClr>
                </a:solidFill>
              </a:rPr>
              <a:t> der </a:t>
            </a:r>
            <a:r>
              <a:rPr lang="fr-FR" sz="1600" dirty="0" err="1">
                <a:solidFill>
                  <a:schemeClr val="tx1">
                    <a:lumMod val="50000"/>
                  </a:schemeClr>
                </a:solidFill>
              </a:rPr>
              <a:t>Demeter</a:t>
            </a:r>
            <a:r>
              <a:rPr lang="fr-FR" sz="1600" dirty="0">
                <a:solidFill>
                  <a:schemeClr val="tx1">
                    <a:lumMod val="50000"/>
                  </a:schemeClr>
                </a:solidFill>
              </a:rPr>
              <a:t> </a:t>
            </a:r>
            <a:r>
              <a:rPr lang="fr-FR" sz="1600" dirty="0" err="1">
                <a:solidFill>
                  <a:schemeClr val="tx1">
                    <a:lumMod val="50000"/>
                  </a:schemeClr>
                </a:solidFill>
              </a:rPr>
              <a:t>auf</a:t>
            </a:r>
            <a:r>
              <a:rPr lang="fr-FR" sz="1600" dirty="0">
                <a:solidFill>
                  <a:schemeClr val="tx1">
                    <a:lumMod val="50000"/>
                  </a:schemeClr>
                </a:solidFill>
              </a:rPr>
              <a:t> </a:t>
            </a:r>
            <a:r>
              <a:rPr lang="fr-FR" sz="1600" dirty="0" err="1">
                <a:solidFill>
                  <a:schemeClr val="tx1">
                    <a:lumMod val="50000"/>
                  </a:schemeClr>
                </a:solidFill>
              </a:rPr>
              <a:t>Lebenszeit</a:t>
            </a:r>
            <a:r>
              <a:rPr lang="fr-FR" sz="1600" dirty="0">
                <a:solidFill>
                  <a:schemeClr val="tx1">
                    <a:lumMod val="50000"/>
                  </a:schemeClr>
                </a:solidFill>
              </a:rPr>
              <a:t> in </a:t>
            </a:r>
            <a:r>
              <a:rPr lang="fr-FR" sz="1600" dirty="0" err="1">
                <a:solidFill>
                  <a:schemeClr val="tx1">
                    <a:lumMod val="50000"/>
                  </a:schemeClr>
                </a:solidFill>
              </a:rPr>
              <a:t>Éphesos</a:t>
            </a:r>
            <a:r>
              <a:rPr lang="fr-FR" sz="1600" dirty="0">
                <a:solidFill>
                  <a:schemeClr val="tx1">
                    <a:lumMod val="50000"/>
                  </a:schemeClr>
                </a:solidFill>
              </a:rPr>
              <a:t>, fur all </a:t>
            </a:r>
            <a:r>
              <a:rPr lang="fr-FR" sz="1600" dirty="0" err="1">
                <a:solidFill>
                  <a:schemeClr val="tx1">
                    <a:lumMod val="50000"/>
                  </a:schemeClr>
                </a:solidFill>
              </a:rPr>
              <a:t>ihre</a:t>
            </a:r>
            <a:r>
              <a:rPr lang="fr-FR" sz="1600" dirty="0">
                <a:solidFill>
                  <a:schemeClr val="tx1">
                    <a:lumMod val="50000"/>
                  </a:schemeClr>
                </a:solidFill>
              </a:rPr>
              <a:t> </a:t>
            </a:r>
            <a:r>
              <a:rPr lang="fr-FR" sz="1600" dirty="0" err="1">
                <a:solidFill>
                  <a:schemeClr val="tx1">
                    <a:lumMod val="50000"/>
                  </a:schemeClr>
                </a:solidFill>
              </a:rPr>
              <a:t>Tugenden</a:t>
            </a:r>
            <a:r>
              <a:rPr lang="fr-FR" sz="1600" dirty="0">
                <a:solidFill>
                  <a:schemeClr val="tx1">
                    <a:lumMod val="50000"/>
                  </a:schemeClr>
                </a:solidFill>
              </a:rPr>
              <a:t>.</a:t>
            </a:r>
          </a:p>
        </p:txBody>
      </p:sp>
      <p:sp>
        <p:nvSpPr>
          <p:cNvPr id="8" name="TextBox 7"/>
          <p:cNvSpPr txBox="1"/>
          <p:nvPr/>
        </p:nvSpPr>
        <p:spPr>
          <a:xfrm>
            <a:off x="5580112" y="260648"/>
            <a:ext cx="2808312" cy="369332"/>
          </a:xfrm>
          <a:prstGeom prst="rect">
            <a:avLst/>
          </a:prstGeom>
          <a:noFill/>
        </p:spPr>
        <p:txBody>
          <a:bodyPr wrap="square" rtlCol="0">
            <a:spAutoFit/>
          </a:bodyPr>
          <a:lstStyle/>
          <a:p>
            <a:r>
              <a:rPr lang="en-GB" dirty="0"/>
              <a:t>DELETE PAGE</a:t>
            </a:r>
          </a:p>
        </p:txBody>
      </p:sp>
    </p:spTree>
    <p:extLst>
      <p:ext uri="{BB962C8B-B14F-4D97-AF65-F5344CB8AC3E}">
        <p14:creationId xmlns:p14="http://schemas.microsoft.com/office/powerpoint/2010/main" val="2259227520"/>
      </p:ext>
    </p:extLst>
  </p:cSld>
  <p:clrMapOvr>
    <a:masterClrMapping/>
  </p:clrMapOvr>
  <p:transition spd="slow">
    <p:randomBar/>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normAutofit/>
          </a:bodyPr>
          <a:lstStyle/>
          <a:p>
            <a:r>
              <a:rPr lang="en-GB" dirty="0" err="1"/>
              <a:t>Magistraturen</a:t>
            </a:r>
            <a:r>
              <a:rPr lang="en-GB" dirty="0"/>
              <a:t>… </a:t>
            </a:r>
            <a:r>
              <a:rPr lang="en-GB" dirty="0" err="1"/>
              <a:t>maennlich</a:t>
            </a:r>
            <a:r>
              <a:rPr lang="en-GB" dirty="0"/>
              <a:t> f. Frauen</a:t>
            </a:r>
          </a:p>
        </p:txBody>
      </p:sp>
      <p:sp>
        <p:nvSpPr>
          <p:cNvPr id="3" name="Content Placeholder 2"/>
          <p:cNvSpPr>
            <a:spLocks noGrp="1"/>
          </p:cNvSpPr>
          <p:nvPr>
            <p:ph idx="1"/>
          </p:nvPr>
        </p:nvSpPr>
        <p:spPr/>
        <p:txBody>
          <a:bodyPr/>
          <a:lstStyle/>
          <a:p>
            <a:r>
              <a:rPr lang="en-GB" dirty="0" err="1"/>
              <a:t>Riet</a:t>
            </a:r>
            <a:r>
              <a:rPr lang="en-GB" dirty="0"/>
              <a:t> p. 76-77</a:t>
            </a:r>
          </a:p>
          <a:p>
            <a:pPr lvl="1"/>
            <a:r>
              <a:rPr lang="en-GB" dirty="0" err="1"/>
              <a:t>Paidonomia</a:t>
            </a:r>
            <a:endParaRPr lang="en-GB" dirty="0"/>
          </a:p>
          <a:p>
            <a:pPr lvl="2"/>
            <a:r>
              <a:rPr lang="en-GB" dirty="0">
                <a:sym typeface="Wingdings" pitchFamily="2" charset="2"/>
              </a:rPr>
              <a:t> falls Frau. </a:t>
            </a:r>
            <a:r>
              <a:rPr lang="en-GB" dirty="0" err="1">
                <a:sym typeface="Wingdings" pitchFamily="2" charset="2"/>
              </a:rPr>
              <a:t>Bsp</a:t>
            </a:r>
            <a:r>
              <a:rPr lang="en-GB" dirty="0">
                <a:sym typeface="Wingdings" pitchFamily="2" charset="2"/>
              </a:rPr>
              <a:t>. P. 78: </a:t>
            </a:r>
            <a:r>
              <a:rPr lang="en-GB" dirty="0" err="1">
                <a:sym typeface="Wingdings" pitchFamily="2" charset="2"/>
              </a:rPr>
              <a:t>vielleicht</a:t>
            </a:r>
            <a:r>
              <a:rPr lang="en-GB" dirty="0">
                <a:sym typeface="Wingdings" pitchFamily="2" charset="2"/>
              </a:rPr>
              <a:t> Frau das </a:t>
            </a:r>
            <a:r>
              <a:rPr lang="en-GB" dirty="0" err="1">
                <a:sym typeface="Wingdings" pitchFamily="2" charset="2"/>
              </a:rPr>
              <a:t>einzige</a:t>
            </a:r>
            <a:r>
              <a:rPr lang="en-GB" dirty="0">
                <a:sym typeface="Wingdings" pitchFamily="2" charset="2"/>
              </a:rPr>
              <a:t> </a:t>
            </a:r>
            <a:r>
              <a:rPr lang="en-GB" dirty="0" err="1">
                <a:sym typeface="Wingdings" pitchFamily="2" charset="2"/>
              </a:rPr>
              <a:t>Mitglied</a:t>
            </a:r>
            <a:r>
              <a:rPr lang="en-GB" dirty="0">
                <a:sym typeface="Wingdings" pitchFamily="2" charset="2"/>
              </a:rPr>
              <a:t> </a:t>
            </a:r>
            <a:r>
              <a:rPr lang="en-GB" dirty="0" err="1">
                <a:sym typeface="Wingdings" pitchFamily="2" charset="2"/>
              </a:rPr>
              <a:t>einer</a:t>
            </a:r>
            <a:r>
              <a:rPr lang="en-GB" dirty="0">
                <a:sym typeface="Wingdings" pitchFamily="2" charset="2"/>
              </a:rPr>
              <a:t> </a:t>
            </a:r>
            <a:r>
              <a:rPr lang="en-GB" dirty="0" err="1">
                <a:sym typeface="Wingdings" pitchFamily="2" charset="2"/>
              </a:rPr>
              <a:t>Familie</a:t>
            </a:r>
            <a:r>
              <a:rPr lang="en-GB" dirty="0">
                <a:sym typeface="Wingdings" pitchFamily="2" charset="2"/>
              </a:rPr>
              <a:t>, die </a:t>
            </a:r>
            <a:r>
              <a:rPr lang="en-GB" dirty="0" err="1">
                <a:sym typeface="Wingdings" pitchFamily="2" charset="2"/>
              </a:rPr>
              <a:t>seit</a:t>
            </a:r>
            <a:r>
              <a:rPr lang="en-GB" dirty="0">
                <a:sym typeface="Wingdings" pitchFamily="2" charset="2"/>
              </a:rPr>
              <a:t> </a:t>
            </a:r>
            <a:r>
              <a:rPr lang="en-GB" dirty="0" err="1">
                <a:sym typeface="Wingdings" pitchFamily="2" charset="2"/>
              </a:rPr>
              <a:t>Generationen</a:t>
            </a:r>
            <a:r>
              <a:rPr lang="en-GB" dirty="0">
                <a:sym typeface="Wingdings" pitchFamily="2" charset="2"/>
              </a:rPr>
              <a:t> dieses </a:t>
            </a:r>
            <a:r>
              <a:rPr lang="en-GB" dirty="0" err="1">
                <a:sym typeface="Wingdings" pitchFamily="2" charset="2"/>
              </a:rPr>
              <a:t>Amt</a:t>
            </a:r>
            <a:r>
              <a:rPr lang="en-GB" dirty="0">
                <a:sym typeface="Wingdings" pitchFamily="2" charset="2"/>
              </a:rPr>
              <a:t> </a:t>
            </a:r>
            <a:r>
              <a:rPr lang="en-GB" dirty="0" err="1">
                <a:sym typeface="Wingdings" pitchFamily="2" charset="2"/>
              </a:rPr>
              <a:t>ausfuehrte</a:t>
            </a:r>
            <a:r>
              <a:rPr lang="en-GB" dirty="0">
                <a:sym typeface="Wingdings" pitchFamily="2" charset="2"/>
              </a:rPr>
              <a:t>, die dieses </a:t>
            </a:r>
            <a:r>
              <a:rPr lang="en-GB" dirty="0" err="1">
                <a:sym typeface="Wingdings" pitchFamily="2" charset="2"/>
              </a:rPr>
              <a:t>Amt</a:t>
            </a:r>
            <a:r>
              <a:rPr lang="en-GB" dirty="0">
                <a:sym typeface="Wingdings" pitchFamily="2" charset="2"/>
              </a:rPr>
              <a:t> </a:t>
            </a:r>
            <a:r>
              <a:rPr lang="en-GB" dirty="0" err="1">
                <a:sym typeface="Wingdings" pitchFamily="2" charset="2"/>
              </a:rPr>
              <a:t>haben</a:t>
            </a:r>
            <a:r>
              <a:rPr lang="en-GB" dirty="0">
                <a:sym typeface="Wingdings" pitchFamily="2" charset="2"/>
              </a:rPr>
              <a:t> </a:t>
            </a:r>
            <a:r>
              <a:rPr lang="en-GB" dirty="0" err="1">
                <a:sym typeface="Wingdings" pitchFamily="2" charset="2"/>
              </a:rPr>
              <a:t>kann</a:t>
            </a:r>
            <a:r>
              <a:rPr lang="en-GB" dirty="0">
                <a:sym typeface="Wingdings" pitchFamily="2" charset="2"/>
              </a:rPr>
              <a:t>…</a:t>
            </a:r>
          </a:p>
          <a:p>
            <a:pPr lvl="2"/>
            <a:endParaRPr lang="en-GB" dirty="0"/>
          </a:p>
        </p:txBody>
      </p:sp>
    </p:spTree>
    <p:extLst>
      <p:ext uri="{BB962C8B-B14F-4D97-AF65-F5344CB8AC3E}">
        <p14:creationId xmlns:p14="http://schemas.microsoft.com/office/powerpoint/2010/main" val="334248465"/>
      </p:ext>
    </p:extLst>
  </p:cSld>
  <p:clrMapOvr>
    <a:masterClrMapping/>
  </p:clrMapOvr>
  <p:transition spd="slow">
    <p:randomBa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rot="5400000">
            <a:off x="7889014" y="1552146"/>
            <a:ext cx="1800200" cy="369332"/>
          </a:xfrm>
          <a:prstGeom prst="rect">
            <a:avLst/>
          </a:prstGeom>
          <a:noFill/>
        </p:spPr>
        <p:txBody>
          <a:bodyPr wrap="square" rtlCol="0">
            <a:spAutoFit/>
          </a:bodyPr>
          <a:lstStyle/>
          <a:p>
            <a:r>
              <a:rPr lang="en-GB" dirty="0">
                <a:solidFill>
                  <a:schemeClr val="tx1">
                    <a:lumMod val="65000"/>
                  </a:schemeClr>
                </a:solidFill>
              </a:rPr>
              <a:t>Diana </a:t>
            </a:r>
            <a:r>
              <a:rPr lang="en-GB" dirty="0" err="1">
                <a:solidFill>
                  <a:schemeClr val="tx1">
                    <a:lumMod val="65000"/>
                  </a:schemeClr>
                </a:solidFill>
              </a:rPr>
              <a:t>Ephesia</a:t>
            </a:r>
            <a:endParaRPr lang="en-GB" dirty="0">
              <a:solidFill>
                <a:schemeClr val="tx1">
                  <a:lumMod val="65000"/>
                </a:schemeClr>
              </a:solidFill>
            </a:endParaRPr>
          </a:p>
        </p:txBody>
      </p:sp>
      <p:sp>
        <p:nvSpPr>
          <p:cNvPr id="4" name="Title 1"/>
          <p:cNvSpPr>
            <a:spLocks noGrp="1"/>
          </p:cNvSpPr>
          <p:nvPr>
            <p:ph type="title"/>
          </p:nvPr>
        </p:nvSpPr>
        <p:spPr>
          <a:xfrm>
            <a:off x="457200" y="188640"/>
            <a:ext cx="8229600" cy="1143000"/>
          </a:xfrm>
        </p:spPr>
        <p:txBody>
          <a:bodyPr/>
          <a:lstStyle/>
          <a:p>
            <a:r>
              <a:rPr lang="en-GB" dirty="0" err="1"/>
              <a:t>Ephesos</a:t>
            </a:r>
            <a:r>
              <a:rPr lang="en-GB" dirty="0"/>
              <a:t>: Artemis &amp; </a:t>
            </a:r>
            <a:r>
              <a:rPr lang="en-GB" dirty="0" err="1"/>
              <a:t>Kaiserkult</a:t>
            </a:r>
            <a:endParaRPr lang="en-GB" dirty="0"/>
          </a:p>
        </p:txBody>
      </p:sp>
      <p:pic>
        <p:nvPicPr>
          <p:cNvPr id="7" name="Picture 6"/>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11496" t="10231" r="20601" b="10336"/>
          <a:stretch/>
        </p:blipFill>
        <p:spPr>
          <a:xfrm>
            <a:off x="6012160" y="2111860"/>
            <a:ext cx="2922023" cy="4557500"/>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5176" t="15507" r="8995"/>
          <a:stretch/>
        </p:blipFill>
        <p:spPr>
          <a:xfrm>
            <a:off x="3491880" y="3745285"/>
            <a:ext cx="3960440" cy="2924075"/>
          </a:xfrm>
          <a:prstGeom prst="rect">
            <a:avLst/>
          </a:prstGeom>
        </p:spPr>
      </p:pic>
      <p:sp>
        <p:nvSpPr>
          <p:cNvPr id="14" name="Content Placeholder 2"/>
          <p:cNvSpPr>
            <a:spLocks noGrp="1"/>
          </p:cNvSpPr>
          <p:nvPr>
            <p:ph idx="1"/>
          </p:nvPr>
        </p:nvSpPr>
        <p:spPr>
          <a:xfrm>
            <a:off x="575556" y="1442625"/>
            <a:ext cx="7740860" cy="4857403"/>
          </a:xfrm>
        </p:spPr>
        <p:txBody>
          <a:bodyPr>
            <a:normAutofit/>
          </a:bodyPr>
          <a:lstStyle/>
          <a:p>
            <a:r>
              <a:rPr lang="en-GB" sz="1800" b="1" dirty="0">
                <a:solidFill>
                  <a:schemeClr val="accent5">
                    <a:lumMod val="60000"/>
                    <a:lumOff val="40000"/>
                  </a:schemeClr>
                </a:solidFill>
                <a:effectLst>
                  <a:outerShdw blurRad="38100" dist="38100" dir="2700000" algn="tl">
                    <a:srgbClr val="000000">
                      <a:alpha val="43137"/>
                    </a:srgbClr>
                  </a:outerShdw>
                </a:effectLst>
              </a:rPr>
              <a:t>7 von 24 </a:t>
            </a:r>
            <a:r>
              <a:rPr lang="en-GB" sz="1800" b="1" dirty="0" err="1">
                <a:solidFill>
                  <a:schemeClr val="accent5">
                    <a:lumMod val="60000"/>
                    <a:lumOff val="40000"/>
                  </a:schemeClr>
                </a:solidFill>
                <a:effectLst>
                  <a:outerShdw blurRad="38100" dist="38100" dir="2700000" algn="tl">
                    <a:srgbClr val="000000">
                      <a:alpha val="43137"/>
                    </a:srgbClr>
                  </a:outerShdw>
                </a:effectLst>
              </a:rPr>
              <a:t>Priester</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sind</a:t>
            </a:r>
            <a:r>
              <a:rPr lang="en-GB" sz="1800" b="1" dirty="0">
                <a:solidFill>
                  <a:schemeClr val="accent5">
                    <a:lumMod val="60000"/>
                    <a:lumOff val="40000"/>
                  </a:schemeClr>
                </a:solidFill>
                <a:effectLst>
                  <a:outerShdw blurRad="38100" dist="38100" dir="2700000" algn="tl">
                    <a:srgbClr val="000000">
                      <a:alpha val="43137"/>
                    </a:srgbClr>
                  </a:outerShdw>
                </a:effectLst>
              </a:rPr>
              <a:t> Frauen</a:t>
            </a:r>
          </a:p>
          <a:p>
            <a:r>
              <a:rPr lang="en-GB" sz="1800" b="1" dirty="0" err="1">
                <a:solidFill>
                  <a:schemeClr val="accent5">
                    <a:lumMod val="60000"/>
                    <a:lumOff val="40000"/>
                  </a:schemeClr>
                </a:solidFill>
                <a:effectLst>
                  <a:outerShdw blurRad="38100" dist="38100" dir="2700000" algn="tl">
                    <a:srgbClr val="000000">
                      <a:alpha val="43137"/>
                    </a:srgbClr>
                  </a:outerShdw>
                </a:effectLst>
              </a:rPr>
              <a:t>Hauptstadt</a:t>
            </a:r>
            <a:r>
              <a:rPr lang="en-GB" sz="1800" b="1" dirty="0">
                <a:solidFill>
                  <a:schemeClr val="accent5">
                    <a:lumMod val="60000"/>
                    <a:lumOff val="40000"/>
                  </a:schemeClr>
                </a:solidFill>
                <a:effectLst>
                  <a:outerShdw blurRad="38100" dist="38100" dir="2700000" algn="tl">
                    <a:srgbClr val="000000">
                      <a:alpha val="43137"/>
                    </a:srgbClr>
                  </a:outerShdw>
                </a:effectLst>
              </a:rPr>
              <a:t> von </a:t>
            </a:r>
            <a:r>
              <a:rPr lang="en-GB" sz="1800" b="1" dirty="0" err="1">
                <a:solidFill>
                  <a:schemeClr val="accent5">
                    <a:lumMod val="60000"/>
                    <a:lumOff val="40000"/>
                  </a:schemeClr>
                </a:solidFill>
                <a:effectLst>
                  <a:outerShdw blurRad="38100" dist="38100" dir="2700000" algn="tl">
                    <a:srgbClr val="000000">
                      <a:alpha val="43137"/>
                    </a:srgbClr>
                  </a:outerShdw>
                </a:effectLst>
              </a:rPr>
              <a:t>Ionien</a:t>
            </a:r>
            <a:r>
              <a:rPr lang="en-GB" sz="1800" b="1" dirty="0">
                <a:solidFill>
                  <a:schemeClr val="accent5">
                    <a:lumMod val="60000"/>
                    <a:lumOff val="40000"/>
                  </a:schemeClr>
                </a:solidFill>
                <a:effectLst>
                  <a:outerShdw blurRad="38100" dist="38100" dir="2700000" algn="tl">
                    <a:srgbClr val="000000">
                      <a:alpha val="43137"/>
                    </a:srgbClr>
                  </a:outerShdw>
                </a:effectLst>
              </a:rPr>
              <a:t> </a:t>
            </a:r>
          </a:p>
          <a:p>
            <a:r>
              <a:rPr lang="en-GB" sz="1800" b="1" dirty="0" err="1">
                <a:solidFill>
                  <a:schemeClr val="accent5">
                    <a:lumMod val="60000"/>
                    <a:lumOff val="40000"/>
                  </a:schemeClr>
                </a:solidFill>
                <a:effectLst>
                  <a:outerShdw blurRad="38100" dist="38100" dir="2700000" algn="tl">
                    <a:srgbClr val="000000">
                      <a:alpha val="43137"/>
                    </a:srgbClr>
                  </a:outerShdw>
                </a:effectLst>
              </a:rPr>
              <a:t>Sitz</a:t>
            </a:r>
            <a:r>
              <a:rPr lang="en-GB" sz="1800" b="1" dirty="0">
                <a:solidFill>
                  <a:schemeClr val="accent5">
                    <a:lumMod val="60000"/>
                    <a:lumOff val="40000"/>
                  </a:schemeClr>
                </a:solidFill>
                <a:effectLst>
                  <a:outerShdw blurRad="38100" dist="38100" dir="2700000" algn="tl">
                    <a:srgbClr val="000000">
                      <a:alpha val="43137"/>
                    </a:srgbClr>
                  </a:outerShdw>
                </a:effectLst>
              </a:rPr>
              <a:t> des  </a:t>
            </a:r>
            <a:r>
              <a:rPr lang="en-GB" sz="1800" b="1" dirty="0" err="1">
                <a:solidFill>
                  <a:schemeClr val="accent5">
                    <a:lumMod val="60000"/>
                    <a:lumOff val="40000"/>
                  </a:schemeClr>
                </a:solidFill>
                <a:effectLst>
                  <a:outerShdw blurRad="38100" dist="38100" dir="2700000" algn="tl">
                    <a:srgbClr val="000000">
                      <a:alpha val="43137"/>
                    </a:srgbClr>
                  </a:outerShdw>
                </a:effectLst>
              </a:rPr>
              <a:t>Statthalters</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Asiens</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l-GR" sz="1800" b="1" dirty="0">
                <a:solidFill>
                  <a:schemeClr val="accent5">
                    <a:lumMod val="60000"/>
                    <a:lumOff val="40000"/>
                  </a:schemeClr>
                </a:solidFill>
                <a:effectLst>
                  <a:outerShdw blurRad="38100" dist="38100" dir="2700000" algn="tl">
                    <a:srgbClr val="000000">
                      <a:alpha val="43137"/>
                    </a:srgbClr>
                  </a:outerShdw>
                </a:effectLst>
              </a:rPr>
              <a:t>ἀρχιέρεια</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l-GR" sz="1800" b="1" dirty="0">
                <a:solidFill>
                  <a:schemeClr val="accent5">
                    <a:lumMod val="60000"/>
                    <a:lumOff val="40000"/>
                  </a:schemeClr>
                </a:solidFill>
                <a:effectLst>
                  <a:outerShdw blurRad="38100" dist="38100" dir="2700000" algn="tl">
                    <a:srgbClr val="000000">
                      <a:alpha val="43137"/>
                    </a:srgbClr>
                  </a:outerShdw>
                </a:effectLst>
              </a:rPr>
              <a:t>τῆς Ἀσίας</a:t>
            </a:r>
            <a:endParaRPr lang="en-GB" sz="1800" b="1" dirty="0">
              <a:solidFill>
                <a:schemeClr val="accent5">
                  <a:lumMod val="60000"/>
                  <a:lumOff val="40000"/>
                </a:schemeClr>
              </a:solidFill>
              <a:effectLst>
                <a:outerShdw blurRad="38100" dist="38100" dir="2700000" algn="tl">
                  <a:srgbClr val="000000">
                    <a:alpha val="43137"/>
                  </a:srgbClr>
                </a:outerShdw>
              </a:effectLst>
            </a:endParaRPr>
          </a:p>
          <a:p>
            <a:r>
              <a:rPr lang="en-GB" sz="1800" b="1" dirty="0" err="1">
                <a:solidFill>
                  <a:schemeClr val="accent5">
                    <a:lumMod val="60000"/>
                    <a:lumOff val="40000"/>
                  </a:schemeClr>
                </a:solidFill>
                <a:effectLst>
                  <a:outerShdw blurRad="38100" dist="38100" dir="2700000" algn="tl">
                    <a:srgbClr val="000000">
                      <a:alpha val="43137"/>
                    </a:srgbClr>
                  </a:outerShdw>
                </a:effectLst>
              </a:rPr>
              <a:t>Tempel</a:t>
            </a:r>
            <a:r>
              <a:rPr lang="en-GB" sz="1800" b="1" dirty="0">
                <a:solidFill>
                  <a:schemeClr val="accent5">
                    <a:lumMod val="60000"/>
                    <a:lumOff val="40000"/>
                  </a:schemeClr>
                </a:solidFill>
                <a:effectLst>
                  <a:outerShdw blurRad="38100" dist="38100" dir="2700000" algn="tl">
                    <a:srgbClr val="000000">
                      <a:alpha val="43137"/>
                    </a:srgbClr>
                  </a:outerShdw>
                </a:effectLst>
              </a:rPr>
              <a:t> fur Hadrian u. Vespasian </a:t>
            </a:r>
          </a:p>
          <a:p>
            <a:r>
              <a:rPr lang="en-GB" sz="1800" b="1" dirty="0" err="1">
                <a:solidFill>
                  <a:schemeClr val="accent5">
                    <a:lumMod val="60000"/>
                    <a:lumOff val="40000"/>
                  </a:schemeClr>
                </a:solidFill>
                <a:effectLst>
                  <a:outerShdw blurRad="38100" dist="38100" dir="2700000" algn="tl">
                    <a:srgbClr val="000000">
                      <a:alpha val="43137"/>
                    </a:srgbClr>
                  </a:outerShdw>
                </a:effectLst>
              </a:rPr>
              <a:t>Artemision</a:t>
            </a:r>
            <a:r>
              <a:rPr lang="en-GB" sz="1800" b="1" dirty="0">
                <a:solidFill>
                  <a:schemeClr val="accent5">
                    <a:lumMod val="60000"/>
                    <a:lumOff val="40000"/>
                  </a:schemeClr>
                </a:solidFill>
                <a:effectLst>
                  <a:outerShdw blurRad="38100" dist="38100" dir="2700000" algn="tl">
                    <a:srgbClr val="000000">
                      <a:alpha val="43137"/>
                    </a:srgbClr>
                  </a:outerShdw>
                </a:effectLst>
              </a:rPr>
              <a:t>:</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vi-VN" sz="1600" b="1" dirty="0">
                <a:solidFill>
                  <a:schemeClr val="accent5">
                    <a:lumMod val="60000"/>
                    <a:lumOff val="40000"/>
                  </a:schemeClr>
                </a:solidFill>
                <a:effectLst>
                  <a:outerShdw blurRad="38100" dist="38100" dir="2700000" algn="tl">
                    <a:srgbClr val="000000">
                      <a:alpha val="43137"/>
                    </a:srgbClr>
                  </a:outerShdw>
                </a:effectLst>
              </a:rPr>
              <a:t>ἱερεια</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vi-VN" sz="1600" b="1" dirty="0">
                <a:solidFill>
                  <a:schemeClr val="accent5">
                    <a:lumMod val="60000"/>
                    <a:lumOff val="40000"/>
                  </a:schemeClr>
                </a:solidFill>
                <a:effectLst>
                  <a:outerShdw blurRad="38100" dist="38100" dir="2700000" algn="tl">
                    <a:srgbClr val="000000">
                      <a:alpha val="43137"/>
                    </a:srgbClr>
                  </a:outerShdw>
                </a:effectLst>
              </a:rPr>
              <a:t>τῆς</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vi-VN" sz="1600" b="1" dirty="0">
                <a:solidFill>
                  <a:schemeClr val="accent5">
                    <a:lumMod val="60000"/>
                    <a:lumOff val="40000"/>
                  </a:schemeClr>
                </a:solidFill>
                <a:effectLst>
                  <a:outerShdw blurRad="38100" dist="38100" dir="2700000" algn="tl">
                    <a:srgbClr val="000000">
                      <a:alpha val="43137"/>
                    </a:srgbClr>
                  </a:outerShdw>
                </a:effectLst>
              </a:rPr>
              <a:t>Ἀρτέμιδος</a:t>
            </a:r>
            <a:endParaRPr lang="en-GB" sz="1600" b="1" dirty="0">
              <a:solidFill>
                <a:schemeClr val="accent5">
                  <a:lumMod val="60000"/>
                  <a:lumOff val="40000"/>
                </a:schemeClr>
              </a:solidFill>
              <a:effectLst>
                <a:outerShdw blurRad="38100" dist="38100" dir="2700000" algn="tl">
                  <a:srgbClr val="000000">
                    <a:alpha val="43137"/>
                  </a:srgbClr>
                </a:outerShdw>
              </a:effectLst>
            </a:endParaRPr>
          </a:p>
          <a:p>
            <a:endParaRPr lang="en-GB" sz="1800" b="1" dirty="0">
              <a:solidFill>
                <a:schemeClr val="accent5">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6776004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par>
                          <p:cTn id="8" fill="hold">
                            <p:stCondLst>
                              <p:cond delay="1000"/>
                            </p:stCondLst>
                            <p:childTnLst>
                              <p:par>
                                <p:cTn id="9" presetID="2" presetClass="entr" presetSubtype="2" fill="hold" nodeType="afterEffect">
                                  <p:stCondLst>
                                    <p:cond delay="7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750" fill="hold"/>
                                        <p:tgtEl>
                                          <p:spTgt spid="11"/>
                                        </p:tgtEl>
                                        <p:attrNameLst>
                                          <p:attrName>ppt_x</p:attrName>
                                        </p:attrNameLst>
                                      </p:cBhvr>
                                      <p:tavLst>
                                        <p:tav tm="0">
                                          <p:val>
                                            <p:strVal val="1+#ppt_w/2"/>
                                          </p:val>
                                        </p:tav>
                                        <p:tav tm="100000">
                                          <p:val>
                                            <p:strVal val="#ppt_x"/>
                                          </p:val>
                                        </p:tav>
                                      </p:tavLst>
                                    </p:anim>
                                    <p:anim calcmode="lin" valueType="num">
                                      <p:cBhvr additive="base">
                                        <p:cTn id="12" dur="175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3500"/>
                            </p:stCondLst>
                            <p:childTnLst>
                              <p:par>
                                <p:cTn id="14" presetID="14" presetClass="entr" presetSubtype="10" fill="hold" grpId="0" nodeType="afterEffect">
                                  <p:stCondLst>
                                    <p:cond delay="0"/>
                                  </p:stCondLst>
                                  <p:childTnLst>
                                    <p:set>
                                      <p:cBhvr>
                                        <p:cTn id="15"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6" dur="500"/>
                                        <p:tgtEl>
                                          <p:spTgt spid="1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21" dur="500"/>
                                        <p:tgtEl>
                                          <p:spTgt spid="14">
                                            <p:txEl>
                                              <p:pRg st="1" end="1"/>
                                            </p:txEl>
                                          </p:spTgt>
                                        </p:tgtEl>
                                      </p:cBhvr>
                                    </p:animEffect>
                                  </p:childTnLst>
                                </p:cTn>
                              </p:par>
                            </p:childTnLst>
                          </p:cTn>
                        </p:par>
                        <p:par>
                          <p:cTn id="22" fill="hold">
                            <p:stCondLst>
                              <p:cond delay="500"/>
                            </p:stCondLst>
                            <p:childTnLst>
                              <p:par>
                                <p:cTn id="23" presetID="14" presetClass="entr" presetSubtype="10" fill="hold" grpId="0" nodeType="afterEffect">
                                  <p:stCondLst>
                                    <p:cond delay="0"/>
                                  </p:stCondLst>
                                  <p:childTnLst>
                                    <p:set>
                                      <p:cBhvr>
                                        <p:cTn id="24"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5" dur="500"/>
                                        <p:tgtEl>
                                          <p:spTgt spid="14">
                                            <p:txEl>
                                              <p:pRg st="2" end="2"/>
                                            </p:txEl>
                                          </p:spTgt>
                                        </p:tgtEl>
                                      </p:cBhvr>
                                    </p:animEffect>
                                  </p:childTnLst>
                                </p:cTn>
                              </p:par>
                            </p:childTnLst>
                          </p:cTn>
                        </p:par>
                        <p:par>
                          <p:cTn id="26" fill="hold">
                            <p:stCondLst>
                              <p:cond delay="1000"/>
                            </p:stCondLst>
                            <p:childTnLst>
                              <p:par>
                                <p:cTn id="27" presetID="14" presetClass="entr" presetSubtype="10" fill="hold" grpId="0" nodeType="after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9" dur="500"/>
                                        <p:tgtEl>
                                          <p:spTgt spid="14">
                                            <p:txEl>
                                              <p:pRg st="3" end="3"/>
                                            </p:txEl>
                                          </p:spTgt>
                                        </p:tgtEl>
                                      </p:cBhvr>
                                    </p:animEffect>
                                  </p:childTnLst>
                                </p:cTn>
                              </p:par>
                            </p:childTnLst>
                          </p:cTn>
                        </p:par>
                        <p:par>
                          <p:cTn id="30" fill="hold">
                            <p:stCondLst>
                              <p:cond delay="1500"/>
                            </p:stCondLst>
                            <p:childTnLst>
                              <p:par>
                                <p:cTn id="31" presetID="14" presetClass="entr" presetSubtype="10" fill="hold" grpId="0" nodeType="afterEffect">
                                  <p:stCondLst>
                                    <p:cond delay="0"/>
                                  </p:stCondLst>
                                  <p:childTnLst>
                                    <p:set>
                                      <p:cBhvr>
                                        <p:cTn id="32" dur="1" fill="hold">
                                          <p:stCondLst>
                                            <p:cond delay="0"/>
                                          </p:stCondLst>
                                        </p:cTn>
                                        <p:tgtEl>
                                          <p:spTgt spid="14">
                                            <p:txEl>
                                              <p:pRg st="4" end="4"/>
                                            </p:txEl>
                                          </p:spTgt>
                                        </p:tgtEl>
                                        <p:attrNameLst>
                                          <p:attrName>style.visibility</p:attrName>
                                        </p:attrNameLst>
                                      </p:cBhvr>
                                      <p:to>
                                        <p:strVal val="visible"/>
                                      </p:to>
                                    </p:set>
                                    <p:animEffect transition="in" filter="randombar(horizontal)">
                                      <p:cBhvr>
                                        <p:cTn id="33"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Ephesos</a:t>
            </a:r>
            <a:r>
              <a:rPr lang="en-GB" dirty="0"/>
              <a:t>: Artemis &amp; </a:t>
            </a:r>
            <a:r>
              <a:rPr lang="en-GB" dirty="0" err="1"/>
              <a:t>Kaiserkult</a:t>
            </a:r>
            <a:endParaRPr lang="en-GB" dirty="0"/>
          </a:p>
        </p:txBody>
      </p:sp>
      <p:pic>
        <p:nvPicPr>
          <p:cNvPr id="7" name="Picture 6"/>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57212" y="1412776"/>
            <a:ext cx="7275842" cy="5040560"/>
          </a:xfrm>
          <a:prstGeom prst="rect">
            <a:avLst/>
          </a:prstGeom>
        </p:spPr>
      </p:pic>
      <p:pic>
        <p:nvPicPr>
          <p:cNvPr id="4" name="Content Placehold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3779509" y="692696"/>
            <a:ext cx="4415268" cy="4021907"/>
          </a:xfr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48894" y="4581128"/>
            <a:ext cx="3251089" cy="2126754"/>
          </a:xfrm>
          <a:prstGeom prst="rect">
            <a:avLst/>
          </a:prstGeom>
        </p:spPr>
      </p:pic>
      <p:pic>
        <p:nvPicPr>
          <p:cNvPr id="8" name="Picture 7"/>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spTree>
    <p:extLst>
      <p:ext uri="{BB962C8B-B14F-4D97-AF65-F5344CB8AC3E}">
        <p14:creationId xmlns:p14="http://schemas.microsoft.com/office/powerpoint/2010/main" val="260284496"/>
      </p:ext>
    </p:extLst>
  </p:cSld>
  <p:clrMapOvr>
    <a:masterClrMapping/>
  </p:clrMapOvr>
  <p:transition spd="slow">
    <p:randomBa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Problematisierung</a:t>
            </a:r>
            <a:endParaRPr lang="en-GB" dirty="0"/>
          </a:p>
        </p:txBody>
      </p:sp>
      <p:sp>
        <p:nvSpPr>
          <p:cNvPr id="7" name="Content Placeholder 2"/>
          <p:cNvSpPr txBox="1">
            <a:spLocks/>
          </p:cNvSpPr>
          <p:nvPr/>
        </p:nvSpPr>
        <p:spPr>
          <a:xfrm>
            <a:off x="4354352" y="1412776"/>
            <a:ext cx="4610135" cy="530120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endParaRPr lang="en-GB" sz="2000" b="1" dirty="0">
              <a:solidFill>
                <a:schemeClr val="accent5">
                  <a:lumMod val="60000"/>
                  <a:lumOff val="40000"/>
                </a:schemeClr>
              </a:solidFill>
              <a:effectLst>
                <a:outerShdw blurRad="38100" dist="38100" dir="2700000" algn="tl">
                  <a:srgbClr val="000000">
                    <a:alpha val="43137"/>
                  </a:srgbClr>
                </a:outerShdw>
              </a:effectLst>
            </a:endParaRPr>
          </a:p>
        </p:txBody>
      </p:sp>
      <p:sp>
        <p:nvSpPr>
          <p:cNvPr id="8" name="Content Placeholder 7"/>
          <p:cNvSpPr>
            <a:spLocks noGrp="1"/>
          </p:cNvSpPr>
          <p:nvPr>
            <p:ph idx="1"/>
          </p:nvPr>
        </p:nvSpPr>
        <p:spPr>
          <a:xfrm>
            <a:off x="457200" y="1600200"/>
            <a:ext cx="8229600" cy="4997152"/>
          </a:xfrm>
        </p:spPr>
        <p:txBody>
          <a:bodyPr>
            <a:normAutofit fontScale="92500" lnSpcReduction="10000"/>
          </a:bodyPr>
          <a:lstStyle/>
          <a:p>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Es</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gibt</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keinen</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einheitlichen</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Kaiserkult</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sondern</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viele</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lokale</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Formen</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um den Kaiser, die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Kaiserin</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und den domus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diviniae</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zu</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verehren</a:t>
            </a:r>
            <a:b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b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religioes</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politisch</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gesellschaftliche</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Rolle</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des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Kultes</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im</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lokalen</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sz="2000"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Kontext</a:t>
            </a:r>
            <a:r>
              <a:rPr lang="en-GB" sz="2000"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endParaRPr lang="en-GB" sz="2000" b="1" dirty="0">
              <a:solidFill>
                <a:schemeClr val="accent5">
                  <a:lumMod val="60000"/>
                  <a:lumOff val="40000"/>
                </a:schemeClr>
              </a:solidFill>
              <a:effectLst>
                <a:outerShdw blurRad="38100" dist="38100" dir="2700000" algn="tl">
                  <a:srgbClr val="000000">
                    <a:alpha val="43137"/>
                  </a:srgbClr>
                </a:outerShdw>
              </a:effectLst>
            </a:endParaRPr>
          </a:p>
          <a:p>
            <a:r>
              <a:rPr lang="en-GB" sz="2000" b="1" dirty="0" err="1">
                <a:solidFill>
                  <a:schemeClr val="accent5">
                    <a:lumMod val="60000"/>
                    <a:lumOff val="40000"/>
                  </a:schemeClr>
                </a:solidFill>
                <a:effectLst>
                  <a:outerShdw blurRad="38100" dist="38100" dir="2700000" algn="tl">
                    <a:srgbClr val="000000">
                      <a:alpha val="43137"/>
                    </a:srgbClr>
                  </a:outerShdw>
                </a:effectLst>
              </a:rPr>
              <a:t>Marginalisierung</a:t>
            </a:r>
            <a:r>
              <a:rPr lang="en-GB" sz="2000" b="1" dirty="0">
                <a:solidFill>
                  <a:schemeClr val="accent5">
                    <a:lumMod val="60000"/>
                    <a:lumOff val="40000"/>
                  </a:schemeClr>
                </a:solidFill>
                <a:effectLst>
                  <a:outerShdw blurRad="38100" dist="38100" dir="2700000" algn="tl">
                    <a:srgbClr val="000000">
                      <a:alpha val="43137"/>
                    </a:srgbClr>
                  </a:outerShdw>
                </a:effectLst>
              </a:rPr>
              <a:t> der Frauen </a:t>
            </a:r>
            <a:r>
              <a:rPr lang="en-GB" sz="2000" b="1" dirty="0" err="1">
                <a:solidFill>
                  <a:schemeClr val="accent5">
                    <a:lumMod val="60000"/>
                    <a:lumOff val="40000"/>
                  </a:schemeClr>
                </a:solidFill>
                <a:effectLst>
                  <a:outerShdw blurRad="38100" dist="38100" dir="2700000" algn="tl">
                    <a:srgbClr val="000000">
                      <a:alpha val="43137"/>
                    </a:srgbClr>
                  </a:outerShdw>
                </a:effectLst>
              </a:rPr>
              <a:t>auch</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im</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Kult</a:t>
            </a:r>
            <a:r>
              <a:rPr lang="en-GB" sz="2000" b="1" dirty="0">
                <a:solidFill>
                  <a:schemeClr val="accent5">
                    <a:lumMod val="60000"/>
                    <a:lumOff val="40000"/>
                  </a:schemeClr>
                </a:solidFill>
                <a:effectLst>
                  <a:outerShdw blurRad="38100" dist="38100" dir="2700000" algn="tl">
                    <a:srgbClr val="000000">
                      <a:alpha val="43137"/>
                    </a:srgbClr>
                  </a:outerShdw>
                </a:effectLst>
              </a:rPr>
              <a:t>? Oder Frauen, die </a:t>
            </a:r>
            <a:r>
              <a:rPr lang="en-GB" sz="2000" b="1" dirty="0" err="1">
                <a:solidFill>
                  <a:schemeClr val="accent5">
                    <a:lumMod val="60000"/>
                    <a:lumOff val="40000"/>
                  </a:schemeClr>
                </a:solidFill>
                <a:effectLst>
                  <a:outerShdw blurRad="38100" dist="38100" dir="2700000" algn="tl">
                    <a:srgbClr val="000000">
                      <a:alpha val="43137"/>
                    </a:srgbClr>
                  </a:outerShdw>
                </a:effectLst>
              </a:rPr>
              <a:t>unabhangig</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sind</a:t>
            </a:r>
            <a:r>
              <a:rPr lang="en-GB" sz="2000" b="1" dirty="0">
                <a:solidFill>
                  <a:schemeClr val="accent5">
                    <a:lumMod val="60000"/>
                    <a:lumOff val="40000"/>
                  </a:schemeClr>
                </a:solidFill>
                <a:effectLst>
                  <a:outerShdw blurRad="38100" dist="38100" dir="2700000" algn="tl">
                    <a:srgbClr val="000000">
                      <a:alpha val="43137"/>
                    </a:srgbClr>
                  </a:outerShdw>
                </a:effectLst>
              </a:rPr>
              <a:t>?</a:t>
            </a:r>
          </a:p>
          <a:p>
            <a:r>
              <a:rPr lang="en-GB" sz="2000" b="1" dirty="0" err="1">
                <a:solidFill>
                  <a:schemeClr val="accent5">
                    <a:lumMod val="60000"/>
                    <a:lumOff val="40000"/>
                  </a:schemeClr>
                </a:solidFill>
                <a:effectLst>
                  <a:outerShdw blurRad="38100" dist="38100" dir="2700000" algn="tl">
                    <a:srgbClr val="000000">
                      <a:alpha val="43137"/>
                    </a:srgbClr>
                  </a:outerShdw>
                </a:effectLst>
              </a:rPr>
              <a:t>Priester</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erblich</a:t>
            </a:r>
            <a:r>
              <a:rPr lang="en-GB" sz="2000" b="1" dirty="0">
                <a:solidFill>
                  <a:schemeClr val="accent5">
                    <a:lumMod val="60000"/>
                    <a:lumOff val="40000"/>
                  </a:schemeClr>
                </a:solidFill>
                <a:effectLst>
                  <a:outerShdw blurRad="38100" dist="38100" dir="2700000" algn="tl">
                    <a:srgbClr val="000000">
                      <a:alpha val="43137"/>
                    </a:srgbClr>
                  </a:outerShdw>
                </a:effectLst>
              </a:rPr>
              <a:t>? Von </a:t>
            </a:r>
            <a:r>
              <a:rPr lang="en-GB" sz="2000" b="1" dirty="0" err="1">
                <a:solidFill>
                  <a:schemeClr val="accent5">
                    <a:lumMod val="60000"/>
                    <a:lumOff val="40000"/>
                  </a:schemeClr>
                </a:solidFill>
                <a:effectLst>
                  <a:outerShdw blurRad="38100" dist="38100" dir="2700000" algn="tl">
                    <a:srgbClr val="000000">
                      <a:alpha val="43137"/>
                    </a:srgbClr>
                  </a:outerShdw>
                </a:effectLst>
              </a:rPr>
              <a:t>Familien</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kontrolliert</a:t>
            </a:r>
            <a:r>
              <a:rPr lang="en-GB" sz="2000" b="1" dirty="0">
                <a:solidFill>
                  <a:schemeClr val="accent5">
                    <a:lumMod val="60000"/>
                    <a:lumOff val="40000"/>
                  </a:schemeClr>
                </a:solidFill>
                <a:effectLst>
                  <a:outerShdw blurRad="38100" dist="38100" dir="2700000" algn="tl">
                    <a:srgbClr val="000000">
                      <a:alpha val="43137"/>
                    </a:srgbClr>
                  </a:outerShdw>
                </a:effectLst>
              </a:rPr>
              <a:t>…?</a:t>
            </a:r>
          </a:p>
          <a:p>
            <a:r>
              <a:rPr lang="en-GB" sz="2000" b="1" dirty="0" err="1">
                <a:solidFill>
                  <a:schemeClr val="accent5">
                    <a:lumMod val="60000"/>
                    <a:lumOff val="40000"/>
                  </a:schemeClr>
                </a:solidFill>
                <a:effectLst>
                  <a:outerShdw blurRad="38100" dist="38100" dir="2700000" algn="tl">
                    <a:srgbClr val="000000">
                      <a:alpha val="43137"/>
                    </a:srgbClr>
                  </a:outerShdw>
                </a:effectLst>
              </a:rPr>
              <a:t>Wie</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unterschiedlich</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ist</a:t>
            </a:r>
            <a:r>
              <a:rPr lang="en-GB" sz="2000" b="1" dirty="0">
                <a:solidFill>
                  <a:schemeClr val="accent5">
                    <a:lumMod val="60000"/>
                    <a:lumOff val="40000"/>
                  </a:schemeClr>
                </a:solidFill>
                <a:effectLst>
                  <a:outerShdw blurRad="38100" dist="38100" dir="2700000" algn="tl">
                    <a:srgbClr val="000000">
                      <a:alpha val="43137"/>
                    </a:srgbClr>
                  </a:outerShdw>
                </a:effectLst>
              </a:rPr>
              <a:t> die </a:t>
            </a:r>
            <a:r>
              <a:rPr lang="en-GB" sz="2000" b="1" dirty="0" err="1">
                <a:solidFill>
                  <a:schemeClr val="accent5">
                    <a:lumMod val="60000"/>
                    <a:lumOff val="40000"/>
                  </a:schemeClr>
                </a:solidFill>
                <a:effectLst>
                  <a:outerShdw blurRad="38100" dist="38100" dir="2700000" algn="tl">
                    <a:srgbClr val="000000">
                      <a:alpha val="43137"/>
                    </a:srgbClr>
                  </a:outerShdw>
                </a:effectLst>
              </a:rPr>
              <a:t>Rolle</a:t>
            </a:r>
            <a:r>
              <a:rPr lang="en-GB" sz="2000" b="1" dirty="0">
                <a:solidFill>
                  <a:schemeClr val="accent5">
                    <a:lumMod val="60000"/>
                    <a:lumOff val="40000"/>
                  </a:schemeClr>
                </a:solidFill>
                <a:effectLst>
                  <a:outerShdw blurRad="38100" dist="38100" dir="2700000" algn="tl">
                    <a:srgbClr val="000000">
                      <a:alpha val="43137"/>
                    </a:srgbClr>
                  </a:outerShdw>
                </a:effectLst>
              </a:rPr>
              <a:t> von </a:t>
            </a:r>
            <a:r>
              <a:rPr lang="en-GB" sz="2000" b="1" dirty="0" err="1">
                <a:solidFill>
                  <a:schemeClr val="accent5">
                    <a:lumMod val="60000"/>
                    <a:lumOff val="40000"/>
                  </a:schemeClr>
                </a:solidFill>
                <a:effectLst>
                  <a:outerShdw blurRad="38100" dist="38100" dir="2700000" algn="tl">
                    <a:srgbClr val="000000">
                      <a:alpha val="43137"/>
                    </a:srgbClr>
                  </a:outerShdw>
                </a:effectLst>
              </a:rPr>
              <a:t>Kaiserpriesterinnen</a:t>
            </a:r>
            <a:r>
              <a:rPr lang="en-GB" sz="2000" b="1" dirty="0">
                <a:solidFill>
                  <a:schemeClr val="accent5">
                    <a:lumMod val="60000"/>
                    <a:lumOff val="40000"/>
                  </a:schemeClr>
                </a:solidFill>
                <a:effectLst>
                  <a:outerShdw blurRad="38100" dist="38100" dir="2700000" algn="tl">
                    <a:srgbClr val="000000">
                      <a:alpha val="43137"/>
                    </a:srgbClr>
                  </a:outerShdw>
                </a:effectLst>
              </a:rPr>
              <a:t>?</a:t>
            </a:r>
          </a:p>
          <a:p>
            <a:r>
              <a:rPr lang="en-GB" sz="2000" b="1" dirty="0">
                <a:solidFill>
                  <a:schemeClr val="accent5">
                    <a:lumMod val="60000"/>
                    <a:lumOff val="40000"/>
                  </a:schemeClr>
                </a:solidFill>
                <a:effectLst>
                  <a:outerShdw blurRad="38100" dist="38100" dir="2700000" algn="tl">
                    <a:srgbClr val="000000">
                      <a:alpha val="43137"/>
                    </a:srgbClr>
                  </a:outerShdw>
                </a:effectLst>
              </a:rPr>
              <a:t>Die </a:t>
            </a:r>
            <a:r>
              <a:rPr lang="en-GB" sz="2000" b="1" dirty="0" err="1">
                <a:solidFill>
                  <a:schemeClr val="accent5">
                    <a:lumMod val="60000"/>
                    <a:lumOff val="40000"/>
                  </a:schemeClr>
                </a:solidFill>
                <a:effectLst>
                  <a:outerShdw blurRad="38100" dist="38100" dir="2700000" algn="tl">
                    <a:srgbClr val="000000">
                      <a:alpha val="43137"/>
                    </a:srgbClr>
                  </a:outerShdw>
                </a:effectLst>
              </a:rPr>
              <a:t>Kombination</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mit</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anderen</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Gottheiten</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z.B</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Priesterin</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fuer</a:t>
            </a:r>
            <a:r>
              <a:rPr lang="en-GB" sz="2000" b="1" dirty="0">
                <a:solidFill>
                  <a:schemeClr val="accent5">
                    <a:lumMod val="60000"/>
                    <a:lumOff val="40000"/>
                  </a:schemeClr>
                </a:solidFill>
                <a:effectLst>
                  <a:outerShdw blurRad="38100" dist="38100" dir="2700000" algn="tl">
                    <a:srgbClr val="000000">
                      <a:alpha val="43137"/>
                    </a:srgbClr>
                  </a:outerShdw>
                </a:effectLst>
              </a:rPr>
              <a:t> Artemis/Aphrodite / Demeter und </a:t>
            </a:r>
            <a:r>
              <a:rPr lang="en-GB" sz="2000" b="1" dirty="0" err="1">
                <a:solidFill>
                  <a:schemeClr val="accent5">
                    <a:lumMod val="60000"/>
                    <a:lumOff val="40000"/>
                  </a:schemeClr>
                </a:solidFill>
                <a:effectLst>
                  <a:outerShdw blurRad="38100" dist="38100" dir="2700000" algn="tl">
                    <a:srgbClr val="000000">
                      <a:alpha val="43137"/>
                    </a:srgbClr>
                  </a:outerShdw>
                </a:effectLst>
              </a:rPr>
              <a:t>zugleich</a:t>
            </a:r>
            <a:r>
              <a:rPr lang="en-GB" sz="2000" b="1" dirty="0">
                <a:solidFill>
                  <a:schemeClr val="accent5">
                    <a:lumMod val="60000"/>
                    <a:lumOff val="40000"/>
                  </a:schemeClr>
                </a:solidFill>
                <a:effectLst>
                  <a:outerShdw blurRad="38100" dist="38100" dir="2700000" algn="tl">
                    <a:srgbClr val="000000">
                      <a:alpha val="43137"/>
                    </a:srgbClr>
                  </a:outerShdw>
                </a:effectLst>
              </a:rPr>
              <a:t> fur Kaiser/</a:t>
            </a:r>
            <a:r>
              <a:rPr lang="en-GB" sz="2000" b="1" dirty="0" err="1">
                <a:solidFill>
                  <a:schemeClr val="accent5">
                    <a:lumMod val="60000"/>
                    <a:lumOff val="40000"/>
                  </a:schemeClr>
                </a:solidFill>
                <a:effectLst>
                  <a:outerShdw blurRad="38100" dist="38100" dir="2700000" algn="tl">
                    <a:srgbClr val="000000">
                      <a:alpha val="43137"/>
                    </a:srgbClr>
                  </a:outerShdw>
                </a:effectLst>
              </a:rPr>
              <a:t>Kaiserin</a:t>
            </a:r>
            <a:r>
              <a:rPr lang="en-GB" sz="2000" b="1" dirty="0">
                <a:solidFill>
                  <a:schemeClr val="accent5">
                    <a:lumMod val="60000"/>
                    <a:lumOff val="40000"/>
                  </a:schemeClr>
                </a:solidFill>
                <a:effectLst>
                  <a:outerShdw blurRad="38100" dist="38100" dir="2700000" algn="tl">
                    <a:srgbClr val="000000">
                      <a:alpha val="43137"/>
                    </a:srgbClr>
                  </a:outerShdw>
                </a:effectLst>
              </a:rPr>
              <a:t> (Ex officio)</a:t>
            </a:r>
          </a:p>
          <a:p>
            <a:pPr lvl="1"/>
            <a:r>
              <a:rPr lang="en-GB" sz="1600" b="1" dirty="0" err="1">
                <a:solidFill>
                  <a:schemeClr val="accent5">
                    <a:lumMod val="60000"/>
                    <a:lumOff val="40000"/>
                  </a:schemeClr>
                </a:solidFill>
                <a:effectLst>
                  <a:outerShdw blurRad="38100" dist="38100" dir="2700000" algn="tl">
                    <a:srgbClr val="000000">
                      <a:alpha val="43137"/>
                    </a:srgbClr>
                  </a:outerShdw>
                </a:effectLst>
              </a:rPr>
              <a:t>Evtl</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en-GB" sz="1600" b="1" dirty="0" err="1">
                <a:solidFill>
                  <a:schemeClr val="accent5">
                    <a:lumMod val="60000"/>
                    <a:lumOff val="40000"/>
                  </a:schemeClr>
                </a:solidFill>
                <a:effectLst>
                  <a:outerShdw blurRad="38100" dist="38100" dir="2700000" algn="tl">
                    <a:srgbClr val="000000">
                      <a:alpha val="43137"/>
                    </a:srgbClr>
                  </a:outerShdw>
                </a:effectLst>
              </a:rPr>
              <a:t>Kaiserin</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en-GB" sz="1600" b="1" dirty="0" err="1">
                <a:solidFill>
                  <a:schemeClr val="accent5">
                    <a:lumMod val="60000"/>
                    <a:lumOff val="40000"/>
                  </a:schemeClr>
                </a:solidFill>
                <a:effectLst>
                  <a:outerShdw blurRad="38100" dist="38100" dir="2700000" algn="tl">
                    <a:srgbClr val="000000">
                      <a:alpha val="43137"/>
                    </a:srgbClr>
                  </a:outerShdw>
                </a:effectLst>
              </a:rPr>
              <a:t>als</a:t>
            </a:r>
            <a:r>
              <a:rPr lang="en-GB" sz="1600" b="1" dirty="0">
                <a:solidFill>
                  <a:schemeClr val="accent5">
                    <a:lumMod val="60000"/>
                    <a:lumOff val="40000"/>
                  </a:schemeClr>
                </a:solidFill>
                <a:effectLst>
                  <a:outerShdw blurRad="38100" dist="38100" dir="2700000" algn="tl">
                    <a:srgbClr val="000000">
                      <a:alpha val="43137"/>
                    </a:srgbClr>
                  </a:outerShdw>
                </a:effectLst>
              </a:rPr>
              <a:t> Demeter </a:t>
            </a:r>
            <a:r>
              <a:rPr lang="en-GB" sz="1600" b="1" dirty="0" err="1">
                <a:solidFill>
                  <a:schemeClr val="accent5">
                    <a:lumMod val="60000"/>
                    <a:lumOff val="40000"/>
                  </a:schemeClr>
                </a:solidFill>
                <a:effectLst>
                  <a:outerShdw blurRad="38100" dist="38100" dir="2700000" algn="tl">
                    <a:srgbClr val="000000">
                      <a:alpha val="43137"/>
                    </a:srgbClr>
                  </a:outerShdw>
                </a:effectLst>
              </a:rPr>
              <a:t>interpretiert</a:t>
            </a:r>
            <a:r>
              <a:rPr lang="en-GB" sz="1600" b="1" dirty="0">
                <a:solidFill>
                  <a:schemeClr val="accent5">
                    <a:lumMod val="60000"/>
                    <a:lumOff val="40000"/>
                  </a:schemeClr>
                </a:solidFill>
                <a:effectLst>
                  <a:outerShdw blurRad="38100" dist="38100" dir="2700000" algn="tl">
                    <a:srgbClr val="000000">
                      <a:alpha val="43137"/>
                    </a:srgbClr>
                  </a:outerShdw>
                </a:effectLst>
              </a:rPr>
              <a:t>…</a:t>
            </a:r>
          </a:p>
          <a:p>
            <a:r>
              <a:rPr lang="en-GB" sz="2000" b="1" dirty="0" err="1">
                <a:solidFill>
                  <a:schemeClr val="accent5">
                    <a:lumMod val="60000"/>
                    <a:lumOff val="40000"/>
                  </a:schemeClr>
                </a:solidFill>
                <a:effectLst>
                  <a:outerShdw blurRad="38100" dist="38100" dir="2700000" algn="tl">
                    <a:srgbClr val="000000">
                      <a:alpha val="43137"/>
                    </a:srgbClr>
                  </a:outerShdw>
                </a:effectLst>
              </a:rPr>
              <a:t>Andere</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Amter</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stephanophor</a:t>
            </a:r>
            <a:r>
              <a:rPr lang="en-GB" sz="2000" b="1" dirty="0">
                <a:solidFill>
                  <a:schemeClr val="accent5">
                    <a:lumMod val="60000"/>
                    <a:lumOff val="40000"/>
                  </a:schemeClr>
                </a:solidFill>
                <a:effectLst>
                  <a:outerShdw blurRad="38100" dist="38100" dir="2700000" algn="tl">
                    <a:srgbClr val="000000">
                      <a:alpha val="43137"/>
                    </a:srgbClr>
                  </a:outerShdw>
                </a:effectLst>
              </a:rPr>
              <a:t>/Gymnasiarch</a:t>
            </a:r>
          </a:p>
          <a:p>
            <a:r>
              <a:rPr lang="en-GB" sz="2000" b="1" dirty="0" err="1">
                <a:solidFill>
                  <a:schemeClr val="accent5">
                    <a:lumMod val="60000"/>
                    <a:lumOff val="40000"/>
                  </a:schemeClr>
                </a:solidFill>
                <a:effectLst>
                  <a:outerShdw blurRad="38100" dist="38100" dir="2700000" algn="tl">
                    <a:srgbClr val="000000">
                      <a:alpha val="43137"/>
                    </a:srgbClr>
                  </a:outerShdw>
                </a:effectLst>
              </a:rPr>
              <a:t>Annuitaet</a:t>
            </a:r>
            <a:r>
              <a:rPr lang="en-GB" sz="2000" b="1" dirty="0">
                <a:solidFill>
                  <a:schemeClr val="accent5">
                    <a:lumMod val="60000"/>
                    <a:lumOff val="40000"/>
                  </a:schemeClr>
                </a:solidFill>
                <a:effectLst>
                  <a:outerShdw blurRad="38100" dist="38100" dir="2700000" algn="tl">
                    <a:srgbClr val="000000">
                      <a:alpha val="43137"/>
                    </a:srgbClr>
                  </a:outerShdw>
                </a:effectLst>
              </a:rPr>
              <a:t> / auf </a:t>
            </a:r>
            <a:r>
              <a:rPr lang="en-GB" sz="2000" b="1" dirty="0" err="1">
                <a:solidFill>
                  <a:schemeClr val="accent5">
                    <a:lumMod val="60000"/>
                    <a:lumOff val="40000"/>
                  </a:schemeClr>
                </a:solidFill>
                <a:effectLst>
                  <a:outerShdw blurRad="38100" dist="38100" dir="2700000" algn="tl">
                    <a:srgbClr val="000000">
                      <a:alpha val="43137"/>
                    </a:srgbClr>
                  </a:outerShdw>
                </a:effectLst>
              </a:rPr>
              <a:t>Lebenszeit</a:t>
            </a:r>
            <a:endParaRPr lang="en-GB" sz="2000" b="1" dirty="0">
              <a:solidFill>
                <a:schemeClr val="accent5">
                  <a:lumMod val="60000"/>
                  <a:lumOff val="40000"/>
                </a:schemeClr>
              </a:solidFill>
              <a:effectLst>
                <a:outerShdw blurRad="38100" dist="38100" dir="2700000" algn="tl">
                  <a:srgbClr val="000000">
                    <a:alpha val="43137"/>
                  </a:srgbClr>
                </a:outerShdw>
              </a:effectLst>
            </a:endParaRPr>
          </a:p>
          <a:p>
            <a:r>
              <a:rPr lang="en-GB" sz="2000" b="1" dirty="0" err="1">
                <a:solidFill>
                  <a:schemeClr val="accent5">
                    <a:lumMod val="60000"/>
                    <a:lumOff val="40000"/>
                  </a:schemeClr>
                </a:solidFill>
                <a:effectLst>
                  <a:outerShdw blurRad="38100" dist="38100" dir="2700000" algn="tl">
                    <a:srgbClr val="000000">
                      <a:alpha val="43137"/>
                    </a:srgbClr>
                  </a:outerShdw>
                </a:effectLst>
              </a:rPr>
              <a:t>Befund</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Ehreninschrift</a:t>
            </a:r>
            <a:r>
              <a:rPr lang="en-GB" sz="2000" b="1" dirty="0">
                <a:solidFill>
                  <a:schemeClr val="accent5">
                    <a:lumMod val="60000"/>
                    <a:lumOff val="40000"/>
                  </a:schemeClr>
                </a:solidFill>
                <a:effectLst>
                  <a:outerShdw blurRad="38100" dist="38100" dir="2700000" algn="tl">
                    <a:srgbClr val="000000">
                      <a:alpha val="43137"/>
                    </a:srgbClr>
                  </a:outerShdw>
                </a:effectLst>
              </a:rPr>
              <a:t> </a:t>
            </a:r>
            <a:br>
              <a:rPr lang="en-GB" sz="2000" b="1" dirty="0">
                <a:solidFill>
                  <a:schemeClr val="accent5">
                    <a:lumMod val="60000"/>
                    <a:lumOff val="40000"/>
                  </a:schemeClr>
                </a:solidFill>
                <a:effectLst>
                  <a:outerShdw blurRad="38100" dist="38100" dir="2700000" algn="tl">
                    <a:srgbClr val="000000">
                      <a:alpha val="43137"/>
                    </a:srgbClr>
                  </a:outerShdw>
                </a:effectLst>
              </a:rPr>
            </a:br>
            <a:r>
              <a:rPr lang="en-GB" sz="2000" b="1" dirty="0" err="1">
                <a:solidFill>
                  <a:schemeClr val="accent5">
                    <a:lumMod val="60000"/>
                    <a:lumOff val="40000"/>
                  </a:schemeClr>
                </a:solidFill>
                <a:effectLst>
                  <a:outerShdw blurRad="38100" dist="38100" dir="2700000" algn="tl">
                    <a:srgbClr val="000000">
                      <a:alpha val="43137"/>
                    </a:srgbClr>
                  </a:outerShdw>
                </a:effectLst>
              </a:rPr>
              <a:t>auch</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Widmungen</a:t>
            </a:r>
            <a:r>
              <a:rPr lang="en-GB" sz="2000" b="1" dirty="0">
                <a:solidFill>
                  <a:schemeClr val="accent5">
                    <a:lumMod val="60000"/>
                    <a:lumOff val="40000"/>
                  </a:schemeClr>
                </a:solidFill>
                <a:effectLst>
                  <a:outerShdw blurRad="38100" dist="38100" dir="2700000" algn="tl">
                    <a:srgbClr val="000000">
                      <a:alpha val="43137"/>
                    </a:srgbClr>
                  </a:outerShdw>
                </a:effectLst>
              </a:rPr>
              <a:t> und </a:t>
            </a:r>
            <a:r>
              <a:rPr lang="en-GB" sz="2000" b="1" dirty="0" err="1">
                <a:solidFill>
                  <a:schemeClr val="accent5">
                    <a:lumMod val="60000"/>
                    <a:lumOff val="40000"/>
                  </a:schemeClr>
                </a:solidFill>
                <a:effectLst>
                  <a:outerShdw blurRad="38100" dist="38100" dir="2700000" algn="tl">
                    <a:srgbClr val="000000">
                      <a:alpha val="43137"/>
                    </a:srgbClr>
                  </a:outerShdw>
                </a:effectLst>
              </a:rPr>
              <a:t>Stiftungen</a:t>
            </a:r>
            <a:br>
              <a:rPr lang="en-GB" sz="2000" b="1" dirty="0">
                <a:solidFill>
                  <a:schemeClr val="accent5">
                    <a:lumMod val="60000"/>
                    <a:lumOff val="40000"/>
                  </a:schemeClr>
                </a:solidFill>
                <a:effectLst>
                  <a:outerShdw blurRad="38100" dist="38100" dir="2700000" algn="tl">
                    <a:srgbClr val="000000">
                      <a:alpha val="43137"/>
                    </a:srgbClr>
                  </a:outerShdw>
                </a:effectLst>
              </a:rPr>
            </a:br>
            <a:r>
              <a:rPr lang="en-GB" sz="2000" b="1" dirty="0" err="1">
                <a:solidFill>
                  <a:schemeClr val="accent5">
                    <a:lumMod val="60000"/>
                    <a:lumOff val="40000"/>
                  </a:schemeClr>
                </a:solidFill>
                <a:effectLst>
                  <a:outerShdw blurRad="38100" dist="38100" dir="2700000" algn="tl">
                    <a:srgbClr val="000000">
                      <a:alpha val="43137"/>
                    </a:srgbClr>
                  </a:outerShdw>
                </a:effectLst>
              </a:rPr>
              <a:t>manchmal</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relativ</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selten</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Epitaphe</a:t>
            </a:r>
            <a:endParaRPr lang="en-GB" sz="2000" b="1" dirty="0">
              <a:solidFill>
                <a:schemeClr val="accent5">
                  <a:lumMod val="60000"/>
                  <a:lumOff val="40000"/>
                </a:schemeClr>
              </a:solidFill>
              <a:effectLst>
                <a:outerShdw blurRad="38100" dist="38100" dir="2700000" algn="tl">
                  <a:srgbClr val="000000">
                    <a:alpha val="43137"/>
                  </a:srgbClr>
                </a:outerShdw>
              </a:effectLst>
            </a:endParaRPr>
          </a:p>
          <a:p>
            <a:r>
              <a:rPr lang="en-GB" sz="2000" b="1" dirty="0" err="1">
                <a:solidFill>
                  <a:schemeClr val="accent5">
                    <a:lumMod val="60000"/>
                    <a:lumOff val="40000"/>
                  </a:schemeClr>
                </a:solidFill>
                <a:effectLst>
                  <a:outerShdw blurRad="38100" dist="38100" dir="2700000" algn="tl">
                    <a:srgbClr val="000000">
                      <a:alpha val="43137"/>
                    </a:srgbClr>
                  </a:outerShdw>
                </a:effectLst>
              </a:rPr>
              <a:t>Regionale</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Diversitat</a:t>
            </a:r>
            <a:endParaRPr lang="en-GB" sz="2000" b="1" dirty="0">
              <a:solidFill>
                <a:schemeClr val="accent5">
                  <a:lumMod val="60000"/>
                  <a:lumOff val="40000"/>
                </a:schemeClr>
              </a:solidFill>
              <a:effectLst>
                <a:outerShdw blurRad="38100" dist="38100" dir="2700000" algn="tl">
                  <a:srgbClr val="000000">
                    <a:alpha val="43137"/>
                  </a:srgbClr>
                </a:outerShdw>
              </a:effectLst>
            </a:endParaRPr>
          </a:p>
          <a:p>
            <a:endParaRPr lang="en-GB" dirty="0"/>
          </a:p>
        </p:txBody>
      </p:sp>
    </p:spTree>
    <p:extLst>
      <p:ext uri="{BB962C8B-B14F-4D97-AF65-F5344CB8AC3E}">
        <p14:creationId xmlns:p14="http://schemas.microsoft.com/office/powerpoint/2010/main" val="2017160793"/>
      </p:ext>
    </p:extLst>
  </p:cSld>
  <p:clrMapOvr>
    <a:masterClrMapping/>
  </p:clrMapOvr>
  <p:transition spd="slow">
    <p:randomBa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Zielsetzung</a:t>
            </a:r>
            <a:r>
              <a:rPr lang="en-GB" dirty="0"/>
              <a:t>/</a:t>
            </a:r>
            <a:r>
              <a:rPr lang="en-GB" dirty="0" err="1"/>
              <a:t>Fragestellung</a:t>
            </a:r>
            <a:endParaRPr lang="en-GB" dirty="0"/>
          </a:p>
        </p:txBody>
      </p:sp>
      <p:sp>
        <p:nvSpPr>
          <p:cNvPr id="3" name="Content Placeholder 2"/>
          <p:cNvSpPr>
            <a:spLocks noGrp="1"/>
          </p:cNvSpPr>
          <p:nvPr>
            <p:ph idx="1"/>
          </p:nvPr>
        </p:nvSpPr>
        <p:spPr/>
        <p:txBody>
          <a:bodyPr/>
          <a:lstStyle/>
          <a:p>
            <a:r>
              <a:rPr lang="en-GB" dirty="0" err="1"/>
              <a:t>Nicht</a:t>
            </a:r>
            <a:r>
              <a:rPr lang="en-GB" dirty="0"/>
              <a:t> </a:t>
            </a:r>
            <a:r>
              <a:rPr lang="en-GB" dirty="0" err="1"/>
              <a:t>vergessen</a:t>
            </a:r>
            <a:r>
              <a:rPr lang="en-GB" dirty="0"/>
              <a:t>…. </a:t>
            </a:r>
            <a:r>
              <a:rPr lang="en-GB" dirty="0" err="1"/>
              <a:t>Vielleicht</a:t>
            </a:r>
            <a:r>
              <a:rPr lang="en-GB" dirty="0"/>
              <a:t> die </a:t>
            </a:r>
            <a:r>
              <a:rPr lang="en-GB" dirty="0" err="1"/>
              <a:t>Hauptfrage</a:t>
            </a:r>
            <a:r>
              <a:rPr lang="en-GB" dirty="0"/>
              <a:t>?</a:t>
            </a:r>
          </a:p>
          <a:p>
            <a:pPr lvl="1"/>
            <a:r>
              <a:rPr lang="en-GB" dirty="0" err="1">
                <a:sym typeface="Wingdings" pitchFamily="2" charset="2"/>
              </a:rPr>
              <a:t>Gehen</a:t>
            </a:r>
            <a:r>
              <a:rPr lang="en-GB" dirty="0">
                <a:sym typeface="Wingdings" pitchFamily="2" charset="2"/>
              </a:rPr>
              <a:t> </a:t>
            </a:r>
            <a:r>
              <a:rPr lang="en-GB" dirty="0" err="1">
                <a:sym typeface="Wingdings" pitchFamily="2" charset="2"/>
              </a:rPr>
              <a:t>diese</a:t>
            </a:r>
            <a:r>
              <a:rPr lang="en-GB" dirty="0">
                <a:sym typeface="Wingdings" pitchFamily="2" charset="2"/>
              </a:rPr>
              <a:t> </a:t>
            </a:r>
            <a:r>
              <a:rPr lang="en-GB" dirty="0" err="1">
                <a:sym typeface="Wingdings" pitchFamily="2" charset="2"/>
              </a:rPr>
              <a:t>regionale</a:t>
            </a:r>
            <a:r>
              <a:rPr lang="en-GB" dirty="0">
                <a:sym typeface="Wingdings" pitchFamily="2" charset="2"/>
              </a:rPr>
              <a:t> </a:t>
            </a:r>
            <a:r>
              <a:rPr lang="en-GB" dirty="0" err="1">
                <a:sym typeface="Wingdings" pitchFamily="2" charset="2"/>
              </a:rPr>
              <a:t>Unterschiede</a:t>
            </a:r>
            <a:r>
              <a:rPr lang="en-GB" dirty="0">
                <a:sym typeface="Wingdings" pitchFamily="2" charset="2"/>
              </a:rPr>
              <a:t>: </a:t>
            </a:r>
            <a:r>
              <a:rPr lang="en-GB" dirty="0" err="1">
                <a:sym typeface="Wingdings" pitchFamily="2" charset="2"/>
              </a:rPr>
              <a:t>gehen</a:t>
            </a:r>
            <a:r>
              <a:rPr lang="en-GB" dirty="0">
                <a:sym typeface="Wingdings" pitchFamily="2" charset="2"/>
              </a:rPr>
              <a:t> </a:t>
            </a:r>
            <a:r>
              <a:rPr lang="en-GB" dirty="0" err="1">
                <a:sym typeface="Wingdings" pitchFamily="2" charset="2"/>
              </a:rPr>
              <a:t>diese</a:t>
            </a:r>
            <a:r>
              <a:rPr lang="en-GB" dirty="0">
                <a:sym typeface="Wingdings" pitchFamily="2" charset="2"/>
              </a:rPr>
              <a:t> </a:t>
            </a:r>
            <a:r>
              <a:rPr lang="en-GB" dirty="0" err="1">
                <a:sym typeface="Wingdings" pitchFamily="2" charset="2"/>
              </a:rPr>
              <a:t>zurueck</a:t>
            </a:r>
            <a:r>
              <a:rPr lang="en-GB" dirty="0">
                <a:sym typeface="Wingdings" pitchFamily="2" charset="2"/>
              </a:rPr>
              <a:t> auf </a:t>
            </a:r>
            <a:br>
              <a:rPr lang="en-GB" dirty="0">
                <a:sym typeface="Wingdings" pitchFamily="2" charset="2"/>
              </a:rPr>
            </a:br>
            <a:r>
              <a:rPr lang="en-GB" dirty="0" err="1">
                <a:sym typeface="Wingdings" pitchFamily="2" charset="2"/>
              </a:rPr>
              <a:t>vorroemische</a:t>
            </a:r>
            <a:r>
              <a:rPr lang="en-GB" dirty="0">
                <a:sym typeface="Wingdings" pitchFamily="2" charset="2"/>
              </a:rPr>
              <a:t> </a:t>
            </a:r>
            <a:r>
              <a:rPr lang="en-GB" dirty="0" err="1">
                <a:sym typeface="Wingdings" pitchFamily="2" charset="2"/>
              </a:rPr>
              <a:t>Unterschiede</a:t>
            </a:r>
            <a:r>
              <a:rPr lang="en-GB" dirty="0">
                <a:sym typeface="Wingdings" pitchFamily="2" charset="2"/>
              </a:rPr>
              <a:t>/</a:t>
            </a:r>
            <a:r>
              <a:rPr lang="en-GB" dirty="0" err="1">
                <a:sym typeface="Wingdings" pitchFamily="2" charset="2"/>
              </a:rPr>
              <a:t>Traditionen</a:t>
            </a:r>
            <a:endParaRPr lang="en-GB" dirty="0">
              <a:sym typeface="Wingdings" pitchFamily="2" charset="2"/>
            </a:endParaRPr>
          </a:p>
          <a:p>
            <a:pPr lvl="2"/>
            <a:r>
              <a:rPr lang="en-GB" dirty="0">
                <a:sym typeface="Wingdings" pitchFamily="2" charset="2"/>
              </a:rPr>
              <a:t>Z.B. </a:t>
            </a:r>
            <a:r>
              <a:rPr lang="en-GB" dirty="0" err="1">
                <a:sym typeface="Wingdings" pitchFamily="2" charset="2"/>
              </a:rPr>
              <a:t>gesellschaftliche</a:t>
            </a:r>
            <a:r>
              <a:rPr lang="en-GB" dirty="0">
                <a:sym typeface="Wingdings" pitchFamily="2" charset="2"/>
              </a:rPr>
              <a:t> </a:t>
            </a:r>
            <a:r>
              <a:rPr lang="en-GB" dirty="0" err="1">
                <a:sym typeface="Wingdings" pitchFamily="2" charset="2"/>
              </a:rPr>
              <a:t>Rolle</a:t>
            </a:r>
            <a:r>
              <a:rPr lang="en-GB" dirty="0">
                <a:sym typeface="Wingdings" pitchFamily="2" charset="2"/>
              </a:rPr>
              <a:t> der Frauen</a:t>
            </a:r>
          </a:p>
          <a:p>
            <a:pPr lvl="3"/>
            <a:r>
              <a:rPr lang="en-GB" dirty="0">
                <a:sym typeface="Wingdings" pitchFamily="2" charset="2"/>
              </a:rPr>
              <a:t>Z.B.: </a:t>
            </a:r>
            <a:r>
              <a:rPr lang="en-GB" dirty="0" err="1">
                <a:sym typeface="Wingdings" pitchFamily="2" charset="2"/>
              </a:rPr>
              <a:t>Matriarchat</a:t>
            </a:r>
            <a:r>
              <a:rPr lang="en-GB" dirty="0">
                <a:sym typeface="Wingdings" pitchFamily="2" charset="2"/>
              </a:rPr>
              <a:t> in NW </a:t>
            </a:r>
            <a:r>
              <a:rPr lang="en-GB" dirty="0" err="1">
                <a:sym typeface="Wingdings" pitchFamily="2" charset="2"/>
              </a:rPr>
              <a:t>Turkei</a:t>
            </a:r>
            <a:r>
              <a:rPr lang="en-GB" dirty="0">
                <a:sym typeface="Wingdings" pitchFamily="2" charset="2"/>
              </a:rPr>
              <a:t> </a:t>
            </a:r>
          </a:p>
          <a:p>
            <a:pPr lvl="2"/>
            <a:r>
              <a:rPr lang="en-GB" dirty="0" err="1">
                <a:sym typeface="Wingdings" pitchFamily="2" charset="2"/>
              </a:rPr>
              <a:t>z.B</a:t>
            </a:r>
            <a:r>
              <a:rPr lang="en-GB" dirty="0">
                <a:sym typeface="Wingdings" pitchFamily="2" charset="2"/>
              </a:rPr>
              <a:t>. </a:t>
            </a:r>
            <a:r>
              <a:rPr lang="en-GB" dirty="0" err="1">
                <a:sym typeface="Wingdings" pitchFamily="2" charset="2"/>
              </a:rPr>
              <a:t>Rolle</a:t>
            </a:r>
            <a:r>
              <a:rPr lang="en-GB" dirty="0">
                <a:sym typeface="Wingdings" pitchFamily="2" charset="2"/>
              </a:rPr>
              <a:t> von Frauen in </a:t>
            </a:r>
            <a:r>
              <a:rPr lang="en-GB" dirty="0" err="1">
                <a:sym typeface="Wingdings" pitchFamily="2" charset="2"/>
              </a:rPr>
              <a:t>bestimmten</a:t>
            </a:r>
            <a:r>
              <a:rPr lang="en-GB" dirty="0">
                <a:sym typeface="Wingdings" pitchFamily="2" charset="2"/>
              </a:rPr>
              <a:t> </a:t>
            </a:r>
            <a:r>
              <a:rPr lang="en-GB" dirty="0" err="1">
                <a:sym typeface="Wingdings" pitchFamily="2" charset="2"/>
              </a:rPr>
              <a:t>Kulten</a:t>
            </a:r>
            <a:r>
              <a:rPr lang="en-GB" dirty="0">
                <a:sym typeface="Wingdings" pitchFamily="2" charset="2"/>
              </a:rPr>
              <a:t>,</a:t>
            </a:r>
            <a:br>
              <a:rPr lang="en-GB" dirty="0">
                <a:sym typeface="Wingdings" pitchFamily="2" charset="2"/>
              </a:rPr>
            </a:br>
            <a:r>
              <a:rPr lang="en-GB" dirty="0" err="1">
                <a:sym typeface="Wingdings" pitchFamily="2" charset="2"/>
              </a:rPr>
              <a:t>wie</a:t>
            </a:r>
            <a:r>
              <a:rPr lang="en-GB" dirty="0">
                <a:sym typeface="Wingdings" pitchFamily="2" charset="2"/>
              </a:rPr>
              <a:t> ARTEMIS / </a:t>
            </a:r>
            <a:r>
              <a:rPr lang="en-GB" dirty="0" err="1">
                <a:sym typeface="Wingdings" pitchFamily="2" charset="2"/>
              </a:rPr>
              <a:t>Ephesos</a:t>
            </a:r>
            <a:endParaRPr lang="en-GB" dirty="0">
              <a:sym typeface="Wingdings" pitchFamily="2" charset="2"/>
            </a:endParaRPr>
          </a:p>
          <a:p>
            <a:pPr lvl="2"/>
            <a:r>
              <a:rPr lang="en-GB" dirty="0">
                <a:sym typeface="Wingdings" pitchFamily="2" charset="2"/>
              </a:rPr>
              <a:t>…</a:t>
            </a:r>
            <a:endParaRPr lang="en-GB" dirty="0"/>
          </a:p>
        </p:txBody>
      </p:sp>
    </p:spTree>
    <p:extLst>
      <p:ext uri="{BB962C8B-B14F-4D97-AF65-F5344CB8AC3E}">
        <p14:creationId xmlns:p14="http://schemas.microsoft.com/office/powerpoint/2010/main" val="1933554514"/>
      </p:ext>
    </p:extLst>
  </p:cSld>
  <p:clrMapOvr>
    <a:masterClrMapping/>
  </p:clrMapOvr>
  <p:transition spd="slow">
    <p:randomBa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Zielsetzung</a:t>
            </a:r>
            <a:r>
              <a:rPr lang="en-GB" dirty="0"/>
              <a:t> / </a:t>
            </a:r>
            <a:r>
              <a:rPr lang="en-GB" dirty="0" err="1"/>
              <a:t>Forschungsmeinung</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r>
              <a:rPr lang="en-GB" dirty="0" err="1"/>
              <a:t>Politische</a:t>
            </a:r>
            <a:r>
              <a:rPr lang="en-GB" dirty="0"/>
              <a:t> </a:t>
            </a:r>
            <a:r>
              <a:rPr lang="en-GB" dirty="0" err="1"/>
              <a:t>Bedeutung</a:t>
            </a:r>
            <a:r>
              <a:rPr lang="en-GB" dirty="0"/>
              <a:t> der Frauen</a:t>
            </a:r>
          </a:p>
          <a:p>
            <a:pPr lvl="1"/>
            <a:r>
              <a:rPr lang="en-GB" dirty="0"/>
              <a:t>Cf. </a:t>
            </a:r>
            <a:r>
              <a:rPr lang="en-GB" dirty="0" err="1"/>
              <a:t>Riet</a:t>
            </a:r>
            <a:r>
              <a:rPr lang="en-GB" dirty="0"/>
              <a:t> van Bremen</a:t>
            </a:r>
          </a:p>
          <a:p>
            <a:pPr lvl="1"/>
            <a:br>
              <a:rPr lang="en-GB" dirty="0"/>
            </a:br>
            <a:br>
              <a:rPr lang="en-GB" dirty="0"/>
            </a:br>
            <a:endParaRPr lang="en-GB" dirty="0"/>
          </a:p>
          <a:p>
            <a:pPr lvl="1"/>
            <a:endParaRPr lang="en-GB" dirty="0">
              <a:sym typeface="Wingdings" pitchFamily="2" charset="2"/>
            </a:endParaRPr>
          </a:p>
          <a:p>
            <a:pPr lvl="1"/>
            <a:r>
              <a:rPr lang="en-GB" dirty="0">
                <a:sym typeface="Wingdings" pitchFamily="2" charset="2"/>
              </a:rPr>
              <a:t></a:t>
            </a:r>
            <a:r>
              <a:rPr lang="en-GB" dirty="0" err="1">
                <a:sym typeface="Wingdings" pitchFamily="2" charset="2"/>
              </a:rPr>
              <a:t>Viele</a:t>
            </a:r>
            <a:r>
              <a:rPr lang="en-GB" dirty="0">
                <a:sym typeface="Wingdings" pitchFamily="2" charset="2"/>
              </a:rPr>
              <a:t> poleis, in </a:t>
            </a:r>
            <a:r>
              <a:rPr lang="en-GB" dirty="0" err="1">
                <a:sym typeface="Wingdings" pitchFamily="2" charset="2"/>
              </a:rPr>
              <a:t>denen</a:t>
            </a:r>
            <a:r>
              <a:rPr lang="en-GB" dirty="0">
                <a:sym typeface="Wingdings" pitchFamily="2" charset="2"/>
              </a:rPr>
              <a:t> </a:t>
            </a:r>
            <a:r>
              <a:rPr lang="en-GB" dirty="0" err="1">
                <a:sym typeface="Wingdings" pitchFamily="2" charset="2"/>
              </a:rPr>
              <a:t>es</a:t>
            </a:r>
            <a:r>
              <a:rPr lang="en-GB" dirty="0">
                <a:sym typeface="Wingdings" pitchFamily="2" charset="2"/>
              </a:rPr>
              <a:t> </a:t>
            </a:r>
            <a:r>
              <a:rPr lang="en-GB" dirty="0" err="1">
                <a:sym typeface="Wingdings" pitchFamily="2" charset="2"/>
              </a:rPr>
              <a:t>keine</a:t>
            </a:r>
            <a:r>
              <a:rPr lang="en-GB" dirty="0">
                <a:sym typeface="Wingdings" pitchFamily="2" charset="2"/>
              </a:rPr>
              <a:t> </a:t>
            </a:r>
            <a:r>
              <a:rPr lang="en-GB" dirty="0" err="1">
                <a:sym typeface="Wingdings" pitchFamily="2" charset="2"/>
              </a:rPr>
              <a:t>weibliche</a:t>
            </a:r>
            <a:r>
              <a:rPr lang="en-GB" dirty="0">
                <a:sym typeface="Wingdings" pitchFamily="2" charset="2"/>
              </a:rPr>
              <a:t> </a:t>
            </a:r>
            <a:r>
              <a:rPr lang="en-GB" dirty="0" err="1">
                <a:sym typeface="Wingdings" pitchFamily="2" charset="2"/>
              </a:rPr>
              <a:t>Priester</a:t>
            </a:r>
            <a:r>
              <a:rPr lang="en-GB" dirty="0">
                <a:sym typeface="Wingdings" pitchFamily="2" charset="2"/>
              </a:rPr>
              <a:t> </a:t>
            </a:r>
            <a:r>
              <a:rPr lang="en-GB" dirty="0" err="1">
                <a:sym typeface="Wingdings" pitchFamily="2" charset="2"/>
              </a:rPr>
              <a:t>gibt</a:t>
            </a:r>
            <a:r>
              <a:rPr lang="en-GB" dirty="0">
                <a:sym typeface="Wingdings" pitchFamily="2" charset="2"/>
              </a:rPr>
              <a:t>!</a:t>
            </a:r>
          </a:p>
          <a:p>
            <a:pPr lvl="1"/>
            <a:r>
              <a:rPr lang="en-GB" dirty="0" err="1">
                <a:sym typeface="Wingdings" pitchFamily="2" charset="2"/>
              </a:rPr>
              <a:t>Auch</a:t>
            </a:r>
            <a:r>
              <a:rPr lang="en-GB" dirty="0">
                <a:sym typeface="Wingdings" pitchFamily="2" charset="2"/>
              </a:rPr>
              <a:t> in </a:t>
            </a:r>
            <a:r>
              <a:rPr lang="en-GB" dirty="0" err="1">
                <a:sym typeface="Wingdings" pitchFamily="2" charset="2"/>
              </a:rPr>
              <a:t>anderen</a:t>
            </a:r>
            <a:r>
              <a:rPr lang="en-GB" dirty="0">
                <a:sym typeface="Wingdings" pitchFamily="2" charset="2"/>
              </a:rPr>
              <a:t> poleis, oft </a:t>
            </a:r>
            <a:r>
              <a:rPr lang="en-GB" dirty="0" err="1">
                <a:sym typeface="Wingdings" pitchFamily="2" charset="2"/>
              </a:rPr>
              <a:t>nur</a:t>
            </a:r>
            <a:r>
              <a:rPr lang="en-GB" dirty="0">
                <a:sym typeface="Wingdings" pitchFamily="2" charset="2"/>
              </a:rPr>
              <a:t> </a:t>
            </a:r>
            <a:r>
              <a:rPr lang="en-GB" dirty="0" err="1">
                <a:sym typeface="Wingdings" pitchFamily="2" charset="2"/>
              </a:rPr>
              <a:t>eine</a:t>
            </a:r>
            <a:r>
              <a:rPr lang="en-GB" dirty="0">
                <a:sym typeface="Wingdings" pitchFamily="2" charset="2"/>
              </a:rPr>
              <a:t> </a:t>
            </a:r>
            <a:r>
              <a:rPr lang="en-GB" dirty="0" err="1">
                <a:sym typeface="Wingdings" pitchFamily="2" charset="2"/>
              </a:rPr>
              <a:t>relativ</a:t>
            </a:r>
            <a:r>
              <a:rPr lang="en-GB" dirty="0">
                <a:sym typeface="Wingdings" pitchFamily="2" charset="2"/>
              </a:rPr>
              <a:t> </a:t>
            </a:r>
            <a:r>
              <a:rPr lang="en-GB" dirty="0" err="1">
                <a:sym typeface="Wingdings" pitchFamily="2" charset="2"/>
              </a:rPr>
              <a:t>kleine</a:t>
            </a:r>
            <a:r>
              <a:rPr lang="en-GB" dirty="0">
                <a:sym typeface="Wingdings" pitchFamily="2" charset="2"/>
              </a:rPr>
              <a:t> </a:t>
            </a:r>
            <a:r>
              <a:rPr lang="en-GB" dirty="0" err="1">
                <a:sym typeface="Wingdings" pitchFamily="2" charset="2"/>
              </a:rPr>
              <a:t>Gruppe</a:t>
            </a:r>
            <a:r>
              <a:rPr lang="en-GB" dirty="0">
                <a:sym typeface="Wingdings" pitchFamily="2" charset="2"/>
              </a:rPr>
              <a:t>, </a:t>
            </a:r>
            <a:br>
              <a:rPr lang="en-GB" dirty="0">
                <a:sym typeface="Wingdings" pitchFamily="2" charset="2"/>
              </a:rPr>
            </a:br>
            <a:r>
              <a:rPr lang="en-GB" dirty="0">
                <a:sym typeface="Wingdings" pitchFamily="2" charset="2"/>
              </a:rPr>
              <a:t>und </a:t>
            </a:r>
            <a:r>
              <a:rPr lang="en-GB" dirty="0" err="1">
                <a:sym typeface="Wingdings" pitchFamily="2" charset="2"/>
              </a:rPr>
              <a:t>auch</a:t>
            </a:r>
            <a:r>
              <a:rPr lang="en-GB" dirty="0">
                <a:sym typeface="Wingdings" pitchFamily="2" charset="2"/>
              </a:rPr>
              <a:t> </a:t>
            </a:r>
            <a:r>
              <a:rPr lang="en-GB" dirty="0" err="1">
                <a:sym typeface="Wingdings" pitchFamily="2" charset="2"/>
              </a:rPr>
              <a:t>dort</a:t>
            </a:r>
            <a:r>
              <a:rPr lang="en-GB" dirty="0">
                <a:sym typeface="Wingdings" pitchFamily="2" charset="2"/>
              </a:rPr>
              <a:t> oft </a:t>
            </a:r>
            <a:r>
              <a:rPr lang="en-GB" dirty="0" err="1">
                <a:sym typeface="Wingdings" pitchFamily="2" charset="2"/>
              </a:rPr>
              <a:t>nur</a:t>
            </a:r>
            <a:r>
              <a:rPr lang="en-GB" dirty="0">
                <a:sym typeface="Wingdings" pitchFamily="2" charset="2"/>
              </a:rPr>
              <a:t> </a:t>
            </a:r>
            <a:r>
              <a:rPr lang="en-GB" dirty="0" err="1">
                <a:sym typeface="Wingdings" pitchFamily="2" charset="2"/>
              </a:rPr>
              <a:t>als</a:t>
            </a:r>
            <a:r>
              <a:rPr lang="en-GB" dirty="0">
                <a:sym typeface="Wingdings" pitchFamily="2" charset="2"/>
              </a:rPr>
              <a:t> </a:t>
            </a:r>
            <a:r>
              <a:rPr lang="en-GB" dirty="0" err="1">
                <a:sym typeface="Wingdings" pitchFamily="2" charset="2"/>
              </a:rPr>
              <a:t>Ehefrau</a:t>
            </a:r>
            <a:r>
              <a:rPr lang="en-GB" dirty="0">
                <a:sym typeface="Wingdings" pitchFamily="2" charset="2"/>
              </a:rPr>
              <a:t> </a:t>
            </a:r>
            <a:r>
              <a:rPr lang="en-GB" dirty="0" err="1">
                <a:sym typeface="Wingdings" pitchFamily="2" charset="2"/>
              </a:rPr>
              <a:t>eines</a:t>
            </a:r>
            <a:r>
              <a:rPr lang="en-GB" dirty="0">
                <a:sym typeface="Wingdings" pitchFamily="2" charset="2"/>
              </a:rPr>
              <a:t> </a:t>
            </a:r>
            <a:r>
              <a:rPr lang="en-GB" dirty="0" err="1">
                <a:sym typeface="Wingdings" pitchFamily="2" charset="2"/>
              </a:rPr>
              <a:t>Priesters</a:t>
            </a:r>
            <a:r>
              <a:rPr lang="en-GB" dirty="0">
                <a:sym typeface="Wingdings" pitchFamily="2" charset="2"/>
              </a:rPr>
              <a:t>!</a:t>
            </a:r>
            <a:br>
              <a:rPr lang="en-GB" dirty="0">
                <a:sym typeface="Wingdings" pitchFamily="2" charset="2"/>
              </a:rPr>
            </a:br>
            <a:r>
              <a:rPr lang="en-GB" dirty="0">
                <a:solidFill>
                  <a:schemeClr val="accent5">
                    <a:lumMod val="60000"/>
                    <a:lumOff val="40000"/>
                  </a:schemeClr>
                </a:solidFill>
                <a:sym typeface="Wingdings" pitchFamily="2" charset="2"/>
              </a:rPr>
              <a:t>…Mann und Frau </a:t>
            </a:r>
            <a:r>
              <a:rPr lang="en-GB" dirty="0" err="1">
                <a:solidFill>
                  <a:schemeClr val="accent5">
                    <a:lumMod val="60000"/>
                    <a:lumOff val="40000"/>
                  </a:schemeClr>
                </a:solidFill>
                <a:sym typeface="Wingdings" pitchFamily="2" charset="2"/>
              </a:rPr>
              <a:t>zusammen</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religioese</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Aufgaben</a:t>
            </a:r>
            <a:r>
              <a:rPr lang="en-GB" dirty="0">
                <a:solidFill>
                  <a:schemeClr val="accent5">
                    <a:lumMod val="60000"/>
                    <a:lumOff val="40000"/>
                  </a:schemeClr>
                </a:solidFill>
                <a:sym typeface="Wingdings" pitchFamily="2" charset="2"/>
              </a:rPr>
              <a:t>….</a:t>
            </a:r>
          </a:p>
          <a:p>
            <a:pPr lvl="1"/>
            <a:endParaRPr lang="en-GB" dirty="0">
              <a:solidFill>
                <a:schemeClr val="accent5">
                  <a:lumMod val="60000"/>
                  <a:lumOff val="40000"/>
                </a:schemeClr>
              </a:solidFill>
              <a:sym typeface="Wingdings" pitchFamily="2" charset="2"/>
            </a:endParaRPr>
          </a:p>
          <a:p>
            <a:pPr lvl="1"/>
            <a:r>
              <a:rPr lang="en-GB" dirty="0">
                <a:solidFill>
                  <a:schemeClr val="accent5">
                    <a:lumMod val="60000"/>
                    <a:lumOff val="40000"/>
                  </a:schemeClr>
                </a:solidFill>
                <a:sym typeface="Wingdings" pitchFamily="2" charset="2"/>
              </a:rPr>
              <a:t>Das </a:t>
            </a:r>
            <a:r>
              <a:rPr lang="en-GB" dirty="0" err="1">
                <a:solidFill>
                  <a:schemeClr val="accent5">
                    <a:lumMod val="60000"/>
                    <a:lumOff val="40000"/>
                  </a:schemeClr>
                </a:solidFill>
                <a:sym typeface="Wingdings" pitchFamily="2" charset="2"/>
              </a:rPr>
              <a:t>fuhrt</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uns</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zur</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Verbreitung</a:t>
            </a:r>
            <a:r>
              <a:rPr lang="en-GB" dirty="0">
                <a:solidFill>
                  <a:schemeClr val="accent5">
                    <a:lumMod val="60000"/>
                    <a:lumOff val="40000"/>
                  </a:schemeClr>
                </a:solidFill>
                <a:sym typeface="Wingdings" pitchFamily="2" charset="2"/>
              </a:rPr>
              <a:t> / </a:t>
            </a:r>
            <a:r>
              <a:rPr lang="en-GB" dirty="0" err="1">
                <a:solidFill>
                  <a:schemeClr val="accent5">
                    <a:lumMod val="60000"/>
                    <a:lumOff val="40000"/>
                  </a:schemeClr>
                </a:solidFill>
                <a:sym typeface="Wingdings" pitchFamily="2" charset="2"/>
              </a:rPr>
              <a:t>Statistik</a:t>
            </a:r>
            <a:r>
              <a:rPr lang="en-GB" dirty="0">
                <a:solidFill>
                  <a:schemeClr val="accent5">
                    <a:lumMod val="60000"/>
                    <a:lumOff val="40000"/>
                  </a:schemeClr>
                </a:solidFill>
                <a:sym typeface="Wingdings" pitchFamily="2" charset="2"/>
              </a:rPr>
              <a:t>! </a:t>
            </a:r>
            <a:br>
              <a:rPr lang="en-GB" dirty="0">
                <a:solidFill>
                  <a:schemeClr val="accent5">
                    <a:lumMod val="60000"/>
                    <a:lumOff val="40000"/>
                  </a:schemeClr>
                </a:solidFill>
                <a:sym typeface="Wingdings" pitchFamily="2" charset="2"/>
              </a:rPr>
            </a:br>
            <a:r>
              <a:rPr lang="en-GB" dirty="0">
                <a:solidFill>
                  <a:schemeClr val="accent5">
                    <a:lumMod val="60000"/>
                    <a:lumOff val="40000"/>
                  </a:schemeClr>
                </a:solidFill>
                <a:sym typeface="Wingdings" pitchFamily="2" charset="2"/>
              </a:rPr>
              <a:t>Die </a:t>
            </a:r>
            <a:r>
              <a:rPr lang="en-GB" dirty="0" err="1">
                <a:solidFill>
                  <a:schemeClr val="accent5">
                    <a:lumMod val="60000"/>
                    <a:lumOff val="40000"/>
                  </a:schemeClr>
                </a:solidFill>
                <a:sym typeface="Wingdings" pitchFamily="2" charset="2"/>
              </a:rPr>
              <a:t>vielen</a:t>
            </a:r>
            <a:r>
              <a:rPr lang="en-GB" dirty="0">
                <a:solidFill>
                  <a:schemeClr val="accent5">
                    <a:lumMod val="60000"/>
                    <a:lumOff val="40000"/>
                  </a:schemeClr>
                </a:solidFill>
                <a:sym typeface="Wingdings" pitchFamily="2" charset="2"/>
              </a:rPr>
              <a:t> poleis in </a:t>
            </a:r>
            <a:r>
              <a:rPr lang="en-GB" dirty="0" err="1">
                <a:solidFill>
                  <a:schemeClr val="accent5">
                    <a:lumMod val="60000"/>
                    <a:lumOff val="40000"/>
                  </a:schemeClr>
                </a:solidFill>
                <a:sym typeface="Wingdings" pitchFamily="2" charset="2"/>
              </a:rPr>
              <a:t>Kleinasien</a:t>
            </a:r>
            <a:r>
              <a:rPr lang="en-GB" dirty="0">
                <a:solidFill>
                  <a:schemeClr val="accent5">
                    <a:lumMod val="60000"/>
                    <a:lumOff val="40000"/>
                  </a:schemeClr>
                </a:solidFill>
                <a:sym typeface="Wingdings" pitchFamily="2" charset="2"/>
              </a:rPr>
              <a:t>, in </a:t>
            </a:r>
            <a:r>
              <a:rPr lang="en-GB" dirty="0" err="1">
                <a:solidFill>
                  <a:schemeClr val="accent5">
                    <a:lumMod val="60000"/>
                    <a:lumOff val="40000"/>
                  </a:schemeClr>
                </a:solidFill>
                <a:sym typeface="Wingdings" pitchFamily="2" charset="2"/>
              </a:rPr>
              <a:t>denen</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es</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keine</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Priesterinnen</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gibt</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eher</a:t>
            </a:r>
            <a:r>
              <a:rPr lang="en-GB" dirty="0">
                <a:solidFill>
                  <a:schemeClr val="accent5">
                    <a:lumMod val="60000"/>
                    <a:lumOff val="40000"/>
                  </a:schemeClr>
                </a:solidFill>
                <a:sym typeface="Wingdings" pitchFamily="2" charset="2"/>
              </a:rPr>
              <a:t> am </a:t>
            </a:r>
            <a:r>
              <a:rPr lang="en-GB" dirty="0" err="1">
                <a:solidFill>
                  <a:schemeClr val="accent5">
                    <a:lumMod val="60000"/>
                    <a:lumOff val="40000"/>
                  </a:schemeClr>
                </a:solidFill>
                <a:sym typeface="Wingdings" pitchFamily="2" charset="2"/>
              </a:rPr>
              <a:t>Ende</a:t>
            </a:r>
            <a:r>
              <a:rPr lang="en-GB" dirty="0">
                <a:solidFill>
                  <a:schemeClr val="accent5">
                    <a:lumMod val="60000"/>
                    <a:lumOff val="40000"/>
                  </a:schemeClr>
                </a:solidFill>
                <a:sym typeface="Wingdings" pitchFamily="2" charset="2"/>
              </a:rPr>
              <a:t> der </a:t>
            </a:r>
            <a:r>
              <a:rPr lang="en-GB" dirty="0" err="1">
                <a:solidFill>
                  <a:schemeClr val="accent5">
                    <a:lumMod val="60000"/>
                    <a:lumOff val="40000"/>
                  </a:schemeClr>
                </a:solidFill>
                <a:sym typeface="Wingdings" pitchFamily="2" charset="2"/>
              </a:rPr>
              <a:t>Arbeit</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hier</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erst</a:t>
            </a:r>
            <a:r>
              <a:rPr lang="en-GB" dirty="0">
                <a:solidFill>
                  <a:schemeClr val="accent5">
                    <a:lumMod val="60000"/>
                    <a:lumOff val="40000"/>
                  </a:schemeClr>
                </a:solidFill>
                <a:sym typeface="Wingdings" pitchFamily="2" charset="2"/>
              </a:rPr>
              <a:t> </a:t>
            </a:r>
            <a:r>
              <a:rPr lang="en-GB" dirty="0" err="1">
                <a:solidFill>
                  <a:schemeClr val="accent5">
                    <a:lumMod val="60000"/>
                    <a:lumOff val="40000"/>
                  </a:schemeClr>
                </a:solidFill>
                <a:sym typeface="Wingdings" pitchFamily="2" charset="2"/>
              </a:rPr>
              <a:t>Fallbeispiele</a:t>
            </a:r>
            <a:r>
              <a:rPr lang="en-GB" dirty="0">
                <a:solidFill>
                  <a:schemeClr val="accent5">
                    <a:lumMod val="60000"/>
                    <a:lumOff val="40000"/>
                  </a:schemeClr>
                </a:solidFill>
                <a:sym typeface="Wingdings" pitchFamily="2" charset="2"/>
              </a:rPr>
              <a:t>…)</a:t>
            </a:r>
            <a:endParaRPr lang="en-GB" dirty="0">
              <a:solidFill>
                <a:schemeClr val="accent5">
                  <a:lumMod val="60000"/>
                  <a:lumOff val="40000"/>
                </a:schemeClr>
              </a:solidFill>
            </a:endParaRPr>
          </a:p>
        </p:txBody>
      </p:sp>
      <p:sp>
        <p:nvSpPr>
          <p:cNvPr id="4" name="TextBox 3"/>
          <p:cNvSpPr txBox="1"/>
          <p:nvPr/>
        </p:nvSpPr>
        <p:spPr>
          <a:xfrm>
            <a:off x="2807296" y="2276872"/>
            <a:ext cx="6336704" cy="1169551"/>
          </a:xfrm>
          <a:prstGeom prst="rect">
            <a:avLst/>
          </a:prstGeom>
          <a:noFill/>
        </p:spPr>
        <p:txBody>
          <a:bodyPr wrap="square" rtlCol="0">
            <a:spAutoFit/>
          </a:bodyPr>
          <a:lstStyle/>
          <a:p>
            <a:r>
              <a:rPr lang="en-GB" sz="1400" dirty="0"/>
              <a:t>HYPOTHESIS: Roman gender ideology that relegated women to the private, domestic sphere, inscriptions, coins, and archaeological remains provide ample evidence that many wealthy Roman women played important public roles as priestesses and donors of major civic buildings in cities throughout the empire</a:t>
            </a:r>
          </a:p>
        </p:txBody>
      </p:sp>
    </p:spTree>
    <p:extLst>
      <p:ext uri="{BB962C8B-B14F-4D97-AF65-F5344CB8AC3E}">
        <p14:creationId xmlns:p14="http://schemas.microsoft.com/office/powerpoint/2010/main" val="3012312512"/>
      </p:ext>
    </p:extLst>
  </p:cSld>
  <p:clrMapOvr>
    <a:masterClrMapping/>
  </p:clrMapOvr>
  <p:transition spd="slow">
    <p:randomBa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Zielsetzung</a:t>
            </a:r>
            <a:endParaRPr lang="en-GB" dirty="0"/>
          </a:p>
        </p:txBody>
      </p:sp>
      <p:sp>
        <p:nvSpPr>
          <p:cNvPr id="3" name="Content Placeholder 2"/>
          <p:cNvSpPr>
            <a:spLocks noGrp="1"/>
          </p:cNvSpPr>
          <p:nvPr>
            <p:ph idx="1"/>
          </p:nvPr>
        </p:nvSpPr>
        <p:spPr/>
        <p:txBody>
          <a:bodyPr/>
          <a:lstStyle/>
          <a:p>
            <a:r>
              <a:rPr lang="en-GB" dirty="0" err="1"/>
              <a:t>Einleitung</a:t>
            </a:r>
            <a:r>
              <a:rPr lang="en-GB" dirty="0"/>
              <a:t> – </a:t>
            </a:r>
            <a:r>
              <a:rPr lang="en-GB" dirty="0" err="1"/>
              <a:t>Priesterinnen</a:t>
            </a:r>
            <a:r>
              <a:rPr lang="en-GB" dirty="0"/>
              <a:t> des </a:t>
            </a:r>
            <a:r>
              <a:rPr lang="en-GB" dirty="0" err="1"/>
              <a:t>Kaiserkultes</a:t>
            </a:r>
            <a:endParaRPr lang="en-GB" dirty="0"/>
          </a:p>
          <a:p>
            <a:pPr lvl="1"/>
            <a:r>
              <a:rPr lang="en-GB" dirty="0" err="1"/>
              <a:t>Im</a:t>
            </a:r>
            <a:r>
              <a:rPr lang="en-GB" dirty="0"/>
              <a:t> </a:t>
            </a:r>
            <a:r>
              <a:rPr lang="en-GB" dirty="0" err="1"/>
              <a:t>Westen</a:t>
            </a:r>
            <a:r>
              <a:rPr lang="en-GB" dirty="0"/>
              <a:t>: </a:t>
            </a:r>
            <a:r>
              <a:rPr lang="en-GB" b="1" i="1" u="sng" dirty="0"/>
              <a:t>flaminica</a:t>
            </a:r>
            <a:r>
              <a:rPr lang="en-GB" i="1" dirty="0"/>
              <a:t> </a:t>
            </a:r>
          </a:p>
          <a:p>
            <a:pPr lvl="1"/>
            <a:r>
              <a:rPr lang="en-GB" dirty="0" err="1"/>
              <a:t>Im</a:t>
            </a:r>
            <a:r>
              <a:rPr lang="en-GB" dirty="0"/>
              <a:t> </a:t>
            </a:r>
            <a:r>
              <a:rPr lang="en-GB" dirty="0" err="1"/>
              <a:t>griechischen</a:t>
            </a:r>
            <a:r>
              <a:rPr lang="en-GB" dirty="0"/>
              <a:t> </a:t>
            </a:r>
            <a:r>
              <a:rPr lang="en-GB" dirty="0" err="1"/>
              <a:t>Osten</a:t>
            </a:r>
            <a:r>
              <a:rPr lang="en-GB" dirty="0"/>
              <a:t>: </a:t>
            </a:r>
            <a:r>
              <a:rPr lang="en-GB" dirty="0" err="1"/>
              <a:t>meistens</a:t>
            </a:r>
            <a:r>
              <a:rPr lang="en-GB" dirty="0"/>
              <a:t> </a:t>
            </a:r>
            <a:r>
              <a:rPr lang="en-GB" b="1" i="1" u="sng" dirty="0" err="1"/>
              <a:t>ἀρχιερεί</a:t>
            </a:r>
            <a:r>
              <a:rPr lang="en-GB" b="1" i="1" u="sng" dirty="0"/>
              <a:t>α</a:t>
            </a:r>
          </a:p>
          <a:p>
            <a:r>
              <a:rPr lang="en-GB" dirty="0"/>
              <a:t>Problem 1</a:t>
            </a:r>
          </a:p>
          <a:p>
            <a:r>
              <a:rPr lang="en-GB" dirty="0"/>
              <a:t>Problem:</a:t>
            </a:r>
          </a:p>
          <a:p>
            <a:pPr lvl="1"/>
            <a:r>
              <a:rPr lang="en-GB" i="1" dirty="0"/>
              <a:t>Flaminica =/ flaminica…</a:t>
            </a:r>
          </a:p>
          <a:p>
            <a:pPr lvl="1"/>
            <a:r>
              <a:rPr lang="en-GB" i="1" dirty="0" err="1"/>
              <a:t>Ziel</a:t>
            </a:r>
            <a:r>
              <a:rPr lang="en-GB" i="1" dirty="0"/>
              <a:t>, </a:t>
            </a:r>
            <a:r>
              <a:rPr lang="en-GB" i="1" dirty="0" err="1"/>
              <a:t>zu</a:t>
            </a:r>
            <a:r>
              <a:rPr lang="en-GB" i="1" dirty="0"/>
              <a:t> </a:t>
            </a:r>
            <a:r>
              <a:rPr lang="en-GB" i="1" dirty="0" err="1"/>
              <a:t>zeigen</a:t>
            </a:r>
            <a:r>
              <a:rPr lang="en-GB" i="1" dirty="0"/>
              <a:t>, </a:t>
            </a:r>
            <a:r>
              <a:rPr lang="en-GB" i="1" dirty="0" err="1"/>
              <a:t>wie</a:t>
            </a:r>
            <a:r>
              <a:rPr lang="en-GB" i="1" dirty="0"/>
              <a:t> </a:t>
            </a:r>
            <a:r>
              <a:rPr lang="en-GB" i="1" dirty="0" err="1"/>
              <a:t>unterschiedlich</a:t>
            </a:r>
            <a:r>
              <a:rPr lang="en-GB" i="1" dirty="0"/>
              <a:t> die </a:t>
            </a:r>
            <a:r>
              <a:rPr lang="en-GB" i="1" dirty="0" err="1"/>
              <a:t>Rolle</a:t>
            </a:r>
            <a:r>
              <a:rPr lang="en-GB" i="1" dirty="0"/>
              <a:t> / </a:t>
            </a:r>
            <a:r>
              <a:rPr lang="en-GB" i="1" dirty="0" err="1"/>
              <a:t>Funktion</a:t>
            </a:r>
            <a:r>
              <a:rPr lang="en-GB" i="1" dirty="0"/>
              <a:t> </a:t>
            </a:r>
            <a:r>
              <a:rPr lang="en-GB" i="1" dirty="0" err="1"/>
              <a:t>dieser</a:t>
            </a:r>
            <a:r>
              <a:rPr lang="en-GB" i="1" dirty="0"/>
              <a:t> </a:t>
            </a:r>
            <a:r>
              <a:rPr lang="en-GB" i="1" dirty="0" err="1"/>
              <a:t>Priesterinnen</a:t>
            </a:r>
            <a:r>
              <a:rPr lang="en-GB" i="1" dirty="0"/>
              <a:t> </a:t>
            </a:r>
            <a:r>
              <a:rPr lang="en-GB" i="1" dirty="0" err="1"/>
              <a:t>sind</a:t>
            </a:r>
            <a:r>
              <a:rPr lang="en-GB" i="1" dirty="0"/>
              <a:t>….</a:t>
            </a:r>
          </a:p>
          <a:p>
            <a:pPr lvl="1"/>
            <a:r>
              <a:rPr lang="en-GB" i="1" dirty="0" err="1"/>
              <a:t>Entscheidend</a:t>
            </a:r>
            <a:r>
              <a:rPr lang="en-GB" i="1" dirty="0"/>
              <a:t>: der </a:t>
            </a:r>
            <a:r>
              <a:rPr lang="en-GB" b="1" i="1" dirty="0" err="1"/>
              <a:t>regionale</a:t>
            </a:r>
            <a:r>
              <a:rPr lang="en-GB" b="1" i="1" dirty="0"/>
              <a:t> </a:t>
            </a:r>
            <a:r>
              <a:rPr lang="en-GB" b="1" i="1" dirty="0" err="1"/>
              <a:t>Kontext</a:t>
            </a:r>
            <a:r>
              <a:rPr lang="en-GB" i="1" dirty="0"/>
              <a:t>…</a:t>
            </a:r>
          </a:p>
        </p:txBody>
      </p:sp>
    </p:spTree>
    <p:extLst>
      <p:ext uri="{BB962C8B-B14F-4D97-AF65-F5344CB8AC3E}">
        <p14:creationId xmlns:p14="http://schemas.microsoft.com/office/powerpoint/2010/main" val="423107866"/>
      </p:ext>
    </p:extLst>
  </p:cSld>
  <p:clrMapOvr>
    <a:masterClrMapping/>
  </p:clrMapOvr>
  <p:transition spd="slow">
    <p:randomBa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Ephesos</a:t>
            </a:r>
            <a:r>
              <a:rPr lang="en-GB" dirty="0"/>
              <a:t>: </a:t>
            </a:r>
            <a:r>
              <a:rPr lang="en-GB" dirty="0" err="1"/>
              <a:t>Lage</a:t>
            </a:r>
            <a:r>
              <a:rPr lang="en-GB" dirty="0"/>
              <a:t> des ‘</a:t>
            </a:r>
            <a:r>
              <a:rPr lang="en-GB" dirty="0" err="1"/>
              <a:t>Augusteums</a:t>
            </a:r>
            <a:r>
              <a:rPr lang="en-GB" dirty="0"/>
              <a:t>’</a:t>
            </a:r>
          </a:p>
        </p:txBody>
      </p:sp>
      <p:sp>
        <p:nvSpPr>
          <p:cNvPr id="3" name="Content Placeholder 2"/>
          <p:cNvSpPr>
            <a:spLocks noGrp="1"/>
          </p:cNvSpPr>
          <p:nvPr>
            <p:ph idx="1"/>
          </p:nvPr>
        </p:nvSpPr>
        <p:spPr/>
        <p:txBody>
          <a:bodyPr>
            <a:normAutofit/>
          </a:bodyPr>
          <a:lstStyle/>
          <a:p>
            <a:r>
              <a:rPr lang="en-GB" dirty="0"/>
              <a:t>HELMUT ENGELMANN, ZPE 97 (1993) 279–289</a:t>
            </a:r>
          </a:p>
          <a:p>
            <a:pPr lvl="1"/>
            <a:r>
              <a:rPr lang="en-GB" dirty="0" err="1"/>
              <a:t>Es</a:t>
            </a:r>
            <a:r>
              <a:rPr lang="en-GB" dirty="0"/>
              <a:t> gab </a:t>
            </a:r>
            <a:r>
              <a:rPr lang="en-GB" dirty="0" err="1"/>
              <a:t>zwei</a:t>
            </a:r>
            <a:r>
              <a:rPr lang="en-GB" dirty="0"/>
              <a:t> ‘</a:t>
            </a:r>
            <a:r>
              <a:rPr lang="en-GB" dirty="0" err="1"/>
              <a:t>Augustea</a:t>
            </a:r>
            <a:r>
              <a:rPr lang="en-GB" dirty="0"/>
              <a:t>’ – in der </a:t>
            </a:r>
            <a:r>
              <a:rPr lang="en-GB" dirty="0" err="1"/>
              <a:t>Stadt</a:t>
            </a:r>
            <a:r>
              <a:rPr lang="en-GB" dirty="0"/>
              <a:t> und </a:t>
            </a:r>
            <a:r>
              <a:rPr lang="en-GB" dirty="0" err="1"/>
              <a:t>beim</a:t>
            </a:r>
            <a:r>
              <a:rPr lang="en-GB" dirty="0"/>
              <a:t> </a:t>
            </a:r>
            <a:r>
              <a:rPr lang="en-GB" dirty="0" err="1"/>
              <a:t>Artemision</a:t>
            </a:r>
            <a:r>
              <a:rPr lang="en-GB" dirty="0"/>
              <a:t>!</a:t>
            </a:r>
          </a:p>
          <a:p>
            <a:pPr lvl="1"/>
            <a:r>
              <a:rPr lang="en-GB" dirty="0" err="1"/>
              <a:t>Schon</a:t>
            </a:r>
            <a:r>
              <a:rPr lang="en-GB" dirty="0"/>
              <a:t> 6/5 v. Chr.: IK 15, 1522</a:t>
            </a:r>
          </a:p>
          <a:p>
            <a:r>
              <a:rPr lang="pt-BR" dirty="0"/>
              <a:t>Imp. Caesar Divi f. Aug., cos. XII, tr. pot. XVIII, pontifex</a:t>
            </a:r>
            <a:br>
              <a:rPr lang="pt-BR" dirty="0"/>
            </a:br>
            <a:r>
              <a:rPr lang="pt-BR" dirty="0"/>
              <a:t>maximus ex reditu Dianae fanum et Augusteum muro</a:t>
            </a:r>
            <a:br>
              <a:rPr lang="pt-BR" dirty="0"/>
            </a:br>
            <a:r>
              <a:rPr lang="it-IT" dirty="0"/>
              <a:t>muniendum curavit _C. Asinio Gallo procos.´, curatore</a:t>
            </a:r>
            <a:br>
              <a:rPr lang="it-IT" dirty="0"/>
            </a:br>
            <a:r>
              <a:rPr lang="en-GB" dirty="0"/>
              <a:t>Sex. </a:t>
            </a:r>
            <a:r>
              <a:rPr lang="en-GB" dirty="0" err="1"/>
              <a:t>Lartidio</a:t>
            </a:r>
            <a:r>
              <a:rPr lang="en-GB" dirty="0"/>
              <a:t> leg.</a:t>
            </a:r>
          </a:p>
          <a:p>
            <a:r>
              <a:rPr lang="en-GB" sz="1600" dirty="0" err="1"/>
              <a:t>AEtokratvr</a:t>
            </a:r>
            <a:r>
              <a:rPr lang="en-GB" sz="1600" dirty="0"/>
              <a:t> </a:t>
            </a:r>
            <a:r>
              <a:rPr lang="en-GB" sz="1600" dirty="0" err="1"/>
              <a:t>Ka›sar</a:t>
            </a:r>
            <a:r>
              <a:rPr lang="en-GB" sz="1600" dirty="0"/>
              <a:t> </a:t>
            </a:r>
            <a:r>
              <a:rPr lang="en-GB" sz="1600" dirty="0" err="1"/>
              <a:t>yeoE</a:t>
            </a:r>
            <a:r>
              <a:rPr lang="en-GB" sz="1600" dirty="0"/>
              <a:t> </a:t>
            </a:r>
            <a:r>
              <a:rPr lang="en-GB" sz="1600" dirty="0" err="1"/>
              <a:t>uflUw</a:t>
            </a:r>
            <a:r>
              <a:rPr lang="en-GB" sz="1600" dirty="0"/>
              <a:t> </a:t>
            </a:r>
            <a:r>
              <a:rPr lang="en-GB" sz="1600" dirty="0" err="1"/>
              <a:t>SebastUw</a:t>
            </a:r>
            <a:r>
              <a:rPr lang="en-GB" sz="1600" dirty="0"/>
              <a:t> </a:t>
            </a:r>
            <a:r>
              <a:rPr lang="en-GB" sz="1600" dirty="0" err="1"/>
              <a:t>Ipatow</a:t>
            </a:r>
            <a:r>
              <a:rPr lang="en-GB" sz="1600" dirty="0"/>
              <a:t> </a:t>
            </a:r>
            <a:r>
              <a:rPr lang="en-GB" sz="1600" dirty="0" err="1"/>
              <a:t>tU</a:t>
            </a:r>
            <a:r>
              <a:rPr lang="en-GB" sz="1600" dirty="0"/>
              <a:t> </a:t>
            </a:r>
            <a:r>
              <a:rPr lang="en-GB" sz="1600" dirty="0" err="1"/>
              <a:t>ib</a:t>
            </a:r>
            <a:r>
              <a:rPr lang="en-GB" sz="1600" dirty="0"/>
              <a:t> A, </a:t>
            </a:r>
            <a:r>
              <a:rPr lang="en-GB" sz="1600" dirty="0" err="1"/>
              <a:t>dhmarxik∞w</a:t>
            </a:r>
            <a:r>
              <a:rPr lang="en-GB" sz="1600" dirty="0"/>
              <a:t> §jous.aw </a:t>
            </a:r>
            <a:r>
              <a:rPr lang="en-GB" sz="1600" dirty="0" err="1"/>
              <a:t>tU</a:t>
            </a:r>
            <a:r>
              <a:rPr lang="en-GB" sz="1600" dirty="0"/>
              <a:t> </a:t>
            </a:r>
            <a:r>
              <a:rPr lang="en-GB" sz="1600" dirty="0" err="1"/>
              <a:t>ih</a:t>
            </a:r>
            <a:r>
              <a:rPr lang="en-GB" sz="1600" dirty="0"/>
              <a:t> A</a:t>
            </a:r>
          </a:p>
          <a:p>
            <a:r>
              <a:rPr lang="en-GB" sz="1600" dirty="0"/>
              <a:t>[§k] </a:t>
            </a:r>
            <a:r>
              <a:rPr lang="en-GB" sz="1600" dirty="0" err="1"/>
              <a:t>t≪n</a:t>
            </a:r>
            <a:r>
              <a:rPr lang="en-GB" sz="1600" dirty="0"/>
              <a:t> </a:t>
            </a:r>
            <a:r>
              <a:rPr lang="en-GB" sz="1600" dirty="0" err="1"/>
              <a:t>fler≪n</a:t>
            </a:r>
            <a:r>
              <a:rPr lang="en-GB" sz="1600" dirty="0"/>
              <a:t> </a:t>
            </a:r>
            <a:r>
              <a:rPr lang="en-GB" sz="1600" dirty="0" err="1"/>
              <a:t>t∞w</a:t>
            </a:r>
            <a:r>
              <a:rPr lang="en-GB" sz="1600" dirty="0"/>
              <a:t> </a:t>
            </a:r>
            <a:r>
              <a:rPr lang="en-GB" sz="1600" dirty="0" err="1"/>
              <a:t>yeoE</a:t>
            </a:r>
            <a:r>
              <a:rPr lang="en-GB" sz="1600" dirty="0"/>
              <a:t> </a:t>
            </a:r>
            <a:r>
              <a:rPr lang="en-GB" sz="1600" dirty="0" err="1"/>
              <a:t>prosOdvn</a:t>
            </a:r>
            <a:r>
              <a:rPr lang="en-GB" sz="1600" dirty="0"/>
              <a:t> </a:t>
            </a:r>
            <a:r>
              <a:rPr lang="en-GB" sz="1600" dirty="0" err="1"/>
              <a:t>tUn</a:t>
            </a:r>
            <a:r>
              <a:rPr lang="en-GB" sz="1600" dirty="0"/>
              <a:t> ne</a:t>
            </a:r>
            <a:r>
              <a:rPr lang="el-GR" sz="1600" dirty="0"/>
              <a:t>Δ </a:t>
            </a:r>
            <a:r>
              <a:rPr lang="en-GB" sz="1600" dirty="0" err="1"/>
              <a:t>ka</a:t>
            </a:r>
            <a:r>
              <a:rPr lang="en-GB" sz="1600" dirty="0"/>
              <a:t>‹ </a:t>
            </a:r>
            <a:r>
              <a:rPr lang="en-GB" sz="1600" dirty="0" err="1"/>
              <a:t>tU</a:t>
            </a:r>
            <a:r>
              <a:rPr lang="en-GB" sz="1600" dirty="0"/>
              <a:t> </a:t>
            </a:r>
            <a:r>
              <a:rPr lang="en-GB" sz="1600" dirty="0" err="1"/>
              <a:t>Sebast∞on</a:t>
            </a:r>
            <a:r>
              <a:rPr lang="en-GB" sz="1600" dirty="0"/>
              <a:t> </a:t>
            </a:r>
            <a:r>
              <a:rPr lang="en-GB" sz="1600" dirty="0" err="1"/>
              <a:t>tixisy∞nai</a:t>
            </a:r>
            <a:r>
              <a:rPr lang="en-GB" sz="1600" dirty="0"/>
              <a:t> </a:t>
            </a:r>
            <a:r>
              <a:rPr lang="en-GB" sz="1600" dirty="0" err="1"/>
              <a:t>proenoAyh</a:t>
            </a:r>
            <a:endParaRPr lang="en-GB" sz="1600" dirty="0"/>
          </a:p>
          <a:p>
            <a:r>
              <a:rPr lang="en-GB" sz="1600" dirty="0"/>
              <a:t>_§p‹ </a:t>
            </a:r>
            <a:r>
              <a:rPr lang="en-GB" sz="1600" dirty="0" err="1"/>
              <a:t>enyupatou</a:t>
            </a:r>
            <a:r>
              <a:rPr lang="en-GB" sz="1600" dirty="0"/>
              <a:t> </a:t>
            </a:r>
            <a:r>
              <a:rPr lang="en-GB" sz="1600" dirty="0" err="1"/>
              <a:t>Ga.ou</a:t>
            </a:r>
            <a:r>
              <a:rPr lang="en-GB" sz="1600" dirty="0"/>
              <a:t> </a:t>
            </a:r>
            <a:r>
              <a:rPr lang="en-GB" sz="1600" dirty="0" err="1"/>
              <a:t>EAsin.ou</a:t>
            </a:r>
            <a:r>
              <a:rPr lang="en-GB" sz="1600" dirty="0"/>
              <a:t> </a:t>
            </a:r>
            <a:r>
              <a:rPr lang="en-GB" sz="1600" dirty="0" err="1"/>
              <a:t>Gallou</a:t>
            </a:r>
            <a:r>
              <a:rPr lang="en-GB" sz="1600" dirty="0"/>
              <a:t>´, §</a:t>
            </a:r>
            <a:r>
              <a:rPr lang="en-GB" sz="1600" dirty="0" err="1"/>
              <a:t>pimelA</a:t>
            </a:r>
            <a:r>
              <a:rPr lang="en-GB" sz="1600" dirty="0"/>
              <a:t>&amp; </a:t>
            </a:r>
            <a:r>
              <a:rPr lang="en-GB" sz="1600" dirty="0" err="1"/>
              <a:t>S°jstou</a:t>
            </a:r>
            <a:r>
              <a:rPr lang="en-GB" sz="1600" dirty="0"/>
              <a:t> </a:t>
            </a:r>
            <a:r>
              <a:rPr lang="en-GB" sz="1600" dirty="0" err="1"/>
              <a:t>Lartid.ou</a:t>
            </a:r>
            <a:r>
              <a:rPr lang="en-GB" sz="1600" dirty="0"/>
              <a:t> </a:t>
            </a:r>
            <a:r>
              <a:rPr lang="en-GB" sz="1600" dirty="0" err="1"/>
              <a:t>presbeutoE</a:t>
            </a:r>
            <a:endParaRPr lang="en-GB" sz="1600" dirty="0"/>
          </a:p>
          <a:p>
            <a:endParaRPr lang="en-GB" sz="1600" dirty="0"/>
          </a:p>
          <a:p>
            <a:r>
              <a:rPr lang="en-GB" sz="1600" dirty="0">
                <a:sym typeface="Wingdings" pitchFamily="2" charset="2"/>
              </a:rPr>
              <a:t></a:t>
            </a:r>
            <a:r>
              <a:rPr lang="en-GB" sz="1600" dirty="0" err="1">
                <a:sym typeface="Wingdings" pitchFamily="2" charset="2"/>
              </a:rPr>
              <a:t>siehe</a:t>
            </a:r>
            <a:r>
              <a:rPr lang="en-GB" sz="1600" dirty="0">
                <a:sym typeface="Wingdings" pitchFamily="2" charset="2"/>
              </a:rPr>
              <a:t> </a:t>
            </a:r>
            <a:r>
              <a:rPr lang="en-GB" sz="1600" dirty="0" err="1">
                <a:sym typeface="Wingdings" pitchFamily="2" charset="2"/>
              </a:rPr>
              <a:t>auch</a:t>
            </a:r>
            <a:r>
              <a:rPr lang="en-GB" sz="1600" dirty="0">
                <a:sym typeface="Wingdings" pitchFamily="2" charset="2"/>
              </a:rPr>
              <a:t> Peter </a:t>
            </a:r>
            <a:r>
              <a:rPr lang="en-GB" sz="1600" dirty="0" err="1">
                <a:sym typeface="Wingdings" pitchFamily="2" charset="2"/>
              </a:rPr>
              <a:t>Scherrer</a:t>
            </a:r>
            <a:r>
              <a:rPr lang="en-GB" sz="1600" dirty="0">
                <a:sym typeface="Wingdings" pitchFamily="2" charset="2"/>
              </a:rPr>
              <a:t>…</a:t>
            </a:r>
            <a:endParaRPr lang="en-GB" dirty="0"/>
          </a:p>
        </p:txBody>
      </p:sp>
    </p:spTree>
    <p:extLst>
      <p:ext uri="{BB962C8B-B14F-4D97-AF65-F5344CB8AC3E}">
        <p14:creationId xmlns:p14="http://schemas.microsoft.com/office/powerpoint/2010/main" val="846258079"/>
      </p:ext>
    </p:extLst>
  </p:cSld>
  <p:clrMapOvr>
    <a:masterClrMapping/>
  </p:clrMapOvr>
  <p:transition spd="slow">
    <p:randomBa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DTO. </a:t>
            </a:r>
            <a:r>
              <a:rPr lang="en-GB" dirty="0">
                <a:solidFill>
                  <a:srgbClr val="00B0F0"/>
                </a:solidFill>
              </a:rPr>
              <a:t>From </a:t>
            </a:r>
            <a:r>
              <a:rPr lang="en-GB" dirty="0" err="1">
                <a:solidFill>
                  <a:srgbClr val="00B0F0"/>
                </a:solidFill>
              </a:rPr>
              <a:t>IAPh</a:t>
            </a:r>
            <a:endParaRPr lang="en-GB" dirty="0"/>
          </a:p>
        </p:txBody>
      </p:sp>
      <p:sp>
        <p:nvSpPr>
          <p:cNvPr id="3" name="Content Placeholder 2"/>
          <p:cNvSpPr>
            <a:spLocks noGrp="1"/>
          </p:cNvSpPr>
          <p:nvPr>
            <p:ph idx="1"/>
          </p:nvPr>
        </p:nvSpPr>
        <p:spPr>
          <a:xfrm>
            <a:off x="457200" y="1600200"/>
            <a:ext cx="3754760" cy="4525963"/>
          </a:xfrm>
        </p:spPr>
        <p:txBody>
          <a:bodyPr/>
          <a:lstStyle/>
          <a:p>
            <a:r>
              <a:rPr lang="en-GB" dirty="0"/>
              <a:t>…One of the group of column dedications from the Temple of Aphrodite.</a:t>
            </a:r>
          </a:p>
        </p:txBody>
      </p:sp>
      <p:sp>
        <p:nvSpPr>
          <p:cNvPr id="4" name="TextBox 3"/>
          <p:cNvSpPr txBox="1"/>
          <p:nvPr/>
        </p:nvSpPr>
        <p:spPr>
          <a:xfrm>
            <a:off x="4572000" y="1556792"/>
            <a:ext cx="3312368" cy="2308324"/>
          </a:xfrm>
          <a:prstGeom prst="rect">
            <a:avLst/>
          </a:prstGeom>
          <a:noFill/>
        </p:spPr>
        <p:txBody>
          <a:bodyPr wrap="square" rtlCol="0">
            <a:spAutoFit/>
          </a:bodyPr>
          <a:lstStyle/>
          <a:p>
            <a:r>
              <a:rPr lang="vi-VN" dirty="0">
                <a:solidFill>
                  <a:schemeClr val="tx1">
                    <a:lumMod val="50000"/>
                  </a:schemeClr>
                </a:solidFill>
              </a:rPr>
              <a:t>Ἄτταλος Μεν- </a:t>
            </a:r>
            <a:br>
              <a:rPr lang="en-GB" dirty="0">
                <a:solidFill>
                  <a:schemeClr val="tx1">
                    <a:lumMod val="50000"/>
                  </a:schemeClr>
                </a:solidFill>
              </a:rPr>
            </a:br>
            <a:r>
              <a:rPr lang="vi-VN" dirty="0">
                <a:solidFill>
                  <a:schemeClr val="tx1">
                    <a:lumMod val="50000"/>
                  </a:schemeClr>
                </a:solidFill>
              </a:rPr>
              <a:t>άνδρο̣υ τοῦ Ἀτ- </a:t>
            </a:r>
            <a:br>
              <a:rPr lang="en-GB" dirty="0">
                <a:solidFill>
                  <a:schemeClr val="tx1">
                    <a:lumMod val="50000"/>
                  </a:schemeClr>
                </a:solidFill>
              </a:rPr>
            </a:br>
            <a:r>
              <a:rPr lang="vi-VN" dirty="0">
                <a:solidFill>
                  <a:schemeClr val="tx1">
                    <a:lumMod val="50000"/>
                  </a:schemeClr>
                </a:solidFill>
              </a:rPr>
              <a:t>τ̣ά̣λο̣υ καὶ Ἀττα- </a:t>
            </a:r>
            <a:br>
              <a:rPr lang="en-GB" dirty="0">
                <a:solidFill>
                  <a:schemeClr val="tx1">
                    <a:lumMod val="50000"/>
                  </a:schemeClr>
                </a:solidFill>
              </a:rPr>
            </a:br>
            <a:r>
              <a:rPr lang="vi-VN" dirty="0">
                <a:solidFill>
                  <a:schemeClr val="tx1">
                    <a:lumMod val="50000"/>
                  </a:schemeClr>
                </a:solidFill>
              </a:rPr>
              <a:t>λὶς Με̣νεκρά[τους </a:t>
            </a:r>
            <a:br>
              <a:rPr lang="en-GB" dirty="0">
                <a:solidFill>
                  <a:schemeClr val="tx1">
                    <a:lumMod val="50000"/>
                  </a:schemeClr>
                </a:solidFill>
              </a:rPr>
            </a:br>
            <a:r>
              <a:rPr lang="vi-VN" i="1" dirty="0">
                <a:solidFill>
                  <a:schemeClr val="tx1">
                    <a:lumMod val="50000"/>
                  </a:schemeClr>
                </a:solidFill>
              </a:rPr>
              <a:t>5</a:t>
            </a:r>
            <a:r>
              <a:rPr lang="vi-VN" dirty="0">
                <a:solidFill>
                  <a:schemeClr val="tx1">
                    <a:lumMod val="50000"/>
                  </a:schemeClr>
                </a:solidFill>
              </a:rPr>
              <a:t> Ἄπφιον οἱ [ἱερ]εῖς </a:t>
            </a:r>
            <a:br>
              <a:rPr lang="en-GB" dirty="0">
                <a:solidFill>
                  <a:schemeClr val="tx1">
                    <a:lumMod val="50000"/>
                  </a:schemeClr>
                </a:solidFill>
              </a:rPr>
            </a:br>
            <a:r>
              <a:rPr lang="vi-VN" dirty="0">
                <a:solidFill>
                  <a:schemeClr val="tx1">
                    <a:lumMod val="50000"/>
                  </a:schemeClr>
                </a:solidFill>
              </a:rPr>
              <a:t>τῆς Ἀφροδείτης </a:t>
            </a:r>
            <a:br>
              <a:rPr lang="en-GB" dirty="0">
                <a:solidFill>
                  <a:schemeClr val="tx1">
                    <a:lumMod val="50000"/>
                  </a:schemeClr>
                </a:solidFill>
              </a:rPr>
            </a:br>
            <a:r>
              <a:rPr lang="vi-VN" dirty="0">
                <a:solidFill>
                  <a:schemeClr val="tx1">
                    <a:lumMod val="50000"/>
                  </a:schemeClr>
                </a:solidFill>
              </a:rPr>
              <a:t>θ̣εᾷ Ἀφροδείτῃ </a:t>
            </a:r>
            <a:r>
              <a:rPr lang="en-GB" i="1" dirty="0">
                <a:solidFill>
                  <a:schemeClr val="tx1">
                    <a:lumMod val="50000"/>
                  </a:schemeClr>
                </a:solidFill>
              </a:rPr>
              <a:t>v. </a:t>
            </a:r>
            <a:br>
              <a:rPr lang="en-GB" i="1" dirty="0">
                <a:solidFill>
                  <a:schemeClr val="tx1">
                    <a:lumMod val="50000"/>
                  </a:schemeClr>
                </a:solidFill>
              </a:rPr>
            </a:br>
            <a:r>
              <a:rPr lang="en-GB" dirty="0">
                <a:solidFill>
                  <a:schemeClr val="tx1">
                    <a:lumMod val="50000"/>
                  </a:schemeClr>
                </a:solidFill>
              </a:rPr>
              <a:t>[</a:t>
            </a:r>
            <a:r>
              <a:rPr lang="vi-VN" dirty="0">
                <a:solidFill>
                  <a:schemeClr val="tx1">
                    <a:lumMod val="50000"/>
                  </a:schemeClr>
                </a:solidFill>
              </a:rPr>
              <a:t>καὶ τῷ Δήμωι] </a:t>
            </a:r>
            <a:r>
              <a:rPr lang="en-GB" i="1" dirty="0">
                <a:solidFill>
                  <a:schemeClr val="tx1">
                    <a:lumMod val="50000"/>
                  </a:schemeClr>
                </a:solidFill>
              </a:rPr>
              <a:t>vac. </a:t>
            </a:r>
            <a:endParaRPr lang="en-GB" dirty="0">
              <a:solidFill>
                <a:schemeClr val="tx1">
                  <a:lumMod val="50000"/>
                </a:schemeClr>
              </a:solidFill>
            </a:endParaRPr>
          </a:p>
        </p:txBody>
      </p:sp>
      <p:sp>
        <p:nvSpPr>
          <p:cNvPr id="5" name="TextBox 4"/>
          <p:cNvSpPr txBox="1"/>
          <p:nvPr/>
        </p:nvSpPr>
        <p:spPr>
          <a:xfrm>
            <a:off x="4572000" y="4077072"/>
            <a:ext cx="2664296" cy="2862322"/>
          </a:xfrm>
          <a:prstGeom prst="rect">
            <a:avLst/>
          </a:prstGeom>
          <a:noFill/>
        </p:spPr>
        <p:txBody>
          <a:bodyPr wrap="square" rtlCol="0">
            <a:spAutoFit/>
          </a:bodyPr>
          <a:lstStyle/>
          <a:p>
            <a:r>
              <a:rPr lang="en-GB" b="1" dirty="0" err="1">
                <a:solidFill>
                  <a:schemeClr val="tx1">
                    <a:lumMod val="50000"/>
                  </a:schemeClr>
                </a:solidFill>
              </a:rPr>
              <a:t>ranslation</a:t>
            </a:r>
            <a:r>
              <a:rPr lang="en-GB" b="1" dirty="0">
                <a:solidFill>
                  <a:schemeClr val="tx1">
                    <a:lumMod val="50000"/>
                  </a:schemeClr>
                </a:solidFill>
              </a:rPr>
              <a:t>:</a:t>
            </a:r>
          </a:p>
          <a:p>
            <a:r>
              <a:rPr lang="en-GB" dirty="0" err="1">
                <a:solidFill>
                  <a:schemeClr val="tx1">
                    <a:lumMod val="50000"/>
                  </a:schemeClr>
                </a:solidFill>
              </a:rPr>
              <a:t>Attalos</a:t>
            </a:r>
            <a:r>
              <a:rPr lang="en-GB" dirty="0">
                <a:solidFill>
                  <a:schemeClr val="tx1">
                    <a:lumMod val="50000"/>
                  </a:schemeClr>
                </a:solidFill>
              </a:rPr>
              <a:t> son of </a:t>
            </a:r>
            <a:r>
              <a:rPr lang="en-GB" dirty="0" err="1">
                <a:solidFill>
                  <a:schemeClr val="tx1">
                    <a:lumMod val="50000"/>
                  </a:schemeClr>
                </a:solidFill>
              </a:rPr>
              <a:t>Menandros</a:t>
            </a:r>
            <a:r>
              <a:rPr lang="en-GB" dirty="0">
                <a:solidFill>
                  <a:schemeClr val="tx1">
                    <a:lumMod val="50000"/>
                  </a:schemeClr>
                </a:solidFill>
              </a:rPr>
              <a:t> the son of </a:t>
            </a:r>
            <a:r>
              <a:rPr lang="en-GB" dirty="0" err="1">
                <a:solidFill>
                  <a:schemeClr val="tx1">
                    <a:lumMod val="50000"/>
                  </a:schemeClr>
                </a:solidFill>
              </a:rPr>
              <a:t>Attalos</a:t>
            </a:r>
            <a:r>
              <a:rPr lang="en-GB" dirty="0">
                <a:solidFill>
                  <a:schemeClr val="tx1">
                    <a:lumMod val="50000"/>
                  </a:schemeClr>
                </a:solidFill>
              </a:rPr>
              <a:t>, and </a:t>
            </a:r>
            <a:r>
              <a:rPr lang="en-GB" dirty="0" err="1">
                <a:solidFill>
                  <a:schemeClr val="tx1">
                    <a:lumMod val="50000"/>
                  </a:schemeClr>
                </a:solidFill>
              </a:rPr>
              <a:t>Attalis</a:t>
            </a:r>
            <a:r>
              <a:rPr lang="en-GB" dirty="0">
                <a:solidFill>
                  <a:schemeClr val="tx1">
                    <a:lumMod val="50000"/>
                  </a:schemeClr>
                </a:solidFill>
              </a:rPr>
              <a:t> </a:t>
            </a:r>
            <a:r>
              <a:rPr lang="en-GB" dirty="0" err="1">
                <a:solidFill>
                  <a:schemeClr val="tx1">
                    <a:lumMod val="50000"/>
                  </a:schemeClr>
                </a:solidFill>
              </a:rPr>
              <a:t>Apphion</a:t>
            </a:r>
            <a:r>
              <a:rPr lang="en-GB" dirty="0">
                <a:solidFill>
                  <a:schemeClr val="tx1">
                    <a:lumMod val="50000"/>
                  </a:schemeClr>
                </a:solidFill>
              </a:rPr>
              <a:t> daughter of </a:t>
            </a:r>
            <a:r>
              <a:rPr lang="en-GB" dirty="0" err="1">
                <a:solidFill>
                  <a:schemeClr val="tx1">
                    <a:lumMod val="50000"/>
                  </a:schemeClr>
                </a:solidFill>
              </a:rPr>
              <a:t>Menekrates</a:t>
            </a:r>
            <a:r>
              <a:rPr lang="en-GB" dirty="0">
                <a:solidFill>
                  <a:schemeClr val="tx1">
                    <a:lumMod val="50000"/>
                  </a:schemeClr>
                </a:solidFill>
              </a:rPr>
              <a:t>, priests of Aphrodite, for the goddess Aphrodite and the People </a:t>
            </a:r>
          </a:p>
          <a:p>
            <a:endParaRPr lang="en-GB" dirty="0">
              <a:solidFill>
                <a:schemeClr val="tx1">
                  <a:lumMod val="50000"/>
                </a:scheme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4325431"/>
            <a:ext cx="3542417" cy="2299028"/>
          </a:xfrm>
          <a:prstGeom prst="rect">
            <a:avLst/>
          </a:prstGeom>
        </p:spPr>
      </p:pic>
      <p:sp>
        <p:nvSpPr>
          <p:cNvPr id="7" name="TextBox 6"/>
          <p:cNvSpPr txBox="1"/>
          <p:nvPr/>
        </p:nvSpPr>
        <p:spPr>
          <a:xfrm>
            <a:off x="1187624" y="3429000"/>
            <a:ext cx="3240360" cy="369332"/>
          </a:xfrm>
          <a:prstGeom prst="rect">
            <a:avLst/>
          </a:prstGeom>
          <a:noFill/>
        </p:spPr>
        <p:txBody>
          <a:bodyPr wrap="square" rtlCol="0">
            <a:spAutoFit/>
          </a:bodyPr>
          <a:lstStyle/>
          <a:p>
            <a:r>
              <a:rPr lang="en-GB" dirty="0"/>
              <a:t>One fragment….</a:t>
            </a:r>
          </a:p>
        </p:txBody>
      </p:sp>
    </p:spTree>
    <p:extLst>
      <p:ext uri="{BB962C8B-B14F-4D97-AF65-F5344CB8AC3E}">
        <p14:creationId xmlns:p14="http://schemas.microsoft.com/office/powerpoint/2010/main" val="4192388561"/>
      </p:ext>
    </p:extLst>
  </p:cSld>
  <p:clrMapOvr>
    <a:masterClrMapping/>
  </p:clrMapOvr>
  <p:transition spd="slow">
    <p:randomBar/>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1143000"/>
          </a:xfrm>
        </p:spPr>
        <p:txBody>
          <a:bodyPr/>
          <a:lstStyle/>
          <a:p>
            <a:r>
              <a:rPr lang="en-GB" dirty="0" err="1">
                <a:solidFill>
                  <a:schemeClr val="tx1">
                    <a:lumMod val="50000"/>
                  </a:schemeClr>
                </a:solidFill>
              </a:rPr>
              <a:t>Aphrodisias</a:t>
            </a:r>
            <a:r>
              <a:rPr lang="en-GB" dirty="0">
                <a:solidFill>
                  <a:schemeClr val="tx1">
                    <a:lumMod val="50000"/>
                  </a:schemeClr>
                </a:solidFill>
              </a:rPr>
              <a:t>: </a:t>
            </a:r>
            <a:r>
              <a:rPr lang="fr-FR" dirty="0">
                <a:solidFill>
                  <a:schemeClr val="tx1">
                    <a:lumMod val="50000"/>
                  </a:schemeClr>
                </a:solidFill>
              </a:rPr>
              <a:t>Aphrodite &amp; Augusti</a:t>
            </a:r>
            <a:endParaRPr lang="en-GB" dirty="0">
              <a:solidFill>
                <a:schemeClr val="tx1">
                  <a:lumMod val="50000"/>
                </a:schemeClr>
              </a:solidFill>
            </a:endParaRPr>
          </a:p>
        </p:txBody>
      </p:sp>
      <p:sp>
        <p:nvSpPr>
          <p:cNvPr id="5" name="Content Placeholder 2"/>
          <p:cNvSpPr>
            <a:spLocks noGrp="1"/>
          </p:cNvSpPr>
          <p:nvPr>
            <p:ph idx="1"/>
          </p:nvPr>
        </p:nvSpPr>
        <p:spPr>
          <a:xfrm>
            <a:off x="0" y="1556792"/>
            <a:ext cx="2039955" cy="1728193"/>
          </a:xfrm>
        </p:spPr>
        <p:txBody>
          <a:bodyPr>
            <a:normAutofit/>
          </a:bodyPr>
          <a:lstStyle/>
          <a:p>
            <a:r>
              <a:rPr lang="en-GB" sz="1800" dirty="0" err="1">
                <a:solidFill>
                  <a:schemeClr val="tx1">
                    <a:lumMod val="50000"/>
                  </a:schemeClr>
                </a:solidFill>
              </a:rPr>
              <a:t>I.Aph</a:t>
            </a:r>
            <a:r>
              <a:rPr lang="en-GB" sz="1800" dirty="0">
                <a:solidFill>
                  <a:schemeClr val="tx1">
                    <a:lumMod val="50000"/>
                  </a:schemeClr>
                </a:solidFill>
              </a:rPr>
              <a:t>. 12.1020</a:t>
            </a:r>
          </a:p>
          <a:p>
            <a:r>
              <a:rPr lang="en-GB" sz="1800" dirty="0">
                <a:solidFill>
                  <a:schemeClr val="tx1">
                    <a:lumMod val="50000"/>
                  </a:schemeClr>
                </a:solidFill>
              </a:rPr>
              <a:t>Plain white marble statue base </a:t>
            </a:r>
          </a:p>
          <a:p>
            <a:r>
              <a:rPr lang="en-GB" sz="1400" dirty="0">
                <a:solidFill>
                  <a:schemeClr val="tx1">
                    <a:lumMod val="50000"/>
                  </a:schemeClr>
                </a:solidFill>
              </a:rPr>
              <a:t>Third century A.D.</a:t>
            </a:r>
          </a:p>
        </p:txBody>
      </p:sp>
      <p:sp>
        <p:nvSpPr>
          <p:cNvPr id="6" name="TextBox 5"/>
          <p:cNvSpPr txBox="1"/>
          <p:nvPr/>
        </p:nvSpPr>
        <p:spPr>
          <a:xfrm>
            <a:off x="117652" y="3068960"/>
            <a:ext cx="2510132" cy="3785652"/>
          </a:xfrm>
          <a:prstGeom prst="rect">
            <a:avLst/>
          </a:prstGeom>
          <a:noFill/>
        </p:spPr>
        <p:txBody>
          <a:bodyPr wrap="square" rtlCol="0">
            <a:spAutoFit/>
          </a:bodyPr>
          <a:lstStyle/>
          <a:p>
            <a:r>
              <a:rPr lang="en-GB" sz="1200" dirty="0">
                <a:solidFill>
                  <a:schemeClr val="tx1">
                    <a:lumMod val="50000"/>
                  </a:schemeClr>
                </a:solidFill>
              </a:rPr>
              <a:t>[---?] [?honoured </a:t>
            </a:r>
            <a:r>
              <a:rPr lang="en-GB" sz="1200" dirty="0" err="1">
                <a:solidFill>
                  <a:schemeClr val="tx1">
                    <a:lumMod val="50000"/>
                  </a:schemeClr>
                </a:solidFill>
              </a:rPr>
              <a:t>Ulpia</a:t>
            </a:r>
            <a:r>
              <a:rPr lang="en-GB" sz="1200" dirty="0">
                <a:solidFill>
                  <a:schemeClr val="tx1">
                    <a:lumMod val="50000"/>
                  </a:schemeClr>
                </a:solidFill>
              </a:rPr>
              <a:t> </a:t>
            </a:r>
            <a:r>
              <a:rPr lang="en-GB" sz="1200" dirty="0" err="1">
                <a:solidFill>
                  <a:schemeClr val="tx1">
                    <a:lumMod val="50000"/>
                  </a:schemeClr>
                </a:solidFill>
              </a:rPr>
              <a:t>Carminia</a:t>
            </a:r>
            <a:r>
              <a:rPr lang="en-GB" sz="1200" dirty="0">
                <a:solidFill>
                  <a:schemeClr val="tx1">
                    <a:lumMod val="50000"/>
                  </a:schemeClr>
                </a:solidFill>
              </a:rPr>
              <a:t>]] </a:t>
            </a:r>
            <a:r>
              <a:rPr lang="en-GB" sz="1200" dirty="0" err="1">
                <a:solidFill>
                  <a:schemeClr val="tx1">
                    <a:lumMod val="50000"/>
                  </a:schemeClr>
                </a:solidFill>
              </a:rPr>
              <a:t>Claudiane</a:t>
            </a:r>
            <a:r>
              <a:rPr lang="en-GB" sz="1200" dirty="0">
                <a:solidFill>
                  <a:schemeClr val="tx1">
                    <a:lumMod val="50000"/>
                  </a:schemeClr>
                </a:solidFill>
              </a:rPr>
              <a:t>, daughter of the city, mother of the senators M(</a:t>
            </a:r>
            <a:r>
              <a:rPr lang="en-GB" sz="1200" dirty="0" err="1">
                <a:solidFill>
                  <a:schemeClr val="tx1">
                    <a:lumMod val="50000"/>
                  </a:schemeClr>
                </a:solidFill>
              </a:rPr>
              <a:t>arcus</a:t>
            </a:r>
            <a:r>
              <a:rPr lang="en-GB" sz="1200" dirty="0">
                <a:solidFill>
                  <a:schemeClr val="tx1">
                    <a:lumMod val="50000"/>
                  </a:schemeClr>
                </a:solidFill>
              </a:rPr>
              <a:t>) </a:t>
            </a:r>
            <a:r>
              <a:rPr lang="en-GB" sz="1200" dirty="0" err="1">
                <a:solidFill>
                  <a:schemeClr val="tx1">
                    <a:lumMod val="50000"/>
                  </a:schemeClr>
                </a:solidFill>
              </a:rPr>
              <a:t>Ulp</a:t>
            </a:r>
            <a:r>
              <a:rPr lang="en-GB" sz="1200" dirty="0">
                <a:solidFill>
                  <a:schemeClr val="tx1">
                    <a:lumMod val="50000"/>
                  </a:schemeClr>
                </a:solidFill>
              </a:rPr>
              <a:t>(</a:t>
            </a:r>
            <a:r>
              <a:rPr lang="en-GB" sz="1200" dirty="0" err="1">
                <a:solidFill>
                  <a:schemeClr val="tx1">
                    <a:lumMod val="50000"/>
                  </a:schemeClr>
                </a:solidFill>
              </a:rPr>
              <a:t>ius</a:t>
            </a:r>
            <a:r>
              <a:rPr lang="en-GB" sz="1200" dirty="0">
                <a:solidFill>
                  <a:schemeClr val="tx1">
                    <a:lumMod val="50000"/>
                  </a:schemeClr>
                </a:solidFill>
              </a:rPr>
              <a:t>) Car(</a:t>
            </a:r>
            <a:r>
              <a:rPr lang="en-GB" sz="1200" dirty="0" err="1">
                <a:solidFill>
                  <a:schemeClr val="tx1">
                    <a:lumMod val="50000"/>
                  </a:schemeClr>
                </a:solidFill>
              </a:rPr>
              <a:t>minius</a:t>
            </a:r>
            <a:r>
              <a:rPr lang="en-GB" sz="1200" dirty="0">
                <a:solidFill>
                  <a:schemeClr val="tx1">
                    <a:lumMod val="50000"/>
                  </a:schemeClr>
                </a:solidFill>
              </a:rPr>
              <a:t>) </a:t>
            </a:r>
            <a:r>
              <a:rPr lang="en-GB" sz="1200" dirty="0" err="1">
                <a:solidFill>
                  <a:schemeClr val="tx1">
                    <a:lumMod val="50000"/>
                  </a:schemeClr>
                </a:solidFill>
              </a:rPr>
              <a:t>Claudianus</a:t>
            </a:r>
            <a:r>
              <a:rPr lang="en-GB" sz="1200" dirty="0">
                <a:solidFill>
                  <a:schemeClr val="tx1">
                    <a:lumMod val="50000"/>
                  </a:schemeClr>
                </a:solidFill>
              </a:rPr>
              <a:t>, high priest of Asia, high priest (of the city) and </a:t>
            </a:r>
            <a:r>
              <a:rPr lang="en-GB" sz="1200" dirty="0" err="1">
                <a:solidFill>
                  <a:schemeClr val="tx1">
                    <a:lumMod val="50000"/>
                  </a:schemeClr>
                </a:solidFill>
              </a:rPr>
              <a:t>Ulp</a:t>
            </a:r>
            <a:r>
              <a:rPr lang="en-GB" sz="1200" dirty="0">
                <a:solidFill>
                  <a:schemeClr val="tx1">
                    <a:lumMod val="50000"/>
                  </a:schemeClr>
                </a:solidFill>
              </a:rPr>
              <a:t>(</a:t>
            </a:r>
            <a:r>
              <a:rPr lang="en-GB" sz="1200" dirty="0" err="1">
                <a:solidFill>
                  <a:schemeClr val="tx1">
                    <a:lumMod val="50000"/>
                  </a:schemeClr>
                </a:solidFill>
              </a:rPr>
              <a:t>ia</a:t>
            </a:r>
            <a:r>
              <a:rPr lang="en-GB" sz="1200" dirty="0">
                <a:solidFill>
                  <a:schemeClr val="tx1">
                    <a:lumMod val="50000"/>
                  </a:schemeClr>
                </a:solidFill>
              </a:rPr>
              <a:t>) </a:t>
            </a:r>
            <a:r>
              <a:rPr lang="en-GB" sz="1200" dirty="0" err="1">
                <a:solidFill>
                  <a:schemeClr val="tx1">
                    <a:lumMod val="50000"/>
                  </a:schemeClr>
                </a:solidFill>
              </a:rPr>
              <a:t>Cl</a:t>
            </a:r>
            <a:r>
              <a:rPr lang="en-GB" sz="1200" dirty="0">
                <a:solidFill>
                  <a:schemeClr val="tx1">
                    <a:lumMod val="50000"/>
                  </a:schemeClr>
                </a:solidFill>
              </a:rPr>
              <a:t>(</a:t>
            </a:r>
            <a:r>
              <a:rPr lang="en-GB" sz="1200" dirty="0" err="1">
                <a:solidFill>
                  <a:schemeClr val="tx1">
                    <a:lumMod val="50000"/>
                  </a:schemeClr>
                </a:solidFill>
              </a:rPr>
              <a:t>audia</a:t>
            </a:r>
            <a:r>
              <a:rPr lang="en-GB" sz="1200" dirty="0">
                <a:solidFill>
                  <a:schemeClr val="tx1">
                    <a:lumMod val="50000"/>
                  </a:schemeClr>
                </a:solidFill>
              </a:rPr>
              <a:t>) Car(</a:t>
            </a:r>
            <a:r>
              <a:rPr lang="en-GB" sz="1200" dirty="0" err="1">
                <a:solidFill>
                  <a:schemeClr val="tx1">
                    <a:lumMod val="50000"/>
                  </a:schemeClr>
                </a:solidFill>
              </a:rPr>
              <a:t>minia</a:t>
            </a:r>
            <a:r>
              <a:rPr lang="en-GB" sz="1200" dirty="0">
                <a:solidFill>
                  <a:schemeClr val="tx1">
                    <a:lumMod val="50000"/>
                  </a:schemeClr>
                </a:solidFill>
              </a:rPr>
              <a:t>) </a:t>
            </a:r>
            <a:r>
              <a:rPr lang="en-GB" sz="1200" dirty="0" err="1">
                <a:solidFill>
                  <a:schemeClr val="tx1">
                    <a:lumMod val="50000"/>
                  </a:schemeClr>
                </a:solidFill>
              </a:rPr>
              <a:t>Prokle</a:t>
            </a:r>
            <a:r>
              <a:rPr lang="en-GB" sz="1200" dirty="0">
                <a:solidFill>
                  <a:schemeClr val="tx1">
                    <a:lumMod val="50000"/>
                  </a:schemeClr>
                </a:solidFill>
              </a:rPr>
              <a:t>, daughter of the city, high priestess of Asia twice, high priestess (of the city), (both of them) priests for life of the goddess Aphrodite, descended from high priests of Asia and high priests (of the city), cousin of </a:t>
            </a:r>
            <a:r>
              <a:rPr lang="en-GB" sz="1200" dirty="0" err="1">
                <a:solidFill>
                  <a:schemeClr val="tx1">
                    <a:lumMod val="50000"/>
                  </a:schemeClr>
                </a:solidFill>
              </a:rPr>
              <a:t>senatorials</a:t>
            </a:r>
            <a:r>
              <a:rPr lang="en-GB" sz="1200" dirty="0">
                <a:solidFill>
                  <a:schemeClr val="tx1">
                    <a:lumMod val="50000"/>
                  </a:schemeClr>
                </a:solidFill>
              </a:rPr>
              <a:t> and </a:t>
            </a:r>
            <a:r>
              <a:rPr lang="en-GB" sz="1200" dirty="0" err="1">
                <a:solidFill>
                  <a:schemeClr val="tx1">
                    <a:lumMod val="50000"/>
                  </a:schemeClr>
                </a:solidFill>
              </a:rPr>
              <a:t>consulars</a:t>
            </a:r>
            <a:r>
              <a:rPr lang="en-GB" sz="1200" dirty="0">
                <a:solidFill>
                  <a:schemeClr val="tx1">
                    <a:lumMod val="50000"/>
                  </a:schemeClr>
                </a:solidFill>
              </a:rPr>
              <a:t>. M(</a:t>
            </a:r>
            <a:r>
              <a:rPr lang="en-GB" sz="1200" dirty="0" err="1">
                <a:solidFill>
                  <a:schemeClr val="tx1">
                    <a:lumMod val="50000"/>
                  </a:schemeClr>
                </a:solidFill>
              </a:rPr>
              <a:t>arcus</a:t>
            </a:r>
            <a:r>
              <a:rPr lang="en-GB" sz="1200" dirty="0">
                <a:solidFill>
                  <a:schemeClr val="tx1">
                    <a:lumMod val="50000"/>
                  </a:schemeClr>
                </a:solidFill>
              </a:rPr>
              <a:t>) </a:t>
            </a:r>
            <a:r>
              <a:rPr lang="en-GB" sz="1200" dirty="0" err="1">
                <a:solidFill>
                  <a:schemeClr val="tx1">
                    <a:lumMod val="50000"/>
                  </a:schemeClr>
                </a:solidFill>
              </a:rPr>
              <a:t>Aur</a:t>
            </a:r>
            <a:r>
              <a:rPr lang="en-GB" sz="1200" dirty="0">
                <a:solidFill>
                  <a:schemeClr val="tx1">
                    <a:lumMod val="50000"/>
                  </a:schemeClr>
                </a:solidFill>
              </a:rPr>
              <a:t>(</a:t>
            </a:r>
            <a:r>
              <a:rPr lang="en-GB" sz="1200" dirty="0" err="1">
                <a:solidFill>
                  <a:schemeClr val="tx1">
                    <a:lumMod val="50000"/>
                  </a:schemeClr>
                </a:solidFill>
              </a:rPr>
              <a:t>elius</a:t>
            </a:r>
            <a:r>
              <a:rPr lang="en-GB" sz="1200" dirty="0">
                <a:solidFill>
                  <a:schemeClr val="tx1">
                    <a:lumMod val="50000"/>
                  </a:schemeClr>
                </a:solidFill>
              </a:rPr>
              <a:t>) </a:t>
            </a:r>
            <a:r>
              <a:rPr lang="en-GB" sz="1200" dirty="0" err="1">
                <a:solidFill>
                  <a:schemeClr val="tx1">
                    <a:lumMod val="50000"/>
                  </a:schemeClr>
                </a:solidFill>
              </a:rPr>
              <a:t>Zenobios</a:t>
            </a:r>
            <a:r>
              <a:rPr lang="en-GB" sz="1200" dirty="0">
                <a:solidFill>
                  <a:schemeClr val="tx1">
                    <a:lumMod val="50000"/>
                  </a:schemeClr>
                </a:solidFill>
              </a:rPr>
              <a:t>, fourth of the name from </a:t>
            </a:r>
            <a:r>
              <a:rPr lang="en-GB" sz="1200" dirty="0" err="1">
                <a:solidFill>
                  <a:schemeClr val="tx1">
                    <a:lumMod val="50000"/>
                  </a:schemeClr>
                </a:solidFill>
              </a:rPr>
              <a:t>Zenobios</a:t>
            </a:r>
            <a:r>
              <a:rPr lang="en-GB" sz="1200" dirty="0">
                <a:solidFill>
                  <a:schemeClr val="tx1">
                    <a:lumMod val="50000"/>
                  </a:schemeClr>
                </a:solidFill>
              </a:rPr>
              <a:t> son of </a:t>
            </a:r>
            <a:r>
              <a:rPr lang="en-GB" sz="1200" dirty="0" err="1">
                <a:solidFill>
                  <a:schemeClr val="tx1">
                    <a:lumMod val="50000"/>
                  </a:schemeClr>
                </a:solidFill>
              </a:rPr>
              <a:t>Artemidoros</a:t>
            </a:r>
            <a:r>
              <a:rPr lang="en-GB" sz="1200" dirty="0">
                <a:solidFill>
                  <a:schemeClr val="tx1">
                    <a:lumMod val="50000"/>
                  </a:schemeClr>
                </a:solidFill>
              </a:rPr>
              <a:t>, son of </a:t>
            </a:r>
            <a:r>
              <a:rPr lang="en-GB" sz="1200" dirty="0" err="1">
                <a:solidFill>
                  <a:schemeClr val="tx1">
                    <a:lumMod val="50000"/>
                  </a:schemeClr>
                </a:solidFill>
              </a:rPr>
              <a:t>Epaphroditos</a:t>
            </a:r>
            <a:r>
              <a:rPr lang="en-GB" sz="1200" dirty="0">
                <a:solidFill>
                  <a:schemeClr val="tx1">
                    <a:lumMod val="50000"/>
                  </a:schemeClr>
                </a:solidFill>
              </a:rPr>
              <a:t>, priest for life of the divine Loves, oversaw provision (of the monument). </a:t>
            </a:r>
          </a:p>
        </p:txBody>
      </p:sp>
      <p:pic>
        <p:nvPicPr>
          <p:cNvPr id="7" name="Picture 6"/>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6700" b="95800" l="15961" r="84365">
                        <a14:foregroundMark x1="47394" y1="6700" x2="47394" y2="6700"/>
                        <a14:foregroundMark x1="53746" y1="31500" x2="53746" y2="31500"/>
                        <a14:foregroundMark x1="52606" y1="60800" x2="52606" y2="60800"/>
                        <a14:foregroundMark x1="24430" y1="75800" x2="24430" y2="75800"/>
                        <a14:foregroundMark x1="15961" y1="82600" x2="15961" y2="82600"/>
                        <a14:foregroundMark x1="28502" y1="95800" x2="28502" y2="95800"/>
                      </a14:backgroundRemoval>
                    </a14:imgEffect>
                  </a14:imgLayer>
                </a14:imgProps>
              </a:ext>
              <a:ext uri="{28A0092B-C50C-407E-A947-70E740481C1C}">
                <a14:useLocalDpi xmlns:a14="http://schemas.microsoft.com/office/drawing/2010/main" val="0"/>
              </a:ext>
            </a:extLst>
          </a:blip>
          <a:srcRect l="10150" r="11782" b="2076"/>
          <a:stretch/>
        </p:blipFill>
        <p:spPr>
          <a:xfrm>
            <a:off x="5868144" y="182806"/>
            <a:ext cx="3240360" cy="6619648"/>
          </a:xfrm>
          <a:prstGeom prst="rect">
            <a:avLst/>
          </a:prstGeom>
        </p:spPr>
      </p:pic>
      <p:sp>
        <p:nvSpPr>
          <p:cNvPr id="8" name="TextBox 7"/>
          <p:cNvSpPr txBox="1"/>
          <p:nvPr/>
        </p:nvSpPr>
        <p:spPr>
          <a:xfrm>
            <a:off x="2843808" y="1268760"/>
            <a:ext cx="4464496" cy="5509200"/>
          </a:xfrm>
          <a:prstGeom prst="rect">
            <a:avLst/>
          </a:prstGeom>
          <a:noFill/>
        </p:spPr>
        <p:txBody>
          <a:bodyPr wrap="square" rtlCol="0">
            <a:spAutoFit/>
          </a:bodyPr>
          <a:lstStyle/>
          <a:p>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[Οὐλ(πίαν) Καρ(μινίαν)] Κλαυδιανὴν </a:t>
            </a:r>
            <a:r>
              <a:rPr lang="vi-VN" sz="1600" b="1" dirty="0">
                <a:solidFill>
                  <a:srgbClr val="00B0F0"/>
                </a:solidFill>
                <a:effectLst>
                  <a:outerShdw blurRad="38100" dist="38100" dir="2700000" algn="tl">
                    <a:srgbClr val="000000">
                      <a:alpha val="43137"/>
                    </a:srgbClr>
                  </a:outerShdw>
                </a:effectLst>
              </a:rPr>
              <a:t>θυγα̣-</a:t>
            </a:r>
            <a:br>
              <a:rPr lang="en-GB" sz="1600" b="1" dirty="0">
                <a:solidFill>
                  <a:srgbClr val="00B0F0"/>
                </a:solidFill>
                <a:effectLst>
                  <a:outerShdw blurRad="38100" dist="38100" dir="2700000" algn="tl">
                    <a:srgbClr val="000000">
                      <a:alpha val="43137"/>
                    </a:srgbClr>
                  </a:outerShdw>
                </a:effectLst>
              </a:rPr>
            </a:br>
            <a:r>
              <a:rPr lang="en-GB" sz="1600" b="1" dirty="0">
                <a:solidFill>
                  <a:srgbClr val="00B0F0"/>
                </a:solidFill>
                <a:effectLst>
                  <a:outerShdw blurRad="38100" dist="38100" dir="2700000" algn="tl">
                    <a:srgbClr val="000000">
                      <a:alpha val="43137"/>
                    </a:srgbClr>
                  </a:outerShdw>
                </a:effectLst>
              </a:rPr>
              <a:t>   </a:t>
            </a:r>
            <a:r>
              <a:rPr lang="vi-VN" sz="1600" b="1" dirty="0">
                <a:solidFill>
                  <a:srgbClr val="00B0F0"/>
                </a:solidFill>
                <a:effectLst>
                  <a:outerShdw blurRad="38100" dist="38100" dir="2700000" algn="tl">
                    <a:srgbClr val="000000">
                      <a:alpha val="43137"/>
                    </a:srgbClr>
                  </a:outerShdw>
                </a:effectLst>
              </a:rPr>
              <a:t>τέρα πόλεως</a:t>
            </a:r>
            <a:r>
              <a:rPr lang="vi-VN" sz="1600" dirty="0">
                <a:solidFill>
                  <a:srgbClr val="FFC000"/>
                </a:solidFill>
                <a:effectLst>
                  <a:outerShdw blurRad="38100" dist="38100" dir="2700000" algn="tl">
                    <a:srgbClr val="000000">
                      <a:alpha val="43137"/>
                    </a:srgbClr>
                  </a:outerShdw>
                </a:effectLst>
              </a:rPr>
              <a:t> μητέ-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ρα </a:t>
            </a:r>
            <a:r>
              <a:rPr lang="vi-VN" sz="1600" dirty="0">
                <a:solidFill>
                  <a:srgbClr val="00B0F0"/>
                </a:solidFill>
                <a:effectLst>
                  <a:outerShdw blurRad="38100" dist="38100" dir="2700000" algn="tl">
                    <a:srgbClr val="000000">
                      <a:alpha val="43137"/>
                    </a:srgbClr>
                  </a:outerShdw>
                </a:effectLst>
              </a:rPr>
              <a:t>συνκλητικῶν</a:t>
            </a:r>
            <a:r>
              <a:rPr lang="en-GB" sz="1600" dirty="0">
                <a:solidFill>
                  <a:srgbClr val="00B0F0"/>
                </a:solidFill>
                <a:effectLst>
                  <a:outerShdw blurRad="38100" dist="38100" dir="2700000" algn="tl">
                    <a:srgbClr val="000000">
                      <a:alpha val="43137"/>
                    </a:srgbClr>
                  </a:outerShdw>
                </a:effectLst>
              </a:rPr>
              <a:t>.</a:t>
            </a:r>
            <a:r>
              <a:rPr lang="vi-VN" sz="1600" dirty="0">
                <a:solidFill>
                  <a:srgbClr val="FFC000"/>
                </a:solidFill>
                <a:effectLst>
                  <a:outerShdw blurRad="38100" dist="38100" dir="2700000" algn="tl">
                    <a:srgbClr val="000000">
                      <a:alpha val="43137"/>
                    </a:srgbClr>
                  </a:outerShdw>
                </a:effectLst>
              </a:rPr>
              <a:t> </a:t>
            </a:r>
            <a:r>
              <a:rPr lang="en-GB" sz="1600" i="1" dirty="0">
                <a:solidFill>
                  <a:srgbClr val="FFC000"/>
                </a:solidFill>
                <a:effectLst>
                  <a:outerShdw blurRad="38100" dist="38100" dir="2700000" algn="tl">
                    <a:srgbClr val="000000">
                      <a:alpha val="43137"/>
                    </a:srgbClr>
                  </a:outerShdw>
                </a:effectLst>
              </a:rPr>
              <a:t> </a:t>
            </a:r>
            <a:r>
              <a:rPr lang="vi-VN" sz="1600" b="1" dirty="0">
                <a:solidFill>
                  <a:srgbClr val="00B0F0"/>
                </a:solidFill>
                <a:effectLst>
                  <a:outerShdw blurRad="38100" dist="38100" dir="2700000" algn="tl">
                    <a:srgbClr val="000000">
                      <a:alpha val="43137"/>
                    </a:srgbClr>
                  </a:outerShdw>
                </a:effectLst>
              </a:rPr>
              <a:t>Ἀ</a:t>
            </a:r>
            <a:r>
              <a:rPr lang="en-GB" sz="1600" b="1" dirty="0">
                <a:solidFill>
                  <a:srgbClr val="00B0F0"/>
                </a:solidFill>
                <a:effectLst>
                  <a:outerShdw blurRad="38100" dist="38100" dir="2700000" algn="tl">
                    <a:srgbClr val="000000">
                      <a:alpha val="43137"/>
                    </a:srgbClr>
                  </a:outerShdw>
                </a:effectLst>
              </a:rPr>
              <a:t>-</a:t>
            </a:r>
            <a:r>
              <a:rPr lang="vi-VN" sz="1600" b="1" dirty="0">
                <a:solidFill>
                  <a:srgbClr val="00B0F0"/>
                </a:solidFill>
                <a:effectLst>
                  <a:outerShdw blurRad="38100" dist="38100" dir="2700000" algn="tl">
                    <a:srgbClr val="000000">
                      <a:alpha val="43137"/>
                    </a:srgbClr>
                  </a:outerShdw>
                </a:effectLst>
              </a:rPr>
              <a:t> </a:t>
            </a:r>
            <a:br>
              <a:rPr lang="en-GB" sz="1600" b="1" dirty="0">
                <a:solidFill>
                  <a:srgbClr val="00B0F0"/>
                </a:solidFill>
                <a:effectLst>
                  <a:outerShdw blurRad="38100" dist="38100" dir="2700000" algn="tl">
                    <a:srgbClr val="000000">
                      <a:alpha val="43137"/>
                    </a:srgbClr>
                  </a:outerShdw>
                </a:effectLst>
              </a:rPr>
            </a:br>
            <a:r>
              <a:rPr lang="en-GB" sz="1600" b="1" dirty="0">
                <a:solidFill>
                  <a:srgbClr val="00B0F0"/>
                </a:solidFill>
                <a:effectLst>
                  <a:outerShdw blurRad="38100" dist="38100" dir="2700000" algn="tl">
                    <a:srgbClr val="000000">
                      <a:alpha val="43137"/>
                    </a:srgbClr>
                  </a:outerShdw>
                </a:effectLst>
              </a:rPr>
              <a:t>   </a:t>
            </a:r>
            <a:r>
              <a:rPr lang="vi-VN" sz="1600" b="1" dirty="0">
                <a:solidFill>
                  <a:srgbClr val="00B0F0"/>
                </a:solidFill>
                <a:effectLst>
                  <a:outerShdw blurRad="38100" dist="38100" dir="2700000" algn="tl">
                    <a:srgbClr val="000000">
                      <a:alpha val="43137"/>
                    </a:srgbClr>
                  </a:outerShdw>
                </a:effectLst>
              </a:rPr>
              <a:t>σίας ἀρχιερείαν</a:t>
            </a:r>
            <a:r>
              <a:rPr lang="vi-VN" sz="1600" dirty="0">
                <a:solidFill>
                  <a:srgbClr val="FFC000"/>
                </a:solidFill>
                <a:effectLst>
                  <a:outerShdw blurRad="38100" dist="38100" dir="2700000" algn="tl">
                    <a:srgbClr val="000000">
                      <a:alpha val="43137"/>
                    </a:srgbClr>
                  </a:outerShdw>
                </a:effectLst>
              </a:rPr>
              <a:t> θυ-</a:t>
            </a:r>
            <a:br>
              <a:rPr lang="en-GB" sz="1600" dirty="0">
                <a:solidFill>
                  <a:srgbClr val="FFC000"/>
                </a:solidFill>
                <a:effectLst>
                  <a:outerShdw blurRad="38100" dist="38100" dir="2700000" algn="tl">
                    <a:srgbClr val="000000">
                      <a:alpha val="43137"/>
                    </a:srgbClr>
                  </a:outerShdw>
                </a:effectLst>
              </a:rPr>
            </a:br>
            <a:r>
              <a:rPr lang="vi-VN" sz="1600" baseline="30000" dirty="0">
                <a:solidFill>
                  <a:srgbClr val="FFC000"/>
                </a:solidFill>
                <a:effectLst>
                  <a:outerShdw blurRad="38100" dist="38100" dir="2700000" algn="tl">
                    <a:srgbClr val="000000">
                      <a:alpha val="43137"/>
                    </a:srgbClr>
                  </a:outerShdw>
                </a:effectLst>
              </a:rPr>
              <a:t>5</a:t>
            </a:r>
            <a:r>
              <a:rPr lang="en-GB" sz="1600" baseline="300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γατέρα </a:t>
            </a:r>
            <a:r>
              <a:rPr lang="en-GB" sz="1600" i="1" dirty="0">
                <a:solidFill>
                  <a:srgbClr val="FFC000"/>
                </a:solidFill>
                <a:effectLst>
                  <a:outerShdw blurRad="38100" dist="38100" dir="2700000" algn="tl">
                    <a:srgbClr val="000000">
                      <a:alpha val="43137"/>
                    </a:srgbClr>
                  </a:outerShdw>
                </a:effectLst>
              </a:rPr>
              <a:t>stop </a:t>
            </a:r>
            <a:r>
              <a:rPr lang="vi-VN" sz="1600" dirty="0">
                <a:solidFill>
                  <a:srgbClr val="FFC000"/>
                </a:solidFill>
                <a:effectLst>
                  <a:outerShdw blurRad="38100" dist="38100" dir="2700000" algn="tl">
                    <a:srgbClr val="000000">
                      <a:alpha val="43137"/>
                    </a:srgbClr>
                  </a:outerShdw>
                </a:effectLst>
              </a:rPr>
              <a:t>Μ(άρκου) Οὐλ(πίου) Καρ(μινίου)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Κλαυδιανοῦ Ἀσίας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ἀρχιερέως καὶ ἀρχιε</a:t>
            </a:r>
            <a:r>
              <a:rPr lang="en-GB" sz="1600" dirty="0">
                <a:solidFill>
                  <a:srgbClr val="FFC000"/>
                </a:solidFill>
                <a:effectLst>
                  <a:outerShdw blurRad="38100" dist="38100" dir="2700000" algn="tl">
                    <a:srgbClr val="000000">
                      <a:alpha val="43137"/>
                    </a:srgbClr>
                  </a:outerShdw>
                </a:effectLst>
              </a:rPr>
              <a:t>-</a:t>
            </a:r>
            <a:r>
              <a:rPr lang="vi-VN" sz="1600" dirty="0">
                <a:solidFill>
                  <a:srgbClr val="FFC000"/>
                </a:solidFill>
                <a:effectLst>
                  <a:outerShdw blurRad="38100" dist="38100" dir="2700000" algn="tl">
                    <a:srgbClr val="000000">
                      <a:alpha val="43137"/>
                    </a:srgbClr>
                  </a:outerShdw>
                </a:effectLst>
              </a:rPr>
              <a:t>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ρέως καὶ Οὐλ(πίας) Κλ(αυδίας) Καρ(μινίας)</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 Προκλῆς </a:t>
            </a:r>
            <a:r>
              <a:rPr lang="vi-VN" sz="1600" b="1" dirty="0">
                <a:solidFill>
                  <a:srgbClr val="00B0F0"/>
                </a:solidFill>
                <a:effectLst>
                  <a:outerShdw blurRad="38100" dist="38100" dir="2700000" algn="tl">
                    <a:srgbClr val="000000">
                      <a:alpha val="43137"/>
                    </a:srgbClr>
                  </a:outerShdw>
                </a:effectLst>
              </a:rPr>
              <a:t>θυγατρὸς</a:t>
            </a:r>
            <a:r>
              <a:rPr lang="vi-VN" sz="1600" dirty="0">
                <a:solidFill>
                  <a:srgbClr val="00B0F0"/>
                </a:solidFill>
                <a:effectLst>
                  <a:outerShdw blurRad="38100" dist="38100" dir="2700000" algn="tl">
                    <a:srgbClr val="000000">
                      <a:alpha val="43137"/>
                    </a:srgbClr>
                  </a:outerShdw>
                </a:effectLst>
              </a:rPr>
              <a:t> </a:t>
            </a:r>
            <a:br>
              <a:rPr lang="en-GB" sz="1600" dirty="0">
                <a:solidFill>
                  <a:srgbClr val="00B0F0"/>
                </a:solidFill>
                <a:effectLst>
                  <a:outerShdw blurRad="38100" dist="38100" dir="2700000" algn="tl">
                    <a:srgbClr val="000000">
                      <a:alpha val="43137"/>
                    </a:srgbClr>
                  </a:outerShdw>
                </a:effectLst>
              </a:rPr>
            </a:br>
            <a:r>
              <a:rPr lang="vi-VN" sz="1600" baseline="30000" dirty="0">
                <a:solidFill>
                  <a:srgbClr val="FFC000"/>
                </a:solidFill>
                <a:effectLst>
                  <a:outerShdw blurRad="38100" dist="38100" dir="2700000" algn="tl">
                    <a:srgbClr val="000000">
                      <a:alpha val="43137"/>
                    </a:srgbClr>
                  </a:outerShdw>
                </a:effectLst>
              </a:rPr>
              <a:t>10</a:t>
            </a:r>
            <a:r>
              <a:rPr lang="vi-VN" sz="1600" dirty="0">
                <a:solidFill>
                  <a:srgbClr val="FFC000"/>
                </a:solidFill>
                <a:effectLst>
                  <a:outerShdw blurRad="38100" dist="38100" dir="2700000" algn="tl">
                    <a:srgbClr val="000000">
                      <a:alpha val="43137"/>
                    </a:srgbClr>
                  </a:outerShdw>
                </a:effectLst>
              </a:rPr>
              <a:t> </a:t>
            </a:r>
            <a:r>
              <a:rPr lang="vi-VN" sz="1600" b="1" dirty="0">
                <a:solidFill>
                  <a:srgbClr val="00B0F0"/>
                </a:solidFill>
                <a:effectLst>
                  <a:outerShdw blurRad="38100" dist="38100" dir="2700000" algn="tl">
                    <a:srgbClr val="000000">
                      <a:alpha val="43137"/>
                    </a:srgbClr>
                  </a:outerShdw>
                </a:effectLst>
              </a:rPr>
              <a:t>πόλεως</a:t>
            </a:r>
            <a:r>
              <a:rPr lang="vi-VN" sz="1600" dirty="0">
                <a:solidFill>
                  <a:srgbClr val="00B0F0"/>
                </a:solidFill>
                <a:effectLst>
                  <a:outerShdw blurRad="38100" dist="38100" dir="2700000" algn="tl">
                    <a:srgbClr val="000000">
                      <a:alpha val="43137"/>
                    </a:srgbClr>
                  </a:outerShdw>
                </a:effectLst>
              </a:rPr>
              <a:t> </a:t>
            </a:r>
            <a:r>
              <a:rPr lang="en-GB" sz="1600" b="1" i="1" dirty="0">
                <a:solidFill>
                  <a:srgbClr val="00B0F0"/>
                </a:solidFill>
                <a:effectLst>
                  <a:outerShdw blurRad="38100" dist="38100" dir="2700000" algn="tl">
                    <a:srgbClr val="000000">
                      <a:alpha val="43137"/>
                    </a:srgbClr>
                  </a:outerShdw>
                </a:effectLst>
              </a:rPr>
              <a:t>stop </a:t>
            </a:r>
            <a:r>
              <a:rPr lang="vi-VN" sz="1600" b="1" dirty="0">
                <a:solidFill>
                  <a:srgbClr val="00B0F0"/>
                </a:solidFill>
                <a:effectLst>
                  <a:outerShdw blurRad="38100" dist="38100" dir="2700000" algn="tl">
                    <a:srgbClr val="000000">
                      <a:alpha val="43137"/>
                    </a:srgbClr>
                  </a:outerShdw>
                </a:effectLst>
              </a:rPr>
              <a:t>Ἀσίας ἀρχιε</a:t>
            </a:r>
            <a:r>
              <a:rPr lang="en-GB" sz="1600" b="1" dirty="0">
                <a:solidFill>
                  <a:srgbClr val="00B0F0"/>
                </a:solidFill>
                <a:effectLst>
                  <a:outerShdw blurRad="38100" dist="38100" dir="2700000" algn="tl">
                    <a:srgbClr val="000000">
                      <a:alpha val="43137"/>
                    </a:srgbClr>
                  </a:outerShdw>
                </a:effectLst>
              </a:rPr>
              <a:t>-</a:t>
            </a:r>
            <a:r>
              <a:rPr lang="vi-VN" sz="1600" b="1" dirty="0">
                <a:solidFill>
                  <a:srgbClr val="00B0F0"/>
                </a:solidFill>
                <a:effectLst>
                  <a:outerShdw blurRad="38100" dist="38100" dir="2700000" algn="tl">
                    <a:srgbClr val="000000">
                      <a:alpha val="43137"/>
                    </a:srgbClr>
                  </a:outerShdw>
                </a:effectLst>
              </a:rPr>
              <a:t> </a:t>
            </a:r>
            <a:br>
              <a:rPr lang="en-GB" sz="1600" b="1" dirty="0">
                <a:solidFill>
                  <a:srgbClr val="00B0F0"/>
                </a:solidFill>
                <a:effectLst>
                  <a:outerShdw blurRad="38100" dist="38100" dir="2700000" algn="tl">
                    <a:srgbClr val="000000">
                      <a:alpha val="43137"/>
                    </a:srgbClr>
                  </a:outerShdw>
                </a:effectLst>
              </a:rPr>
            </a:br>
            <a:r>
              <a:rPr lang="en-GB" sz="1600" b="1" dirty="0">
                <a:solidFill>
                  <a:srgbClr val="00B0F0"/>
                </a:solidFill>
                <a:effectLst>
                  <a:outerShdw blurRad="38100" dist="38100" dir="2700000" algn="tl">
                    <a:srgbClr val="000000">
                      <a:alpha val="43137"/>
                    </a:srgbClr>
                  </a:outerShdw>
                </a:effectLst>
              </a:rPr>
              <a:t>   </a:t>
            </a:r>
            <a:r>
              <a:rPr lang="vi-VN" sz="1600" b="1" dirty="0">
                <a:solidFill>
                  <a:srgbClr val="00B0F0"/>
                </a:solidFill>
                <a:effectLst>
                  <a:outerShdw blurRad="38100" dist="38100" dir="2700000" algn="tl">
                    <a:srgbClr val="000000">
                      <a:alpha val="43137"/>
                    </a:srgbClr>
                  </a:outerShdw>
                </a:effectLst>
              </a:rPr>
              <a:t>ρείας δὶς ἀρχιερείας </a:t>
            </a:r>
            <a:br>
              <a:rPr lang="en-GB" sz="1600" b="1" dirty="0">
                <a:solidFill>
                  <a:srgbClr val="00B0F0"/>
                </a:solidFill>
                <a:effectLst>
                  <a:outerShdw blurRad="38100" dist="38100" dir="2700000" algn="tl">
                    <a:srgbClr val="000000">
                      <a:alpha val="43137"/>
                    </a:srgbClr>
                  </a:outerShdw>
                </a:effectLst>
              </a:rPr>
            </a:br>
            <a:r>
              <a:rPr lang="en-GB" sz="1600" b="1" dirty="0">
                <a:solidFill>
                  <a:srgbClr val="00B0F0"/>
                </a:solidFill>
                <a:effectLst>
                  <a:outerShdw blurRad="38100" dist="38100" dir="2700000" algn="tl">
                    <a:srgbClr val="000000">
                      <a:alpha val="43137"/>
                    </a:srgbClr>
                  </a:outerShdw>
                </a:effectLst>
              </a:rPr>
              <a:t>   </a:t>
            </a:r>
            <a:r>
              <a:rPr lang="vi-VN" sz="1600" b="1" dirty="0">
                <a:solidFill>
                  <a:srgbClr val="00B0F0"/>
                </a:solidFill>
                <a:effectLst>
                  <a:outerShdw blurRad="38100" dist="38100" dir="2700000" algn="tl">
                    <a:srgbClr val="000000">
                      <a:alpha val="43137"/>
                    </a:srgbClr>
                  </a:outerShdw>
                </a:effectLst>
              </a:rPr>
              <a:t>ἱερέων διὰ βίου τῆς </a:t>
            </a:r>
            <a:br>
              <a:rPr lang="en-GB" sz="1600" b="1" dirty="0">
                <a:solidFill>
                  <a:srgbClr val="00B0F0"/>
                </a:solidFill>
                <a:effectLst>
                  <a:outerShdw blurRad="38100" dist="38100" dir="2700000" algn="tl">
                    <a:srgbClr val="000000">
                      <a:alpha val="43137"/>
                    </a:srgbClr>
                  </a:outerShdw>
                </a:effectLst>
              </a:rPr>
            </a:br>
            <a:r>
              <a:rPr lang="en-GB" sz="1600" b="1" dirty="0">
                <a:solidFill>
                  <a:srgbClr val="00B0F0"/>
                </a:solidFill>
                <a:effectLst>
                  <a:outerShdw blurRad="38100" dist="38100" dir="2700000" algn="tl">
                    <a:srgbClr val="000000">
                      <a:alpha val="43137"/>
                    </a:srgbClr>
                  </a:outerShdw>
                </a:effectLst>
              </a:rPr>
              <a:t>   </a:t>
            </a:r>
            <a:r>
              <a:rPr lang="vi-VN" sz="1600" b="1" dirty="0">
                <a:solidFill>
                  <a:srgbClr val="00B0F0"/>
                </a:solidFill>
                <a:effectLst>
                  <a:outerShdw blurRad="38100" dist="38100" dir="2700000" algn="tl">
                    <a:srgbClr val="000000">
                      <a:alpha val="43137"/>
                    </a:srgbClr>
                  </a:outerShdw>
                </a:effectLst>
              </a:rPr>
              <a:t>θεοῦ Ἀφροδείτης</a:t>
            </a:r>
            <a:r>
              <a:rPr lang="vi-VN" sz="1600" dirty="0">
                <a:solidFill>
                  <a:srgbClr val="FFC000"/>
                </a:solidFill>
                <a:effectLst>
                  <a:outerShdw blurRad="38100" dist="38100" dir="2700000" algn="tl">
                    <a:srgbClr val="000000">
                      <a:alpha val="43137"/>
                    </a:srgbClr>
                  </a:outerShdw>
                </a:effectLst>
              </a:rPr>
              <a:t>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00B0F0"/>
                </a:solidFill>
                <a:effectLst>
                  <a:outerShdw blurRad="38100" dist="38100" dir="2700000" algn="tl">
                    <a:srgbClr val="000000">
                      <a:alpha val="43137"/>
                    </a:srgbClr>
                  </a:outerShdw>
                </a:effectLst>
              </a:rPr>
              <a:t>προγόνων Ἀσίας ἀρ- </a:t>
            </a:r>
            <a:br>
              <a:rPr lang="en-GB" sz="1600" dirty="0">
                <a:solidFill>
                  <a:srgbClr val="00B0F0"/>
                </a:solidFill>
                <a:effectLst>
                  <a:outerShdw blurRad="38100" dist="38100" dir="2700000" algn="tl">
                    <a:srgbClr val="000000">
                      <a:alpha val="43137"/>
                    </a:srgbClr>
                  </a:outerShdw>
                </a:effectLst>
              </a:rPr>
            </a:br>
            <a:r>
              <a:rPr lang="vi-VN" sz="1600" baseline="30000" dirty="0">
                <a:solidFill>
                  <a:srgbClr val="00B0F0"/>
                </a:solidFill>
                <a:effectLst>
                  <a:outerShdw blurRad="38100" dist="38100" dir="2700000" algn="tl">
                    <a:srgbClr val="000000">
                      <a:alpha val="43137"/>
                    </a:srgbClr>
                  </a:outerShdw>
                </a:effectLst>
              </a:rPr>
              <a:t>15</a:t>
            </a:r>
            <a:r>
              <a:rPr lang="en-GB" sz="1600" baseline="30000" dirty="0">
                <a:solidFill>
                  <a:srgbClr val="00B0F0"/>
                </a:solidFill>
                <a:effectLst>
                  <a:outerShdw blurRad="38100" dist="38100" dir="2700000" algn="tl">
                    <a:srgbClr val="000000">
                      <a:alpha val="43137"/>
                    </a:srgbClr>
                  </a:outerShdw>
                </a:effectLst>
              </a:rPr>
              <a:t> </a:t>
            </a:r>
            <a:r>
              <a:rPr lang="vi-VN" sz="1600" dirty="0">
                <a:solidFill>
                  <a:srgbClr val="00B0F0"/>
                </a:solidFill>
                <a:effectLst>
                  <a:outerShdw blurRad="38100" dist="38100" dir="2700000" algn="tl">
                    <a:srgbClr val="000000">
                      <a:alpha val="43137"/>
                    </a:srgbClr>
                  </a:outerShdw>
                </a:effectLst>
              </a:rPr>
              <a:t>χιερέων </a:t>
            </a:r>
            <a:r>
              <a:rPr lang="vi-VN" sz="1600" dirty="0">
                <a:solidFill>
                  <a:srgbClr val="FFC000"/>
                </a:solidFill>
                <a:effectLst>
                  <a:outerShdw blurRad="38100" dist="38100" dir="2700000" algn="tl">
                    <a:srgbClr val="000000">
                      <a:alpha val="43137"/>
                    </a:srgbClr>
                  </a:outerShdw>
                </a:effectLst>
              </a:rPr>
              <a:t>καὶ ἀρχιερέ-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ων ἀνεψίαν συνκλη-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τικῶν καὶ ὑπατικῶν</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ἐπιμεληθέντος </a:t>
            </a:r>
            <a:br>
              <a:rPr lang="en-GB" sz="1600" i="1" dirty="0">
                <a:solidFill>
                  <a:srgbClr val="FFC000"/>
                </a:solidFill>
                <a:effectLst>
                  <a:outerShdw blurRad="38100" dist="38100" dir="2700000" algn="tl">
                    <a:srgbClr val="000000">
                      <a:alpha val="43137"/>
                    </a:srgbClr>
                  </a:outerShdw>
                </a:effectLst>
              </a:rPr>
            </a:br>
            <a:r>
              <a:rPr lang="en-GB" sz="1600" i="1"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Μ(άρκου) Αὐρ(ηλίου) Ζηνοβίου τετράκις </a:t>
            </a:r>
            <a:br>
              <a:rPr lang="en-GB" sz="1600" dirty="0">
                <a:solidFill>
                  <a:srgbClr val="FFC000"/>
                </a:solidFill>
                <a:effectLst>
                  <a:outerShdw blurRad="38100" dist="38100" dir="2700000" algn="tl">
                    <a:srgbClr val="000000">
                      <a:alpha val="43137"/>
                    </a:srgbClr>
                  </a:outerShdw>
                </a:effectLst>
              </a:rPr>
            </a:br>
            <a:r>
              <a:rPr lang="vi-VN" sz="1600" baseline="30000" dirty="0">
                <a:solidFill>
                  <a:srgbClr val="FFC000"/>
                </a:solidFill>
                <a:effectLst>
                  <a:outerShdw blurRad="38100" dist="38100" dir="2700000" algn="tl">
                    <a:srgbClr val="000000">
                      <a:alpha val="43137"/>
                    </a:srgbClr>
                  </a:outerShdw>
                </a:effectLst>
              </a:rPr>
              <a:t>20</a:t>
            </a:r>
            <a:r>
              <a:rPr lang="en-GB" sz="1600" i="1"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τοῦ Ζηνοβίου τοῦ Ἀρτεμι-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δώρου Ἐπαφροδείτου ἱε- </a:t>
            </a:r>
            <a:br>
              <a:rPr lang="en-GB" sz="1600" dirty="0">
                <a:solidFill>
                  <a:srgbClr val="FFC000"/>
                </a:solidFill>
                <a:effectLst>
                  <a:outerShdw blurRad="38100" dist="38100" dir="2700000" algn="tl">
                    <a:srgbClr val="000000">
                      <a:alpha val="43137"/>
                    </a:srgbClr>
                  </a:outerShdw>
                </a:effectLst>
              </a:rPr>
            </a:br>
            <a:r>
              <a:rPr lang="en-GB" sz="1600" dirty="0">
                <a:solidFill>
                  <a:srgbClr val="FFC000"/>
                </a:solidFill>
                <a:effectLst>
                  <a:outerShdw blurRad="38100" dist="38100" dir="2700000" algn="tl">
                    <a:srgbClr val="000000">
                      <a:alpha val="43137"/>
                    </a:srgbClr>
                  </a:outerShdw>
                </a:effectLst>
              </a:rPr>
              <a:t>   </a:t>
            </a:r>
            <a:r>
              <a:rPr lang="vi-VN" sz="1600" dirty="0">
                <a:solidFill>
                  <a:srgbClr val="FFC000"/>
                </a:solidFill>
                <a:effectLst>
                  <a:outerShdw blurRad="38100" dist="38100" dir="2700000" algn="tl">
                    <a:srgbClr val="000000">
                      <a:alpha val="43137"/>
                    </a:srgbClr>
                  </a:outerShdw>
                </a:effectLst>
              </a:rPr>
              <a:t>ρεως διὰ βίου Θεῶν Ἐρώτων</a:t>
            </a:r>
            <a:r>
              <a:rPr lang="en-GB" sz="1600" dirty="0">
                <a:solidFill>
                  <a:srgbClr val="FFC000"/>
                </a:solidFill>
                <a:effectLst>
                  <a:outerShdw blurRad="38100" dist="38100" dir="2700000" algn="tl">
                    <a:srgbClr val="000000">
                      <a:alpha val="43137"/>
                    </a:srgbClr>
                  </a:outerShdw>
                </a:effectLst>
              </a:rPr>
              <a:t>. </a:t>
            </a:r>
          </a:p>
        </p:txBody>
      </p:sp>
    </p:spTree>
    <p:extLst>
      <p:ext uri="{BB962C8B-B14F-4D97-AF65-F5344CB8AC3E}">
        <p14:creationId xmlns:p14="http://schemas.microsoft.com/office/powerpoint/2010/main" val="100592340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5"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vertical)">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Smyrna</a:t>
            </a:r>
          </a:p>
        </p:txBody>
      </p:sp>
      <p:sp>
        <p:nvSpPr>
          <p:cNvPr id="3" name="Content Placeholder 2"/>
          <p:cNvSpPr>
            <a:spLocks noGrp="1"/>
          </p:cNvSpPr>
          <p:nvPr>
            <p:ph idx="1"/>
          </p:nvPr>
        </p:nvSpPr>
        <p:spPr/>
        <p:txBody>
          <a:bodyPr/>
          <a:lstStyle/>
          <a:p>
            <a:r>
              <a:rPr lang="en-GB" b="1" dirty="0">
                <a:solidFill>
                  <a:srgbClr val="FFC000"/>
                </a:solidFill>
              </a:rPr>
              <a:t>LEAVE OUT????</a:t>
            </a:r>
          </a:p>
        </p:txBody>
      </p:sp>
    </p:spTree>
    <p:extLst>
      <p:ext uri="{BB962C8B-B14F-4D97-AF65-F5344CB8AC3E}">
        <p14:creationId xmlns:p14="http://schemas.microsoft.com/office/powerpoint/2010/main" val="1713913155"/>
      </p:ext>
    </p:extLst>
  </p:cSld>
  <p:clrMapOvr>
    <a:masterClrMapping/>
  </p:clrMapOvr>
  <p:transition spd="slow">
    <p:randomBar/>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normAutofit/>
          </a:bodyPr>
          <a:lstStyle/>
          <a:p>
            <a:r>
              <a:rPr lang="en-GB" dirty="0"/>
              <a:t>Smyrna: high-priests &amp; high-priestess</a:t>
            </a:r>
          </a:p>
        </p:txBody>
      </p:sp>
      <p:sp>
        <p:nvSpPr>
          <p:cNvPr id="3" name="Content Placeholder 2"/>
          <p:cNvSpPr>
            <a:spLocks noGrp="1"/>
          </p:cNvSpPr>
          <p:nvPr>
            <p:ph idx="1"/>
          </p:nvPr>
        </p:nvSpPr>
        <p:spPr>
          <a:xfrm>
            <a:off x="457200" y="1600200"/>
            <a:ext cx="4042792" cy="4525963"/>
          </a:xfrm>
        </p:spPr>
        <p:txBody>
          <a:bodyPr>
            <a:normAutofit lnSpcReduction="10000"/>
          </a:bodyPr>
          <a:lstStyle/>
          <a:p>
            <a:r>
              <a:rPr lang="fr-FR" b="1" dirty="0"/>
              <a:t>1/ </a:t>
            </a:r>
            <a:r>
              <a:rPr lang="fr-FR" b="1" dirty="0" err="1"/>
              <a:t>I.Smyrna</a:t>
            </a:r>
            <a:r>
              <a:rPr lang="fr-FR" b="1" dirty="0"/>
              <a:t> 772</a:t>
            </a:r>
            <a:endParaRPr lang="en-GB" dirty="0"/>
          </a:p>
          <a:p>
            <a:r>
              <a:rPr lang="fr-FR" dirty="0"/>
              <a:t>l. 4-6 : A</a:t>
            </a:r>
            <a:r>
              <a:rPr lang="en-GB" dirty="0" err="1"/>
              <a:t>ὐρ</a:t>
            </a:r>
            <a:r>
              <a:rPr lang="fr-FR" dirty="0"/>
              <a:t>(</a:t>
            </a:r>
            <a:r>
              <a:rPr lang="en-GB" dirty="0" err="1"/>
              <a:t>ηλί</a:t>
            </a:r>
            <a:r>
              <a:rPr lang="en-GB" dirty="0"/>
              <a:t>ας</a:t>
            </a:r>
            <a:r>
              <a:rPr lang="fr-FR" dirty="0"/>
              <a:t>) | </a:t>
            </a:r>
            <a:r>
              <a:rPr lang="en-GB" dirty="0" err="1">
                <a:solidFill>
                  <a:srgbClr val="FF0000"/>
                </a:solidFill>
              </a:rPr>
              <a:t>Μελίτης</a:t>
            </a:r>
            <a:r>
              <a:rPr lang="en-GB" dirty="0">
                <a:solidFill>
                  <a:srgbClr val="FF0000"/>
                </a:solidFill>
              </a:rPr>
              <a:t> </a:t>
            </a:r>
            <a:r>
              <a:rPr lang="en-GB" dirty="0" err="1">
                <a:solidFill>
                  <a:srgbClr val="FF0000"/>
                </a:solidFill>
              </a:rPr>
              <a:t>ἀρχιε</a:t>
            </a:r>
            <a:r>
              <a:rPr lang="fr-FR" dirty="0">
                <a:solidFill>
                  <a:srgbClr val="FF0000"/>
                </a:solidFill>
              </a:rPr>
              <a:t>[</a:t>
            </a:r>
            <a:r>
              <a:rPr lang="en-GB" dirty="0" err="1">
                <a:solidFill>
                  <a:srgbClr val="FF0000"/>
                </a:solidFill>
              </a:rPr>
              <a:t>ρέι</a:t>
            </a:r>
            <a:r>
              <a:rPr lang="en-GB" dirty="0">
                <a:solidFill>
                  <a:srgbClr val="FF0000"/>
                </a:solidFill>
              </a:rPr>
              <a:t>ας</a:t>
            </a:r>
            <a:r>
              <a:rPr lang="en-GB" dirty="0"/>
              <a:t> τῆς Ἀσίας</a:t>
            </a:r>
            <a:r>
              <a:rPr lang="fr-FR" dirty="0"/>
              <a:t> ?--- | ---]</a:t>
            </a:r>
            <a:r>
              <a:rPr lang="en-GB" dirty="0" err="1"/>
              <a:t>ου</a:t>
            </a:r>
            <a:r>
              <a:rPr lang="en-GB" dirty="0"/>
              <a:t> </a:t>
            </a:r>
            <a:r>
              <a:rPr lang="en-GB" dirty="0">
                <a:solidFill>
                  <a:srgbClr val="FF0000"/>
                </a:solidFill>
              </a:rPr>
              <a:t>Χα</a:t>
            </a:r>
            <a:r>
              <a:rPr lang="en-GB" dirty="0" err="1">
                <a:solidFill>
                  <a:srgbClr val="FF0000"/>
                </a:solidFill>
              </a:rPr>
              <a:t>ριδήμου</a:t>
            </a:r>
            <a:r>
              <a:rPr lang="en-GB" dirty="0">
                <a:solidFill>
                  <a:srgbClr val="FF0000"/>
                </a:solidFill>
              </a:rPr>
              <a:t> </a:t>
            </a:r>
            <a:r>
              <a:rPr lang="en-GB" dirty="0" err="1">
                <a:solidFill>
                  <a:srgbClr val="FF0000"/>
                </a:solidFill>
              </a:rPr>
              <a:t>ἀρχιερέως</a:t>
            </a:r>
            <a:r>
              <a:rPr lang="fr-FR" dirty="0"/>
              <a:t>.</a:t>
            </a:r>
            <a:endParaRPr lang="en-GB" dirty="0"/>
          </a:p>
          <a:p>
            <a:r>
              <a:rPr lang="fr-FR" u="sng" dirty="0">
                <a:hlinkClick r:id="rId2"/>
              </a:rPr>
              <a:t>en savoir plus sur cette source</a:t>
            </a:r>
            <a:endParaRPr lang="en-GB" dirty="0"/>
          </a:p>
          <a:p>
            <a:r>
              <a:rPr lang="fr-FR" b="1" dirty="0"/>
              <a:t>2/ </a:t>
            </a:r>
            <a:r>
              <a:rPr lang="fr-FR" b="1" dirty="0" err="1"/>
              <a:t>I.Smyrna</a:t>
            </a:r>
            <a:r>
              <a:rPr lang="fr-FR" b="1" dirty="0"/>
              <a:t> 727</a:t>
            </a:r>
            <a:endParaRPr lang="en-GB" dirty="0"/>
          </a:p>
          <a:p>
            <a:r>
              <a:rPr lang="fr-FR" dirty="0"/>
              <a:t>l. 5-6 : [---] A</a:t>
            </a:r>
            <a:r>
              <a:rPr lang="en-GB" dirty="0" err="1"/>
              <a:t>ὐρηλί</a:t>
            </a:r>
            <a:r>
              <a:rPr lang="en-GB" dirty="0"/>
              <a:t>ας Μελίτης </a:t>
            </a:r>
            <a:r>
              <a:rPr lang="en-GB" b="1" dirty="0">
                <a:solidFill>
                  <a:srgbClr val="FF0000"/>
                </a:solidFill>
              </a:rPr>
              <a:t>ἱερείας καὶ ἀρχ</a:t>
            </a:r>
            <a:r>
              <a:rPr lang="fr-FR" b="1" dirty="0">
                <a:solidFill>
                  <a:srgbClr val="FF0000"/>
                </a:solidFill>
              </a:rPr>
              <a:t>[</a:t>
            </a:r>
            <a:r>
              <a:rPr lang="en-GB" b="1" dirty="0" err="1">
                <a:solidFill>
                  <a:srgbClr val="FF0000"/>
                </a:solidFill>
              </a:rPr>
              <a:t>ιερεί</a:t>
            </a:r>
            <a:r>
              <a:rPr lang="en-GB" b="1" dirty="0">
                <a:solidFill>
                  <a:srgbClr val="FF0000"/>
                </a:solidFill>
              </a:rPr>
              <a:t>ας</a:t>
            </a:r>
            <a:r>
              <a:rPr lang="fr-FR" b="1" dirty="0">
                <a:solidFill>
                  <a:srgbClr val="FF0000"/>
                </a:solidFill>
              </a:rPr>
              <a:t> | ---] </a:t>
            </a:r>
            <a:r>
              <a:rPr lang="en-GB" b="1" dirty="0" err="1">
                <a:solidFill>
                  <a:srgbClr val="FF0000"/>
                </a:solidFill>
              </a:rPr>
              <a:t>τῆς</a:t>
            </a:r>
            <a:r>
              <a:rPr lang="en-GB" b="1" dirty="0">
                <a:solidFill>
                  <a:srgbClr val="FF0000"/>
                </a:solidFill>
              </a:rPr>
              <a:t> </a:t>
            </a:r>
            <a:r>
              <a:rPr lang="en-GB" b="1" dirty="0" err="1">
                <a:solidFill>
                  <a:srgbClr val="FF0000"/>
                </a:solidFill>
              </a:rPr>
              <a:t>Ἀσί</a:t>
            </a:r>
            <a:r>
              <a:rPr lang="en-GB" b="1" dirty="0">
                <a:solidFill>
                  <a:srgbClr val="FF0000"/>
                </a:solidFill>
              </a:rPr>
              <a:t>ας </a:t>
            </a:r>
            <a:r>
              <a:rPr lang="en-GB" dirty="0"/>
              <a:t>ναῶν τῶν ἐν Ζμύ</a:t>
            </a:r>
            <a:r>
              <a:rPr lang="fr-FR" dirty="0"/>
              <a:t>[</a:t>
            </a:r>
            <a:r>
              <a:rPr lang="en-GB" dirty="0" err="1"/>
              <a:t>ρνῃ</a:t>
            </a:r>
            <a:r>
              <a:rPr lang="fr-FR" dirty="0"/>
              <a:t>].</a:t>
            </a:r>
            <a:endParaRPr lang="en-GB" dirty="0"/>
          </a:p>
          <a:p>
            <a:endParaRPr lang="en-GB" dirty="0"/>
          </a:p>
        </p:txBody>
      </p:sp>
      <p:sp>
        <p:nvSpPr>
          <p:cNvPr id="4" name="TextBox 3"/>
          <p:cNvSpPr txBox="1"/>
          <p:nvPr/>
        </p:nvSpPr>
        <p:spPr>
          <a:xfrm>
            <a:off x="5076056" y="1628800"/>
            <a:ext cx="3240360" cy="2308324"/>
          </a:xfrm>
          <a:prstGeom prst="rect">
            <a:avLst/>
          </a:prstGeom>
          <a:noFill/>
        </p:spPr>
        <p:txBody>
          <a:bodyPr wrap="square" rtlCol="0">
            <a:spAutoFit/>
          </a:bodyPr>
          <a:lstStyle/>
          <a:p>
            <a:pPr marL="285750" indent="-285750">
              <a:buFont typeface="Wingdings" pitchFamily="2" charset="2"/>
              <a:buChar char="§"/>
            </a:pPr>
            <a:r>
              <a:rPr lang="fr-FR" dirty="0" err="1"/>
              <a:t>Charidemos</a:t>
            </a:r>
            <a:r>
              <a:rPr lang="fr-FR" dirty="0"/>
              <a:t> apparaît comme grand-prêtre dans une liste de magistrats </a:t>
            </a:r>
            <a:r>
              <a:rPr lang="fr-FR" b="1" u="sng" dirty="0"/>
              <a:t>civiques</a:t>
            </a:r>
          </a:p>
          <a:p>
            <a:pPr marL="285750" indent="-285750">
              <a:buFont typeface="Wingdings" pitchFamily="2" charset="2"/>
              <a:buChar char="§"/>
            </a:pPr>
            <a:r>
              <a:rPr lang="fr-FR" dirty="0"/>
              <a:t>Grande-prêtresse, </a:t>
            </a:r>
            <a:r>
              <a:rPr lang="fr-FR" u="sng" dirty="0" err="1">
                <a:hlinkClick r:id="rId3"/>
              </a:rPr>
              <a:t>Melitè</a:t>
            </a:r>
            <a:r>
              <a:rPr lang="fr-FR" u="sng" dirty="0"/>
              <a:t>: cf. inscription #2: </a:t>
            </a:r>
            <a:r>
              <a:rPr lang="fr-FR" u="sng" dirty="0" err="1"/>
              <a:t>was</a:t>
            </a:r>
            <a:r>
              <a:rPr lang="fr-FR" u="sng" dirty="0"/>
              <a:t> </a:t>
            </a:r>
            <a:r>
              <a:rPr lang="fr-FR" u="sng" dirty="0" err="1"/>
              <a:t>she</a:t>
            </a:r>
            <a:r>
              <a:rPr lang="fr-FR" u="sng" dirty="0"/>
              <a:t> a provincial </a:t>
            </a:r>
            <a:r>
              <a:rPr lang="fr-FR" u="sng" dirty="0" err="1"/>
              <a:t>priestess</a:t>
            </a:r>
            <a:r>
              <a:rPr lang="fr-FR" u="sng" dirty="0"/>
              <a:t>?</a:t>
            </a:r>
          </a:p>
          <a:p>
            <a:pPr marL="285750" indent="-285750">
              <a:buFont typeface="Wingdings" pitchFamily="2" charset="2"/>
              <a:buChar char="§"/>
            </a:pPr>
            <a:r>
              <a:rPr lang="fr-FR" b="1" u="sng" dirty="0"/>
              <a:t>ca. 150 – 200  n. Chr.</a:t>
            </a:r>
            <a:endParaRPr lang="en-GB" b="1" u="sng" dirty="0"/>
          </a:p>
        </p:txBody>
      </p:sp>
    </p:spTree>
    <p:extLst>
      <p:ext uri="{BB962C8B-B14F-4D97-AF65-F5344CB8AC3E}">
        <p14:creationId xmlns:p14="http://schemas.microsoft.com/office/powerpoint/2010/main" val="2258603335"/>
      </p:ext>
    </p:extLst>
  </p:cSld>
  <p:clrMapOvr>
    <a:masterClrMapping/>
  </p:clrMapOvr>
  <p:transition spd="slow">
    <p:randomBar/>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a:t>Smyrna: </a:t>
            </a:r>
            <a:r>
              <a:rPr lang="fr-FR" dirty="0" err="1"/>
              <a:t>Aurelia</a:t>
            </a:r>
            <a:r>
              <a:rPr lang="fr-FR" dirty="0"/>
              <a:t> Fausta: </a:t>
            </a:r>
            <a:r>
              <a:rPr lang="en-GB" dirty="0" err="1"/>
              <a:t>ἀρχιέρει</a:t>
            </a:r>
            <a:r>
              <a:rPr lang="en-GB" dirty="0"/>
              <a:t>α</a:t>
            </a:r>
          </a:p>
        </p:txBody>
      </p:sp>
      <p:sp>
        <p:nvSpPr>
          <p:cNvPr id="3" name="Content Placeholder 2"/>
          <p:cNvSpPr>
            <a:spLocks noGrp="1"/>
          </p:cNvSpPr>
          <p:nvPr>
            <p:ph idx="1"/>
          </p:nvPr>
        </p:nvSpPr>
        <p:spPr>
          <a:xfrm>
            <a:off x="457200" y="1600200"/>
            <a:ext cx="4042792" cy="4525963"/>
          </a:xfrm>
        </p:spPr>
        <p:txBody>
          <a:bodyPr/>
          <a:lstStyle/>
          <a:p>
            <a:r>
              <a:rPr lang="en-GB" dirty="0" err="1"/>
              <a:t>Ehreninschrift</a:t>
            </a:r>
            <a:endParaRPr lang="en-GB" dirty="0"/>
          </a:p>
          <a:p>
            <a:pPr lvl="1"/>
            <a:r>
              <a:rPr lang="en-GB" dirty="0"/>
              <a:t>Von </a:t>
            </a:r>
            <a:r>
              <a:rPr lang="en-GB" dirty="0" err="1"/>
              <a:t>Enkelin</a:t>
            </a:r>
            <a:r>
              <a:rPr lang="en-GB" dirty="0"/>
              <a:t> (</a:t>
            </a:r>
            <a:r>
              <a:rPr lang="en-GB" b="1" u="sng" dirty="0" err="1"/>
              <a:t>senatorischer</a:t>
            </a:r>
            <a:r>
              <a:rPr lang="en-GB" dirty="0"/>
              <a:t> Rank) </a:t>
            </a:r>
            <a:r>
              <a:rPr lang="fr-FR" dirty="0" err="1"/>
              <a:t>Pomponia</a:t>
            </a:r>
            <a:r>
              <a:rPr lang="fr-FR" dirty="0"/>
              <a:t> Claudia Fausta </a:t>
            </a:r>
            <a:r>
              <a:rPr lang="fr-FR" dirty="0" err="1"/>
              <a:t>Lupercianè</a:t>
            </a:r>
            <a:endParaRPr lang="fr-FR" dirty="0"/>
          </a:p>
          <a:p>
            <a:pPr lvl="1"/>
            <a:r>
              <a:rPr lang="fr-FR" dirty="0">
                <a:sym typeface="Wingdings" pitchFamily="2" charset="2"/>
              </a:rPr>
              <a:t></a:t>
            </a:r>
            <a:r>
              <a:rPr lang="fr-FR" dirty="0" err="1">
                <a:sym typeface="Wingdings" pitchFamily="2" charset="2"/>
              </a:rPr>
              <a:t>Zeigt</a:t>
            </a:r>
            <a:r>
              <a:rPr lang="fr-FR" dirty="0">
                <a:sym typeface="Wingdings" pitchFamily="2" charset="2"/>
              </a:rPr>
              <a:t> </a:t>
            </a:r>
            <a:r>
              <a:rPr lang="fr-FR" dirty="0" err="1">
                <a:sym typeface="Wingdings" pitchFamily="2" charset="2"/>
              </a:rPr>
              <a:t>attachment</a:t>
            </a:r>
            <a:r>
              <a:rPr lang="fr-FR" dirty="0">
                <a:sym typeface="Wingdings" pitchFamily="2" charset="2"/>
              </a:rPr>
              <a:t> of </a:t>
            </a:r>
            <a:r>
              <a:rPr lang="fr-FR" dirty="0" err="1">
                <a:sym typeface="Wingdings" pitchFamily="2" charset="2"/>
              </a:rPr>
              <a:t>senatorischen</a:t>
            </a:r>
            <a:r>
              <a:rPr lang="fr-FR" dirty="0">
                <a:sym typeface="Wingdings" pitchFamily="2" charset="2"/>
              </a:rPr>
              <a:t> </a:t>
            </a:r>
            <a:r>
              <a:rPr lang="fr-FR" dirty="0" err="1">
                <a:sym typeface="Wingdings" pitchFamily="2" charset="2"/>
              </a:rPr>
              <a:t>Familien</a:t>
            </a:r>
            <a:r>
              <a:rPr lang="fr-FR" dirty="0">
                <a:sym typeface="Wingdings" pitchFamily="2" charset="2"/>
              </a:rPr>
              <a:t> mit </a:t>
            </a:r>
            <a:r>
              <a:rPr lang="fr-FR" dirty="0" err="1">
                <a:sym typeface="Wingdings" pitchFamily="2" charset="2"/>
              </a:rPr>
              <a:t>ihrer</a:t>
            </a:r>
            <a:r>
              <a:rPr lang="fr-FR" dirty="0">
                <a:sym typeface="Wingdings" pitchFamily="2" charset="2"/>
              </a:rPr>
              <a:t> </a:t>
            </a:r>
            <a:r>
              <a:rPr lang="fr-FR" dirty="0" err="1">
                <a:sym typeface="Wingdings" pitchFamily="2" charset="2"/>
              </a:rPr>
              <a:t>Heimatstadt</a:t>
            </a:r>
            <a:endParaRPr lang="en-GB" dirty="0"/>
          </a:p>
          <a:p>
            <a:pPr lvl="1"/>
            <a:endParaRPr lang="fr-FR" dirty="0"/>
          </a:p>
          <a:p>
            <a:pPr lvl="1"/>
            <a:r>
              <a:rPr lang="fr-FR" dirty="0" err="1"/>
              <a:t>Nach</a:t>
            </a:r>
            <a:r>
              <a:rPr lang="fr-FR" dirty="0"/>
              <a:t> 214/215 n. Chr. (</a:t>
            </a:r>
            <a:r>
              <a:rPr lang="fr-FR" dirty="0" err="1"/>
              <a:t>nach</a:t>
            </a:r>
            <a:r>
              <a:rPr lang="fr-FR" dirty="0"/>
              <a:t> troisième </a:t>
            </a:r>
            <a:r>
              <a:rPr lang="fr-FR" dirty="0" err="1"/>
              <a:t>néocorie</a:t>
            </a:r>
            <a:r>
              <a:rPr lang="fr-FR" dirty="0"/>
              <a:t> de Smyrne)</a:t>
            </a:r>
          </a:p>
        </p:txBody>
      </p:sp>
      <p:sp>
        <p:nvSpPr>
          <p:cNvPr id="4" name="TextBox 3"/>
          <p:cNvSpPr txBox="1"/>
          <p:nvPr/>
        </p:nvSpPr>
        <p:spPr>
          <a:xfrm>
            <a:off x="4788024" y="1556792"/>
            <a:ext cx="4104456" cy="3416320"/>
          </a:xfrm>
          <a:prstGeom prst="rect">
            <a:avLst/>
          </a:prstGeom>
          <a:noFill/>
        </p:spPr>
        <p:txBody>
          <a:bodyPr wrap="square" rtlCol="0">
            <a:spAutoFit/>
          </a:bodyPr>
          <a:lstStyle/>
          <a:p>
            <a:r>
              <a:rPr lang="fr-FR" b="1" dirty="0" err="1"/>
              <a:t>I.Smyrna</a:t>
            </a:r>
            <a:r>
              <a:rPr lang="fr-FR" b="1" dirty="0"/>
              <a:t> 640</a:t>
            </a:r>
            <a:endParaRPr lang="en-GB" dirty="0"/>
          </a:p>
          <a:p>
            <a:r>
              <a:rPr lang="fr-FR" dirty="0"/>
              <a:t>A</a:t>
            </a:r>
            <a:r>
              <a:rPr lang="en-GB" dirty="0" err="1"/>
              <a:t>ὐρ</a:t>
            </a:r>
            <a:r>
              <a:rPr lang="fr-FR" dirty="0"/>
              <a:t>(</a:t>
            </a:r>
            <a:r>
              <a:rPr lang="en-GB" dirty="0" err="1"/>
              <a:t>ηλί</a:t>
            </a:r>
            <a:r>
              <a:rPr lang="en-GB" dirty="0"/>
              <a:t>αν</a:t>
            </a:r>
            <a:r>
              <a:rPr lang="fr-FR" dirty="0"/>
              <a:t>) </a:t>
            </a:r>
            <a:r>
              <a:rPr lang="en-GB" dirty="0"/>
              <a:t>Φα</a:t>
            </a:r>
            <a:r>
              <a:rPr lang="en-GB" dirty="0" err="1"/>
              <a:t>ῦστ</a:t>
            </a:r>
            <a:r>
              <a:rPr lang="en-GB" dirty="0"/>
              <a:t>αν ἀρχιερείαν</a:t>
            </a:r>
            <a:r>
              <a:rPr lang="fr-FR" dirty="0"/>
              <a:t>, | </a:t>
            </a:r>
            <a:r>
              <a:rPr lang="en-GB" dirty="0" err="1"/>
              <a:t>Πομ</a:t>
            </a:r>
            <a:r>
              <a:rPr lang="en-GB" dirty="0"/>
              <a:t>πωνία Κλαυδία</a:t>
            </a:r>
            <a:r>
              <a:rPr lang="fr-FR" dirty="0"/>
              <a:t> | </a:t>
            </a:r>
            <a:r>
              <a:rPr lang="en-GB" dirty="0"/>
              <a:t>Φα</a:t>
            </a:r>
            <a:r>
              <a:rPr lang="en-GB" dirty="0" err="1"/>
              <a:t>ῦστ</a:t>
            </a:r>
            <a:r>
              <a:rPr lang="en-GB" dirty="0"/>
              <a:t>α Λουπερκιανή</a:t>
            </a:r>
            <a:r>
              <a:rPr lang="fr-FR" dirty="0"/>
              <a:t> | </a:t>
            </a:r>
            <a:r>
              <a:rPr lang="en-GB" dirty="0"/>
              <a:t>ἡ </a:t>
            </a:r>
            <a:r>
              <a:rPr lang="en-GB" dirty="0" err="1"/>
              <a:t>κρ</a:t>
            </a:r>
            <a:r>
              <a:rPr lang="en-GB" dirty="0"/>
              <a:t>ατίστη</a:t>
            </a:r>
            <a:r>
              <a:rPr lang="fr-FR" dirty="0"/>
              <a:t>, </a:t>
            </a:r>
            <a:r>
              <a:rPr lang="en-GB" dirty="0" err="1"/>
              <a:t>τὴν</a:t>
            </a:r>
            <a:r>
              <a:rPr lang="en-GB" dirty="0"/>
              <a:t> </a:t>
            </a:r>
            <a:r>
              <a:rPr lang="en-GB" dirty="0" err="1"/>
              <a:t>χρη</a:t>
            </a:r>
            <a:r>
              <a:rPr lang="fr-FR" dirty="0"/>
              <a:t>|</a:t>
            </a:r>
            <a:r>
              <a:rPr lang="en-GB" dirty="0" err="1"/>
              <a:t>στὴν</a:t>
            </a:r>
            <a:r>
              <a:rPr lang="en-GB" dirty="0"/>
              <a:t> </a:t>
            </a:r>
            <a:r>
              <a:rPr lang="en-GB" dirty="0" err="1"/>
              <a:t>τήθην</a:t>
            </a:r>
            <a:r>
              <a:rPr lang="fr-FR" dirty="0"/>
              <a:t>.</a:t>
            </a:r>
            <a:endParaRPr lang="en-GB" dirty="0"/>
          </a:p>
          <a:p>
            <a:endParaRPr lang="fr-FR" dirty="0"/>
          </a:p>
          <a:p>
            <a:r>
              <a:rPr lang="fr-FR" dirty="0" err="1"/>
              <a:t>Aurelia</a:t>
            </a:r>
            <a:r>
              <a:rPr lang="fr-FR" dirty="0"/>
              <a:t> Fausta, grande-prêtresse. </a:t>
            </a:r>
            <a:r>
              <a:rPr lang="fr-FR" dirty="0" err="1"/>
              <a:t>Pomponia</a:t>
            </a:r>
            <a:r>
              <a:rPr lang="fr-FR" dirty="0"/>
              <a:t> Claudia Fausta </a:t>
            </a:r>
            <a:r>
              <a:rPr lang="fr-FR" dirty="0" err="1"/>
              <a:t>Lupercianè</a:t>
            </a:r>
            <a:r>
              <a:rPr lang="fr-FR" dirty="0"/>
              <a:t>, son excellence, (a fait ériger la statue) de sa chère grand-mère.</a:t>
            </a:r>
            <a:endParaRPr lang="en-GB" dirty="0"/>
          </a:p>
          <a:p>
            <a:endParaRPr lang="en-GB" dirty="0"/>
          </a:p>
          <a:p>
            <a:endParaRPr lang="en-GB" dirty="0"/>
          </a:p>
        </p:txBody>
      </p:sp>
    </p:spTree>
    <p:extLst>
      <p:ext uri="{BB962C8B-B14F-4D97-AF65-F5344CB8AC3E}">
        <p14:creationId xmlns:p14="http://schemas.microsoft.com/office/powerpoint/2010/main" val="896303234"/>
      </p:ext>
    </p:extLst>
  </p:cSld>
  <p:clrMapOvr>
    <a:masterClrMapping/>
  </p:clrMapOvr>
  <p:transition spd="slow">
    <p:randomBa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b="16783"/>
          <a:stretch/>
        </p:blipFill>
        <p:spPr>
          <a:xfrm>
            <a:off x="4181585" y="257870"/>
            <a:ext cx="4776853" cy="6411490"/>
          </a:xfrm>
          <a:prstGeom prst="rect">
            <a:avLst/>
          </a:prstGeom>
        </p:spPr>
      </p:pic>
      <p:sp>
        <p:nvSpPr>
          <p:cNvPr id="2" name="Title 1"/>
          <p:cNvSpPr>
            <a:spLocks noGrp="1"/>
          </p:cNvSpPr>
          <p:nvPr>
            <p:ph type="title"/>
          </p:nvPr>
        </p:nvSpPr>
        <p:spPr>
          <a:xfrm>
            <a:off x="457200" y="188640"/>
            <a:ext cx="8229600" cy="1143000"/>
          </a:xfrm>
        </p:spPr>
        <p:txBody>
          <a:bodyPr>
            <a:normAutofit/>
          </a:bodyPr>
          <a:lstStyle/>
          <a:p>
            <a:r>
              <a:rPr lang="en-GB" dirty="0" err="1"/>
              <a:t>Aphrodisias</a:t>
            </a:r>
            <a:r>
              <a:rPr lang="en-GB" dirty="0"/>
              <a:t>: </a:t>
            </a:r>
            <a:r>
              <a:rPr lang="en-GB" dirty="0">
                <a:solidFill>
                  <a:srgbClr val="FF0000"/>
                </a:solidFill>
              </a:rPr>
              <a:t>AUSLASSEN</a:t>
            </a:r>
            <a:endParaRPr lang="en-GB" dirty="0">
              <a:solidFill>
                <a:srgbClr val="00B0F0"/>
              </a:solidFill>
            </a:endParaRPr>
          </a:p>
        </p:txBody>
      </p:sp>
      <p:sp>
        <p:nvSpPr>
          <p:cNvPr id="3" name="Content Placeholder 2"/>
          <p:cNvSpPr>
            <a:spLocks noGrp="1"/>
          </p:cNvSpPr>
          <p:nvPr>
            <p:ph idx="1"/>
          </p:nvPr>
        </p:nvSpPr>
        <p:spPr>
          <a:xfrm>
            <a:off x="179512" y="1412776"/>
            <a:ext cx="3178696" cy="2692896"/>
          </a:xfrm>
        </p:spPr>
        <p:txBody>
          <a:bodyPr>
            <a:normAutofit fontScale="70000" lnSpcReduction="20000"/>
          </a:bodyPr>
          <a:lstStyle/>
          <a:p>
            <a:r>
              <a:rPr lang="en-GB" b="1" dirty="0" err="1"/>
              <a:t>IAph</a:t>
            </a:r>
            <a:r>
              <a:rPr lang="en-GB" b="1" dirty="0"/>
              <a:t>. 1.186 / 12.1020</a:t>
            </a:r>
          </a:p>
          <a:p>
            <a:r>
              <a:rPr lang="en-GB" b="1" dirty="0"/>
              <a:t>Translation:</a:t>
            </a:r>
          </a:p>
          <a:p>
            <a:r>
              <a:rPr lang="en-GB" dirty="0"/>
              <a:t>[?The council and the people honoured] Aurelia </a:t>
            </a:r>
            <a:r>
              <a:rPr lang="en-GB" dirty="0" err="1"/>
              <a:t>Apphia</a:t>
            </a:r>
            <a:r>
              <a:rPr lang="en-GB" dirty="0"/>
              <a:t> daughter of </a:t>
            </a:r>
            <a:r>
              <a:rPr lang="en-GB" dirty="0" err="1"/>
              <a:t>Epiktetos</a:t>
            </a:r>
            <a:r>
              <a:rPr lang="en-GB" dirty="0"/>
              <a:t> ?Ganymedes son of </a:t>
            </a:r>
            <a:r>
              <a:rPr lang="en-GB" dirty="0" err="1"/>
              <a:t>Teuthonos</a:t>
            </a:r>
            <a:r>
              <a:rPr lang="en-GB" dirty="0"/>
              <a:t> son of </a:t>
            </a:r>
            <a:r>
              <a:rPr lang="en-GB" dirty="0" err="1"/>
              <a:t>Hermogenes</a:t>
            </a:r>
            <a:r>
              <a:rPr lang="en-GB" dirty="0"/>
              <a:t> son of </a:t>
            </a:r>
            <a:r>
              <a:rPr lang="en-GB" dirty="0" err="1"/>
              <a:t>Zenon</a:t>
            </a:r>
            <a:r>
              <a:rPr lang="en-GB" dirty="0"/>
              <a:t>, </a:t>
            </a:r>
            <a:r>
              <a:rPr lang="en-GB" b="1" dirty="0">
                <a:solidFill>
                  <a:schemeClr val="accent5">
                    <a:lumMod val="60000"/>
                    <a:lumOff val="40000"/>
                  </a:schemeClr>
                </a:solidFill>
              </a:rPr>
              <a:t>priestess of Artemis, for her outstanding conduct of the cult and for the ?distinguished and good way of life. </a:t>
            </a:r>
          </a:p>
          <a:p>
            <a:endParaRPr lang="en-GB" b="1" dirty="0">
              <a:solidFill>
                <a:schemeClr val="accent5">
                  <a:lumMod val="60000"/>
                  <a:lumOff val="40000"/>
                </a:schemeClr>
              </a:solidFill>
            </a:endParaRPr>
          </a:p>
        </p:txBody>
      </p:sp>
      <p:sp>
        <p:nvSpPr>
          <p:cNvPr id="4" name="TextBox 3"/>
          <p:cNvSpPr txBox="1"/>
          <p:nvPr/>
        </p:nvSpPr>
        <p:spPr>
          <a:xfrm>
            <a:off x="3419872" y="1640989"/>
            <a:ext cx="3888432" cy="4524315"/>
          </a:xfrm>
          <a:prstGeom prst="rect">
            <a:avLst/>
          </a:prstGeom>
          <a:noFill/>
        </p:spPr>
        <p:txBody>
          <a:bodyPr wrap="square" rtlCol="0">
            <a:spAutoFit/>
          </a:bodyPr>
          <a:lstStyle/>
          <a:p>
            <a:r>
              <a:rPr lang="el-GR" dirty="0">
                <a:solidFill>
                  <a:schemeClr val="accent5">
                    <a:lumMod val="60000"/>
                    <a:lumOff val="40000"/>
                  </a:schemeClr>
                </a:solidFill>
                <a:effectLst>
                  <a:outerShdw blurRad="38100" dist="38100" dir="2700000" algn="tl">
                    <a:srgbClr val="000000">
                      <a:alpha val="43137"/>
                    </a:srgbClr>
                  </a:outerShdw>
                </a:effectLst>
              </a:rPr>
              <a:t>[?ἡ βουλὴ καὶ ὁ δῆμος ἐτείμησαν] </a:t>
            </a:r>
            <a:br>
              <a:rPr lang="en-GB" dirty="0">
                <a:solidFill>
                  <a:schemeClr val="accent5">
                    <a:lumMod val="60000"/>
                    <a:lumOff val="40000"/>
                  </a:schemeClr>
                </a:solidFill>
                <a:effectLst>
                  <a:outerShdw blurRad="38100" dist="38100" dir="2700000" algn="tl">
                    <a:srgbClr val="000000">
                      <a:alpha val="43137"/>
                    </a:srgbClr>
                  </a:outerShdw>
                </a:effectLst>
              </a:rPr>
            </a:br>
            <a:r>
              <a:rPr lang="en-GB" i="1" dirty="0">
                <a:solidFill>
                  <a:schemeClr val="accent5">
                    <a:lumMod val="60000"/>
                    <a:lumOff val="40000"/>
                  </a:schemeClr>
                </a:solidFill>
                <a:effectLst>
                  <a:outerShdw blurRad="38100" dist="38100" dir="2700000" algn="tl">
                    <a:srgbClr val="000000">
                      <a:alpha val="43137"/>
                    </a:srgbClr>
                  </a:outerShdw>
                </a:effectLst>
              </a:rPr>
              <a:t>vv. </a:t>
            </a:r>
            <a:r>
              <a:rPr lang="el-GR" dirty="0">
                <a:solidFill>
                  <a:schemeClr val="accent5">
                    <a:lumMod val="60000"/>
                    <a:lumOff val="40000"/>
                  </a:schemeClr>
                </a:solidFill>
                <a:effectLst>
                  <a:outerShdw blurRad="38100" dist="38100" dir="2700000" algn="tl">
                    <a:srgbClr val="000000">
                      <a:alpha val="43137"/>
                    </a:srgbClr>
                  </a:outerShdw>
                </a:effectLst>
              </a:rPr>
              <a:t>Αὐρηλίαν </a:t>
            </a:r>
            <a:r>
              <a:rPr lang="en-GB" i="1" dirty="0">
                <a:solidFill>
                  <a:schemeClr val="accent5">
                    <a:lumMod val="60000"/>
                    <a:lumOff val="40000"/>
                  </a:schemeClr>
                </a:solidFill>
                <a:effectLst>
                  <a:outerShdw blurRad="38100" dist="38100" dir="2700000" algn="tl">
                    <a:srgbClr val="000000">
                      <a:alpha val="43137"/>
                    </a:srgbClr>
                  </a:outerShdw>
                </a:effectLst>
              </a:rPr>
              <a:t>vv. </a:t>
            </a:r>
            <a:br>
              <a:rPr lang="en-GB" i="1"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Ἀπφίαν Ἐπικτή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του τοῦ Τειθω - </a:t>
            </a:r>
            <a:r>
              <a:rPr lang="en-GB" i="1" dirty="0">
                <a:solidFill>
                  <a:schemeClr val="accent5">
                    <a:lumMod val="60000"/>
                    <a:lumOff val="40000"/>
                  </a:schemeClr>
                </a:solidFill>
                <a:effectLst>
                  <a:outerShdw blurRad="38100" dist="38100" dir="2700000" algn="tl">
                    <a:srgbClr val="000000">
                      <a:alpha val="43137"/>
                    </a:srgbClr>
                  </a:outerShdw>
                </a:effectLst>
              </a:rPr>
              <a:t>v. </a:t>
            </a:r>
            <a:br>
              <a:rPr lang="en-GB" i="1"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νου τοῦ Ἑρμογέ - </a:t>
            </a:r>
            <a:br>
              <a:rPr lang="en-GB" dirty="0">
                <a:solidFill>
                  <a:schemeClr val="accent5">
                    <a:lumMod val="60000"/>
                    <a:lumOff val="40000"/>
                  </a:schemeClr>
                </a:solidFill>
                <a:effectLst>
                  <a:outerShdw blurRad="38100" dist="38100" dir="2700000" algn="tl">
                    <a:srgbClr val="000000">
                      <a:alpha val="43137"/>
                    </a:srgbClr>
                  </a:outerShdw>
                </a:effectLst>
              </a:rPr>
            </a:br>
            <a:r>
              <a:rPr lang="el-GR" i="1" dirty="0">
                <a:solidFill>
                  <a:schemeClr val="accent5">
                    <a:lumMod val="60000"/>
                    <a:lumOff val="40000"/>
                  </a:schemeClr>
                </a:solidFill>
                <a:effectLst>
                  <a:outerShdw blurRad="38100" dist="38100" dir="2700000" algn="tl">
                    <a:srgbClr val="000000">
                      <a:alpha val="43137"/>
                    </a:srgbClr>
                  </a:outerShdw>
                </a:effectLst>
              </a:rPr>
              <a:t>5</a:t>
            </a:r>
            <a:r>
              <a:rPr lang="el-GR" dirty="0">
                <a:solidFill>
                  <a:schemeClr val="accent5">
                    <a:lumMod val="60000"/>
                    <a:lumOff val="40000"/>
                  </a:schemeClr>
                </a:solidFill>
                <a:effectLst>
                  <a:outerShdw blurRad="38100" dist="38100" dir="2700000" algn="tl">
                    <a:srgbClr val="000000">
                      <a:alpha val="43137"/>
                    </a:srgbClr>
                  </a:outerShdw>
                </a:effectLst>
              </a:rPr>
              <a:t>νους τοῦ Ζήνω –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νος Γανυμή -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δους </a:t>
            </a:r>
            <a:r>
              <a:rPr lang="el-GR" b="1" dirty="0">
                <a:solidFill>
                  <a:schemeClr val="accent5">
                    <a:lumMod val="60000"/>
                    <a:lumOff val="40000"/>
                  </a:schemeClr>
                </a:solidFill>
                <a:effectLst>
                  <a:outerShdw blurRad="38100" dist="38100" dir="2700000" algn="tl">
                    <a:srgbClr val="000000">
                      <a:alpha val="43137"/>
                    </a:srgbClr>
                  </a:outerShdw>
                </a:effectLst>
              </a:rPr>
              <a:t>τὴν ἱέρειαν </a:t>
            </a:r>
            <a:br>
              <a:rPr lang="en-GB" b="1" dirty="0">
                <a:solidFill>
                  <a:schemeClr val="accent5">
                    <a:lumMod val="60000"/>
                    <a:lumOff val="40000"/>
                  </a:schemeClr>
                </a:solidFill>
                <a:effectLst>
                  <a:outerShdw blurRad="38100" dist="38100" dir="2700000" algn="tl">
                    <a:srgbClr val="000000">
                      <a:alpha val="43137"/>
                    </a:srgbClr>
                  </a:outerShdw>
                </a:effectLst>
              </a:rPr>
            </a:br>
            <a:r>
              <a:rPr lang="el-GR" b="1" dirty="0">
                <a:solidFill>
                  <a:schemeClr val="accent5">
                    <a:lumMod val="60000"/>
                    <a:lumOff val="40000"/>
                  </a:schemeClr>
                </a:solidFill>
                <a:effectLst>
                  <a:outerShdw blurRad="38100" dist="38100" dir="2700000" algn="tl">
                    <a:srgbClr val="000000">
                      <a:alpha val="43137"/>
                    </a:srgbClr>
                  </a:outerShdw>
                </a:effectLst>
              </a:rPr>
              <a:t>τῆς Ἀρτέμιδος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ἐπὶ τῇ περὶ τὴν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θεὸν ἐξαιρέτῳ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θρησκείᾳ καὶ ἐ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πὶ τῇ τοῦ βίου σε –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μνῇ τε καὶ ἀγα –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θῃ προαιρέσει </a:t>
            </a:r>
            <a:br>
              <a:rPr lang="en-GB" dirty="0">
                <a:solidFill>
                  <a:schemeClr val="accent5">
                    <a:lumMod val="60000"/>
                    <a:lumOff val="40000"/>
                  </a:schemeClr>
                </a:solidFill>
                <a:effectLst>
                  <a:outerShdw blurRad="38100" dist="38100" dir="2700000" algn="tl">
                    <a:srgbClr val="000000">
                      <a:alpha val="43137"/>
                    </a:srgbClr>
                  </a:outerShdw>
                </a:effectLst>
              </a:rPr>
            </a:br>
            <a:r>
              <a:rPr lang="el-GR" dirty="0">
                <a:solidFill>
                  <a:schemeClr val="accent5">
                    <a:lumMod val="60000"/>
                    <a:lumOff val="40000"/>
                  </a:schemeClr>
                </a:solidFill>
                <a:effectLst>
                  <a:outerShdw blurRad="38100" dist="38100" dir="2700000" algn="tl">
                    <a:srgbClr val="000000">
                      <a:alpha val="43137"/>
                    </a:srgbClr>
                  </a:outerShdw>
                </a:effectLst>
              </a:rPr>
              <a:t>      </a:t>
            </a:r>
            <a:r>
              <a:rPr lang="el-GR" i="1" dirty="0">
                <a:solidFill>
                  <a:schemeClr val="accent5">
                    <a:lumMod val="60000"/>
                    <a:lumOff val="40000"/>
                  </a:schemeClr>
                </a:solidFill>
                <a:effectLst>
                  <a:outerShdw blurRad="38100" dist="38100" dir="2700000" algn="tl">
                    <a:srgbClr val="000000">
                      <a:alpha val="43137"/>
                    </a:srgbClr>
                  </a:outerShdw>
                </a:effectLst>
              </a:rPr>
              <a:t> </a:t>
            </a:r>
            <a:r>
              <a:rPr lang="en-GB" i="1" dirty="0" err="1">
                <a:solidFill>
                  <a:schemeClr val="accent5">
                    <a:lumMod val="60000"/>
                    <a:lumOff val="40000"/>
                  </a:schemeClr>
                </a:solidFill>
                <a:effectLst>
                  <a:outerShdw blurRad="38100" dist="38100" dir="2700000" algn="tl">
                    <a:srgbClr val="000000">
                      <a:alpha val="43137"/>
                    </a:srgbClr>
                  </a:outerShdw>
                </a:effectLst>
              </a:rPr>
              <a:t>vacat</a:t>
            </a:r>
            <a:r>
              <a:rPr lang="en-GB" i="1" dirty="0">
                <a:solidFill>
                  <a:schemeClr val="accent5">
                    <a:lumMod val="60000"/>
                    <a:lumOff val="40000"/>
                  </a:schemeClr>
                </a:solidFill>
                <a:effectLst>
                  <a:outerShdw blurRad="38100" dist="38100" dir="2700000" algn="tl">
                    <a:srgbClr val="000000">
                      <a:alpha val="43137"/>
                    </a:srgbClr>
                  </a:outerShdw>
                </a:effectLst>
              </a:rPr>
              <a:t> </a:t>
            </a:r>
            <a:endParaRPr lang="en-GB" dirty="0">
              <a:solidFill>
                <a:schemeClr val="accent5">
                  <a:lumMod val="60000"/>
                  <a:lumOff val="40000"/>
                </a:schemeClr>
              </a:solidFill>
              <a:effectLst>
                <a:outerShdw blurRad="38100" dist="38100" dir="2700000" algn="tl">
                  <a:srgbClr val="000000">
                    <a:alpha val="43137"/>
                  </a:srgbClr>
                </a:outerShdw>
              </a:effectLst>
            </a:endParaRPr>
          </a:p>
        </p:txBody>
      </p:sp>
      <p:sp>
        <p:nvSpPr>
          <p:cNvPr id="5" name="TextBox 4"/>
          <p:cNvSpPr txBox="1"/>
          <p:nvPr/>
        </p:nvSpPr>
        <p:spPr>
          <a:xfrm>
            <a:off x="179512" y="3674933"/>
            <a:ext cx="2592288" cy="1477328"/>
          </a:xfrm>
          <a:prstGeom prst="rect">
            <a:avLst/>
          </a:prstGeom>
          <a:noFill/>
        </p:spPr>
        <p:txBody>
          <a:bodyPr wrap="square" rtlCol="0">
            <a:spAutoFit/>
          </a:bodyPr>
          <a:lstStyle/>
          <a:p>
            <a:r>
              <a:rPr lang="en-GB" dirty="0"/>
              <a:t>Findspot: Temple/Church: re-used in the north side of the chancel-barrier rail, at east end</a:t>
            </a:r>
          </a:p>
        </p:txBody>
      </p:sp>
      <p:sp>
        <p:nvSpPr>
          <p:cNvPr id="6" name="TextBox 5"/>
          <p:cNvSpPr txBox="1"/>
          <p:nvPr/>
        </p:nvSpPr>
        <p:spPr>
          <a:xfrm>
            <a:off x="179512" y="5306022"/>
            <a:ext cx="2448272" cy="646331"/>
          </a:xfrm>
          <a:prstGeom prst="rect">
            <a:avLst/>
          </a:prstGeom>
          <a:noFill/>
        </p:spPr>
        <p:txBody>
          <a:bodyPr wrap="square" rtlCol="0">
            <a:spAutoFit/>
          </a:bodyPr>
          <a:lstStyle/>
          <a:p>
            <a:r>
              <a:rPr lang="en-GB" dirty="0"/>
              <a:t>White marble statue base shaft,</a:t>
            </a:r>
          </a:p>
        </p:txBody>
      </p:sp>
      <p:sp>
        <p:nvSpPr>
          <p:cNvPr id="7" name="TextBox 6"/>
          <p:cNvSpPr txBox="1"/>
          <p:nvPr/>
        </p:nvSpPr>
        <p:spPr>
          <a:xfrm>
            <a:off x="179512" y="6165304"/>
            <a:ext cx="2808312" cy="646331"/>
          </a:xfrm>
          <a:prstGeom prst="rect">
            <a:avLst/>
          </a:prstGeom>
          <a:noFill/>
        </p:spPr>
        <p:txBody>
          <a:bodyPr wrap="square" rtlCol="0">
            <a:spAutoFit/>
          </a:bodyPr>
          <a:lstStyle/>
          <a:p>
            <a:r>
              <a:rPr lang="en-GB" dirty="0"/>
              <a:t>Date: Third century A.D. (nomenclature). </a:t>
            </a:r>
          </a:p>
        </p:txBody>
      </p:sp>
    </p:spTree>
    <p:extLst>
      <p:ext uri="{BB962C8B-B14F-4D97-AF65-F5344CB8AC3E}">
        <p14:creationId xmlns:p14="http://schemas.microsoft.com/office/powerpoint/2010/main" val="3095860694"/>
      </p:ext>
    </p:extLst>
  </p:cSld>
  <p:clrMapOvr>
    <a:masterClrMapping/>
  </p:clrMapOvr>
  <p:transition spd="slow">
    <p:randomBa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a:t>
            </a:r>
            <a:r>
              <a:rPr lang="en-GB" dirty="0">
                <a:solidFill>
                  <a:srgbClr val="FF0000"/>
                </a:solidFill>
              </a:rPr>
              <a:t>AUSLASSEN</a:t>
            </a:r>
            <a:endParaRPr lang="en-GB" dirty="0"/>
          </a:p>
        </p:txBody>
      </p:sp>
      <p:sp>
        <p:nvSpPr>
          <p:cNvPr id="3" name="Content Placeholder 2"/>
          <p:cNvSpPr>
            <a:spLocks noGrp="1"/>
          </p:cNvSpPr>
          <p:nvPr>
            <p:ph idx="1"/>
          </p:nvPr>
        </p:nvSpPr>
        <p:spPr>
          <a:xfrm>
            <a:off x="457200" y="1600200"/>
            <a:ext cx="4906888" cy="4525963"/>
          </a:xfrm>
        </p:spPr>
        <p:txBody>
          <a:bodyPr>
            <a:normAutofit lnSpcReduction="10000"/>
          </a:bodyPr>
          <a:lstStyle/>
          <a:p>
            <a:r>
              <a:rPr lang="en-GB" dirty="0" err="1"/>
              <a:t>IAph</a:t>
            </a:r>
            <a:r>
              <a:rPr lang="en-GB" dirty="0"/>
              <a:t>. </a:t>
            </a:r>
            <a:r>
              <a:rPr lang="en-GB" b="1" dirty="0"/>
              <a:t>5.210. Dedication of a ?caryatid by Julia Paula, with sculptor's signature</a:t>
            </a:r>
          </a:p>
          <a:p>
            <a:r>
              <a:rPr lang="en-GB" dirty="0"/>
              <a:t>White marble statue base</a:t>
            </a:r>
          </a:p>
          <a:p>
            <a:r>
              <a:rPr lang="en-GB" dirty="0"/>
              <a:t>Mid second century A.D.</a:t>
            </a:r>
          </a:p>
          <a:p>
            <a:r>
              <a:rPr lang="en-GB" dirty="0"/>
              <a:t>Original Location: </a:t>
            </a:r>
            <a:r>
              <a:rPr lang="en-GB" dirty="0" err="1"/>
              <a:t>Hadrianic</a:t>
            </a:r>
            <a:r>
              <a:rPr lang="en-GB" dirty="0"/>
              <a:t> Baths, East court: ?Caryatid portico</a:t>
            </a:r>
          </a:p>
          <a:p>
            <a:r>
              <a:rPr lang="en-GB" b="1" dirty="0"/>
              <a:t>Translation:</a:t>
            </a:r>
          </a:p>
          <a:p>
            <a:r>
              <a:rPr lang="en-GB" dirty="0" err="1"/>
              <a:t>i</a:t>
            </a:r>
            <a:r>
              <a:rPr lang="en-GB" dirty="0"/>
              <a:t>. Julia Paula, daughter of Gaius </a:t>
            </a:r>
            <a:r>
              <a:rPr lang="en-GB" dirty="0" err="1"/>
              <a:t>Apollodotos</a:t>
            </a:r>
            <a:r>
              <a:rPr lang="en-GB" dirty="0"/>
              <a:t>, high priestess, flower-bearer (dedicated this).</a:t>
            </a:r>
          </a:p>
          <a:p>
            <a:r>
              <a:rPr lang="en-GB" dirty="0"/>
              <a:t>ii. </a:t>
            </a:r>
            <a:r>
              <a:rPr lang="en-GB" dirty="0" err="1"/>
              <a:t>Andronikos</a:t>
            </a:r>
            <a:r>
              <a:rPr lang="en-GB" dirty="0"/>
              <a:t> made (the statue)</a:t>
            </a:r>
          </a:p>
          <a:p>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7314" r="11324"/>
          <a:stretch/>
        </p:blipFill>
        <p:spPr>
          <a:xfrm>
            <a:off x="5370286" y="1628800"/>
            <a:ext cx="3522194" cy="4831588"/>
          </a:xfrm>
          <a:prstGeom prst="rect">
            <a:avLst/>
          </a:prstGeom>
        </p:spPr>
      </p:pic>
    </p:spTree>
    <p:extLst>
      <p:ext uri="{BB962C8B-B14F-4D97-AF65-F5344CB8AC3E}">
        <p14:creationId xmlns:p14="http://schemas.microsoft.com/office/powerpoint/2010/main" val="1804202966"/>
      </p:ext>
    </p:extLst>
  </p:cSld>
  <p:clrMapOvr>
    <a:masterClrMapping/>
  </p:clrMapOvr>
  <p:transition spd="slow">
    <p:randomBa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8814" y="404664"/>
            <a:ext cx="3945674" cy="4680520"/>
          </a:xfrm>
          <a:prstGeom prst="rect">
            <a:avLst/>
          </a:prstGeom>
        </p:spPr>
      </p:pic>
      <p:sp>
        <p:nvSpPr>
          <p:cNvPr id="2" name="Title 1"/>
          <p:cNvSpPr>
            <a:spLocks noGrp="1"/>
          </p:cNvSpPr>
          <p:nvPr>
            <p:ph type="title"/>
          </p:nvPr>
        </p:nvSpPr>
        <p:spPr>
          <a:xfrm>
            <a:off x="457200" y="188640"/>
            <a:ext cx="8229600" cy="1143000"/>
          </a:xfrm>
        </p:spPr>
        <p:txBody>
          <a:bodyPr/>
          <a:lstStyle/>
          <a:p>
            <a:r>
              <a:rPr lang="en-GB" dirty="0" err="1"/>
              <a:t>Aphrodisias</a:t>
            </a:r>
            <a:r>
              <a:rPr lang="en-GB" dirty="0"/>
              <a:t>: </a:t>
            </a:r>
            <a:r>
              <a:rPr lang="en-GB" dirty="0">
                <a:solidFill>
                  <a:srgbClr val="FF0000"/>
                </a:solidFill>
              </a:rPr>
              <a:t>AUSLASSEN</a:t>
            </a:r>
            <a:endParaRPr lang="en-GB" dirty="0"/>
          </a:p>
        </p:txBody>
      </p:sp>
      <p:sp>
        <p:nvSpPr>
          <p:cNvPr id="3" name="Content Placeholder 2"/>
          <p:cNvSpPr>
            <a:spLocks noGrp="1"/>
          </p:cNvSpPr>
          <p:nvPr>
            <p:ph idx="1"/>
          </p:nvPr>
        </p:nvSpPr>
        <p:spPr>
          <a:xfrm>
            <a:off x="457200" y="1600200"/>
            <a:ext cx="3918030" cy="5141168"/>
          </a:xfrm>
        </p:spPr>
        <p:txBody>
          <a:bodyPr>
            <a:normAutofit/>
          </a:bodyPr>
          <a:lstStyle/>
          <a:p>
            <a:r>
              <a:rPr lang="en-GB" sz="1800" b="1" dirty="0" err="1">
                <a:effectLst>
                  <a:outerShdw blurRad="38100" dist="38100" dir="2700000" algn="tl">
                    <a:srgbClr val="000000">
                      <a:alpha val="43137"/>
                    </a:srgbClr>
                  </a:outerShdw>
                </a:effectLst>
              </a:rPr>
              <a:t>IAph</a:t>
            </a:r>
            <a:r>
              <a:rPr lang="en-GB" sz="1800" b="1" dirty="0">
                <a:effectLst>
                  <a:outerShdw blurRad="38100" dist="38100" dir="2700000" algn="tl">
                    <a:srgbClr val="000000">
                      <a:alpha val="43137"/>
                    </a:srgbClr>
                  </a:outerShdw>
                </a:effectLst>
              </a:rPr>
              <a:t> 5.7</a:t>
            </a:r>
          </a:p>
          <a:p>
            <a:r>
              <a:rPr lang="en-GB" sz="1800" dirty="0">
                <a:effectLst>
                  <a:outerShdw blurRad="38100" dist="38100" dir="2700000" algn="tl">
                    <a:srgbClr val="000000">
                      <a:alpha val="43137"/>
                    </a:srgbClr>
                  </a:outerShdw>
                </a:effectLst>
              </a:rPr>
              <a:t>Marble statue base</a:t>
            </a:r>
          </a:p>
          <a:p>
            <a:r>
              <a:rPr lang="en-GB" sz="1800" b="1" dirty="0" err="1">
                <a:effectLst>
                  <a:outerShdw blurRad="38100" dist="38100" dir="2700000" algn="tl">
                    <a:srgbClr val="000000">
                      <a:alpha val="43137"/>
                    </a:srgbClr>
                  </a:outerShdw>
                </a:effectLst>
              </a:rPr>
              <a:t>Mitte</a:t>
            </a:r>
            <a:r>
              <a:rPr lang="en-GB" sz="1800" b="1" dirty="0">
                <a:effectLst>
                  <a:outerShdw blurRad="38100" dist="38100" dir="2700000" algn="tl">
                    <a:srgbClr val="000000">
                      <a:alpha val="43137"/>
                    </a:srgbClr>
                  </a:outerShdw>
                </a:effectLst>
              </a:rPr>
              <a:t> 2. </a:t>
            </a:r>
            <a:r>
              <a:rPr lang="en-GB" sz="1800" b="1" dirty="0" err="1">
                <a:effectLst>
                  <a:outerShdw blurRad="38100" dist="38100" dir="2700000" algn="tl">
                    <a:srgbClr val="000000">
                      <a:alpha val="43137"/>
                    </a:srgbClr>
                  </a:outerShdw>
                </a:effectLst>
              </a:rPr>
              <a:t>Jh</a:t>
            </a:r>
            <a:r>
              <a:rPr lang="en-GB" sz="1800" b="1" dirty="0">
                <a:effectLst>
                  <a:outerShdw blurRad="38100" dist="38100" dir="2700000" algn="tl">
                    <a:srgbClr val="000000">
                      <a:alpha val="43137"/>
                    </a:srgbClr>
                  </a:outerShdw>
                </a:effectLst>
              </a:rPr>
              <a:t>. n. Chr.</a:t>
            </a:r>
          </a:p>
          <a:p>
            <a:r>
              <a:rPr lang="en-GB" sz="1800" dirty="0">
                <a:effectLst>
                  <a:outerShdw blurRad="38100" dist="38100" dir="2700000" algn="tl">
                    <a:srgbClr val="000000">
                      <a:alpha val="43137"/>
                    </a:srgbClr>
                  </a:outerShdw>
                </a:effectLst>
              </a:rPr>
              <a:t>One of the series of dedications from the East Court of the </a:t>
            </a:r>
            <a:r>
              <a:rPr lang="en-GB" sz="1800" dirty="0" err="1">
                <a:effectLst>
                  <a:outerShdw blurRad="38100" dist="38100" dir="2700000" algn="tl">
                    <a:srgbClr val="000000">
                      <a:alpha val="43137"/>
                    </a:srgbClr>
                  </a:outerShdw>
                </a:effectLst>
              </a:rPr>
              <a:t>Hadrianic</a:t>
            </a:r>
            <a:r>
              <a:rPr lang="en-GB" sz="1800" dirty="0">
                <a:effectLst>
                  <a:outerShdw blurRad="38100" dist="38100" dir="2700000" algn="tl">
                    <a:srgbClr val="000000">
                      <a:alpha val="43137"/>
                    </a:srgbClr>
                  </a:outerShdw>
                </a:effectLst>
              </a:rPr>
              <a:t> Baths - ; all are by women, and apparently bore caryatids </a:t>
            </a:r>
          </a:p>
          <a:p>
            <a:r>
              <a:rPr lang="en-GB" sz="1800" dirty="0">
                <a:effectLst>
                  <a:outerShdw blurRad="38100" dist="38100" dir="2700000" algn="tl">
                    <a:srgbClr val="000000">
                      <a:alpha val="43137"/>
                    </a:srgbClr>
                  </a:outerShdw>
                </a:effectLst>
                <a:sym typeface="Wingdings" pitchFamily="2" charset="2"/>
              </a:rPr>
              <a:t></a:t>
            </a:r>
            <a:r>
              <a:rPr lang="en-GB" sz="1800" dirty="0">
                <a:effectLst>
                  <a:outerShdw blurRad="38100" dist="38100" dir="2700000" algn="tl">
                    <a:srgbClr val="000000">
                      <a:alpha val="43137"/>
                    </a:srgbClr>
                  </a:outerShdw>
                </a:effectLst>
              </a:rPr>
              <a:t> </a:t>
            </a:r>
            <a:r>
              <a:rPr lang="en-GB" sz="1800" dirty="0" err="1">
                <a:effectLst>
                  <a:outerShdw blurRad="38100" dist="38100" dir="2700000" algn="tl">
                    <a:srgbClr val="000000">
                      <a:alpha val="43137"/>
                    </a:srgbClr>
                  </a:outerShdw>
                </a:effectLst>
              </a:rPr>
              <a:t>Hadrianic</a:t>
            </a:r>
            <a:r>
              <a:rPr lang="en-GB" sz="1800" dirty="0">
                <a:effectLst>
                  <a:outerShdw blurRad="38100" dist="38100" dir="2700000" algn="tl">
                    <a:srgbClr val="000000">
                      <a:alpha val="43137"/>
                    </a:srgbClr>
                  </a:outerShdw>
                </a:effectLst>
              </a:rPr>
              <a:t> Baths, East court: ?Caryatid portico </a:t>
            </a:r>
          </a:p>
          <a:p>
            <a:r>
              <a:rPr lang="en-GB" sz="1800" dirty="0">
                <a:effectLst>
                  <a:outerShdw blurRad="38100" dist="38100" dir="2700000" algn="tl">
                    <a:srgbClr val="000000">
                      <a:alpha val="43137"/>
                    </a:srgbClr>
                  </a:outerShdw>
                </a:effectLst>
              </a:rPr>
              <a:t>For the </a:t>
            </a:r>
            <a:r>
              <a:rPr lang="en-GB" sz="1800" b="1" dirty="0">
                <a:solidFill>
                  <a:schemeClr val="accent5">
                    <a:lumMod val="60000"/>
                    <a:lumOff val="40000"/>
                  </a:schemeClr>
                </a:solidFill>
                <a:effectLst>
                  <a:outerShdw blurRad="38100" dist="38100" dir="2700000" algn="tl">
                    <a:srgbClr val="000000">
                      <a:alpha val="43137"/>
                    </a:srgbClr>
                  </a:outerShdw>
                </a:effectLst>
              </a:rPr>
              <a:t>priesthood of </a:t>
            </a:r>
            <a:r>
              <a:rPr lang="en-GB" sz="1800" b="1" dirty="0" err="1">
                <a:solidFill>
                  <a:schemeClr val="accent5">
                    <a:lumMod val="60000"/>
                    <a:lumOff val="40000"/>
                  </a:schemeClr>
                </a:solidFill>
                <a:effectLst>
                  <a:outerShdw blurRad="38100" dist="38100" dir="2700000" algn="tl">
                    <a:srgbClr val="000000">
                      <a:alpha val="43137"/>
                    </a:srgbClr>
                  </a:outerShdw>
                </a:effectLst>
              </a:rPr>
              <a:t>Arete</a:t>
            </a:r>
            <a:r>
              <a:rPr lang="en-GB" sz="1800" dirty="0">
                <a:effectLst>
                  <a:outerShdw blurRad="38100" dist="38100" dir="2700000" algn="tl">
                    <a:srgbClr val="000000">
                      <a:alpha val="43137"/>
                    </a:srgbClr>
                  </a:outerShdw>
                </a:effectLst>
              </a:rPr>
              <a:t>, see Reynolds, Ruler-cult, 43, and </a:t>
            </a:r>
            <a:r>
              <a:rPr lang="en-GB" sz="1800" b="1" dirty="0">
                <a:effectLst>
                  <a:outerShdw blurRad="38100" dist="38100" dir="2700000" algn="tl">
                    <a:srgbClr val="000000">
                      <a:alpha val="43137"/>
                    </a:srgbClr>
                  </a:outerShdw>
                </a:effectLst>
                <a:hlinkClick r:id="rId3" tooltip="Link to inscription IAph 110212"/>
              </a:rPr>
              <a:t>11.212</a:t>
            </a:r>
            <a:r>
              <a:rPr lang="en-GB" sz="1800" dirty="0">
                <a:effectLst>
                  <a:outerShdw blurRad="38100" dist="38100" dir="2700000" algn="tl">
                    <a:srgbClr val="000000">
                      <a:alpha val="43137"/>
                    </a:srgbClr>
                  </a:outerShdw>
                </a:effectLst>
              </a:rPr>
              <a:t>.</a:t>
            </a:r>
          </a:p>
        </p:txBody>
      </p:sp>
      <p:sp>
        <p:nvSpPr>
          <p:cNvPr id="4" name="TextBox 3"/>
          <p:cNvSpPr txBox="1"/>
          <p:nvPr/>
        </p:nvSpPr>
        <p:spPr>
          <a:xfrm>
            <a:off x="5472100" y="4293096"/>
            <a:ext cx="3564396" cy="2369880"/>
          </a:xfrm>
          <a:prstGeom prst="rect">
            <a:avLst/>
          </a:prstGeom>
          <a:noFill/>
        </p:spPr>
        <p:txBody>
          <a:bodyPr wrap="square" rtlCol="0">
            <a:spAutoFit/>
          </a:bodyPr>
          <a:lstStyle/>
          <a:p>
            <a:r>
              <a:rPr lang="en-GB" dirty="0">
                <a:effectLst>
                  <a:outerShdw blurRad="38100" dist="38100" dir="2700000" algn="tl">
                    <a:srgbClr val="000000">
                      <a:alpha val="43137"/>
                    </a:srgbClr>
                  </a:outerShdw>
                </a:effectLst>
              </a:rPr>
              <a:t>   </a:t>
            </a:r>
            <a:r>
              <a:rPr lang="el-GR" dirty="0">
                <a:solidFill>
                  <a:schemeClr val="accent5">
                    <a:lumMod val="60000"/>
                    <a:lumOff val="40000"/>
                  </a:schemeClr>
                </a:solidFill>
                <a:effectLst>
                  <a:outerShdw blurRad="38100" dist="38100" dir="2700000" algn="tl">
                    <a:srgbClr val="000000">
                      <a:alpha val="43137"/>
                    </a:srgbClr>
                  </a:outerShdw>
                </a:effectLst>
              </a:rPr>
              <a:t>Ἀτταλὶς Μη- </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   </a:t>
            </a:r>
            <a:r>
              <a:rPr lang="el-GR" dirty="0">
                <a:solidFill>
                  <a:schemeClr val="accent5">
                    <a:lumMod val="60000"/>
                    <a:lumOff val="40000"/>
                  </a:schemeClr>
                </a:solidFill>
                <a:effectLst>
                  <a:outerShdw blurRad="38100" dist="38100" dir="2700000" algn="tl">
                    <a:srgbClr val="000000">
                      <a:alpha val="43137"/>
                    </a:srgbClr>
                  </a:outerShdw>
                </a:effectLst>
              </a:rPr>
              <a:t>νοδότου </a:t>
            </a:r>
            <a:br>
              <a:rPr lang="en-GB" i="1" dirty="0">
                <a:solidFill>
                  <a:schemeClr val="accent5">
                    <a:lumMod val="60000"/>
                    <a:lumOff val="40000"/>
                  </a:schemeClr>
                </a:solidFill>
                <a:effectLst>
                  <a:outerShdw blurRad="38100" dist="38100" dir="2700000" algn="tl">
                    <a:srgbClr val="000000">
                      <a:alpha val="43137"/>
                    </a:srgbClr>
                  </a:outerShdw>
                </a:effectLst>
              </a:rPr>
            </a:br>
            <a:r>
              <a:rPr lang="en-GB" i="1" dirty="0">
                <a:solidFill>
                  <a:schemeClr val="accent5">
                    <a:lumMod val="60000"/>
                    <a:lumOff val="40000"/>
                  </a:schemeClr>
                </a:solidFill>
                <a:effectLst>
                  <a:outerShdw blurRad="38100" dist="38100" dir="2700000" algn="tl">
                    <a:srgbClr val="000000">
                      <a:alpha val="43137"/>
                    </a:srgbClr>
                  </a:outerShdw>
                </a:effectLst>
              </a:rPr>
              <a:t>   </a:t>
            </a:r>
            <a:r>
              <a:rPr lang="el-GR" dirty="0">
                <a:solidFill>
                  <a:schemeClr val="accent5">
                    <a:lumMod val="60000"/>
                    <a:lumOff val="40000"/>
                  </a:schemeClr>
                </a:solidFill>
                <a:effectLst>
                  <a:outerShdw blurRad="38100" dist="38100" dir="2700000" algn="tl">
                    <a:srgbClr val="000000">
                      <a:alpha val="43137"/>
                    </a:srgbClr>
                  </a:outerShdw>
                </a:effectLst>
              </a:rPr>
              <a:t>τοῦ Νεικομά- </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   </a:t>
            </a:r>
            <a:r>
              <a:rPr lang="el-GR" dirty="0">
                <a:solidFill>
                  <a:schemeClr val="accent5">
                    <a:lumMod val="60000"/>
                    <a:lumOff val="40000"/>
                  </a:schemeClr>
                </a:solidFill>
                <a:effectLst>
                  <a:outerShdw blurRad="38100" dist="38100" dir="2700000" algn="tl">
                    <a:srgbClr val="000000">
                      <a:alpha val="43137"/>
                    </a:srgbClr>
                  </a:outerShdw>
                </a:effectLst>
              </a:rPr>
              <a:t>χου ἀρχιερέ-</a:t>
            </a:r>
            <a:br>
              <a:rPr lang="en-GB" i="1" dirty="0">
                <a:solidFill>
                  <a:schemeClr val="accent5">
                    <a:lumMod val="60000"/>
                    <a:lumOff val="40000"/>
                  </a:schemeClr>
                </a:solidFill>
                <a:effectLst>
                  <a:outerShdw blurRad="38100" dist="38100" dir="2700000" algn="tl">
                    <a:srgbClr val="000000">
                      <a:alpha val="43137"/>
                    </a:srgbClr>
                  </a:outerShdw>
                </a:effectLst>
              </a:rPr>
            </a:br>
            <a:r>
              <a:rPr lang="en-GB" baseline="30000" dirty="0">
                <a:solidFill>
                  <a:schemeClr val="accent5">
                    <a:lumMod val="60000"/>
                    <a:lumOff val="40000"/>
                  </a:schemeClr>
                </a:solidFill>
                <a:effectLst>
                  <a:outerShdw blurRad="38100" dist="38100" dir="2700000" algn="tl">
                    <a:srgbClr val="000000">
                      <a:alpha val="43137"/>
                    </a:srgbClr>
                  </a:outerShdw>
                </a:effectLst>
              </a:rPr>
              <a:t>5</a:t>
            </a:r>
            <a:r>
              <a:rPr lang="en-GB" i="1" dirty="0">
                <a:solidFill>
                  <a:schemeClr val="accent5">
                    <a:lumMod val="60000"/>
                    <a:lumOff val="40000"/>
                  </a:schemeClr>
                </a:solidFill>
                <a:effectLst>
                  <a:outerShdw blurRad="38100" dist="38100" dir="2700000" algn="tl">
                    <a:srgbClr val="000000">
                      <a:alpha val="43137"/>
                    </a:srgbClr>
                  </a:outerShdw>
                </a:effectLst>
              </a:rPr>
              <a:t>  </a:t>
            </a:r>
            <a:r>
              <a:rPr lang="el-GR" dirty="0">
                <a:solidFill>
                  <a:schemeClr val="accent5">
                    <a:lumMod val="60000"/>
                    <a:lumOff val="40000"/>
                  </a:schemeClr>
                </a:solidFill>
                <a:effectLst>
                  <a:outerShdw blurRad="38100" dist="38100" dir="2700000" algn="tl">
                    <a:srgbClr val="000000">
                      <a:alpha val="43137"/>
                    </a:srgbClr>
                  </a:outerShdw>
                </a:effectLst>
              </a:rPr>
              <a:t>ως </a:t>
            </a:r>
            <a:r>
              <a:rPr lang="el-GR" b="1" dirty="0">
                <a:solidFill>
                  <a:schemeClr val="accent5">
                    <a:lumMod val="60000"/>
                    <a:lumOff val="40000"/>
                  </a:schemeClr>
                </a:solidFill>
                <a:effectLst>
                  <a:outerShdw blurRad="38100" dist="38100" dir="2700000" algn="tl">
                    <a:srgbClr val="000000">
                      <a:alpha val="43137"/>
                    </a:srgbClr>
                  </a:outerShdw>
                </a:effectLst>
              </a:rPr>
              <a:t>ἱέρεια Ἀρε- </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dirty="0">
                <a:solidFill>
                  <a:schemeClr val="accent5">
                    <a:lumMod val="60000"/>
                    <a:lumOff val="40000"/>
                  </a:schemeClr>
                </a:solidFill>
                <a:effectLst>
                  <a:outerShdw blurRad="38100" dist="38100" dir="2700000" algn="tl">
                    <a:srgbClr val="000000">
                      <a:alpha val="43137"/>
                    </a:srgbClr>
                  </a:outerShdw>
                </a:effectLst>
              </a:rPr>
              <a:t>   </a:t>
            </a:r>
            <a:r>
              <a:rPr lang="el-GR" b="1" dirty="0">
                <a:solidFill>
                  <a:schemeClr val="accent5">
                    <a:lumMod val="60000"/>
                    <a:lumOff val="40000"/>
                  </a:schemeClr>
                </a:solidFill>
                <a:effectLst>
                  <a:outerShdw blurRad="38100" dist="38100" dir="2700000" algn="tl">
                    <a:srgbClr val="000000">
                      <a:alpha val="43137"/>
                    </a:srgbClr>
                  </a:outerShdw>
                </a:effectLst>
              </a:rPr>
              <a:t>τῆς</a:t>
            </a:r>
            <a:r>
              <a:rPr lang="el-GR" dirty="0">
                <a:solidFill>
                  <a:schemeClr val="accent5">
                    <a:lumMod val="60000"/>
                    <a:lumOff val="40000"/>
                  </a:schemeClr>
                </a:solidFill>
                <a:effectLst>
                  <a:outerShdw blurRad="38100" dist="38100" dir="2700000" algn="tl">
                    <a:srgbClr val="000000">
                      <a:alpha val="43137"/>
                    </a:srgbClr>
                  </a:outerShdw>
                </a:effectLst>
              </a:rPr>
              <a:t> τῷ Δήμῳ</a:t>
            </a:r>
            <a:r>
              <a:rPr lang="en-GB" dirty="0">
                <a:solidFill>
                  <a:schemeClr val="accent5">
                    <a:lumMod val="60000"/>
                    <a:lumOff val="40000"/>
                  </a:schemeClr>
                </a:solidFill>
                <a:effectLst>
                  <a:outerShdw blurRad="38100" dist="38100" dir="2700000" algn="tl">
                    <a:srgbClr val="000000">
                      <a:alpha val="43137"/>
                    </a:srgbClr>
                  </a:outerShdw>
                </a:effectLst>
              </a:rPr>
              <a:t>.</a:t>
            </a:r>
          </a:p>
          <a:p>
            <a:endParaRPr lang="en-GB" dirty="0"/>
          </a:p>
          <a:p>
            <a:r>
              <a:rPr lang="en-GB" sz="1100" dirty="0" err="1"/>
              <a:t>Attalis</a:t>
            </a:r>
            <a:r>
              <a:rPr lang="en-GB" sz="1100" dirty="0"/>
              <a:t> </a:t>
            </a:r>
            <a:r>
              <a:rPr lang="en-GB" sz="1100" dirty="0" err="1"/>
              <a:t>daugher</a:t>
            </a:r>
            <a:r>
              <a:rPr lang="en-GB" sz="1100" dirty="0"/>
              <a:t> of </a:t>
            </a:r>
            <a:r>
              <a:rPr lang="en-GB" sz="1100" dirty="0" err="1"/>
              <a:t>Menodotos</a:t>
            </a:r>
            <a:r>
              <a:rPr lang="en-GB" sz="1100" dirty="0"/>
              <a:t> the son of </a:t>
            </a:r>
            <a:r>
              <a:rPr lang="en-GB" sz="1100" dirty="0" err="1"/>
              <a:t>Nikomachos</a:t>
            </a:r>
            <a:r>
              <a:rPr lang="en-GB" sz="1100" dirty="0"/>
              <a:t>, high priest, priestess of </a:t>
            </a:r>
            <a:r>
              <a:rPr lang="en-GB" sz="1100" dirty="0" err="1"/>
              <a:t>Arete</a:t>
            </a:r>
            <a:r>
              <a:rPr lang="en-GB" sz="1100" dirty="0"/>
              <a:t>, to the People.</a:t>
            </a:r>
            <a:endParaRPr lang="en-GB" sz="1600" dirty="0"/>
          </a:p>
        </p:txBody>
      </p:sp>
      <p:sp>
        <p:nvSpPr>
          <p:cNvPr id="5" name="TextBox 4"/>
          <p:cNvSpPr txBox="1"/>
          <p:nvPr/>
        </p:nvSpPr>
        <p:spPr>
          <a:xfrm>
            <a:off x="1577911" y="6587846"/>
            <a:ext cx="3672408" cy="261610"/>
          </a:xfrm>
          <a:prstGeom prst="rect">
            <a:avLst/>
          </a:prstGeom>
          <a:noFill/>
        </p:spPr>
        <p:txBody>
          <a:bodyPr wrap="square" rtlCol="0">
            <a:spAutoFit/>
          </a:bodyPr>
          <a:lstStyle/>
          <a:p>
            <a:r>
              <a:rPr lang="en-GB" sz="1100" dirty="0">
                <a:hlinkClick r:id="rId4"/>
              </a:rPr>
              <a:t>http://insaph.kcl.ac.uk/iaph2007/iAph050007.html</a:t>
            </a:r>
            <a:r>
              <a:rPr lang="en-GB" sz="1100" dirty="0"/>
              <a:t> </a:t>
            </a:r>
          </a:p>
        </p:txBody>
      </p:sp>
    </p:spTree>
    <p:extLst>
      <p:ext uri="{BB962C8B-B14F-4D97-AF65-F5344CB8AC3E}">
        <p14:creationId xmlns:p14="http://schemas.microsoft.com/office/powerpoint/2010/main" val="535823349"/>
      </p:ext>
    </p:extLst>
  </p:cSld>
  <p:clrMapOvr>
    <a:masterClrMapping/>
  </p:clrMapOvr>
  <p:transition spd="slow">
    <p:randomBa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a:t>
            </a:r>
            <a:r>
              <a:rPr lang="en-GB" dirty="0">
                <a:solidFill>
                  <a:srgbClr val="FF0000"/>
                </a:solidFill>
              </a:rPr>
              <a:t>AUSLASSEN</a:t>
            </a:r>
          </a:p>
        </p:txBody>
      </p:sp>
      <p:sp>
        <p:nvSpPr>
          <p:cNvPr id="3" name="Content Placeholder 2"/>
          <p:cNvSpPr>
            <a:spLocks noGrp="1"/>
          </p:cNvSpPr>
          <p:nvPr>
            <p:ph idx="1"/>
          </p:nvPr>
        </p:nvSpPr>
        <p:spPr>
          <a:xfrm>
            <a:off x="457200" y="1600200"/>
            <a:ext cx="4186808" cy="4525963"/>
          </a:xfrm>
        </p:spPr>
        <p:txBody>
          <a:bodyPr/>
          <a:lstStyle/>
          <a:p>
            <a:r>
              <a:rPr lang="en-GB" dirty="0" err="1"/>
              <a:t>IAph</a:t>
            </a:r>
            <a:r>
              <a:rPr lang="en-GB" dirty="0"/>
              <a:t> </a:t>
            </a:r>
            <a:r>
              <a:rPr lang="en-GB" b="1" dirty="0"/>
              <a:t>5.8. Dedication of a ?caryatid by Gaia </a:t>
            </a:r>
            <a:r>
              <a:rPr lang="en-GB" b="1" dirty="0" err="1"/>
              <a:t>Tatia</a:t>
            </a:r>
            <a:r>
              <a:rPr lang="en-GB" b="1" dirty="0"/>
              <a:t> </a:t>
            </a:r>
            <a:r>
              <a:rPr lang="en-GB" b="1" dirty="0" err="1"/>
              <a:t>Chresteina</a:t>
            </a:r>
            <a:endParaRPr lang="en-GB" b="1" dirty="0"/>
          </a:p>
          <a:p>
            <a:r>
              <a:rPr lang="en-GB" b="1" dirty="0"/>
              <a:t>AD 150-200</a:t>
            </a:r>
          </a:p>
          <a:p>
            <a:r>
              <a:rPr lang="en-GB" dirty="0" err="1"/>
              <a:t>Hadrianic</a:t>
            </a:r>
            <a:r>
              <a:rPr lang="en-GB" dirty="0"/>
              <a:t> Baths, East Court</a:t>
            </a:r>
            <a:endParaRPr lang="en-GB" b="1" dirty="0"/>
          </a:p>
          <a:p>
            <a:endParaRPr lang="en-GB" dirty="0"/>
          </a:p>
        </p:txBody>
      </p:sp>
      <p:sp>
        <p:nvSpPr>
          <p:cNvPr id="4" name="TextBox 3"/>
          <p:cNvSpPr txBox="1"/>
          <p:nvPr/>
        </p:nvSpPr>
        <p:spPr>
          <a:xfrm>
            <a:off x="2339752" y="4365104"/>
            <a:ext cx="3168352" cy="1477328"/>
          </a:xfrm>
          <a:prstGeom prst="rect">
            <a:avLst/>
          </a:prstGeom>
          <a:noFill/>
        </p:spPr>
        <p:txBody>
          <a:bodyPr wrap="square" rtlCol="0">
            <a:spAutoFit/>
          </a:bodyPr>
          <a:lstStyle/>
          <a:p>
            <a:r>
              <a:rPr lang="en-GB" dirty="0"/>
              <a:t>   </a:t>
            </a:r>
            <a:r>
              <a:rPr lang="el-GR" dirty="0"/>
              <a:t>Γαΐα Τατία </a:t>
            </a:r>
            <a:br>
              <a:rPr lang="en-GB" dirty="0"/>
            </a:br>
            <a:r>
              <a:rPr lang="en-GB" dirty="0"/>
              <a:t>   </a:t>
            </a:r>
            <a:r>
              <a:rPr lang="el-GR" dirty="0"/>
              <a:t>[Χρ]ησστεῖνα </a:t>
            </a:r>
            <a:br>
              <a:rPr lang="en-GB" dirty="0"/>
            </a:br>
            <a:r>
              <a:rPr lang="en-GB" dirty="0"/>
              <a:t>   </a:t>
            </a:r>
            <a:r>
              <a:rPr lang="el-GR" dirty="0"/>
              <a:t>ἀρχιέρεια θυγά- </a:t>
            </a:r>
            <a:br>
              <a:rPr lang="en-GB" dirty="0"/>
            </a:br>
            <a:r>
              <a:rPr lang="en-GB" dirty="0"/>
              <a:t>   </a:t>
            </a:r>
            <a:r>
              <a:rPr lang="el-GR" dirty="0"/>
              <a:t>τηρ πόλεως </a:t>
            </a:r>
            <a:br>
              <a:rPr lang="en-GB" dirty="0"/>
            </a:br>
            <a:r>
              <a:rPr lang="el-GR" i="1" dirty="0"/>
              <a:t>5</a:t>
            </a:r>
            <a:r>
              <a:rPr lang="en-GB" i="1" dirty="0"/>
              <a:t>  </a:t>
            </a:r>
            <a:r>
              <a:rPr lang="el-GR" dirty="0"/>
              <a:t>τῇ Πατρίδι</a:t>
            </a:r>
            <a:r>
              <a:rPr lang="en-GB" dirty="0"/>
              <a:t>.</a:t>
            </a:r>
            <a:r>
              <a:rPr lang="el-GR" dirty="0"/>
              <a:t> </a:t>
            </a:r>
            <a:endParaRPr lang="en-GB" dirty="0"/>
          </a:p>
        </p:txBody>
      </p:sp>
      <p:sp>
        <p:nvSpPr>
          <p:cNvPr id="5" name="TextBox 4"/>
          <p:cNvSpPr txBox="1"/>
          <p:nvPr/>
        </p:nvSpPr>
        <p:spPr>
          <a:xfrm>
            <a:off x="1331640" y="5894247"/>
            <a:ext cx="3456384" cy="461665"/>
          </a:xfrm>
          <a:prstGeom prst="rect">
            <a:avLst/>
          </a:prstGeom>
          <a:noFill/>
        </p:spPr>
        <p:txBody>
          <a:bodyPr wrap="square" rtlCol="0">
            <a:spAutoFit/>
          </a:bodyPr>
          <a:lstStyle/>
          <a:p>
            <a:r>
              <a:rPr lang="en-GB" sz="1200" dirty="0"/>
              <a:t>Gaia </a:t>
            </a:r>
            <a:r>
              <a:rPr lang="en-GB" sz="1200" dirty="0" err="1"/>
              <a:t>Tatia</a:t>
            </a:r>
            <a:r>
              <a:rPr lang="en-GB" sz="1200" dirty="0"/>
              <a:t> </a:t>
            </a:r>
            <a:r>
              <a:rPr lang="en-GB" sz="1200" dirty="0" err="1"/>
              <a:t>Chrestina</a:t>
            </a:r>
            <a:r>
              <a:rPr lang="en-GB" sz="1200" dirty="0"/>
              <a:t>, high priestess, daughter of the city, to her homeland</a:t>
            </a:r>
            <a:endParaRPr lang="en-GB" dirty="0"/>
          </a:p>
        </p:txBody>
      </p:sp>
      <p:pic>
        <p:nvPicPr>
          <p:cNvPr id="6" name="Picture 5"/>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427984" y="1371014"/>
            <a:ext cx="4567166" cy="3758777"/>
          </a:xfrm>
          <a:prstGeom prst="rect">
            <a:avLst/>
          </a:prstGeom>
        </p:spPr>
      </p:pic>
      <p:sp>
        <p:nvSpPr>
          <p:cNvPr id="7" name="TextBox 6"/>
          <p:cNvSpPr txBox="1"/>
          <p:nvPr/>
        </p:nvSpPr>
        <p:spPr>
          <a:xfrm>
            <a:off x="6588224" y="5229200"/>
            <a:ext cx="1728192" cy="1477328"/>
          </a:xfrm>
          <a:prstGeom prst="rect">
            <a:avLst/>
          </a:prstGeom>
          <a:noFill/>
        </p:spPr>
        <p:txBody>
          <a:bodyPr wrap="square" rtlCol="0">
            <a:spAutoFit/>
          </a:bodyPr>
          <a:lstStyle/>
          <a:p>
            <a:r>
              <a:rPr lang="fr-FR" dirty="0"/>
              <a:t>Boulanger, Robert, </a:t>
            </a:r>
            <a:r>
              <a:rPr lang="fr-FR" i="1" dirty="0"/>
              <a:t>Laodicée du Lycos</a:t>
            </a:r>
            <a:r>
              <a:rPr lang="fr-FR" dirty="0"/>
              <a:t>, 317-318, note 8</a:t>
            </a:r>
            <a:endParaRPr lang="en-GB" dirty="0"/>
          </a:p>
        </p:txBody>
      </p:sp>
    </p:spTree>
    <p:extLst>
      <p:ext uri="{BB962C8B-B14F-4D97-AF65-F5344CB8AC3E}">
        <p14:creationId xmlns:p14="http://schemas.microsoft.com/office/powerpoint/2010/main" val="2037167480"/>
      </p:ext>
    </p:extLst>
  </p:cSld>
  <p:clrMapOvr>
    <a:masterClrMapping/>
  </p:clrMapOvr>
  <p:transition spd="slow">
    <p:randomBa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Women – patroness (KEARSLEY)</a:t>
            </a:r>
          </a:p>
        </p:txBody>
      </p:sp>
      <p:sp>
        <p:nvSpPr>
          <p:cNvPr id="3" name="Content Placeholder 2"/>
          <p:cNvSpPr>
            <a:spLocks noGrp="1"/>
          </p:cNvSpPr>
          <p:nvPr>
            <p:ph idx="1"/>
          </p:nvPr>
        </p:nvSpPr>
        <p:spPr/>
        <p:txBody>
          <a:bodyPr>
            <a:normAutofit fontScale="85000" lnSpcReduction="10000"/>
          </a:bodyPr>
          <a:lstStyle/>
          <a:p>
            <a:r>
              <a:rPr lang="en-GB" dirty="0"/>
              <a:t>such references are not limited to men as might have been expected.</a:t>
            </a:r>
          </a:p>
          <a:p>
            <a:r>
              <a:rPr lang="en-GB" dirty="0"/>
              <a:t>Among the women who appear is Phoebe, named as a deaconess of</a:t>
            </a:r>
          </a:p>
          <a:p>
            <a:r>
              <a:rPr lang="en-GB" dirty="0"/>
              <a:t>the church in </a:t>
            </a:r>
            <a:r>
              <a:rPr lang="en-GB" dirty="0" err="1"/>
              <a:t>Kenchreai</a:t>
            </a:r>
            <a:r>
              <a:rPr lang="en-GB" dirty="0"/>
              <a:t>, in Romans 16:1-2.3 She is of special interest</a:t>
            </a:r>
          </a:p>
          <a:p>
            <a:r>
              <a:rPr lang="en-GB" dirty="0"/>
              <a:t>because she is also described as the benefactress, or patroness</a:t>
            </a:r>
          </a:p>
          <a:p>
            <a:r>
              <a:rPr lang="en-GB" dirty="0"/>
              <a:t>(π</a:t>
            </a:r>
            <a:r>
              <a:rPr lang="en-GB" dirty="0" err="1"/>
              <a:t>ροστάτις</a:t>
            </a:r>
            <a:r>
              <a:rPr lang="en-GB" dirty="0"/>
              <a:t>), of the Christian community in the city.</a:t>
            </a:r>
          </a:p>
          <a:p>
            <a:r>
              <a:rPr lang="en-GB" dirty="0"/>
              <a:t>Many translators of the passage where Phoebe is mentioned,</a:t>
            </a:r>
          </a:p>
          <a:p>
            <a:r>
              <a:rPr lang="en-GB" dirty="0"/>
              <a:t>however, have doubted the appropriateness of the word π</a:t>
            </a:r>
            <a:r>
              <a:rPr lang="en-GB" dirty="0" err="1"/>
              <a:t>ροστάτις</a:t>
            </a:r>
            <a:r>
              <a:rPr lang="en-GB" dirty="0"/>
              <a:t>,</a:t>
            </a:r>
          </a:p>
          <a:p>
            <a:r>
              <a:rPr lang="en-GB" dirty="0"/>
              <a:t>preferring as an alternative παρα</a:t>
            </a:r>
            <a:r>
              <a:rPr lang="en-GB" dirty="0" err="1"/>
              <a:t>στάτις</a:t>
            </a:r>
            <a:r>
              <a:rPr lang="en-GB" dirty="0"/>
              <a:t>, or helper, which occurs in a</a:t>
            </a:r>
          </a:p>
          <a:p>
            <a:r>
              <a:rPr lang="en-GB" dirty="0"/>
              <a:t>less well-attested textual tradition.</a:t>
            </a:r>
          </a:p>
          <a:p>
            <a:r>
              <a:rPr lang="de-DE" dirty="0">
                <a:sym typeface="Wingdings" pitchFamily="2" charset="2"/>
              </a:rPr>
              <a:t></a:t>
            </a:r>
            <a:r>
              <a:rPr lang="en-GB" dirty="0" err="1"/>
              <a:t>Iunia</a:t>
            </a:r>
            <a:r>
              <a:rPr lang="en-GB" dirty="0"/>
              <a:t> Theodora  (Corinth)</a:t>
            </a:r>
          </a:p>
          <a:p>
            <a:r>
              <a:rPr lang="en-GB" dirty="0">
                <a:solidFill>
                  <a:schemeClr val="accent5">
                    <a:lumMod val="60000"/>
                    <a:lumOff val="40000"/>
                  </a:schemeClr>
                </a:solidFill>
              </a:rPr>
              <a:t>Claudia </a:t>
            </a:r>
            <a:r>
              <a:rPr lang="en-GB" dirty="0" err="1">
                <a:solidFill>
                  <a:schemeClr val="accent5">
                    <a:lumMod val="60000"/>
                    <a:lumOff val="40000"/>
                  </a:schemeClr>
                </a:solidFill>
              </a:rPr>
              <a:t>Metrodora</a:t>
            </a:r>
            <a:r>
              <a:rPr lang="en-GB" dirty="0">
                <a:solidFill>
                  <a:schemeClr val="accent5">
                    <a:lumMod val="60000"/>
                    <a:lumOff val="40000"/>
                  </a:schemeClr>
                </a:solidFill>
              </a:rPr>
              <a:t> </a:t>
            </a:r>
            <a:r>
              <a:rPr lang="en-GB" dirty="0"/>
              <a:t>(mid-first century) </a:t>
            </a:r>
            <a:r>
              <a:rPr lang="en-GB" dirty="0">
                <a:sym typeface="Wingdings" pitchFamily="2" charset="2"/>
              </a:rPr>
              <a:t></a:t>
            </a:r>
            <a:r>
              <a:rPr lang="en-GB" dirty="0"/>
              <a:t>island of Chios</a:t>
            </a:r>
          </a:p>
          <a:p>
            <a:pPr lvl="1"/>
            <a:r>
              <a:rPr lang="en-GB" dirty="0"/>
              <a:t>a private honorific decree made by certain individuals to a third person during </a:t>
            </a:r>
            <a:r>
              <a:rPr lang="en-GB" dirty="0" err="1"/>
              <a:t>Metrodora’s</a:t>
            </a:r>
            <a:r>
              <a:rPr lang="en-GB" dirty="0"/>
              <a:t> second term of office as </a:t>
            </a:r>
            <a:r>
              <a:rPr lang="en-GB" i="1" dirty="0" err="1"/>
              <a:t>stephanephoros</a:t>
            </a:r>
            <a:r>
              <a:rPr lang="en-GB" dirty="0"/>
              <a:t>, the highest magistracy of the city; From Ephesus, there is a building inscription bearing her name</a:t>
            </a:r>
          </a:p>
        </p:txBody>
      </p:sp>
    </p:spTree>
    <p:extLst>
      <p:ext uri="{BB962C8B-B14F-4D97-AF65-F5344CB8AC3E}">
        <p14:creationId xmlns:p14="http://schemas.microsoft.com/office/powerpoint/2010/main" val="2867582501"/>
      </p:ext>
    </p:extLst>
  </p:cSld>
  <p:clrMapOvr>
    <a:masterClrMapping/>
  </p:clrMapOvr>
  <p:transition spd="slow">
    <p:randomBa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r="13635"/>
          <a:stretch/>
        </p:blipFill>
        <p:spPr>
          <a:xfrm>
            <a:off x="47481" y="81404"/>
            <a:ext cx="9061023" cy="6659964"/>
          </a:xfrm>
          <a:prstGeom prst="rect">
            <a:avLst/>
          </a:prstGeom>
        </p:spPr>
      </p:pic>
      <p:sp>
        <p:nvSpPr>
          <p:cNvPr id="6" name="Content Placeholder 2"/>
          <p:cNvSpPr txBox="1">
            <a:spLocks/>
          </p:cNvSpPr>
          <p:nvPr/>
        </p:nvSpPr>
        <p:spPr>
          <a:xfrm>
            <a:off x="1897093" y="5832523"/>
            <a:ext cx="3754760" cy="972108"/>
          </a:xfrm>
          <a:prstGeom prst="rect">
            <a:avLst/>
          </a:prstGeom>
          <a:ln/>
        </p:spPr>
        <p:style>
          <a:lnRef idx="1">
            <a:schemeClr val="accent5"/>
          </a:lnRef>
          <a:fillRef idx="3">
            <a:schemeClr val="accent5"/>
          </a:fillRef>
          <a:effectRef idx="2">
            <a:schemeClr val="accent5"/>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b="1" dirty="0">
                <a:solidFill>
                  <a:srgbClr val="DA5D18"/>
                </a:solidFill>
              </a:rPr>
              <a:t>VARIABILITAT?</a:t>
            </a:r>
          </a:p>
          <a:p>
            <a:pPr>
              <a:buFont typeface="Wingdings" pitchFamily="2" charset="2"/>
              <a:buChar char="Ø"/>
            </a:pPr>
            <a:r>
              <a:rPr lang="en-GB" sz="1600" dirty="0" err="1">
                <a:solidFill>
                  <a:schemeClr val="accent1">
                    <a:lumMod val="75000"/>
                  </a:schemeClr>
                </a:solidFill>
              </a:rPr>
              <a:t>Regionale</a:t>
            </a:r>
            <a:r>
              <a:rPr lang="en-GB" sz="1600" dirty="0">
                <a:solidFill>
                  <a:schemeClr val="accent1">
                    <a:lumMod val="75000"/>
                  </a:schemeClr>
                </a:solidFill>
              </a:rPr>
              <a:t> </a:t>
            </a:r>
            <a:r>
              <a:rPr lang="en-GB" sz="1600" dirty="0" err="1">
                <a:solidFill>
                  <a:schemeClr val="accent1">
                    <a:lumMod val="75000"/>
                  </a:schemeClr>
                </a:solidFill>
              </a:rPr>
              <a:t>Unterschiede</a:t>
            </a:r>
            <a:r>
              <a:rPr lang="en-GB" sz="1600" dirty="0">
                <a:solidFill>
                  <a:schemeClr val="accent1">
                    <a:lumMod val="75000"/>
                  </a:schemeClr>
                </a:solidFill>
              </a:rPr>
              <a:t> </a:t>
            </a:r>
            <a:r>
              <a:rPr lang="en-GB" sz="1600" dirty="0" err="1">
                <a:solidFill>
                  <a:schemeClr val="accent1">
                    <a:lumMod val="75000"/>
                  </a:schemeClr>
                </a:solidFill>
              </a:rPr>
              <a:t>herausarbeiten</a:t>
            </a:r>
            <a:endParaRPr lang="en-GB" sz="1600" dirty="0">
              <a:solidFill>
                <a:schemeClr val="accent1">
                  <a:lumMod val="75000"/>
                </a:schemeClr>
              </a:solidFill>
            </a:endParaRPr>
          </a:p>
        </p:txBody>
      </p:sp>
      <p:sp>
        <p:nvSpPr>
          <p:cNvPr id="7" name="Title 1"/>
          <p:cNvSpPr>
            <a:spLocks noGrp="1"/>
          </p:cNvSpPr>
          <p:nvPr>
            <p:ph type="title"/>
          </p:nvPr>
        </p:nvSpPr>
        <p:spPr>
          <a:xfrm>
            <a:off x="457200" y="188640"/>
            <a:ext cx="8229600" cy="1143000"/>
          </a:xfrm>
        </p:spPr>
        <p:txBody>
          <a:bodyPr>
            <a:normAutofit/>
          </a:bodyPr>
          <a:lstStyle/>
          <a:p>
            <a:r>
              <a:rPr lang="en-GB" dirty="0" err="1"/>
              <a:t>Diversität</a:t>
            </a:r>
            <a:r>
              <a:rPr lang="en-GB" dirty="0"/>
              <a:t> der </a:t>
            </a:r>
            <a:r>
              <a:rPr lang="en-GB" i="1" dirty="0" err="1"/>
              <a:t>archiereia</a:t>
            </a:r>
            <a:r>
              <a:rPr lang="en-GB" dirty="0"/>
              <a:t>: </a:t>
            </a:r>
            <a:r>
              <a:rPr lang="en-GB" dirty="0" err="1"/>
              <a:t>Fragen</a:t>
            </a:r>
            <a:endParaRPr lang="en-GB" dirty="0"/>
          </a:p>
        </p:txBody>
      </p:sp>
      <p:sp>
        <p:nvSpPr>
          <p:cNvPr id="8" name="Content Placeholder 2"/>
          <p:cNvSpPr txBox="1">
            <a:spLocks/>
          </p:cNvSpPr>
          <p:nvPr/>
        </p:nvSpPr>
        <p:spPr>
          <a:xfrm>
            <a:off x="4572000" y="3510264"/>
            <a:ext cx="3754760" cy="3087087"/>
          </a:xfrm>
          <a:prstGeom prst="rect">
            <a:avLst/>
          </a:prstGeom>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ormAutofit fontScale="77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600" b="1" dirty="0">
                <a:solidFill>
                  <a:schemeClr val="accent5">
                    <a:lumMod val="60000"/>
                    <a:lumOff val="40000"/>
                  </a:schemeClr>
                </a:solidFill>
                <a:effectLst>
                  <a:outerShdw blurRad="38100" dist="38100" dir="2700000" algn="tl">
                    <a:srgbClr val="000000">
                      <a:alpha val="43137"/>
                    </a:srgbClr>
                  </a:outerShdw>
                </a:effectLst>
              </a:rPr>
              <a:t>UNABHÄNGIGKEIT ?</a:t>
            </a:r>
          </a:p>
          <a:p>
            <a:endParaRPr lang="en-GB" sz="1700" dirty="0">
              <a:solidFill>
                <a:schemeClr val="accent5">
                  <a:lumMod val="60000"/>
                  <a:lumOff val="40000"/>
                </a:schemeClr>
              </a:solidFill>
            </a:endParaRPr>
          </a:p>
          <a:p>
            <a:pPr marL="0" indent="0" algn="ctr">
              <a:buNone/>
            </a:pPr>
            <a:r>
              <a:rPr lang="en-GB" sz="2100" b="1" dirty="0" err="1">
                <a:solidFill>
                  <a:schemeClr val="accent5">
                    <a:lumMod val="60000"/>
                    <a:lumOff val="40000"/>
                  </a:schemeClr>
                </a:solidFill>
              </a:rPr>
              <a:t>Wo</a:t>
            </a:r>
            <a:r>
              <a:rPr lang="en-GB" sz="2100" b="1" dirty="0">
                <a:solidFill>
                  <a:schemeClr val="accent5">
                    <a:lumMod val="60000"/>
                    <a:lumOff val="40000"/>
                  </a:schemeClr>
                </a:solidFill>
              </a:rPr>
              <a:t> </a:t>
            </a:r>
            <a:r>
              <a:rPr lang="en-GB" sz="2100" b="1" dirty="0" err="1">
                <a:solidFill>
                  <a:schemeClr val="accent5">
                    <a:lumMod val="60000"/>
                    <a:lumOff val="40000"/>
                  </a:schemeClr>
                </a:solidFill>
              </a:rPr>
              <a:t>können</a:t>
            </a:r>
            <a:r>
              <a:rPr lang="en-GB" sz="2100" b="1" dirty="0">
                <a:solidFill>
                  <a:schemeClr val="accent5">
                    <a:lumMod val="60000"/>
                    <a:lumOff val="40000"/>
                  </a:schemeClr>
                </a:solidFill>
              </a:rPr>
              <a:t> Frauen </a:t>
            </a:r>
            <a:r>
              <a:rPr lang="en-GB" sz="2100" b="1" i="1" dirty="0" err="1">
                <a:solidFill>
                  <a:schemeClr val="accent5">
                    <a:lumMod val="60000"/>
                    <a:lumOff val="40000"/>
                  </a:schemeClr>
                </a:solidFill>
              </a:rPr>
              <a:t>alleine</a:t>
            </a:r>
            <a:r>
              <a:rPr lang="en-GB" sz="2100" b="1" dirty="0">
                <a:solidFill>
                  <a:schemeClr val="accent5">
                    <a:lumMod val="60000"/>
                    <a:lumOff val="40000"/>
                  </a:schemeClr>
                </a:solidFill>
              </a:rPr>
              <a:t> </a:t>
            </a:r>
            <a:r>
              <a:rPr lang="en-GB" sz="2100" b="1" dirty="0" err="1">
                <a:solidFill>
                  <a:schemeClr val="accent5">
                    <a:lumMod val="60000"/>
                    <a:lumOff val="40000"/>
                  </a:schemeClr>
                </a:solidFill>
              </a:rPr>
              <a:t>agieren</a:t>
            </a:r>
            <a:r>
              <a:rPr lang="en-GB" sz="2100" b="1" dirty="0">
                <a:solidFill>
                  <a:schemeClr val="accent5">
                    <a:lumMod val="60000"/>
                    <a:lumOff val="40000"/>
                  </a:schemeClr>
                </a:solidFill>
              </a:rPr>
              <a:t>?</a:t>
            </a:r>
          </a:p>
          <a:p>
            <a:pPr marL="365760" lvl="1" indent="0" algn="ctr">
              <a:buNone/>
            </a:pPr>
            <a:r>
              <a:rPr lang="de-DE" sz="1800" dirty="0">
                <a:solidFill>
                  <a:schemeClr val="accent5">
                    <a:lumMod val="60000"/>
                    <a:lumOff val="40000"/>
                  </a:schemeClr>
                </a:solidFill>
              </a:rPr>
              <a:t>Welche</a:t>
            </a:r>
            <a:r>
              <a:rPr lang="de-DE" sz="1800" i="1" dirty="0">
                <a:solidFill>
                  <a:schemeClr val="accent5">
                    <a:lumMod val="60000"/>
                    <a:lumOff val="40000"/>
                  </a:schemeClr>
                </a:solidFill>
              </a:rPr>
              <a:t> poleis</a:t>
            </a:r>
            <a:r>
              <a:rPr lang="de-DE" sz="1800" dirty="0">
                <a:solidFill>
                  <a:schemeClr val="accent5">
                    <a:lumMod val="60000"/>
                    <a:lumOff val="40000"/>
                  </a:schemeClr>
                </a:solidFill>
              </a:rPr>
              <a:t>? Welche Aktivitäten?</a:t>
            </a:r>
            <a:br>
              <a:rPr lang="de-DE" sz="1800" dirty="0">
                <a:solidFill>
                  <a:schemeClr val="accent5">
                    <a:lumMod val="60000"/>
                    <a:lumOff val="40000"/>
                  </a:schemeClr>
                </a:solidFill>
              </a:rPr>
            </a:br>
            <a:endParaRPr lang="en-GB" sz="1800" dirty="0">
              <a:solidFill>
                <a:schemeClr val="accent5">
                  <a:lumMod val="60000"/>
                  <a:lumOff val="40000"/>
                </a:schemeClr>
              </a:solidFill>
            </a:endParaRPr>
          </a:p>
          <a:p>
            <a:pPr marL="0" indent="0" algn="ctr">
              <a:buNone/>
            </a:pPr>
            <a:r>
              <a:rPr lang="de-DE" sz="2100" b="1" dirty="0">
                <a:solidFill>
                  <a:schemeClr val="accent5">
                    <a:lumMod val="60000"/>
                    <a:lumOff val="40000"/>
                  </a:schemeClr>
                </a:solidFill>
              </a:rPr>
              <a:t>Vermögen von Frauen</a:t>
            </a:r>
            <a:br>
              <a:rPr lang="de-DE" sz="2100" dirty="0">
                <a:solidFill>
                  <a:schemeClr val="accent5">
                    <a:lumMod val="60000"/>
                    <a:lumOff val="40000"/>
                  </a:schemeClr>
                </a:solidFill>
              </a:rPr>
            </a:br>
            <a:r>
              <a:rPr lang="de-DE" sz="1800" dirty="0">
                <a:solidFill>
                  <a:schemeClr val="accent5">
                    <a:lumMod val="60000"/>
                    <a:lumOff val="40000"/>
                  </a:schemeClr>
                </a:solidFill>
              </a:rPr>
              <a:t>In Prinzipat: können Frauen frei verfügen?</a:t>
            </a:r>
            <a:br>
              <a:rPr lang="de-DE" sz="1800" dirty="0">
                <a:solidFill>
                  <a:schemeClr val="accent5">
                    <a:lumMod val="60000"/>
                    <a:lumOff val="40000"/>
                  </a:schemeClr>
                </a:solidFill>
              </a:rPr>
            </a:br>
            <a:endParaRPr lang="en-GB" sz="1700" dirty="0">
              <a:solidFill>
                <a:schemeClr val="accent5">
                  <a:lumMod val="60000"/>
                  <a:lumOff val="40000"/>
                </a:schemeClr>
              </a:solidFill>
            </a:endParaRPr>
          </a:p>
          <a:p>
            <a:pPr marL="0" indent="0" algn="ctr">
              <a:buNone/>
            </a:pPr>
            <a:r>
              <a:rPr lang="en-GB" sz="2100" b="1" dirty="0" err="1">
                <a:solidFill>
                  <a:schemeClr val="accent5">
                    <a:lumMod val="60000"/>
                    <a:lumOff val="40000"/>
                  </a:schemeClr>
                </a:solidFill>
              </a:rPr>
              <a:t>Rolle</a:t>
            </a:r>
            <a:r>
              <a:rPr lang="en-GB" sz="2100" b="1" dirty="0">
                <a:solidFill>
                  <a:schemeClr val="accent5">
                    <a:lumMod val="60000"/>
                    <a:lumOff val="40000"/>
                  </a:schemeClr>
                </a:solidFill>
              </a:rPr>
              <a:t> von </a:t>
            </a:r>
            <a:r>
              <a:rPr lang="en-GB" sz="2100" b="1" dirty="0" err="1">
                <a:solidFill>
                  <a:schemeClr val="accent5">
                    <a:lumMod val="60000"/>
                    <a:lumOff val="40000"/>
                  </a:schemeClr>
                </a:solidFill>
              </a:rPr>
              <a:t>Ehemann</a:t>
            </a:r>
            <a:r>
              <a:rPr lang="en-GB" sz="2100" b="1" dirty="0">
                <a:solidFill>
                  <a:schemeClr val="accent5">
                    <a:lumMod val="60000"/>
                    <a:lumOff val="40000"/>
                  </a:schemeClr>
                </a:solidFill>
              </a:rPr>
              <a:t> &amp; </a:t>
            </a:r>
            <a:r>
              <a:rPr lang="en-GB" sz="2100" b="1" dirty="0" err="1">
                <a:solidFill>
                  <a:schemeClr val="accent5">
                    <a:lumMod val="60000"/>
                    <a:lumOff val="40000"/>
                  </a:schemeClr>
                </a:solidFill>
              </a:rPr>
              <a:t>Familie</a:t>
            </a:r>
            <a:r>
              <a:rPr lang="en-GB" sz="2100" b="1" dirty="0">
                <a:solidFill>
                  <a:schemeClr val="accent5">
                    <a:lumMod val="60000"/>
                    <a:lumOff val="40000"/>
                  </a:schemeClr>
                </a:solidFill>
              </a:rPr>
              <a:t> </a:t>
            </a:r>
            <a:r>
              <a:rPr lang="en-GB" sz="2100" b="1" dirty="0" err="1">
                <a:solidFill>
                  <a:schemeClr val="accent5">
                    <a:lumMod val="60000"/>
                    <a:lumOff val="40000"/>
                  </a:schemeClr>
                </a:solidFill>
              </a:rPr>
              <a:t>für</a:t>
            </a:r>
            <a:r>
              <a:rPr lang="en-GB" sz="2100" b="1" dirty="0">
                <a:solidFill>
                  <a:schemeClr val="accent5">
                    <a:lumMod val="60000"/>
                    <a:lumOff val="40000"/>
                  </a:schemeClr>
                </a:solidFill>
              </a:rPr>
              <a:t> die </a:t>
            </a:r>
            <a:r>
              <a:rPr lang="en-GB" sz="2100" b="1" dirty="0" err="1">
                <a:solidFill>
                  <a:schemeClr val="accent5">
                    <a:lumMod val="60000"/>
                    <a:lumOff val="40000"/>
                  </a:schemeClr>
                </a:solidFill>
              </a:rPr>
              <a:t>Ausübung</a:t>
            </a:r>
            <a:r>
              <a:rPr lang="en-GB" sz="2100" b="1" dirty="0">
                <a:solidFill>
                  <a:schemeClr val="accent5">
                    <a:lumMod val="60000"/>
                    <a:lumOff val="40000"/>
                  </a:schemeClr>
                </a:solidFill>
              </a:rPr>
              <a:t> </a:t>
            </a:r>
            <a:r>
              <a:rPr lang="en-GB" sz="2100" b="1" dirty="0" err="1">
                <a:solidFill>
                  <a:schemeClr val="accent5">
                    <a:lumMod val="60000"/>
                    <a:lumOff val="40000"/>
                  </a:schemeClr>
                </a:solidFill>
              </a:rPr>
              <a:t>eines</a:t>
            </a:r>
            <a:r>
              <a:rPr lang="en-GB" sz="2100" b="1" dirty="0">
                <a:solidFill>
                  <a:schemeClr val="accent5">
                    <a:lumMod val="60000"/>
                    <a:lumOff val="40000"/>
                  </a:schemeClr>
                </a:solidFill>
              </a:rPr>
              <a:t> </a:t>
            </a:r>
            <a:r>
              <a:rPr lang="en-GB" sz="2100" b="1" dirty="0" err="1">
                <a:solidFill>
                  <a:schemeClr val="accent5">
                    <a:lumMod val="60000"/>
                    <a:lumOff val="40000"/>
                  </a:schemeClr>
                </a:solidFill>
              </a:rPr>
              <a:t>Priesteramtes</a:t>
            </a:r>
            <a:r>
              <a:rPr lang="en-GB" sz="2100" b="1" dirty="0">
                <a:solidFill>
                  <a:schemeClr val="accent5">
                    <a:lumMod val="60000"/>
                    <a:lumOff val="40000"/>
                  </a:schemeClr>
                </a:solidFill>
              </a:rPr>
              <a:t>?</a:t>
            </a:r>
          </a:p>
          <a:p>
            <a:pPr marL="365760" lvl="1" indent="0">
              <a:buNone/>
            </a:pPr>
            <a:r>
              <a:rPr lang="en-GB" sz="1800" dirty="0">
                <a:solidFill>
                  <a:schemeClr val="accent5">
                    <a:lumMod val="60000"/>
                    <a:lumOff val="40000"/>
                  </a:schemeClr>
                </a:solidFill>
                <a:sym typeface="Wingdings" pitchFamily="2" charset="2"/>
              </a:rPr>
              <a:t> </a:t>
            </a:r>
            <a:r>
              <a:rPr lang="en-GB" sz="1800" i="1" dirty="0" err="1">
                <a:solidFill>
                  <a:schemeClr val="accent5">
                    <a:lumMod val="60000"/>
                    <a:lumOff val="40000"/>
                  </a:schemeClr>
                </a:solidFill>
              </a:rPr>
              <a:t>z.B</a:t>
            </a:r>
            <a:r>
              <a:rPr lang="en-GB" sz="1800" i="1" dirty="0">
                <a:solidFill>
                  <a:schemeClr val="accent5">
                    <a:lumMod val="60000"/>
                    <a:lumOff val="40000"/>
                  </a:schemeClr>
                </a:solidFill>
              </a:rPr>
              <a:t>. poleis,</a:t>
            </a:r>
            <a:r>
              <a:rPr lang="en-GB" sz="1800" dirty="0">
                <a:solidFill>
                  <a:schemeClr val="accent5">
                    <a:lumMod val="60000"/>
                    <a:lumOff val="40000"/>
                  </a:schemeClr>
                </a:solidFill>
              </a:rPr>
              <a:t> in </a:t>
            </a:r>
            <a:r>
              <a:rPr lang="en-GB" sz="1800" dirty="0" err="1">
                <a:solidFill>
                  <a:schemeClr val="accent5">
                    <a:lumMod val="60000"/>
                    <a:lumOff val="40000"/>
                  </a:schemeClr>
                </a:solidFill>
              </a:rPr>
              <a:t>denen</a:t>
            </a:r>
            <a:r>
              <a:rPr lang="en-GB" sz="1800" dirty="0">
                <a:solidFill>
                  <a:schemeClr val="accent5">
                    <a:lumMod val="60000"/>
                    <a:lumOff val="40000"/>
                  </a:schemeClr>
                </a:solidFill>
              </a:rPr>
              <a:t> Mann &amp; Frau</a:t>
            </a:r>
            <a:br>
              <a:rPr lang="en-GB" sz="1800" dirty="0">
                <a:solidFill>
                  <a:schemeClr val="accent5">
                    <a:lumMod val="60000"/>
                    <a:lumOff val="40000"/>
                  </a:schemeClr>
                </a:solidFill>
              </a:rPr>
            </a:br>
            <a:r>
              <a:rPr lang="en-GB" sz="1800" dirty="0">
                <a:solidFill>
                  <a:schemeClr val="accent5">
                    <a:lumMod val="60000"/>
                    <a:lumOff val="40000"/>
                  </a:schemeClr>
                </a:solidFill>
              </a:rPr>
              <a:t>    </a:t>
            </a:r>
            <a:r>
              <a:rPr lang="en-GB" sz="1800" dirty="0" err="1">
                <a:solidFill>
                  <a:schemeClr val="accent5">
                    <a:lumMod val="60000"/>
                    <a:lumOff val="40000"/>
                  </a:schemeClr>
                </a:solidFill>
              </a:rPr>
              <a:t>gemeinsam</a:t>
            </a:r>
            <a:r>
              <a:rPr lang="en-GB" sz="1800" dirty="0">
                <a:solidFill>
                  <a:schemeClr val="accent5">
                    <a:lumMod val="60000"/>
                    <a:lumOff val="40000"/>
                  </a:schemeClr>
                </a:solidFill>
              </a:rPr>
              <a:t> </a:t>
            </a:r>
            <a:r>
              <a:rPr lang="en-GB" sz="1800" dirty="0" err="1">
                <a:solidFill>
                  <a:schemeClr val="accent5">
                    <a:lumMod val="60000"/>
                    <a:lumOff val="40000"/>
                  </a:schemeClr>
                </a:solidFill>
              </a:rPr>
              <a:t>als</a:t>
            </a:r>
            <a:r>
              <a:rPr lang="en-GB" sz="1800" dirty="0">
                <a:solidFill>
                  <a:schemeClr val="accent5">
                    <a:lumMod val="60000"/>
                    <a:lumOff val="40000"/>
                  </a:schemeClr>
                </a:solidFill>
              </a:rPr>
              <a:t> </a:t>
            </a:r>
            <a:r>
              <a:rPr lang="en-GB" sz="1800" dirty="0" err="1">
                <a:solidFill>
                  <a:schemeClr val="accent5">
                    <a:lumMod val="60000"/>
                    <a:lumOff val="40000"/>
                  </a:schemeClr>
                </a:solidFill>
              </a:rPr>
              <a:t>Priester</a:t>
            </a:r>
            <a:r>
              <a:rPr lang="en-GB" sz="1800" dirty="0">
                <a:solidFill>
                  <a:schemeClr val="accent5">
                    <a:lumMod val="60000"/>
                    <a:lumOff val="40000"/>
                  </a:schemeClr>
                </a:solidFill>
              </a:rPr>
              <a:t> des </a:t>
            </a:r>
            <a:br>
              <a:rPr lang="en-GB" sz="1800" dirty="0">
                <a:solidFill>
                  <a:schemeClr val="accent5">
                    <a:lumMod val="60000"/>
                    <a:lumOff val="40000"/>
                  </a:schemeClr>
                </a:solidFill>
              </a:rPr>
            </a:br>
            <a:r>
              <a:rPr lang="en-GB" sz="1800" dirty="0">
                <a:solidFill>
                  <a:schemeClr val="accent5">
                    <a:lumMod val="60000"/>
                    <a:lumOff val="40000"/>
                  </a:schemeClr>
                </a:solidFill>
              </a:rPr>
              <a:t>    </a:t>
            </a:r>
            <a:r>
              <a:rPr lang="en-GB" sz="1800" dirty="0" err="1">
                <a:solidFill>
                  <a:schemeClr val="accent5">
                    <a:lumMod val="60000"/>
                    <a:lumOff val="40000"/>
                  </a:schemeClr>
                </a:solidFill>
              </a:rPr>
              <a:t>Kaiserkultes</a:t>
            </a:r>
            <a:r>
              <a:rPr lang="en-GB" sz="1800" dirty="0">
                <a:solidFill>
                  <a:schemeClr val="accent5">
                    <a:lumMod val="60000"/>
                    <a:lumOff val="40000"/>
                  </a:schemeClr>
                </a:solidFill>
              </a:rPr>
              <a:t> </a:t>
            </a:r>
            <a:r>
              <a:rPr lang="en-GB" sz="1800" dirty="0" err="1">
                <a:solidFill>
                  <a:schemeClr val="accent5">
                    <a:lumMod val="60000"/>
                    <a:lumOff val="40000"/>
                  </a:schemeClr>
                </a:solidFill>
              </a:rPr>
              <a:t>dienen</a:t>
            </a:r>
            <a:r>
              <a:rPr lang="en-GB" sz="1800" dirty="0">
                <a:solidFill>
                  <a:schemeClr val="accent5">
                    <a:lumMod val="60000"/>
                    <a:lumOff val="40000"/>
                  </a:schemeClr>
                </a:solidFill>
              </a:rPr>
              <a:t> (</a:t>
            </a:r>
            <a:r>
              <a:rPr lang="en-GB" sz="1800" dirty="0" err="1">
                <a:solidFill>
                  <a:schemeClr val="accent5">
                    <a:lumMod val="60000"/>
                    <a:lumOff val="40000"/>
                  </a:schemeClr>
                </a:solidFill>
              </a:rPr>
              <a:t>Ephesos</a:t>
            </a:r>
            <a:r>
              <a:rPr lang="en-GB" sz="1800" dirty="0">
                <a:solidFill>
                  <a:schemeClr val="accent5">
                    <a:lumMod val="60000"/>
                    <a:lumOff val="40000"/>
                  </a:schemeClr>
                </a:solidFill>
              </a:rPr>
              <a:t>) </a:t>
            </a:r>
            <a:br>
              <a:rPr lang="en-GB" sz="1800" dirty="0">
                <a:solidFill>
                  <a:schemeClr val="accent5">
                    <a:lumMod val="60000"/>
                    <a:lumOff val="40000"/>
                  </a:schemeClr>
                </a:solidFill>
              </a:rPr>
            </a:br>
            <a:r>
              <a:rPr lang="en-GB" sz="1800" dirty="0">
                <a:solidFill>
                  <a:schemeClr val="accent5">
                    <a:lumMod val="60000"/>
                    <a:lumOff val="40000"/>
                  </a:schemeClr>
                </a:solidFill>
                <a:sym typeface="Wingdings" pitchFamily="2" charset="2"/>
              </a:rPr>
              <a:t> </a:t>
            </a:r>
            <a:r>
              <a:rPr lang="en-GB" sz="1800" dirty="0" err="1">
                <a:solidFill>
                  <a:schemeClr val="accent5">
                    <a:lumMod val="60000"/>
                    <a:lumOff val="40000"/>
                  </a:schemeClr>
                </a:solidFill>
              </a:rPr>
              <a:t>Familien</a:t>
            </a:r>
            <a:r>
              <a:rPr lang="en-GB" sz="1800" dirty="0">
                <a:solidFill>
                  <a:schemeClr val="accent5">
                    <a:lumMod val="60000"/>
                    <a:lumOff val="40000"/>
                  </a:schemeClr>
                </a:solidFill>
              </a:rPr>
              <a:t>, die </a:t>
            </a:r>
            <a:r>
              <a:rPr lang="en-GB" sz="1800" dirty="0" err="1">
                <a:solidFill>
                  <a:schemeClr val="accent5">
                    <a:lumMod val="60000"/>
                    <a:lumOff val="40000"/>
                  </a:schemeClr>
                </a:solidFill>
              </a:rPr>
              <a:t>seit</a:t>
            </a:r>
            <a:r>
              <a:rPr lang="en-GB" sz="1800" dirty="0">
                <a:solidFill>
                  <a:schemeClr val="accent5">
                    <a:lumMod val="60000"/>
                    <a:lumOff val="40000"/>
                  </a:schemeClr>
                </a:solidFill>
              </a:rPr>
              <a:t> </a:t>
            </a:r>
            <a:r>
              <a:rPr lang="en-GB" sz="1800" dirty="0" err="1">
                <a:solidFill>
                  <a:schemeClr val="accent5">
                    <a:lumMod val="60000"/>
                    <a:lumOff val="40000"/>
                  </a:schemeClr>
                </a:solidFill>
              </a:rPr>
              <a:t>Generationen</a:t>
            </a:r>
            <a:r>
              <a:rPr lang="en-GB" sz="1800" dirty="0">
                <a:solidFill>
                  <a:schemeClr val="accent5">
                    <a:lumMod val="60000"/>
                    <a:lumOff val="40000"/>
                  </a:schemeClr>
                </a:solidFill>
              </a:rPr>
              <a:t> </a:t>
            </a:r>
            <a:br>
              <a:rPr lang="en-GB" sz="1800" dirty="0">
                <a:solidFill>
                  <a:schemeClr val="accent5">
                    <a:lumMod val="60000"/>
                    <a:lumOff val="40000"/>
                  </a:schemeClr>
                </a:solidFill>
              </a:rPr>
            </a:br>
            <a:r>
              <a:rPr lang="en-GB" sz="1800" dirty="0">
                <a:solidFill>
                  <a:schemeClr val="accent5">
                    <a:lumMod val="60000"/>
                    <a:lumOff val="40000"/>
                  </a:schemeClr>
                </a:solidFill>
              </a:rPr>
              <a:t>     </a:t>
            </a:r>
            <a:r>
              <a:rPr lang="en-GB" sz="1800" dirty="0" err="1">
                <a:solidFill>
                  <a:schemeClr val="accent5">
                    <a:lumMod val="60000"/>
                    <a:lumOff val="40000"/>
                  </a:schemeClr>
                </a:solidFill>
              </a:rPr>
              <a:t>gewisse</a:t>
            </a:r>
            <a:r>
              <a:rPr lang="en-GB" sz="1800" dirty="0">
                <a:solidFill>
                  <a:schemeClr val="accent5">
                    <a:lumMod val="60000"/>
                    <a:lumOff val="40000"/>
                  </a:schemeClr>
                </a:solidFill>
              </a:rPr>
              <a:t> </a:t>
            </a:r>
            <a:r>
              <a:rPr lang="en-GB" sz="1800" dirty="0" err="1">
                <a:solidFill>
                  <a:schemeClr val="accent5">
                    <a:lumMod val="60000"/>
                    <a:lumOff val="40000"/>
                  </a:schemeClr>
                </a:solidFill>
              </a:rPr>
              <a:t>Priesterämter</a:t>
            </a:r>
            <a:r>
              <a:rPr lang="en-GB" sz="1800" dirty="0">
                <a:solidFill>
                  <a:schemeClr val="accent5">
                    <a:lumMod val="60000"/>
                    <a:lumOff val="40000"/>
                  </a:schemeClr>
                </a:solidFill>
              </a:rPr>
              <a:t> </a:t>
            </a:r>
            <a:r>
              <a:rPr lang="en-GB" sz="1800" dirty="0" err="1">
                <a:solidFill>
                  <a:schemeClr val="accent5">
                    <a:lumMod val="60000"/>
                    <a:lumOff val="40000"/>
                  </a:schemeClr>
                </a:solidFill>
              </a:rPr>
              <a:t>dominieren</a:t>
            </a:r>
            <a:endParaRPr lang="en-GB" sz="1800" dirty="0">
              <a:solidFill>
                <a:schemeClr val="accent5">
                  <a:lumMod val="60000"/>
                  <a:lumOff val="40000"/>
                </a:schemeClr>
              </a:solidFill>
            </a:endParaRPr>
          </a:p>
        </p:txBody>
      </p:sp>
      <p:sp>
        <p:nvSpPr>
          <p:cNvPr id="9" name="Content Placeholder 2"/>
          <p:cNvSpPr txBox="1">
            <a:spLocks/>
          </p:cNvSpPr>
          <p:nvPr/>
        </p:nvSpPr>
        <p:spPr>
          <a:xfrm>
            <a:off x="539552" y="1340768"/>
            <a:ext cx="3754760" cy="1656184"/>
          </a:xfrm>
          <a:prstGeom prst="rect">
            <a:avLst/>
          </a:prstGeom>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2000" b="1" dirty="0">
                <a:solidFill>
                  <a:schemeClr val="accent5">
                    <a:lumMod val="40000"/>
                    <a:lumOff val="60000"/>
                  </a:schemeClr>
                </a:solidFill>
                <a:effectLst>
                  <a:outerShdw blurRad="38100" dist="38100" dir="2700000" algn="tl">
                    <a:srgbClr val="000000">
                      <a:alpha val="43137"/>
                    </a:srgbClr>
                  </a:outerShdw>
                </a:effectLst>
              </a:rPr>
              <a:t>KARRIERE ?</a:t>
            </a:r>
          </a:p>
          <a:p>
            <a:pPr>
              <a:buFont typeface="Wingdings" pitchFamily="2" charset="2"/>
              <a:buChar char="Ø"/>
            </a:pPr>
            <a:r>
              <a:rPr lang="en-GB" sz="1600" b="1" dirty="0" err="1">
                <a:solidFill>
                  <a:schemeClr val="accent5">
                    <a:lumMod val="40000"/>
                    <a:lumOff val="60000"/>
                  </a:schemeClr>
                </a:solidFill>
              </a:rPr>
              <a:t>Karrierestrukturen</a:t>
            </a:r>
            <a:r>
              <a:rPr lang="en-GB" sz="1600" b="1" dirty="0">
                <a:solidFill>
                  <a:schemeClr val="accent5">
                    <a:lumMod val="40000"/>
                    <a:lumOff val="60000"/>
                  </a:schemeClr>
                </a:solidFill>
              </a:rPr>
              <a:t> fur Frauen</a:t>
            </a:r>
            <a:r>
              <a:rPr lang="en-GB" sz="1600" dirty="0">
                <a:solidFill>
                  <a:schemeClr val="accent5">
                    <a:lumMod val="40000"/>
                    <a:lumOff val="60000"/>
                  </a:schemeClr>
                </a:solidFill>
              </a:rPr>
              <a:t>?</a:t>
            </a:r>
          </a:p>
          <a:p>
            <a:pPr lvl="1">
              <a:buFont typeface="Wingdings" pitchFamily="2" charset="2"/>
              <a:buChar char="Ø"/>
            </a:pPr>
            <a:r>
              <a:rPr lang="en-GB" sz="1400" dirty="0">
                <a:solidFill>
                  <a:schemeClr val="accent5">
                    <a:lumMod val="40000"/>
                    <a:lumOff val="60000"/>
                  </a:schemeClr>
                </a:solidFill>
              </a:rPr>
              <a:t>‘</a:t>
            </a:r>
            <a:r>
              <a:rPr lang="en-GB" sz="1400" dirty="0" err="1">
                <a:solidFill>
                  <a:schemeClr val="accent5">
                    <a:lumMod val="40000"/>
                    <a:lumOff val="60000"/>
                  </a:schemeClr>
                </a:solidFill>
              </a:rPr>
              <a:t>Kummulation</a:t>
            </a:r>
            <a:r>
              <a:rPr lang="en-GB" sz="1400" dirty="0">
                <a:solidFill>
                  <a:schemeClr val="accent5">
                    <a:lumMod val="40000"/>
                    <a:lumOff val="60000"/>
                  </a:schemeClr>
                </a:solidFill>
              </a:rPr>
              <a:t>’ </a:t>
            </a:r>
            <a:br>
              <a:rPr lang="en-GB" sz="1400" dirty="0">
                <a:solidFill>
                  <a:schemeClr val="accent5">
                    <a:lumMod val="40000"/>
                    <a:lumOff val="60000"/>
                  </a:schemeClr>
                </a:solidFill>
              </a:rPr>
            </a:br>
            <a:r>
              <a:rPr lang="en-GB" sz="1400" dirty="0">
                <a:solidFill>
                  <a:schemeClr val="accent5">
                    <a:lumMod val="40000"/>
                    <a:lumOff val="60000"/>
                  </a:schemeClr>
                </a:solidFill>
              </a:rPr>
              <a:t>von </a:t>
            </a:r>
            <a:r>
              <a:rPr lang="en-GB" sz="1400" dirty="0" err="1">
                <a:solidFill>
                  <a:schemeClr val="accent5">
                    <a:lumMod val="40000"/>
                    <a:lumOff val="60000"/>
                  </a:schemeClr>
                </a:solidFill>
              </a:rPr>
              <a:t>Ämtern</a:t>
            </a:r>
            <a:r>
              <a:rPr lang="en-GB" sz="1400" dirty="0">
                <a:solidFill>
                  <a:schemeClr val="accent5">
                    <a:lumMod val="40000"/>
                    <a:lumOff val="60000"/>
                  </a:schemeClr>
                </a:solidFill>
              </a:rPr>
              <a:t> und </a:t>
            </a:r>
            <a:r>
              <a:rPr lang="en-GB" sz="1400" i="1" dirty="0" err="1">
                <a:solidFill>
                  <a:schemeClr val="accent5">
                    <a:lumMod val="40000"/>
                    <a:lumOff val="60000"/>
                  </a:schemeClr>
                </a:solidFill>
              </a:rPr>
              <a:t>leitourgiai</a:t>
            </a:r>
            <a:endParaRPr lang="en-GB" sz="1400" i="1" dirty="0">
              <a:solidFill>
                <a:schemeClr val="accent5">
                  <a:lumMod val="40000"/>
                  <a:lumOff val="60000"/>
                </a:schemeClr>
              </a:solidFill>
            </a:endParaRPr>
          </a:p>
          <a:p>
            <a:pPr lvl="1">
              <a:buFont typeface="Wingdings" pitchFamily="2" charset="2"/>
              <a:buChar char="Ø"/>
            </a:pPr>
            <a:r>
              <a:rPr lang="en-GB" sz="1400" dirty="0" err="1">
                <a:solidFill>
                  <a:schemeClr val="accent5">
                    <a:lumMod val="40000"/>
                    <a:lumOff val="60000"/>
                  </a:schemeClr>
                </a:solidFill>
              </a:rPr>
              <a:t>Vielleich</a:t>
            </a:r>
            <a:r>
              <a:rPr lang="en-GB" sz="1400" dirty="0">
                <a:solidFill>
                  <a:schemeClr val="accent5">
                    <a:lumMod val="40000"/>
                    <a:lumOff val="60000"/>
                  </a:schemeClr>
                </a:solidFill>
              </a:rPr>
              <a:t> in </a:t>
            </a:r>
            <a:r>
              <a:rPr lang="en-GB" sz="1400" dirty="0" err="1">
                <a:solidFill>
                  <a:schemeClr val="accent5">
                    <a:lumMod val="40000"/>
                    <a:lumOff val="60000"/>
                  </a:schemeClr>
                </a:solidFill>
              </a:rPr>
              <a:t>Ephesos</a:t>
            </a:r>
            <a:r>
              <a:rPr lang="en-GB" sz="1400" dirty="0">
                <a:solidFill>
                  <a:schemeClr val="accent5">
                    <a:lumMod val="40000"/>
                    <a:lumOff val="60000"/>
                  </a:schemeClr>
                </a:solidFill>
              </a:rPr>
              <a:t> ?</a:t>
            </a:r>
            <a:endParaRPr lang="en-GB" sz="1400" b="1" dirty="0">
              <a:solidFill>
                <a:schemeClr val="accent5">
                  <a:lumMod val="40000"/>
                  <a:lumOff val="60000"/>
                </a:schemeClr>
              </a:solidFill>
            </a:endParaRPr>
          </a:p>
        </p:txBody>
      </p:sp>
      <p:sp>
        <p:nvSpPr>
          <p:cNvPr id="10" name="Content Placeholder 2"/>
          <p:cNvSpPr>
            <a:spLocks noGrp="1"/>
          </p:cNvSpPr>
          <p:nvPr>
            <p:ph idx="1"/>
          </p:nvPr>
        </p:nvSpPr>
        <p:spPr>
          <a:xfrm>
            <a:off x="611560" y="3510265"/>
            <a:ext cx="3866073" cy="2448272"/>
          </a:xfrm>
          <a:ln/>
        </p:spPr>
        <p:style>
          <a:lnRef idx="1">
            <a:schemeClr val="accent4"/>
          </a:lnRef>
          <a:fillRef idx="3">
            <a:schemeClr val="accent4"/>
          </a:fillRef>
          <a:effectRef idx="2">
            <a:schemeClr val="accent4"/>
          </a:effectRef>
          <a:fontRef idx="minor">
            <a:schemeClr val="lt1"/>
          </a:fontRef>
        </p:style>
        <p:txBody>
          <a:bodyPr>
            <a:normAutofit fontScale="62500" lnSpcReduction="20000"/>
          </a:bodyPr>
          <a:lstStyle/>
          <a:p>
            <a:pPr marL="0" indent="0" algn="ctr">
              <a:buNone/>
            </a:pPr>
            <a:r>
              <a:rPr lang="en-GB" sz="3400" b="1" dirty="0">
                <a:solidFill>
                  <a:schemeClr val="accent5">
                    <a:lumMod val="40000"/>
                    <a:lumOff val="60000"/>
                  </a:schemeClr>
                </a:solidFill>
                <a:effectLst>
                  <a:outerShdw blurRad="38100" dist="38100" dir="2700000" algn="tl">
                    <a:srgbClr val="000000">
                      <a:alpha val="43137"/>
                    </a:srgbClr>
                  </a:outerShdw>
                </a:effectLst>
              </a:rPr>
              <a:t>FRAUENROLLE ?</a:t>
            </a:r>
          </a:p>
          <a:p>
            <a:r>
              <a:rPr lang="de-DE" b="1" dirty="0">
                <a:solidFill>
                  <a:schemeClr val="accent5">
                    <a:lumMod val="40000"/>
                    <a:lumOff val="60000"/>
                  </a:schemeClr>
                </a:solidFill>
              </a:rPr>
              <a:t>„Traditionelle“ </a:t>
            </a:r>
            <a:r>
              <a:rPr lang="en-GB" b="1" dirty="0" err="1">
                <a:solidFill>
                  <a:schemeClr val="accent5">
                    <a:lumMod val="40000"/>
                    <a:lumOff val="60000"/>
                  </a:schemeClr>
                </a:solidFill>
              </a:rPr>
              <a:t>Marginalisierung</a:t>
            </a:r>
            <a:r>
              <a:rPr lang="en-GB" b="1" dirty="0">
                <a:solidFill>
                  <a:schemeClr val="accent5">
                    <a:lumMod val="40000"/>
                    <a:lumOff val="60000"/>
                  </a:schemeClr>
                </a:solidFill>
              </a:rPr>
              <a:t> der Frauen </a:t>
            </a:r>
            <a:r>
              <a:rPr lang="en-GB" b="1" dirty="0" err="1">
                <a:solidFill>
                  <a:schemeClr val="accent5">
                    <a:lumMod val="40000"/>
                    <a:lumOff val="60000"/>
                  </a:schemeClr>
                </a:solidFill>
              </a:rPr>
              <a:t>bis</a:t>
            </a:r>
            <a:r>
              <a:rPr lang="en-GB" b="1" dirty="0">
                <a:solidFill>
                  <a:schemeClr val="accent5">
                    <a:lumMod val="40000"/>
                    <a:lumOff val="60000"/>
                  </a:schemeClr>
                </a:solidFill>
              </a:rPr>
              <a:t> </a:t>
            </a:r>
            <a:r>
              <a:rPr lang="en-GB" b="1" dirty="0" err="1">
                <a:solidFill>
                  <a:schemeClr val="accent5">
                    <a:lumMod val="40000"/>
                    <a:lumOff val="60000"/>
                  </a:schemeClr>
                </a:solidFill>
              </a:rPr>
              <a:t>zum</a:t>
            </a:r>
            <a:r>
              <a:rPr lang="en-GB" b="1" dirty="0">
                <a:solidFill>
                  <a:schemeClr val="accent5">
                    <a:lumMod val="40000"/>
                    <a:lumOff val="60000"/>
                  </a:schemeClr>
                </a:solidFill>
              </a:rPr>
              <a:t> </a:t>
            </a:r>
            <a:r>
              <a:rPr lang="en-GB" b="1" dirty="0" err="1">
                <a:solidFill>
                  <a:schemeClr val="accent5">
                    <a:lumMod val="40000"/>
                    <a:lumOff val="60000"/>
                  </a:schemeClr>
                </a:solidFill>
              </a:rPr>
              <a:t>Ende</a:t>
            </a:r>
            <a:r>
              <a:rPr lang="en-GB" b="1" dirty="0">
                <a:solidFill>
                  <a:schemeClr val="accent5">
                    <a:lumMod val="40000"/>
                    <a:lumOff val="60000"/>
                  </a:schemeClr>
                </a:solidFill>
              </a:rPr>
              <a:t> des 1.Jh. v. Chr.</a:t>
            </a:r>
          </a:p>
          <a:p>
            <a:r>
              <a:rPr lang="de-DE" b="1" dirty="0">
                <a:solidFill>
                  <a:schemeClr val="accent5">
                    <a:lumMod val="40000"/>
                    <a:lumOff val="60000"/>
                  </a:schemeClr>
                </a:solidFill>
              </a:rPr>
              <a:t>Frauen in Männerämter?</a:t>
            </a:r>
          </a:p>
          <a:p>
            <a:pPr lvl="1"/>
            <a:r>
              <a:rPr lang="de-DE" dirty="0">
                <a:solidFill>
                  <a:schemeClr val="accent5">
                    <a:lumMod val="40000"/>
                    <a:lumOff val="60000"/>
                  </a:schemeClr>
                </a:solidFill>
              </a:rPr>
              <a:t>Gýmnasiarch, Archiereia,...</a:t>
            </a:r>
          </a:p>
          <a:p>
            <a:pPr lvl="1"/>
            <a:r>
              <a:rPr lang="de-DE" dirty="0">
                <a:solidFill>
                  <a:schemeClr val="accent5">
                    <a:lumMod val="40000"/>
                    <a:lumOff val="60000"/>
                  </a:schemeClr>
                </a:solidFill>
              </a:rPr>
              <a:t> Viele erst in der Kaiserzeit für Frauen belegt</a:t>
            </a:r>
            <a:endParaRPr lang="en-GB" dirty="0">
              <a:solidFill>
                <a:schemeClr val="accent5">
                  <a:lumMod val="40000"/>
                  <a:lumOff val="60000"/>
                </a:schemeClr>
              </a:solidFill>
            </a:endParaRPr>
          </a:p>
          <a:p>
            <a:r>
              <a:rPr lang="en-GB" b="1" dirty="0" err="1">
                <a:solidFill>
                  <a:schemeClr val="accent5">
                    <a:lumMod val="40000"/>
                    <a:lumOff val="60000"/>
                  </a:schemeClr>
                </a:solidFill>
              </a:rPr>
              <a:t>Vorrömische</a:t>
            </a:r>
            <a:r>
              <a:rPr lang="en-GB" b="1" dirty="0">
                <a:solidFill>
                  <a:schemeClr val="accent5">
                    <a:lumMod val="40000"/>
                    <a:lumOff val="60000"/>
                  </a:schemeClr>
                </a:solidFill>
              </a:rPr>
              <a:t> </a:t>
            </a:r>
            <a:r>
              <a:rPr lang="en-GB" b="1" dirty="0" err="1">
                <a:solidFill>
                  <a:schemeClr val="accent5">
                    <a:lumMod val="40000"/>
                    <a:lumOff val="60000"/>
                  </a:schemeClr>
                </a:solidFill>
              </a:rPr>
              <a:t>Unterschiede</a:t>
            </a:r>
            <a:r>
              <a:rPr lang="en-GB" b="1" dirty="0">
                <a:solidFill>
                  <a:schemeClr val="accent5">
                    <a:lumMod val="40000"/>
                    <a:lumOff val="60000"/>
                  </a:schemeClr>
                </a:solidFill>
              </a:rPr>
              <a:t>?</a:t>
            </a:r>
          </a:p>
          <a:p>
            <a:pPr lvl="1"/>
            <a:r>
              <a:rPr lang="en-GB" dirty="0" err="1">
                <a:solidFill>
                  <a:schemeClr val="accent5">
                    <a:lumMod val="40000"/>
                    <a:lumOff val="60000"/>
                  </a:schemeClr>
                </a:solidFill>
              </a:rPr>
              <a:t>z.B</a:t>
            </a:r>
            <a:r>
              <a:rPr lang="en-GB" dirty="0">
                <a:solidFill>
                  <a:schemeClr val="accent5">
                    <a:lumMod val="40000"/>
                    <a:lumOff val="60000"/>
                  </a:schemeClr>
                </a:solidFill>
              </a:rPr>
              <a:t>. </a:t>
            </a:r>
            <a:r>
              <a:rPr lang="en-GB" dirty="0" err="1">
                <a:solidFill>
                  <a:schemeClr val="accent5">
                    <a:lumMod val="40000"/>
                    <a:lumOff val="60000"/>
                  </a:schemeClr>
                </a:solidFill>
              </a:rPr>
              <a:t>unterschiedl</a:t>
            </a:r>
            <a:r>
              <a:rPr lang="en-GB" dirty="0">
                <a:solidFill>
                  <a:schemeClr val="accent5">
                    <a:lumMod val="40000"/>
                    <a:lumOff val="60000"/>
                  </a:schemeClr>
                </a:solidFill>
              </a:rPr>
              <a:t>. </a:t>
            </a:r>
            <a:r>
              <a:rPr lang="en-GB" dirty="0" err="1">
                <a:solidFill>
                  <a:schemeClr val="accent5">
                    <a:lumMod val="40000"/>
                    <a:lumOff val="60000"/>
                  </a:schemeClr>
                </a:solidFill>
              </a:rPr>
              <a:t>Rolle</a:t>
            </a:r>
            <a:r>
              <a:rPr lang="en-GB" dirty="0">
                <a:solidFill>
                  <a:schemeClr val="accent5">
                    <a:lumMod val="40000"/>
                    <a:lumOff val="60000"/>
                  </a:schemeClr>
                </a:solidFill>
              </a:rPr>
              <a:t> von Frauen in </a:t>
            </a:r>
            <a:r>
              <a:rPr lang="en-GB" dirty="0" err="1">
                <a:solidFill>
                  <a:schemeClr val="accent5">
                    <a:lumMod val="40000"/>
                    <a:lumOff val="60000"/>
                  </a:schemeClr>
                </a:solidFill>
              </a:rPr>
              <a:t>Gesellschaft</a:t>
            </a:r>
            <a:r>
              <a:rPr lang="en-GB" dirty="0">
                <a:solidFill>
                  <a:schemeClr val="accent5">
                    <a:lumMod val="40000"/>
                    <a:lumOff val="60000"/>
                  </a:schemeClr>
                </a:solidFill>
              </a:rPr>
              <a:t> und </a:t>
            </a:r>
            <a:r>
              <a:rPr lang="en-GB" dirty="0" err="1">
                <a:solidFill>
                  <a:schemeClr val="accent5">
                    <a:lumMod val="40000"/>
                    <a:lumOff val="60000"/>
                  </a:schemeClr>
                </a:solidFill>
              </a:rPr>
              <a:t>Kult</a:t>
            </a:r>
            <a:r>
              <a:rPr lang="en-GB" dirty="0">
                <a:solidFill>
                  <a:schemeClr val="accent5">
                    <a:lumMod val="40000"/>
                    <a:lumOff val="60000"/>
                  </a:schemeClr>
                </a:solidFill>
              </a:rPr>
              <a:t>?</a:t>
            </a:r>
          </a:p>
          <a:p>
            <a:pPr lvl="1"/>
            <a:r>
              <a:rPr lang="en-GB" dirty="0" err="1">
                <a:solidFill>
                  <a:schemeClr val="accent5">
                    <a:lumMod val="40000"/>
                    <a:lumOff val="60000"/>
                  </a:schemeClr>
                </a:solidFill>
              </a:rPr>
              <a:t>Bedeutung</a:t>
            </a:r>
            <a:r>
              <a:rPr lang="en-GB" dirty="0">
                <a:solidFill>
                  <a:schemeClr val="accent5">
                    <a:lumMod val="40000"/>
                    <a:lumOff val="60000"/>
                  </a:schemeClr>
                </a:solidFill>
              </a:rPr>
              <a:t> </a:t>
            </a:r>
            <a:r>
              <a:rPr lang="en-GB" dirty="0" err="1">
                <a:solidFill>
                  <a:schemeClr val="accent5">
                    <a:lumMod val="40000"/>
                    <a:lumOff val="60000"/>
                  </a:schemeClr>
                </a:solidFill>
              </a:rPr>
              <a:t>im</a:t>
            </a:r>
            <a:r>
              <a:rPr lang="en-GB" dirty="0">
                <a:solidFill>
                  <a:schemeClr val="accent5">
                    <a:lumMod val="40000"/>
                    <a:lumOff val="60000"/>
                  </a:schemeClr>
                </a:solidFill>
              </a:rPr>
              <a:t> </a:t>
            </a:r>
            <a:r>
              <a:rPr lang="en-GB" dirty="0" err="1">
                <a:solidFill>
                  <a:schemeClr val="accent5">
                    <a:lumMod val="40000"/>
                    <a:lumOff val="60000"/>
                  </a:schemeClr>
                </a:solidFill>
              </a:rPr>
              <a:t>Kult</a:t>
            </a:r>
            <a:r>
              <a:rPr lang="en-GB" dirty="0">
                <a:solidFill>
                  <a:schemeClr val="accent5">
                    <a:lumMod val="40000"/>
                    <a:lumOff val="60000"/>
                  </a:schemeClr>
                </a:solidFill>
              </a:rPr>
              <a:t>, e.g. Artemis</a:t>
            </a:r>
          </a:p>
        </p:txBody>
      </p:sp>
      <p:sp>
        <p:nvSpPr>
          <p:cNvPr id="11" name="Content Placeholder 2"/>
          <p:cNvSpPr txBox="1">
            <a:spLocks/>
          </p:cNvSpPr>
          <p:nvPr/>
        </p:nvSpPr>
        <p:spPr>
          <a:xfrm>
            <a:off x="-972616" y="4214226"/>
            <a:ext cx="3754760" cy="2708920"/>
          </a:xfrm>
          <a:prstGeom prst="rect">
            <a:avLst/>
          </a:prstGeom>
          <a:ln/>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sz="3400" b="1" dirty="0">
                <a:solidFill>
                  <a:schemeClr val="accent5">
                    <a:lumMod val="50000"/>
                  </a:schemeClr>
                </a:solidFill>
              </a:rPr>
              <a:t>KAISER &amp; GÖTTER</a:t>
            </a:r>
          </a:p>
          <a:p>
            <a:pPr marL="0" indent="0" algn="ctr">
              <a:buNone/>
            </a:pPr>
            <a:r>
              <a:rPr lang="en-GB" sz="2300" dirty="0" err="1">
                <a:solidFill>
                  <a:schemeClr val="accent5">
                    <a:lumMod val="50000"/>
                  </a:schemeClr>
                </a:solidFill>
              </a:rPr>
              <a:t>Kombination</a:t>
            </a:r>
            <a:r>
              <a:rPr lang="en-GB" sz="2300" dirty="0">
                <a:solidFill>
                  <a:schemeClr val="accent5">
                    <a:lumMod val="50000"/>
                  </a:schemeClr>
                </a:solidFill>
              </a:rPr>
              <a:t> des </a:t>
            </a:r>
            <a:r>
              <a:rPr lang="en-GB" sz="2300" dirty="0" err="1">
                <a:solidFill>
                  <a:schemeClr val="accent5">
                    <a:lumMod val="50000"/>
                  </a:schemeClr>
                </a:solidFill>
              </a:rPr>
              <a:t>Kaiserkultes</a:t>
            </a:r>
            <a:r>
              <a:rPr lang="en-GB" sz="2300" dirty="0">
                <a:solidFill>
                  <a:schemeClr val="accent5">
                    <a:lumMod val="50000"/>
                  </a:schemeClr>
                </a:solidFill>
              </a:rPr>
              <a:t> </a:t>
            </a:r>
            <a:r>
              <a:rPr lang="en-GB" sz="2300" dirty="0" err="1">
                <a:solidFill>
                  <a:schemeClr val="accent5">
                    <a:lumMod val="50000"/>
                  </a:schemeClr>
                </a:solidFill>
              </a:rPr>
              <a:t>mit</a:t>
            </a:r>
            <a:r>
              <a:rPr lang="en-GB" sz="2300" dirty="0">
                <a:solidFill>
                  <a:schemeClr val="accent5">
                    <a:lumMod val="50000"/>
                  </a:schemeClr>
                </a:solidFill>
              </a:rPr>
              <a:t> </a:t>
            </a:r>
            <a:r>
              <a:rPr lang="en-GB" sz="2300" dirty="0" err="1">
                <a:solidFill>
                  <a:schemeClr val="accent5">
                    <a:lumMod val="50000"/>
                  </a:schemeClr>
                </a:solidFill>
              </a:rPr>
              <a:t>anderen</a:t>
            </a:r>
            <a:r>
              <a:rPr lang="en-GB" sz="2300" dirty="0">
                <a:solidFill>
                  <a:schemeClr val="accent5">
                    <a:lumMod val="50000"/>
                  </a:schemeClr>
                </a:solidFill>
              </a:rPr>
              <a:t> </a:t>
            </a:r>
            <a:r>
              <a:rPr lang="en-GB" sz="2300" dirty="0" err="1">
                <a:solidFill>
                  <a:schemeClr val="accent5">
                    <a:lumMod val="50000"/>
                  </a:schemeClr>
                </a:solidFill>
              </a:rPr>
              <a:t>Gottheiten</a:t>
            </a:r>
            <a:br>
              <a:rPr lang="en-GB" sz="2300" dirty="0">
                <a:solidFill>
                  <a:schemeClr val="accent5">
                    <a:lumMod val="50000"/>
                  </a:schemeClr>
                </a:solidFill>
              </a:rPr>
            </a:br>
            <a:endParaRPr lang="en-GB" sz="2300" dirty="0">
              <a:solidFill>
                <a:schemeClr val="accent5">
                  <a:lumMod val="50000"/>
                </a:schemeClr>
              </a:solidFill>
            </a:endParaRPr>
          </a:p>
          <a:p>
            <a:r>
              <a:rPr lang="en-GB" sz="2000" dirty="0" err="1">
                <a:solidFill>
                  <a:schemeClr val="accent5">
                    <a:lumMod val="50000"/>
                  </a:schemeClr>
                </a:solidFill>
              </a:rPr>
              <a:t>existierende</a:t>
            </a:r>
            <a:r>
              <a:rPr lang="en-GB" sz="2000" dirty="0">
                <a:solidFill>
                  <a:schemeClr val="accent5">
                    <a:lumMod val="50000"/>
                  </a:schemeClr>
                </a:solidFill>
              </a:rPr>
              <a:t> </a:t>
            </a:r>
            <a:r>
              <a:rPr lang="en-GB" sz="2000" dirty="0" err="1">
                <a:solidFill>
                  <a:schemeClr val="accent5">
                    <a:lumMod val="50000"/>
                  </a:schemeClr>
                </a:solidFill>
              </a:rPr>
              <a:t>Heiligtumer</a:t>
            </a:r>
            <a:endParaRPr lang="en-GB" sz="2000" dirty="0">
              <a:solidFill>
                <a:schemeClr val="accent5">
                  <a:lumMod val="50000"/>
                </a:schemeClr>
              </a:solidFill>
            </a:endParaRPr>
          </a:p>
          <a:p>
            <a:r>
              <a:rPr lang="en-GB" sz="2000" dirty="0" err="1">
                <a:solidFill>
                  <a:schemeClr val="accent5">
                    <a:lumMod val="50000"/>
                  </a:schemeClr>
                </a:solidFill>
              </a:rPr>
              <a:t>Vergöttlichung</a:t>
            </a:r>
            <a:r>
              <a:rPr lang="en-GB" sz="2000" dirty="0">
                <a:solidFill>
                  <a:schemeClr val="accent5">
                    <a:lumMod val="50000"/>
                  </a:schemeClr>
                </a:solidFill>
              </a:rPr>
              <a:t>: </a:t>
            </a:r>
          </a:p>
          <a:p>
            <a:pPr lvl="1"/>
            <a:r>
              <a:rPr lang="en-GB" dirty="0" err="1">
                <a:solidFill>
                  <a:schemeClr val="accent5">
                    <a:lumMod val="50000"/>
                  </a:schemeClr>
                </a:solidFill>
              </a:rPr>
              <a:t>Kaiserin</a:t>
            </a:r>
            <a:r>
              <a:rPr lang="en-GB" dirty="0">
                <a:solidFill>
                  <a:schemeClr val="accent5">
                    <a:lumMod val="50000"/>
                  </a:schemeClr>
                </a:solidFill>
              </a:rPr>
              <a:t> </a:t>
            </a:r>
            <a:r>
              <a:rPr lang="en-GB" dirty="0" err="1">
                <a:solidFill>
                  <a:schemeClr val="accent5">
                    <a:lumMod val="50000"/>
                  </a:schemeClr>
                </a:solidFill>
              </a:rPr>
              <a:t>als</a:t>
            </a:r>
            <a:r>
              <a:rPr lang="en-GB" dirty="0">
                <a:solidFill>
                  <a:schemeClr val="accent5">
                    <a:lumMod val="50000"/>
                  </a:schemeClr>
                </a:solidFill>
              </a:rPr>
              <a:t> Demeter</a:t>
            </a:r>
          </a:p>
          <a:p>
            <a:pPr lvl="1"/>
            <a:r>
              <a:rPr lang="en-GB" dirty="0">
                <a:solidFill>
                  <a:schemeClr val="accent5">
                    <a:lumMod val="50000"/>
                  </a:schemeClr>
                </a:solidFill>
              </a:rPr>
              <a:t>Aphrodite </a:t>
            </a:r>
            <a:r>
              <a:rPr lang="en-GB" dirty="0" err="1">
                <a:solidFill>
                  <a:schemeClr val="accent5">
                    <a:lumMod val="50000"/>
                  </a:schemeClr>
                </a:solidFill>
              </a:rPr>
              <a:t>als</a:t>
            </a:r>
            <a:r>
              <a:rPr lang="en-GB" dirty="0">
                <a:solidFill>
                  <a:schemeClr val="accent5">
                    <a:lumMod val="50000"/>
                  </a:schemeClr>
                </a:solidFill>
              </a:rPr>
              <a:t> </a:t>
            </a:r>
            <a:r>
              <a:rPr lang="en-GB" dirty="0" err="1">
                <a:solidFill>
                  <a:schemeClr val="accent5">
                    <a:lumMod val="50000"/>
                  </a:schemeClr>
                </a:solidFill>
              </a:rPr>
              <a:t>dynatischer</a:t>
            </a:r>
            <a:r>
              <a:rPr lang="en-GB" dirty="0">
                <a:solidFill>
                  <a:schemeClr val="accent5">
                    <a:lumMod val="50000"/>
                  </a:schemeClr>
                </a:solidFill>
              </a:rPr>
              <a:t> </a:t>
            </a:r>
            <a:r>
              <a:rPr lang="en-GB" dirty="0" err="1">
                <a:solidFill>
                  <a:schemeClr val="accent5">
                    <a:lumMod val="50000"/>
                  </a:schemeClr>
                </a:solidFill>
              </a:rPr>
              <a:t>Ahnherr</a:t>
            </a:r>
            <a:r>
              <a:rPr lang="en-GB" dirty="0">
                <a:solidFill>
                  <a:schemeClr val="accent5">
                    <a:lumMod val="50000"/>
                  </a:schemeClr>
                </a:solidFill>
              </a:rPr>
              <a:t> d. </a:t>
            </a:r>
            <a:r>
              <a:rPr lang="en-GB" dirty="0" err="1">
                <a:solidFill>
                  <a:schemeClr val="accent5">
                    <a:lumMod val="50000"/>
                  </a:schemeClr>
                </a:solidFill>
              </a:rPr>
              <a:t>Iulii</a:t>
            </a:r>
            <a:endParaRPr lang="en-GB" dirty="0">
              <a:solidFill>
                <a:schemeClr val="accent5">
                  <a:lumMod val="50000"/>
                </a:schemeClr>
              </a:solidFill>
            </a:endParaRPr>
          </a:p>
          <a:p>
            <a:r>
              <a:rPr lang="en-GB" sz="2000" dirty="0" err="1">
                <a:solidFill>
                  <a:schemeClr val="accent5">
                    <a:lumMod val="50000"/>
                  </a:schemeClr>
                </a:solidFill>
              </a:rPr>
              <a:t>Kaiserkultpriesterin</a:t>
            </a:r>
            <a:r>
              <a:rPr lang="en-GB" sz="2000" dirty="0">
                <a:solidFill>
                  <a:schemeClr val="accent5">
                    <a:lumMod val="50000"/>
                  </a:schemeClr>
                </a:solidFill>
              </a:rPr>
              <a:t> </a:t>
            </a:r>
            <a:r>
              <a:rPr lang="en-GB" sz="2000" i="1" dirty="0">
                <a:solidFill>
                  <a:schemeClr val="accent5">
                    <a:lumMod val="50000"/>
                  </a:schemeClr>
                </a:solidFill>
              </a:rPr>
              <a:t>ex officio </a:t>
            </a:r>
            <a:r>
              <a:rPr lang="en-GB" sz="2000" dirty="0" err="1">
                <a:solidFill>
                  <a:schemeClr val="accent5">
                    <a:lumMod val="50000"/>
                  </a:schemeClr>
                </a:solidFill>
              </a:rPr>
              <a:t>als</a:t>
            </a:r>
            <a:r>
              <a:rPr lang="en-GB" sz="2000" dirty="0">
                <a:solidFill>
                  <a:schemeClr val="accent5">
                    <a:lumMod val="50000"/>
                  </a:schemeClr>
                </a:solidFill>
              </a:rPr>
              <a:t> </a:t>
            </a:r>
            <a:r>
              <a:rPr lang="en-GB" sz="2000" dirty="0" err="1">
                <a:solidFill>
                  <a:schemeClr val="accent5">
                    <a:lumMod val="50000"/>
                  </a:schemeClr>
                </a:solidFill>
              </a:rPr>
              <a:t>Priesterin</a:t>
            </a:r>
            <a:r>
              <a:rPr lang="en-GB" sz="2000" dirty="0">
                <a:solidFill>
                  <a:schemeClr val="accent5">
                    <a:lumMod val="50000"/>
                  </a:schemeClr>
                </a:solidFill>
              </a:rPr>
              <a:t> der Artemis/Aphrodite, od. v.v.</a:t>
            </a:r>
          </a:p>
          <a:p>
            <a:r>
              <a:rPr lang="en-GB" sz="2000" dirty="0" err="1">
                <a:solidFill>
                  <a:schemeClr val="accent5">
                    <a:lumMod val="50000"/>
                  </a:schemeClr>
                </a:solidFill>
              </a:rPr>
              <a:t>Experimenteller</a:t>
            </a:r>
            <a:r>
              <a:rPr lang="en-GB" sz="2000" dirty="0">
                <a:solidFill>
                  <a:schemeClr val="accent5">
                    <a:lumMod val="50000"/>
                  </a:schemeClr>
                </a:solidFill>
              </a:rPr>
              <a:t> </a:t>
            </a:r>
            <a:r>
              <a:rPr lang="en-GB" sz="2000" dirty="0" err="1">
                <a:solidFill>
                  <a:schemeClr val="accent5">
                    <a:lumMod val="50000"/>
                  </a:schemeClr>
                </a:solidFill>
              </a:rPr>
              <a:t>Charakter</a:t>
            </a:r>
            <a:r>
              <a:rPr lang="en-GB" sz="2000" dirty="0">
                <a:solidFill>
                  <a:schemeClr val="accent5">
                    <a:lumMod val="50000"/>
                  </a:schemeClr>
                </a:solidFill>
              </a:rPr>
              <a:t> d. </a:t>
            </a:r>
            <a:r>
              <a:rPr lang="en-GB" sz="2000" dirty="0" err="1">
                <a:solidFill>
                  <a:schemeClr val="accent5">
                    <a:lumMod val="50000"/>
                  </a:schemeClr>
                </a:solidFill>
              </a:rPr>
              <a:t>Kaiserkults</a:t>
            </a:r>
            <a:endParaRPr lang="en-GB" sz="2000" dirty="0">
              <a:solidFill>
                <a:schemeClr val="accent5">
                  <a:lumMod val="50000"/>
                </a:schemeClr>
              </a:solidFill>
            </a:endParaRPr>
          </a:p>
        </p:txBody>
      </p:sp>
      <p:sp>
        <p:nvSpPr>
          <p:cNvPr id="12" name="Rectangle 11"/>
          <p:cNvSpPr/>
          <p:nvPr/>
        </p:nvSpPr>
        <p:spPr>
          <a:xfrm>
            <a:off x="4644008" y="3861048"/>
            <a:ext cx="3626728" cy="244827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11560" y="1738603"/>
            <a:ext cx="3626728" cy="1114333"/>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595576" y="3789040"/>
            <a:ext cx="3760400" cy="2160240"/>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2"/>
          <p:cNvSpPr txBox="1">
            <a:spLocks/>
          </p:cNvSpPr>
          <p:nvPr/>
        </p:nvSpPr>
        <p:spPr>
          <a:xfrm>
            <a:off x="4577992" y="1353657"/>
            <a:ext cx="3754760" cy="2057729"/>
          </a:xfrm>
          <a:prstGeom prst="rect">
            <a:avLst/>
          </a:prstGeom>
          <a:ln/>
        </p:spPr>
        <p:style>
          <a:lnRef idx="1">
            <a:schemeClr val="accent2"/>
          </a:lnRef>
          <a:fillRef idx="3">
            <a:schemeClr val="accent2"/>
          </a:fillRef>
          <a:effectRef idx="2">
            <a:schemeClr val="accent2"/>
          </a:effectRef>
          <a:fontRef idx="minor">
            <a:schemeClr val="lt1"/>
          </a:fontRef>
        </p:style>
        <p:txBody>
          <a:bodyPr vert="horz" lIns="91440" tIns="45720" rIns="91440" bIns="45720" rtlCol="0">
            <a:normAutofit fontScale="85000"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a:buNone/>
            </a:pPr>
            <a:r>
              <a:rPr lang="en-GB" b="1" dirty="0">
                <a:solidFill>
                  <a:schemeClr val="tx2">
                    <a:lumMod val="25000"/>
                  </a:schemeClr>
                </a:solidFill>
              </a:rPr>
              <a:t>MACHT &amp; STATUS ?</a:t>
            </a:r>
            <a:br>
              <a:rPr lang="en-GB" b="1" dirty="0">
                <a:solidFill>
                  <a:schemeClr val="tx2">
                    <a:lumMod val="25000"/>
                  </a:schemeClr>
                </a:solidFill>
              </a:rPr>
            </a:br>
            <a:endParaRPr lang="en-GB" b="1" dirty="0">
              <a:solidFill>
                <a:schemeClr val="tx2">
                  <a:lumMod val="25000"/>
                </a:schemeClr>
              </a:solidFill>
            </a:endParaRPr>
          </a:p>
          <a:p>
            <a:pPr>
              <a:buFont typeface="Wingdings" pitchFamily="2" charset="2"/>
              <a:buChar char="Ø"/>
            </a:pPr>
            <a:r>
              <a:rPr lang="de-DE" sz="1700" b="1" dirty="0">
                <a:solidFill>
                  <a:schemeClr val="tx2">
                    <a:lumMod val="25000"/>
                  </a:schemeClr>
                </a:solidFill>
              </a:rPr>
              <a:t>Sozialer Status der Frau</a:t>
            </a:r>
            <a:endParaRPr lang="en-GB" sz="1700" b="1" dirty="0">
              <a:solidFill>
                <a:schemeClr val="tx2">
                  <a:lumMod val="25000"/>
                </a:schemeClr>
              </a:solidFill>
            </a:endParaRPr>
          </a:p>
          <a:p>
            <a:pPr>
              <a:buFont typeface="Wingdings" pitchFamily="2" charset="2"/>
              <a:buChar char="Ø"/>
            </a:pPr>
            <a:r>
              <a:rPr lang="de-DE" sz="1700" b="1" dirty="0">
                <a:solidFill>
                  <a:schemeClr val="tx2">
                    <a:lumMod val="25000"/>
                  </a:schemeClr>
                </a:solidFill>
              </a:rPr>
              <a:t>Politische Macht ?</a:t>
            </a:r>
          </a:p>
          <a:p>
            <a:pPr>
              <a:buFont typeface="Wingdings" pitchFamily="2" charset="2"/>
              <a:buChar char="Ø"/>
            </a:pPr>
            <a:r>
              <a:rPr lang="en-GB" sz="1700" b="1" dirty="0" err="1">
                <a:solidFill>
                  <a:schemeClr val="tx2">
                    <a:lumMod val="25000"/>
                  </a:schemeClr>
                </a:solidFill>
              </a:rPr>
              <a:t>Finanzkraft</a:t>
            </a:r>
            <a:r>
              <a:rPr lang="en-GB" sz="1700" b="1" dirty="0">
                <a:solidFill>
                  <a:schemeClr val="tx2">
                    <a:lumMod val="25000"/>
                  </a:schemeClr>
                </a:solidFill>
              </a:rPr>
              <a:t> / </a:t>
            </a:r>
            <a:r>
              <a:rPr lang="en-GB" sz="1700" b="1" dirty="0" err="1">
                <a:solidFill>
                  <a:schemeClr val="tx2">
                    <a:lumMod val="25000"/>
                  </a:schemeClr>
                </a:solidFill>
              </a:rPr>
              <a:t>Euergetismus</a:t>
            </a:r>
            <a:endParaRPr lang="en-GB" sz="1700" b="1" dirty="0">
              <a:solidFill>
                <a:schemeClr val="tx2">
                  <a:lumMod val="25000"/>
                </a:schemeClr>
              </a:solidFill>
            </a:endParaRPr>
          </a:p>
          <a:p>
            <a:pPr>
              <a:buFont typeface="Wingdings" pitchFamily="2" charset="2"/>
              <a:buChar char="Ø"/>
            </a:pPr>
            <a:r>
              <a:rPr lang="en-GB" sz="1700" b="1" dirty="0" err="1">
                <a:solidFill>
                  <a:schemeClr val="tx2">
                    <a:lumMod val="25000"/>
                  </a:schemeClr>
                </a:solidFill>
              </a:rPr>
              <a:t>Priesterämter</a:t>
            </a:r>
            <a:r>
              <a:rPr lang="en-GB" sz="1700" b="1" dirty="0">
                <a:solidFill>
                  <a:schemeClr val="tx2">
                    <a:lumMod val="25000"/>
                  </a:schemeClr>
                </a:solidFill>
              </a:rPr>
              <a:t> </a:t>
            </a:r>
            <a:r>
              <a:rPr lang="en-GB" sz="1700" b="1" dirty="0" err="1">
                <a:solidFill>
                  <a:schemeClr val="tx2">
                    <a:lumMod val="25000"/>
                  </a:schemeClr>
                </a:solidFill>
              </a:rPr>
              <a:t>als</a:t>
            </a:r>
            <a:r>
              <a:rPr lang="en-GB" sz="1700" b="1" dirty="0">
                <a:solidFill>
                  <a:schemeClr val="tx2">
                    <a:lumMod val="25000"/>
                  </a:schemeClr>
                </a:solidFill>
              </a:rPr>
              <a:t> </a:t>
            </a:r>
            <a:r>
              <a:rPr lang="en-GB" sz="1700" b="1" dirty="0" err="1">
                <a:solidFill>
                  <a:schemeClr val="tx2">
                    <a:lumMod val="25000"/>
                  </a:schemeClr>
                </a:solidFill>
              </a:rPr>
              <a:t>Möglichkeit</a:t>
            </a:r>
            <a:r>
              <a:rPr lang="en-GB" sz="1700" b="1" dirty="0">
                <a:solidFill>
                  <a:schemeClr val="tx2">
                    <a:lumMod val="25000"/>
                  </a:schemeClr>
                </a:solidFill>
              </a:rPr>
              <a:t> der Selbstdarstellung &amp; </a:t>
            </a:r>
            <a:r>
              <a:rPr lang="en-GB" sz="1700" b="1" dirty="0" err="1">
                <a:solidFill>
                  <a:schemeClr val="tx2">
                    <a:lumMod val="25000"/>
                  </a:schemeClr>
                </a:solidFill>
              </a:rPr>
              <a:t>machtdemonstration</a:t>
            </a:r>
            <a:r>
              <a:rPr lang="en-GB" sz="1700" b="1" dirty="0">
                <a:solidFill>
                  <a:schemeClr val="tx2">
                    <a:lumMod val="25000"/>
                  </a:schemeClr>
                </a:solidFill>
              </a:rPr>
              <a:t> </a:t>
            </a:r>
            <a:r>
              <a:rPr lang="en-GB" sz="1700" b="1" dirty="0" err="1">
                <a:solidFill>
                  <a:schemeClr val="tx2">
                    <a:lumMod val="25000"/>
                  </a:schemeClr>
                </a:solidFill>
              </a:rPr>
              <a:t>fpr</a:t>
            </a:r>
            <a:r>
              <a:rPr lang="en-GB" sz="1700" b="1" dirty="0">
                <a:solidFill>
                  <a:schemeClr val="tx2">
                    <a:lumMod val="25000"/>
                  </a:schemeClr>
                </a:solidFill>
              </a:rPr>
              <a:t> Frauen – </a:t>
            </a:r>
            <a:r>
              <a:rPr lang="en-GB" sz="1700" b="1" dirty="0" err="1">
                <a:solidFill>
                  <a:schemeClr val="tx2">
                    <a:lumMod val="25000"/>
                  </a:schemeClr>
                </a:solidFill>
              </a:rPr>
              <a:t>insbesondere</a:t>
            </a:r>
            <a:r>
              <a:rPr lang="en-GB" sz="1700" b="1" dirty="0">
                <a:solidFill>
                  <a:schemeClr val="tx2">
                    <a:lumMod val="25000"/>
                  </a:schemeClr>
                </a:solidFill>
              </a:rPr>
              <a:t> der “</a:t>
            </a:r>
            <a:r>
              <a:rPr lang="en-GB" sz="1700" b="1" dirty="0" err="1">
                <a:solidFill>
                  <a:schemeClr val="tx2">
                    <a:lumMod val="25000"/>
                  </a:schemeClr>
                </a:solidFill>
              </a:rPr>
              <a:t>Kaiserkult</a:t>
            </a:r>
            <a:r>
              <a:rPr lang="en-GB" sz="1700" b="1" dirty="0">
                <a:solidFill>
                  <a:schemeClr val="tx2">
                    <a:lumMod val="25000"/>
                  </a:schemeClr>
                </a:solidFill>
              </a:rPr>
              <a:t>”</a:t>
            </a:r>
          </a:p>
        </p:txBody>
      </p:sp>
      <p:sp>
        <p:nvSpPr>
          <p:cNvPr id="16" name="Rectangle 15"/>
          <p:cNvSpPr/>
          <p:nvPr/>
        </p:nvSpPr>
        <p:spPr>
          <a:xfrm>
            <a:off x="4617680" y="1772816"/>
            <a:ext cx="3626728" cy="1566562"/>
          </a:xfrm>
          <a:prstGeom prst="rect">
            <a:avLst/>
          </a:prstGeom>
          <a:noFill/>
          <a:ln>
            <a:solidFill>
              <a:schemeClr val="bg2">
                <a:lumMod val="10000"/>
                <a:lumOff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026686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par>
                          <p:cTn id="8" fill="hold">
                            <p:stCondLst>
                              <p:cond delay="275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heel(1)">
                                      <p:cBhvr>
                                        <p:cTn id="16" dur="2000"/>
                                        <p:tgtEl>
                                          <p:spTgt spid="10"/>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1)">
                                      <p:cBhvr>
                                        <p:cTn id="25" dur="20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1" grpId="0" animBg="1"/>
      <p:bldP spid="12" grpId="0" animBg="1"/>
      <p:bldP spid="14"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Iulia Severa ... </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1520" y="3002068"/>
            <a:ext cx="7488832" cy="3691575"/>
          </a:xfrm>
        </p:spPr>
      </p:pic>
      <p:sp>
        <p:nvSpPr>
          <p:cNvPr id="5" name="TextBox 4"/>
          <p:cNvSpPr txBox="1"/>
          <p:nvPr/>
        </p:nvSpPr>
        <p:spPr>
          <a:xfrm>
            <a:off x="2987824" y="260648"/>
            <a:ext cx="5904656" cy="2862322"/>
          </a:xfrm>
          <a:prstGeom prst="rect">
            <a:avLst/>
          </a:prstGeom>
          <a:noFill/>
        </p:spPr>
        <p:txBody>
          <a:bodyPr wrap="square" rtlCol="0">
            <a:spAutoFit/>
          </a:bodyPr>
          <a:lstStyle/>
          <a:p>
            <a:r>
              <a:rPr lang="en-GB" dirty="0"/>
              <a:t>PHRYGIA, </a:t>
            </a:r>
            <a:r>
              <a:rPr lang="en-GB" dirty="0" err="1"/>
              <a:t>Acmoneia</a:t>
            </a:r>
            <a:r>
              <a:rPr lang="en-GB" dirty="0"/>
              <a:t>. </a:t>
            </a:r>
            <a:r>
              <a:rPr lang="en-GB" dirty="0" err="1"/>
              <a:t>Poppaea</a:t>
            </a:r>
            <a:r>
              <a:rPr lang="en-GB" dirty="0"/>
              <a:t>. Augusta, AD 62-65. Æ (17mm, 3.04 g, 12h). Lucius </a:t>
            </a:r>
            <a:r>
              <a:rPr lang="en-GB" dirty="0" err="1"/>
              <a:t>Servenius</a:t>
            </a:r>
            <a:r>
              <a:rPr lang="en-GB" dirty="0"/>
              <a:t> </a:t>
            </a:r>
            <a:r>
              <a:rPr lang="en-GB" dirty="0" err="1"/>
              <a:t>Capito</a:t>
            </a:r>
            <a:r>
              <a:rPr lang="en-GB" dirty="0"/>
              <a:t>, archon, with his wife Iulia </a:t>
            </a:r>
            <a:r>
              <a:rPr lang="en-GB" dirty="0" err="1"/>
              <a:t>Severa</a:t>
            </a:r>
            <a:r>
              <a:rPr lang="en-GB" dirty="0"/>
              <a:t>. Struck circa AD 62. Draped bust right, wearing wreath of grain ears, with forepart of lion at far shoulder / Artemis advancing right, drawing arrow and holding bow; monogram (= E</a:t>
            </a:r>
            <a:r>
              <a:rPr lang="el-GR" dirty="0"/>
              <a:t>Π</a:t>
            </a:r>
            <a:r>
              <a:rPr lang="en-GB" dirty="0"/>
              <a:t>I) to left, monogram (=APX) above lyre to right. RPC I 3175 corr. (rev. description); BMC 48-9; SNG </a:t>
            </a:r>
            <a:r>
              <a:rPr lang="en-GB" dirty="0" err="1"/>
              <a:t>Copehagen</a:t>
            </a:r>
            <a:r>
              <a:rPr lang="en-GB" dirty="0"/>
              <a:t> 24 </a:t>
            </a:r>
            <a:r>
              <a:rPr lang="en-GB" dirty="0" err="1"/>
              <a:t>corr</a:t>
            </a:r>
            <a:r>
              <a:rPr lang="en-GB" dirty="0"/>
              <a:t> (under "Agrippina"). Good VF, hard dark green patina. Excellent for issue. </a:t>
            </a:r>
          </a:p>
        </p:txBody>
      </p:sp>
    </p:spTree>
    <p:extLst>
      <p:ext uri="{BB962C8B-B14F-4D97-AF65-F5344CB8AC3E}">
        <p14:creationId xmlns:p14="http://schemas.microsoft.com/office/powerpoint/2010/main" val="86628844"/>
      </p:ext>
    </p:extLst>
  </p:cSld>
  <p:clrMapOvr>
    <a:masterClrMapping/>
  </p:clrMapOvr>
  <p:transition spd="slow">
    <p:randomBa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rot="21089380">
            <a:off x="2483847" y="310300"/>
            <a:ext cx="4653877" cy="6186309"/>
          </a:xfrm>
          <a:prstGeom prst="rect">
            <a:avLst/>
          </a:prstGeom>
          <a:noFill/>
        </p:spPr>
        <p:txBody>
          <a:bodyPr wrap="square" rtlCol="0">
            <a:spAutoFit/>
          </a:bodyPr>
          <a:lstStyle/>
          <a:p>
            <a:pPr marL="285750" indent="-285750">
              <a:buFont typeface="Wingdings" pitchFamily="2" charset="2"/>
              <a:buChar char="Ø"/>
            </a:pPr>
            <a:r>
              <a:rPr lang="en-GB" b="1" dirty="0" err="1">
                <a:solidFill>
                  <a:schemeClr val="accent5">
                    <a:lumMod val="40000"/>
                    <a:lumOff val="60000"/>
                  </a:schemeClr>
                </a:solidFill>
                <a:effectLst>
                  <a:outerShdw blurRad="38100" dist="38100" dir="2700000" algn="tl">
                    <a:srgbClr val="000000">
                      <a:alpha val="43137"/>
                    </a:srgbClr>
                  </a:outerShdw>
                </a:effectLst>
              </a:rPr>
              <a:t>Ehreninschriften</a:t>
            </a:r>
            <a:r>
              <a:rPr lang="en-GB" b="1" dirty="0">
                <a:solidFill>
                  <a:schemeClr val="accent5">
                    <a:lumMod val="40000"/>
                    <a:lumOff val="60000"/>
                  </a:schemeClr>
                </a:solidFill>
                <a:effectLst>
                  <a:outerShdw blurRad="38100" dist="38100" dir="2700000" algn="tl">
                    <a:srgbClr val="000000">
                      <a:alpha val="43137"/>
                    </a:srgbClr>
                  </a:outerShdw>
                </a:effectLst>
              </a:rPr>
              <a:t> (118) – 74%</a:t>
            </a:r>
            <a:br>
              <a:rPr lang="en-GB" b="1" dirty="0">
                <a:solidFill>
                  <a:schemeClr val="accent5">
                    <a:lumMod val="40000"/>
                    <a:lumOff val="60000"/>
                  </a:schemeClr>
                </a:solidFill>
                <a:effectLst>
                  <a:outerShdw blurRad="38100" dist="38100" dir="2700000" algn="tl">
                    <a:srgbClr val="000000">
                      <a:alpha val="43137"/>
                    </a:srgbClr>
                  </a:outerShdw>
                </a:effectLst>
              </a:rPr>
            </a:br>
            <a:r>
              <a:rPr lang="en-GB" b="1" dirty="0" err="1">
                <a:solidFill>
                  <a:schemeClr val="accent5">
                    <a:lumMod val="40000"/>
                    <a:lumOff val="60000"/>
                  </a:schemeClr>
                </a:solidFill>
                <a:effectLst>
                  <a:outerShdw blurRad="38100" dist="38100" dir="2700000" algn="tl">
                    <a:srgbClr val="000000">
                      <a:alpha val="43137"/>
                    </a:srgbClr>
                  </a:outerShdw>
                </a:effectLst>
              </a:rPr>
              <a:t>auch</a:t>
            </a:r>
            <a:r>
              <a:rPr lang="en-GB" b="1" dirty="0">
                <a:solidFill>
                  <a:schemeClr val="accent5">
                    <a:lumMod val="40000"/>
                    <a:lumOff val="60000"/>
                  </a:schemeClr>
                </a:solidFill>
                <a:effectLst>
                  <a:outerShdw blurRad="38100" dist="38100" dir="2700000" algn="tl">
                    <a:srgbClr val="000000">
                      <a:alpha val="43137"/>
                    </a:srgbClr>
                  </a:outerShdw>
                </a:effectLst>
              </a:rPr>
              <a:t> </a:t>
            </a:r>
            <a:r>
              <a:rPr lang="en-GB" b="1" dirty="0" err="1">
                <a:solidFill>
                  <a:schemeClr val="accent5">
                    <a:lumMod val="40000"/>
                    <a:lumOff val="60000"/>
                  </a:schemeClr>
                </a:solidFill>
                <a:effectLst>
                  <a:outerShdw blurRad="38100" dist="38100" dir="2700000" algn="tl">
                    <a:srgbClr val="000000">
                      <a:alpha val="43137"/>
                    </a:srgbClr>
                  </a:outerShdw>
                </a:effectLst>
              </a:rPr>
              <a:t>hydropho</a:t>
            </a:r>
            <a:r>
              <a:rPr lang="en-GB" b="1" dirty="0">
                <a:solidFill>
                  <a:schemeClr val="accent5">
                    <a:lumMod val="40000"/>
                    <a:lumOff val="60000"/>
                  </a:schemeClr>
                </a:solidFill>
                <a:effectLst>
                  <a:outerShdw blurRad="38100" dist="38100" dir="2700000" algn="tl">
                    <a:srgbClr val="000000">
                      <a:alpha val="43137"/>
                    </a:srgbClr>
                  </a:outerShdw>
                </a:effectLst>
              </a:rPr>
              <a:t>/</a:t>
            </a:r>
            <a:r>
              <a:rPr lang="en-GB" b="1" dirty="0" err="1">
                <a:solidFill>
                  <a:schemeClr val="accent5">
                    <a:lumMod val="40000"/>
                    <a:lumOff val="60000"/>
                  </a:schemeClr>
                </a:solidFill>
                <a:effectLst>
                  <a:outerShdw blurRad="38100" dist="38100" dir="2700000" algn="tl">
                    <a:srgbClr val="000000">
                      <a:alpha val="43137"/>
                    </a:srgbClr>
                  </a:outerShdw>
                </a:effectLst>
              </a:rPr>
              <a:t>commemor.of</a:t>
            </a:r>
            <a:r>
              <a:rPr lang="en-GB" b="1" dirty="0">
                <a:solidFill>
                  <a:schemeClr val="accent5">
                    <a:lumMod val="40000"/>
                    <a:lumOff val="60000"/>
                  </a:schemeClr>
                </a:solidFill>
                <a:effectLst>
                  <a:outerShdw blurRad="38100" dist="38100" dir="2700000" algn="tl">
                    <a:srgbClr val="000000">
                      <a:alpha val="43137"/>
                    </a:srgbClr>
                  </a:outerShdw>
                </a:effectLst>
              </a:rPr>
              <a:t> priesthood</a:t>
            </a:r>
          </a:p>
          <a:p>
            <a:pPr marL="742950" lvl="1" indent="-285750">
              <a:buFont typeface="Wingdings" pitchFamily="2" charset="2"/>
              <a:buChar char="Ø"/>
            </a:pPr>
            <a:r>
              <a:rPr lang="en-GB" dirty="0" err="1">
                <a:solidFill>
                  <a:schemeClr val="accent5">
                    <a:lumMod val="40000"/>
                    <a:lumOff val="60000"/>
                  </a:schemeClr>
                </a:solidFill>
                <a:effectLst>
                  <a:outerShdw blurRad="38100" dist="38100" dir="2700000" algn="tl">
                    <a:srgbClr val="000000">
                      <a:alpha val="43137"/>
                    </a:srgbClr>
                  </a:outerShdw>
                </a:effectLst>
              </a:rPr>
              <a:t>für</a:t>
            </a:r>
            <a:r>
              <a:rPr lang="en-GB" dirty="0">
                <a:solidFill>
                  <a:schemeClr val="accent5">
                    <a:lumMod val="40000"/>
                    <a:lumOff val="60000"/>
                  </a:schemeClr>
                </a:solidFill>
                <a:effectLst>
                  <a:outerShdw blurRad="38100" dist="38100" dir="2700000" algn="tl">
                    <a:srgbClr val="000000">
                      <a:alpha val="43137"/>
                    </a:srgbClr>
                  </a:outerShdw>
                </a:effectLst>
              </a:rPr>
              <a:t> </a:t>
            </a:r>
            <a:r>
              <a:rPr lang="en-GB" dirty="0" err="1">
                <a:solidFill>
                  <a:schemeClr val="accent5">
                    <a:lumMod val="40000"/>
                    <a:lumOff val="60000"/>
                  </a:schemeClr>
                </a:solidFill>
                <a:effectLst>
                  <a:outerShdw blurRad="38100" dist="38100" dir="2700000" algn="tl">
                    <a:srgbClr val="000000">
                      <a:alpha val="43137"/>
                    </a:srgbClr>
                  </a:outerShdw>
                </a:effectLst>
              </a:rPr>
              <a:t>Priesterinnen</a:t>
            </a:r>
            <a:r>
              <a:rPr lang="en-GB" dirty="0">
                <a:solidFill>
                  <a:schemeClr val="accent5">
                    <a:lumMod val="40000"/>
                    <a:lumOff val="60000"/>
                  </a:schemeClr>
                </a:solidFill>
                <a:effectLst>
                  <a:outerShdw blurRad="38100" dist="38100" dir="2700000" algn="tl">
                    <a:srgbClr val="000000">
                      <a:alpha val="43137"/>
                    </a:srgbClr>
                  </a:outerShdw>
                </a:effectLst>
              </a:rPr>
              <a:t> : (77)  </a:t>
            </a:r>
          </a:p>
          <a:p>
            <a:pPr marL="742950" lvl="1" indent="-285750">
              <a:buFont typeface="Wingdings" pitchFamily="2" charset="2"/>
              <a:buChar char="Ø"/>
            </a:pPr>
            <a:r>
              <a:rPr lang="en-GB" dirty="0" err="1">
                <a:solidFill>
                  <a:schemeClr val="accent5">
                    <a:lumMod val="40000"/>
                    <a:lumOff val="60000"/>
                  </a:schemeClr>
                </a:solidFill>
                <a:effectLst>
                  <a:outerShdw blurRad="38100" dist="38100" dir="2700000" algn="tl">
                    <a:srgbClr val="000000">
                      <a:alpha val="43137"/>
                    </a:srgbClr>
                  </a:outerShdw>
                </a:effectLst>
              </a:rPr>
              <a:t>für</a:t>
            </a:r>
            <a:r>
              <a:rPr lang="en-GB" dirty="0">
                <a:solidFill>
                  <a:schemeClr val="accent5">
                    <a:lumMod val="40000"/>
                    <a:lumOff val="60000"/>
                  </a:schemeClr>
                </a:solidFill>
                <a:effectLst>
                  <a:outerShdw blurRad="38100" dist="38100" dir="2700000" algn="tl">
                    <a:srgbClr val="000000">
                      <a:alpha val="43137"/>
                    </a:srgbClr>
                  </a:outerShdw>
                </a:effectLst>
              </a:rPr>
              <a:t> </a:t>
            </a:r>
            <a:r>
              <a:rPr lang="en-GB" dirty="0" err="1">
                <a:solidFill>
                  <a:schemeClr val="accent5">
                    <a:lumMod val="40000"/>
                    <a:lumOff val="60000"/>
                  </a:schemeClr>
                </a:solidFill>
                <a:effectLst>
                  <a:outerShdw blurRad="38100" dist="38100" dir="2700000" algn="tl">
                    <a:srgbClr val="000000">
                      <a:alpha val="43137"/>
                    </a:srgbClr>
                  </a:outerShdw>
                </a:effectLst>
              </a:rPr>
              <a:t>Priester</a:t>
            </a:r>
            <a:r>
              <a:rPr lang="en-GB" dirty="0">
                <a:solidFill>
                  <a:schemeClr val="accent5">
                    <a:lumMod val="40000"/>
                    <a:lumOff val="60000"/>
                  </a:schemeClr>
                </a:solidFill>
                <a:effectLst>
                  <a:outerShdw blurRad="38100" dist="38100" dir="2700000" algn="tl">
                    <a:srgbClr val="000000">
                      <a:alpha val="43137"/>
                    </a:srgbClr>
                  </a:outerShdw>
                </a:effectLst>
              </a:rPr>
              <a:t> &amp; Frau (33) +3x1/2</a:t>
            </a:r>
          </a:p>
          <a:p>
            <a:pPr marL="742950" lvl="1" indent="-285750">
              <a:buFont typeface="Wingdings" pitchFamily="2" charset="2"/>
              <a:buChar char="Ø"/>
            </a:pPr>
            <a:r>
              <a:rPr lang="de-DE" dirty="0">
                <a:solidFill>
                  <a:schemeClr val="accent5">
                    <a:lumMod val="40000"/>
                    <a:lumOff val="60000"/>
                  </a:schemeClr>
                </a:solidFill>
                <a:effectLst>
                  <a:outerShdw blurRad="38100" dist="38100" dir="2700000" algn="tl">
                    <a:srgbClr val="000000">
                      <a:alpha val="43137"/>
                    </a:srgbClr>
                  </a:outerShdw>
                </a:effectLst>
              </a:rPr>
              <a:t>von Priesterinnen: (8)</a:t>
            </a:r>
            <a:endParaRPr lang="en-GB"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err="1">
                <a:solidFill>
                  <a:schemeClr val="accent5">
                    <a:lumMod val="40000"/>
                    <a:lumOff val="60000"/>
                  </a:schemeClr>
                </a:solidFill>
                <a:effectLst>
                  <a:outerShdw blurRad="38100" dist="38100" dir="2700000" algn="tl">
                    <a:srgbClr val="000000">
                      <a:alpha val="43137"/>
                    </a:srgbClr>
                  </a:outerShdw>
                </a:effectLst>
              </a:rPr>
              <a:t>Weihinschriften</a:t>
            </a:r>
            <a:r>
              <a:rPr lang="en-GB" b="1" dirty="0">
                <a:solidFill>
                  <a:schemeClr val="accent5">
                    <a:lumMod val="40000"/>
                    <a:lumOff val="60000"/>
                  </a:schemeClr>
                </a:solidFill>
                <a:effectLst>
                  <a:outerShdw blurRad="38100" dist="38100" dir="2700000" algn="tl">
                    <a:srgbClr val="000000">
                      <a:alpha val="43137"/>
                    </a:srgbClr>
                  </a:outerShdw>
                </a:effectLst>
              </a:rPr>
              <a:t> (21)      ,,       – 13 %</a:t>
            </a:r>
          </a:p>
          <a:p>
            <a:pPr marL="742950" lvl="1" indent="-285750">
              <a:buFont typeface="Wingdings" pitchFamily="2" charset="2"/>
              <a:buChar char="Ø"/>
            </a:pPr>
            <a:r>
              <a:rPr lang="de-DE" dirty="0">
                <a:solidFill>
                  <a:schemeClr val="accent5">
                    <a:lumMod val="40000"/>
                    <a:lumOff val="60000"/>
                  </a:schemeClr>
                </a:solidFill>
                <a:effectLst>
                  <a:outerShdw blurRad="38100" dist="38100" dir="2700000" algn="tl">
                    <a:srgbClr val="000000">
                      <a:alpha val="43137"/>
                    </a:srgbClr>
                  </a:outerShdw>
                </a:effectLst>
              </a:rPr>
              <a:t>An Kaiser/innen (z.B.Statuen) (15)</a:t>
            </a:r>
          </a:p>
          <a:p>
            <a:pPr marL="742950" lvl="1" indent="-285750">
              <a:buFont typeface="Wingdings" pitchFamily="2" charset="2"/>
              <a:buChar char="Ø"/>
            </a:pPr>
            <a:r>
              <a:rPr lang="de-DE" dirty="0">
                <a:solidFill>
                  <a:schemeClr val="accent5">
                    <a:lumMod val="40000"/>
                    <a:lumOff val="60000"/>
                  </a:schemeClr>
                </a:solidFill>
                <a:effectLst>
                  <a:outerShdw blurRad="38100" dist="38100" dir="2700000" algn="tl">
                    <a:srgbClr val="000000">
                      <a:alpha val="43137"/>
                    </a:srgbClr>
                  </a:outerShdw>
                </a:effectLst>
              </a:rPr>
              <a:t>Widmung an Götter (11)  [-5]</a:t>
            </a:r>
            <a:endParaRPr lang="en-GB"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err="1">
                <a:solidFill>
                  <a:schemeClr val="accent5">
                    <a:lumMod val="40000"/>
                    <a:lumOff val="60000"/>
                  </a:schemeClr>
                </a:solidFill>
                <a:effectLst>
                  <a:outerShdw blurRad="38100" dist="38100" dir="2700000" algn="tl">
                    <a:srgbClr val="000000">
                      <a:alpha val="43137"/>
                    </a:srgbClr>
                  </a:outerShdw>
                </a:effectLst>
              </a:rPr>
              <a:t>Stifterinschriften</a:t>
            </a:r>
            <a:r>
              <a:rPr lang="en-GB" b="1" dirty="0">
                <a:solidFill>
                  <a:schemeClr val="accent5">
                    <a:lumMod val="40000"/>
                    <a:lumOff val="60000"/>
                  </a:schemeClr>
                </a:solidFill>
                <a:effectLst>
                  <a:outerShdw blurRad="38100" dist="38100" dir="2700000" algn="tl">
                    <a:srgbClr val="000000">
                      <a:alpha val="43137"/>
                    </a:srgbClr>
                  </a:outerShdw>
                </a:effectLst>
              </a:rPr>
              <a:t> (9)      – 6 %</a:t>
            </a:r>
          </a:p>
          <a:p>
            <a:pPr marL="285750" indent="-285750">
              <a:buFont typeface="Wingdings" pitchFamily="2" charset="2"/>
              <a:buChar char="Ø"/>
            </a:pPr>
            <a:r>
              <a:rPr lang="en-GB" b="1" dirty="0" err="1">
                <a:solidFill>
                  <a:schemeClr val="accent5">
                    <a:lumMod val="40000"/>
                    <a:lumOff val="60000"/>
                  </a:schemeClr>
                </a:solidFill>
                <a:effectLst>
                  <a:outerShdw blurRad="38100" dist="38100" dir="2700000" algn="tl">
                    <a:srgbClr val="000000">
                      <a:alpha val="43137"/>
                    </a:srgbClr>
                  </a:outerShdw>
                </a:effectLst>
              </a:rPr>
              <a:t>Grabinschriften</a:t>
            </a:r>
            <a:r>
              <a:rPr lang="en-GB" b="1" dirty="0">
                <a:solidFill>
                  <a:schemeClr val="accent5">
                    <a:lumMod val="40000"/>
                    <a:lumOff val="60000"/>
                  </a:schemeClr>
                </a:solidFill>
                <a:effectLst>
                  <a:outerShdw blurRad="38100" dist="38100" dir="2700000" algn="tl">
                    <a:srgbClr val="000000">
                      <a:alpha val="43137"/>
                    </a:srgbClr>
                  </a:outerShdw>
                </a:effectLst>
              </a:rPr>
              <a:t> (6)        – 4 %</a:t>
            </a:r>
          </a:p>
          <a:p>
            <a:pPr marL="742950" lvl="1" indent="-285750">
              <a:buFont typeface="Wingdings" pitchFamily="2" charset="2"/>
              <a:buChar char="Ø"/>
            </a:pPr>
            <a:r>
              <a:rPr lang="de-DE" b="1" dirty="0">
                <a:solidFill>
                  <a:schemeClr val="accent5">
                    <a:lumMod val="40000"/>
                    <a:lumOff val="60000"/>
                  </a:schemeClr>
                </a:solidFill>
                <a:effectLst>
                  <a:outerShdw blurRad="38100" dist="38100" dir="2700000" algn="tl">
                    <a:srgbClr val="000000">
                      <a:alpha val="43137"/>
                    </a:srgbClr>
                  </a:outerShdw>
                </a:effectLst>
              </a:rPr>
              <a:t>+ mnemeion Inschr. (1)</a:t>
            </a:r>
            <a:endParaRPr lang="en-GB"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err="1">
                <a:solidFill>
                  <a:schemeClr val="accent5">
                    <a:lumMod val="40000"/>
                    <a:lumOff val="60000"/>
                  </a:schemeClr>
                </a:solidFill>
                <a:effectLst>
                  <a:outerShdw blurRad="38100" dist="38100" dir="2700000" algn="tl">
                    <a:srgbClr val="000000">
                      <a:alpha val="43137"/>
                    </a:srgbClr>
                  </a:outerShdw>
                </a:effectLst>
              </a:rPr>
              <a:t>Fragmente</a:t>
            </a:r>
            <a:r>
              <a:rPr lang="en-GB" b="1" dirty="0">
                <a:solidFill>
                  <a:schemeClr val="accent5">
                    <a:lumMod val="40000"/>
                    <a:lumOff val="60000"/>
                  </a:schemeClr>
                </a:solidFill>
                <a:effectLst>
                  <a:outerShdw blurRad="38100" dist="38100" dir="2700000" algn="tl">
                    <a:srgbClr val="000000">
                      <a:alpha val="43137"/>
                    </a:srgbClr>
                  </a:outerShdw>
                </a:effectLst>
              </a:rPr>
              <a:t> (0) –               3%</a:t>
            </a:r>
          </a:p>
          <a:p>
            <a:pPr marL="285750" indent="-285750">
              <a:buFont typeface="Wingdings" pitchFamily="2" charset="2"/>
              <a:buChar char="Ø"/>
            </a:pPr>
            <a:r>
              <a:rPr lang="en-GB" b="1" dirty="0" err="1">
                <a:solidFill>
                  <a:schemeClr val="accent5">
                    <a:lumMod val="40000"/>
                    <a:lumOff val="60000"/>
                  </a:schemeClr>
                </a:solidFill>
                <a:effectLst>
                  <a:outerShdw blurRad="38100" dist="38100" dir="2700000" algn="tl">
                    <a:srgbClr val="000000">
                      <a:alpha val="43137"/>
                    </a:srgbClr>
                  </a:outerShdw>
                </a:effectLst>
              </a:rPr>
              <a:t>Sonstige</a:t>
            </a:r>
            <a:r>
              <a:rPr lang="en-GB" b="1" dirty="0">
                <a:solidFill>
                  <a:schemeClr val="accent5">
                    <a:lumMod val="40000"/>
                    <a:lumOff val="60000"/>
                  </a:schemeClr>
                </a:solidFill>
                <a:effectLst>
                  <a:outerShdw blurRad="38100" dist="38100" dir="2700000" algn="tl">
                    <a:srgbClr val="000000">
                      <a:alpha val="43137"/>
                    </a:srgbClr>
                  </a:outerShdw>
                </a:effectLst>
              </a:rPr>
              <a:t> (4)</a:t>
            </a:r>
          </a:p>
          <a:p>
            <a:pPr marL="285750" indent="-285750">
              <a:buFont typeface="Wingdings" pitchFamily="2" charset="2"/>
              <a:buChar char="Ø"/>
            </a:pPr>
            <a:r>
              <a:rPr lang="en-GB" b="1" u="sng" dirty="0">
                <a:solidFill>
                  <a:schemeClr val="accent5">
                    <a:lumMod val="40000"/>
                    <a:lumOff val="60000"/>
                  </a:schemeClr>
                </a:solidFill>
                <a:effectLst>
                  <a:outerShdw blurRad="38100" dist="38100" dir="2700000" algn="tl">
                    <a:srgbClr val="000000">
                      <a:alpha val="43137"/>
                    </a:srgbClr>
                  </a:outerShdw>
                </a:effectLst>
              </a:rPr>
              <a:t>GESAMT 158</a:t>
            </a:r>
            <a:br>
              <a:rPr lang="en-GB" b="1" dirty="0">
                <a:solidFill>
                  <a:schemeClr val="accent5">
                    <a:lumMod val="40000"/>
                    <a:lumOff val="60000"/>
                  </a:schemeClr>
                </a:solidFill>
                <a:effectLst>
                  <a:outerShdw blurRad="38100" dist="38100" dir="2700000" algn="tl">
                    <a:srgbClr val="000000">
                      <a:alpha val="43137"/>
                    </a:srgbClr>
                  </a:outerShdw>
                </a:effectLst>
              </a:rPr>
            </a:br>
            <a:endParaRPr lang="en-GB" b="1" dirty="0">
              <a:solidFill>
                <a:schemeClr val="accent5">
                  <a:lumMod val="40000"/>
                  <a:lumOff val="6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r>
              <a:rPr lang="en-GB"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Priesterinnen</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selbst</a:t>
            </a:r>
            <a:b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b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als</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Akteure</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b="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Selten</a:t>
            </a:r>
            <a:r>
              <a:rPr lang="en-GB" b="1" dirty="0">
                <a:solidFill>
                  <a:schemeClr val="accent5">
                    <a:lumMod val="40000"/>
                    <a:lumOff val="60000"/>
                  </a:schemeClr>
                </a:solidFill>
                <a:effectLst>
                  <a:outerShdw blurRad="38100" dist="38100" dir="2700000" algn="tl">
                    <a:srgbClr val="000000">
                      <a:alpha val="43137"/>
                    </a:srgbClr>
                  </a:outerShdw>
                </a:effectLst>
                <a:sym typeface="Wingdings" pitchFamily="2" charset="2"/>
              </a:rPr>
              <a:t>!</a:t>
            </a:r>
          </a:p>
          <a:p>
            <a:pPr marL="285750" indent="-285750">
              <a:buFont typeface="Wingdings" pitchFamily="2" charset="2"/>
              <a:buChar char="Ø"/>
            </a:pPr>
            <a:r>
              <a:rPr lang="en-GB"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Ehreninschriften</a:t>
            </a:r>
            <a:r>
              <a:rPr lang="en-GB"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zeigen</a:t>
            </a:r>
            <a:br>
              <a:rPr lang="en-GB" dirty="0">
                <a:solidFill>
                  <a:schemeClr val="accent5">
                    <a:lumMod val="40000"/>
                    <a:lumOff val="60000"/>
                  </a:schemeClr>
                </a:solidFill>
                <a:effectLst>
                  <a:outerShdw blurRad="38100" dist="38100" dir="2700000" algn="tl">
                    <a:srgbClr val="000000">
                      <a:alpha val="43137"/>
                    </a:srgbClr>
                  </a:outerShdw>
                </a:effectLst>
                <a:sym typeface="Wingdings" pitchFamily="2" charset="2"/>
              </a:rPr>
            </a:br>
            <a:r>
              <a:rPr lang="en-GB"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gesellschaftliche</a:t>
            </a:r>
            <a:r>
              <a:rPr lang="en-GB"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Bedeutung</a:t>
            </a:r>
            <a:r>
              <a:rPr lang="en-GB" dirty="0">
                <a:solidFill>
                  <a:schemeClr val="accent5">
                    <a:lumMod val="40000"/>
                    <a:lumOff val="60000"/>
                  </a:schemeClr>
                </a:solidFill>
                <a:effectLst>
                  <a:outerShdw blurRad="38100" dist="38100" dir="2700000" algn="tl">
                    <a:srgbClr val="000000">
                      <a:alpha val="43137"/>
                    </a:srgbClr>
                  </a:outerShdw>
                </a:effectLst>
                <a:sym typeface="Wingdings" pitchFamily="2" charset="2"/>
              </a:rPr>
              <a:t> </a:t>
            </a:r>
            <a:br>
              <a:rPr lang="en-GB" dirty="0">
                <a:solidFill>
                  <a:schemeClr val="accent5">
                    <a:lumMod val="40000"/>
                    <a:lumOff val="60000"/>
                  </a:schemeClr>
                </a:solidFill>
                <a:effectLst>
                  <a:outerShdw blurRad="38100" dist="38100" dir="2700000" algn="tl">
                    <a:srgbClr val="000000">
                      <a:alpha val="43137"/>
                    </a:srgbClr>
                  </a:outerShdw>
                </a:effectLst>
                <a:sym typeface="Wingdings" pitchFamily="2" charset="2"/>
              </a:rPr>
            </a:br>
            <a:r>
              <a:rPr lang="en-GB" dirty="0">
                <a:solidFill>
                  <a:schemeClr val="accent5">
                    <a:lumMod val="40000"/>
                    <a:lumOff val="60000"/>
                  </a:schemeClr>
                </a:solidFill>
                <a:effectLst>
                  <a:outerShdw blurRad="38100" dist="38100" dir="2700000" algn="tl">
                    <a:srgbClr val="000000">
                      <a:alpha val="43137"/>
                    </a:srgbClr>
                  </a:outerShdw>
                </a:effectLst>
                <a:sym typeface="Wingdings" pitchFamily="2" charset="2"/>
              </a:rPr>
              <a:t>der </a:t>
            </a:r>
            <a:r>
              <a:rPr lang="en-GB" i="1" dirty="0" err="1">
                <a:solidFill>
                  <a:schemeClr val="accent5">
                    <a:lumMod val="40000"/>
                    <a:lumOff val="60000"/>
                  </a:schemeClr>
                </a:solidFill>
                <a:effectLst>
                  <a:outerShdw blurRad="38100" dist="38100" dir="2700000" algn="tl">
                    <a:srgbClr val="000000">
                      <a:alpha val="43137"/>
                    </a:srgbClr>
                  </a:outerShdw>
                </a:effectLst>
                <a:sym typeface="Wingdings" pitchFamily="2" charset="2"/>
              </a:rPr>
              <a:t>archiereia</a:t>
            </a:r>
            <a:endParaRPr lang="en-GB" i="1" dirty="0">
              <a:solidFill>
                <a:schemeClr val="accent5">
                  <a:lumMod val="40000"/>
                  <a:lumOff val="60000"/>
                </a:schemeClr>
              </a:solidFill>
              <a:effectLst>
                <a:outerShdw blurRad="38100" dist="38100" dir="2700000" algn="tl">
                  <a:srgbClr val="000000">
                    <a:alpha val="43137"/>
                  </a:srgbClr>
                </a:outerShdw>
              </a:effectLst>
              <a:sym typeface="Wingdings" pitchFamily="2" charset="2"/>
            </a:endParaRPr>
          </a:p>
          <a:p>
            <a:pPr marL="285750" indent="-285750">
              <a:buFont typeface="Wingdings" pitchFamily="2" charset="2"/>
              <a:buChar char="Ø"/>
            </a:pPr>
            <a:r>
              <a:rPr lang="de-DE" i="1" dirty="0">
                <a:solidFill>
                  <a:schemeClr val="accent5">
                    <a:lumMod val="40000"/>
                    <a:lumOff val="60000"/>
                  </a:schemeClr>
                </a:solidFill>
                <a:effectLst>
                  <a:outerShdw blurRad="38100" dist="38100" dir="2700000" algn="tl">
                    <a:srgbClr val="000000">
                      <a:alpha val="43137"/>
                    </a:srgbClr>
                  </a:outerShdw>
                </a:effectLst>
                <a:sym typeface="Wingdings" pitchFamily="2" charset="2"/>
              </a:rPr>
              <a:t>GESAMT 3</a:t>
            </a:r>
            <a:endParaRPr lang="en-GB" dirty="0">
              <a:solidFill>
                <a:schemeClr val="accent5">
                  <a:lumMod val="40000"/>
                  <a:lumOff val="6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06254515"/>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92"/>
          <a:stretch/>
        </p:blipFill>
        <p:spPr>
          <a:xfrm>
            <a:off x="484807" y="44625"/>
            <a:ext cx="8479681" cy="6765196"/>
          </a:xfrm>
        </p:spPr>
      </p:pic>
      <p:sp>
        <p:nvSpPr>
          <p:cNvPr id="112" name="Oval 111"/>
          <p:cNvSpPr/>
          <p:nvPr/>
        </p:nvSpPr>
        <p:spPr>
          <a:xfrm>
            <a:off x="1913508" y="5517232"/>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2051720" y="508518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846826" y="5152547"/>
            <a:ext cx="312906" cy="369332"/>
          </a:xfrm>
          <a:prstGeom prst="rect">
            <a:avLst/>
          </a:prstGeom>
          <a:noFill/>
        </p:spPr>
        <p:txBody>
          <a:bodyPr wrap="none" rtlCol="0">
            <a:spAutoFit/>
          </a:bodyPr>
          <a:lstStyle/>
          <a:p>
            <a:r>
              <a:rPr lang="en-GB" dirty="0">
                <a:solidFill>
                  <a:srgbClr val="25EE04"/>
                </a:solidFill>
              </a:rPr>
              <a:t>1</a:t>
            </a:r>
          </a:p>
        </p:txBody>
      </p:sp>
      <p:sp>
        <p:nvSpPr>
          <p:cNvPr id="15" name="TextBox 14"/>
          <p:cNvSpPr txBox="1"/>
          <p:nvPr/>
        </p:nvSpPr>
        <p:spPr>
          <a:xfrm rot="16200000">
            <a:off x="-2587281" y="3758552"/>
            <a:ext cx="5688633" cy="276999"/>
          </a:xfrm>
          <a:prstGeom prst="rect">
            <a:avLst/>
          </a:prstGeom>
          <a:noFill/>
        </p:spPr>
        <p:txBody>
          <a:bodyPr wrap="square" rtlCol="0">
            <a:spAutoFit/>
          </a:bodyPr>
          <a:lstStyle/>
          <a:p>
            <a:r>
              <a:rPr lang="en-GB" sz="1200" dirty="0">
                <a:solidFill>
                  <a:schemeClr val="accent5">
                    <a:lumMod val="40000"/>
                    <a:lumOff val="60000"/>
                  </a:schemeClr>
                </a:solidFill>
              </a:rPr>
              <a:t>R. Talbert, Barrington Atlas of the Greek and Roman World, Princeton UP 2001</a:t>
            </a:r>
          </a:p>
        </p:txBody>
      </p:sp>
      <p:sp>
        <p:nvSpPr>
          <p:cNvPr id="16" name="Oval 15"/>
          <p:cNvSpPr/>
          <p:nvPr/>
        </p:nvSpPr>
        <p:spPr>
          <a:xfrm>
            <a:off x="932140" y="573325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115616" y="5867980"/>
            <a:ext cx="312906" cy="369332"/>
          </a:xfrm>
          <a:prstGeom prst="rect">
            <a:avLst/>
          </a:prstGeom>
          <a:noFill/>
        </p:spPr>
        <p:txBody>
          <a:bodyPr wrap="none" rtlCol="0">
            <a:spAutoFit/>
          </a:bodyPr>
          <a:lstStyle/>
          <a:p>
            <a:r>
              <a:rPr lang="en-GB" dirty="0">
                <a:solidFill>
                  <a:srgbClr val="25EE04"/>
                </a:solidFill>
              </a:rPr>
              <a:t>2</a:t>
            </a:r>
          </a:p>
        </p:txBody>
      </p:sp>
      <p:sp>
        <p:nvSpPr>
          <p:cNvPr id="19" name="TextBox 18"/>
          <p:cNvSpPr txBox="1"/>
          <p:nvPr/>
        </p:nvSpPr>
        <p:spPr>
          <a:xfrm>
            <a:off x="2421210" y="4643844"/>
            <a:ext cx="312906" cy="369332"/>
          </a:xfrm>
          <a:prstGeom prst="rect">
            <a:avLst/>
          </a:prstGeom>
          <a:noFill/>
        </p:spPr>
        <p:txBody>
          <a:bodyPr wrap="none" rtlCol="0">
            <a:spAutoFit/>
          </a:bodyPr>
          <a:lstStyle/>
          <a:p>
            <a:r>
              <a:rPr lang="en-GB" dirty="0">
                <a:solidFill>
                  <a:srgbClr val="25EE04"/>
                </a:solidFill>
              </a:rPr>
              <a:t>3</a:t>
            </a:r>
          </a:p>
        </p:txBody>
      </p:sp>
      <p:sp>
        <p:nvSpPr>
          <p:cNvPr id="20" name="Oval 19"/>
          <p:cNvSpPr/>
          <p:nvPr/>
        </p:nvSpPr>
        <p:spPr>
          <a:xfrm>
            <a:off x="2767292" y="609329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2619947" y="6196662"/>
            <a:ext cx="312906" cy="369332"/>
          </a:xfrm>
          <a:prstGeom prst="rect">
            <a:avLst/>
          </a:prstGeom>
          <a:noFill/>
        </p:spPr>
        <p:txBody>
          <a:bodyPr wrap="none" rtlCol="0">
            <a:spAutoFit/>
          </a:bodyPr>
          <a:lstStyle/>
          <a:p>
            <a:r>
              <a:rPr lang="en-GB" dirty="0">
                <a:solidFill>
                  <a:srgbClr val="25EE04"/>
                </a:solidFill>
              </a:rPr>
              <a:t>3</a:t>
            </a:r>
          </a:p>
        </p:txBody>
      </p:sp>
      <p:sp>
        <p:nvSpPr>
          <p:cNvPr id="23" name="TextBox 22"/>
          <p:cNvSpPr txBox="1"/>
          <p:nvPr/>
        </p:nvSpPr>
        <p:spPr>
          <a:xfrm>
            <a:off x="2386886" y="5574594"/>
            <a:ext cx="312906" cy="369332"/>
          </a:xfrm>
          <a:prstGeom prst="rect">
            <a:avLst/>
          </a:prstGeom>
          <a:noFill/>
        </p:spPr>
        <p:txBody>
          <a:bodyPr wrap="none" rtlCol="0">
            <a:spAutoFit/>
          </a:bodyPr>
          <a:lstStyle/>
          <a:p>
            <a:r>
              <a:rPr lang="en-GB" dirty="0">
                <a:solidFill>
                  <a:srgbClr val="25EE04"/>
                </a:solidFill>
              </a:rPr>
              <a:t>2</a:t>
            </a:r>
          </a:p>
        </p:txBody>
      </p:sp>
      <p:sp>
        <p:nvSpPr>
          <p:cNvPr id="24" name="TextBox 23"/>
          <p:cNvSpPr txBox="1"/>
          <p:nvPr/>
        </p:nvSpPr>
        <p:spPr>
          <a:xfrm>
            <a:off x="2269386" y="188640"/>
            <a:ext cx="6695101" cy="369332"/>
          </a:xfrm>
          <a:prstGeom prst="rect">
            <a:avLst/>
          </a:prstGeom>
          <a:noFill/>
        </p:spPr>
        <p:txBody>
          <a:bodyPr wrap="square" rtlCol="0">
            <a:spAutoFit/>
          </a:bodyPr>
          <a:lstStyle/>
          <a:p>
            <a:pPr algn="r"/>
            <a:r>
              <a:rPr lang="en-GB" b="1" dirty="0" err="1">
                <a:solidFill>
                  <a:srgbClr val="9A0000"/>
                </a:solidFill>
              </a:rPr>
              <a:t>Städte</a:t>
            </a:r>
            <a:r>
              <a:rPr lang="en-GB" b="1" dirty="0">
                <a:solidFill>
                  <a:srgbClr val="9A0000"/>
                </a:solidFill>
              </a:rPr>
              <a:t> </a:t>
            </a:r>
            <a:r>
              <a:rPr lang="en-GB" b="1" dirty="0" err="1">
                <a:solidFill>
                  <a:srgbClr val="9A0000"/>
                </a:solidFill>
              </a:rPr>
              <a:t>mit</a:t>
            </a:r>
            <a:r>
              <a:rPr lang="en-GB" b="1" dirty="0">
                <a:solidFill>
                  <a:srgbClr val="9A0000"/>
                </a:solidFill>
              </a:rPr>
              <a:t> </a:t>
            </a:r>
            <a:r>
              <a:rPr lang="en-GB" b="1" dirty="0" err="1">
                <a:solidFill>
                  <a:srgbClr val="9A0000"/>
                </a:solidFill>
              </a:rPr>
              <a:t>Kaiserkult</a:t>
            </a:r>
            <a:r>
              <a:rPr lang="en-GB" b="1" dirty="0">
                <a:solidFill>
                  <a:srgbClr val="9A0000"/>
                </a:solidFill>
              </a:rPr>
              <a:t> OHNE PRIESTERIN</a:t>
            </a:r>
          </a:p>
        </p:txBody>
      </p:sp>
      <p:sp>
        <p:nvSpPr>
          <p:cNvPr id="25" name="Oval 24"/>
          <p:cNvSpPr/>
          <p:nvPr/>
        </p:nvSpPr>
        <p:spPr>
          <a:xfrm>
            <a:off x="3740453" y="444549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3814609" y="4589512"/>
            <a:ext cx="312906" cy="369332"/>
          </a:xfrm>
          <a:prstGeom prst="rect">
            <a:avLst/>
          </a:prstGeom>
          <a:noFill/>
        </p:spPr>
        <p:txBody>
          <a:bodyPr wrap="none" rtlCol="0">
            <a:spAutoFit/>
          </a:bodyPr>
          <a:lstStyle/>
          <a:p>
            <a:r>
              <a:rPr lang="en-GB" dirty="0">
                <a:solidFill>
                  <a:srgbClr val="25EE04"/>
                </a:solidFill>
              </a:rPr>
              <a:t>3</a:t>
            </a:r>
          </a:p>
        </p:txBody>
      </p:sp>
      <p:sp>
        <p:nvSpPr>
          <p:cNvPr id="28" name="TextBox 27"/>
          <p:cNvSpPr txBox="1"/>
          <p:nvPr/>
        </p:nvSpPr>
        <p:spPr>
          <a:xfrm>
            <a:off x="4127515" y="3861048"/>
            <a:ext cx="312906" cy="369332"/>
          </a:xfrm>
          <a:prstGeom prst="rect">
            <a:avLst/>
          </a:prstGeom>
          <a:noFill/>
        </p:spPr>
        <p:txBody>
          <a:bodyPr wrap="none" rtlCol="0">
            <a:spAutoFit/>
          </a:bodyPr>
          <a:lstStyle/>
          <a:p>
            <a:r>
              <a:rPr lang="en-GB" dirty="0">
                <a:solidFill>
                  <a:srgbClr val="25EE04"/>
                </a:solidFill>
              </a:rPr>
              <a:t>5</a:t>
            </a:r>
          </a:p>
        </p:txBody>
      </p:sp>
      <p:sp>
        <p:nvSpPr>
          <p:cNvPr id="30" name="Oval 29"/>
          <p:cNvSpPr/>
          <p:nvPr/>
        </p:nvSpPr>
        <p:spPr>
          <a:xfrm>
            <a:off x="2123728" y="5350567"/>
            <a:ext cx="480287" cy="454697"/>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159732" y="557994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1907704" y="5363924"/>
            <a:ext cx="312906" cy="369332"/>
          </a:xfrm>
          <a:prstGeom prst="rect">
            <a:avLst/>
          </a:prstGeom>
          <a:noFill/>
        </p:spPr>
        <p:txBody>
          <a:bodyPr wrap="none" rtlCol="0">
            <a:spAutoFit/>
          </a:bodyPr>
          <a:lstStyle/>
          <a:p>
            <a:r>
              <a:rPr lang="en-GB" dirty="0">
                <a:solidFill>
                  <a:srgbClr val="25EE04"/>
                </a:solidFill>
              </a:rPr>
              <a:t>9</a:t>
            </a:r>
          </a:p>
        </p:txBody>
      </p:sp>
      <p:sp>
        <p:nvSpPr>
          <p:cNvPr id="33" name="Oval 32"/>
          <p:cNvSpPr/>
          <p:nvPr/>
        </p:nvSpPr>
        <p:spPr>
          <a:xfrm>
            <a:off x="1691680" y="423038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1782545" y="4136450"/>
            <a:ext cx="312906" cy="369332"/>
          </a:xfrm>
          <a:prstGeom prst="rect">
            <a:avLst/>
          </a:prstGeom>
          <a:noFill/>
        </p:spPr>
        <p:txBody>
          <a:bodyPr wrap="none" rtlCol="0">
            <a:spAutoFit/>
          </a:bodyPr>
          <a:lstStyle/>
          <a:p>
            <a:r>
              <a:rPr lang="en-GB" dirty="0">
                <a:solidFill>
                  <a:srgbClr val="25EE04"/>
                </a:solidFill>
              </a:rPr>
              <a:t>1</a:t>
            </a:r>
          </a:p>
        </p:txBody>
      </p:sp>
      <p:sp>
        <p:nvSpPr>
          <p:cNvPr id="35" name="TextBox 34"/>
          <p:cNvSpPr txBox="1"/>
          <p:nvPr/>
        </p:nvSpPr>
        <p:spPr>
          <a:xfrm>
            <a:off x="1547664" y="4221088"/>
            <a:ext cx="48603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KYME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6" name="TextBox 35"/>
          <p:cNvSpPr txBox="1"/>
          <p:nvPr/>
        </p:nvSpPr>
        <p:spPr>
          <a:xfrm>
            <a:off x="2017937" y="5697542"/>
            <a:ext cx="768159"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HALICARN</a:t>
            </a:r>
            <a:r>
              <a:rPr lang="en-GB" sz="800" dirty="0">
                <a:solidFill>
                  <a:schemeClr val="bg1">
                    <a:lumMod val="85000"/>
                    <a:lumOff val="15000"/>
                  </a:schemeClr>
                </a:solidFill>
                <a:latin typeface="Times New Roman" pitchFamily="18" charset="0"/>
                <a:cs typeface="Times New Roman" pitchFamily="18" charset="0"/>
              </a:rPr>
              <a:t>.</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7" name="TextBox 36"/>
          <p:cNvSpPr txBox="1"/>
          <p:nvPr/>
        </p:nvSpPr>
        <p:spPr>
          <a:xfrm>
            <a:off x="1835696" y="5085184"/>
            <a:ext cx="572593"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PRIENE</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39" name="TextBox 38"/>
          <p:cNvSpPr txBox="1"/>
          <p:nvPr/>
        </p:nvSpPr>
        <p:spPr>
          <a:xfrm>
            <a:off x="769477" y="4047978"/>
            <a:ext cx="312906" cy="369332"/>
          </a:xfrm>
          <a:prstGeom prst="rect">
            <a:avLst/>
          </a:prstGeom>
          <a:noFill/>
        </p:spPr>
        <p:txBody>
          <a:bodyPr wrap="none" rtlCol="0">
            <a:spAutoFit/>
          </a:bodyPr>
          <a:lstStyle/>
          <a:p>
            <a:r>
              <a:rPr lang="en-GB" dirty="0">
                <a:solidFill>
                  <a:srgbClr val="25EE04"/>
                </a:solidFill>
              </a:rPr>
              <a:t>3</a:t>
            </a:r>
          </a:p>
        </p:txBody>
      </p:sp>
      <p:sp>
        <p:nvSpPr>
          <p:cNvPr id="40" name="TextBox 39"/>
          <p:cNvSpPr txBox="1"/>
          <p:nvPr/>
        </p:nvSpPr>
        <p:spPr>
          <a:xfrm rot="2409601">
            <a:off x="726684" y="4135982"/>
            <a:ext cx="56778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ERESOS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38" name="Oval 37"/>
          <p:cNvSpPr/>
          <p:nvPr/>
        </p:nvSpPr>
        <p:spPr>
          <a:xfrm>
            <a:off x="925930" y="397844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2339752" y="5013176"/>
            <a:ext cx="312906" cy="369332"/>
          </a:xfrm>
          <a:prstGeom prst="rect">
            <a:avLst/>
          </a:prstGeom>
          <a:noFill/>
        </p:spPr>
        <p:txBody>
          <a:bodyPr wrap="none" rtlCol="0">
            <a:spAutoFit/>
          </a:bodyPr>
          <a:lstStyle/>
          <a:p>
            <a:r>
              <a:rPr lang="en-GB" dirty="0">
                <a:solidFill>
                  <a:srgbClr val="25EE04"/>
                </a:solidFill>
              </a:rPr>
              <a:t>2</a:t>
            </a:r>
          </a:p>
        </p:txBody>
      </p:sp>
      <p:sp>
        <p:nvSpPr>
          <p:cNvPr id="31" name="TextBox 30"/>
          <p:cNvSpPr txBox="1"/>
          <p:nvPr/>
        </p:nvSpPr>
        <p:spPr>
          <a:xfrm>
            <a:off x="1979712" y="5445804"/>
            <a:ext cx="61747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MYLASA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1" name="Oval 40"/>
          <p:cNvSpPr/>
          <p:nvPr/>
        </p:nvSpPr>
        <p:spPr>
          <a:xfrm>
            <a:off x="2227307" y="526055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2051720" y="5306435"/>
            <a:ext cx="71205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EUROMOS.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4" name="Oval 43"/>
          <p:cNvSpPr/>
          <p:nvPr/>
        </p:nvSpPr>
        <p:spPr>
          <a:xfrm>
            <a:off x="3524147" y="5126125"/>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3355890" y="5157192"/>
            <a:ext cx="699230"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KIDRAMA.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6" name="TextBox 45"/>
          <p:cNvSpPr txBox="1"/>
          <p:nvPr/>
        </p:nvSpPr>
        <p:spPr>
          <a:xfrm>
            <a:off x="3707904" y="5229200"/>
            <a:ext cx="312906" cy="369332"/>
          </a:xfrm>
          <a:prstGeom prst="rect">
            <a:avLst/>
          </a:prstGeom>
          <a:noFill/>
        </p:spPr>
        <p:txBody>
          <a:bodyPr wrap="none" rtlCol="0">
            <a:spAutoFit/>
          </a:bodyPr>
          <a:lstStyle/>
          <a:p>
            <a:r>
              <a:rPr lang="en-GB" dirty="0">
                <a:solidFill>
                  <a:srgbClr val="25EE04"/>
                </a:solidFill>
              </a:rPr>
              <a:t>2</a:t>
            </a:r>
          </a:p>
        </p:txBody>
      </p:sp>
      <p:sp>
        <p:nvSpPr>
          <p:cNvPr id="47" name="Oval 46"/>
          <p:cNvSpPr/>
          <p:nvPr/>
        </p:nvSpPr>
        <p:spPr>
          <a:xfrm>
            <a:off x="2011283" y="607064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781714" y="6093296"/>
            <a:ext cx="62388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NISYROS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49" name="TextBox 48"/>
          <p:cNvSpPr txBox="1"/>
          <p:nvPr/>
        </p:nvSpPr>
        <p:spPr>
          <a:xfrm>
            <a:off x="1789744" y="6011996"/>
            <a:ext cx="312906" cy="369332"/>
          </a:xfrm>
          <a:prstGeom prst="rect">
            <a:avLst/>
          </a:prstGeom>
          <a:noFill/>
        </p:spPr>
        <p:txBody>
          <a:bodyPr wrap="none" rtlCol="0">
            <a:spAutoFit/>
          </a:bodyPr>
          <a:lstStyle/>
          <a:p>
            <a:r>
              <a:rPr lang="en-GB" dirty="0">
                <a:solidFill>
                  <a:srgbClr val="25EE04"/>
                </a:solidFill>
              </a:rPr>
              <a:t>1</a:t>
            </a:r>
          </a:p>
        </p:txBody>
      </p:sp>
      <p:sp>
        <p:nvSpPr>
          <p:cNvPr id="51" name="TextBox 50"/>
          <p:cNvSpPr txBox="1"/>
          <p:nvPr/>
        </p:nvSpPr>
        <p:spPr>
          <a:xfrm>
            <a:off x="1810822" y="4365104"/>
            <a:ext cx="312906" cy="369332"/>
          </a:xfrm>
          <a:prstGeom prst="rect">
            <a:avLst/>
          </a:prstGeom>
          <a:noFill/>
        </p:spPr>
        <p:txBody>
          <a:bodyPr wrap="none" rtlCol="0">
            <a:spAutoFit/>
          </a:bodyPr>
          <a:lstStyle/>
          <a:p>
            <a:r>
              <a:rPr lang="en-GB" dirty="0">
                <a:solidFill>
                  <a:srgbClr val="25EE04"/>
                </a:solidFill>
              </a:rPr>
              <a:t>2</a:t>
            </a:r>
          </a:p>
        </p:txBody>
      </p:sp>
      <p:sp>
        <p:nvSpPr>
          <p:cNvPr id="52" name="TextBox 51"/>
          <p:cNvSpPr txBox="1"/>
          <p:nvPr/>
        </p:nvSpPr>
        <p:spPr>
          <a:xfrm>
            <a:off x="1763688" y="4379496"/>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MAGNESIA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3" name="TextBox 52"/>
          <p:cNvSpPr txBox="1"/>
          <p:nvPr/>
        </p:nvSpPr>
        <p:spPr>
          <a:xfrm>
            <a:off x="1810313" y="4459654"/>
            <a:ext cx="60144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SIPYLOS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0" name="Oval 49"/>
          <p:cNvSpPr/>
          <p:nvPr/>
        </p:nvSpPr>
        <p:spPr>
          <a:xfrm>
            <a:off x="2027976" y="436176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3131840" y="3717032"/>
            <a:ext cx="470254" cy="40865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p:cNvSpPr txBox="1"/>
          <p:nvPr/>
        </p:nvSpPr>
        <p:spPr>
          <a:xfrm>
            <a:off x="3059832" y="3861628"/>
            <a:ext cx="60946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AIZANOI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6" name="TextBox 55"/>
          <p:cNvSpPr txBox="1"/>
          <p:nvPr/>
        </p:nvSpPr>
        <p:spPr>
          <a:xfrm>
            <a:off x="3211241" y="3995772"/>
            <a:ext cx="312906" cy="369332"/>
          </a:xfrm>
          <a:prstGeom prst="rect">
            <a:avLst/>
          </a:prstGeom>
          <a:noFill/>
        </p:spPr>
        <p:txBody>
          <a:bodyPr wrap="none" rtlCol="0">
            <a:spAutoFit/>
          </a:bodyPr>
          <a:lstStyle/>
          <a:p>
            <a:r>
              <a:rPr lang="en-GB" dirty="0">
                <a:solidFill>
                  <a:srgbClr val="25EE04"/>
                </a:solidFill>
              </a:rPr>
              <a:t>6</a:t>
            </a:r>
          </a:p>
        </p:txBody>
      </p:sp>
      <p:sp>
        <p:nvSpPr>
          <p:cNvPr id="57" name="Oval 56"/>
          <p:cNvSpPr/>
          <p:nvPr/>
        </p:nvSpPr>
        <p:spPr>
          <a:xfrm>
            <a:off x="1475656" y="342900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1377524" y="3490714"/>
            <a:ext cx="58060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SCEPSIS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59" name="TextBox 58"/>
          <p:cNvSpPr txBox="1"/>
          <p:nvPr/>
        </p:nvSpPr>
        <p:spPr>
          <a:xfrm>
            <a:off x="1547664" y="3212976"/>
            <a:ext cx="312906" cy="369332"/>
          </a:xfrm>
          <a:prstGeom prst="rect">
            <a:avLst/>
          </a:prstGeom>
          <a:noFill/>
        </p:spPr>
        <p:txBody>
          <a:bodyPr wrap="none" rtlCol="0">
            <a:spAutoFit/>
          </a:bodyPr>
          <a:lstStyle/>
          <a:p>
            <a:r>
              <a:rPr lang="en-GB" dirty="0">
                <a:solidFill>
                  <a:srgbClr val="25EE04"/>
                </a:solidFill>
              </a:rPr>
              <a:t>1</a:t>
            </a:r>
          </a:p>
        </p:txBody>
      </p:sp>
      <p:sp>
        <p:nvSpPr>
          <p:cNvPr id="60" name="Oval 59"/>
          <p:cNvSpPr/>
          <p:nvPr/>
        </p:nvSpPr>
        <p:spPr>
          <a:xfrm>
            <a:off x="1644546" y="375361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1331640" y="3790200"/>
            <a:ext cx="76174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PERPERENE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2" name="TextBox 61"/>
          <p:cNvSpPr txBox="1"/>
          <p:nvPr/>
        </p:nvSpPr>
        <p:spPr>
          <a:xfrm>
            <a:off x="1738814" y="3635732"/>
            <a:ext cx="312906" cy="369332"/>
          </a:xfrm>
          <a:prstGeom prst="rect">
            <a:avLst/>
          </a:prstGeom>
          <a:noFill/>
        </p:spPr>
        <p:txBody>
          <a:bodyPr wrap="none" rtlCol="0">
            <a:spAutoFit/>
          </a:bodyPr>
          <a:lstStyle/>
          <a:p>
            <a:r>
              <a:rPr lang="en-GB" dirty="0">
                <a:solidFill>
                  <a:srgbClr val="25EE04"/>
                </a:solidFill>
              </a:rPr>
              <a:t>1</a:t>
            </a:r>
          </a:p>
        </p:txBody>
      </p:sp>
      <p:sp>
        <p:nvSpPr>
          <p:cNvPr id="63" name="Oval 62"/>
          <p:cNvSpPr/>
          <p:nvPr/>
        </p:nvSpPr>
        <p:spPr>
          <a:xfrm>
            <a:off x="1251858" y="3635732"/>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p:cNvSpPr txBox="1"/>
          <p:nvPr/>
        </p:nvSpPr>
        <p:spPr>
          <a:xfrm>
            <a:off x="1090742" y="3491716"/>
            <a:ext cx="312906" cy="369332"/>
          </a:xfrm>
          <a:prstGeom prst="rect">
            <a:avLst/>
          </a:prstGeom>
          <a:noFill/>
        </p:spPr>
        <p:txBody>
          <a:bodyPr wrap="none" rtlCol="0">
            <a:spAutoFit/>
          </a:bodyPr>
          <a:lstStyle/>
          <a:p>
            <a:r>
              <a:rPr lang="en-GB" dirty="0">
                <a:solidFill>
                  <a:srgbClr val="25EE04"/>
                </a:solidFill>
              </a:rPr>
              <a:t>1</a:t>
            </a:r>
          </a:p>
        </p:txBody>
      </p:sp>
      <p:sp>
        <p:nvSpPr>
          <p:cNvPr id="65" name="TextBox 64"/>
          <p:cNvSpPr txBox="1"/>
          <p:nvPr/>
        </p:nvSpPr>
        <p:spPr>
          <a:xfrm>
            <a:off x="1041336" y="3672395"/>
            <a:ext cx="50526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ASSOS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7" name="TextBox 66"/>
          <p:cNvSpPr txBox="1"/>
          <p:nvPr/>
        </p:nvSpPr>
        <p:spPr>
          <a:xfrm>
            <a:off x="1679243" y="3011262"/>
            <a:ext cx="312906" cy="369332"/>
          </a:xfrm>
          <a:prstGeom prst="rect">
            <a:avLst/>
          </a:prstGeom>
          <a:noFill/>
        </p:spPr>
        <p:txBody>
          <a:bodyPr wrap="none" rtlCol="0">
            <a:spAutoFit/>
          </a:bodyPr>
          <a:lstStyle/>
          <a:p>
            <a:r>
              <a:rPr lang="en-GB" dirty="0">
                <a:solidFill>
                  <a:srgbClr val="25EE04"/>
                </a:solidFill>
              </a:rPr>
              <a:t>1</a:t>
            </a:r>
          </a:p>
        </p:txBody>
      </p:sp>
      <p:sp>
        <p:nvSpPr>
          <p:cNvPr id="68" name="TextBox 67"/>
          <p:cNvSpPr txBox="1"/>
          <p:nvPr/>
        </p:nvSpPr>
        <p:spPr>
          <a:xfrm>
            <a:off x="1327483" y="2995723"/>
            <a:ext cx="80663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LAMPSAKOS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6" name="Oval 65"/>
          <p:cNvSpPr/>
          <p:nvPr/>
        </p:nvSpPr>
        <p:spPr>
          <a:xfrm>
            <a:off x="1559816" y="295913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p:cNvSpPr txBox="1"/>
          <p:nvPr/>
        </p:nvSpPr>
        <p:spPr>
          <a:xfrm rot="1508616">
            <a:off x="2559680" y="3084696"/>
            <a:ext cx="827471" cy="33855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APOLLONIA</a:t>
            </a:r>
            <a:br>
              <a:rPr lang="en-GB" sz="800" dirty="0">
                <a:solidFill>
                  <a:schemeClr val="bg1">
                    <a:lumMod val="85000"/>
                    <a:lumOff val="15000"/>
                  </a:schemeClr>
                </a:solidFill>
                <a:latin typeface="Times New Roman" pitchFamily="18" charset="0"/>
                <a:cs typeface="Times New Roman" pitchFamily="18" charset="0"/>
              </a:rPr>
            </a:br>
            <a:r>
              <a:rPr lang="en-GB" sz="800" dirty="0">
                <a:solidFill>
                  <a:schemeClr val="bg1">
                    <a:lumMod val="85000"/>
                    <a:lumOff val="15000"/>
                  </a:schemeClr>
                </a:solidFill>
                <a:latin typeface="Times New Roman" pitchFamily="18" charset="0"/>
                <a:cs typeface="Times New Roman" pitchFamily="18" charset="0"/>
              </a:rPr>
              <a:t>RHYNDAKOS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69" name="Oval 68"/>
          <p:cNvSpPr/>
          <p:nvPr/>
        </p:nvSpPr>
        <p:spPr>
          <a:xfrm>
            <a:off x="2669612" y="297249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p:cNvSpPr txBox="1"/>
          <p:nvPr/>
        </p:nvSpPr>
        <p:spPr>
          <a:xfrm>
            <a:off x="2767292" y="2944967"/>
            <a:ext cx="312906" cy="369332"/>
          </a:xfrm>
          <a:prstGeom prst="rect">
            <a:avLst/>
          </a:prstGeom>
          <a:noFill/>
        </p:spPr>
        <p:txBody>
          <a:bodyPr wrap="none" rtlCol="0">
            <a:spAutoFit/>
          </a:bodyPr>
          <a:lstStyle/>
          <a:p>
            <a:r>
              <a:rPr lang="en-GB" dirty="0">
                <a:solidFill>
                  <a:srgbClr val="25EE04"/>
                </a:solidFill>
              </a:rPr>
              <a:t>1</a:t>
            </a:r>
          </a:p>
        </p:txBody>
      </p:sp>
      <p:sp>
        <p:nvSpPr>
          <p:cNvPr id="73" name="TextBox 72"/>
          <p:cNvSpPr txBox="1"/>
          <p:nvPr/>
        </p:nvSpPr>
        <p:spPr>
          <a:xfrm rot="2337751">
            <a:off x="2688346" y="3947037"/>
            <a:ext cx="622286" cy="338554"/>
          </a:xfrm>
          <a:prstGeom prst="rect">
            <a:avLst/>
          </a:prstGeom>
          <a:noFill/>
        </p:spPr>
        <p:txBody>
          <a:bodyPr wrap="none" rtlCol="0">
            <a:spAutoFit/>
          </a:bodyPr>
          <a:lstStyle/>
          <a:p>
            <a:pPr algn="ctr"/>
            <a:r>
              <a:rPr lang="en-GB" sz="800" dirty="0">
                <a:solidFill>
                  <a:schemeClr val="bg1">
                    <a:lumMod val="85000"/>
                    <a:lumOff val="15000"/>
                  </a:schemeClr>
                </a:solidFill>
                <a:latin typeface="Times New Roman" pitchFamily="18" charset="0"/>
                <a:cs typeface="Times New Roman" pitchFamily="18" charset="0"/>
              </a:rPr>
              <a:t>ANKYRA</a:t>
            </a:r>
            <a:br>
              <a:rPr lang="en-GB" sz="800" dirty="0">
                <a:solidFill>
                  <a:schemeClr val="bg1">
                    <a:lumMod val="85000"/>
                    <a:lumOff val="15000"/>
                  </a:schemeClr>
                </a:solidFill>
                <a:latin typeface="Times New Roman" pitchFamily="18" charset="0"/>
                <a:cs typeface="Times New Roman" pitchFamily="18" charset="0"/>
              </a:rPr>
            </a:br>
            <a:r>
              <a:rPr lang="en-GB" sz="800" dirty="0">
                <a:solidFill>
                  <a:schemeClr val="bg1">
                    <a:lumMod val="85000"/>
                    <a:lumOff val="15000"/>
                  </a:schemeClr>
                </a:solidFill>
                <a:latin typeface="Times New Roman" pitchFamily="18" charset="0"/>
                <a:cs typeface="Times New Roman" pitchFamily="18" charset="0"/>
              </a:rPr>
              <a:t>PHR.</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2" name="Oval 71"/>
          <p:cNvSpPr/>
          <p:nvPr/>
        </p:nvSpPr>
        <p:spPr>
          <a:xfrm>
            <a:off x="2771800" y="378904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2843808" y="3707740"/>
            <a:ext cx="312906" cy="369332"/>
          </a:xfrm>
          <a:prstGeom prst="rect">
            <a:avLst/>
          </a:prstGeom>
          <a:noFill/>
        </p:spPr>
        <p:txBody>
          <a:bodyPr wrap="none" rtlCol="0">
            <a:spAutoFit/>
          </a:bodyPr>
          <a:lstStyle/>
          <a:p>
            <a:r>
              <a:rPr lang="en-GB" dirty="0">
                <a:solidFill>
                  <a:srgbClr val="25EE04"/>
                </a:solidFill>
              </a:rPr>
              <a:t>1</a:t>
            </a:r>
          </a:p>
        </p:txBody>
      </p:sp>
      <p:sp>
        <p:nvSpPr>
          <p:cNvPr id="77" name="Oval 76"/>
          <p:cNvSpPr/>
          <p:nvPr/>
        </p:nvSpPr>
        <p:spPr>
          <a:xfrm>
            <a:off x="932140" y="3085152"/>
            <a:ext cx="527240" cy="43721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Box 77"/>
          <p:cNvSpPr txBox="1"/>
          <p:nvPr/>
        </p:nvSpPr>
        <p:spPr>
          <a:xfrm rot="20454748">
            <a:off x="695299" y="3218276"/>
            <a:ext cx="85472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ALEXANDRIA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79" name="TextBox 78"/>
          <p:cNvSpPr txBox="1"/>
          <p:nvPr/>
        </p:nvSpPr>
        <p:spPr>
          <a:xfrm>
            <a:off x="1331640" y="3140968"/>
            <a:ext cx="312906" cy="369332"/>
          </a:xfrm>
          <a:prstGeom prst="rect">
            <a:avLst/>
          </a:prstGeom>
          <a:noFill/>
        </p:spPr>
        <p:txBody>
          <a:bodyPr wrap="none" rtlCol="0">
            <a:spAutoFit/>
          </a:bodyPr>
          <a:lstStyle/>
          <a:p>
            <a:r>
              <a:rPr lang="en-GB" dirty="0">
                <a:solidFill>
                  <a:srgbClr val="25EE04"/>
                </a:solidFill>
              </a:rPr>
              <a:t>7</a:t>
            </a:r>
          </a:p>
        </p:txBody>
      </p:sp>
      <p:sp>
        <p:nvSpPr>
          <p:cNvPr id="80" name="Oval 79"/>
          <p:cNvSpPr/>
          <p:nvPr/>
        </p:nvSpPr>
        <p:spPr>
          <a:xfrm>
            <a:off x="467544" y="516183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567687" y="5184194"/>
            <a:ext cx="312906" cy="369332"/>
          </a:xfrm>
          <a:prstGeom prst="rect">
            <a:avLst/>
          </a:prstGeom>
          <a:noFill/>
        </p:spPr>
        <p:txBody>
          <a:bodyPr wrap="none" rtlCol="0">
            <a:spAutoFit/>
          </a:bodyPr>
          <a:lstStyle/>
          <a:p>
            <a:r>
              <a:rPr lang="en-GB" dirty="0">
                <a:solidFill>
                  <a:srgbClr val="25EE04"/>
                </a:solidFill>
              </a:rPr>
              <a:t>1</a:t>
            </a:r>
          </a:p>
        </p:txBody>
      </p:sp>
      <p:sp>
        <p:nvSpPr>
          <p:cNvPr id="83" name="Oval 82"/>
          <p:cNvSpPr/>
          <p:nvPr/>
        </p:nvSpPr>
        <p:spPr>
          <a:xfrm>
            <a:off x="877590" y="6322676"/>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1115616" y="6372036"/>
            <a:ext cx="312906" cy="369332"/>
          </a:xfrm>
          <a:prstGeom prst="rect">
            <a:avLst/>
          </a:prstGeom>
          <a:noFill/>
        </p:spPr>
        <p:txBody>
          <a:bodyPr wrap="none" rtlCol="0">
            <a:spAutoFit/>
          </a:bodyPr>
          <a:lstStyle/>
          <a:p>
            <a:r>
              <a:rPr lang="en-GB" dirty="0">
                <a:solidFill>
                  <a:srgbClr val="25EE04"/>
                </a:solidFill>
              </a:rPr>
              <a:t>2</a:t>
            </a:r>
          </a:p>
        </p:txBody>
      </p:sp>
      <p:sp>
        <p:nvSpPr>
          <p:cNvPr id="85" name="Oval 84"/>
          <p:cNvSpPr/>
          <p:nvPr/>
        </p:nvSpPr>
        <p:spPr>
          <a:xfrm>
            <a:off x="2195736" y="4257091"/>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TextBox 85"/>
          <p:cNvSpPr txBox="1"/>
          <p:nvPr/>
        </p:nvSpPr>
        <p:spPr>
          <a:xfrm>
            <a:off x="2176790" y="4005064"/>
            <a:ext cx="312906" cy="369332"/>
          </a:xfrm>
          <a:prstGeom prst="rect">
            <a:avLst/>
          </a:prstGeom>
          <a:noFill/>
        </p:spPr>
        <p:txBody>
          <a:bodyPr wrap="none" rtlCol="0">
            <a:spAutoFit/>
          </a:bodyPr>
          <a:lstStyle/>
          <a:p>
            <a:r>
              <a:rPr lang="en-GB" dirty="0">
                <a:solidFill>
                  <a:srgbClr val="25EE04"/>
                </a:solidFill>
              </a:rPr>
              <a:t>1</a:t>
            </a:r>
          </a:p>
        </p:txBody>
      </p:sp>
      <p:sp>
        <p:nvSpPr>
          <p:cNvPr id="87" name="TextBox 86"/>
          <p:cNvSpPr txBox="1"/>
          <p:nvPr/>
        </p:nvSpPr>
        <p:spPr>
          <a:xfrm rot="19247643">
            <a:off x="1954609" y="4097503"/>
            <a:ext cx="92525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MOSCHAKOME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88" name="Oval 87"/>
          <p:cNvSpPr/>
          <p:nvPr/>
        </p:nvSpPr>
        <p:spPr>
          <a:xfrm>
            <a:off x="3419872" y="364502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3539014" y="3563724"/>
            <a:ext cx="312906" cy="369332"/>
          </a:xfrm>
          <a:prstGeom prst="rect">
            <a:avLst/>
          </a:prstGeom>
          <a:noFill/>
        </p:spPr>
        <p:txBody>
          <a:bodyPr wrap="none" rtlCol="0">
            <a:spAutoFit/>
          </a:bodyPr>
          <a:lstStyle/>
          <a:p>
            <a:r>
              <a:rPr lang="en-GB" dirty="0">
                <a:solidFill>
                  <a:srgbClr val="25EE04"/>
                </a:solidFill>
              </a:rPr>
              <a:t>1</a:t>
            </a:r>
          </a:p>
        </p:txBody>
      </p:sp>
      <p:sp>
        <p:nvSpPr>
          <p:cNvPr id="91" name="TextBox 90"/>
          <p:cNvSpPr txBox="1"/>
          <p:nvPr/>
        </p:nvSpPr>
        <p:spPr>
          <a:xfrm rot="1856374">
            <a:off x="3204987" y="3669702"/>
            <a:ext cx="72487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COTIAEUM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2" name="Oval 91"/>
          <p:cNvSpPr/>
          <p:nvPr/>
        </p:nvSpPr>
        <p:spPr>
          <a:xfrm>
            <a:off x="2391052" y="420987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rot="19247643">
            <a:off x="2002855" y="4205548"/>
            <a:ext cx="103906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HIEROCAESAREA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96" name="TextBox 95"/>
          <p:cNvSpPr txBox="1"/>
          <p:nvPr/>
        </p:nvSpPr>
        <p:spPr>
          <a:xfrm>
            <a:off x="2464718" y="4066182"/>
            <a:ext cx="312906" cy="369332"/>
          </a:xfrm>
          <a:prstGeom prst="rect">
            <a:avLst/>
          </a:prstGeom>
          <a:noFill/>
        </p:spPr>
        <p:txBody>
          <a:bodyPr wrap="none" rtlCol="0">
            <a:spAutoFit/>
          </a:bodyPr>
          <a:lstStyle/>
          <a:p>
            <a:r>
              <a:rPr lang="en-GB" dirty="0">
                <a:solidFill>
                  <a:srgbClr val="25EE04"/>
                </a:solidFill>
              </a:rPr>
              <a:t>1</a:t>
            </a:r>
          </a:p>
        </p:txBody>
      </p:sp>
      <p:sp>
        <p:nvSpPr>
          <p:cNvPr id="97" name="Oval 96"/>
          <p:cNvSpPr/>
          <p:nvPr/>
        </p:nvSpPr>
        <p:spPr>
          <a:xfrm>
            <a:off x="3156713" y="4724073"/>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TextBox 97"/>
          <p:cNvSpPr txBox="1"/>
          <p:nvPr/>
        </p:nvSpPr>
        <p:spPr>
          <a:xfrm>
            <a:off x="3382561" y="4581128"/>
            <a:ext cx="312906" cy="369332"/>
          </a:xfrm>
          <a:prstGeom prst="rect">
            <a:avLst/>
          </a:prstGeom>
          <a:noFill/>
        </p:spPr>
        <p:txBody>
          <a:bodyPr wrap="none" rtlCol="0">
            <a:spAutoFit/>
          </a:bodyPr>
          <a:lstStyle/>
          <a:p>
            <a:r>
              <a:rPr lang="en-GB" dirty="0">
                <a:solidFill>
                  <a:srgbClr val="25EE04"/>
                </a:solidFill>
              </a:rPr>
              <a:t>4</a:t>
            </a:r>
          </a:p>
        </p:txBody>
      </p:sp>
      <p:sp>
        <p:nvSpPr>
          <p:cNvPr id="99" name="Oval 98"/>
          <p:cNvSpPr/>
          <p:nvPr/>
        </p:nvSpPr>
        <p:spPr>
          <a:xfrm>
            <a:off x="3653572" y="4244698"/>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TextBox 99"/>
          <p:cNvSpPr txBox="1"/>
          <p:nvPr/>
        </p:nvSpPr>
        <p:spPr>
          <a:xfrm>
            <a:off x="3635896" y="3995772"/>
            <a:ext cx="312906" cy="369332"/>
          </a:xfrm>
          <a:prstGeom prst="rect">
            <a:avLst/>
          </a:prstGeom>
          <a:noFill/>
        </p:spPr>
        <p:txBody>
          <a:bodyPr wrap="none" rtlCol="0">
            <a:spAutoFit/>
          </a:bodyPr>
          <a:lstStyle/>
          <a:p>
            <a:r>
              <a:rPr lang="en-GB" dirty="0">
                <a:solidFill>
                  <a:srgbClr val="25EE04"/>
                </a:solidFill>
              </a:rPr>
              <a:t>3</a:t>
            </a:r>
          </a:p>
        </p:txBody>
      </p:sp>
      <p:sp>
        <p:nvSpPr>
          <p:cNvPr id="101" name="TextBox 100"/>
          <p:cNvSpPr txBox="1"/>
          <p:nvPr/>
        </p:nvSpPr>
        <p:spPr>
          <a:xfrm>
            <a:off x="3323830" y="4292433"/>
            <a:ext cx="74411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EUMENEIA.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2" name="Oval 101"/>
          <p:cNvSpPr/>
          <p:nvPr/>
        </p:nvSpPr>
        <p:spPr>
          <a:xfrm>
            <a:off x="3796186" y="397616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TextBox 102"/>
          <p:cNvSpPr txBox="1"/>
          <p:nvPr/>
        </p:nvSpPr>
        <p:spPr>
          <a:xfrm rot="1510408">
            <a:off x="3574741" y="4010094"/>
            <a:ext cx="65915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DIOKLEA.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4" name="TextBox 103"/>
          <p:cNvSpPr txBox="1"/>
          <p:nvPr/>
        </p:nvSpPr>
        <p:spPr>
          <a:xfrm>
            <a:off x="3707904" y="3767118"/>
            <a:ext cx="312906" cy="369332"/>
          </a:xfrm>
          <a:prstGeom prst="rect">
            <a:avLst/>
          </a:prstGeom>
          <a:noFill/>
        </p:spPr>
        <p:txBody>
          <a:bodyPr wrap="none" rtlCol="0">
            <a:spAutoFit/>
          </a:bodyPr>
          <a:lstStyle/>
          <a:p>
            <a:r>
              <a:rPr lang="en-GB" dirty="0">
                <a:solidFill>
                  <a:srgbClr val="25EE04"/>
                </a:solidFill>
              </a:rPr>
              <a:t>1</a:t>
            </a:r>
          </a:p>
        </p:txBody>
      </p:sp>
      <p:sp>
        <p:nvSpPr>
          <p:cNvPr id="107" name="TextBox 106"/>
          <p:cNvSpPr txBox="1"/>
          <p:nvPr/>
        </p:nvSpPr>
        <p:spPr>
          <a:xfrm>
            <a:off x="2771800" y="4221088"/>
            <a:ext cx="312906" cy="369332"/>
          </a:xfrm>
          <a:prstGeom prst="rect">
            <a:avLst/>
          </a:prstGeom>
          <a:noFill/>
        </p:spPr>
        <p:txBody>
          <a:bodyPr wrap="none" rtlCol="0">
            <a:spAutoFit/>
          </a:bodyPr>
          <a:lstStyle/>
          <a:p>
            <a:r>
              <a:rPr lang="en-GB" dirty="0">
                <a:solidFill>
                  <a:srgbClr val="25EE04"/>
                </a:solidFill>
              </a:rPr>
              <a:t>1</a:t>
            </a:r>
          </a:p>
        </p:txBody>
      </p:sp>
      <p:sp>
        <p:nvSpPr>
          <p:cNvPr id="105" name="Oval 104"/>
          <p:cNvSpPr/>
          <p:nvPr/>
        </p:nvSpPr>
        <p:spPr>
          <a:xfrm>
            <a:off x="2651114" y="434927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p:cNvSpPr/>
          <p:nvPr/>
        </p:nvSpPr>
        <p:spPr>
          <a:xfrm>
            <a:off x="3987959" y="379220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TextBox 109"/>
          <p:cNvSpPr txBox="1"/>
          <p:nvPr/>
        </p:nvSpPr>
        <p:spPr>
          <a:xfrm>
            <a:off x="4012210" y="3598436"/>
            <a:ext cx="312906" cy="369332"/>
          </a:xfrm>
          <a:prstGeom prst="rect">
            <a:avLst/>
          </a:prstGeom>
          <a:noFill/>
        </p:spPr>
        <p:txBody>
          <a:bodyPr wrap="none" rtlCol="0">
            <a:spAutoFit/>
          </a:bodyPr>
          <a:lstStyle/>
          <a:p>
            <a:r>
              <a:rPr lang="en-GB" dirty="0">
                <a:solidFill>
                  <a:srgbClr val="25EE04"/>
                </a:solidFill>
              </a:rPr>
              <a:t>1</a:t>
            </a:r>
          </a:p>
        </p:txBody>
      </p:sp>
      <p:sp>
        <p:nvSpPr>
          <p:cNvPr id="111" name="TextBox 110"/>
          <p:cNvSpPr txBox="1"/>
          <p:nvPr/>
        </p:nvSpPr>
        <p:spPr>
          <a:xfrm rot="1704845">
            <a:off x="3965464" y="3913589"/>
            <a:ext cx="74411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CIDYSSEUS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3" name="TextBox 112"/>
          <p:cNvSpPr txBox="1"/>
          <p:nvPr/>
        </p:nvSpPr>
        <p:spPr>
          <a:xfrm>
            <a:off x="1720788" y="5435932"/>
            <a:ext cx="312906" cy="369332"/>
          </a:xfrm>
          <a:prstGeom prst="rect">
            <a:avLst/>
          </a:prstGeom>
          <a:noFill/>
        </p:spPr>
        <p:txBody>
          <a:bodyPr wrap="none" rtlCol="0">
            <a:spAutoFit/>
          </a:bodyPr>
          <a:lstStyle/>
          <a:p>
            <a:r>
              <a:rPr lang="en-GB" dirty="0">
                <a:solidFill>
                  <a:srgbClr val="25EE04"/>
                </a:solidFill>
              </a:rPr>
              <a:t>2</a:t>
            </a:r>
          </a:p>
        </p:txBody>
      </p:sp>
      <p:sp>
        <p:nvSpPr>
          <p:cNvPr id="114" name="TextBox 113"/>
          <p:cNvSpPr txBox="1"/>
          <p:nvPr/>
        </p:nvSpPr>
        <p:spPr>
          <a:xfrm>
            <a:off x="1561751" y="5577915"/>
            <a:ext cx="7136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BARGYLIA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5" name="Oval 114"/>
          <p:cNvSpPr/>
          <p:nvPr/>
        </p:nvSpPr>
        <p:spPr>
          <a:xfrm>
            <a:off x="2843808" y="526055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a:off x="2788350" y="5287851"/>
            <a:ext cx="41549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KYS.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17" name="TextBox 116"/>
          <p:cNvSpPr txBox="1"/>
          <p:nvPr/>
        </p:nvSpPr>
        <p:spPr>
          <a:xfrm>
            <a:off x="2951820" y="5103185"/>
            <a:ext cx="312906" cy="369332"/>
          </a:xfrm>
          <a:prstGeom prst="rect">
            <a:avLst/>
          </a:prstGeom>
          <a:noFill/>
        </p:spPr>
        <p:txBody>
          <a:bodyPr wrap="none" rtlCol="0">
            <a:spAutoFit/>
          </a:bodyPr>
          <a:lstStyle/>
          <a:p>
            <a:r>
              <a:rPr lang="en-GB" dirty="0">
                <a:solidFill>
                  <a:srgbClr val="25EE04"/>
                </a:solidFill>
              </a:rPr>
              <a:t>1</a:t>
            </a:r>
          </a:p>
        </p:txBody>
      </p:sp>
      <p:sp>
        <p:nvSpPr>
          <p:cNvPr id="118" name="Oval 117"/>
          <p:cNvSpPr/>
          <p:nvPr/>
        </p:nvSpPr>
        <p:spPr>
          <a:xfrm>
            <a:off x="3524015" y="4952984"/>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TextBox 118"/>
          <p:cNvSpPr txBox="1"/>
          <p:nvPr/>
        </p:nvSpPr>
        <p:spPr>
          <a:xfrm>
            <a:off x="3683030" y="4841866"/>
            <a:ext cx="312906" cy="369332"/>
          </a:xfrm>
          <a:prstGeom prst="rect">
            <a:avLst/>
          </a:prstGeom>
          <a:noFill/>
        </p:spPr>
        <p:txBody>
          <a:bodyPr wrap="none" rtlCol="0">
            <a:spAutoFit/>
          </a:bodyPr>
          <a:lstStyle/>
          <a:p>
            <a:r>
              <a:rPr lang="en-GB" dirty="0">
                <a:solidFill>
                  <a:srgbClr val="25EE04"/>
                </a:solidFill>
              </a:rPr>
              <a:t>1</a:t>
            </a:r>
          </a:p>
        </p:txBody>
      </p:sp>
      <p:sp>
        <p:nvSpPr>
          <p:cNvPr id="120" name="TextBox 119"/>
          <p:cNvSpPr txBox="1"/>
          <p:nvPr/>
        </p:nvSpPr>
        <p:spPr>
          <a:xfrm>
            <a:off x="3363306" y="4989209"/>
            <a:ext cx="1293944"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APOLLONIA SALBAKE.</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1" name="Oval 120"/>
          <p:cNvSpPr/>
          <p:nvPr/>
        </p:nvSpPr>
        <p:spPr>
          <a:xfrm>
            <a:off x="2599362" y="417380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p:cNvSpPr txBox="1"/>
          <p:nvPr/>
        </p:nvSpPr>
        <p:spPr>
          <a:xfrm rot="19090703">
            <a:off x="2506209" y="4105248"/>
            <a:ext cx="55976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DALDIS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8" name="Oval 17"/>
          <p:cNvSpPr/>
          <p:nvPr/>
        </p:nvSpPr>
        <p:spPr>
          <a:xfrm>
            <a:off x="2409574" y="4437112"/>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p:cNvSpPr/>
          <p:nvPr/>
        </p:nvSpPr>
        <p:spPr>
          <a:xfrm>
            <a:off x="2974555" y="418973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TextBox 123"/>
          <p:cNvSpPr txBox="1"/>
          <p:nvPr/>
        </p:nvSpPr>
        <p:spPr>
          <a:xfrm rot="19052884">
            <a:off x="2825915" y="4105908"/>
            <a:ext cx="691215"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SILANDOS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5" name="Oval 124"/>
          <p:cNvSpPr/>
          <p:nvPr/>
        </p:nvSpPr>
        <p:spPr>
          <a:xfrm>
            <a:off x="2333243" y="4564290"/>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p:cNvSpPr txBox="1"/>
          <p:nvPr/>
        </p:nvSpPr>
        <p:spPr>
          <a:xfrm rot="20249465">
            <a:off x="1995905" y="4626779"/>
            <a:ext cx="657552"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HYPAPEA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27" name="TextBox 126"/>
          <p:cNvSpPr txBox="1"/>
          <p:nvPr/>
        </p:nvSpPr>
        <p:spPr>
          <a:xfrm>
            <a:off x="2267744" y="4476246"/>
            <a:ext cx="561372"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SARDIS</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128" name="Oval 127"/>
          <p:cNvSpPr/>
          <p:nvPr/>
        </p:nvSpPr>
        <p:spPr>
          <a:xfrm>
            <a:off x="2225231" y="490051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TextBox 128"/>
          <p:cNvSpPr txBox="1"/>
          <p:nvPr/>
        </p:nvSpPr>
        <p:spPr>
          <a:xfrm>
            <a:off x="1979712" y="4869160"/>
            <a:ext cx="82907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METROPOLIS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0" name="Oval 129"/>
          <p:cNvSpPr/>
          <p:nvPr/>
        </p:nvSpPr>
        <p:spPr>
          <a:xfrm>
            <a:off x="3851920" y="429129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Oval 166"/>
          <p:cNvSpPr/>
          <p:nvPr/>
        </p:nvSpPr>
        <p:spPr>
          <a:xfrm>
            <a:off x="4301606" y="4106736"/>
            <a:ext cx="527240" cy="437210"/>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TextBox 130"/>
          <p:cNvSpPr txBox="1"/>
          <p:nvPr/>
        </p:nvSpPr>
        <p:spPr>
          <a:xfrm rot="2727523">
            <a:off x="3655408" y="4449288"/>
            <a:ext cx="86594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STECTORIUM</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2" name="TextBox 131"/>
          <p:cNvSpPr txBox="1"/>
          <p:nvPr/>
        </p:nvSpPr>
        <p:spPr>
          <a:xfrm>
            <a:off x="3552805" y="4509700"/>
            <a:ext cx="659155" cy="215444"/>
          </a:xfrm>
          <a:prstGeom prst="rect">
            <a:avLst/>
          </a:prstGeom>
          <a:noFill/>
        </p:spPr>
        <p:txBody>
          <a:bodyPr wrap="none" rtlCol="0">
            <a:spAutoFit/>
          </a:bodyPr>
          <a:lstStyle/>
          <a:p>
            <a:r>
              <a:rPr lang="en-GB" sz="800" b="1" dirty="0">
                <a:solidFill>
                  <a:schemeClr val="bg1">
                    <a:lumMod val="85000"/>
                    <a:lumOff val="15000"/>
                  </a:schemeClr>
                </a:solidFill>
                <a:latin typeface="Times New Roman" pitchFamily="18" charset="0"/>
                <a:cs typeface="Times New Roman" pitchFamily="18" charset="0"/>
              </a:rPr>
              <a:t>APAMEA.</a:t>
            </a:r>
            <a:endParaRPr lang="en-GB" sz="1000" b="1" dirty="0">
              <a:solidFill>
                <a:schemeClr val="bg1">
                  <a:lumMod val="85000"/>
                  <a:lumOff val="15000"/>
                </a:schemeClr>
              </a:solidFill>
              <a:latin typeface="Times New Roman" pitchFamily="18" charset="0"/>
              <a:cs typeface="Times New Roman" pitchFamily="18" charset="0"/>
            </a:endParaRPr>
          </a:p>
        </p:txBody>
      </p:sp>
      <p:sp>
        <p:nvSpPr>
          <p:cNvPr id="133" name="Oval 132"/>
          <p:cNvSpPr/>
          <p:nvPr/>
        </p:nvSpPr>
        <p:spPr>
          <a:xfrm>
            <a:off x="2536046" y="5147900"/>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p:cNvSpPr txBox="1"/>
          <p:nvPr/>
        </p:nvSpPr>
        <p:spPr>
          <a:xfrm>
            <a:off x="2661649" y="4922584"/>
            <a:ext cx="312906" cy="369332"/>
          </a:xfrm>
          <a:prstGeom prst="rect">
            <a:avLst/>
          </a:prstGeom>
          <a:noFill/>
        </p:spPr>
        <p:txBody>
          <a:bodyPr wrap="none" rtlCol="0">
            <a:spAutoFit/>
          </a:bodyPr>
          <a:lstStyle/>
          <a:p>
            <a:r>
              <a:rPr lang="en-GB" dirty="0">
                <a:solidFill>
                  <a:srgbClr val="25EE04"/>
                </a:solidFill>
              </a:rPr>
              <a:t>3</a:t>
            </a:r>
          </a:p>
        </p:txBody>
      </p:sp>
      <p:sp>
        <p:nvSpPr>
          <p:cNvPr id="135" name="TextBox 134"/>
          <p:cNvSpPr txBox="1"/>
          <p:nvPr/>
        </p:nvSpPr>
        <p:spPr>
          <a:xfrm rot="19796178">
            <a:off x="2418451" y="5076472"/>
            <a:ext cx="78418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ALABANDA.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6" name="Oval 135"/>
          <p:cNvSpPr/>
          <p:nvPr/>
        </p:nvSpPr>
        <p:spPr>
          <a:xfrm>
            <a:off x="3767548" y="3710318"/>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TextBox 136"/>
          <p:cNvSpPr txBox="1"/>
          <p:nvPr/>
        </p:nvSpPr>
        <p:spPr>
          <a:xfrm rot="20454748">
            <a:off x="3727446" y="3691107"/>
            <a:ext cx="461986"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ALIOI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38" name="Oval 137"/>
          <p:cNvSpPr/>
          <p:nvPr/>
        </p:nvSpPr>
        <p:spPr>
          <a:xfrm>
            <a:off x="467544" y="6164724"/>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TextBox 138"/>
          <p:cNvSpPr txBox="1"/>
          <p:nvPr/>
        </p:nvSpPr>
        <p:spPr>
          <a:xfrm>
            <a:off x="460988" y="6339611"/>
            <a:ext cx="312906" cy="369332"/>
          </a:xfrm>
          <a:prstGeom prst="rect">
            <a:avLst/>
          </a:prstGeom>
          <a:noFill/>
        </p:spPr>
        <p:txBody>
          <a:bodyPr wrap="none" rtlCol="0">
            <a:spAutoFit/>
          </a:bodyPr>
          <a:lstStyle/>
          <a:p>
            <a:r>
              <a:rPr lang="en-GB" dirty="0">
                <a:solidFill>
                  <a:srgbClr val="25EE04"/>
                </a:solidFill>
              </a:rPr>
              <a:t>3</a:t>
            </a:r>
          </a:p>
        </p:txBody>
      </p:sp>
      <p:sp>
        <p:nvSpPr>
          <p:cNvPr id="140" name="TextBox 139"/>
          <p:cNvSpPr txBox="1"/>
          <p:nvPr/>
        </p:nvSpPr>
        <p:spPr>
          <a:xfrm rot="18107520">
            <a:off x="361113" y="6196630"/>
            <a:ext cx="53251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MELOS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1" name="Oval 140"/>
          <p:cNvSpPr/>
          <p:nvPr/>
        </p:nvSpPr>
        <p:spPr>
          <a:xfrm>
            <a:off x="2752591" y="4239089"/>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TextBox 141"/>
          <p:cNvSpPr txBox="1"/>
          <p:nvPr/>
        </p:nvSpPr>
        <p:spPr>
          <a:xfrm rot="19090703">
            <a:off x="2597026" y="4205903"/>
            <a:ext cx="582211"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SAITTAI</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08" name="TextBox 107"/>
          <p:cNvSpPr txBox="1"/>
          <p:nvPr/>
        </p:nvSpPr>
        <p:spPr>
          <a:xfrm>
            <a:off x="2527187" y="4385861"/>
            <a:ext cx="60465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MAIONA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3" name="Oval 142"/>
          <p:cNvSpPr/>
          <p:nvPr/>
        </p:nvSpPr>
        <p:spPr>
          <a:xfrm>
            <a:off x="468269" y="5895273"/>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TextBox 143"/>
          <p:cNvSpPr txBox="1"/>
          <p:nvPr/>
        </p:nvSpPr>
        <p:spPr>
          <a:xfrm rot="18107520">
            <a:off x="269947" y="5895040"/>
            <a:ext cx="61266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SIPHNOS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45" name="Oval 144"/>
          <p:cNvSpPr/>
          <p:nvPr/>
        </p:nvSpPr>
        <p:spPr>
          <a:xfrm>
            <a:off x="6588224" y="3996449"/>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TextBox 145"/>
          <p:cNvSpPr txBox="1"/>
          <p:nvPr/>
        </p:nvSpPr>
        <p:spPr>
          <a:xfrm>
            <a:off x="7380312" y="3854568"/>
            <a:ext cx="312906" cy="369332"/>
          </a:xfrm>
          <a:prstGeom prst="rect">
            <a:avLst/>
          </a:prstGeom>
          <a:noFill/>
        </p:spPr>
        <p:txBody>
          <a:bodyPr wrap="none" rtlCol="0">
            <a:spAutoFit/>
          </a:bodyPr>
          <a:lstStyle/>
          <a:p>
            <a:r>
              <a:rPr lang="en-GB" dirty="0">
                <a:solidFill>
                  <a:srgbClr val="25EE04"/>
                </a:solidFill>
              </a:rPr>
              <a:t>1</a:t>
            </a:r>
          </a:p>
        </p:txBody>
      </p:sp>
      <p:sp>
        <p:nvSpPr>
          <p:cNvPr id="150" name="Oval 149"/>
          <p:cNvSpPr/>
          <p:nvPr/>
        </p:nvSpPr>
        <p:spPr>
          <a:xfrm>
            <a:off x="7380312" y="420279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TextBox 150"/>
          <p:cNvSpPr txBox="1"/>
          <p:nvPr/>
        </p:nvSpPr>
        <p:spPr>
          <a:xfrm>
            <a:off x="6660232" y="3789040"/>
            <a:ext cx="312906" cy="369332"/>
          </a:xfrm>
          <a:prstGeom prst="rect">
            <a:avLst/>
          </a:prstGeom>
          <a:noFill/>
        </p:spPr>
        <p:txBody>
          <a:bodyPr wrap="none" rtlCol="0">
            <a:spAutoFit/>
          </a:bodyPr>
          <a:lstStyle/>
          <a:p>
            <a:r>
              <a:rPr lang="en-GB" dirty="0">
                <a:solidFill>
                  <a:srgbClr val="25EE04"/>
                </a:solidFill>
              </a:rPr>
              <a:t>1</a:t>
            </a:r>
          </a:p>
        </p:txBody>
      </p:sp>
      <p:sp>
        <p:nvSpPr>
          <p:cNvPr id="152" name="Oval 151"/>
          <p:cNvSpPr/>
          <p:nvPr/>
        </p:nvSpPr>
        <p:spPr>
          <a:xfrm>
            <a:off x="6388715" y="5251266"/>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TextBox 152"/>
          <p:cNvSpPr txBox="1"/>
          <p:nvPr/>
        </p:nvSpPr>
        <p:spPr>
          <a:xfrm>
            <a:off x="4663737" y="4118176"/>
            <a:ext cx="312906" cy="369332"/>
          </a:xfrm>
          <a:prstGeom prst="rect">
            <a:avLst/>
          </a:prstGeom>
          <a:noFill/>
        </p:spPr>
        <p:txBody>
          <a:bodyPr wrap="none" rtlCol="0">
            <a:spAutoFit/>
          </a:bodyPr>
          <a:lstStyle/>
          <a:p>
            <a:r>
              <a:rPr lang="en-GB" dirty="0">
                <a:solidFill>
                  <a:srgbClr val="25EE04"/>
                </a:solidFill>
              </a:rPr>
              <a:t>1</a:t>
            </a:r>
          </a:p>
        </p:txBody>
      </p:sp>
      <p:sp>
        <p:nvSpPr>
          <p:cNvPr id="154" name="TextBox 153"/>
          <p:cNvSpPr txBox="1"/>
          <p:nvPr/>
        </p:nvSpPr>
        <p:spPr>
          <a:xfrm>
            <a:off x="6228184" y="5279368"/>
            <a:ext cx="68480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SELEUKIA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57" name="TextBox 156"/>
          <p:cNvSpPr txBox="1"/>
          <p:nvPr/>
        </p:nvSpPr>
        <p:spPr>
          <a:xfrm>
            <a:off x="4968044" y="4264503"/>
            <a:ext cx="312906" cy="369332"/>
          </a:xfrm>
          <a:prstGeom prst="rect">
            <a:avLst/>
          </a:prstGeom>
          <a:noFill/>
        </p:spPr>
        <p:txBody>
          <a:bodyPr wrap="none" rtlCol="0">
            <a:spAutoFit/>
          </a:bodyPr>
          <a:lstStyle/>
          <a:p>
            <a:r>
              <a:rPr lang="en-GB" dirty="0">
                <a:solidFill>
                  <a:srgbClr val="25EE04"/>
                </a:solidFill>
              </a:rPr>
              <a:t>2</a:t>
            </a:r>
          </a:p>
        </p:txBody>
      </p:sp>
      <p:sp>
        <p:nvSpPr>
          <p:cNvPr id="158" name="Oval 157"/>
          <p:cNvSpPr/>
          <p:nvPr/>
        </p:nvSpPr>
        <p:spPr>
          <a:xfrm>
            <a:off x="4716016" y="4363861"/>
            <a:ext cx="327491" cy="288032"/>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p:cNvSpPr/>
          <p:nvPr/>
        </p:nvSpPr>
        <p:spPr>
          <a:xfrm>
            <a:off x="4663737" y="4319481"/>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TextBox 155"/>
          <p:cNvSpPr txBox="1"/>
          <p:nvPr/>
        </p:nvSpPr>
        <p:spPr>
          <a:xfrm rot="18950447">
            <a:off x="4687518" y="4183572"/>
            <a:ext cx="873957"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TIBERIOPOLIS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0" name="TextBox 159"/>
          <p:cNvSpPr txBox="1"/>
          <p:nvPr/>
        </p:nvSpPr>
        <p:spPr>
          <a:xfrm rot="18950447">
            <a:off x="4394811" y="4116178"/>
            <a:ext cx="1146468"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KILLANION PEDION</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1" name="TextBox 160"/>
          <p:cNvSpPr txBox="1"/>
          <p:nvPr/>
        </p:nvSpPr>
        <p:spPr>
          <a:xfrm>
            <a:off x="6596608" y="5156284"/>
            <a:ext cx="312906" cy="369332"/>
          </a:xfrm>
          <a:prstGeom prst="rect">
            <a:avLst/>
          </a:prstGeom>
          <a:noFill/>
        </p:spPr>
        <p:txBody>
          <a:bodyPr wrap="none" rtlCol="0">
            <a:spAutoFit/>
          </a:bodyPr>
          <a:lstStyle/>
          <a:p>
            <a:r>
              <a:rPr lang="en-GB" dirty="0">
                <a:solidFill>
                  <a:srgbClr val="25EE04"/>
                </a:solidFill>
              </a:rPr>
              <a:t>1</a:t>
            </a:r>
          </a:p>
        </p:txBody>
      </p:sp>
      <p:sp>
        <p:nvSpPr>
          <p:cNvPr id="163" name="TextBox 162"/>
          <p:cNvSpPr txBox="1"/>
          <p:nvPr/>
        </p:nvSpPr>
        <p:spPr>
          <a:xfrm>
            <a:off x="4344588" y="4543946"/>
            <a:ext cx="312906" cy="369332"/>
          </a:xfrm>
          <a:prstGeom prst="rect">
            <a:avLst/>
          </a:prstGeom>
          <a:noFill/>
        </p:spPr>
        <p:txBody>
          <a:bodyPr wrap="none" rtlCol="0">
            <a:spAutoFit/>
          </a:bodyPr>
          <a:lstStyle/>
          <a:p>
            <a:r>
              <a:rPr lang="en-GB" dirty="0">
                <a:solidFill>
                  <a:srgbClr val="25EE04"/>
                </a:solidFill>
              </a:rPr>
              <a:t>4</a:t>
            </a:r>
          </a:p>
        </p:txBody>
      </p:sp>
      <p:sp>
        <p:nvSpPr>
          <p:cNvPr id="164" name="Oval 163"/>
          <p:cNvSpPr/>
          <p:nvPr/>
        </p:nvSpPr>
        <p:spPr>
          <a:xfrm>
            <a:off x="4045191" y="4665420"/>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4067944" y="4122464"/>
            <a:ext cx="432048" cy="355297"/>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rot="19074686">
            <a:off x="3932704" y="4192390"/>
            <a:ext cx="684803"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SYNNADA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8" name="TextBox 167"/>
          <p:cNvSpPr txBox="1"/>
          <p:nvPr/>
        </p:nvSpPr>
        <p:spPr>
          <a:xfrm rot="19072572">
            <a:off x="4213012" y="4201917"/>
            <a:ext cx="752129" cy="215444"/>
          </a:xfrm>
          <a:prstGeom prst="rect">
            <a:avLst/>
          </a:prstGeom>
          <a:noFill/>
        </p:spPr>
        <p:txBody>
          <a:bodyPr wrap="none" rtlCol="0">
            <a:spAutoFit/>
          </a:bodyPr>
          <a:lstStyle/>
          <a:p>
            <a:r>
              <a:rPr lang="en-GB" sz="800" dirty="0">
                <a:solidFill>
                  <a:schemeClr val="bg1">
                    <a:lumMod val="85000"/>
                    <a:lumOff val="15000"/>
                  </a:schemeClr>
                </a:solidFill>
                <a:latin typeface="Times New Roman" pitchFamily="18" charset="0"/>
                <a:cs typeface="Times New Roman" pitchFamily="18" charset="0"/>
              </a:rPr>
              <a:t>ANTIOCHIA</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9" name="TextBox 168"/>
          <p:cNvSpPr txBox="1"/>
          <p:nvPr/>
        </p:nvSpPr>
        <p:spPr>
          <a:xfrm>
            <a:off x="4589076" y="3879146"/>
            <a:ext cx="312906" cy="369332"/>
          </a:xfrm>
          <a:prstGeom prst="rect">
            <a:avLst/>
          </a:prstGeom>
          <a:noFill/>
        </p:spPr>
        <p:txBody>
          <a:bodyPr wrap="none" rtlCol="0">
            <a:spAutoFit/>
          </a:bodyPr>
          <a:lstStyle/>
          <a:p>
            <a:r>
              <a:rPr lang="en-GB" dirty="0">
                <a:solidFill>
                  <a:srgbClr val="25EE04"/>
                </a:solidFill>
              </a:rPr>
              <a:t>7</a:t>
            </a:r>
          </a:p>
        </p:txBody>
      </p:sp>
      <p:sp>
        <p:nvSpPr>
          <p:cNvPr id="147" name="Oval 146"/>
          <p:cNvSpPr/>
          <p:nvPr/>
        </p:nvSpPr>
        <p:spPr>
          <a:xfrm>
            <a:off x="5346320" y="1052735"/>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TextBox 147"/>
          <p:cNvSpPr txBox="1"/>
          <p:nvPr/>
        </p:nvSpPr>
        <p:spPr>
          <a:xfrm>
            <a:off x="5141426" y="1183543"/>
            <a:ext cx="312906" cy="369332"/>
          </a:xfrm>
          <a:prstGeom prst="rect">
            <a:avLst/>
          </a:prstGeom>
          <a:noFill/>
        </p:spPr>
        <p:txBody>
          <a:bodyPr wrap="none" rtlCol="0">
            <a:spAutoFit/>
          </a:bodyPr>
          <a:lstStyle/>
          <a:p>
            <a:r>
              <a:rPr lang="en-GB" dirty="0">
                <a:solidFill>
                  <a:srgbClr val="25EE04"/>
                </a:solidFill>
              </a:rPr>
              <a:t>1</a:t>
            </a:r>
          </a:p>
        </p:txBody>
      </p:sp>
      <p:sp>
        <p:nvSpPr>
          <p:cNvPr id="149" name="TextBox 148"/>
          <p:cNvSpPr txBox="1"/>
          <p:nvPr/>
        </p:nvSpPr>
        <p:spPr>
          <a:xfrm>
            <a:off x="4976643" y="1090847"/>
            <a:ext cx="1055097"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ABONOUTEICHOS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62" name="TextBox 161"/>
          <p:cNvSpPr txBox="1"/>
          <p:nvPr/>
        </p:nvSpPr>
        <p:spPr>
          <a:xfrm>
            <a:off x="4763150" y="1403484"/>
            <a:ext cx="312906" cy="369332"/>
          </a:xfrm>
          <a:prstGeom prst="rect">
            <a:avLst/>
          </a:prstGeom>
          <a:noFill/>
        </p:spPr>
        <p:txBody>
          <a:bodyPr wrap="none" rtlCol="0">
            <a:spAutoFit/>
          </a:bodyPr>
          <a:lstStyle/>
          <a:p>
            <a:r>
              <a:rPr lang="en-GB" dirty="0">
                <a:solidFill>
                  <a:srgbClr val="25EE04"/>
                </a:solidFill>
              </a:rPr>
              <a:t>4</a:t>
            </a:r>
          </a:p>
        </p:txBody>
      </p:sp>
      <p:sp>
        <p:nvSpPr>
          <p:cNvPr id="166" name="Oval 165"/>
          <p:cNvSpPr/>
          <p:nvPr/>
        </p:nvSpPr>
        <p:spPr>
          <a:xfrm>
            <a:off x="4453813" y="1306291"/>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Oval 169"/>
          <p:cNvSpPr/>
          <p:nvPr/>
        </p:nvSpPr>
        <p:spPr>
          <a:xfrm>
            <a:off x="5513033" y="1363737"/>
            <a:ext cx="216024" cy="252029"/>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TextBox 170"/>
          <p:cNvSpPr txBox="1"/>
          <p:nvPr/>
        </p:nvSpPr>
        <p:spPr>
          <a:xfrm>
            <a:off x="5129043" y="1382029"/>
            <a:ext cx="920445"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POMPEIOPOLIS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72" name="TextBox 171"/>
          <p:cNvSpPr txBox="1"/>
          <p:nvPr/>
        </p:nvSpPr>
        <p:spPr>
          <a:xfrm>
            <a:off x="5629882" y="1480630"/>
            <a:ext cx="312906" cy="369332"/>
          </a:xfrm>
          <a:prstGeom prst="rect">
            <a:avLst/>
          </a:prstGeom>
          <a:noFill/>
        </p:spPr>
        <p:txBody>
          <a:bodyPr wrap="none" rtlCol="0">
            <a:spAutoFit/>
          </a:bodyPr>
          <a:lstStyle/>
          <a:p>
            <a:r>
              <a:rPr lang="en-GB" dirty="0">
                <a:solidFill>
                  <a:srgbClr val="25EE04"/>
                </a:solidFill>
              </a:rPr>
              <a:t>1</a:t>
            </a:r>
          </a:p>
        </p:txBody>
      </p:sp>
      <p:sp>
        <p:nvSpPr>
          <p:cNvPr id="174" name="TextBox 173"/>
          <p:cNvSpPr txBox="1"/>
          <p:nvPr/>
        </p:nvSpPr>
        <p:spPr>
          <a:xfrm>
            <a:off x="6496727" y="2080559"/>
            <a:ext cx="926857" cy="215444"/>
          </a:xfrm>
          <a:prstGeom prst="rect">
            <a:avLst/>
          </a:prstGeom>
          <a:noFill/>
        </p:spPr>
        <p:txBody>
          <a:bodyPr wrap="none" rtlCol="0">
            <a:spAutoFit/>
          </a:bodyPr>
          <a:lstStyle/>
          <a:p>
            <a:r>
              <a:rPr lang="en-GB" sz="800" dirty="0">
                <a:solidFill>
                  <a:schemeClr val="bg1">
                    <a:lumMod val="95000"/>
                    <a:lumOff val="5000"/>
                  </a:schemeClr>
                </a:solidFill>
                <a:latin typeface="Times New Roman" pitchFamily="18" charset="0"/>
                <a:cs typeface="Times New Roman" pitchFamily="18" charset="0"/>
              </a:rPr>
              <a:t>SEBASTOPOLIS</a:t>
            </a:r>
            <a:endParaRPr lang="en-GB" sz="1000" dirty="0">
              <a:solidFill>
                <a:schemeClr val="bg1">
                  <a:lumMod val="85000"/>
                  <a:lumOff val="15000"/>
                </a:schemeClr>
              </a:solidFill>
              <a:latin typeface="Times New Roman" pitchFamily="18" charset="0"/>
              <a:cs typeface="Times New Roman" pitchFamily="18" charset="0"/>
            </a:endParaRPr>
          </a:p>
        </p:txBody>
      </p:sp>
      <p:sp>
        <p:nvSpPr>
          <p:cNvPr id="175" name="Oval 174"/>
          <p:cNvSpPr/>
          <p:nvPr/>
        </p:nvSpPr>
        <p:spPr>
          <a:xfrm>
            <a:off x="6770028" y="2007725"/>
            <a:ext cx="406219" cy="361111"/>
          </a:xfrm>
          <a:prstGeom prst="ellipse">
            <a:avLst/>
          </a:prstGeom>
          <a:solidFill>
            <a:srgbClr val="25EE04">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TextBox 175"/>
          <p:cNvSpPr txBox="1"/>
          <p:nvPr/>
        </p:nvSpPr>
        <p:spPr>
          <a:xfrm>
            <a:off x="7067406" y="1849962"/>
            <a:ext cx="312906" cy="369332"/>
          </a:xfrm>
          <a:prstGeom prst="rect">
            <a:avLst/>
          </a:prstGeom>
          <a:noFill/>
        </p:spPr>
        <p:txBody>
          <a:bodyPr wrap="none" rtlCol="0">
            <a:spAutoFit/>
          </a:bodyPr>
          <a:lstStyle/>
          <a:p>
            <a:r>
              <a:rPr lang="en-GB" dirty="0">
                <a:solidFill>
                  <a:srgbClr val="25EE04"/>
                </a:solidFill>
              </a:rPr>
              <a:t>4</a:t>
            </a:r>
          </a:p>
        </p:txBody>
      </p:sp>
    </p:spTree>
    <p:extLst>
      <p:ext uri="{BB962C8B-B14F-4D97-AF65-F5344CB8AC3E}">
        <p14:creationId xmlns:p14="http://schemas.microsoft.com/office/powerpoint/2010/main" val="190623309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
                                        <p:tgtEl>
                                          <p:spTgt spid="6"/>
                                        </p:tgtEl>
                                      </p:cBhvr>
                                    </p:animEffect>
                                  </p:childTnLst>
                                </p:cTn>
                              </p:par>
                            </p:childTnLst>
                          </p:cTn>
                        </p:par>
                        <p:par>
                          <p:cTn id="8" fill="hold">
                            <p:stCondLst>
                              <p:cond delay="1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
                                        <p:tgtEl>
                                          <p:spTgt spid="9"/>
                                        </p:tgtEl>
                                      </p:cBhvr>
                                    </p:animEffect>
                                  </p:childTnLst>
                                </p:cTn>
                              </p:par>
                            </p:childTnLst>
                          </p:cTn>
                        </p:par>
                        <p:par>
                          <p:cTn id="12" fill="hold">
                            <p:stCondLst>
                              <p:cond delay="2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
                                        <p:tgtEl>
                                          <p:spTgt spid="14"/>
                                        </p:tgtEl>
                                      </p:cBhvr>
                                    </p:animEffect>
                                  </p:childTnLst>
                                </p:cTn>
                              </p:par>
                            </p:childTnLst>
                          </p:cTn>
                        </p:par>
                        <p:par>
                          <p:cTn id="16" fill="hold">
                            <p:stCondLst>
                              <p:cond delay="3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
                                        <p:tgtEl>
                                          <p:spTgt spid="16"/>
                                        </p:tgtEl>
                                      </p:cBhvr>
                                    </p:animEffect>
                                  </p:childTnLst>
                                </p:cTn>
                              </p:par>
                            </p:childTnLst>
                          </p:cTn>
                        </p:par>
                        <p:par>
                          <p:cTn id="20" fill="hold">
                            <p:stCondLst>
                              <p:cond delay="4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
                                        <p:tgtEl>
                                          <p:spTgt spid="17"/>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
                                        <p:tgtEl>
                                          <p:spTgt spid="18"/>
                                        </p:tgtEl>
                                      </p:cBhvr>
                                    </p:animEffect>
                                  </p:childTnLst>
                                </p:cTn>
                              </p:par>
                            </p:childTnLst>
                          </p:cTn>
                        </p:par>
                        <p:par>
                          <p:cTn id="28" fill="hold">
                            <p:stCondLst>
                              <p:cond delay="6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
                                        <p:tgtEl>
                                          <p:spTgt spid="19"/>
                                        </p:tgtEl>
                                      </p:cBhvr>
                                    </p:animEffect>
                                  </p:childTnLst>
                                </p:cTn>
                              </p:par>
                            </p:childTnLst>
                          </p:cTn>
                        </p:par>
                        <p:par>
                          <p:cTn id="32" fill="hold">
                            <p:stCondLst>
                              <p:cond delay="7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
                                        <p:tgtEl>
                                          <p:spTgt spid="20"/>
                                        </p:tgtEl>
                                      </p:cBhvr>
                                    </p:animEffect>
                                  </p:childTnLst>
                                </p:cTn>
                              </p:par>
                            </p:childTnLst>
                          </p:cTn>
                        </p:par>
                        <p:par>
                          <p:cTn id="36" fill="hold">
                            <p:stCondLst>
                              <p:cond delay="8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
                                        <p:tgtEl>
                                          <p:spTgt spid="21"/>
                                        </p:tgtEl>
                                      </p:cBhvr>
                                    </p:animEffect>
                                  </p:childTnLst>
                                </p:cTn>
                              </p:par>
                            </p:childTnLst>
                          </p:cTn>
                        </p:par>
                        <p:par>
                          <p:cTn id="40" fill="hold">
                            <p:stCondLst>
                              <p:cond delay="90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
                                        <p:tgtEl>
                                          <p:spTgt spid="22"/>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
                                        <p:tgtEl>
                                          <p:spTgt spid="23"/>
                                        </p:tgtEl>
                                      </p:cBhvr>
                                    </p:animEffect>
                                  </p:childTnLst>
                                </p:cTn>
                              </p:par>
                            </p:childTnLst>
                          </p:cTn>
                        </p:par>
                        <p:par>
                          <p:cTn id="48" fill="hold">
                            <p:stCondLst>
                              <p:cond delay="1100"/>
                            </p:stCondLst>
                            <p:childTnLst>
                              <p:par>
                                <p:cTn id="49" presetID="10"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
                                        <p:tgtEl>
                                          <p:spTgt spid="25"/>
                                        </p:tgtEl>
                                      </p:cBhvr>
                                    </p:animEffect>
                                  </p:childTnLst>
                                </p:cTn>
                              </p:par>
                            </p:childTnLst>
                          </p:cTn>
                        </p:par>
                        <p:par>
                          <p:cTn id="52" fill="hold">
                            <p:stCondLst>
                              <p:cond delay="1200"/>
                            </p:stCondLst>
                            <p:childTnLst>
                              <p:par>
                                <p:cTn id="53" presetID="10"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100"/>
                                        <p:tgtEl>
                                          <p:spTgt spid="26"/>
                                        </p:tgtEl>
                                      </p:cBhvr>
                                    </p:animEffect>
                                  </p:childTnLst>
                                </p:cTn>
                              </p:par>
                            </p:childTnLst>
                          </p:cTn>
                        </p:par>
                        <p:par>
                          <p:cTn id="56" fill="hold">
                            <p:stCondLst>
                              <p:cond delay="1300"/>
                            </p:stCondLst>
                            <p:childTnLst>
                              <p:par>
                                <p:cTn id="57" presetID="10" presetClass="entr" presetSubtype="0"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fade">
                                      <p:cBhvr>
                                        <p:cTn id="59" dur="100"/>
                                        <p:tgtEl>
                                          <p:spTgt spid="27"/>
                                        </p:tgtEl>
                                      </p:cBhvr>
                                    </p:animEffect>
                                  </p:childTnLst>
                                </p:cTn>
                              </p:par>
                            </p:childTnLst>
                          </p:cTn>
                        </p:par>
                        <p:par>
                          <p:cTn id="60" fill="hold">
                            <p:stCondLst>
                              <p:cond delay="14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100"/>
                                        <p:tgtEl>
                                          <p:spTgt spid="28"/>
                                        </p:tgtEl>
                                      </p:cBhvr>
                                    </p:animEffect>
                                  </p:childTnLst>
                                </p:cTn>
                              </p:par>
                            </p:childTnLst>
                          </p:cTn>
                        </p:par>
                        <p:par>
                          <p:cTn id="64" fill="hold">
                            <p:stCondLst>
                              <p:cond delay="1500"/>
                            </p:stCondLst>
                            <p:childTnLst>
                              <p:par>
                                <p:cTn id="65" presetID="10"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100"/>
                                        <p:tgtEl>
                                          <p:spTgt spid="30"/>
                                        </p:tgtEl>
                                      </p:cBhvr>
                                    </p:animEffect>
                                  </p:childTnLst>
                                </p:cTn>
                              </p:par>
                            </p:childTnLst>
                          </p:cTn>
                        </p:par>
                        <p:par>
                          <p:cTn id="68" fill="hold">
                            <p:stCondLst>
                              <p:cond delay="1600"/>
                            </p:stCondLst>
                            <p:childTnLst>
                              <p:par>
                                <p:cTn id="69" presetID="10" presetClass="entr" presetSubtype="0"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100"/>
                                        <p:tgtEl>
                                          <p:spTgt spid="31"/>
                                        </p:tgtEl>
                                      </p:cBhvr>
                                    </p:animEffect>
                                  </p:childTnLst>
                                </p:cTn>
                              </p:par>
                            </p:childTnLst>
                          </p:cTn>
                        </p:par>
                        <p:par>
                          <p:cTn id="72" fill="hold">
                            <p:stCondLst>
                              <p:cond delay="1700"/>
                            </p:stCondLst>
                            <p:childTnLst>
                              <p:par>
                                <p:cTn id="73" presetID="10" presetClass="entr" presetSubtype="0"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100"/>
                                        <p:tgtEl>
                                          <p:spTgt spid="32"/>
                                        </p:tgtEl>
                                      </p:cBhvr>
                                    </p:animEffect>
                                  </p:childTnLst>
                                </p:cTn>
                              </p:par>
                            </p:childTnLst>
                          </p:cTn>
                        </p:par>
                        <p:par>
                          <p:cTn id="76" fill="hold">
                            <p:stCondLst>
                              <p:cond delay="1800"/>
                            </p:stCondLst>
                            <p:childTnLst>
                              <p:par>
                                <p:cTn id="77" presetID="10" presetClass="entr" presetSubtype="0" fill="hold" grpId="0"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100"/>
                                        <p:tgtEl>
                                          <p:spTgt spid="33"/>
                                        </p:tgtEl>
                                      </p:cBhvr>
                                    </p:animEffect>
                                  </p:childTnLst>
                                </p:cTn>
                              </p:par>
                            </p:childTnLst>
                          </p:cTn>
                        </p:par>
                        <p:par>
                          <p:cTn id="80" fill="hold">
                            <p:stCondLst>
                              <p:cond delay="1900"/>
                            </p:stCondLst>
                            <p:childTnLst>
                              <p:par>
                                <p:cTn id="81" presetID="10"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100"/>
                                        <p:tgtEl>
                                          <p:spTgt spid="34"/>
                                        </p:tgtEl>
                                      </p:cBhvr>
                                    </p:animEffect>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100"/>
                                        <p:tgtEl>
                                          <p:spTgt spid="35"/>
                                        </p:tgtEl>
                                      </p:cBhvr>
                                    </p:animEffect>
                                  </p:childTnLst>
                                </p:cTn>
                              </p:par>
                            </p:childTnLst>
                          </p:cTn>
                        </p:par>
                        <p:par>
                          <p:cTn id="88" fill="hold">
                            <p:stCondLst>
                              <p:cond delay="2100"/>
                            </p:stCondLst>
                            <p:childTnLst>
                              <p:par>
                                <p:cTn id="89" presetID="10" presetClass="entr" presetSubtype="0" fill="hold" grpId="0" nodeType="after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fade">
                                      <p:cBhvr>
                                        <p:cTn id="91" dur="100"/>
                                        <p:tgtEl>
                                          <p:spTgt spid="36"/>
                                        </p:tgtEl>
                                      </p:cBhvr>
                                    </p:animEffect>
                                  </p:childTnLst>
                                </p:cTn>
                              </p:par>
                            </p:childTnLst>
                          </p:cTn>
                        </p:par>
                        <p:par>
                          <p:cTn id="92" fill="hold">
                            <p:stCondLst>
                              <p:cond delay="2200"/>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100"/>
                                        <p:tgtEl>
                                          <p:spTgt spid="37"/>
                                        </p:tgtEl>
                                      </p:cBhvr>
                                    </p:animEffect>
                                  </p:childTnLst>
                                </p:cTn>
                              </p:par>
                            </p:childTnLst>
                          </p:cTn>
                        </p:par>
                        <p:par>
                          <p:cTn id="96" fill="hold">
                            <p:stCondLst>
                              <p:cond delay="2300"/>
                            </p:stCondLst>
                            <p:childTnLst>
                              <p:par>
                                <p:cTn id="97" presetID="10" presetClass="entr" presetSubtype="0"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100"/>
                                        <p:tgtEl>
                                          <p:spTgt spid="38"/>
                                        </p:tgtEl>
                                      </p:cBhvr>
                                    </p:animEffect>
                                  </p:childTnLst>
                                </p:cTn>
                              </p:par>
                            </p:childTnLst>
                          </p:cTn>
                        </p:par>
                        <p:par>
                          <p:cTn id="100" fill="hold">
                            <p:stCondLst>
                              <p:cond delay="2400"/>
                            </p:stCondLst>
                            <p:childTnLst>
                              <p:par>
                                <p:cTn id="101" presetID="10" presetClass="entr" presetSubtype="0"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100"/>
                                        <p:tgtEl>
                                          <p:spTgt spid="39"/>
                                        </p:tgtEl>
                                      </p:cBhvr>
                                    </p:animEffect>
                                  </p:childTnLst>
                                </p:cTn>
                              </p:par>
                            </p:childTnLst>
                          </p:cTn>
                        </p:par>
                        <p:par>
                          <p:cTn id="104" fill="hold">
                            <p:stCondLst>
                              <p:cond delay="2500"/>
                            </p:stCondLst>
                            <p:childTnLst>
                              <p:par>
                                <p:cTn id="105" presetID="10" presetClass="entr" presetSubtype="0" fill="hold" grpId="0" nodeType="afterEffect">
                                  <p:stCondLst>
                                    <p:cond delay="0"/>
                                  </p:stCondLst>
                                  <p:childTnLst>
                                    <p:set>
                                      <p:cBhvr>
                                        <p:cTn id="106" dur="1" fill="hold">
                                          <p:stCondLst>
                                            <p:cond delay="0"/>
                                          </p:stCondLst>
                                        </p:cTn>
                                        <p:tgtEl>
                                          <p:spTgt spid="40"/>
                                        </p:tgtEl>
                                        <p:attrNameLst>
                                          <p:attrName>style.visibility</p:attrName>
                                        </p:attrNameLst>
                                      </p:cBhvr>
                                      <p:to>
                                        <p:strVal val="visible"/>
                                      </p:to>
                                    </p:set>
                                    <p:animEffect transition="in" filter="fade">
                                      <p:cBhvr>
                                        <p:cTn id="107" dur="100"/>
                                        <p:tgtEl>
                                          <p:spTgt spid="40"/>
                                        </p:tgtEl>
                                      </p:cBhvr>
                                    </p:animEffect>
                                  </p:childTnLst>
                                </p:cTn>
                              </p:par>
                            </p:childTnLst>
                          </p:cTn>
                        </p:par>
                        <p:par>
                          <p:cTn id="108" fill="hold">
                            <p:stCondLst>
                              <p:cond delay="2600"/>
                            </p:stCondLst>
                            <p:childTnLst>
                              <p:par>
                                <p:cTn id="109" presetID="10" presetClass="entr" presetSubtype="0" fill="hold" grpId="0" nodeType="after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100"/>
                                        <p:tgtEl>
                                          <p:spTgt spid="41"/>
                                        </p:tgtEl>
                                      </p:cBhvr>
                                    </p:animEffect>
                                  </p:childTnLst>
                                </p:cTn>
                              </p:par>
                            </p:childTnLst>
                          </p:cTn>
                        </p:par>
                        <p:par>
                          <p:cTn id="112" fill="hold">
                            <p:stCondLst>
                              <p:cond delay="2700"/>
                            </p:stCondLst>
                            <p:childTnLst>
                              <p:par>
                                <p:cTn id="113" presetID="10" presetClass="entr" presetSubtype="0" fill="hold" grpId="0" nodeType="afterEffect">
                                  <p:stCondLst>
                                    <p:cond delay="0"/>
                                  </p:stCondLst>
                                  <p:childTnLst>
                                    <p:set>
                                      <p:cBhvr>
                                        <p:cTn id="114" dur="1" fill="hold">
                                          <p:stCondLst>
                                            <p:cond delay="0"/>
                                          </p:stCondLst>
                                        </p:cTn>
                                        <p:tgtEl>
                                          <p:spTgt spid="42"/>
                                        </p:tgtEl>
                                        <p:attrNameLst>
                                          <p:attrName>style.visibility</p:attrName>
                                        </p:attrNameLst>
                                      </p:cBhvr>
                                      <p:to>
                                        <p:strVal val="visible"/>
                                      </p:to>
                                    </p:set>
                                    <p:animEffect transition="in" filter="fade">
                                      <p:cBhvr>
                                        <p:cTn id="115" dur="100"/>
                                        <p:tgtEl>
                                          <p:spTgt spid="42"/>
                                        </p:tgtEl>
                                      </p:cBhvr>
                                    </p:animEffect>
                                  </p:childTnLst>
                                </p:cTn>
                              </p:par>
                            </p:childTnLst>
                          </p:cTn>
                        </p:par>
                        <p:par>
                          <p:cTn id="116" fill="hold">
                            <p:stCondLst>
                              <p:cond delay="2800"/>
                            </p:stCondLst>
                            <p:childTnLst>
                              <p:par>
                                <p:cTn id="117" presetID="10" presetClass="entr" presetSubtype="0" fill="hold" grpId="0" nodeType="afterEffect">
                                  <p:stCondLst>
                                    <p:cond delay="0"/>
                                  </p:stCondLst>
                                  <p:childTnLst>
                                    <p:set>
                                      <p:cBhvr>
                                        <p:cTn id="118" dur="1" fill="hold">
                                          <p:stCondLst>
                                            <p:cond delay="0"/>
                                          </p:stCondLst>
                                        </p:cTn>
                                        <p:tgtEl>
                                          <p:spTgt spid="43"/>
                                        </p:tgtEl>
                                        <p:attrNameLst>
                                          <p:attrName>style.visibility</p:attrName>
                                        </p:attrNameLst>
                                      </p:cBhvr>
                                      <p:to>
                                        <p:strVal val="visible"/>
                                      </p:to>
                                    </p:set>
                                    <p:animEffect transition="in" filter="fade">
                                      <p:cBhvr>
                                        <p:cTn id="119" dur="100"/>
                                        <p:tgtEl>
                                          <p:spTgt spid="43"/>
                                        </p:tgtEl>
                                      </p:cBhvr>
                                    </p:animEffect>
                                  </p:childTnLst>
                                </p:cTn>
                              </p:par>
                            </p:childTnLst>
                          </p:cTn>
                        </p:par>
                        <p:par>
                          <p:cTn id="120" fill="hold">
                            <p:stCondLst>
                              <p:cond delay="2900"/>
                            </p:stCondLst>
                            <p:childTnLst>
                              <p:par>
                                <p:cTn id="121" presetID="10" presetClass="entr" presetSubtype="0" fill="hold" grpId="0" nodeType="afterEffect">
                                  <p:stCondLst>
                                    <p:cond delay="0"/>
                                  </p:stCondLst>
                                  <p:childTnLst>
                                    <p:set>
                                      <p:cBhvr>
                                        <p:cTn id="122" dur="1" fill="hold">
                                          <p:stCondLst>
                                            <p:cond delay="0"/>
                                          </p:stCondLst>
                                        </p:cTn>
                                        <p:tgtEl>
                                          <p:spTgt spid="44"/>
                                        </p:tgtEl>
                                        <p:attrNameLst>
                                          <p:attrName>style.visibility</p:attrName>
                                        </p:attrNameLst>
                                      </p:cBhvr>
                                      <p:to>
                                        <p:strVal val="visible"/>
                                      </p:to>
                                    </p:set>
                                    <p:animEffect transition="in" filter="fade">
                                      <p:cBhvr>
                                        <p:cTn id="123" dur="100"/>
                                        <p:tgtEl>
                                          <p:spTgt spid="44"/>
                                        </p:tgtEl>
                                      </p:cBhvr>
                                    </p:animEffect>
                                  </p:childTnLst>
                                </p:cTn>
                              </p:par>
                            </p:childTnLst>
                          </p:cTn>
                        </p:par>
                        <p:par>
                          <p:cTn id="124" fill="hold">
                            <p:stCondLst>
                              <p:cond delay="3000"/>
                            </p:stCondLst>
                            <p:childTnLst>
                              <p:par>
                                <p:cTn id="125" presetID="10" presetClass="entr" presetSubtype="0" fill="hold" grpId="0" nodeType="afterEffect">
                                  <p:stCondLst>
                                    <p:cond delay="0"/>
                                  </p:stCondLst>
                                  <p:childTnLst>
                                    <p:set>
                                      <p:cBhvr>
                                        <p:cTn id="126" dur="1" fill="hold">
                                          <p:stCondLst>
                                            <p:cond delay="0"/>
                                          </p:stCondLst>
                                        </p:cTn>
                                        <p:tgtEl>
                                          <p:spTgt spid="45"/>
                                        </p:tgtEl>
                                        <p:attrNameLst>
                                          <p:attrName>style.visibility</p:attrName>
                                        </p:attrNameLst>
                                      </p:cBhvr>
                                      <p:to>
                                        <p:strVal val="visible"/>
                                      </p:to>
                                    </p:set>
                                    <p:animEffect transition="in" filter="fade">
                                      <p:cBhvr>
                                        <p:cTn id="127" dur="100"/>
                                        <p:tgtEl>
                                          <p:spTgt spid="45"/>
                                        </p:tgtEl>
                                      </p:cBhvr>
                                    </p:animEffect>
                                  </p:childTnLst>
                                </p:cTn>
                              </p:par>
                            </p:childTnLst>
                          </p:cTn>
                        </p:par>
                        <p:par>
                          <p:cTn id="128" fill="hold">
                            <p:stCondLst>
                              <p:cond delay="3100"/>
                            </p:stCondLst>
                            <p:childTnLst>
                              <p:par>
                                <p:cTn id="129" presetID="10" presetClass="entr" presetSubtype="0" fill="hold" grpId="0" nodeType="afterEffect">
                                  <p:stCondLst>
                                    <p:cond delay="0"/>
                                  </p:stCondLst>
                                  <p:childTnLst>
                                    <p:set>
                                      <p:cBhvr>
                                        <p:cTn id="130" dur="1" fill="hold">
                                          <p:stCondLst>
                                            <p:cond delay="0"/>
                                          </p:stCondLst>
                                        </p:cTn>
                                        <p:tgtEl>
                                          <p:spTgt spid="46"/>
                                        </p:tgtEl>
                                        <p:attrNameLst>
                                          <p:attrName>style.visibility</p:attrName>
                                        </p:attrNameLst>
                                      </p:cBhvr>
                                      <p:to>
                                        <p:strVal val="visible"/>
                                      </p:to>
                                    </p:set>
                                    <p:animEffect transition="in" filter="fade">
                                      <p:cBhvr>
                                        <p:cTn id="131" dur="100"/>
                                        <p:tgtEl>
                                          <p:spTgt spid="46"/>
                                        </p:tgtEl>
                                      </p:cBhvr>
                                    </p:animEffect>
                                  </p:childTnLst>
                                </p:cTn>
                              </p:par>
                            </p:childTnLst>
                          </p:cTn>
                        </p:par>
                        <p:par>
                          <p:cTn id="132" fill="hold">
                            <p:stCondLst>
                              <p:cond delay="3200"/>
                            </p:stCondLst>
                            <p:childTnLst>
                              <p:par>
                                <p:cTn id="133" presetID="10" presetClass="entr" presetSubtype="0" fill="hold" grpId="0" nodeType="afterEffect">
                                  <p:stCondLst>
                                    <p:cond delay="0"/>
                                  </p:stCondLst>
                                  <p:childTnLst>
                                    <p:set>
                                      <p:cBhvr>
                                        <p:cTn id="134" dur="1" fill="hold">
                                          <p:stCondLst>
                                            <p:cond delay="0"/>
                                          </p:stCondLst>
                                        </p:cTn>
                                        <p:tgtEl>
                                          <p:spTgt spid="47"/>
                                        </p:tgtEl>
                                        <p:attrNameLst>
                                          <p:attrName>style.visibility</p:attrName>
                                        </p:attrNameLst>
                                      </p:cBhvr>
                                      <p:to>
                                        <p:strVal val="visible"/>
                                      </p:to>
                                    </p:set>
                                    <p:animEffect transition="in" filter="fade">
                                      <p:cBhvr>
                                        <p:cTn id="135" dur="100"/>
                                        <p:tgtEl>
                                          <p:spTgt spid="47"/>
                                        </p:tgtEl>
                                      </p:cBhvr>
                                    </p:animEffect>
                                  </p:childTnLst>
                                </p:cTn>
                              </p:par>
                            </p:childTnLst>
                          </p:cTn>
                        </p:par>
                        <p:par>
                          <p:cTn id="136" fill="hold">
                            <p:stCondLst>
                              <p:cond delay="3300"/>
                            </p:stCondLst>
                            <p:childTnLst>
                              <p:par>
                                <p:cTn id="137" presetID="10" presetClass="entr" presetSubtype="0" fill="hold" grpId="0" nodeType="after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fade">
                                      <p:cBhvr>
                                        <p:cTn id="139" dur="100"/>
                                        <p:tgtEl>
                                          <p:spTgt spid="48"/>
                                        </p:tgtEl>
                                      </p:cBhvr>
                                    </p:animEffect>
                                  </p:childTnLst>
                                </p:cTn>
                              </p:par>
                            </p:childTnLst>
                          </p:cTn>
                        </p:par>
                        <p:par>
                          <p:cTn id="140" fill="hold">
                            <p:stCondLst>
                              <p:cond delay="3400"/>
                            </p:stCondLst>
                            <p:childTnLst>
                              <p:par>
                                <p:cTn id="141" presetID="10" presetClass="entr" presetSubtype="0" fill="hold" grpId="0" nodeType="afterEffect">
                                  <p:stCondLst>
                                    <p:cond delay="0"/>
                                  </p:stCondLst>
                                  <p:childTnLst>
                                    <p:set>
                                      <p:cBhvr>
                                        <p:cTn id="142" dur="1" fill="hold">
                                          <p:stCondLst>
                                            <p:cond delay="0"/>
                                          </p:stCondLst>
                                        </p:cTn>
                                        <p:tgtEl>
                                          <p:spTgt spid="49"/>
                                        </p:tgtEl>
                                        <p:attrNameLst>
                                          <p:attrName>style.visibility</p:attrName>
                                        </p:attrNameLst>
                                      </p:cBhvr>
                                      <p:to>
                                        <p:strVal val="visible"/>
                                      </p:to>
                                    </p:set>
                                    <p:animEffect transition="in" filter="fade">
                                      <p:cBhvr>
                                        <p:cTn id="143" dur="100"/>
                                        <p:tgtEl>
                                          <p:spTgt spid="49"/>
                                        </p:tgtEl>
                                      </p:cBhvr>
                                    </p:animEffect>
                                  </p:childTnLst>
                                </p:cTn>
                              </p:par>
                            </p:childTnLst>
                          </p:cTn>
                        </p:par>
                        <p:par>
                          <p:cTn id="144" fill="hold">
                            <p:stCondLst>
                              <p:cond delay="3500"/>
                            </p:stCondLst>
                            <p:childTnLst>
                              <p:par>
                                <p:cTn id="145" presetID="10" presetClass="entr" presetSubtype="0" fill="hold" grpId="0" nodeType="afterEffect">
                                  <p:stCondLst>
                                    <p:cond delay="0"/>
                                  </p:stCondLst>
                                  <p:childTnLst>
                                    <p:set>
                                      <p:cBhvr>
                                        <p:cTn id="146" dur="1" fill="hold">
                                          <p:stCondLst>
                                            <p:cond delay="0"/>
                                          </p:stCondLst>
                                        </p:cTn>
                                        <p:tgtEl>
                                          <p:spTgt spid="50"/>
                                        </p:tgtEl>
                                        <p:attrNameLst>
                                          <p:attrName>style.visibility</p:attrName>
                                        </p:attrNameLst>
                                      </p:cBhvr>
                                      <p:to>
                                        <p:strVal val="visible"/>
                                      </p:to>
                                    </p:set>
                                    <p:animEffect transition="in" filter="fade">
                                      <p:cBhvr>
                                        <p:cTn id="147" dur="100"/>
                                        <p:tgtEl>
                                          <p:spTgt spid="50"/>
                                        </p:tgtEl>
                                      </p:cBhvr>
                                    </p:animEffect>
                                  </p:childTnLst>
                                </p:cTn>
                              </p:par>
                            </p:childTnLst>
                          </p:cTn>
                        </p:par>
                        <p:par>
                          <p:cTn id="148" fill="hold">
                            <p:stCondLst>
                              <p:cond delay="3600"/>
                            </p:stCondLst>
                            <p:childTnLst>
                              <p:par>
                                <p:cTn id="149" presetID="10" presetClass="entr" presetSubtype="0" fill="hold" grpId="0" nodeType="after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100"/>
                                        <p:tgtEl>
                                          <p:spTgt spid="51"/>
                                        </p:tgtEl>
                                      </p:cBhvr>
                                    </p:animEffect>
                                  </p:childTnLst>
                                </p:cTn>
                              </p:par>
                            </p:childTnLst>
                          </p:cTn>
                        </p:par>
                        <p:par>
                          <p:cTn id="152" fill="hold">
                            <p:stCondLst>
                              <p:cond delay="3700"/>
                            </p:stCondLst>
                            <p:childTnLst>
                              <p:par>
                                <p:cTn id="153" presetID="10" presetClass="entr" presetSubtype="0"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Effect transition="in" filter="fade">
                                      <p:cBhvr>
                                        <p:cTn id="155" dur="100"/>
                                        <p:tgtEl>
                                          <p:spTgt spid="52"/>
                                        </p:tgtEl>
                                      </p:cBhvr>
                                    </p:animEffect>
                                  </p:childTnLst>
                                </p:cTn>
                              </p:par>
                            </p:childTnLst>
                          </p:cTn>
                        </p:par>
                        <p:par>
                          <p:cTn id="156" fill="hold">
                            <p:stCondLst>
                              <p:cond delay="3800"/>
                            </p:stCondLst>
                            <p:childTnLst>
                              <p:par>
                                <p:cTn id="157" presetID="10" presetClass="entr" presetSubtype="0" fill="hold" grpId="0" nodeType="afterEffect">
                                  <p:stCondLst>
                                    <p:cond delay="0"/>
                                  </p:stCondLst>
                                  <p:childTnLst>
                                    <p:set>
                                      <p:cBhvr>
                                        <p:cTn id="158" dur="1" fill="hold">
                                          <p:stCondLst>
                                            <p:cond delay="0"/>
                                          </p:stCondLst>
                                        </p:cTn>
                                        <p:tgtEl>
                                          <p:spTgt spid="53"/>
                                        </p:tgtEl>
                                        <p:attrNameLst>
                                          <p:attrName>style.visibility</p:attrName>
                                        </p:attrNameLst>
                                      </p:cBhvr>
                                      <p:to>
                                        <p:strVal val="visible"/>
                                      </p:to>
                                    </p:set>
                                    <p:animEffect transition="in" filter="fade">
                                      <p:cBhvr>
                                        <p:cTn id="159" dur="100"/>
                                        <p:tgtEl>
                                          <p:spTgt spid="53"/>
                                        </p:tgtEl>
                                      </p:cBhvr>
                                    </p:animEffect>
                                  </p:childTnLst>
                                </p:cTn>
                              </p:par>
                            </p:childTnLst>
                          </p:cTn>
                        </p:par>
                        <p:par>
                          <p:cTn id="160" fill="hold">
                            <p:stCondLst>
                              <p:cond delay="3900"/>
                            </p:stCondLst>
                            <p:childTnLst>
                              <p:par>
                                <p:cTn id="161" presetID="10" presetClass="entr" presetSubtype="0" fill="hold" grpId="0" nodeType="after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100"/>
                                        <p:tgtEl>
                                          <p:spTgt spid="54"/>
                                        </p:tgtEl>
                                      </p:cBhvr>
                                    </p:animEffect>
                                  </p:childTnLst>
                                </p:cTn>
                              </p:par>
                            </p:childTnLst>
                          </p:cTn>
                        </p:par>
                        <p:par>
                          <p:cTn id="164" fill="hold">
                            <p:stCondLst>
                              <p:cond delay="4000"/>
                            </p:stCondLst>
                            <p:childTnLst>
                              <p:par>
                                <p:cTn id="165" presetID="10" presetClass="entr" presetSubtype="0" fill="hold" grpId="0" nodeType="afterEffect">
                                  <p:stCondLst>
                                    <p:cond delay="0"/>
                                  </p:stCondLst>
                                  <p:childTnLst>
                                    <p:set>
                                      <p:cBhvr>
                                        <p:cTn id="166" dur="1" fill="hold">
                                          <p:stCondLst>
                                            <p:cond delay="0"/>
                                          </p:stCondLst>
                                        </p:cTn>
                                        <p:tgtEl>
                                          <p:spTgt spid="55"/>
                                        </p:tgtEl>
                                        <p:attrNameLst>
                                          <p:attrName>style.visibility</p:attrName>
                                        </p:attrNameLst>
                                      </p:cBhvr>
                                      <p:to>
                                        <p:strVal val="visible"/>
                                      </p:to>
                                    </p:set>
                                    <p:animEffect transition="in" filter="fade">
                                      <p:cBhvr>
                                        <p:cTn id="167" dur="100"/>
                                        <p:tgtEl>
                                          <p:spTgt spid="55"/>
                                        </p:tgtEl>
                                      </p:cBhvr>
                                    </p:animEffect>
                                  </p:childTnLst>
                                </p:cTn>
                              </p:par>
                            </p:childTnLst>
                          </p:cTn>
                        </p:par>
                        <p:par>
                          <p:cTn id="168" fill="hold">
                            <p:stCondLst>
                              <p:cond delay="4100"/>
                            </p:stCondLst>
                            <p:childTnLst>
                              <p:par>
                                <p:cTn id="169" presetID="10" presetClass="entr" presetSubtype="0" fill="hold" grpId="0" nodeType="afterEffect">
                                  <p:stCondLst>
                                    <p:cond delay="0"/>
                                  </p:stCondLst>
                                  <p:childTnLst>
                                    <p:set>
                                      <p:cBhvr>
                                        <p:cTn id="170" dur="1" fill="hold">
                                          <p:stCondLst>
                                            <p:cond delay="0"/>
                                          </p:stCondLst>
                                        </p:cTn>
                                        <p:tgtEl>
                                          <p:spTgt spid="56"/>
                                        </p:tgtEl>
                                        <p:attrNameLst>
                                          <p:attrName>style.visibility</p:attrName>
                                        </p:attrNameLst>
                                      </p:cBhvr>
                                      <p:to>
                                        <p:strVal val="visible"/>
                                      </p:to>
                                    </p:set>
                                    <p:animEffect transition="in" filter="fade">
                                      <p:cBhvr>
                                        <p:cTn id="171" dur="100"/>
                                        <p:tgtEl>
                                          <p:spTgt spid="56"/>
                                        </p:tgtEl>
                                      </p:cBhvr>
                                    </p:animEffect>
                                  </p:childTnLst>
                                </p:cTn>
                              </p:par>
                            </p:childTnLst>
                          </p:cTn>
                        </p:par>
                        <p:par>
                          <p:cTn id="172" fill="hold">
                            <p:stCondLst>
                              <p:cond delay="4200"/>
                            </p:stCondLst>
                            <p:childTnLst>
                              <p:par>
                                <p:cTn id="173" presetID="10" presetClass="entr" presetSubtype="0" fill="hold" grpId="0" nodeType="afterEffect">
                                  <p:stCondLst>
                                    <p:cond delay="0"/>
                                  </p:stCondLst>
                                  <p:childTnLst>
                                    <p:set>
                                      <p:cBhvr>
                                        <p:cTn id="174" dur="1" fill="hold">
                                          <p:stCondLst>
                                            <p:cond delay="0"/>
                                          </p:stCondLst>
                                        </p:cTn>
                                        <p:tgtEl>
                                          <p:spTgt spid="57"/>
                                        </p:tgtEl>
                                        <p:attrNameLst>
                                          <p:attrName>style.visibility</p:attrName>
                                        </p:attrNameLst>
                                      </p:cBhvr>
                                      <p:to>
                                        <p:strVal val="visible"/>
                                      </p:to>
                                    </p:set>
                                    <p:animEffect transition="in" filter="fade">
                                      <p:cBhvr>
                                        <p:cTn id="175" dur="100"/>
                                        <p:tgtEl>
                                          <p:spTgt spid="57"/>
                                        </p:tgtEl>
                                      </p:cBhvr>
                                    </p:animEffect>
                                  </p:childTnLst>
                                </p:cTn>
                              </p:par>
                            </p:childTnLst>
                          </p:cTn>
                        </p:par>
                        <p:par>
                          <p:cTn id="176" fill="hold">
                            <p:stCondLst>
                              <p:cond delay="4300"/>
                            </p:stCondLst>
                            <p:childTnLst>
                              <p:par>
                                <p:cTn id="177" presetID="10" presetClass="entr" presetSubtype="0" fill="hold" grpId="0" nodeType="afterEffect">
                                  <p:stCondLst>
                                    <p:cond delay="0"/>
                                  </p:stCondLst>
                                  <p:childTnLst>
                                    <p:set>
                                      <p:cBhvr>
                                        <p:cTn id="178" dur="1" fill="hold">
                                          <p:stCondLst>
                                            <p:cond delay="0"/>
                                          </p:stCondLst>
                                        </p:cTn>
                                        <p:tgtEl>
                                          <p:spTgt spid="58"/>
                                        </p:tgtEl>
                                        <p:attrNameLst>
                                          <p:attrName>style.visibility</p:attrName>
                                        </p:attrNameLst>
                                      </p:cBhvr>
                                      <p:to>
                                        <p:strVal val="visible"/>
                                      </p:to>
                                    </p:set>
                                    <p:animEffect transition="in" filter="fade">
                                      <p:cBhvr>
                                        <p:cTn id="179" dur="100"/>
                                        <p:tgtEl>
                                          <p:spTgt spid="58"/>
                                        </p:tgtEl>
                                      </p:cBhvr>
                                    </p:animEffect>
                                  </p:childTnLst>
                                </p:cTn>
                              </p:par>
                            </p:childTnLst>
                          </p:cTn>
                        </p:par>
                        <p:par>
                          <p:cTn id="180" fill="hold">
                            <p:stCondLst>
                              <p:cond delay="4400"/>
                            </p:stCondLst>
                            <p:childTnLst>
                              <p:par>
                                <p:cTn id="181" presetID="10" presetClass="entr" presetSubtype="0" fill="hold" grpId="0" nodeType="afterEffect">
                                  <p:stCondLst>
                                    <p:cond delay="0"/>
                                  </p:stCondLst>
                                  <p:childTnLst>
                                    <p:set>
                                      <p:cBhvr>
                                        <p:cTn id="182" dur="1" fill="hold">
                                          <p:stCondLst>
                                            <p:cond delay="0"/>
                                          </p:stCondLst>
                                        </p:cTn>
                                        <p:tgtEl>
                                          <p:spTgt spid="59"/>
                                        </p:tgtEl>
                                        <p:attrNameLst>
                                          <p:attrName>style.visibility</p:attrName>
                                        </p:attrNameLst>
                                      </p:cBhvr>
                                      <p:to>
                                        <p:strVal val="visible"/>
                                      </p:to>
                                    </p:set>
                                    <p:animEffect transition="in" filter="fade">
                                      <p:cBhvr>
                                        <p:cTn id="183" dur="100"/>
                                        <p:tgtEl>
                                          <p:spTgt spid="59"/>
                                        </p:tgtEl>
                                      </p:cBhvr>
                                    </p:animEffect>
                                  </p:childTnLst>
                                </p:cTn>
                              </p:par>
                            </p:childTnLst>
                          </p:cTn>
                        </p:par>
                        <p:par>
                          <p:cTn id="184" fill="hold">
                            <p:stCondLst>
                              <p:cond delay="4500"/>
                            </p:stCondLst>
                            <p:childTnLst>
                              <p:par>
                                <p:cTn id="185" presetID="10" presetClass="entr" presetSubtype="0"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Effect transition="in" filter="fade">
                                      <p:cBhvr>
                                        <p:cTn id="187" dur="100"/>
                                        <p:tgtEl>
                                          <p:spTgt spid="60"/>
                                        </p:tgtEl>
                                      </p:cBhvr>
                                    </p:animEffect>
                                  </p:childTnLst>
                                </p:cTn>
                              </p:par>
                            </p:childTnLst>
                          </p:cTn>
                        </p:par>
                        <p:par>
                          <p:cTn id="188" fill="hold">
                            <p:stCondLst>
                              <p:cond delay="4600"/>
                            </p:stCondLst>
                            <p:childTnLst>
                              <p:par>
                                <p:cTn id="189" presetID="10" presetClass="entr" presetSubtype="0" fill="hold" grpId="0" nodeType="afterEffect">
                                  <p:stCondLst>
                                    <p:cond delay="0"/>
                                  </p:stCondLst>
                                  <p:childTnLst>
                                    <p:set>
                                      <p:cBhvr>
                                        <p:cTn id="190" dur="1" fill="hold">
                                          <p:stCondLst>
                                            <p:cond delay="0"/>
                                          </p:stCondLst>
                                        </p:cTn>
                                        <p:tgtEl>
                                          <p:spTgt spid="61"/>
                                        </p:tgtEl>
                                        <p:attrNameLst>
                                          <p:attrName>style.visibility</p:attrName>
                                        </p:attrNameLst>
                                      </p:cBhvr>
                                      <p:to>
                                        <p:strVal val="visible"/>
                                      </p:to>
                                    </p:set>
                                    <p:animEffect transition="in" filter="fade">
                                      <p:cBhvr>
                                        <p:cTn id="191" dur="100"/>
                                        <p:tgtEl>
                                          <p:spTgt spid="61"/>
                                        </p:tgtEl>
                                      </p:cBhvr>
                                    </p:animEffect>
                                  </p:childTnLst>
                                </p:cTn>
                              </p:par>
                            </p:childTnLst>
                          </p:cTn>
                        </p:par>
                        <p:par>
                          <p:cTn id="192" fill="hold">
                            <p:stCondLst>
                              <p:cond delay="4700"/>
                            </p:stCondLst>
                            <p:childTnLst>
                              <p:par>
                                <p:cTn id="193" presetID="10" presetClass="entr" presetSubtype="0" fill="hold" grpId="0" nodeType="afterEffect">
                                  <p:stCondLst>
                                    <p:cond delay="0"/>
                                  </p:stCondLst>
                                  <p:childTnLst>
                                    <p:set>
                                      <p:cBhvr>
                                        <p:cTn id="194" dur="1" fill="hold">
                                          <p:stCondLst>
                                            <p:cond delay="0"/>
                                          </p:stCondLst>
                                        </p:cTn>
                                        <p:tgtEl>
                                          <p:spTgt spid="62"/>
                                        </p:tgtEl>
                                        <p:attrNameLst>
                                          <p:attrName>style.visibility</p:attrName>
                                        </p:attrNameLst>
                                      </p:cBhvr>
                                      <p:to>
                                        <p:strVal val="visible"/>
                                      </p:to>
                                    </p:set>
                                    <p:animEffect transition="in" filter="fade">
                                      <p:cBhvr>
                                        <p:cTn id="195" dur="100"/>
                                        <p:tgtEl>
                                          <p:spTgt spid="62"/>
                                        </p:tgtEl>
                                      </p:cBhvr>
                                    </p:animEffect>
                                  </p:childTnLst>
                                </p:cTn>
                              </p:par>
                            </p:childTnLst>
                          </p:cTn>
                        </p:par>
                        <p:par>
                          <p:cTn id="196" fill="hold">
                            <p:stCondLst>
                              <p:cond delay="4800"/>
                            </p:stCondLst>
                            <p:childTnLst>
                              <p:par>
                                <p:cTn id="197" presetID="10" presetClass="entr" presetSubtype="0" fill="hold" grpId="0" nodeType="afterEffect">
                                  <p:stCondLst>
                                    <p:cond delay="0"/>
                                  </p:stCondLst>
                                  <p:childTnLst>
                                    <p:set>
                                      <p:cBhvr>
                                        <p:cTn id="198" dur="1" fill="hold">
                                          <p:stCondLst>
                                            <p:cond delay="0"/>
                                          </p:stCondLst>
                                        </p:cTn>
                                        <p:tgtEl>
                                          <p:spTgt spid="63"/>
                                        </p:tgtEl>
                                        <p:attrNameLst>
                                          <p:attrName>style.visibility</p:attrName>
                                        </p:attrNameLst>
                                      </p:cBhvr>
                                      <p:to>
                                        <p:strVal val="visible"/>
                                      </p:to>
                                    </p:set>
                                    <p:animEffect transition="in" filter="fade">
                                      <p:cBhvr>
                                        <p:cTn id="199" dur="100"/>
                                        <p:tgtEl>
                                          <p:spTgt spid="63"/>
                                        </p:tgtEl>
                                      </p:cBhvr>
                                    </p:animEffect>
                                  </p:childTnLst>
                                </p:cTn>
                              </p:par>
                            </p:childTnLst>
                          </p:cTn>
                        </p:par>
                        <p:par>
                          <p:cTn id="200" fill="hold">
                            <p:stCondLst>
                              <p:cond delay="4900"/>
                            </p:stCondLst>
                            <p:childTnLst>
                              <p:par>
                                <p:cTn id="201" presetID="10" presetClass="entr" presetSubtype="0" fill="hold" grpId="0" nodeType="afterEffect">
                                  <p:stCondLst>
                                    <p:cond delay="0"/>
                                  </p:stCondLst>
                                  <p:childTnLst>
                                    <p:set>
                                      <p:cBhvr>
                                        <p:cTn id="202" dur="1" fill="hold">
                                          <p:stCondLst>
                                            <p:cond delay="0"/>
                                          </p:stCondLst>
                                        </p:cTn>
                                        <p:tgtEl>
                                          <p:spTgt spid="64"/>
                                        </p:tgtEl>
                                        <p:attrNameLst>
                                          <p:attrName>style.visibility</p:attrName>
                                        </p:attrNameLst>
                                      </p:cBhvr>
                                      <p:to>
                                        <p:strVal val="visible"/>
                                      </p:to>
                                    </p:set>
                                    <p:animEffect transition="in" filter="fade">
                                      <p:cBhvr>
                                        <p:cTn id="203" dur="100"/>
                                        <p:tgtEl>
                                          <p:spTgt spid="64"/>
                                        </p:tgtEl>
                                      </p:cBhvr>
                                    </p:animEffect>
                                  </p:childTnLst>
                                </p:cTn>
                              </p:par>
                            </p:childTnLst>
                          </p:cTn>
                        </p:par>
                        <p:par>
                          <p:cTn id="204" fill="hold">
                            <p:stCondLst>
                              <p:cond delay="5000"/>
                            </p:stCondLst>
                            <p:childTnLst>
                              <p:par>
                                <p:cTn id="205" presetID="10" presetClass="entr" presetSubtype="0" fill="hold" grpId="0" nodeType="afterEffect">
                                  <p:stCondLst>
                                    <p:cond delay="0"/>
                                  </p:stCondLst>
                                  <p:childTnLst>
                                    <p:set>
                                      <p:cBhvr>
                                        <p:cTn id="206" dur="1" fill="hold">
                                          <p:stCondLst>
                                            <p:cond delay="0"/>
                                          </p:stCondLst>
                                        </p:cTn>
                                        <p:tgtEl>
                                          <p:spTgt spid="65"/>
                                        </p:tgtEl>
                                        <p:attrNameLst>
                                          <p:attrName>style.visibility</p:attrName>
                                        </p:attrNameLst>
                                      </p:cBhvr>
                                      <p:to>
                                        <p:strVal val="visible"/>
                                      </p:to>
                                    </p:set>
                                    <p:animEffect transition="in" filter="fade">
                                      <p:cBhvr>
                                        <p:cTn id="207" dur="100"/>
                                        <p:tgtEl>
                                          <p:spTgt spid="65"/>
                                        </p:tgtEl>
                                      </p:cBhvr>
                                    </p:animEffect>
                                  </p:childTnLst>
                                </p:cTn>
                              </p:par>
                            </p:childTnLst>
                          </p:cTn>
                        </p:par>
                        <p:par>
                          <p:cTn id="208" fill="hold">
                            <p:stCondLst>
                              <p:cond delay="5100"/>
                            </p:stCondLst>
                            <p:childTnLst>
                              <p:par>
                                <p:cTn id="209" presetID="10" presetClass="entr" presetSubtype="0" fill="hold" grpId="0" nodeType="afterEffect">
                                  <p:stCondLst>
                                    <p:cond delay="0"/>
                                  </p:stCondLst>
                                  <p:childTnLst>
                                    <p:set>
                                      <p:cBhvr>
                                        <p:cTn id="210" dur="1" fill="hold">
                                          <p:stCondLst>
                                            <p:cond delay="0"/>
                                          </p:stCondLst>
                                        </p:cTn>
                                        <p:tgtEl>
                                          <p:spTgt spid="66"/>
                                        </p:tgtEl>
                                        <p:attrNameLst>
                                          <p:attrName>style.visibility</p:attrName>
                                        </p:attrNameLst>
                                      </p:cBhvr>
                                      <p:to>
                                        <p:strVal val="visible"/>
                                      </p:to>
                                    </p:set>
                                    <p:animEffect transition="in" filter="fade">
                                      <p:cBhvr>
                                        <p:cTn id="211" dur="100"/>
                                        <p:tgtEl>
                                          <p:spTgt spid="66"/>
                                        </p:tgtEl>
                                      </p:cBhvr>
                                    </p:animEffect>
                                  </p:childTnLst>
                                </p:cTn>
                              </p:par>
                            </p:childTnLst>
                          </p:cTn>
                        </p:par>
                        <p:par>
                          <p:cTn id="212" fill="hold">
                            <p:stCondLst>
                              <p:cond delay="5200"/>
                            </p:stCondLst>
                            <p:childTnLst>
                              <p:par>
                                <p:cTn id="213" presetID="10" presetClass="entr" presetSubtype="0" fill="hold" grpId="0" nodeType="afterEffect">
                                  <p:stCondLst>
                                    <p:cond delay="0"/>
                                  </p:stCondLst>
                                  <p:childTnLst>
                                    <p:set>
                                      <p:cBhvr>
                                        <p:cTn id="214" dur="1" fill="hold">
                                          <p:stCondLst>
                                            <p:cond delay="0"/>
                                          </p:stCondLst>
                                        </p:cTn>
                                        <p:tgtEl>
                                          <p:spTgt spid="67"/>
                                        </p:tgtEl>
                                        <p:attrNameLst>
                                          <p:attrName>style.visibility</p:attrName>
                                        </p:attrNameLst>
                                      </p:cBhvr>
                                      <p:to>
                                        <p:strVal val="visible"/>
                                      </p:to>
                                    </p:set>
                                    <p:animEffect transition="in" filter="fade">
                                      <p:cBhvr>
                                        <p:cTn id="215" dur="100"/>
                                        <p:tgtEl>
                                          <p:spTgt spid="67"/>
                                        </p:tgtEl>
                                      </p:cBhvr>
                                    </p:animEffect>
                                  </p:childTnLst>
                                </p:cTn>
                              </p:par>
                            </p:childTnLst>
                          </p:cTn>
                        </p:par>
                        <p:par>
                          <p:cTn id="216" fill="hold">
                            <p:stCondLst>
                              <p:cond delay="5300"/>
                            </p:stCondLst>
                            <p:childTnLst>
                              <p:par>
                                <p:cTn id="217" presetID="10" presetClass="entr" presetSubtype="0" fill="hold" grpId="0" nodeType="afterEffect">
                                  <p:stCondLst>
                                    <p:cond delay="0"/>
                                  </p:stCondLst>
                                  <p:childTnLst>
                                    <p:set>
                                      <p:cBhvr>
                                        <p:cTn id="218" dur="1" fill="hold">
                                          <p:stCondLst>
                                            <p:cond delay="0"/>
                                          </p:stCondLst>
                                        </p:cTn>
                                        <p:tgtEl>
                                          <p:spTgt spid="68"/>
                                        </p:tgtEl>
                                        <p:attrNameLst>
                                          <p:attrName>style.visibility</p:attrName>
                                        </p:attrNameLst>
                                      </p:cBhvr>
                                      <p:to>
                                        <p:strVal val="visible"/>
                                      </p:to>
                                    </p:set>
                                    <p:animEffect transition="in" filter="fade">
                                      <p:cBhvr>
                                        <p:cTn id="219" dur="100"/>
                                        <p:tgtEl>
                                          <p:spTgt spid="68"/>
                                        </p:tgtEl>
                                      </p:cBhvr>
                                    </p:animEffect>
                                  </p:childTnLst>
                                </p:cTn>
                              </p:par>
                            </p:childTnLst>
                          </p:cTn>
                        </p:par>
                        <p:par>
                          <p:cTn id="220" fill="hold">
                            <p:stCondLst>
                              <p:cond delay="5400"/>
                            </p:stCondLst>
                            <p:childTnLst>
                              <p:par>
                                <p:cTn id="221" presetID="10" presetClass="entr" presetSubtype="0" fill="hold" grpId="0" nodeType="afterEffect">
                                  <p:stCondLst>
                                    <p:cond delay="0"/>
                                  </p:stCondLst>
                                  <p:childTnLst>
                                    <p:set>
                                      <p:cBhvr>
                                        <p:cTn id="222" dur="1" fill="hold">
                                          <p:stCondLst>
                                            <p:cond delay="0"/>
                                          </p:stCondLst>
                                        </p:cTn>
                                        <p:tgtEl>
                                          <p:spTgt spid="69"/>
                                        </p:tgtEl>
                                        <p:attrNameLst>
                                          <p:attrName>style.visibility</p:attrName>
                                        </p:attrNameLst>
                                      </p:cBhvr>
                                      <p:to>
                                        <p:strVal val="visible"/>
                                      </p:to>
                                    </p:set>
                                    <p:animEffect transition="in" filter="fade">
                                      <p:cBhvr>
                                        <p:cTn id="223" dur="100"/>
                                        <p:tgtEl>
                                          <p:spTgt spid="69"/>
                                        </p:tgtEl>
                                      </p:cBhvr>
                                    </p:animEffect>
                                  </p:childTnLst>
                                </p:cTn>
                              </p:par>
                            </p:childTnLst>
                          </p:cTn>
                        </p:par>
                        <p:par>
                          <p:cTn id="224" fill="hold">
                            <p:stCondLst>
                              <p:cond delay="5500"/>
                            </p:stCondLst>
                            <p:childTnLst>
                              <p:par>
                                <p:cTn id="225" presetID="10" presetClass="entr" presetSubtype="0" fill="hold" grpId="0" nodeType="afterEffect">
                                  <p:stCondLst>
                                    <p:cond delay="0"/>
                                  </p:stCondLst>
                                  <p:childTnLst>
                                    <p:set>
                                      <p:cBhvr>
                                        <p:cTn id="226" dur="1" fill="hold">
                                          <p:stCondLst>
                                            <p:cond delay="0"/>
                                          </p:stCondLst>
                                        </p:cTn>
                                        <p:tgtEl>
                                          <p:spTgt spid="70"/>
                                        </p:tgtEl>
                                        <p:attrNameLst>
                                          <p:attrName>style.visibility</p:attrName>
                                        </p:attrNameLst>
                                      </p:cBhvr>
                                      <p:to>
                                        <p:strVal val="visible"/>
                                      </p:to>
                                    </p:set>
                                    <p:animEffect transition="in" filter="fade">
                                      <p:cBhvr>
                                        <p:cTn id="227" dur="100"/>
                                        <p:tgtEl>
                                          <p:spTgt spid="70"/>
                                        </p:tgtEl>
                                      </p:cBhvr>
                                    </p:animEffect>
                                  </p:childTnLst>
                                </p:cTn>
                              </p:par>
                            </p:childTnLst>
                          </p:cTn>
                        </p:par>
                        <p:par>
                          <p:cTn id="228" fill="hold">
                            <p:stCondLst>
                              <p:cond delay="5600"/>
                            </p:stCondLst>
                            <p:childTnLst>
                              <p:par>
                                <p:cTn id="229" presetID="10" presetClass="entr" presetSubtype="0" fill="hold" grpId="0" nodeType="afterEffect">
                                  <p:stCondLst>
                                    <p:cond delay="0"/>
                                  </p:stCondLst>
                                  <p:childTnLst>
                                    <p:set>
                                      <p:cBhvr>
                                        <p:cTn id="230" dur="1" fill="hold">
                                          <p:stCondLst>
                                            <p:cond delay="0"/>
                                          </p:stCondLst>
                                        </p:cTn>
                                        <p:tgtEl>
                                          <p:spTgt spid="71"/>
                                        </p:tgtEl>
                                        <p:attrNameLst>
                                          <p:attrName>style.visibility</p:attrName>
                                        </p:attrNameLst>
                                      </p:cBhvr>
                                      <p:to>
                                        <p:strVal val="visible"/>
                                      </p:to>
                                    </p:set>
                                    <p:animEffect transition="in" filter="fade">
                                      <p:cBhvr>
                                        <p:cTn id="231" dur="100"/>
                                        <p:tgtEl>
                                          <p:spTgt spid="71"/>
                                        </p:tgtEl>
                                      </p:cBhvr>
                                    </p:animEffect>
                                  </p:childTnLst>
                                </p:cTn>
                              </p:par>
                            </p:childTnLst>
                          </p:cTn>
                        </p:par>
                        <p:par>
                          <p:cTn id="232" fill="hold">
                            <p:stCondLst>
                              <p:cond delay="5700"/>
                            </p:stCondLst>
                            <p:childTnLst>
                              <p:par>
                                <p:cTn id="233" presetID="10" presetClass="entr" presetSubtype="0" fill="hold" grpId="0" nodeType="afterEffect">
                                  <p:stCondLst>
                                    <p:cond delay="0"/>
                                  </p:stCondLst>
                                  <p:childTnLst>
                                    <p:set>
                                      <p:cBhvr>
                                        <p:cTn id="234" dur="1" fill="hold">
                                          <p:stCondLst>
                                            <p:cond delay="0"/>
                                          </p:stCondLst>
                                        </p:cTn>
                                        <p:tgtEl>
                                          <p:spTgt spid="72"/>
                                        </p:tgtEl>
                                        <p:attrNameLst>
                                          <p:attrName>style.visibility</p:attrName>
                                        </p:attrNameLst>
                                      </p:cBhvr>
                                      <p:to>
                                        <p:strVal val="visible"/>
                                      </p:to>
                                    </p:set>
                                    <p:animEffect transition="in" filter="fade">
                                      <p:cBhvr>
                                        <p:cTn id="235" dur="100"/>
                                        <p:tgtEl>
                                          <p:spTgt spid="72"/>
                                        </p:tgtEl>
                                      </p:cBhvr>
                                    </p:animEffect>
                                  </p:childTnLst>
                                </p:cTn>
                              </p:par>
                            </p:childTnLst>
                          </p:cTn>
                        </p:par>
                        <p:par>
                          <p:cTn id="236" fill="hold">
                            <p:stCondLst>
                              <p:cond delay="5800"/>
                            </p:stCondLst>
                            <p:childTnLst>
                              <p:par>
                                <p:cTn id="237" presetID="10" presetClass="entr" presetSubtype="0" fill="hold" grpId="0" nodeType="afterEffect">
                                  <p:stCondLst>
                                    <p:cond delay="0"/>
                                  </p:stCondLst>
                                  <p:childTnLst>
                                    <p:set>
                                      <p:cBhvr>
                                        <p:cTn id="238" dur="1" fill="hold">
                                          <p:stCondLst>
                                            <p:cond delay="0"/>
                                          </p:stCondLst>
                                        </p:cTn>
                                        <p:tgtEl>
                                          <p:spTgt spid="73"/>
                                        </p:tgtEl>
                                        <p:attrNameLst>
                                          <p:attrName>style.visibility</p:attrName>
                                        </p:attrNameLst>
                                      </p:cBhvr>
                                      <p:to>
                                        <p:strVal val="visible"/>
                                      </p:to>
                                    </p:set>
                                    <p:animEffect transition="in" filter="fade">
                                      <p:cBhvr>
                                        <p:cTn id="239" dur="100"/>
                                        <p:tgtEl>
                                          <p:spTgt spid="73"/>
                                        </p:tgtEl>
                                      </p:cBhvr>
                                    </p:animEffect>
                                  </p:childTnLst>
                                </p:cTn>
                              </p:par>
                            </p:childTnLst>
                          </p:cTn>
                        </p:par>
                        <p:par>
                          <p:cTn id="240" fill="hold">
                            <p:stCondLst>
                              <p:cond delay="5900"/>
                            </p:stCondLst>
                            <p:childTnLst>
                              <p:par>
                                <p:cTn id="241" presetID="10" presetClass="entr" presetSubtype="0" fill="hold" grpId="0" nodeType="afterEffect">
                                  <p:stCondLst>
                                    <p:cond delay="0"/>
                                  </p:stCondLst>
                                  <p:childTnLst>
                                    <p:set>
                                      <p:cBhvr>
                                        <p:cTn id="242" dur="1" fill="hold">
                                          <p:stCondLst>
                                            <p:cond delay="0"/>
                                          </p:stCondLst>
                                        </p:cTn>
                                        <p:tgtEl>
                                          <p:spTgt spid="76"/>
                                        </p:tgtEl>
                                        <p:attrNameLst>
                                          <p:attrName>style.visibility</p:attrName>
                                        </p:attrNameLst>
                                      </p:cBhvr>
                                      <p:to>
                                        <p:strVal val="visible"/>
                                      </p:to>
                                    </p:set>
                                    <p:animEffect transition="in" filter="fade">
                                      <p:cBhvr>
                                        <p:cTn id="243" dur="100"/>
                                        <p:tgtEl>
                                          <p:spTgt spid="76"/>
                                        </p:tgtEl>
                                      </p:cBhvr>
                                    </p:animEffect>
                                  </p:childTnLst>
                                </p:cTn>
                              </p:par>
                            </p:childTnLst>
                          </p:cTn>
                        </p:par>
                        <p:par>
                          <p:cTn id="244" fill="hold">
                            <p:stCondLst>
                              <p:cond delay="6000"/>
                            </p:stCondLst>
                            <p:childTnLst>
                              <p:par>
                                <p:cTn id="245" presetID="10" presetClass="entr" presetSubtype="0" fill="hold" grpId="0" nodeType="afterEffect">
                                  <p:stCondLst>
                                    <p:cond delay="0"/>
                                  </p:stCondLst>
                                  <p:childTnLst>
                                    <p:set>
                                      <p:cBhvr>
                                        <p:cTn id="246" dur="1" fill="hold">
                                          <p:stCondLst>
                                            <p:cond delay="0"/>
                                          </p:stCondLst>
                                        </p:cTn>
                                        <p:tgtEl>
                                          <p:spTgt spid="77"/>
                                        </p:tgtEl>
                                        <p:attrNameLst>
                                          <p:attrName>style.visibility</p:attrName>
                                        </p:attrNameLst>
                                      </p:cBhvr>
                                      <p:to>
                                        <p:strVal val="visible"/>
                                      </p:to>
                                    </p:set>
                                    <p:animEffect transition="in" filter="fade">
                                      <p:cBhvr>
                                        <p:cTn id="247" dur="100"/>
                                        <p:tgtEl>
                                          <p:spTgt spid="77"/>
                                        </p:tgtEl>
                                      </p:cBhvr>
                                    </p:animEffect>
                                  </p:childTnLst>
                                </p:cTn>
                              </p:par>
                            </p:childTnLst>
                          </p:cTn>
                        </p:par>
                        <p:par>
                          <p:cTn id="248" fill="hold">
                            <p:stCondLst>
                              <p:cond delay="6100"/>
                            </p:stCondLst>
                            <p:childTnLst>
                              <p:par>
                                <p:cTn id="249" presetID="10" presetClass="entr" presetSubtype="0" fill="hold" grpId="0" nodeType="afterEffect">
                                  <p:stCondLst>
                                    <p:cond delay="0"/>
                                  </p:stCondLst>
                                  <p:childTnLst>
                                    <p:set>
                                      <p:cBhvr>
                                        <p:cTn id="250" dur="1" fill="hold">
                                          <p:stCondLst>
                                            <p:cond delay="0"/>
                                          </p:stCondLst>
                                        </p:cTn>
                                        <p:tgtEl>
                                          <p:spTgt spid="78"/>
                                        </p:tgtEl>
                                        <p:attrNameLst>
                                          <p:attrName>style.visibility</p:attrName>
                                        </p:attrNameLst>
                                      </p:cBhvr>
                                      <p:to>
                                        <p:strVal val="visible"/>
                                      </p:to>
                                    </p:set>
                                    <p:animEffect transition="in" filter="fade">
                                      <p:cBhvr>
                                        <p:cTn id="251" dur="100"/>
                                        <p:tgtEl>
                                          <p:spTgt spid="78"/>
                                        </p:tgtEl>
                                      </p:cBhvr>
                                    </p:animEffect>
                                  </p:childTnLst>
                                </p:cTn>
                              </p:par>
                            </p:childTnLst>
                          </p:cTn>
                        </p:par>
                        <p:par>
                          <p:cTn id="252" fill="hold">
                            <p:stCondLst>
                              <p:cond delay="6200"/>
                            </p:stCondLst>
                            <p:childTnLst>
                              <p:par>
                                <p:cTn id="253" presetID="10" presetClass="entr" presetSubtype="0" fill="hold" grpId="0" nodeType="afterEffect">
                                  <p:stCondLst>
                                    <p:cond delay="0"/>
                                  </p:stCondLst>
                                  <p:childTnLst>
                                    <p:set>
                                      <p:cBhvr>
                                        <p:cTn id="254" dur="1" fill="hold">
                                          <p:stCondLst>
                                            <p:cond delay="0"/>
                                          </p:stCondLst>
                                        </p:cTn>
                                        <p:tgtEl>
                                          <p:spTgt spid="79"/>
                                        </p:tgtEl>
                                        <p:attrNameLst>
                                          <p:attrName>style.visibility</p:attrName>
                                        </p:attrNameLst>
                                      </p:cBhvr>
                                      <p:to>
                                        <p:strVal val="visible"/>
                                      </p:to>
                                    </p:set>
                                    <p:animEffect transition="in" filter="fade">
                                      <p:cBhvr>
                                        <p:cTn id="255" dur="100"/>
                                        <p:tgtEl>
                                          <p:spTgt spid="79"/>
                                        </p:tgtEl>
                                      </p:cBhvr>
                                    </p:animEffect>
                                  </p:childTnLst>
                                </p:cTn>
                              </p:par>
                            </p:childTnLst>
                          </p:cTn>
                        </p:par>
                        <p:par>
                          <p:cTn id="256" fill="hold">
                            <p:stCondLst>
                              <p:cond delay="6300"/>
                            </p:stCondLst>
                            <p:childTnLst>
                              <p:par>
                                <p:cTn id="257" presetID="10" presetClass="entr" presetSubtype="0" fill="hold" grpId="0" nodeType="afterEffect">
                                  <p:stCondLst>
                                    <p:cond delay="0"/>
                                  </p:stCondLst>
                                  <p:childTnLst>
                                    <p:set>
                                      <p:cBhvr>
                                        <p:cTn id="258" dur="1" fill="hold">
                                          <p:stCondLst>
                                            <p:cond delay="0"/>
                                          </p:stCondLst>
                                        </p:cTn>
                                        <p:tgtEl>
                                          <p:spTgt spid="80"/>
                                        </p:tgtEl>
                                        <p:attrNameLst>
                                          <p:attrName>style.visibility</p:attrName>
                                        </p:attrNameLst>
                                      </p:cBhvr>
                                      <p:to>
                                        <p:strVal val="visible"/>
                                      </p:to>
                                    </p:set>
                                    <p:animEffect transition="in" filter="fade">
                                      <p:cBhvr>
                                        <p:cTn id="259" dur="100"/>
                                        <p:tgtEl>
                                          <p:spTgt spid="80"/>
                                        </p:tgtEl>
                                      </p:cBhvr>
                                    </p:animEffect>
                                  </p:childTnLst>
                                </p:cTn>
                              </p:par>
                            </p:childTnLst>
                          </p:cTn>
                        </p:par>
                        <p:par>
                          <p:cTn id="260" fill="hold">
                            <p:stCondLst>
                              <p:cond delay="6400"/>
                            </p:stCondLst>
                            <p:childTnLst>
                              <p:par>
                                <p:cTn id="261" presetID="10" presetClass="entr" presetSubtype="0" fill="hold" grpId="0" nodeType="afterEffect">
                                  <p:stCondLst>
                                    <p:cond delay="0"/>
                                  </p:stCondLst>
                                  <p:childTnLst>
                                    <p:set>
                                      <p:cBhvr>
                                        <p:cTn id="262" dur="1" fill="hold">
                                          <p:stCondLst>
                                            <p:cond delay="0"/>
                                          </p:stCondLst>
                                        </p:cTn>
                                        <p:tgtEl>
                                          <p:spTgt spid="82"/>
                                        </p:tgtEl>
                                        <p:attrNameLst>
                                          <p:attrName>style.visibility</p:attrName>
                                        </p:attrNameLst>
                                      </p:cBhvr>
                                      <p:to>
                                        <p:strVal val="visible"/>
                                      </p:to>
                                    </p:set>
                                    <p:animEffect transition="in" filter="fade">
                                      <p:cBhvr>
                                        <p:cTn id="263" dur="100"/>
                                        <p:tgtEl>
                                          <p:spTgt spid="82"/>
                                        </p:tgtEl>
                                      </p:cBhvr>
                                    </p:animEffect>
                                  </p:childTnLst>
                                </p:cTn>
                              </p:par>
                            </p:childTnLst>
                          </p:cTn>
                        </p:par>
                        <p:par>
                          <p:cTn id="264" fill="hold">
                            <p:stCondLst>
                              <p:cond delay="6500"/>
                            </p:stCondLst>
                            <p:childTnLst>
                              <p:par>
                                <p:cTn id="265" presetID="10" presetClass="entr" presetSubtype="0" fill="hold" grpId="0" nodeType="afterEffect">
                                  <p:stCondLst>
                                    <p:cond delay="0"/>
                                  </p:stCondLst>
                                  <p:childTnLst>
                                    <p:set>
                                      <p:cBhvr>
                                        <p:cTn id="266" dur="1" fill="hold">
                                          <p:stCondLst>
                                            <p:cond delay="0"/>
                                          </p:stCondLst>
                                        </p:cTn>
                                        <p:tgtEl>
                                          <p:spTgt spid="83"/>
                                        </p:tgtEl>
                                        <p:attrNameLst>
                                          <p:attrName>style.visibility</p:attrName>
                                        </p:attrNameLst>
                                      </p:cBhvr>
                                      <p:to>
                                        <p:strVal val="visible"/>
                                      </p:to>
                                    </p:set>
                                    <p:animEffect transition="in" filter="fade">
                                      <p:cBhvr>
                                        <p:cTn id="267" dur="100"/>
                                        <p:tgtEl>
                                          <p:spTgt spid="83"/>
                                        </p:tgtEl>
                                      </p:cBhvr>
                                    </p:animEffect>
                                  </p:childTnLst>
                                </p:cTn>
                              </p:par>
                            </p:childTnLst>
                          </p:cTn>
                        </p:par>
                        <p:par>
                          <p:cTn id="268" fill="hold">
                            <p:stCondLst>
                              <p:cond delay="6600"/>
                            </p:stCondLst>
                            <p:childTnLst>
                              <p:par>
                                <p:cTn id="269" presetID="10" presetClass="entr" presetSubtype="0" fill="hold" grpId="0" nodeType="afterEffect">
                                  <p:stCondLst>
                                    <p:cond delay="0"/>
                                  </p:stCondLst>
                                  <p:childTnLst>
                                    <p:set>
                                      <p:cBhvr>
                                        <p:cTn id="270" dur="1" fill="hold">
                                          <p:stCondLst>
                                            <p:cond delay="0"/>
                                          </p:stCondLst>
                                        </p:cTn>
                                        <p:tgtEl>
                                          <p:spTgt spid="84"/>
                                        </p:tgtEl>
                                        <p:attrNameLst>
                                          <p:attrName>style.visibility</p:attrName>
                                        </p:attrNameLst>
                                      </p:cBhvr>
                                      <p:to>
                                        <p:strVal val="visible"/>
                                      </p:to>
                                    </p:set>
                                    <p:animEffect transition="in" filter="fade">
                                      <p:cBhvr>
                                        <p:cTn id="271" dur="100"/>
                                        <p:tgtEl>
                                          <p:spTgt spid="84"/>
                                        </p:tgtEl>
                                      </p:cBhvr>
                                    </p:animEffect>
                                  </p:childTnLst>
                                </p:cTn>
                              </p:par>
                            </p:childTnLst>
                          </p:cTn>
                        </p:par>
                        <p:par>
                          <p:cTn id="272" fill="hold">
                            <p:stCondLst>
                              <p:cond delay="6700"/>
                            </p:stCondLst>
                            <p:childTnLst>
                              <p:par>
                                <p:cTn id="273" presetID="10" presetClass="entr" presetSubtype="0" fill="hold" grpId="0" nodeType="afterEffect">
                                  <p:stCondLst>
                                    <p:cond delay="0"/>
                                  </p:stCondLst>
                                  <p:childTnLst>
                                    <p:set>
                                      <p:cBhvr>
                                        <p:cTn id="274" dur="1" fill="hold">
                                          <p:stCondLst>
                                            <p:cond delay="0"/>
                                          </p:stCondLst>
                                        </p:cTn>
                                        <p:tgtEl>
                                          <p:spTgt spid="85"/>
                                        </p:tgtEl>
                                        <p:attrNameLst>
                                          <p:attrName>style.visibility</p:attrName>
                                        </p:attrNameLst>
                                      </p:cBhvr>
                                      <p:to>
                                        <p:strVal val="visible"/>
                                      </p:to>
                                    </p:set>
                                    <p:animEffect transition="in" filter="fade">
                                      <p:cBhvr>
                                        <p:cTn id="275" dur="100"/>
                                        <p:tgtEl>
                                          <p:spTgt spid="85"/>
                                        </p:tgtEl>
                                      </p:cBhvr>
                                    </p:animEffect>
                                  </p:childTnLst>
                                </p:cTn>
                              </p:par>
                            </p:childTnLst>
                          </p:cTn>
                        </p:par>
                        <p:par>
                          <p:cTn id="276" fill="hold">
                            <p:stCondLst>
                              <p:cond delay="6800"/>
                            </p:stCondLst>
                            <p:childTnLst>
                              <p:par>
                                <p:cTn id="277" presetID="10" presetClass="entr" presetSubtype="0" fill="hold" grpId="0" nodeType="afterEffect">
                                  <p:stCondLst>
                                    <p:cond delay="0"/>
                                  </p:stCondLst>
                                  <p:childTnLst>
                                    <p:set>
                                      <p:cBhvr>
                                        <p:cTn id="278" dur="1" fill="hold">
                                          <p:stCondLst>
                                            <p:cond delay="0"/>
                                          </p:stCondLst>
                                        </p:cTn>
                                        <p:tgtEl>
                                          <p:spTgt spid="86"/>
                                        </p:tgtEl>
                                        <p:attrNameLst>
                                          <p:attrName>style.visibility</p:attrName>
                                        </p:attrNameLst>
                                      </p:cBhvr>
                                      <p:to>
                                        <p:strVal val="visible"/>
                                      </p:to>
                                    </p:set>
                                    <p:animEffect transition="in" filter="fade">
                                      <p:cBhvr>
                                        <p:cTn id="279" dur="100"/>
                                        <p:tgtEl>
                                          <p:spTgt spid="86"/>
                                        </p:tgtEl>
                                      </p:cBhvr>
                                    </p:animEffect>
                                  </p:childTnLst>
                                </p:cTn>
                              </p:par>
                            </p:childTnLst>
                          </p:cTn>
                        </p:par>
                        <p:par>
                          <p:cTn id="280" fill="hold">
                            <p:stCondLst>
                              <p:cond delay="6900"/>
                            </p:stCondLst>
                            <p:childTnLst>
                              <p:par>
                                <p:cTn id="281" presetID="10" presetClass="entr" presetSubtype="0" fill="hold" grpId="0" nodeType="afterEffect">
                                  <p:stCondLst>
                                    <p:cond delay="0"/>
                                  </p:stCondLst>
                                  <p:childTnLst>
                                    <p:set>
                                      <p:cBhvr>
                                        <p:cTn id="282" dur="1" fill="hold">
                                          <p:stCondLst>
                                            <p:cond delay="0"/>
                                          </p:stCondLst>
                                        </p:cTn>
                                        <p:tgtEl>
                                          <p:spTgt spid="87"/>
                                        </p:tgtEl>
                                        <p:attrNameLst>
                                          <p:attrName>style.visibility</p:attrName>
                                        </p:attrNameLst>
                                      </p:cBhvr>
                                      <p:to>
                                        <p:strVal val="visible"/>
                                      </p:to>
                                    </p:set>
                                    <p:animEffect transition="in" filter="fade">
                                      <p:cBhvr>
                                        <p:cTn id="283" dur="100"/>
                                        <p:tgtEl>
                                          <p:spTgt spid="87"/>
                                        </p:tgtEl>
                                      </p:cBhvr>
                                    </p:animEffect>
                                  </p:childTnLst>
                                </p:cTn>
                              </p:par>
                            </p:childTnLst>
                          </p:cTn>
                        </p:par>
                        <p:par>
                          <p:cTn id="284" fill="hold">
                            <p:stCondLst>
                              <p:cond delay="7000"/>
                            </p:stCondLst>
                            <p:childTnLst>
                              <p:par>
                                <p:cTn id="285" presetID="10" presetClass="entr" presetSubtype="0" fill="hold" grpId="0" nodeType="after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
                                        <p:tgtEl>
                                          <p:spTgt spid="88"/>
                                        </p:tgtEl>
                                      </p:cBhvr>
                                    </p:animEffect>
                                  </p:childTnLst>
                                </p:cTn>
                              </p:par>
                            </p:childTnLst>
                          </p:cTn>
                        </p:par>
                        <p:par>
                          <p:cTn id="288" fill="hold">
                            <p:stCondLst>
                              <p:cond delay="7100"/>
                            </p:stCondLst>
                            <p:childTnLst>
                              <p:par>
                                <p:cTn id="289" presetID="10" presetClass="entr" presetSubtype="0" fill="hold" grpId="0" nodeType="afterEffect">
                                  <p:stCondLst>
                                    <p:cond delay="0"/>
                                  </p:stCondLst>
                                  <p:childTnLst>
                                    <p:set>
                                      <p:cBhvr>
                                        <p:cTn id="290" dur="1" fill="hold">
                                          <p:stCondLst>
                                            <p:cond delay="0"/>
                                          </p:stCondLst>
                                        </p:cTn>
                                        <p:tgtEl>
                                          <p:spTgt spid="90"/>
                                        </p:tgtEl>
                                        <p:attrNameLst>
                                          <p:attrName>style.visibility</p:attrName>
                                        </p:attrNameLst>
                                      </p:cBhvr>
                                      <p:to>
                                        <p:strVal val="visible"/>
                                      </p:to>
                                    </p:set>
                                    <p:animEffect transition="in" filter="fade">
                                      <p:cBhvr>
                                        <p:cTn id="291" dur="100"/>
                                        <p:tgtEl>
                                          <p:spTgt spid="90"/>
                                        </p:tgtEl>
                                      </p:cBhvr>
                                    </p:animEffect>
                                  </p:childTnLst>
                                </p:cTn>
                              </p:par>
                            </p:childTnLst>
                          </p:cTn>
                        </p:par>
                        <p:par>
                          <p:cTn id="292" fill="hold">
                            <p:stCondLst>
                              <p:cond delay="7200"/>
                            </p:stCondLst>
                            <p:childTnLst>
                              <p:par>
                                <p:cTn id="293" presetID="10" presetClass="entr" presetSubtype="0" fill="hold" grpId="0" nodeType="afterEffect">
                                  <p:stCondLst>
                                    <p:cond delay="0"/>
                                  </p:stCondLst>
                                  <p:childTnLst>
                                    <p:set>
                                      <p:cBhvr>
                                        <p:cTn id="294" dur="1" fill="hold">
                                          <p:stCondLst>
                                            <p:cond delay="0"/>
                                          </p:stCondLst>
                                        </p:cTn>
                                        <p:tgtEl>
                                          <p:spTgt spid="91"/>
                                        </p:tgtEl>
                                        <p:attrNameLst>
                                          <p:attrName>style.visibility</p:attrName>
                                        </p:attrNameLst>
                                      </p:cBhvr>
                                      <p:to>
                                        <p:strVal val="visible"/>
                                      </p:to>
                                    </p:set>
                                    <p:animEffect transition="in" filter="fade">
                                      <p:cBhvr>
                                        <p:cTn id="295" dur="100"/>
                                        <p:tgtEl>
                                          <p:spTgt spid="91"/>
                                        </p:tgtEl>
                                      </p:cBhvr>
                                    </p:animEffect>
                                  </p:childTnLst>
                                </p:cTn>
                              </p:par>
                            </p:childTnLst>
                          </p:cTn>
                        </p:par>
                        <p:par>
                          <p:cTn id="296" fill="hold">
                            <p:stCondLst>
                              <p:cond delay="7300"/>
                            </p:stCondLst>
                            <p:childTnLst>
                              <p:par>
                                <p:cTn id="297" presetID="10" presetClass="entr" presetSubtype="0" fill="hold" grpId="0" nodeType="afterEffect">
                                  <p:stCondLst>
                                    <p:cond delay="0"/>
                                  </p:stCondLst>
                                  <p:childTnLst>
                                    <p:set>
                                      <p:cBhvr>
                                        <p:cTn id="298" dur="1" fill="hold">
                                          <p:stCondLst>
                                            <p:cond delay="0"/>
                                          </p:stCondLst>
                                        </p:cTn>
                                        <p:tgtEl>
                                          <p:spTgt spid="92"/>
                                        </p:tgtEl>
                                        <p:attrNameLst>
                                          <p:attrName>style.visibility</p:attrName>
                                        </p:attrNameLst>
                                      </p:cBhvr>
                                      <p:to>
                                        <p:strVal val="visible"/>
                                      </p:to>
                                    </p:set>
                                    <p:animEffect transition="in" filter="fade">
                                      <p:cBhvr>
                                        <p:cTn id="299" dur="100"/>
                                        <p:tgtEl>
                                          <p:spTgt spid="92"/>
                                        </p:tgtEl>
                                      </p:cBhvr>
                                    </p:animEffect>
                                  </p:childTnLst>
                                </p:cTn>
                              </p:par>
                            </p:childTnLst>
                          </p:cTn>
                        </p:par>
                        <p:par>
                          <p:cTn id="300" fill="hold">
                            <p:stCondLst>
                              <p:cond delay="7400"/>
                            </p:stCondLst>
                            <p:childTnLst>
                              <p:par>
                                <p:cTn id="301" presetID="10" presetClass="entr" presetSubtype="0" fill="hold" grpId="0" nodeType="afterEffect">
                                  <p:stCondLst>
                                    <p:cond delay="0"/>
                                  </p:stCondLst>
                                  <p:childTnLst>
                                    <p:set>
                                      <p:cBhvr>
                                        <p:cTn id="302" dur="1" fill="hold">
                                          <p:stCondLst>
                                            <p:cond delay="0"/>
                                          </p:stCondLst>
                                        </p:cTn>
                                        <p:tgtEl>
                                          <p:spTgt spid="93"/>
                                        </p:tgtEl>
                                        <p:attrNameLst>
                                          <p:attrName>style.visibility</p:attrName>
                                        </p:attrNameLst>
                                      </p:cBhvr>
                                      <p:to>
                                        <p:strVal val="visible"/>
                                      </p:to>
                                    </p:set>
                                    <p:animEffect transition="in" filter="fade">
                                      <p:cBhvr>
                                        <p:cTn id="303" dur="100"/>
                                        <p:tgtEl>
                                          <p:spTgt spid="93"/>
                                        </p:tgtEl>
                                      </p:cBhvr>
                                    </p:animEffect>
                                  </p:childTnLst>
                                </p:cTn>
                              </p:par>
                            </p:childTnLst>
                          </p:cTn>
                        </p:par>
                        <p:par>
                          <p:cTn id="304" fill="hold">
                            <p:stCondLst>
                              <p:cond delay="7500"/>
                            </p:stCondLst>
                            <p:childTnLst>
                              <p:par>
                                <p:cTn id="305" presetID="10" presetClass="entr" presetSubtype="0" fill="hold" grpId="0" nodeType="afterEffect">
                                  <p:stCondLst>
                                    <p:cond delay="0"/>
                                  </p:stCondLst>
                                  <p:childTnLst>
                                    <p:set>
                                      <p:cBhvr>
                                        <p:cTn id="306" dur="1" fill="hold">
                                          <p:stCondLst>
                                            <p:cond delay="0"/>
                                          </p:stCondLst>
                                        </p:cTn>
                                        <p:tgtEl>
                                          <p:spTgt spid="96"/>
                                        </p:tgtEl>
                                        <p:attrNameLst>
                                          <p:attrName>style.visibility</p:attrName>
                                        </p:attrNameLst>
                                      </p:cBhvr>
                                      <p:to>
                                        <p:strVal val="visible"/>
                                      </p:to>
                                    </p:set>
                                    <p:animEffect transition="in" filter="fade">
                                      <p:cBhvr>
                                        <p:cTn id="307" dur="100"/>
                                        <p:tgtEl>
                                          <p:spTgt spid="96"/>
                                        </p:tgtEl>
                                      </p:cBhvr>
                                    </p:animEffect>
                                  </p:childTnLst>
                                </p:cTn>
                              </p:par>
                            </p:childTnLst>
                          </p:cTn>
                        </p:par>
                        <p:par>
                          <p:cTn id="308" fill="hold">
                            <p:stCondLst>
                              <p:cond delay="7600"/>
                            </p:stCondLst>
                            <p:childTnLst>
                              <p:par>
                                <p:cTn id="309" presetID="10" presetClass="entr" presetSubtype="0" fill="hold" grpId="0" nodeType="afterEffect">
                                  <p:stCondLst>
                                    <p:cond delay="0"/>
                                  </p:stCondLst>
                                  <p:childTnLst>
                                    <p:set>
                                      <p:cBhvr>
                                        <p:cTn id="310" dur="1" fill="hold">
                                          <p:stCondLst>
                                            <p:cond delay="0"/>
                                          </p:stCondLst>
                                        </p:cTn>
                                        <p:tgtEl>
                                          <p:spTgt spid="97"/>
                                        </p:tgtEl>
                                        <p:attrNameLst>
                                          <p:attrName>style.visibility</p:attrName>
                                        </p:attrNameLst>
                                      </p:cBhvr>
                                      <p:to>
                                        <p:strVal val="visible"/>
                                      </p:to>
                                    </p:set>
                                    <p:animEffect transition="in" filter="fade">
                                      <p:cBhvr>
                                        <p:cTn id="311" dur="100"/>
                                        <p:tgtEl>
                                          <p:spTgt spid="97"/>
                                        </p:tgtEl>
                                      </p:cBhvr>
                                    </p:animEffect>
                                  </p:childTnLst>
                                </p:cTn>
                              </p:par>
                            </p:childTnLst>
                          </p:cTn>
                        </p:par>
                        <p:par>
                          <p:cTn id="312" fill="hold">
                            <p:stCondLst>
                              <p:cond delay="7700"/>
                            </p:stCondLst>
                            <p:childTnLst>
                              <p:par>
                                <p:cTn id="313" presetID="10" presetClass="entr" presetSubtype="0" fill="hold" grpId="0" nodeType="afterEffect">
                                  <p:stCondLst>
                                    <p:cond delay="0"/>
                                  </p:stCondLst>
                                  <p:childTnLst>
                                    <p:set>
                                      <p:cBhvr>
                                        <p:cTn id="314" dur="1" fill="hold">
                                          <p:stCondLst>
                                            <p:cond delay="0"/>
                                          </p:stCondLst>
                                        </p:cTn>
                                        <p:tgtEl>
                                          <p:spTgt spid="98"/>
                                        </p:tgtEl>
                                        <p:attrNameLst>
                                          <p:attrName>style.visibility</p:attrName>
                                        </p:attrNameLst>
                                      </p:cBhvr>
                                      <p:to>
                                        <p:strVal val="visible"/>
                                      </p:to>
                                    </p:set>
                                    <p:animEffect transition="in" filter="fade">
                                      <p:cBhvr>
                                        <p:cTn id="315" dur="100"/>
                                        <p:tgtEl>
                                          <p:spTgt spid="98"/>
                                        </p:tgtEl>
                                      </p:cBhvr>
                                    </p:animEffect>
                                  </p:childTnLst>
                                </p:cTn>
                              </p:par>
                            </p:childTnLst>
                          </p:cTn>
                        </p:par>
                        <p:par>
                          <p:cTn id="316" fill="hold">
                            <p:stCondLst>
                              <p:cond delay="7800"/>
                            </p:stCondLst>
                            <p:childTnLst>
                              <p:par>
                                <p:cTn id="317" presetID="10" presetClass="entr" presetSubtype="0" fill="hold" grpId="0" nodeType="afterEffect">
                                  <p:stCondLst>
                                    <p:cond delay="0"/>
                                  </p:stCondLst>
                                  <p:childTnLst>
                                    <p:set>
                                      <p:cBhvr>
                                        <p:cTn id="318" dur="1" fill="hold">
                                          <p:stCondLst>
                                            <p:cond delay="0"/>
                                          </p:stCondLst>
                                        </p:cTn>
                                        <p:tgtEl>
                                          <p:spTgt spid="99"/>
                                        </p:tgtEl>
                                        <p:attrNameLst>
                                          <p:attrName>style.visibility</p:attrName>
                                        </p:attrNameLst>
                                      </p:cBhvr>
                                      <p:to>
                                        <p:strVal val="visible"/>
                                      </p:to>
                                    </p:set>
                                    <p:animEffect transition="in" filter="fade">
                                      <p:cBhvr>
                                        <p:cTn id="319" dur="100"/>
                                        <p:tgtEl>
                                          <p:spTgt spid="99"/>
                                        </p:tgtEl>
                                      </p:cBhvr>
                                    </p:animEffect>
                                  </p:childTnLst>
                                </p:cTn>
                              </p:par>
                            </p:childTnLst>
                          </p:cTn>
                        </p:par>
                        <p:par>
                          <p:cTn id="320" fill="hold">
                            <p:stCondLst>
                              <p:cond delay="7900"/>
                            </p:stCondLst>
                            <p:childTnLst>
                              <p:par>
                                <p:cTn id="321" presetID="10" presetClass="entr" presetSubtype="0" fill="hold" grpId="0" nodeType="afterEffect">
                                  <p:stCondLst>
                                    <p:cond delay="0"/>
                                  </p:stCondLst>
                                  <p:childTnLst>
                                    <p:set>
                                      <p:cBhvr>
                                        <p:cTn id="322" dur="1" fill="hold">
                                          <p:stCondLst>
                                            <p:cond delay="0"/>
                                          </p:stCondLst>
                                        </p:cTn>
                                        <p:tgtEl>
                                          <p:spTgt spid="100"/>
                                        </p:tgtEl>
                                        <p:attrNameLst>
                                          <p:attrName>style.visibility</p:attrName>
                                        </p:attrNameLst>
                                      </p:cBhvr>
                                      <p:to>
                                        <p:strVal val="visible"/>
                                      </p:to>
                                    </p:set>
                                    <p:animEffect transition="in" filter="fade">
                                      <p:cBhvr>
                                        <p:cTn id="323" dur="100"/>
                                        <p:tgtEl>
                                          <p:spTgt spid="100"/>
                                        </p:tgtEl>
                                      </p:cBhvr>
                                    </p:animEffect>
                                  </p:childTnLst>
                                </p:cTn>
                              </p:par>
                            </p:childTnLst>
                          </p:cTn>
                        </p:par>
                        <p:par>
                          <p:cTn id="324" fill="hold">
                            <p:stCondLst>
                              <p:cond delay="8000"/>
                            </p:stCondLst>
                            <p:childTnLst>
                              <p:par>
                                <p:cTn id="325" presetID="10" presetClass="entr" presetSubtype="0" fill="hold" grpId="0" nodeType="afterEffect">
                                  <p:stCondLst>
                                    <p:cond delay="0"/>
                                  </p:stCondLst>
                                  <p:childTnLst>
                                    <p:set>
                                      <p:cBhvr>
                                        <p:cTn id="326" dur="1" fill="hold">
                                          <p:stCondLst>
                                            <p:cond delay="0"/>
                                          </p:stCondLst>
                                        </p:cTn>
                                        <p:tgtEl>
                                          <p:spTgt spid="101"/>
                                        </p:tgtEl>
                                        <p:attrNameLst>
                                          <p:attrName>style.visibility</p:attrName>
                                        </p:attrNameLst>
                                      </p:cBhvr>
                                      <p:to>
                                        <p:strVal val="visible"/>
                                      </p:to>
                                    </p:set>
                                    <p:animEffect transition="in" filter="fade">
                                      <p:cBhvr>
                                        <p:cTn id="327" dur="100"/>
                                        <p:tgtEl>
                                          <p:spTgt spid="101"/>
                                        </p:tgtEl>
                                      </p:cBhvr>
                                    </p:animEffect>
                                  </p:childTnLst>
                                </p:cTn>
                              </p:par>
                            </p:childTnLst>
                          </p:cTn>
                        </p:par>
                        <p:par>
                          <p:cTn id="328" fill="hold">
                            <p:stCondLst>
                              <p:cond delay="8100"/>
                            </p:stCondLst>
                            <p:childTnLst>
                              <p:par>
                                <p:cTn id="329" presetID="10" presetClass="entr" presetSubtype="0" fill="hold" grpId="0" nodeType="afterEffect">
                                  <p:stCondLst>
                                    <p:cond delay="0"/>
                                  </p:stCondLst>
                                  <p:childTnLst>
                                    <p:set>
                                      <p:cBhvr>
                                        <p:cTn id="330" dur="1" fill="hold">
                                          <p:stCondLst>
                                            <p:cond delay="0"/>
                                          </p:stCondLst>
                                        </p:cTn>
                                        <p:tgtEl>
                                          <p:spTgt spid="102"/>
                                        </p:tgtEl>
                                        <p:attrNameLst>
                                          <p:attrName>style.visibility</p:attrName>
                                        </p:attrNameLst>
                                      </p:cBhvr>
                                      <p:to>
                                        <p:strVal val="visible"/>
                                      </p:to>
                                    </p:set>
                                    <p:animEffect transition="in" filter="fade">
                                      <p:cBhvr>
                                        <p:cTn id="331" dur="100"/>
                                        <p:tgtEl>
                                          <p:spTgt spid="102"/>
                                        </p:tgtEl>
                                      </p:cBhvr>
                                    </p:animEffect>
                                  </p:childTnLst>
                                </p:cTn>
                              </p:par>
                            </p:childTnLst>
                          </p:cTn>
                        </p:par>
                        <p:par>
                          <p:cTn id="332" fill="hold">
                            <p:stCondLst>
                              <p:cond delay="8200"/>
                            </p:stCondLst>
                            <p:childTnLst>
                              <p:par>
                                <p:cTn id="333" presetID="10" presetClass="entr" presetSubtype="0" fill="hold" grpId="0" nodeType="afterEffect">
                                  <p:stCondLst>
                                    <p:cond delay="0"/>
                                  </p:stCondLst>
                                  <p:childTnLst>
                                    <p:set>
                                      <p:cBhvr>
                                        <p:cTn id="334" dur="1" fill="hold">
                                          <p:stCondLst>
                                            <p:cond delay="0"/>
                                          </p:stCondLst>
                                        </p:cTn>
                                        <p:tgtEl>
                                          <p:spTgt spid="103"/>
                                        </p:tgtEl>
                                        <p:attrNameLst>
                                          <p:attrName>style.visibility</p:attrName>
                                        </p:attrNameLst>
                                      </p:cBhvr>
                                      <p:to>
                                        <p:strVal val="visible"/>
                                      </p:to>
                                    </p:set>
                                    <p:animEffect transition="in" filter="fade">
                                      <p:cBhvr>
                                        <p:cTn id="335" dur="100"/>
                                        <p:tgtEl>
                                          <p:spTgt spid="103"/>
                                        </p:tgtEl>
                                      </p:cBhvr>
                                    </p:animEffect>
                                  </p:childTnLst>
                                </p:cTn>
                              </p:par>
                            </p:childTnLst>
                          </p:cTn>
                        </p:par>
                        <p:par>
                          <p:cTn id="336" fill="hold">
                            <p:stCondLst>
                              <p:cond delay="8300"/>
                            </p:stCondLst>
                            <p:childTnLst>
                              <p:par>
                                <p:cTn id="337" presetID="10" presetClass="entr" presetSubtype="0" fill="hold" grpId="0" nodeType="afterEffect">
                                  <p:stCondLst>
                                    <p:cond delay="0"/>
                                  </p:stCondLst>
                                  <p:childTnLst>
                                    <p:set>
                                      <p:cBhvr>
                                        <p:cTn id="338" dur="1" fill="hold">
                                          <p:stCondLst>
                                            <p:cond delay="0"/>
                                          </p:stCondLst>
                                        </p:cTn>
                                        <p:tgtEl>
                                          <p:spTgt spid="104"/>
                                        </p:tgtEl>
                                        <p:attrNameLst>
                                          <p:attrName>style.visibility</p:attrName>
                                        </p:attrNameLst>
                                      </p:cBhvr>
                                      <p:to>
                                        <p:strVal val="visible"/>
                                      </p:to>
                                    </p:set>
                                    <p:animEffect transition="in" filter="fade">
                                      <p:cBhvr>
                                        <p:cTn id="339" dur="100"/>
                                        <p:tgtEl>
                                          <p:spTgt spid="104"/>
                                        </p:tgtEl>
                                      </p:cBhvr>
                                    </p:animEffect>
                                  </p:childTnLst>
                                </p:cTn>
                              </p:par>
                            </p:childTnLst>
                          </p:cTn>
                        </p:par>
                        <p:par>
                          <p:cTn id="340" fill="hold">
                            <p:stCondLst>
                              <p:cond delay="8400"/>
                            </p:stCondLst>
                            <p:childTnLst>
                              <p:par>
                                <p:cTn id="341" presetID="10" presetClass="entr" presetSubtype="0" fill="hold" grpId="0" nodeType="afterEffect">
                                  <p:stCondLst>
                                    <p:cond delay="0"/>
                                  </p:stCondLst>
                                  <p:childTnLst>
                                    <p:set>
                                      <p:cBhvr>
                                        <p:cTn id="342" dur="1" fill="hold">
                                          <p:stCondLst>
                                            <p:cond delay="0"/>
                                          </p:stCondLst>
                                        </p:cTn>
                                        <p:tgtEl>
                                          <p:spTgt spid="105"/>
                                        </p:tgtEl>
                                        <p:attrNameLst>
                                          <p:attrName>style.visibility</p:attrName>
                                        </p:attrNameLst>
                                      </p:cBhvr>
                                      <p:to>
                                        <p:strVal val="visible"/>
                                      </p:to>
                                    </p:set>
                                    <p:animEffect transition="in" filter="fade">
                                      <p:cBhvr>
                                        <p:cTn id="343" dur="100"/>
                                        <p:tgtEl>
                                          <p:spTgt spid="105"/>
                                        </p:tgtEl>
                                      </p:cBhvr>
                                    </p:animEffect>
                                  </p:childTnLst>
                                </p:cTn>
                              </p:par>
                            </p:childTnLst>
                          </p:cTn>
                        </p:par>
                        <p:par>
                          <p:cTn id="344" fill="hold">
                            <p:stCondLst>
                              <p:cond delay="8500"/>
                            </p:stCondLst>
                            <p:childTnLst>
                              <p:par>
                                <p:cTn id="345" presetID="10" presetClass="entr" presetSubtype="0" fill="hold" grpId="0" nodeType="afterEffect">
                                  <p:stCondLst>
                                    <p:cond delay="0"/>
                                  </p:stCondLst>
                                  <p:childTnLst>
                                    <p:set>
                                      <p:cBhvr>
                                        <p:cTn id="346" dur="1" fill="hold">
                                          <p:stCondLst>
                                            <p:cond delay="0"/>
                                          </p:stCondLst>
                                        </p:cTn>
                                        <p:tgtEl>
                                          <p:spTgt spid="107"/>
                                        </p:tgtEl>
                                        <p:attrNameLst>
                                          <p:attrName>style.visibility</p:attrName>
                                        </p:attrNameLst>
                                      </p:cBhvr>
                                      <p:to>
                                        <p:strVal val="visible"/>
                                      </p:to>
                                    </p:set>
                                    <p:animEffect transition="in" filter="fade">
                                      <p:cBhvr>
                                        <p:cTn id="347" dur="100"/>
                                        <p:tgtEl>
                                          <p:spTgt spid="107"/>
                                        </p:tgtEl>
                                      </p:cBhvr>
                                    </p:animEffect>
                                  </p:childTnLst>
                                </p:cTn>
                              </p:par>
                            </p:childTnLst>
                          </p:cTn>
                        </p:par>
                        <p:par>
                          <p:cTn id="348" fill="hold">
                            <p:stCondLst>
                              <p:cond delay="8600"/>
                            </p:stCondLst>
                            <p:childTnLst>
                              <p:par>
                                <p:cTn id="349" presetID="10" presetClass="entr" presetSubtype="0" fill="hold" grpId="0" nodeType="afterEffect">
                                  <p:stCondLst>
                                    <p:cond delay="0"/>
                                  </p:stCondLst>
                                  <p:childTnLst>
                                    <p:set>
                                      <p:cBhvr>
                                        <p:cTn id="350" dur="1" fill="hold">
                                          <p:stCondLst>
                                            <p:cond delay="0"/>
                                          </p:stCondLst>
                                        </p:cTn>
                                        <p:tgtEl>
                                          <p:spTgt spid="108"/>
                                        </p:tgtEl>
                                        <p:attrNameLst>
                                          <p:attrName>style.visibility</p:attrName>
                                        </p:attrNameLst>
                                      </p:cBhvr>
                                      <p:to>
                                        <p:strVal val="visible"/>
                                      </p:to>
                                    </p:set>
                                    <p:animEffect transition="in" filter="fade">
                                      <p:cBhvr>
                                        <p:cTn id="351" dur="100"/>
                                        <p:tgtEl>
                                          <p:spTgt spid="108"/>
                                        </p:tgtEl>
                                      </p:cBhvr>
                                    </p:animEffect>
                                  </p:childTnLst>
                                </p:cTn>
                              </p:par>
                            </p:childTnLst>
                          </p:cTn>
                        </p:par>
                        <p:par>
                          <p:cTn id="352" fill="hold">
                            <p:stCondLst>
                              <p:cond delay="8700"/>
                            </p:stCondLst>
                            <p:childTnLst>
                              <p:par>
                                <p:cTn id="353" presetID="10" presetClass="entr" presetSubtype="0" fill="hold" grpId="0" nodeType="afterEffect">
                                  <p:stCondLst>
                                    <p:cond delay="0"/>
                                  </p:stCondLst>
                                  <p:childTnLst>
                                    <p:set>
                                      <p:cBhvr>
                                        <p:cTn id="354" dur="1" fill="hold">
                                          <p:stCondLst>
                                            <p:cond delay="0"/>
                                          </p:stCondLst>
                                        </p:cTn>
                                        <p:tgtEl>
                                          <p:spTgt spid="109"/>
                                        </p:tgtEl>
                                        <p:attrNameLst>
                                          <p:attrName>style.visibility</p:attrName>
                                        </p:attrNameLst>
                                      </p:cBhvr>
                                      <p:to>
                                        <p:strVal val="visible"/>
                                      </p:to>
                                    </p:set>
                                    <p:animEffect transition="in" filter="fade">
                                      <p:cBhvr>
                                        <p:cTn id="355" dur="100"/>
                                        <p:tgtEl>
                                          <p:spTgt spid="109"/>
                                        </p:tgtEl>
                                      </p:cBhvr>
                                    </p:animEffect>
                                  </p:childTnLst>
                                </p:cTn>
                              </p:par>
                            </p:childTnLst>
                          </p:cTn>
                        </p:par>
                        <p:par>
                          <p:cTn id="356" fill="hold">
                            <p:stCondLst>
                              <p:cond delay="8800"/>
                            </p:stCondLst>
                            <p:childTnLst>
                              <p:par>
                                <p:cTn id="357" presetID="10" presetClass="entr" presetSubtype="0" fill="hold" grpId="0" nodeType="afterEffect">
                                  <p:stCondLst>
                                    <p:cond delay="0"/>
                                  </p:stCondLst>
                                  <p:childTnLst>
                                    <p:set>
                                      <p:cBhvr>
                                        <p:cTn id="358" dur="1" fill="hold">
                                          <p:stCondLst>
                                            <p:cond delay="0"/>
                                          </p:stCondLst>
                                        </p:cTn>
                                        <p:tgtEl>
                                          <p:spTgt spid="110"/>
                                        </p:tgtEl>
                                        <p:attrNameLst>
                                          <p:attrName>style.visibility</p:attrName>
                                        </p:attrNameLst>
                                      </p:cBhvr>
                                      <p:to>
                                        <p:strVal val="visible"/>
                                      </p:to>
                                    </p:set>
                                    <p:animEffect transition="in" filter="fade">
                                      <p:cBhvr>
                                        <p:cTn id="359" dur="100"/>
                                        <p:tgtEl>
                                          <p:spTgt spid="110"/>
                                        </p:tgtEl>
                                      </p:cBhvr>
                                    </p:animEffect>
                                  </p:childTnLst>
                                </p:cTn>
                              </p:par>
                            </p:childTnLst>
                          </p:cTn>
                        </p:par>
                        <p:par>
                          <p:cTn id="360" fill="hold">
                            <p:stCondLst>
                              <p:cond delay="8900"/>
                            </p:stCondLst>
                            <p:childTnLst>
                              <p:par>
                                <p:cTn id="361" presetID="10" presetClass="entr" presetSubtype="0" fill="hold" grpId="0" nodeType="afterEffect">
                                  <p:stCondLst>
                                    <p:cond delay="0"/>
                                  </p:stCondLst>
                                  <p:childTnLst>
                                    <p:set>
                                      <p:cBhvr>
                                        <p:cTn id="362" dur="1" fill="hold">
                                          <p:stCondLst>
                                            <p:cond delay="0"/>
                                          </p:stCondLst>
                                        </p:cTn>
                                        <p:tgtEl>
                                          <p:spTgt spid="111"/>
                                        </p:tgtEl>
                                        <p:attrNameLst>
                                          <p:attrName>style.visibility</p:attrName>
                                        </p:attrNameLst>
                                      </p:cBhvr>
                                      <p:to>
                                        <p:strVal val="visible"/>
                                      </p:to>
                                    </p:set>
                                    <p:animEffect transition="in" filter="fade">
                                      <p:cBhvr>
                                        <p:cTn id="363" dur="100"/>
                                        <p:tgtEl>
                                          <p:spTgt spid="111"/>
                                        </p:tgtEl>
                                      </p:cBhvr>
                                    </p:animEffect>
                                  </p:childTnLst>
                                </p:cTn>
                              </p:par>
                            </p:childTnLst>
                          </p:cTn>
                        </p:par>
                        <p:par>
                          <p:cTn id="364" fill="hold">
                            <p:stCondLst>
                              <p:cond delay="9000"/>
                            </p:stCondLst>
                            <p:childTnLst>
                              <p:par>
                                <p:cTn id="365" presetID="10" presetClass="entr" presetSubtype="0" fill="hold" grpId="0" nodeType="afterEffect">
                                  <p:stCondLst>
                                    <p:cond delay="0"/>
                                  </p:stCondLst>
                                  <p:childTnLst>
                                    <p:set>
                                      <p:cBhvr>
                                        <p:cTn id="366" dur="1" fill="hold">
                                          <p:stCondLst>
                                            <p:cond delay="0"/>
                                          </p:stCondLst>
                                        </p:cTn>
                                        <p:tgtEl>
                                          <p:spTgt spid="112"/>
                                        </p:tgtEl>
                                        <p:attrNameLst>
                                          <p:attrName>style.visibility</p:attrName>
                                        </p:attrNameLst>
                                      </p:cBhvr>
                                      <p:to>
                                        <p:strVal val="visible"/>
                                      </p:to>
                                    </p:set>
                                    <p:animEffect transition="in" filter="fade">
                                      <p:cBhvr>
                                        <p:cTn id="367" dur="100"/>
                                        <p:tgtEl>
                                          <p:spTgt spid="112"/>
                                        </p:tgtEl>
                                      </p:cBhvr>
                                    </p:animEffect>
                                  </p:childTnLst>
                                </p:cTn>
                              </p:par>
                            </p:childTnLst>
                          </p:cTn>
                        </p:par>
                        <p:par>
                          <p:cTn id="368" fill="hold">
                            <p:stCondLst>
                              <p:cond delay="9100"/>
                            </p:stCondLst>
                            <p:childTnLst>
                              <p:par>
                                <p:cTn id="369" presetID="10" presetClass="entr" presetSubtype="0" fill="hold" grpId="0" nodeType="afterEffect">
                                  <p:stCondLst>
                                    <p:cond delay="0"/>
                                  </p:stCondLst>
                                  <p:childTnLst>
                                    <p:set>
                                      <p:cBhvr>
                                        <p:cTn id="370" dur="1" fill="hold">
                                          <p:stCondLst>
                                            <p:cond delay="0"/>
                                          </p:stCondLst>
                                        </p:cTn>
                                        <p:tgtEl>
                                          <p:spTgt spid="113"/>
                                        </p:tgtEl>
                                        <p:attrNameLst>
                                          <p:attrName>style.visibility</p:attrName>
                                        </p:attrNameLst>
                                      </p:cBhvr>
                                      <p:to>
                                        <p:strVal val="visible"/>
                                      </p:to>
                                    </p:set>
                                    <p:animEffect transition="in" filter="fade">
                                      <p:cBhvr>
                                        <p:cTn id="371" dur="100"/>
                                        <p:tgtEl>
                                          <p:spTgt spid="113"/>
                                        </p:tgtEl>
                                      </p:cBhvr>
                                    </p:animEffect>
                                  </p:childTnLst>
                                </p:cTn>
                              </p:par>
                            </p:childTnLst>
                          </p:cTn>
                        </p:par>
                        <p:par>
                          <p:cTn id="372" fill="hold">
                            <p:stCondLst>
                              <p:cond delay="9200"/>
                            </p:stCondLst>
                            <p:childTnLst>
                              <p:par>
                                <p:cTn id="373" presetID="10" presetClass="entr" presetSubtype="0" fill="hold" grpId="0" nodeType="afterEffect">
                                  <p:stCondLst>
                                    <p:cond delay="0"/>
                                  </p:stCondLst>
                                  <p:childTnLst>
                                    <p:set>
                                      <p:cBhvr>
                                        <p:cTn id="374" dur="1" fill="hold">
                                          <p:stCondLst>
                                            <p:cond delay="0"/>
                                          </p:stCondLst>
                                        </p:cTn>
                                        <p:tgtEl>
                                          <p:spTgt spid="114"/>
                                        </p:tgtEl>
                                        <p:attrNameLst>
                                          <p:attrName>style.visibility</p:attrName>
                                        </p:attrNameLst>
                                      </p:cBhvr>
                                      <p:to>
                                        <p:strVal val="visible"/>
                                      </p:to>
                                    </p:set>
                                    <p:animEffect transition="in" filter="fade">
                                      <p:cBhvr>
                                        <p:cTn id="375" dur="100"/>
                                        <p:tgtEl>
                                          <p:spTgt spid="114"/>
                                        </p:tgtEl>
                                      </p:cBhvr>
                                    </p:animEffect>
                                  </p:childTnLst>
                                </p:cTn>
                              </p:par>
                            </p:childTnLst>
                          </p:cTn>
                        </p:par>
                        <p:par>
                          <p:cTn id="376" fill="hold">
                            <p:stCondLst>
                              <p:cond delay="9300"/>
                            </p:stCondLst>
                            <p:childTnLst>
                              <p:par>
                                <p:cTn id="377" presetID="10" presetClass="entr" presetSubtype="0" fill="hold" grpId="0" nodeType="afterEffect">
                                  <p:stCondLst>
                                    <p:cond delay="0"/>
                                  </p:stCondLst>
                                  <p:childTnLst>
                                    <p:set>
                                      <p:cBhvr>
                                        <p:cTn id="378" dur="1" fill="hold">
                                          <p:stCondLst>
                                            <p:cond delay="0"/>
                                          </p:stCondLst>
                                        </p:cTn>
                                        <p:tgtEl>
                                          <p:spTgt spid="115"/>
                                        </p:tgtEl>
                                        <p:attrNameLst>
                                          <p:attrName>style.visibility</p:attrName>
                                        </p:attrNameLst>
                                      </p:cBhvr>
                                      <p:to>
                                        <p:strVal val="visible"/>
                                      </p:to>
                                    </p:set>
                                    <p:animEffect transition="in" filter="fade">
                                      <p:cBhvr>
                                        <p:cTn id="379" dur="100"/>
                                        <p:tgtEl>
                                          <p:spTgt spid="115"/>
                                        </p:tgtEl>
                                      </p:cBhvr>
                                    </p:animEffect>
                                  </p:childTnLst>
                                </p:cTn>
                              </p:par>
                            </p:childTnLst>
                          </p:cTn>
                        </p:par>
                        <p:par>
                          <p:cTn id="380" fill="hold">
                            <p:stCondLst>
                              <p:cond delay="9400"/>
                            </p:stCondLst>
                            <p:childTnLst>
                              <p:par>
                                <p:cTn id="381" presetID="10" presetClass="entr" presetSubtype="0" fill="hold" grpId="0" nodeType="afterEffect">
                                  <p:stCondLst>
                                    <p:cond delay="0"/>
                                  </p:stCondLst>
                                  <p:childTnLst>
                                    <p:set>
                                      <p:cBhvr>
                                        <p:cTn id="382" dur="1" fill="hold">
                                          <p:stCondLst>
                                            <p:cond delay="0"/>
                                          </p:stCondLst>
                                        </p:cTn>
                                        <p:tgtEl>
                                          <p:spTgt spid="116"/>
                                        </p:tgtEl>
                                        <p:attrNameLst>
                                          <p:attrName>style.visibility</p:attrName>
                                        </p:attrNameLst>
                                      </p:cBhvr>
                                      <p:to>
                                        <p:strVal val="visible"/>
                                      </p:to>
                                    </p:set>
                                    <p:animEffect transition="in" filter="fade">
                                      <p:cBhvr>
                                        <p:cTn id="383" dur="100"/>
                                        <p:tgtEl>
                                          <p:spTgt spid="116"/>
                                        </p:tgtEl>
                                      </p:cBhvr>
                                    </p:animEffect>
                                  </p:childTnLst>
                                </p:cTn>
                              </p:par>
                            </p:childTnLst>
                          </p:cTn>
                        </p:par>
                        <p:par>
                          <p:cTn id="384" fill="hold">
                            <p:stCondLst>
                              <p:cond delay="9500"/>
                            </p:stCondLst>
                            <p:childTnLst>
                              <p:par>
                                <p:cTn id="385" presetID="10" presetClass="entr" presetSubtype="0" fill="hold" grpId="0" nodeType="afterEffect">
                                  <p:stCondLst>
                                    <p:cond delay="0"/>
                                  </p:stCondLst>
                                  <p:childTnLst>
                                    <p:set>
                                      <p:cBhvr>
                                        <p:cTn id="386" dur="1" fill="hold">
                                          <p:stCondLst>
                                            <p:cond delay="0"/>
                                          </p:stCondLst>
                                        </p:cTn>
                                        <p:tgtEl>
                                          <p:spTgt spid="117"/>
                                        </p:tgtEl>
                                        <p:attrNameLst>
                                          <p:attrName>style.visibility</p:attrName>
                                        </p:attrNameLst>
                                      </p:cBhvr>
                                      <p:to>
                                        <p:strVal val="visible"/>
                                      </p:to>
                                    </p:set>
                                    <p:animEffect transition="in" filter="fade">
                                      <p:cBhvr>
                                        <p:cTn id="387" dur="100"/>
                                        <p:tgtEl>
                                          <p:spTgt spid="117"/>
                                        </p:tgtEl>
                                      </p:cBhvr>
                                    </p:animEffect>
                                  </p:childTnLst>
                                </p:cTn>
                              </p:par>
                            </p:childTnLst>
                          </p:cTn>
                        </p:par>
                        <p:par>
                          <p:cTn id="388" fill="hold">
                            <p:stCondLst>
                              <p:cond delay="9600"/>
                            </p:stCondLst>
                            <p:childTnLst>
                              <p:par>
                                <p:cTn id="389" presetID="10" presetClass="entr" presetSubtype="0" fill="hold" grpId="0" nodeType="afterEffect">
                                  <p:stCondLst>
                                    <p:cond delay="0"/>
                                  </p:stCondLst>
                                  <p:childTnLst>
                                    <p:set>
                                      <p:cBhvr>
                                        <p:cTn id="390" dur="1" fill="hold">
                                          <p:stCondLst>
                                            <p:cond delay="0"/>
                                          </p:stCondLst>
                                        </p:cTn>
                                        <p:tgtEl>
                                          <p:spTgt spid="118"/>
                                        </p:tgtEl>
                                        <p:attrNameLst>
                                          <p:attrName>style.visibility</p:attrName>
                                        </p:attrNameLst>
                                      </p:cBhvr>
                                      <p:to>
                                        <p:strVal val="visible"/>
                                      </p:to>
                                    </p:set>
                                    <p:animEffect transition="in" filter="fade">
                                      <p:cBhvr>
                                        <p:cTn id="391" dur="100"/>
                                        <p:tgtEl>
                                          <p:spTgt spid="118"/>
                                        </p:tgtEl>
                                      </p:cBhvr>
                                    </p:animEffect>
                                  </p:childTnLst>
                                </p:cTn>
                              </p:par>
                            </p:childTnLst>
                          </p:cTn>
                        </p:par>
                        <p:par>
                          <p:cTn id="392" fill="hold">
                            <p:stCondLst>
                              <p:cond delay="9700"/>
                            </p:stCondLst>
                            <p:childTnLst>
                              <p:par>
                                <p:cTn id="393" presetID="10" presetClass="entr" presetSubtype="0" fill="hold" grpId="0" nodeType="afterEffect">
                                  <p:stCondLst>
                                    <p:cond delay="0"/>
                                  </p:stCondLst>
                                  <p:childTnLst>
                                    <p:set>
                                      <p:cBhvr>
                                        <p:cTn id="394" dur="1" fill="hold">
                                          <p:stCondLst>
                                            <p:cond delay="0"/>
                                          </p:stCondLst>
                                        </p:cTn>
                                        <p:tgtEl>
                                          <p:spTgt spid="119"/>
                                        </p:tgtEl>
                                        <p:attrNameLst>
                                          <p:attrName>style.visibility</p:attrName>
                                        </p:attrNameLst>
                                      </p:cBhvr>
                                      <p:to>
                                        <p:strVal val="visible"/>
                                      </p:to>
                                    </p:set>
                                    <p:animEffect transition="in" filter="fade">
                                      <p:cBhvr>
                                        <p:cTn id="395" dur="100"/>
                                        <p:tgtEl>
                                          <p:spTgt spid="119"/>
                                        </p:tgtEl>
                                      </p:cBhvr>
                                    </p:animEffect>
                                  </p:childTnLst>
                                </p:cTn>
                              </p:par>
                            </p:childTnLst>
                          </p:cTn>
                        </p:par>
                        <p:par>
                          <p:cTn id="396" fill="hold">
                            <p:stCondLst>
                              <p:cond delay="9800"/>
                            </p:stCondLst>
                            <p:childTnLst>
                              <p:par>
                                <p:cTn id="397" presetID="10" presetClass="entr" presetSubtype="0" fill="hold" grpId="0" nodeType="afterEffect">
                                  <p:stCondLst>
                                    <p:cond delay="0"/>
                                  </p:stCondLst>
                                  <p:childTnLst>
                                    <p:set>
                                      <p:cBhvr>
                                        <p:cTn id="398" dur="1" fill="hold">
                                          <p:stCondLst>
                                            <p:cond delay="0"/>
                                          </p:stCondLst>
                                        </p:cTn>
                                        <p:tgtEl>
                                          <p:spTgt spid="120"/>
                                        </p:tgtEl>
                                        <p:attrNameLst>
                                          <p:attrName>style.visibility</p:attrName>
                                        </p:attrNameLst>
                                      </p:cBhvr>
                                      <p:to>
                                        <p:strVal val="visible"/>
                                      </p:to>
                                    </p:set>
                                    <p:animEffect transition="in" filter="fade">
                                      <p:cBhvr>
                                        <p:cTn id="399" dur="100"/>
                                        <p:tgtEl>
                                          <p:spTgt spid="120"/>
                                        </p:tgtEl>
                                      </p:cBhvr>
                                    </p:animEffect>
                                  </p:childTnLst>
                                </p:cTn>
                              </p:par>
                            </p:childTnLst>
                          </p:cTn>
                        </p:par>
                        <p:par>
                          <p:cTn id="400" fill="hold">
                            <p:stCondLst>
                              <p:cond delay="9900"/>
                            </p:stCondLst>
                            <p:childTnLst>
                              <p:par>
                                <p:cTn id="401" presetID="10" presetClass="entr" presetSubtype="0" fill="hold" grpId="0" nodeType="afterEffect">
                                  <p:stCondLst>
                                    <p:cond delay="0"/>
                                  </p:stCondLst>
                                  <p:childTnLst>
                                    <p:set>
                                      <p:cBhvr>
                                        <p:cTn id="402" dur="1" fill="hold">
                                          <p:stCondLst>
                                            <p:cond delay="0"/>
                                          </p:stCondLst>
                                        </p:cTn>
                                        <p:tgtEl>
                                          <p:spTgt spid="121"/>
                                        </p:tgtEl>
                                        <p:attrNameLst>
                                          <p:attrName>style.visibility</p:attrName>
                                        </p:attrNameLst>
                                      </p:cBhvr>
                                      <p:to>
                                        <p:strVal val="visible"/>
                                      </p:to>
                                    </p:set>
                                    <p:animEffect transition="in" filter="fade">
                                      <p:cBhvr>
                                        <p:cTn id="403" dur="100"/>
                                        <p:tgtEl>
                                          <p:spTgt spid="121"/>
                                        </p:tgtEl>
                                      </p:cBhvr>
                                    </p:animEffect>
                                  </p:childTnLst>
                                </p:cTn>
                              </p:par>
                            </p:childTnLst>
                          </p:cTn>
                        </p:par>
                        <p:par>
                          <p:cTn id="404" fill="hold">
                            <p:stCondLst>
                              <p:cond delay="10000"/>
                            </p:stCondLst>
                            <p:childTnLst>
                              <p:par>
                                <p:cTn id="405" presetID="10" presetClass="entr" presetSubtype="0" fill="hold" grpId="0" nodeType="afterEffect">
                                  <p:stCondLst>
                                    <p:cond delay="0"/>
                                  </p:stCondLst>
                                  <p:childTnLst>
                                    <p:set>
                                      <p:cBhvr>
                                        <p:cTn id="406" dur="1" fill="hold">
                                          <p:stCondLst>
                                            <p:cond delay="0"/>
                                          </p:stCondLst>
                                        </p:cTn>
                                        <p:tgtEl>
                                          <p:spTgt spid="122"/>
                                        </p:tgtEl>
                                        <p:attrNameLst>
                                          <p:attrName>style.visibility</p:attrName>
                                        </p:attrNameLst>
                                      </p:cBhvr>
                                      <p:to>
                                        <p:strVal val="visible"/>
                                      </p:to>
                                    </p:set>
                                    <p:animEffect transition="in" filter="fade">
                                      <p:cBhvr>
                                        <p:cTn id="407" dur="100"/>
                                        <p:tgtEl>
                                          <p:spTgt spid="122"/>
                                        </p:tgtEl>
                                      </p:cBhvr>
                                    </p:animEffect>
                                  </p:childTnLst>
                                </p:cTn>
                              </p:par>
                            </p:childTnLst>
                          </p:cTn>
                        </p:par>
                        <p:par>
                          <p:cTn id="408" fill="hold">
                            <p:stCondLst>
                              <p:cond delay="10100"/>
                            </p:stCondLst>
                            <p:childTnLst>
                              <p:par>
                                <p:cTn id="409" presetID="10" presetClass="entr" presetSubtype="0" fill="hold" grpId="0" nodeType="afterEffect">
                                  <p:stCondLst>
                                    <p:cond delay="0"/>
                                  </p:stCondLst>
                                  <p:childTnLst>
                                    <p:set>
                                      <p:cBhvr>
                                        <p:cTn id="410" dur="1" fill="hold">
                                          <p:stCondLst>
                                            <p:cond delay="0"/>
                                          </p:stCondLst>
                                        </p:cTn>
                                        <p:tgtEl>
                                          <p:spTgt spid="123"/>
                                        </p:tgtEl>
                                        <p:attrNameLst>
                                          <p:attrName>style.visibility</p:attrName>
                                        </p:attrNameLst>
                                      </p:cBhvr>
                                      <p:to>
                                        <p:strVal val="visible"/>
                                      </p:to>
                                    </p:set>
                                    <p:animEffect transition="in" filter="fade">
                                      <p:cBhvr>
                                        <p:cTn id="411" dur="100"/>
                                        <p:tgtEl>
                                          <p:spTgt spid="123"/>
                                        </p:tgtEl>
                                      </p:cBhvr>
                                    </p:animEffect>
                                  </p:childTnLst>
                                </p:cTn>
                              </p:par>
                            </p:childTnLst>
                          </p:cTn>
                        </p:par>
                        <p:par>
                          <p:cTn id="412" fill="hold">
                            <p:stCondLst>
                              <p:cond delay="10200"/>
                            </p:stCondLst>
                            <p:childTnLst>
                              <p:par>
                                <p:cTn id="413" presetID="10" presetClass="entr" presetSubtype="0" fill="hold" grpId="0" nodeType="afterEffect">
                                  <p:stCondLst>
                                    <p:cond delay="0"/>
                                  </p:stCondLst>
                                  <p:childTnLst>
                                    <p:set>
                                      <p:cBhvr>
                                        <p:cTn id="414" dur="1" fill="hold">
                                          <p:stCondLst>
                                            <p:cond delay="0"/>
                                          </p:stCondLst>
                                        </p:cTn>
                                        <p:tgtEl>
                                          <p:spTgt spid="124"/>
                                        </p:tgtEl>
                                        <p:attrNameLst>
                                          <p:attrName>style.visibility</p:attrName>
                                        </p:attrNameLst>
                                      </p:cBhvr>
                                      <p:to>
                                        <p:strVal val="visible"/>
                                      </p:to>
                                    </p:set>
                                    <p:animEffect transition="in" filter="fade">
                                      <p:cBhvr>
                                        <p:cTn id="415" dur="100"/>
                                        <p:tgtEl>
                                          <p:spTgt spid="124"/>
                                        </p:tgtEl>
                                      </p:cBhvr>
                                    </p:animEffect>
                                  </p:childTnLst>
                                </p:cTn>
                              </p:par>
                            </p:childTnLst>
                          </p:cTn>
                        </p:par>
                        <p:par>
                          <p:cTn id="416" fill="hold">
                            <p:stCondLst>
                              <p:cond delay="10300"/>
                            </p:stCondLst>
                            <p:childTnLst>
                              <p:par>
                                <p:cTn id="417" presetID="10" presetClass="entr" presetSubtype="0" fill="hold" grpId="0" nodeType="afterEffect">
                                  <p:stCondLst>
                                    <p:cond delay="0"/>
                                  </p:stCondLst>
                                  <p:childTnLst>
                                    <p:set>
                                      <p:cBhvr>
                                        <p:cTn id="418" dur="1" fill="hold">
                                          <p:stCondLst>
                                            <p:cond delay="0"/>
                                          </p:stCondLst>
                                        </p:cTn>
                                        <p:tgtEl>
                                          <p:spTgt spid="125"/>
                                        </p:tgtEl>
                                        <p:attrNameLst>
                                          <p:attrName>style.visibility</p:attrName>
                                        </p:attrNameLst>
                                      </p:cBhvr>
                                      <p:to>
                                        <p:strVal val="visible"/>
                                      </p:to>
                                    </p:set>
                                    <p:animEffect transition="in" filter="fade">
                                      <p:cBhvr>
                                        <p:cTn id="419" dur="100"/>
                                        <p:tgtEl>
                                          <p:spTgt spid="125"/>
                                        </p:tgtEl>
                                      </p:cBhvr>
                                    </p:animEffect>
                                  </p:childTnLst>
                                </p:cTn>
                              </p:par>
                            </p:childTnLst>
                          </p:cTn>
                        </p:par>
                        <p:par>
                          <p:cTn id="420" fill="hold">
                            <p:stCondLst>
                              <p:cond delay="10400"/>
                            </p:stCondLst>
                            <p:childTnLst>
                              <p:par>
                                <p:cTn id="421" presetID="10" presetClass="entr" presetSubtype="0" fill="hold" grpId="0" nodeType="afterEffect">
                                  <p:stCondLst>
                                    <p:cond delay="0"/>
                                  </p:stCondLst>
                                  <p:childTnLst>
                                    <p:set>
                                      <p:cBhvr>
                                        <p:cTn id="422" dur="1" fill="hold">
                                          <p:stCondLst>
                                            <p:cond delay="0"/>
                                          </p:stCondLst>
                                        </p:cTn>
                                        <p:tgtEl>
                                          <p:spTgt spid="126"/>
                                        </p:tgtEl>
                                        <p:attrNameLst>
                                          <p:attrName>style.visibility</p:attrName>
                                        </p:attrNameLst>
                                      </p:cBhvr>
                                      <p:to>
                                        <p:strVal val="visible"/>
                                      </p:to>
                                    </p:set>
                                    <p:animEffect transition="in" filter="fade">
                                      <p:cBhvr>
                                        <p:cTn id="423" dur="100"/>
                                        <p:tgtEl>
                                          <p:spTgt spid="126"/>
                                        </p:tgtEl>
                                      </p:cBhvr>
                                    </p:animEffect>
                                  </p:childTnLst>
                                </p:cTn>
                              </p:par>
                            </p:childTnLst>
                          </p:cTn>
                        </p:par>
                        <p:par>
                          <p:cTn id="424" fill="hold">
                            <p:stCondLst>
                              <p:cond delay="10500"/>
                            </p:stCondLst>
                            <p:childTnLst>
                              <p:par>
                                <p:cTn id="425" presetID="10" presetClass="entr" presetSubtype="0" fill="hold" grpId="0" nodeType="afterEffect">
                                  <p:stCondLst>
                                    <p:cond delay="0"/>
                                  </p:stCondLst>
                                  <p:childTnLst>
                                    <p:set>
                                      <p:cBhvr>
                                        <p:cTn id="426" dur="1" fill="hold">
                                          <p:stCondLst>
                                            <p:cond delay="0"/>
                                          </p:stCondLst>
                                        </p:cTn>
                                        <p:tgtEl>
                                          <p:spTgt spid="127"/>
                                        </p:tgtEl>
                                        <p:attrNameLst>
                                          <p:attrName>style.visibility</p:attrName>
                                        </p:attrNameLst>
                                      </p:cBhvr>
                                      <p:to>
                                        <p:strVal val="visible"/>
                                      </p:to>
                                    </p:set>
                                    <p:animEffect transition="in" filter="fade">
                                      <p:cBhvr>
                                        <p:cTn id="427" dur="100"/>
                                        <p:tgtEl>
                                          <p:spTgt spid="127"/>
                                        </p:tgtEl>
                                      </p:cBhvr>
                                    </p:animEffect>
                                  </p:childTnLst>
                                </p:cTn>
                              </p:par>
                            </p:childTnLst>
                          </p:cTn>
                        </p:par>
                        <p:par>
                          <p:cTn id="428" fill="hold">
                            <p:stCondLst>
                              <p:cond delay="10600"/>
                            </p:stCondLst>
                            <p:childTnLst>
                              <p:par>
                                <p:cTn id="429" presetID="10" presetClass="entr" presetSubtype="0" fill="hold" grpId="0" nodeType="afterEffect">
                                  <p:stCondLst>
                                    <p:cond delay="0"/>
                                  </p:stCondLst>
                                  <p:childTnLst>
                                    <p:set>
                                      <p:cBhvr>
                                        <p:cTn id="430" dur="1" fill="hold">
                                          <p:stCondLst>
                                            <p:cond delay="0"/>
                                          </p:stCondLst>
                                        </p:cTn>
                                        <p:tgtEl>
                                          <p:spTgt spid="128"/>
                                        </p:tgtEl>
                                        <p:attrNameLst>
                                          <p:attrName>style.visibility</p:attrName>
                                        </p:attrNameLst>
                                      </p:cBhvr>
                                      <p:to>
                                        <p:strVal val="visible"/>
                                      </p:to>
                                    </p:set>
                                    <p:animEffect transition="in" filter="fade">
                                      <p:cBhvr>
                                        <p:cTn id="431" dur="100"/>
                                        <p:tgtEl>
                                          <p:spTgt spid="128"/>
                                        </p:tgtEl>
                                      </p:cBhvr>
                                    </p:animEffect>
                                  </p:childTnLst>
                                </p:cTn>
                              </p:par>
                            </p:childTnLst>
                          </p:cTn>
                        </p:par>
                        <p:par>
                          <p:cTn id="432" fill="hold">
                            <p:stCondLst>
                              <p:cond delay="10700"/>
                            </p:stCondLst>
                            <p:childTnLst>
                              <p:par>
                                <p:cTn id="433" presetID="10" presetClass="entr" presetSubtype="0" fill="hold" grpId="0" nodeType="afterEffect">
                                  <p:stCondLst>
                                    <p:cond delay="0"/>
                                  </p:stCondLst>
                                  <p:childTnLst>
                                    <p:set>
                                      <p:cBhvr>
                                        <p:cTn id="434" dur="1" fill="hold">
                                          <p:stCondLst>
                                            <p:cond delay="0"/>
                                          </p:stCondLst>
                                        </p:cTn>
                                        <p:tgtEl>
                                          <p:spTgt spid="129"/>
                                        </p:tgtEl>
                                        <p:attrNameLst>
                                          <p:attrName>style.visibility</p:attrName>
                                        </p:attrNameLst>
                                      </p:cBhvr>
                                      <p:to>
                                        <p:strVal val="visible"/>
                                      </p:to>
                                    </p:set>
                                    <p:animEffect transition="in" filter="fade">
                                      <p:cBhvr>
                                        <p:cTn id="435" dur="100"/>
                                        <p:tgtEl>
                                          <p:spTgt spid="129"/>
                                        </p:tgtEl>
                                      </p:cBhvr>
                                    </p:animEffect>
                                  </p:childTnLst>
                                </p:cTn>
                              </p:par>
                            </p:childTnLst>
                          </p:cTn>
                        </p:par>
                        <p:par>
                          <p:cTn id="436" fill="hold">
                            <p:stCondLst>
                              <p:cond delay="10800"/>
                            </p:stCondLst>
                            <p:childTnLst>
                              <p:par>
                                <p:cTn id="437" presetID="10" presetClass="entr" presetSubtype="0" fill="hold" grpId="0" nodeType="afterEffect">
                                  <p:stCondLst>
                                    <p:cond delay="0"/>
                                  </p:stCondLst>
                                  <p:childTnLst>
                                    <p:set>
                                      <p:cBhvr>
                                        <p:cTn id="438" dur="1" fill="hold">
                                          <p:stCondLst>
                                            <p:cond delay="0"/>
                                          </p:stCondLst>
                                        </p:cTn>
                                        <p:tgtEl>
                                          <p:spTgt spid="130"/>
                                        </p:tgtEl>
                                        <p:attrNameLst>
                                          <p:attrName>style.visibility</p:attrName>
                                        </p:attrNameLst>
                                      </p:cBhvr>
                                      <p:to>
                                        <p:strVal val="visible"/>
                                      </p:to>
                                    </p:set>
                                    <p:animEffect transition="in" filter="fade">
                                      <p:cBhvr>
                                        <p:cTn id="439" dur="100"/>
                                        <p:tgtEl>
                                          <p:spTgt spid="130"/>
                                        </p:tgtEl>
                                      </p:cBhvr>
                                    </p:animEffect>
                                  </p:childTnLst>
                                </p:cTn>
                              </p:par>
                            </p:childTnLst>
                          </p:cTn>
                        </p:par>
                        <p:par>
                          <p:cTn id="440" fill="hold">
                            <p:stCondLst>
                              <p:cond delay="10900"/>
                            </p:stCondLst>
                            <p:childTnLst>
                              <p:par>
                                <p:cTn id="441" presetID="10" presetClass="entr" presetSubtype="0" fill="hold" grpId="0" nodeType="afterEffect">
                                  <p:stCondLst>
                                    <p:cond delay="0"/>
                                  </p:stCondLst>
                                  <p:childTnLst>
                                    <p:set>
                                      <p:cBhvr>
                                        <p:cTn id="442" dur="1" fill="hold">
                                          <p:stCondLst>
                                            <p:cond delay="0"/>
                                          </p:stCondLst>
                                        </p:cTn>
                                        <p:tgtEl>
                                          <p:spTgt spid="131"/>
                                        </p:tgtEl>
                                        <p:attrNameLst>
                                          <p:attrName>style.visibility</p:attrName>
                                        </p:attrNameLst>
                                      </p:cBhvr>
                                      <p:to>
                                        <p:strVal val="visible"/>
                                      </p:to>
                                    </p:set>
                                    <p:animEffect transition="in" filter="fade">
                                      <p:cBhvr>
                                        <p:cTn id="443" dur="100"/>
                                        <p:tgtEl>
                                          <p:spTgt spid="131"/>
                                        </p:tgtEl>
                                      </p:cBhvr>
                                    </p:animEffect>
                                  </p:childTnLst>
                                </p:cTn>
                              </p:par>
                            </p:childTnLst>
                          </p:cTn>
                        </p:par>
                        <p:par>
                          <p:cTn id="444" fill="hold">
                            <p:stCondLst>
                              <p:cond delay="11000"/>
                            </p:stCondLst>
                            <p:childTnLst>
                              <p:par>
                                <p:cTn id="445" presetID="10" presetClass="entr" presetSubtype="0" fill="hold" grpId="0" nodeType="afterEffect">
                                  <p:stCondLst>
                                    <p:cond delay="0"/>
                                  </p:stCondLst>
                                  <p:childTnLst>
                                    <p:set>
                                      <p:cBhvr>
                                        <p:cTn id="446" dur="1" fill="hold">
                                          <p:stCondLst>
                                            <p:cond delay="0"/>
                                          </p:stCondLst>
                                        </p:cTn>
                                        <p:tgtEl>
                                          <p:spTgt spid="132"/>
                                        </p:tgtEl>
                                        <p:attrNameLst>
                                          <p:attrName>style.visibility</p:attrName>
                                        </p:attrNameLst>
                                      </p:cBhvr>
                                      <p:to>
                                        <p:strVal val="visible"/>
                                      </p:to>
                                    </p:set>
                                    <p:animEffect transition="in" filter="fade">
                                      <p:cBhvr>
                                        <p:cTn id="447" dur="100"/>
                                        <p:tgtEl>
                                          <p:spTgt spid="132"/>
                                        </p:tgtEl>
                                      </p:cBhvr>
                                    </p:animEffect>
                                  </p:childTnLst>
                                </p:cTn>
                              </p:par>
                            </p:childTnLst>
                          </p:cTn>
                        </p:par>
                        <p:par>
                          <p:cTn id="448" fill="hold">
                            <p:stCondLst>
                              <p:cond delay="11100"/>
                            </p:stCondLst>
                            <p:childTnLst>
                              <p:par>
                                <p:cTn id="449" presetID="10" presetClass="entr" presetSubtype="0" fill="hold" grpId="0" nodeType="afterEffect">
                                  <p:stCondLst>
                                    <p:cond delay="0"/>
                                  </p:stCondLst>
                                  <p:childTnLst>
                                    <p:set>
                                      <p:cBhvr>
                                        <p:cTn id="450" dur="1" fill="hold">
                                          <p:stCondLst>
                                            <p:cond delay="0"/>
                                          </p:stCondLst>
                                        </p:cTn>
                                        <p:tgtEl>
                                          <p:spTgt spid="133"/>
                                        </p:tgtEl>
                                        <p:attrNameLst>
                                          <p:attrName>style.visibility</p:attrName>
                                        </p:attrNameLst>
                                      </p:cBhvr>
                                      <p:to>
                                        <p:strVal val="visible"/>
                                      </p:to>
                                    </p:set>
                                    <p:animEffect transition="in" filter="fade">
                                      <p:cBhvr>
                                        <p:cTn id="451" dur="100"/>
                                        <p:tgtEl>
                                          <p:spTgt spid="133"/>
                                        </p:tgtEl>
                                      </p:cBhvr>
                                    </p:animEffect>
                                  </p:childTnLst>
                                </p:cTn>
                              </p:par>
                            </p:childTnLst>
                          </p:cTn>
                        </p:par>
                        <p:par>
                          <p:cTn id="452" fill="hold">
                            <p:stCondLst>
                              <p:cond delay="11200"/>
                            </p:stCondLst>
                            <p:childTnLst>
                              <p:par>
                                <p:cTn id="453" presetID="10" presetClass="entr" presetSubtype="0" fill="hold" grpId="0" nodeType="afterEffect">
                                  <p:stCondLst>
                                    <p:cond delay="0"/>
                                  </p:stCondLst>
                                  <p:childTnLst>
                                    <p:set>
                                      <p:cBhvr>
                                        <p:cTn id="454" dur="1" fill="hold">
                                          <p:stCondLst>
                                            <p:cond delay="0"/>
                                          </p:stCondLst>
                                        </p:cTn>
                                        <p:tgtEl>
                                          <p:spTgt spid="134"/>
                                        </p:tgtEl>
                                        <p:attrNameLst>
                                          <p:attrName>style.visibility</p:attrName>
                                        </p:attrNameLst>
                                      </p:cBhvr>
                                      <p:to>
                                        <p:strVal val="visible"/>
                                      </p:to>
                                    </p:set>
                                    <p:animEffect transition="in" filter="fade">
                                      <p:cBhvr>
                                        <p:cTn id="455" dur="100"/>
                                        <p:tgtEl>
                                          <p:spTgt spid="134"/>
                                        </p:tgtEl>
                                      </p:cBhvr>
                                    </p:animEffect>
                                  </p:childTnLst>
                                </p:cTn>
                              </p:par>
                            </p:childTnLst>
                          </p:cTn>
                        </p:par>
                        <p:par>
                          <p:cTn id="456" fill="hold">
                            <p:stCondLst>
                              <p:cond delay="11300"/>
                            </p:stCondLst>
                            <p:childTnLst>
                              <p:par>
                                <p:cTn id="457" presetID="10" presetClass="entr" presetSubtype="0" fill="hold" grpId="0" nodeType="afterEffect">
                                  <p:stCondLst>
                                    <p:cond delay="0"/>
                                  </p:stCondLst>
                                  <p:childTnLst>
                                    <p:set>
                                      <p:cBhvr>
                                        <p:cTn id="458" dur="1" fill="hold">
                                          <p:stCondLst>
                                            <p:cond delay="0"/>
                                          </p:stCondLst>
                                        </p:cTn>
                                        <p:tgtEl>
                                          <p:spTgt spid="135"/>
                                        </p:tgtEl>
                                        <p:attrNameLst>
                                          <p:attrName>style.visibility</p:attrName>
                                        </p:attrNameLst>
                                      </p:cBhvr>
                                      <p:to>
                                        <p:strVal val="visible"/>
                                      </p:to>
                                    </p:set>
                                    <p:animEffect transition="in" filter="fade">
                                      <p:cBhvr>
                                        <p:cTn id="459" dur="100"/>
                                        <p:tgtEl>
                                          <p:spTgt spid="135"/>
                                        </p:tgtEl>
                                      </p:cBhvr>
                                    </p:animEffect>
                                  </p:childTnLst>
                                </p:cTn>
                              </p:par>
                            </p:childTnLst>
                          </p:cTn>
                        </p:par>
                        <p:par>
                          <p:cTn id="460" fill="hold">
                            <p:stCondLst>
                              <p:cond delay="11400"/>
                            </p:stCondLst>
                            <p:childTnLst>
                              <p:par>
                                <p:cTn id="461" presetID="10" presetClass="entr" presetSubtype="0" fill="hold" grpId="0" nodeType="afterEffect">
                                  <p:stCondLst>
                                    <p:cond delay="0"/>
                                  </p:stCondLst>
                                  <p:childTnLst>
                                    <p:set>
                                      <p:cBhvr>
                                        <p:cTn id="462" dur="1" fill="hold">
                                          <p:stCondLst>
                                            <p:cond delay="0"/>
                                          </p:stCondLst>
                                        </p:cTn>
                                        <p:tgtEl>
                                          <p:spTgt spid="136"/>
                                        </p:tgtEl>
                                        <p:attrNameLst>
                                          <p:attrName>style.visibility</p:attrName>
                                        </p:attrNameLst>
                                      </p:cBhvr>
                                      <p:to>
                                        <p:strVal val="visible"/>
                                      </p:to>
                                    </p:set>
                                    <p:animEffect transition="in" filter="fade">
                                      <p:cBhvr>
                                        <p:cTn id="463" dur="100"/>
                                        <p:tgtEl>
                                          <p:spTgt spid="136"/>
                                        </p:tgtEl>
                                      </p:cBhvr>
                                    </p:animEffect>
                                  </p:childTnLst>
                                </p:cTn>
                              </p:par>
                            </p:childTnLst>
                          </p:cTn>
                        </p:par>
                        <p:par>
                          <p:cTn id="464" fill="hold">
                            <p:stCondLst>
                              <p:cond delay="11500"/>
                            </p:stCondLst>
                            <p:childTnLst>
                              <p:par>
                                <p:cTn id="465" presetID="10" presetClass="entr" presetSubtype="0" fill="hold" grpId="0" nodeType="afterEffect">
                                  <p:stCondLst>
                                    <p:cond delay="0"/>
                                  </p:stCondLst>
                                  <p:childTnLst>
                                    <p:set>
                                      <p:cBhvr>
                                        <p:cTn id="466" dur="1" fill="hold">
                                          <p:stCondLst>
                                            <p:cond delay="0"/>
                                          </p:stCondLst>
                                        </p:cTn>
                                        <p:tgtEl>
                                          <p:spTgt spid="137"/>
                                        </p:tgtEl>
                                        <p:attrNameLst>
                                          <p:attrName>style.visibility</p:attrName>
                                        </p:attrNameLst>
                                      </p:cBhvr>
                                      <p:to>
                                        <p:strVal val="visible"/>
                                      </p:to>
                                    </p:set>
                                    <p:animEffect transition="in" filter="fade">
                                      <p:cBhvr>
                                        <p:cTn id="467" dur="100"/>
                                        <p:tgtEl>
                                          <p:spTgt spid="137"/>
                                        </p:tgtEl>
                                      </p:cBhvr>
                                    </p:animEffect>
                                  </p:childTnLst>
                                </p:cTn>
                              </p:par>
                            </p:childTnLst>
                          </p:cTn>
                        </p:par>
                        <p:par>
                          <p:cTn id="468" fill="hold">
                            <p:stCondLst>
                              <p:cond delay="11600"/>
                            </p:stCondLst>
                            <p:childTnLst>
                              <p:par>
                                <p:cTn id="469" presetID="10" presetClass="entr" presetSubtype="0" fill="hold" grpId="0" nodeType="afterEffect">
                                  <p:stCondLst>
                                    <p:cond delay="0"/>
                                  </p:stCondLst>
                                  <p:childTnLst>
                                    <p:set>
                                      <p:cBhvr>
                                        <p:cTn id="470" dur="1" fill="hold">
                                          <p:stCondLst>
                                            <p:cond delay="0"/>
                                          </p:stCondLst>
                                        </p:cTn>
                                        <p:tgtEl>
                                          <p:spTgt spid="138"/>
                                        </p:tgtEl>
                                        <p:attrNameLst>
                                          <p:attrName>style.visibility</p:attrName>
                                        </p:attrNameLst>
                                      </p:cBhvr>
                                      <p:to>
                                        <p:strVal val="visible"/>
                                      </p:to>
                                    </p:set>
                                    <p:animEffect transition="in" filter="fade">
                                      <p:cBhvr>
                                        <p:cTn id="471" dur="100"/>
                                        <p:tgtEl>
                                          <p:spTgt spid="138"/>
                                        </p:tgtEl>
                                      </p:cBhvr>
                                    </p:animEffect>
                                  </p:childTnLst>
                                </p:cTn>
                              </p:par>
                            </p:childTnLst>
                          </p:cTn>
                        </p:par>
                        <p:par>
                          <p:cTn id="472" fill="hold">
                            <p:stCondLst>
                              <p:cond delay="11700"/>
                            </p:stCondLst>
                            <p:childTnLst>
                              <p:par>
                                <p:cTn id="473" presetID="10" presetClass="entr" presetSubtype="0" fill="hold" grpId="0" nodeType="afterEffect">
                                  <p:stCondLst>
                                    <p:cond delay="0"/>
                                  </p:stCondLst>
                                  <p:childTnLst>
                                    <p:set>
                                      <p:cBhvr>
                                        <p:cTn id="474" dur="1" fill="hold">
                                          <p:stCondLst>
                                            <p:cond delay="0"/>
                                          </p:stCondLst>
                                        </p:cTn>
                                        <p:tgtEl>
                                          <p:spTgt spid="139"/>
                                        </p:tgtEl>
                                        <p:attrNameLst>
                                          <p:attrName>style.visibility</p:attrName>
                                        </p:attrNameLst>
                                      </p:cBhvr>
                                      <p:to>
                                        <p:strVal val="visible"/>
                                      </p:to>
                                    </p:set>
                                    <p:animEffect transition="in" filter="fade">
                                      <p:cBhvr>
                                        <p:cTn id="475" dur="100"/>
                                        <p:tgtEl>
                                          <p:spTgt spid="139"/>
                                        </p:tgtEl>
                                      </p:cBhvr>
                                    </p:animEffect>
                                  </p:childTnLst>
                                </p:cTn>
                              </p:par>
                            </p:childTnLst>
                          </p:cTn>
                        </p:par>
                        <p:par>
                          <p:cTn id="476" fill="hold">
                            <p:stCondLst>
                              <p:cond delay="11800"/>
                            </p:stCondLst>
                            <p:childTnLst>
                              <p:par>
                                <p:cTn id="477" presetID="10" presetClass="entr" presetSubtype="0" fill="hold" grpId="0" nodeType="afterEffect">
                                  <p:stCondLst>
                                    <p:cond delay="0"/>
                                  </p:stCondLst>
                                  <p:childTnLst>
                                    <p:set>
                                      <p:cBhvr>
                                        <p:cTn id="478" dur="1" fill="hold">
                                          <p:stCondLst>
                                            <p:cond delay="0"/>
                                          </p:stCondLst>
                                        </p:cTn>
                                        <p:tgtEl>
                                          <p:spTgt spid="140"/>
                                        </p:tgtEl>
                                        <p:attrNameLst>
                                          <p:attrName>style.visibility</p:attrName>
                                        </p:attrNameLst>
                                      </p:cBhvr>
                                      <p:to>
                                        <p:strVal val="visible"/>
                                      </p:to>
                                    </p:set>
                                    <p:animEffect transition="in" filter="fade">
                                      <p:cBhvr>
                                        <p:cTn id="479" dur="100"/>
                                        <p:tgtEl>
                                          <p:spTgt spid="140"/>
                                        </p:tgtEl>
                                      </p:cBhvr>
                                    </p:animEffect>
                                  </p:childTnLst>
                                </p:cTn>
                              </p:par>
                            </p:childTnLst>
                          </p:cTn>
                        </p:par>
                        <p:par>
                          <p:cTn id="480" fill="hold">
                            <p:stCondLst>
                              <p:cond delay="11900"/>
                            </p:stCondLst>
                            <p:childTnLst>
                              <p:par>
                                <p:cTn id="481" presetID="10" presetClass="entr" presetSubtype="0" fill="hold" grpId="0" nodeType="afterEffect">
                                  <p:stCondLst>
                                    <p:cond delay="0"/>
                                  </p:stCondLst>
                                  <p:childTnLst>
                                    <p:set>
                                      <p:cBhvr>
                                        <p:cTn id="482" dur="1" fill="hold">
                                          <p:stCondLst>
                                            <p:cond delay="0"/>
                                          </p:stCondLst>
                                        </p:cTn>
                                        <p:tgtEl>
                                          <p:spTgt spid="141"/>
                                        </p:tgtEl>
                                        <p:attrNameLst>
                                          <p:attrName>style.visibility</p:attrName>
                                        </p:attrNameLst>
                                      </p:cBhvr>
                                      <p:to>
                                        <p:strVal val="visible"/>
                                      </p:to>
                                    </p:set>
                                    <p:animEffect transition="in" filter="fade">
                                      <p:cBhvr>
                                        <p:cTn id="483" dur="100"/>
                                        <p:tgtEl>
                                          <p:spTgt spid="141"/>
                                        </p:tgtEl>
                                      </p:cBhvr>
                                    </p:animEffect>
                                  </p:childTnLst>
                                </p:cTn>
                              </p:par>
                            </p:childTnLst>
                          </p:cTn>
                        </p:par>
                        <p:par>
                          <p:cTn id="484" fill="hold">
                            <p:stCondLst>
                              <p:cond delay="12000"/>
                            </p:stCondLst>
                            <p:childTnLst>
                              <p:par>
                                <p:cTn id="485" presetID="10" presetClass="entr" presetSubtype="0" fill="hold" grpId="0" nodeType="afterEffect">
                                  <p:stCondLst>
                                    <p:cond delay="0"/>
                                  </p:stCondLst>
                                  <p:childTnLst>
                                    <p:set>
                                      <p:cBhvr>
                                        <p:cTn id="486" dur="1" fill="hold">
                                          <p:stCondLst>
                                            <p:cond delay="0"/>
                                          </p:stCondLst>
                                        </p:cTn>
                                        <p:tgtEl>
                                          <p:spTgt spid="142"/>
                                        </p:tgtEl>
                                        <p:attrNameLst>
                                          <p:attrName>style.visibility</p:attrName>
                                        </p:attrNameLst>
                                      </p:cBhvr>
                                      <p:to>
                                        <p:strVal val="visible"/>
                                      </p:to>
                                    </p:set>
                                    <p:animEffect transition="in" filter="fade">
                                      <p:cBhvr>
                                        <p:cTn id="487" dur="100"/>
                                        <p:tgtEl>
                                          <p:spTgt spid="142"/>
                                        </p:tgtEl>
                                      </p:cBhvr>
                                    </p:animEffect>
                                  </p:childTnLst>
                                </p:cTn>
                              </p:par>
                            </p:childTnLst>
                          </p:cTn>
                        </p:par>
                        <p:par>
                          <p:cTn id="488" fill="hold">
                            <p:stCondLst>
                              <p:cond delay="12100"/>
                            </p:stCondLst>
                            <p:childTnLst>
                              <p:par>
                                <p:cTn id="489" presetID="10" presetClass="entr" presetSubtype="0" fill="hold" grpId="0" nodeType="afterEffect">
                                  <p:stCondLst>
                                    <p:cond delay="0"/>
                                  </p:stCondLst>
                                  <p:childTnLst>
                                    <p:set>
                                      <p:cBhvr>
                                        <p:cTn id="490" dur="1" fill="hold">
                                          <p:stCondLst>
                                            <p:cond delay="0"/>
                                          </p:stCondLst>
                                        </p:cTn>
                                        <p:tgtEl>
                                          <p:spTgt spid="143"/>
                                        </p:tgtEl>
                                        <p:attrNameLst>
                                          <p:attrName>style.visibility</p:attrName>
                                        </p:attrNameLst>
                                      </p:cBhvr>
                                      <p:to>
                                        <p:strVal val="visible"/>
                                      </p:to>
                                    </p:set>
                                    <p:animEffect transition="in" filter="fade">
                                      <p:cBhvr>
                                        <p:cTn id="491" dur="100"/>
                                        <p:tgtEl>
                                          <p:spTgt spid="143"/>
                                        </p:tgtEl>
                                      </p:cBhvr>
                                    </p:animEffect>
                                  </p:childTnLst>
                                </p:cTn>
                              </p:par>
                            </p:childTnLst>
                          </p:cTn>
                        </p:par>
                        <p:par>
                          <p:cTn id="492" fill="hold">
                            <p:stCondLst>
                              <p:cond delay="12200"/>
                            </p:stCondLst>
                            <p:childTnLst>
                              <p:par>
                                <p:cTn id="493" presetID="10" presetClass="entr" presetSubtype="0" fill="hold" grpId="0" nodeType="afterEffect">
                                  <p:stCondLst>
                                    <p:cond delay="0"/>
                                  </p:stCondLst>
                                  <p:childTnLst>
                                    <p:set>
                                      <p:cBhvr>
                                        <p:cTn id="494" dur="1" fill="hold">
                                          <p:stCondLst>
                                            <p:cond delay="0"/>
                                          </p:stCondLst>
                                        </p:cTn>
                                        <p:tgtEl>
                                          <p:spTgt spid="144"/>
                                        </p:tgtEl>
                                        <p:attrNameLst>
                                          <p:attrName>style.visibility</p:attrName>
                                        </p:attrNameLst>
                                      </p:cBhvr>
                                      <p:to>
                                        <p:strVal val="visible"/>
                                      </p:to>
                                    </p:set>
                                    <p:animEffect transition="in" filter="fade">
                                      <p:cBhvr>
                                        <p:cTn id="495" dur="100"/>
                                        <p:tgtEl>
                                          <p:spTgt spid="144"/>
                                        </p:tgtEl>
                                      </p:cBhvr>
                                    </p:animEffect>
                                  </p:childTnLst>
                                </p:cTn>
                              </p:par>
                            </p:childTnLst>
                          </p:cTn>
                        </p:par>
                        <p:par>
                          <p:cTn id="496" fill="hold">
                            <p:stCondLst>
                              <p:cond delay="12300"/>
                            </p:stCondLst>
                            <p:childTnLst>
                              <p:par>
                                <p:cTn id="497" presetID="10" presetClass="entr" presetSubtype="0" fill="hold" grpId="0" nodeType="afterEffect">
                                  <p:stCondLst>
                                    <p:cond delay="0"/>
                                  </p:stCondLst>
                                  <p:childTnLst>
                                    <p:set>
                                      <p:cBhvr>
                                        <p:cTn id="498" dur="1" fill="hold">
                                          <p:stCondLst>
                                            <p:cond delay="0"/>
                                          </p:stCondLst>
                                        </p:cTn>
                                        <p:tgtEl>
                                          <p:spTgt spid="145"/>
                                        </p:tgtEl>
                                        <p:attrNameLst>
                                          <p:attrName>style.visibility</p:attrName>
                                        </p:attrNameLst>
                                      </p:cBhvr>
                                      <p:to>
                                        <p:strVal val="visible"/>
                                      </p:to>
                                    </p:set>
                                    <p:animEffect transition="in" filter="fade">
                                      <p:cBhvr>
                                        <p:cTn id="499" dur="100"/>
                                        <p:tgtEl>
                                          <p:spTgt spid="145"/>
                                        </p:tgtEl>
                                      </p:cBhvr>
                                    </p:animEffect>
                                  </p:childTnLst>
                                </p:cTn>
                              </p:par>
                            </p:childTnLst>
                          </p:cTn>
                        </p:par>
                        <p:par>
                          <p:cTn id="500" fill="hold">
                            <p:stCondLst>
                              <p:cond delay="12400"/>
                            </p:stCondLst>
                            <p:childTnLst>
                              <p:par>
                                <p:cTn id="501" presetID="10" presetClass="entr" presetSubtype="0" fill="hold" grpId="0" nodeType="afterEffect">
                                  <p:stCondLst>
                                    <p:cond delay="0"/>
                                  </p:stCondLst>
                                  <p:childTnLst>
                                    <p:set>
                                      <p:cBhvr>
                                        <p:cTn id="502" dur="1" fill="hold">
                                          <p:stCondLst>
                                            <p:cond delay="0"/>
                                          </p:stCondLst>
                                        </p:cTn>
                                        <p:tgtEl>
                                          <p:spTgt spid="146"/>
                                        </p:tgtEl>
                                        <p:attrNameLst>
                                          <p:attrName>style.visibility</p:attrName>
                                        </p:attrNameLst>
                                      </p:cBhvr>
                                      <p:to>
                                        <p:strVal val="visible"/>
                                      </p:to>
                                    </p:set>
                                    <p:animEffect transition="in" filter="fade">
                                      <p:cBhvr>
                                        <p:cTn id="503" dur="100"/>
                                        <p:tgtEl>
                                          <p:spTgt spid="146"/>
                                        </p:tgtEl>
                                      </p:cBhvr>
                                    </p:animEffect>
                                  </p:childTnLst>
                                </p:cTn>
                              </p:par>
                            </p:childTnLst>
                          </p:cTn>
                        </p:par>
                        <p:par>
                          <p:cTn id="504" fill="hold">
                            <p:stCondLst>
                              <p:cond delay="12500"/>
                            </p:stCondLst>
                            <p:childTnLst>
                              <p:par>
                                <p:cTn id="505" presetID="10" presetClass="entr" presetSubtype="0" fill="hold" grpId="0" nodeType="afterEffect">
                                  <p:stCondLst>
                                    <p:cond delay="0"/>
                                  </p:stCondLst>
                                  <p:childTnLst>
                                    <p:set>
                                      <p:cBhvr>
                                        <p:cTn id="506" dur="1" fill="hold">
                                          <p:stCondLst>
                                            <p:cond delay="0"/>
                                          </p:stCondLst>
                                        </p:cTn>
                                        <p:tgtEl>
                                          <p:spTgt spid="150"/>
                                        </p:tgtEl>
                                        <p:attrNameLst>
                                          <p:attrName>style.visibility</p:attrName>
                                        </p:attrNameLst>
                                      </p:cBhvr>
                                      <p:to>
                                        <p:strVal val="visible"/>
                                      </p:to>
                                    </p:set>
                                    <p:animEffect transition="in" filter="fade">
                                      <p:cBhvr>
                                        <p:cTn id="507" dur="100"/>
                                        <p:tgtEl>
                                          <p:spTgt spid="150"/>
                                        </p:tgtEl>
                                      </p:cBhvr>
                                    </p:animEffect>
                                  </p:childTnLst>
                                </p:cTn>
                              </p:par>
                            </p:childTnLst>
                          </p:cTn>
                        </p:par>
                        <p:par>
                          <p:cTn id="508" fill="hold">
                            <p:stCondLst>
                              <p:cond delay="12600"/>
                            </p:stCondLst>
                            <p:childTnLst>
                              <p:par>
                                <p:cTn id="509" presetID="10" presetClass="entr" presetSubtype="0" fill="hold" grpId="0" nodeType="afterEffect">
                                  <p:stCondLst>
                                    <p:cond delay="0"/>
                                  </p:stCondLst>
                                  <p:childTnLst>
                                    <p:set>
                                      <p:cBhvr>
                                        <p:cTn id="510" dur="1" fill="hold">
                                          <p:stCondLst>
                                            <p:cond delay="0"/>
                                          </p:stCondLst>
                                        </p:cTn>
                                        <p:tgtEl>
                                          <p:spTgt spid="151"/>
                                        </p:tgtEl>
                                        <p:attrNameLst>
                                          <p:attrName>style.visibility</p:attrName>
                                        </p:attrNameLst>
                                      </p:cBhvr>
                                      <p:to>
                                        <p:strVal val="visible"/>
                                      </p:to>
                                    </p:set>
                                    <p:animEffect transition="in" filter="fade">
                                      <p:cBhvr>
                                        <p:cTn id="511" dur="100"/>
                                        <p:tgtEl>
                                          <p:spTgt spid="151"/>
                                        </p:tgtEl>
                                      </p:cBhvr>
                                    </p:animEffect>
                                  </p:childTnLst>
                                </p:cTn>
                              </p:par>
                            </p:childTnLst>
                          </p:cTn>
                        </p:par>
                        <p:par>
                          <p:cTn id="512" fill="hold">
                            <p:stCondLst>
                              <p:cond delay="12700"/>
                            </p:stCondLst>
                            <p:childTnLst>
                              <p:par>
                                <p:cTn id="513" presetID="10" presetClass="entr" presetSubtype="0" fill="hold" grpId="0" nodeType="afterEffect">
                                  <p:stCondLst>
                                    <p:cond delay="0"/>
                                  </p:stCondLst>
                                  <p:childTnLst>
                                    <p:set>
                                      <p:cBhvr>
                                        <p:cTn id="514" dur="1" fill="hold">
                                          <p:stCondLst>
                                            <p:cond delay="0"/>
                                          </p:stCondLst>
                                        </p:cTn>
                                        <p:tgtEl>
                                          <p:spTgt spid="152"/>
                                        </p:tgtEl>
                                        <p:attrNameLst>
                                          <p:attrName>style.visibility</p:attrName>
                                        </p:attrNameLst>
                                      </p:cBhvr>
                                      <p:to>
                                        <p:strVal val="visible"/>
                                      </p:to>
                                    </p:set>
                                    <p:animEffect transition="in" filter="fade">
                                      <p:cBhvr>
                                        <p:cTn id="515" dur="100"/>
                                        <p:tgtEl>
                                          <p:spTgt spid="152"/>
                                        </p:tgtEl>
                                      </p:cBhvr>
                                    </p:animEffect>
                                  </p:childTnLst>
                                </p:cTn>
                              </p:par>
                            </p:childTnLst>
                          </p:cTn>
                        </p:par>
                        <p:par>
                          <p:cTn id="516" fill="hold">
                            <p:stCondLst>
                              <p:cond delay="12800"/>
                            </p:stCondLst>
                            <p:childTnLst>
                              <p:par>
                                <p:cTn id="517" presetID="10" presetClass="entr" presetSubtype="0" fill="hold" grpId="0" nodeType="afterEffect">
                                  <p:stCondLst>
                                    <p:cond delay="0"/>
                                  </p:stCondLst>
                                  <p:childTnLst>
                                    <p:set>
                                      <p:cBhvr>
                                        <p:cTn id="518" dur="1" fill="hold">
                                          <p:stCondLst>
                                            <p:cond delay="0"/>
                                          </p:stCondLst>
                                        </p:cTn>
                                        <p:tgtEl>
                                          <p:spTgt spid="153"/>
                                        </p:tgtEl>
                                        <p:attrNameLst>
                                          <p:attrName>style.visibility</p:attrName>
                                        </p:attrNameLst>
                                      </p:cBhvr>
                                      <p:to>
                                        <p:strVal val="visible"/>
                                      </p:to>
                                    </p:set>
                                    <p:animEffect transition="in" filter="fade">
                                      <p:cBhvr>
                                        <p:cTn id="519" dur="100"/>
                                        <p:tgtEl>
                                          <p:spTgt spid="153"/>
                                        </p:tgtEl>
                                      </p:cBhvr>
                                    </p:animEffect>
                                  </p:childTnLst>
                                </p:cTn>
                              </p:par>
                            </p:childTnLst>
                          </p:cTn>
                        </p:par>
                        <p:par>
                          <p:cTn id="520" fill="hold">
                            <p:stCondLst>
                              <p:cond delay="12900"/>
                            </p:stCondLst>
                            <p:childTnLst>
                              <p:par>
                                <p:cTn id="521" presetID="10" presetClass="entr" presetSubtype="0" fill="hold" grpId="0" nodeType="afterEffect">
                                  <p:stCondLst>
                                    <p:cond delay="0"/>
                                  </p:stCondLst>
                                  <p:childTnLst>
                                    <p:set>
                                      <p:cBhvr>
                                        <p:cTn id="522" dur="1" fill="hold">
                                          <p:stCondLst>
                                            <p:cond delay="0"/>
                                          </p:stCondLst>
                                        </p:cTn>
                                        <p:tgtEl>
                                          <p:spTgt spid="154"/>
                                        </p:tgtEl>
                                        <p:attrNameLst>
                                          <p:attrName>style.visibility</p:attrName>
                                        </p:attrNameLst>
                                      </p:cBhvr>
                                      <p:to>
                                        <p:strVal val="visible"/>
                                      </p:to>
                                    </p:set>
                                    <p:animEffect transition="in" filter="fade">
                                      <p:cBhvr>
                                        <p:cTn id="523" dur="100"/>
                                        <p:tgtEl>
                                          <p:spTgt spid="154"/>
                                        </p:tgtEl>
                                      </p:cBhvr>
                                    </p:animEffect>
                                  </p:childTnLst>
                                </p:cTn>
                              </p:par>
                            </p:childTnLst>
                          </p:cTn>
                        </p:par>
                        <p:par>
                          <p:cTn id="524" fill="hold">
                            <p:stCondLst>
                              <p:cond delay="13000"/>
                            </p:stCondLst>
                            <p:childTnLst>
                              <p:par>
                                <p:cTn id="525" presetID="10" presetClass="entr" presetSubtype="0" fill="hold" grpId="0" nodeType="afterEffect">
                                  <p:stCondLst>
                                    <p:cond delay="0"/>
                                  </p:stCondLst>
                                  <p:childTnLst>
                                    <p:set>
                                      <p:cBhvr>
                                        <p:cTn id="526" dur="1" fill="hold">
                                          <p:stCondLst>
                                            <p:cond delay="0"/>
                                          </p:stCondLst>
                                        </p:cTn>
                                        <p:tgtEl>
                                          <p:spTgt spid="156"/>
                                        </p:tgtEl>
                                        <p:attrNameLst>
                                          <p:attrName>style.visibility</p:attrName>
                                        </p:attrNameLst>
                                      </p:cBhvr>
                                      <p:to>
                                        <p:strVal val="visible"/>
                                      </p:to>
                                    </p:set>
                                    <p:animEffect transition="in" filter="fade">
                                      <p:cBhvr>
                                        <p:cTn id="527" dur="100"/>
                                        <p:tgtEl>
                                          <p:spTgt spid="156"/>
                                        </p:tgtEl>
                                      </p:cBhvr>
                                    </p:animEffect>
                                  </p:childTnLst>
                                </p:cTn>
                              </p:par>
                            </p:childTnLst>
                          </p:cTn>
                        </p:par>
                        <p:par>
                          <p:cTn id="528" fill="hold">
                            <p:stCondLst>
                              <p:cond delay="13100"/>
                            </p:stCondLst>
                            <p:childTnLst>
                              <p:par>
                                <p:cTn id="529" presetID="10" presetClass="entr" presetSubtype="0" fill="hold" grpId="0" nodeType="afterEffect">
                                  <p:stCondLst>
                                    <p:cond delay="0"/>
                                  </p:stCondLst>
                                  <p:childTnLst>
                                    <p:set>
                                      <p:cBhvr>
                                        <p:cTn id="530" dur="1" fill="hold">
                                          <p:stCondLst>
                                            <p:cond delay="0"/>
                                          </p:stCondLst>
                                        </p:cTn>
                                        <p:tgtEl>
                                          <p:spTgt spid="157"/>
                                        </p:tgtEl>
                                        <p:attrNameLst>
                                          <p:attrName>style.visibility</p:attrName>
                                        </p:attrNameLst>
                                      </p:cBhvr>
                                      <p:to>
                                        <p:strVal val="visible"/>
                                      </p:to>
                                    </p:set>
                                    <p:animEffect transition="in" filter="fade">
                                      <p:cBhvr>
                                        <p:cTn id="531" dur="100"/>
                                        <p:tgtEl>
                                          <p:spTgt spid="157"/>
                                        </p:tgtEl>
                                      </p:cBhvr>
                                    </p:animEffect>
                                  </p:childTnLst>
                                </p:cTn>
                              </p:par>
                            </p:childTnLst>
                          </p:cTn>
                        </p:par>
                        <p:par>
                          <p:cTn id="532" fill="hold">
                            <p:stCondLst>
                              <p:cond delay="13200"/>
                            </p:stCondLst>
                            <p:childTnLst>
                              <p:par>
                                <p:cTn id="533" presetID="10" presetClass="entr" presetSubtype="0" fill="hold" grpId="0" nodeType="afterEffect">
                                  <p:stCondLst>
                                    <p:cond delay="0"/>
                                  </p:stCondLst>
                                  <p:childTnLst>
                                    <p:set>
                                      <p:cBhvr>
                                        <p:cTn id="534" dur="1" fill="hold">
                                          <p:stCondLst>
                                            <p:cond delay="0"/>
                                          </p:stCondLst>
                                        </p:cTn>
                                        <p:tgtEl>
                                          <p:spTgt spid="158"/>
                                        </p:tgtEl>
                                        <p:attrNameLst>
                                          <p:attrName>style.visibility</p:attrName>
                                        </p:attrNameLst>
                                      </p:cBhvr>
                                      <p:to>
                                        <p:strVal val="visible"/>
                                      </p:to>
                                    </p:set>
                                    <p:animEffect transition="in" filter="fade">
                                      <p:cBhvr>
                                        <p:cTn id="535" dur="100"/>
                                        <p:tgtEl>
                                          <p:spTgt spid="158"/>
                                        </p:tgtEl>
                                      </p:cBhvr>
                                    </p:animEffect>
                                  </p:childTnLst>
                                </p:cTn>
                              </p:par>
                            </p:childTnLst>
                          </p:cTn>
                        </p:par>
                        <p:par>
                          <p:cTn id="536" fill="hold">
                            <p:stCondLst>
                              <p:cond delay="13300"/>
                            </p:stCondLst>
                            <p:childTnLst>
                              <p:par>
                                <p:cTn id="537" presetID="10" presetClass="entr" presetSubtype="0" fill="hold" grpId="0" nodeType="afterEffect">
                                  <p:stCondLst>
                                    <p:cond delay="0"/>
                                  </p:stCondLst>
                                  <p:childTnLst>
                                    <p:set>
                                      <p:cBhvr>
                                        <p:cTn id="538" dur="1" fill="hold">
                                          <p:stCondLst>
                                            <p:cond delay="0"/>
                                          </p:stCondLst>
                                        </p:cTn>
                                        <p:tgtEl>
                                          <p:spTgt spid="159"/>
                                        </p:tgtEl>
                                        <p:attrNameLst>
                                          <p:attrName>style.visibility</p:attrName>
                                        </p:attrNameLst>
                                      </p:cBhvr>
                                      <p:to>
                                        <p:strVal val="visible"/>
                                      </p:to>
                                    </p:set>
                                    <p:animEffect transition="in" filter="fade">
                                      <p:cBhvr>
                                        <p:cTn id="539" dur="100"/>
                                        <p:tgtEl>
                                          <p:spTgt spid="159"/>
                                        </p:tgtEl>
                                      </p:cBhvr>
                                    </p:animEffect>
                                  </p:childTnLst>
                                </p:cTn>
                              </p:par>
                            </p:childTnLst>
                          </p:cTn>
                        </p:par>
                        <p:par>
                          <p:cTn id="540" fill="hold">
                            <p:stCondLst>
                              <p:cond delay="13400"/>
                            </p:stCondLst>
                            <p:childTnLst>
                              <p:par>
                                <p:cTn id="541" presetID="10" presetClass="entr" presetSubtype="0" fill="hold" grpId="0" nodeType="afterEffect">
                                  <p:stCondLst>
                                    <p:cond delay="0"/>
                                  </p:stCondLst>
                                  <p:childTnLst>
                                    <p:set>
                                      <p:cBhvr>
                                        <p:cTn id="542" dur="1" fill="hold">
                                          <p:stCondLst>
                                            <p:cond delay="0"/>
                                          </p:stCondLst>
                                        </p:cTn>
                                        <p:tgtEl>
                                          <p:spTgt spid="160"/>
                                        </p:tgtEl>
                                        <p:attrNameLst>
                                          <p:attrName>style.visibility</p:attrName>
                                        </p:attrNameLst>
                                      </p:cBhvr>
                                      <p:to>
                                        <p:strVal val="visible"/>
                                      </p:to>
                                    </p:set>
                                    <p:animEffect transition="in" filter="fade">
                                      <p:cBhvr>
                                        <p:cTn id="543" dur="100"/>
                                        <p:tgtEl>
                                          <p:spTgt spid="160"/>
                                        </p:tgtEl>
                                      </p:cBhvr>
                                    </p:animEffect>
                                  </p:childTnLst>
                                </p:cTn>
                              </p:par>
                            </p:childTnLst>
                          </p:cTn>
                        </p:par>
                        <p:par>
                          <p:cTn id="544" fill="hold">
                            <p:stCondLst>
                              <p:cond delay="13500"/>
                            </p:stCondLst>
                            <p:childTnLst>
                              <p:par>
                                <p:cTn id="545" presetID="10" presetClass="entr" presetSubtype="0" fill="hold" grpId="0" nodeType="afterEffect">
                                  <p:stCondLst>
                                    <p:cond delay="0"/>
                                  </p:stCondLst>
                                  <p:childTnLst>
                                    <p:set>
                                      <p:cBhvr>
                                        <p:cTn id="546" dur="1" fill="hold">
                                          <p:stCondLst>
                                            <p:cond delay="0"/>
                                          </p:stCondLst>
                                        </p:cTn>
                                        <p:tgtEl>
                                          <p:spTgt spid="161"/>
                                        </p:tgtEl>
                                        <p:attrNameLst>
                                          <p:attrName>style.visibility</p:attrName>
                                        </p:attrNameLst>
                                      </p:cBhvr>
                                      <p:to>
                                        <p:strVal val="visible"/>
                                      </p:to>
                                    </p:set>
                                    <p:animEffect transition="in" filter="fade">
                                      <p:cBhvr>
                                        <p:cTn id="547" dur="100"/>
                                        <p:tgtEl>
                                          <p:spTgt spid="161"/>
                                        </p:tgtEl>
                                      </p:cBhvr>
                                    </p:animEffect>
                                  </p:childTnLst>
                                </p:cTn>
                              </p:par>
                            </p:childTnLst>
                          </p:cTn>
                        </p:par>
                        <p:par>
                          <p:cTn id="548" fill="hold">
                            <p:stCondLst>
                              <p:cond delay="13600"/>
                            </p:stCondLst>
                            <p:childTnLst>
                              <p:par>
                                <p:cTn id="549" presetID="10" presetClass="entr" presetSubtype="0" fill="hold" grpId="0" nodeType="afterEffect">
                                  <p:stCondLst>
                                    <p:cond delay="0"/>
                                  </p:stCondLst>
                                  <p:childTnLst>
                                    <p:set>
                                      <p:cBhvr>
                                        <p:cTn id="550" dur="1" fill="hold">
                                          <p:stCondLst>
                                            <p:cond delay="0"/>
                                          </p:stCondLst>
                                        </p:cTn>
                                        <p:tgtEl>
                                          <p:spTgt spid="163"/>
                                        </p:tgtEl>
                                        <p:attrNameLst>
                                          <p:attrName>style.visibility</p:attrName>
                                        </p:attrNameLst>
                                      </p:cBhvr>
                                      <p:to>
                                        <p:strVal val="visible"/>
                                      </p:to>
                                    </p:set>
                                    <p:animEffect transition="in" filter="fade">
                                      <p:cBhvr>
                                        <p:cTn id="551" dur="100"/>
                                        <p:tgtEl>
                                          <p:spTgt spid="163"/>
                                        </p:tgtEl>
                                      </p:cBhvr>
                                    </p:animEffect>
                                  </p:childTnLst>
                                </p:cTn>
                              </p:par>
                            </p:childTnLst>
                          </p:cTn>
                        </p:par>
                        <p:par>
                          <p:cTn id="552" fill="hold">
                            <p:stCondLst>
                              <p:cond delay="13700"/>
                            </p:stCondLst>
                            <p:childTnLst>
                              <p:par>
                                <p:cTn id="553" presetID="10" presetClass="entr" presetSubtype="0" fill="hold" grpId="0" nodeType="afterEffect">
                                  <p:stCondLst>
                                    <p:cond delay="0"/>
                                  </p:stCondLst>
                                  <p:childTnLst>
                                    <p:set>
                                      <p:cBhvr>
                                        <p:cTn id="554" dur="1" fill="hold">
                                          <p:stCondLst>
                                            <p:cond delay="0"/>
                                          </p:stCondLst>
                                        </p:cTn>
                                        <p:tgtEl>
                                          <p:spTgt spid="164"/>
                                        </p:tgtEl>
                                        <p:attrNameLst>
                                          <p:attrName>style.visibility</p:attrName>
                                        </p:attrNameLst>
                                      </p:cBhvr>
                                      <p:to>
                                        <p:strVal val="visible"/>
                                      </p:to>
                                    </p:set>
                                    <p:animEffect transition="in" filter="fade">
                                      <p:cBhvr>
                                        <p:cTn id="555" dur="100"/>
                                        <p:tgtEl>
                                          <p:spTgt spid="164"/>
                                        </p:tgtEl>
                                      </p:cBhvr>
                                    </p:animEffect>
                                  </p:childTnLst>
                                </p:cTn>
                              </p:par>
                            </p:childTnLst>
                          </p:cTn>
                        </p:par>
                        <p:par>
                          <p:cTn id="556" fill="hold">
                            <p:stCondLst>
                              <p:cond delay="13800"/>
                            </p:stCondLst>
                            <p:childTnLst>
                              <p:par>
                                <p:cTn id="557" presetID="10" presetClass="entr" presetSubtype="0" fill="hold" grpId="0" nodeType="afterEffect">
                                  <p:stCondLst>
                                    <p:cond delay="0"/>
                                  </p:stCondLst>
                                  <p:childTnLst>
                                    <p:set>
                                      <p:cBhvr>
                                        <p:cTn id="558" dur="1" fill="hold">
                                          <p:stCondLst>
                                            <p:cond delay="0"/>
                                          </p:stCondLst>
                                        </p:cTn>
                                        <p:tgtEl>
                                          <p:spTgt spid="167"/>
                                        </p:tgtEl>
                                        <p:attrNameLst>
                                          <p:attrName>style.visibility</p:attrName>
                                        </p:attrNameLst>
                                      </p:cBhvr>
                                      <p:to>
                                        <p:strVal val="visible"/>
                                      </p:to>
                                    </p:set>
                                    <p:animEffect transition="in" filter="fade">
                                      <p:cBhvr>
                                        <p:cTn id="559" dur="100"/>
                                        <p:tgtEl>
                                          <p:spTgt spid="167"/>
                                        </p:tgtEl>
                                      </p:cBhvr>
                                    </p:animEffect>
                                  </p:childTnLst>
                                </p:cTn>
                              </p:par>
                            </p:childTnLst>
                          </p:cTn>
                        </p:par>
                        <p:par>
                          <p:cTn id="560" fill="hold">
                            <p:stCondLst>
                              <p:cond delay="13900"/>
                            </p:stCondLst>
                            <p:childTnLst>
                              <p:par>
                                <p:cTn id="561" presetID="10" presetClass="entr" presetSubtype="0" fill="hold" grpId="0" nodeType="afterEffect">
                                  <p:stCondLst>
                                    <p:cond delay="0"/>
                                  </p:stCondLst>
                                  <p:childTnLst>
                                    <p:set>
                                      <p:cBhvr>
                                        <p:cTn id="562" dur="1" fill="hold">
                                          <p:stCondLst>
                                            <p:cond delay="0"/>
                                          </p:stCondLst>
                                        </p:cTn>
                                        <p:tgtEl>
                                          <p:spTgt spid="168"/>
                                        </p:tgtEl>
                                        <p:attrNameLst>
                                          <p:attrName>style.visibility</p:attrName>
                                        </p:attrNameLst>
                                      </p:cBhvr>
                                      <p:to>
                                        <p:strVal val="visible"/>
                                      </p:to>
                                    </p:set>
                                    <p:animEffect transition="in" filter="fade">
                                      <p:cBhvr>
                                        <p:cTn id="563" dur="100"/>
                                        <p:tgtEl>
                                          <p:spTgt spid="168"/>
                                        </p:tgtEl>
                                      </p:cBhvr>
                                    </p:animEffect>
                                  </p:childTnLst>
                                </p:cTn>
                              </p:par>
                            </p:childTnLst>
                          </p:cTn>
                        </p:par>
                        <p:par>
                          <p:cTn id="564" fill="hold">
                            <p:stCondLst>
                              <p:cond delay="14000"/>
                            </p:stCondLst>
                            <p:childTnLst>
                              <p:par>
                                <p:cTn id="565" presetID="10" presetClass="entr" presetSubtype="0" fill="hold" grpId="0" nodeType="afterEffect">
                                  <p:stCondLst>
                                    <p:cond delay="0"/>
                                  </p:stCondLst>
                                  <p:childTnLst>
                                    <p:set>
                                      <p:cBhvr>
                                        <p:cTn id="566" dur="1" fill="hold">
                                          <p:stCondLst>
                                            <p:cond delay="0"/>
                                          </p:stCondLst>
                                        </p:cTn>
                                        <p:tgtEl>
                                          <p:spTgt spid="169"/>
                                        </p:tgtEl>
                                        <p:attrNameLst>
                                          <p:attrName>style.visibility</p:attrName>
                                        </p:attrNameLst>
                                      </p:cBhvr>
                                      <p:to>
                                        <p:strVal val="visible"/>
                                      </p:to>
                                    </p:set>
                                    <p:animEffect transition="in" filter="fade">
                                      <p:cBhvr>
                                        <p:cTn id="567" dur="100"/>
                                        <p:tgtEl>
                                          <p:spTgt spid="169"/>
                                        </p:tgtEl>
                                      </p:cBhvr>
                                    </p:animEffect>
                                  </p:childTnLst>
                                </p:cTn>
                              </p:par>
                            </p:childTnLst>
                          </p:cTn>
                        </p:par>
                        <p:par>
                          <p:cTn id="568" fill="hold">
                            <p:stCondLst>
                              <p:cond delay="14100"/>
                            </p:stCondLst>
                            <p:childTnLst>
                              <p:par>
                                <p:cTn id="569" presetID="10" presetClass="entr" presetSubtype="0" fill="hold" grpId="0" nodeType="afterEffect">
                                  <p:stCondLst>
                                    <p:cond delay="0"/>
                                  </p:stCondLst>
                                  <p:childTnLst>
                                    <p:set>
                                      <p:cBhvr>
                                        <p:cTn id="570" dur="1" fill="hold">
                                          <p:stCondLst>
                                            <p:cond delay="0"/>
                                          </p:stCondLst>
                                        </p:cTn>
                                        <p:tgtEl>
                                          <p:spTgt spid="147"/>
                                        </p:tgtEl>
                                        <p:attrNameLst>
                                          <p:attrName>style.visibility</p:attrName>
                                        </p:attrNameLst>
                                      </p:cBhvr>
                                      <p:to>
                                        <p:strVal val="visible"/>
                                      </p:to>
                                    </p:set>
                                    <p:animEffect transition="in" filter="fade">
                                      <p:cBhvr>
                                        <p:cTn id="571" dur="100"/>
                                        <p:tgtEl>
                                          <p:spTgt spid="147"/>
                                        </p:tgtEl>
                                      </p:cBhvr>
                                    </p:animEffect>
                                  </p:childTnLst>
                                </p:cTn>
                              </p:par>
                            </p:childTnLst>
                          </p:cTn>
                        </p:par>
                        <p:par>
                          <p:cTn id="572" fill="hold">
                            <p:stCondLst>
                              <p:cond delay="14200"/>
                            </p:stCondLst>
                            <p:childTnLst>
                              <p:par>
                                <p:cTn id="573" presetID="10" presetClass="entr" presetSubtype="0" fill="hold" grpId="0" nodeType="afterEffect">
                                  <p:stCondLst>
                                    <p:cond delay="0"/>
                                  </p:stCondLst>
                                  <p:childTnLst>
                                    <p:set>
                                      <p:cBhvr>
                                        <p:cTn id="574" dur="1" fill="hold">
                                          <p:stCondLst>
                                            <p:cond delay="0"/>
                                          </p:stCondLst>
                                        </p:cTn>
                                        <p:tgtEl>
                                          <p:spTgt spid="148"/>
                                        </p:tgtEl>
                                        <p:attrNameLst>
                                          <p:attrName>style.visibility</p:attrName>
                                        </p:attrNameLst>
                                      </p:cBhvr>
                                      <p:to>
                                        <p:strVal val="visible"/>
                                      </p:to>
                                    </p:set>
                                    <p:animEffect transition="in" filter="fade">
                                      <p:cBhvr>
                                        <p:cTn id="575" dur="100"/>
                                        <p:tgtEl>
                                          <p:spTgt spid="148"/>
                                        </p:tgtEl>
                                      </p:cBhvr>
                                    </p:animEffect>
                                  </p:childTnLst>
                                </p:cTn>
                              </p:par>
                            </p:childTnLst>
                          </p:cTn>
                        </p:par>
                        <p:par>
                          <p:cTn id="576" fill="hold">
                            <p:stCondLst>
                              <p:cond delay="14300"/>
                            </p:stCondLst>
                            <p:childTnLst>
                              <p:par>
                                <p:cTn id="577" presetID="10" presetClass="entr" presetSubtype="0" fill="hold" grpId="0" nodeType="afterEffect">
                                  <p:stCondLst>
                                    <p:cond delay="0"/>
                                  </p:stCondLst>
                                  <p:childTnLst>
                                    <p:set>
                                      <p:cBhvr>
                                        <p:cTn id="578" dur="1" fill="hold">
                                          <p:stCondLst>
                                            <p:cond delay="0"/>
                                          </p:stCondLst>
                                        </p:cTn>
                                        <p:tgtEl>
                                          <p:spTgt spid="149"/>
                                        </p:tgtEl>
                                        <p:attrNameLst>
                                          <p:attrName>style.visibility</p:attrName>
                                        </p:attrNameLst>
                                      </p:cBhvr>
                                      <p:to>
                                        <p:strVal val="visible"/>
                                      </p:to>
                                    </p:set>
                                    <p:animEffect transition="in" filter="fade">
                                      <p:cBhvr>
                                        <p:cTn id="579" dur="100"/>
                                        <p:tgtEl>
                                          <p:spTgt spid="149"/>
                                        </p:tgtEl>
                                      </p:cBhvr>
                                    </p:animEffect>
                                  </p:childTnLst>
                                </p:cTn>
                              </p:par>
                            </p:childTnLst>
                          </p:cTn>
                        </p:par>
                        <p:par>
                          <p:cTn id="580" fill="hold">
                            <p:stCondLst>
                              <p:cond delay="14400"/>
                            </p:stCondLst>
                            <p:childTnLst>
                              <p:par>
                                <p:cTn id="581" presetID="10" presetClass="entr" presetSubtype="0" fill="hold" grpId="0" nodeType="afterEffect">
                                  <p:stCondLst>
                                    <p:cond delay="0"/>
                                  </p:stCondLst>
                                  <p:childTnLst>
                                    <p:set>
                                      <p:cBhvr>
                                        <p:cTn id="582" dur="1" fill="hold">
                                          <p:stCondLst>
                                            <p:cond delay="0"/>
                                          </p:stCondLst>
                                        </p:cTn>
                                        <p:tgtEl>
                                          <p:spTgt spid="162"/>
                                        </p:tgtEl>
                                        <p:attrNameLst>
                                          <p:attrName>style.visibility</p:attrName>
                                        </p:attrNameLst>
                                      </p:cBhvr>
                                      <p:to>
                                        <p:strVal val="visible"/>
                                      </p:to>
                                    </p:set>
                                    <p:animEffect transition="in" filter="fade">
                                      <p:cBhvr>
                                        <p:cTn id="583" dur="100"/>
                                        <p:tgtEl>
                                          <p:spTgt spid="162"/>
                                        </p:tgtEl>
                                      </p:cBhvr>
                                    </p:animEffect>
                                  </p:childTnLst>
                                </p:cTn>
                              </p:par>
                            </p:childTnLst>
                          </p:cTn>
                        </p:par>
                        <p:par>
                          <p:cTn id="584" fill="hold">
                            <p:stCondLst>
                              <p:cond delay="14500"/>
                            </p:stCondLst>
                            <p:childTnLst>
                              <p:par>
                                <p:cTn id="585" presetID="10" presetClass="entr" presetSubtype="0" fill="hold" grpId="0" nodeType="afterEffect">
                                  <p:stCondLst>
                                    <p:cond delay="0"/>
                                  </p:stCondLst>
                                  <p:childTnLst>
                                    <p:set>
                                      <p:cBhvr>
                                        <p:cTn id="586" dur="1" fill="hold">
                                          <p:stCondLst>
                                            <p:cond delay="0"/>
                                          </p:stCondLst>
                                        </p:cTn>
                                        <p:tgtEl>
                                          <p:spTgt spid="166"/>
                                        </p:tgtEl>
                                        <p:attrNameLst>
                                          <p:attrName>style.visibility</p:attrName>
                                        </p:attrNameLst>
                                      </p:cBhvr>
                                      <p:to>
                                        <p:strVal val="visible"/>
                                      </p:to>
                                    </p:set>
                                    <p:animEffect transition="in" filter="fade">
                                      <p:cBhvr>
                                        <p:cTn id="587" dur="100"/>
                                        <p:tgtEl>
                                          <p:spTgt spid="166"/>
                                        </p:tgtEl>
                                      </p:cBhvr>
                                    </p:animEffect>
                                  </p:childTnLst>
                                </p:cTn>
                              </p:par>
                            </p:childTnLst>
                          </p:cTn>
                        </p:par>
                        <p:par>
                          <p:cTn id="588" fill="hold">
                            <p:stCondLst>
                              <p:cond delay="14600"/>
                            </p:stCondLst>
                            <p:childTnLst>
                              <p:par>
                                <p:cTn id="589" presetID="10" presetClass="entr" presetSubtype="0" fill="hold" grpId="0" nodeType="afterEffect">
                                  <p:stCondLst>
                                    <p:cond delay="0"/>
                                  </p:stCondLst>
                                  <p:childTnLst>
                                    <p:set>
                                      <p:cBhvr>
                                        <p:cTn id="590" dur="1" fill="hold">
                                          <p:stCondLst>
                                            <p:cond delay="0"/>
                                          </p:stCondLst>
                                        </p:cTn>
                                        <p:tgtEl>
                                          <p:spTgt spid="170"/>
                                        </p:tgtEl>
                                        <p:attrNameLst>
                                          <p:attrName>style.visibility</p:attrName>
                                        </p:attrNameLst>
                                      </p:cBhvr>
                                      <p:to>
                                        <p:strVal val="visible"/>
                                      </p:to>
                                    </p:set>
                                    <p:animEffect transition="in" filter="fade">
                                      <p:cBhvr>
                                        <p:cTn id="591" dur="100"/>
                                        <p:tgtEl>
                                          <p:spTgt spid="170"/>
                                        </p:tgtEl>
                                      </p:cBhvr>
                                    </p:animEffect>
                                  </p:childTnLst>
                                </p:cTn>
                              </p:par>
                            </p:childTnLst>
                          </p:cTn>
                        </p:par>
                        <p:par>
                          <p:cTn id="592" fill="hold">
                            <p:stCondLst>
                              <p:cond delay="14700"/>
                            </p:stCondLst>
                            <p:childTnLst>
                              <p:par>
                                <p:cTn id="593" presetID="10" presetClass="entr" presetSubtype="0" fill="hold" grpId="0" nodeType="afterEffect">
                                  <p:stCondLst>
                                    <p:cond delay="0"/>
                                  </p:stCondLst>
                                  <p:childTnLst>
                                    <p:set>
                                      <p:cBhvr>
                                        <p:cTn id="594" dur="1" fill="hold">
                                          <p:stCondLst>
                                            <p:cond delay="0"/>
                                          </p:stCondLst>
                                        </p:cTn>
                                        <p:tgtEl>
                                          <p:spTgt spid="171"/>
                                        </p:tgtEl>
                                        <p:attrNameLst>
                                          <p:attrName>style.visibility</p:attrName>
                                        </p:attrNameLst>
                                      </p:cBhvr>
                                      <p:to>
                                        <p:strVal val="visible"/>
                                      </p:to>
                                    </p:set>
                                    <p:animEffect transition="in" filter="fade">
                                      <p:cBhvr>
                                        <p:cTn id="595" dur="100"/>
                                        <p:tgtEl>
                                          <p:spTgt spid="171"/>
                                        </p:tgtEl>
                                      </p:cBhvr>
                                    </p:animEffect>
                                  </p:childTnLst>
                                </p:cTn>
                              </p:par>
                            </p:childTnLst>
                          </p:cTn>
                        </p:par>
                        <p:par>
                          <p:cTn id="596" fill="hold">
                            <p:stCondLst>
                              <p:cond delay="14800"/>
                            </p:stCondLst>
                            <p:childTnLst>
                              <p:par>
                                <p:cTn id="597" presetID="10" presetClass="entr" presetSubtype="0" fill="hold" grpId="0" nodeType="afterEffect">
                                  <p:stCondLst>
                                    <p:cond delay="0"/>
                                  </p:stCondLst>
                                  <p:childTnLst>
                                    <p:set>
                                      <p:cBhvr>
                                        <p:cTn id="598" dur="1" fill="hold">
                                          <p:stCondLst>
                                            <p:cond delay="0"/>
                                          </p:stCondLst>
                                        </p:cTn>
                                        <p:tgtEl>
                                          <p:spTgt spid="172"/>
                                        </p:tgtEl>
                                        <p:attrNameLst>
                                          <p:attrName>style.visibility</p:attrName>
                                        </p:attrNameLst>
                                      </p:cBhvr>
                                      <p:to>
                                        <p:strVal val="visible"/>
                                      </p:to>
                                    </p:set>
                                    <p:animEffect transition="in" filter="fade">
                                      <p:cBhvr>
                                        <p:cTn id="599" dur="100"/>
                                        <p:tgtEl>
                                          <p:spTgt spid="172"/>
                                        </p:tgtEl>
                                      </p:cBhvr>
                                    </p:animEffect>
                                  </p:childTnLst>
                                </p:cTn>
                              </p:par>
                            </p:childTnLst>
                          </p:cTn>
                        </p:par>
                        <p:par>
                          <p:cTn id="600" fill="hold">
                            <p:stCondLst>
                              <p:cond delay="14900"/>
                            </p:stCondLst>
                            <p:childTnLst>
                              <p:par>
                                <p:cTn id="601" presetID="10" presetClass="entr" presetSubtype="0" fill="hold" grpId="0" nodeType="afterEffect">
                                  <p:stCondLst>
                                    <p:cond delay="0"/>
                                  </p:stCondLst>
                                  <p:childTnLst>
                                    <p:set>
                                      <p:cBhvr>
                                        <p:cTn id="602" dur="1" fill="hold">
                                          <p:stCondLst>
                                            <p:cond delay="0"/>
                                          </p:stCondLst>
                                        </p:cTn>
                                        <p:tgtEl>
                                          <p:spTgt spid="174"/>
                                        </p:tgtEl>
                                        <p:attrNameLst>
                                          <p:attrName>style.visibility</p:attrName>
                                        </p:attrNameLst>
                                      </p:cBhvr>
                                      <p:to>
                                        <p:strVal val="visible"/>
                                      </p:to>
                                    </p:set>
                                    <p:animEffect transition="in" filter="fade">
                                      <p:cBhvr>
                                        <p:cTn id="603" dur="100"/>
                                        <p:tgtEl>
                                          <p:spTgt spid="174"/>
                                        </p:tgtEl>
                                      </p:cBhvr>
                                    </p:animEffect>
                                  </p:childTnLst>
                                </p:cTn>
                              </p:par>
                            </p:childTnLst>
                          </p:cTn>
                        </p:par>
                        <p:par>
                          <p:cTn id="604" fill="hold">
                            <p:stCondLst>
                              <p:cond delay="15000"/>
                            </p:stCondLst>
                            <p:childTnLst>
                              <p:par>
                                <p:cTn id="605" presetID="10" presetClass="entr" presetSubtype="0" fill="hold" grpId="0" nodeType="afterEffect">
                                  <p:stCondLst>
                                    <p:cond delay="0"/>
                                  </p:stCondLst>
                                  <p:childTnLst>
                                    <p:set>
                                      <p:cBhvr>
                                        <p:cTn id="606" dur="1" fill="hold">
                                          <p:stCondLst>
                                            <p:cond delay="0"/>
                                          </p:stCondLst>
                                        </p:cTn>
                                        <p:tgtEl>
                                          <p:spTgt spid="175"/>
                                        </p:tgtEl>
                                        <p:attrNameLst>
                                          <p:attrName>style.visibility</p:attrName>
                                        </p:attrNameLst>
                                      </p:cBhvr>
                                      <p:to>
                                        <p:strVal val="visible"/>
                                      </p:to>
                                    </p:set>
                                    <p:animEffect transition="in" filter="fade">
                                      <p:cBhvr>
                                        <p:cTn id="607" dur="100"/>
                                        <p:tgtEl>
                                          <p:spTgt spid="175"/>
                                        </p:tgtEl>
                                      </p:cBhvr>
                                    </p:animEffect>
                                  </p:childTnLst>
                                </p:cTn>
                              </p:par>
                            </p:childTnLst>
                          </p:cTn>
                        </p:par>
                        <p:par>
                          <p:cTn id="608" fill="hold">
                            <p:stCondLst>
                              <p:cond delay="15100"/>
                            </p:stCondLst>
                            <p:childTnLst>
                              <p:par>
                                <p:cTn id="609" presetID="10" presetClass="entr" presetSubtype="0" fill="hold" grpId="0" nodeType="afterEffect">
                                  <p:stCondLst>
                                    <p:cond delay="0"/>
                                  </p:stCondLst>
                                  <p:childTnLst>
                                    <p:set>
                                      <p:cBhvr>
                                        <p:cTn id="610" dur="1" fill="hold">
                                          <p:stCondLst>
                                            <p:cond delay="0"/>
                                          </p:stCondLst>
                                        </p:cTn>
                                        <p:tgtEl>
                                          <p:spTgt spid="176"/>
                                        </p:tgtEl>
                                        <p:attrNameLst>
                                          <p:attrName>style.visibility</p:attrName>
                                        </p:attrNameLst>
                                      </p:cBhvr>
                                      <p:to>
                                        <p:strVal val="visible"/>
                                      </p:to>
                                    </p:set>
                                    <p:animEffect transition="in" filter="fade">
                                      <p:cBhvr>
                                        <p:cTn id="611" dur="100"/>
                                        <p:tgtEl>
                                          <p:spTgt spid="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6" grpId="0" animBg="1"/>
      <p:bldP spid="9" grpId="0"/>
      <p:bldP spid="16" grpId="0" animBg="1"/>
      <p:bldP spid="17" grpId="0"/>
      <p:bldP spid="19" grpId="0"/>
      <p:bldP spid="20" grpId="0" animBg="1"/>
      <p:bldP spid="21" grpId="0"/>
      <p:bldP spid="23" grpId="0"/>
      <p:bldP spid="25" grpId="0" animBg="1"/>
      <p:bldP spid="26" grpId="0"/>
      <p:bldP spid="28" grpId="0"/>
      <p:bldP spid="30" grpId="0" animBg="1"/>
      <p:bldP spid="22" grpId="0" animBg="1"/>
      <p:bldP spid="32" grpId="0"/>
      <p:bldP spid="33" grpId="0" animBg="1"/>
      <p:bldP spid="34" grpId="0"/>
      <p:bldP spid="35" grpId="0"/>
      <p:bldP spid="36" grpId="0"/>
      <p:bldP spid="37" grpId="0"/>
      <p:bldP spid="39" grpId="0"/>
      <p:bldP spid="40" grpId="0"/>
      <p:bldP spid="38" grpId="0" animBg="1"/>
      <p:bldP spid="42" grpId="0"/>
      <p:bldP spid="31" grpId="0"/>
      <p:bldP spid="41" grpId="0" animBg="1"/>
      <p:bldP spid="43" grpId="0"/>
      <p:bldP spid="44" grpId="0" animBg="1"/>
      <p:bldP spid="45" grpId="0"/>
      <p:bldP spid="46" grpId="0"/>
      <p:bldP spid="47" grpId="0" animBg="1"/>
      <p:bldP spid="48" grpId="0"/>
      <p:bldP spid="49" grpId="0"/>
      <p:bldP spid="51" grpId="0"/>
      <p:bldP spid="52" grpId="0"/>
      <p:bldP spid="53" grpId="0"/>
      <p:bldP spid="50" grpId="0" animBg="1"/>
      <p:bldP spid="54" grpId="0" animBg="1"/>
      <p:bldP spid="55" grpId="0"/>
      <p:bldP spid="56" grpId="0"/>
      <p:bldP spid="57" grpId="0" animBg="1"/>
      <p:bldP spid="58" grpId="0"/>
      <p:bldP spid="59" grpId="0"/>
      <p:bldP spid="60" grpId="0" animBg="1"/>
      <p:bldP spid="61" grpId="0"/>
      <p:bldP spid="62" grpId="0"/>
      <p:bldP spid="63" grpId="0" animBg="1"/>
      <p:bldP spid="64" grpId="0"/>
      <p:bldP spid="65" grpId="0"/>
      <p:bldP spid="67" grpId="0"/>
      <p:bldP spid="68" grpId="0"/>
      <p:bldP spid="66" grpId="0" animBg="1"/>
      <p:bldP spid="71" grpId="0"/>
      <p:bldP spid="69" grpId="0" animBg="1"/>
      <p:bldP spid="70" grpId="0"/>
      <p:bldP spid="73" grpId="0"/>
      <p:bldP spid="72" grpId="0" animBg="1"/>
      <p:bldP spid="76" grpId="0"/>
      <p:bldP spid="77" grpId="0" animBg="1"/>
      <p:bldP spid="78" grpId="0"/>
      <p:bldP spid="79" grpId="0"/>
      <p:bldP spid="80" grpId="0" animBg="1"/>
      <p:bldP spid="82" grpId="0"/>
      <p:bldP spid="83" grpId="0" animBg="1"/>
      <p:bldP spid="84" grpId="0"/>
      <p:bldP spid="85" grpId="0" animBg="1"/>
      <p:bldP spid="86" grpId="0"/>
      <p:bldP spid="87" grpId="0"/>
      <p:bldP spid="88" grpId="0" animBg="1"/>
      <p:bldP spid="90" grpId="0"/>
      <p:bldP spid="91" grpId="0"/>
      <p:bldP spid="92" grpId="0" animBg="1"/>
      <p:bldP spid="93" grpId="0"/>
      <p:bldP spid="96" grpId="0"/>
      <p:bldP spid="97" grpId="0" animBg="1"/>
      <p:bldP spid="98" grpId="0"/>
      <p:bldP spid="99" grpId="0" animBg="1"/>
      <p:bldP spid="100" grpId="0"/>
      <p:bldP spid="101" grpId="0"/>
      <p:bldP spid="102" grpId="0" animBg="1"/>
      <p:bldP spid="103" grpId="0"/>
      <p:bldP spid="104" grpId="0"/>
      <p:bldP spid="107" grpId="0"/>
      <p:bldP spid="105" grpId="0" animBg="1"/>
      <p:bldP spid="109" grpId="0" animBg="1"/>
      <p:bldP spid="110" grpId="0"/>
      <p:bldP spid="111" grpId="0"/>
      <p:bldP spid="113" grpId="0"/>
      <p:bldP spid="114" grpId="0"/>
      <p:bldP spid="115" grpId="0" animBg="1"/>
      <p:bldP spid="116" grpId="0"/>
      <p:bldP spid="117" grpId="0"/>
      <p:bldP spid="118" grpId="0" animBg="1"/>
      <p:bldP spid="119" grpId="0"/>
      <p:bldP spid="120" grpId="0"/>
      <p:bldP spid="121" grpId="0" animBg="1"/>
      <p:bldP spid="122" grpId="0"/>
      <p:bldP spid="18" grpId="0" animBg="1"/>
      <p:bldP spid="123" grpId="0" animBg="1"/>
      <p:bldP spid="124" grpId="0"/>
      <p:bldP spid="125" grpId="0" animBg="1"/>
      <p:bldP spid="126" grpId="0"/>
      <p:bldP spid="127" grpId="0"/>
      <p:bldP spid="128" grpId="0" animBg="1"/>
      <p:bldP spid="129" grpId="0"/>
      <p:bldP spid="130" grpId="0" animBg="1"/>
      <p:bldP spid="167" grpId="0" animBg="1"/>
      <p:bldP spid="131" grpId="0"/>
      <p:bldP spid="132" grpId="0"/>
      <p:bldP spid="133" grpId="0" animBg="1"/>
      <p:bldP spid="134" grpId="0"/>
      <p:bldP spid="135" grpId="0"/>
      <p:bldP spid="136" grpId="0" animBg="1"/>
      <p:bldP spid="137" grpId="0"/>
      <p:bldP spid="138" grpId="0" animBg="1"/>
      <p:bldP spid="139" grpId="0"/>
      <p:bldP spid="140" grpId="0"/>
      <p:bldP spid="141" grpId="0" animBg="1"/>
      <p:bldP spid="142" grpId="0"/>
      <p:bldP spid="108" grpId="0"/>
      <p:bldP spid="143" grpId="0" animBg="1"/>
      <p:bldP spid="144" grpId="0"/>
      <p:bldP spid="145" grpId="0" animBg="1"/>
      <p:bldP spid="146" grpId="0"/>
      <p:bldP spid="150" grpId="0" animBg="1"/>
      <p:bldP spid="151" grpId="0"/>
      <p:bldP spid="152" grpId="0" animBg="1"/>
      <p:bldP spid="153" grpId="0"/>
      <p:bldP spid="154" grpId="0"/>
      <p:bldP spid="157" grpId="0"/>
      <p:bldP spid="158" grpId="0" animBg="1"/>
      <p:bldP spid="159" grpId="0" animBg="1"/>
      <p:bldP spid="156" grpId="0"/>
      <p:bldP spid="160" grpId="0"/>
      <p:bldP spid="161" grpId="0"/>
      <p:bldP spid="163" grpId="0"/>
      <p:bldP spid="164" grpId="0" animBg="1"/>
      <p:bldP spid="27" grpId="0" animBg="1"/>
      <p:bldP spid="14" grpId="0"/>
      <p:bldP spid="168" grpId="0"/>
      <p:bldP spid="169" grpId="0"/>
      <p:bldP spid="147" grpId="0" animBg="1"/>
      <p:bldP spid="148" grpId="0"/>
      <p:bldP spid="149" grpId="0"/>
      <p:bldP spid="162" grpId="0"/>
      <p:bldP spid="166" grpId="0" animBg="1"/>
      <p:bldP spid="170" grpId="0" animBg="1"/>
      <p:bldP spid="171" grpId="0"/>
      <p:bldP spid="172" grpId="0"/>
      <p:bldP spid="174" grpId="0"/>
      <p:bldP spid="175" grpId="0" animBg="1"/>
      <p:bldP spid="176"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duotone>
              <a:prstClr val="black"/>
              <a:schemeClr val="accent6">
                <a:tint val="45000"/>
                <a:satMod val="400000"/>
              </a:schemeClr>
            </a:duotone>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80679" y="1408794"/>
            <a:ext cx="7795545" cy="5400600"/>
          </a:xfrm>
          <a:prstGeom prst="rect">
            <a:avLst/>
          </a:prstGeom>
        </p:spPr>
      </p:pic>
      <p:sp>
        <p:nvSpPr>
          <p:cNvPr id="4" name="TextBox 3"/>
          <p:cNvSpPr txBox="1"/>
          <p:nvPr/>
        </p:nvSpPr>
        <p:spPr>
          <a:xfrm rot="5400000">
            <a:off x="7889014" y="1552146"/>
            <a:ext cx="1800200" cy="369332"/>
          </a:xfrm>
          <a:prstGeom prst="rect">
            <a:avLst/>
          </a:prstGeom>
          <a:noFill/>
        </p:spPr>
        <p:txBody>
          <a:bodyPr wrap="square" rtlCol="0">
            <a:spAutoFit/>
          </a:bodyPr>
          <a:lstStyle/>
          <a:p>
            <a:r>
              <a:rPr lang="en-GB" dirty="0">
                <a:solidFill>
                  <a:schemeClr val="tx1">
                    <a:lumMod val="65000"/>
                  </a:schemeClr>
                </a:solidFill>
              </a:rPr>
              <a:t>Diana </a:t>
            </a:r>
            <a:r>
              <a:rPr lang="en-GB" dirty="0" err="1">
                <a:solidFill>
                  <a:schemeClr val="tx1">
                    <a:lumMod val="65000"/>
                  </a:schemeClr>
                </a:solidFill>
              </a:rPr>
              <a:t>Ephesia</a:t>
            </a:r>
            <a:endParaRPr lang="en-GB" dirty="0">
              <a:solidFill>
                <a:schemeClr val="tx1">
                  <a:lumMod val="65000"/>
                </a:schemeClr>
              </a:solidFill>
            </a:endParaRPr>
          </a:p>
        </p:txBody>
      </p:sp>
      <p:sp>
        <p:nvSpPr>
          <p:cNvPr id="5" name="Title 1"/>
          <p:cNvSpPr>
            <a:spLocks noGrp="1"/>
          </p:cNvSpPr>
          <p:nvPr>
            <p:ph type="title"/>
          </p:nvPr>
        </p:nvSpPr>
        <p:spPr>
          <a:xfrm>
            <a:off x="457200" y="188640"/>
            <a:ext cx="8229600" cy="1143000"/>
          </a:xfrm>
        </p:spPr>
        <p:txBody>
          <a:bodyPr/>
          <a:lstStyle/>
          <a:p>
            <a:r>
              <a:rPr lang="en-GB" dirty="0" err="1"/>
              <a:t>Ephesos</a:t>
            </a:r>
            <a:r>
              <a:rPr lang="en-GB" dirty="0"/>
              <a:t>: Artemis &amp; </a:t>
            </a:r>
            <a:r>
              <a:rPr lang="en-GB" dirty="0" err="1"/>
              <a:t>Kaiserkult</a:t>
            </a:r>
            <a:endParaRPr lang="en-GB" dirty="0"/>
          </a:p>
        </p:txBody>
      </p:sp>
      <p:pic>
        <p:nvPicPr>
          <p:cNvPr id="8" name="Picture 7"/>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sp>
        <p:nvSpPr>
          <p:cNvPr id="9" name="Content Placeholder 2"/>
          <p:cNvSpPr>
            <a:spLocks noGrp="1"/>
          </p:cNvSpPr>
          <p:nvPr>
            <p:ph idx="1"/>
          </p:nvPr>
        </p:nvSpPr>
        <p:spPr>
          <a:xfrm>
            <a:off x="575556" y="1442625"/>
            <a:ext cx="7740860" cy="4857403"/>
          </a:xfrm>
        </p:spPr>
        <p:txBody>
          <a:bodyPr>
            <a:normAutofit/>
          </a:bodyPr>
          <a:lstStyle/>
          <a:p>
            <a:r>
              <a:rPr lang="en-GB" sz="1800" b="1" dirty="0">
                <a:solidFill>
                  <a:schemeClr val="accent5">
                    <a:lumMod val="60000"/>
                    <a:lumOff val="40000"/>
                  </a:schemeClr>
                </a:solidFill>
                <a:effectLst>
                  <a:outerShdw blurRad="38100" dist="38100" dir="2700000" algn="tl">
                    <a:srgbClr val="000000">
                      <a:alpha val="43137"/>
                    </a:srgbClr>
                  </a:outerShdw>
                </a:effectLst>
              </a:rPr>
              <a:t>7 von 24 </a:t>
            </a:r>
            <a:r>
              <a:rPr lang="en-GB" sz="1800" b="1" dirty="0" err="1">
                <a:solidFill>
                  <a:schemeClr val="accent5">
                    <a:lumMod val="60000"/>
                    <a:lumOff val="40000"/>
                  </a:schemeClr>
                </a:solidFill>
                <a:effectLst>
                  <a:outerShdw blurRad="38100" dist="38100" dir="2700000" algn="tl">
                    <a:srgbClr val="000000">
                      <a:alpha val="43137"/>
                    </a:srgbClr>
                  </a:outerShdw>
                </a:effectLst>
              </a:rPr>
              <a:t>Priester</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sind</a:t>
            </a:r>
            <a:r>
              <a:rPr lang="en-GB" sz="1800" b="1" dirty="0">
                <a:solidFill>
                  <a:schemeClr val="accent5">
                    <a:lumMod val="60000"/>
                    <a:lumOff val="40000"/>
                  </a:schemeClr>
                </a:solidFill>
                <a:effectLst>
                  <a:outerShdw blurRad="38100" dist="38100" dir="2700000" algn="tl">
                    <a:srgbClr val="000000">
                      <a:alpha val="43137"/>
                    </a:srgbClr>
                  </a:outerShdw>
                </a:effectLst>
              </a:rPr>
              <a:t> Frauen</a:t>
            </a:r>
          </a:p>
          <a:p>
            <a:r>
              <a:rPr lang="en-GB" sz="1800" b="1" dirty="0" err="1">
                <a:solidFill>
                  <a:schemeClr val="accent5">
                    <a:lumMod val="60000"/>
                    <a:lumOff val="40000"/>
                  </a:schemeClr>
                </a:solidFill>
                <a:effectLst>
                  <a:outerShdw blurRad="38100" dist="38100" dir="2700000" algn="tl">
                    <a:srgbClr val="000000">
                      <a:alpha val="43137"/>
                    </a:srgbClr>
                  </a:outerShdw>
                </a:effectLst>
              </a:rPr>
              <a:t>Hauptstadt</a:t>
            </a:r>
            <a:r>
              <a:rPr lang="en-GB" sz="1800" b="1" dirty="0">
                <a:solidFill>
                  <a:schemeClr val="accent5">
                    <a:lumMod val="60000"/>
                    <a:lumOff val="40000"/>
                  </a:schemeClr>
                </a:solidFill>
                <a:effectLst>
                  <a:outerShdw blurRad="38100" dist="38100" dir="2700000" algn="tl">
                    <a:srgbClr val="000000">
                      <a:alpha val="43137"/>
                    </a:srgbClr>
                  </a:outerShdw>
                </a:effectLst>
              </a:rPr>
              <a:t> von </a:t>
            </a:r>
            <a:r>
              <a:rPr lang="en-GB" sz="1800" b="1" dirty="0" err="1">
                <a:solidFill>
                  <a:schemeClr val="accent5">
                    <a:lumMod val="60000"/>
                    <a:lumOff val="40000"/>
                  </a:schemeClr>
                </a:solidFill>
                <a:effectLst>
                  <a:outerShdw blurRad="38100" dist="38100" dir="2700000" algn="tl">
                    <a:srgbClr val="000000">
                      <a:alpha val="43137"/>
                    </a:srgbClr>
                  </a:outerShdw>
                </a:effectLst>
              </a:rPr>
              <a:t>Ionien</a:t>
            </a:r>
            <a:r>
              <a:rPr lang="en-GB" sz="1800" b="1" dirty="0">
                <a:solidFill>
                  <a:schemeClr val="accent5">
                    <a:lumMod val="60000"/>
                    <a:lumOff val="40000"/>
                  </a:schemeClr>
                </a:solidFill>
                <a:effectLst>
                  <a:outerShdw blurRad="38100" dist="38100" dir="2700000" algn="tl">
                    <a:srgbClr val="000000">
                      <a:alpha val="43137"/>
                    </a:srgbClr>
                  </a:outerShdw>
                </a:effectLst>
              </a:rPr>
              <a:t> </a:t>
            </a:r>
          </a:p>
          <a:p>
            <a:r>
              <a:rPr lang="en-GB" sz="1800" b="1" dirty="0" err="1">
                <a:solidFill>
                  <a:schemeClr val="accent5">
                    <a:lumMod val="60000"/>
                    <a:lumOff val="40000"/>
                  </a:schemeClr>
                </a:solidFill>
                <a:effectLst>
                  <a:outerShdw blurRad="38100" dist="38100" dir="2700000" algn="tl">
                    <a:srgbClr val="000000">
                      <a:alpha val="43137"/>
                    </a:srgbClr>
                  </a:outerShdw>
                </a:effectLst>
              </a:rPr>
              <a:t>Sitz</a:t>
            </a:r>
            <a:r>
              <a:rPr lang="en-GB" sz="1800" b="1" dirty="0">
                <a:solidFill>
                  <a:schemeClr val="accent5">
                    <a:lumMod val="60000"/>
                    <a:lumOff val="40000"/>
                  </a:schemeClr>
                </a:solidFill>
                <a:effectLst>
                  <a:outerShdw blurRad="38100" dist="38100" dir="2700000" algn="tl">
                    <a:srgbClr val="000000">
                      <a:alpha val="43137"/>
                    </a:srgbClr>
                  </a:outerShdw>
                </a:effectLst>
              </a:rPr>
              <a:t> des  </a:t>
            </a:r>
            <a:r>
              <a:rPr lang="en-GB" sz="1800" b="1" dirty="0" err="1">
                <a:solidFill>
                  <a:schemeClr val="accent5">
                    <a:lumMod val="60000"/>
                    <a:lumOff val="40000"/>
                  </a:schemeClr>
                </a:solidFill>
                <a:effectLst>
                  <a:outerShdw blurRad="38100" dist="38100" dir="2700000" algn="tl">
                    <a:srgbClr val="000000">
                      <a:alpha val="43137"/>
                    </a:srgbClr>
                  </a:outerShdw>
                </a:effectLst>
              </a:rPr>
              <a:t>Statthalters</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Asiens</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l-GR" sz="1800" b="1" dirty="0">
                <a:solidFill>
                  <a:schemeClr val="accent5">
                    <a:lumMod val="60000"/>
                    <a:lumOff val="40000"/>
                  </a:schemeClr>
                </a:solidFill>
                <a:effectLst>
                  <a:outerShdw blurRad="38100" dist="38100" dir="2700000" algn="tl">
                    <a:srgbClr val="000000">
                      <a:alpha val="43137"/>
                    </a:srgbClr>
                  </a:outerShdw>
                </a:effectLst>
              </a:rPr>
              <a:t>ἀρχιέρεια</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l-GR" sz="1800" b="1" dirty="0">
                <a:solidFill>
                  <a:schemeClr val="accent5">
                    <a:lumMod val="60000"/>
                    <a:lumOff val="40000"/>
                  </a:schemeClr>
                </a:solidFill>
                <a:effectLst>
                  <a:outerShdw blurRad="38100" dist="38100" dir="2700000" algn="tl">
                    <a:srgbClr val="000000">
                      <a:alpha val="43137"/>
                    </a:srgbClr>
                  </a:outerShdw>
                </a:effectLst>
              </a:rPr>
              <a:t>τῆς Ἀσίας</a:t>
            </a:r>
            <a:endParaRPr lang="en-GB" sz="1800" b="1" dirty="0">
              <a:solidFill>
                <a:schemeClr val="accent5">
                  <a:lumMod val="60000"/>
                  <a:lumOff val="40000"/>
                </a:schemeClr>
              </a:solidFill>
              <a:effectLst>
                <a:outerShdw blurRad="38100" dist="38100" dir="2700000" algn="tl">
                  <a:srgbClr val="000000">
                    <a:alpha val="43137"/>
                  </a:srgbClr>
                </a:outerShdw>
              </a:effectLst>
            </a:endParaRPr>
          </a:p>
          <a:p>
            <a:r>
              <a:rPr lang="en-GB" sz="1800" b="1" dirty="0" err="1">
                <a:solidFill>
                  <a:schemeClr val="accent5">
                    <a:lumMod val="60000"/>
                    <a:lumOff val="40000"/>
                  </a:schemeClr>
                </a:solidFill>
                <a:effectLst>
                  <a:outerShdw blurRad="38100" dist="38100" dir="2700000" algn="tl">
                    <a:srgbClr val="000000">
                      <a:alpha val="43137"/>
                    </a:srgbClr>
                  </a:outerShdw>
                </a:effectLst>
              </a:rPr>
              <a:t>Tempel</a:t>
            </a:r>
            <a:r>
              <a:rPr lang="en-GB" sz="1800" b="1" dirty="0">
                <a:solidFill>
                  <a:schemeClr val="accent5">
                    <a:lumMod val="60000"/>
                    <a:lumOff val="40000"/>
                  </a:schemeClr>
                </a:solidFill>
                <a:effectLst>
                  <a:outerShdw blurRad="38100" dist="38100" dir="2700000" algn="tl">
                    <a:srgbClr val="000000">
                      <a:alpha val="43137"/>
                    </a:srgbClr>
                  </a:outerShdw>
                </a:effectLst>
              </a:rPr>
              <a:t> fur Hadrian u. Vespasian </a:t>
            </a:r>
          </a:p>
          <a:p>
            <a:r>
              <a:rPr lang="en-GB" sz="1800" b="1" dirty="0" err="1">
                <a:solidFill>
                  <a:schemeClr val="accent5">
                    <a:lumMod val="60000"/>
                    <a:lumOff val="40000"/>
                  </a:schemeClr>
                </a:solidFill>
                <a:effectLst>
                  <a:outerShdw blurRad="38100" dist="38100" dir="2700000" algn="tl">
                    <a:srgbClr val="000000">
                      <a:alpha val="43137"/>
                    </a:srgbClr>
                  </a:outerShdw>
                </a:effectLst>
              </a:rPr>
              <a:t>Artemision</a:t>
            </a:r>
            <a:r>
              <a:rPr lang="en-GB" sz="1800" b="1" dirty="0">
                <a:solidFill>
                  <a:schemeClr val="accent5">
                    <a:lumMod val="60000"/>
                    <a:lumOff val="40000"/>
                  </a:schemeClr>
                </a:solidFill>
                <a:effectLst>
                  <a:outerShdw blurRad="38100" dist="38100" dir="2700000" algn="tl">
                    <a:srgbClr val="000000">
                      <a:alpha val="43137"/>
                    </a:srgbClr>
                  </a:outerShdw>
                </a:effectLst>
              </a:rPr>
              <a:t>:</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vi-VN" sz="1600" b="1" dirty="0">
                <a:solidFill>
                  <a:schemeClr val="accent5">
                    <a:lumMod val="60000"/>
                    <a:lumOff val="40000"/>
                  </a:schemeClr>
                </a:solidFill>
                <a:effectLst>
                  <a:outerShdw blurRad="38100" dist="38100" dir="2700000" algn="tl">
                    <a:srgbClr val="000000">
                      <a:alpha val="43137"/>
                    </a:srgbClr>
                  </a:outerShdw>
                </a:effectLst>
              </a:rPr>
              <a:t>ἱερεια</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vi-VN" sz="1600" b="1" dirty="0">
                <a:solidFill>
                  <a:schemeClr val="accent5">
                    <a:lumMod val="60000"/>
                    <a:lumOff val="40000"/>
                  </a:schemeClr>
                </a:solidFill>
                <a:effectLst>
                  <a:outerShdw blurRad="38100" dist="38100" dir="2700000" algn="tl">
                    <a:srgbClr val="000000">
                      <a:alpha val="43137"/>
                    </a:srgbClr>
                  </a:outerShdw>
                </a:effectLst>
              </a:rPr>
              <a:t>τῆς</a:t>
            </a:r>
            <a:r>
              <a:rPr lang="en-GB" sz="1600" b="1" dirty="0">
                <a:solidFill>
                  <a:schemeClr val="accent5">
                    <a:lumMod val="60000"/>
                    <a:lumOff val="40000"/>
                  </a:schemeClr>
                </a:solidFill>
                <a:effectLst>
                  <a:outerShdw blurRad="38100" dist="38100" dir="2700000" algn="tl">
                    <a:srgbClr val="000000">
                      <a:alpha val="43137"/>
                    </a:srgbClr>
                  </a:outerShdw>
                </a:effectLst>
              </a:rPr>
              <a:t> </a:t>
            </a:r>
            <a:r>
              <a:rPr lang="vi-VN" sz="1600" b="1" dirty="0">
                <a:solidFill>
                  <a:schemeClr val="accent5">
                    <a:lumMod val="60000"/>
                    <a:lumOff val="40000"/>
                  </a:schemeClr>
                </a:solidFill>
                <a:effectLst>
                  <a:outerShdw blurRad="38100" dist="38100" dir="2700000" algn="tl">
                    <a:srgbClr val="000000">
                      <a:alpha val="43137"/>
                    </a:srgbClr>
                  </a:outerShdw>
                </a:effectLst>
              </a:rPr>
              <a:t>Ἀρτέμιδος</a:t>
            </a:r>
            <a:endParaRPr lang="en-GB" sz="1600" b="1" dirty="0">
              <a:solidFill>
                <a:schemeClr val="accent5">
                  <a:lumMod val="60000"/>
                  <a:lumOff val="40000"/>
                </a:schemeClr>
              </a:solidFill>
              <a:effectLst>
                <a:outerShdw blurRad="38100" dist="38100" dir="2700000" algn="tl">
                  <a:srgbClr val="000000">
                    <a:alpha val="43137"/>
                  </a:srgbClr>
                </a:outerShdw>
              </a:effectLst>
            </a:endParaRPr>
          </a:p>
          <a:p>
            <a:endParaRPr lang="en-GB" sz="1800" b="1" dirty="0">
              <a:solidFill>
                <a:schemeClr val="accent5">
                  <a:lumMod val="60000"/>
                  <a:lumOff val="40000"/>
                </a:schemeClr>
              </a:solidFill>
              <a:effectLst>
                <a:outerShdw blurRad="38100" dist="38100" dir="2700000" algn="tl">
                  <a:srgbClr val="000000">
                    <a:alpha val="43137"/>
                  </a:srgbClr>
                </a:outerShdw>
              </a:effectLst>
            </a:endParaRPr>
          </a:p>
        </p:txBody>
      </p:sp>
      <p:pic>
        <p:nvPicPr>
          <p:cNvPr id="11" name="Picture 10"/>
          <p:cNvPicPr>
            <a:picLocks noChangeAspect="1"/>
          </p:cNvPicPr>
          <p:nvPr/>
        </p:nvPicPr>
        <p:blipFill rotWithShape="1">
          <a:blip r:embed="rId6" cstate="print">
            <a:extLst>
              <a:ext uri="{BEBA8EAE-BF5A-486C-A8C5-ECC9F3942E4B}">
                <a14:imgProps xmlns:a14="http://schemas.microsoft.com/office/drawing/2010/main">
                  <a14:imgLayer r:embed="rId7">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40986" r="10887" b="47355"/>
          <a:stretch/>
        </p:blipFill>
        <p:spPr>
          <a:xfrm>
            <a:off x="4784897" y="3356991"/>
            <a:ext cx="4161211" cy="3305759"/>
          </a:xfrm>
          <a:prstGeom prst="rect">
            <a:avLst/>
          </a:prstGeom>
        </p:spPr>
      </p:pic>
    </p:spTree>
    <p:extLst>
      <p:ext uri="{BB962C8B-B14F-4D97-AF65-F5344CB8AC3E}">
        <p14:creationId xmlns:p14="http://schemas.microsoft.com/office/powerpoint/2010/main" val="1534223860"/>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500"/>
                            </p:stCondLst>
                            <p:childTnLst>
                              <p:par>
                                <p:cTn id="5" presetID="14"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par>
                          <p:cTn id="8" fill="hold">
                            <p:stCondLst>
                              <p:cond delay="3000"/>
                            </p:stCondLst>
                            <p:childTnLst>
                              <p:par>
                                <p:cTn id="9" presetID="14" presetClass="entr" presetSubtype="10" fill="hold" nodeType="afterEffect">
                                  <p:stCondLst>
                                    <p:cond delay="250"/>
                                  </p:stCondLst>
                                  <p:childTnLst>
                                    <p:set>
                                      <p:cBhvr>
                                        <p:cTn id="10" dur="1" fill="hold">
                                          <p:stCondLst>
                                            <p:cond delay="0"/>
                                          </p:stCondLst>
                                        </p:cTn>
                                        <p:tgtEl>
                                          <p:spTgt spid="11"/>
                                        </p:tgtEl>
                                        <p:attrNameLst>
                                          <p:attrName>style.visibility</p:attrName>
                                        </p:attrNameLst>
                                      </p:cBhvr>
                                      <p:to>
                                        <p:strVal val="visible"/>
                                      </p:to>
                                    </p:set>
                                    <p:animEffect transition="in" filter="randombar(horizontal)">
                                      <p:cBhvr>
                                        <p:cTn id="11" dur="500"/>
                                        <p:tgtEl>
                                          <p:spTgt spid="11"/>
                                        </p:tgtEl>
                                      </p:cBhvr>
                                    </p:animEffect>
                                  </p:childTnLst>
                                </p:cTn>
                              </p:par>
                            </p:childTnLst>
                          </p:cTn>
                        </p:par>
                        <p:par>
                          <p:cTn id="12" fill="hold">
                            <p:stCondLst>
                              <p:cond delay="3750"/>
                            </p:stCondLst>
                            <p:childTnLst>
                              <p:par>
                                <p:cTn id="13" presetID="14" presetClass="exit" presetSubtype="10" fill="hold" grpId="0" nodeType="afterEffect">
                                  <p:stCondLst>
                                    <p:cond delay="500"/>
                                  </p:stCondLst>
                                  <p:childTnLst>
                                    <p:animEffect transition="out" filter="randombar(horizontal)">
                                      <p:cBhvr>
                                        <p:cTn id="14" dur="500"/>
                                        <p:tgtEl>
                                          <p:spTgt spid="9">
                                            <p:txEl>
                                              <p:pRg st="0" end="0"/>
                                            </p:txEl>
                                          </p:spTgt>
                                        </p:tgtEl>
                                      </p:cBhvr>
                                    </p:animEffect>
                                    <p:set>
                                      <p:cBhvr>
                                        <p:cTn id="15" dur="1" fill="hold">
                                          <p:stCondLst>
                                            <p:cond delay="499"/>
                                          </p:stCondLst>
                                        </p:cTn>
                                        <p:tgtEl>
                                          <p:spTgt spid="9">
                                            <p:txEl>
                                              <p:pRg st="0" end="0"/>
                                            </p:txEl>
                                          </p:spTgt>
                                        </p:tgtEl>
                                        <p:attrNameLst>
                                          <p:attrName>style.visibility</p:attrName>
                                        </p:attrNameLst>
                                      </p:cBhvr>
                                      <p:to>
                                        <p:strVal val="hidden"/>
                                      </p:to>
                                    </p:set>
                                  </p:childTnLst>
                                </p:cTn>
                              </p:par>
                            </p:childTnLst>
                          </p:cTn>
                        </p:par>
                        <p:par>
                          <p:cTn id="16" fill="hold">
                            <p:stCondLst>
                              <p:cond delay="4750"/>
                            </p:stCondLst>
                            <p:childTnLst>
                              <p:par>
                                <p:cTn id="17" presetID="14" presetClass="exit" presetSubtype="10" fill="hold" grpId="0" nodeType="afterEffect">
                                  <p:stCondLst>
                                    <p:cond delay="500"/>
                                  </p:stCondLst>
                                  <p:childTnLst>
                                    <p:animEffect transition="out" filter="randombar(horizontal)">
                                      <p:cBhvr>
                                        <p:cTn id="18" dur="500"/>
                                        <p:tgtEl>
                                          <p:spTgt spid="9">
                                            <p:txEl>
                                              <p:pRg st="1" end="1"/>
                                            </p:txEl>
                                          </p:spTgt>
                                        </p:tgtEl>
                                      </p:cBhvr>
                                    </p:animEffect>
                                    <p:set>
                                      <p:cBhvr>
                                        <p:cTn id="19" dur="1" fill="hold">
                                          <p:stCondLst>
                                            <p:cond delay="499"/>
                                          </p:stCondLst>
                                        </p:cTn>
                                        <p:tgtEl>
                                          <p:spTgt spid="9">
                                            <p:txEl>
                                              <p:pRg st="1" end="1"/>
                                            </p:txEl>
                                          </p:spTgt>
                                        </p:tgtEl>
                                        <p:attrNameLst>
                                          <p:attrName>style.visibility</p:attrName>
                                        </p:attrNameLst>
                                      </p:cBhvr>
                                      <p:to>
                                        <p:strVal val="hidden"/>
                                      </p:to>
                                    </p:set>
                                  </p:childTnLst>
                                </p:cTn>
                              </p:par>
                            </p:childTnLst>
                          </p:cTn>
                        </p:par>
                        <p:par>
                          <p:cTn id="20" fill="hold">
                            <p:stCondLst>
                              <p:cond delay="5750"/>
                            </p:stCondLst>
                            <p:childTnLst>
                              <p:par>
                                <p:cTn id="21" presetID="14" presetClass="exit" presetSubtype="10" fill="hold" grpId="0" nodeType="afterEffect">
                                  <p:stCondLst>
                                    <p:cond delay="500"/>
                                  </p:stCondLst>
                                  <p:childTnLst>
                                    <p:animEffect transition="out" filter="randombar(horizontal)">
                                      <p:cBhvr>
                                        <p:cTn id="22" dur="500"/>
                                        <p:tgtEl>
                                          <p:spTgt spid="9">
                                            <p:txEl>
                                              <p:pRg st="2" end="2"/>
                                            </p:txEl>
                                          </p:spTgt>
                                        </p:tgtEl>
                                      </p:cBhvr>
                                    </p:animEffect>
                                    <p:set>
                                      <p:cBhvr>
                                        <p:cTn id="23" dur="1" fill="hold">
                                          <p:stCondLst>
                                            <p:cond delay="499"/>
                                          </p:stCondLst>
                                        </p:cTn>
                                        <p:tgtEl>
                                          <p:spTgt spid="9">
                                            <p:txEl>
                                              <p:pRg st="2" end="2"/>
                                            </p:txEl>
                                          </p:spTgt>
                                        </p:tgtEl>
                                        <p:attrNameLst>
                                          <p:attrName>style.visibility</p:attrName>
                                        </p:attrNameLst>
                                      </p:cBhvr>
                                      <p:to>
                                        <p:strVal val="hidden"/>
                                      </p:to>
                                    </p:set>
                                  </p:childTnLst>
                                </p:cTn>
                              </p:par>
                            </p:childTnLst>
                          </p:cTn>
                        </p:par>
                        <p:par>
                          <p:cTn id="24" fill="hold">
                            <p:stCondLst>
                              <p:cond delay="6750"/>
                            </p:stCondLst>
                            <p:childTnLst>
                              <p:par>
                                <p:cTn id="25" presetID="14" presetClass="exit" presetSubtype="10" fill="hold" grpId="0" nodeType="afterEffect">
                                  <p:stCondLst>
                                    <p:cond delay="500"/>
                                  </p:stCondLst>
                                  <p:childTnLst>
                                    <p:animEffect transition="out" filter="randombar(horizontal)">
                                      <p:cBhvr>
                                        <p:cTn id="26" dur="500"/>
                                        <p:tgtEl>
                                          <p:spTgt spid="9">
                                            <p:txEl>
                                              <p:pRg st="3" end="3"/>
                                            </p:txEl>
                                          </p:spTgt>
                                        </p:tgtEl>
                                      </p:cBhvr>
                                    </p:animEffect>
                                    <p:set>
                                      <p:cBhvr>
                                        <p:cTn id="27" dur="1" fill="hold">
                                          <p:stCondLst>
                                            <p:cond delay="499"/>
                                          </p:stCondLst>
                                        </p:cTn>
                                        <p:tgtEl>
                                          <p:spTgt spid="9">
                                            <p:txEl>
                                              <p:pRg st="3" end="3"/>
                                            </p:txEl>
                                          </p:spTgt>
                                        </p:tgtEl>
                                        <p:attrNameLst>
                                          <p:attrName>style.visibility</p:attrName>
                                        </p:attrNameLst>
                                      </p:cBhvr>
                                      <p:to>
                                        <p:strVal val="hidden"/>
                                      </p:to>
                                    </p:set>
                                  </p:childTnLst>
                                </p:cTn>
                              </p:par>
                            </p:childTnLst>
                          </p:cTn>
                        </p:par>
                        <p:par>
                          <p:cTn id="28" fill="hold">
                            <p:stCondLst>
                              <p:cond delay="7750"/>
                            </p:stCondLst>
                            <p:childTnLst>
                              <p:par>
                                <p:cTn id="29" presetID="14" presetClass="exit" presetSubtype="10" fill="hold" grpId="0" nodeType="afterEffect">
                                  <p:stCondLst>
                                    <p:cond delay="500"/>
                                  </p:stCondLst>
                                  <p:childTnLst>
                                    <p:animEffect transition="out" filter="randombar(horizontal)">
                                      <p:cBhvr>
                                        <p:cTn id="30" dur="500"/>
                                        <p:tgtEl>
                                          <p:spTgt spid="9">
                                            <p:txEl>
                                              <p:pRg st="4" end="4"/>
                                            </p:txEl>
                                          </p:spTgt>
                                        </p:tgtEl>
                                      </p:cBhvr>
                                    </p:animEffect>
                                    <p:set>
                                      <p:cBhvr>
                                        <p:cTn id="31" dur="1" fill="hold">
                                          <p:stCondLst>
                                            <p:cond delay="499"/>
                                          </p:stCondLst>
                                        </p:cTn>
                                        <p:tgtEl>
                                          <p:spTgt spid="9">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Adada</a:t>
            </a:r>
            <a:r>
              <a:rPr lang="en-GB" dirty="0"/>
              <a:t> </a:t>
            </a:r>
            <a:r>
              <a:rPr lang="en-GB" dirty="0" err="1"/>
              <a:t>Kaiserkulttempel</a:t>
            </a:r>
            <a:endParaRPr lang="en-GB" dirty="0"/>
          </a:p>
        </p:txBody>
      </p:sp>
      <p:sp>
        <p:nvSpPr>
          <p:cNvPr id="3" name="Content Placeholder 2"/>
          <p:cNvSpPr>
            <a:spLocks noGrp="1"/>
          </p:cNvSpPr>
          <p:nvPr>
            <p:ph idx="1"/>
          </p:nvPr>
        </p:nvSpPr>
        <p:spPr>
          <a:xfrm>
            <a:off x="457200" y="1600200"/>
            <a:ext cx="3250704" cy="4525963"/>
          </a:xfrm>
        </p:spPr>
        <p:txBody>
          <a:bodyPr/>
          <a:lstStyle/>
          <a:p>
            <a:r>
              <a:rPr lang="en-GB" dirty="0"/>
              <a:t>…..</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618" t="4336" r="4251" b="14215"/>
          <a:stretch/>
        </p:blipFill>
        <p:spPr>
          <a:xfrm>
            <a:off x="3981320" y="1484785"/>
            <a:ext cx="4727927" cy="3240360"/>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11305" b="14275"/>
          <a:stretch/>
        </p:blipFill>
        <p:spPr>
          <a:xfrm>
            <a:off x="4355976" y="3933056"/>
            <a:ext cx="3817476" cy="2767202"/>
          </a:xfrm>
          <a:prstGeom prst="rect">
            <a:avLst/>
          </a:prstGeom>
        </p:spPr>
      </p:pic>
      <p:sp>
        <p:nvSpPr>
          <p:cNvPr id="6" name="TextBox 5"/>
          <p:cNvSpPr txBox="1"/>
          <p:nvPr/>
        </p:nvSpPr>
        <p:spPr>
          <a:xfrm>
            <a:off x="2627784" y="5962988"/>
            <a:ext cx="1728192" cy="646331"/>
          </a:xfrm>
          <a:prstGeom prst="rect">
            <a:avLst/>
          </a:prstGeom>
          <a:noFill/>
        </p:spPr>
        <p:txBody>
          <a:bodyPr wrap="square" rtlCol="0">
            <a:spAutoFit/>
          </a:bodyPr>
          <a:lstStyle/>
          <a:p>
            <a:r>
              <a:rPr lang="en-GB" dirty="0"/>
              <a:t>Zeus-</a:t>
            </a:r>
            <a:r>
              <a:rPr lang="en-GB" dirty="0" err="1"/>
              <a:t>Serapis</a:t>
            </a:r>
            <a:r>
              <a:rPr lang="en-GB" dirty="0"/>
              <a:t> </a:t>
            </a:r>
            <a:r>
              <a:rPr lang="en-GB" dirty="0" err="1"/>
              <a:t>Tempel</a:t>
            </a:r>
            <a:endParaRPr lang="en-GB" dirty="0"/>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12200" b="17175"/>
          <a:stretch/>
        </p:blipFill>
        <p:spPr>
          <a:xfrm>
            <a:off x="1452420" y="2204864"/>
            <a:ext cx="3429000" cy="3229001"/>
          </a:xfrm>
          <a:prstGeom prst="rect">
            <a:avLst/>
          </a:prstGeom>
        </p:spPr>
      </p:pic>
      <p:sp>
        <p:nvSpPr>
          <p:cNvPr id="7" name="TextBox 6"/>
          <p:cNvSpPr txBox="1"/>
          <p:nvPr/>
        </p:nvSpPr>
        <p:spPr>
          <a:xfrm>
            <a:off x="3081220" y="1700808"/>
            <a:ext cx="1800200" cy="646331"/>
          </a:xfrm>
          <a:prstGeom prst="rect">
            <a:avLst/>
          </a:prstGeom>
          <a:noFill/>
        </p:spPr>
        <p:txBody>
          <a:bodyPr wrap="square" rtlCol="0">
            <a:spAutoFit/>
          </a:bodyPr>
          <a:lstStyle/>
          <a:p>
            <a:r>
              <a:rPr lang="en-GB" b="1" dirty="0" err="1">
                <a:effectLst>
                  <a:outerShdw blurRad="38100" dist="38100" dir="2700000" algn="tl">
                    <a:srgbClr val="000000">
                      <a:alpha val="43137"/>
                    </a:srgbClr>
                  </a:outerShdw>
                </a:effectLst>
              </a:rPr>
              <a:t>Kaiserkult</a:t>
            </a:r>
            <a:r>
              <a:rPr lang="en-GB" b="1" dirty="0">
                <a:effectLst>
                  <a:outerShdw blurRad="38100" dist="38100" dir="2700000" algn="tl">
                    <a:srgbClr val="000000">
                      <a:alpha val="43137"/>
                    </a:srgbClr>
                  </a:outerShdw>
                </a:effectLst>
              </a:rPr>
              <a:t> </a:t>
            </a:r>
            <a:r>
              <a:rPr lang="en-GB" b="1" dirty="0" err="1">
                <a:effectLst>
                  <a:outerShdw blurRad="38100" dist="38100" dir="2700000" algn="tl">
                    <a:srgbClr val="000000">
                      <a:alpha val="43137"/>
                    </a:srgbClr>
                  </a:outerShdw>
                </a:effectLst>
              </a:rPr>
              <a:t>Tempel</a:t>
            </a:r>
            <a:endParaRPr lang="en-GB"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01951273"/>
      </p:ext>
    </p:extLst>
  </p:cSld>
  <p:clrMapOvr>
    <a:masterClrMapping/>
  </p:clrMapOvr>
  <p:transition spd="slow">
    <p:randomBa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a:t>
            </a:r>
            <a:r>
              <a:rPr lang="en-GB" dirty="0" err="1"/>
              <a:t>Ammia</a:t>
            </a:r>
            <a:r>
              <a:rPr lang="en-GB" dirty="0"/>
              <a:t> </a:t>
            </a:r>
            <a:r>
              <a:rPr lang="en-GB" dirty="0" err="1"/>
              <a:t>Hypsiclis</a:t>
            </a:r>
            <a:endParaRPr lang="en-GB" dirty="0"/>
          </a:p>
        </p:txBody>
      </p:sp>
      <p:sp>
        <p:nvSpPr>
          <p:cNvPr id="3" name="Content Placeholder 2"/>
          <p:cNvSpPr>
            <a:spLocks noGrp="1"/>
          </p:cNvSpPr>
          <p:nvPr>
            <p:ph idx="1"/>
          </p:nvPr>
        </p:nvSpPr>
        <p:spPr>
          <a:xfrm>
            <a:off x="251520" y="1600200"/>
            <a:ext cx="3888432" cy="4525963"/>
          </a:xfrm>
        </p:spPr>
        <p:txBody>
          <a:bodyPr>
            <a:normAutofit/>
          </a:bodyPr>
          <a:lstStyle/>
          <a:p>
            <a:r>
              <a:rPr lang="en-GB" sz="2000" b="1" dirty="0">
                <a:solidFill>
                  <a:schemeClr val="accent5">
                    <a:lumMod val="60000"/>
                    <a:lumOff val="40000"/>
                  </a:schemeClr>
                </a:solidFill>
              </a:rPr>
              <a:t>4 Mal </a:t>
            </a:r>
            <a:r>
              <a:rPr lang="en-GB" sz="2000" b="1" dirty="0" err="1">
                <a:solidFill>
                  <a:schemeClr val="accent5">
                    <a:lumMod val="60000"/>
                    <a:lumOff val="40000"/>
                  </a:schemeClr>
                </a:solidFill>
              </a:rPr>
              <a:t>Hohepriesterin</a:t>
            </a:r>
            <a:r>
              <a:rPr lang="en-GB" sz="2000" b="1" dirty="0">
                <a:solidFill>
                  <a:schemeClr val="accent5">
                    <a:lumMod val="60000"/>
                    <a:lumOff val="40000"/>
                  </a:schemeClr>
                </a:solidFill>
              </a:rPr>
              <a:t> und </a:t>
            </a:r>
            <a:r>
              <a:rPr lang="en-GB" sz="2000" b="1" dirty="0" err="1">
                <a:solidFill>
                  <a:schemeClr val="accent5">
                    <a:lumMod val="60000"/>
                    <a:lumOff val="40000"/>
                  </a:schemeClr>
                </a:solidFill>
              </a:rPr>
              <a:t>Tochter</a:t>
            </a:r>
            <a:r>
              <a:rPr lang="en-GB" sz="2000" b="1" dirty="0">
                <a:solidFill>
                  <a:schemeClr val="accent5">
                    <a:lumMod val="60000"/>
                    <a:lumOff val="40000"/>
                  </a:schemeClr>
                </a:solidFill>
              </a:rPr>
              <a:t> der Polis</a:t>
            </a:r>
            <a:br>
              <a:rPr lang="en-GB" sz="2000" b="1" dirty="0">
                <a:solidFill>
                  <a:schemeClr val="accent5">
                    <a:lumMod val="60000"/>
                    <a:lumOff val="40000"/>
                  </a:schemeClr>
                </a:solidFill>
              </a:rPr>
            </a:br>
            <a:endParaRPr lang="en-GB" sz="2000" b="1" dirty="0">
              <a:solidFill>
                <a:schemeClr val="accent5">
                  <a:lumMod val="60000"/>
                  <a:lumOff val="40000"/>
                </a:schemeClr>
              </a:solidFill>
            </a:endParaRPr>
          </a:p>
          <a:p>
            <a:r>
              <a:rPr lang="en-GB" sz="2000" dirty="0" err="1">
                <a:solidFill>
                  <a:schemeClr val="accent5">
                    <a:lumMod val="60000"/>
                    <a:lumOff val="40000"/>
                  </a:schemeClr>
                </a:solidFill>
              </a:rPr>
              <a:t>Ehrenstatue</a:t>
            </a:r>
            <a:r>
              <a:rPr lang="en-GB" sz="2000" dirty="0">
                <a:solidFill>
                  <a:schemeClr val="accent5">
                    <a:lumMod val="60000"/>
                    <a:lumOff val="40000"/>
                  </a:schemeClr>
                </a:solidFill>
              </a:rPr>
              <a:t> der </a:t>
            </a:r>
            <a:r>
              <a:rPr lang="en-GB" sz="2000" dirty="0" err="1">
                <a:solidFill>
                  <a:schemeClr val="accent5">
                    <a:lumMod val="60000"/>
                    <a:lumOff val="40000"/>
                  </a:schemeClr>
                </a:solidFill>
              </a:rPr>
              <a:t>Grossmutter</a:t>
            </a:r>
            <a:r>
              <a:rPr lang="en-GB" sz="2000" dirty="0">
                <a:solidFill>
                  <a:schemeClr val="accent5">
                    <a:lumMod val="60000"/>
                    <a:lumOff val="40000"/>
                  </a:schemeClr>
                </a:solidFill>
              </a:rPr>
              <a:t> </a:t>
            </a:r>
            <a:r>
              <a:rPr lang="en-GB" sz="2000" dirty="0" err="1">
                <a:solidFill>
                  <a:schemeClr val="accent5">
                    <a:lumMod val="60000"/>
                    <a:lumOff val="40000"/>
                  </a:schemeClr>
                </a:solidFill>
              </a:rPr>
              <a:t>für</a:t>
            </a:r>
            <a:r>
              <a:rPr lang="en-GB" sz="2000" dirty="0">
                <a:solidFill>
                  <a:schemeClr val="accent5">
                    <a:lumMod val="60000"/>
                    <a:lumOff val="40000"/>
                  </a:schemeClr>
                </a:solidFill>
              </a:rPr>
              <a:t> </a:t>
            </a:r>
            <a:r>
              <a:rPr lang="en-GB" sz="2000" dirty="0" err="1">
                <a:solidFill>
                  <a:schemeClr val="accent5">
                    <a:lumMod val="60000"/>
                    <a:lumOff val="40000"/>
                  </a:schemeClr>
                </a:solidFill>
              </a:rPr>
              <a:t>ihren</a:t>
            </a:r>
            <a:r>
              <a:rPr lang="en-GB" sz="2000" dirty="0">
                <a:solidFill>
                  <a:schemeClr val="accent5">
                    <a:lumMod val="60000"/>
                    <a:lumOff val="40000"/>
                  </a:schemeClr>
                </a:solidFill>
              </a:rPr>
              <a:t> </a:t>
            </a:r>
            <a:r>
              <a:rPr lang="en-GB" sz="2000" dirty="0" err="1">
                <a:solidFill>
                  <a:schemeClr val="accent5">
                    <a:lumMod val="60000"/>
                    <a:lumOff val="40000"/>
                  </a:schemeClr>
                </a:solidFill>
              </a:rPr>
              <a:t>Enkel</a:t>
            </a:r>
            <a:r>
              <a:rPr lang="en-GB" sz="2000" dirty="0">
                <a:solidFill>
                  <a:schemeClr val="accent5">
                    <a:lumMod val="60000"/>
                    <a:lumOff val="40000"/>
                  </a:schemeClr>
                </a:solidFill>
              </a:rPr>
              <a:t>, </a:t>
            </a:r>
            <a:r>
              <a:rPr lang="en-GB" sz="2000" dirty="0" err="1">
                <a:solidFill>
                  <a:schemeClr val="accent5">
                    <a:lumMod val="60000"/>
                    <a:lumOff val="40000"/>
                  </a:schemeClr>
                </a:solidFill>
              </a:rPr>
              <a:t>Priester</a:t>
            </a:r>
            <a:r>
              <a:rPr lang="en-GB" sz="2000" dirty="0">
                <a:solidFill>
                  <a:schemeClr val="accent5">
                    <a:lumMod val="60000"/>
                    <a:lumOff val="40000"/>
                  </a:schemeClr>
                </a:solidFill>
              </a:rPr>
              <a:t> des Asklepios </a:t>
            </a:r>
          </a:p>
          <a:p>
            <a:r>
              <a:rPr lang="en-GB" sz="2000" dirty="0" err="1">
                <a:solidFill>
                  <a:schemeClr val="accent5">
                    <a:lumMod val="60000"/>
                    <a:lumOff val="40000"/>
                  </a:schemeClr>
                </a:solidFill>
              </a:rPr>
              <a:t>Enkel</a:t>
            </a:r>
            <a:r>
              <a:rPr lang="en-GB" sz="2000" dirty="0">
                <a:solidFill>
                  <a:schemeClr val="accent5">
                    <a:lumMod val="60000"/>
                    <a:lumOff val="40000"/>
                  </a:schemeClr>
                </a:solidFill>
              </a:rPr>
              <a:t>: </a:t>
            </a:r>
            <a:r>
              <a:rPr lang="en-GB" sz="2000" dirty="0" err="1">
                <a:solidFill>
                  <a:schemeClr val="accent5">
                    <a:lumMod val="60000"/>
                    <a:lumOff val="40000"/>
                  </a:schemeClr>
                </a:solidFill>
              </a:rPr>
              <a:t>röm</a:t>
            </a:r>
            <a:r>
              <a:rPr lang="en-GB" sz="2000" dirty="0">
                <a:solidFill>
                  <a:schemeClr val="accent5">
                    <a:lumMod val="60000"/>
                    <a:lumOff val="40000"/>
                  </a:schemeClr>
                </a:solidFill>
              </a:rPr>
              <a:t>. </a:t>
            </a:r>
            <a:r>
              <a:rPr lang="en-GB" sz="2000" dirty="0" err="1">
                <a:solidFill>
                  <a:schemeClr val="accent5">
                    <a:lumMod val="60000"/>
                    <a:lumOff val="40000"/>
                  </a:schemeClr>
                </a:solidFill>
              </a:rPr>
              <a:t>Bürgerrecht</a:t>
            </a:r>
            <a:r>
              <a:rPr lang="en-GB" sz="2000" dirty="0">
                <a:solidFill>
                  <a:schemeClr val="accent5">
                    <a:lumMod val="60000"/>
                    <a:lumOff val="40000"/>
                  </a:schemeClr>
                </a:solidFill>
              </a:rPr>
              <a:t> </a:t>
            </a:r>
            <a:r>
              <a:rPr lang="en-GB" sz="2000" dirty="0" err="1">
                <a:solidFill>
                  <a:schemeClr val="accent5">
                    <a:lumMod val="60000"/>
                    <a:lumOff val="40000"/>
                  </a:schemeClr>
                </a:solidFill>
              </a:rPr>
              <a:t>unter</a:t>
            </a:r>
            <a:r>
              <a:rPr lang="en-GB" sz="2000" dirty="0">
                <a:solidFill>
                  <a:schemeClr val="accent5">
                    <a:lumMod val="60000"/>
                    <a:lumOff val="40000"/>
                  </a:schemeClr>
                </a:solidFill>
              </a:rPr>
              <a:t> Septimus Severus</a:t>
            </a:r>
          </a:p>
          <a:p>
            <a:r>
              <a:rPr lang="en-GB" sz="2000" dirty="0" err="1">
                <a:solidFill>
                  <a:schemeClr val="accent5">
                    <a:lumMod val="60000"/>
                    <a:lumOff val="40000"/>
                  </a:schemeClr>
                </a:solidFill>
              </a:rPr>
              <a:t>Mitte</a:t>
            </a:r>
            <a:r>
              <a:rPr lang="en-GB" sz="2000" dirty="0">
                <a:solidFill>
                  <a:schemeClr val="accent5">
                    <a:lumMod val="60000"/>
                    <a:lumOff val="40000"/>
                  </a:schemeClr>
                </a:solidFill>
              </a:rPr>
              <a:t> 2. </a:t>
            </a:r>
            <a:r>
              <a:rPr lang="en-GB" sz="2000" dirty="0" err="1">
                <a:solidFill>
                  <a:schemeClr val="accent5">
                    <a:lumMod val="60000"/>
                    <a:lumOff val="40000"/>
                  </a:schemeClr>
                </a:solidFill>
              </a:rPr>
              <a:t>Jh</a:t>
            </a:r>
            <a:r>
              <a:rPr lang="en-GB" sz="2000" dirty="0">
                <a:solidFill>
                  <a:schemeClr val="accent5">
                    <a:lumMod val="60000"/>
                    <a:lumOff val="40000"/>
                  </a:schemeClr>
                </a:solidFill>
              </a:rPr>
              <a:t>. n. Chr.</a:t>
            </a:r>
          </a:p>
        </p:txBody>
      </p:sp>
      <p:sp>
        <p:nvSpPr>
          <p:cNvPr id="4" name="TextBox 3"/>
          <p:cNvSpPr txBox="1"/>
          <p:nvPr/>
        </p:nvSpPr>
        <p:spPr>
          <a:xfrm>
            <a:off x="4067944" y="1556792"/>
            <a:ext cx="5040560" cy="4524315"/>
          </a:xfrm>
          <a:prstGeom prst="rect">
            <a:avLst/>
          </a:prstGeom>
          <a:noFill/>
        </p:spPr>
        <p:txBody>
          <a:bodyPr wrap="square" rtlCol="0">
            <a:spAutoFit/>
          </a:bodyPr>
          <a:lstStyle/>
          <a:p>
            <a:r>
              <a:rPr lang="fr-FR" dirty="0"/>
              <a:t>[</a:t>
            </a:r>
            <a:r>
              <a:rPr lang="en-GB" dirty="0" err="1"/>
              <a:t>Σε</a:t>
            </a:r>
            <a:r>
              <a:rPr lang="en-GB" dirty="0"/>
              <a:t>π</a:t>
            </a:r>
            <a:r>
              <a:rPr lang="fr-FR" dirty="0"/>
              <a:t>(</a:t>
            </a:r>
            <a:r>
              <a:rPr lang="en-GB" dirty="0" err="1"/>
              <a:t>τίμιος</a:t>
            </a:r>
            <a:r>
              <a:rPr lang="fr-FR" dirty="0"/>
              <a:t>) A</a:t>
            </a:r>
            <a:r>
              <a:rPr lang="en-GB" dirty="0" err="1"/>
              <a:t>ὐρ</a:t>
            </a:r>
            <a:r>
              <a:rPr lang="fr-FR" dirty="0"/>
              <a:t>(</a:t>
            </a:r>
            <a:r>
              <a:rPr lang="en-GB" dirty="0" err="1"/>
              <a:t>ήλιος</a:t>
            </a:r>
            <a:r>
              <a:rPr lang="fr-FR" dirty="0"/>
              <a:t>) </a:t>
            </a:r>
            <a:r>
              <a:rPr lang="en-GB" dirty="0" err="1"/>
              <a:t>Φλ</a:t>
            </a:r>
            <a:r>
              <a:rPr lang="fr-FR" dirty="0"/>
              <a:t>(</a:t>
            </a:r>
            <a:r>
              <a:rPr lang="en-GB" dirty="0"/>
              <a:t>α</a:t>
            </a:r>
            <a:r>
              <a:rPr lang="en-GB" dirty="0" err="1"/>
              <a:t>ούιος</a:t>
            </a:r>
            <a:r>
              <a:rPr lang="fr-FR" dirty="0"/>
              <a:t>) O</a:t>
            </a:r>
            <a:r>
              <a:rPr lang="en-GB" dirty="0" err="1"/>
              <a:t>ὐενιδιος</a:t>
            </a:r>
            <a:r>
              <a:rPr lang="en-GB" dirty="0"/>
              <a:t> </a:t>
            </a:r>
            <a:r>
              <a:rPr lang="en-GB" dirty="0" err="1"/>
              <a:t>Ὑψικλῆς</a:t>
            </a:r>
            <a:r>
              <a:rPr lang="en-GB" dirty="0"/>
              <a:t> </a:t>
            </a:r>
            <a:r>
              <a:rPr lang="en-GB" dirty="0" err="1"/>
              <a:t>τε</a:t>
            </a:r>
            <a:r>
              <a:rPr lang="fr-FR" dirty="0"/>
              <a:t>]|</a:t>
            </a:r>
            <a:r>
              <a:rPr lang="en-GB" dirty="0" err="1"/>
              <a:t>τράκις</a:t>
            </a:r>
            <a:r>
              <a:rPr lang="en-GB" dirty="0"/>
              <a:t> </a:t>
            </a:r>
            <a:r>
              <a:rPr lang="en-GB" dirty="0" err="1"/>
              <a:t>τοῦ</a:t>
            </a:r>
            <a:r>
              <a:rPr lang="en-GB" dirty="0"/>
              <a:t> </a:t>
            </a:r>
            <a:r>
              <a:rPr lang="en-GB" dirty="0" err="1"/>
              <a:t>Ἀρχιμήδους</a:t>
            </a:r>
            <a:r>
              <a:rPr lang="fr-FR" dirty="0"/>
              <a:t> E</a:t>
            </a:r>
            <a:r>
              <a:rPr lang="en-GB" dirty="0" err="1"/>
              <a:t>ὔφρων</a:t>
            </a:r>
            <a:r>
              <a:rPr lang="fr-FR" dirty="0"/>
              <a:t>, </a:t>
            </a:r>
            <a:r>
              <a:rPr lang="en-GB" b="1" dirty="0" err="1">
                <a:solidFill>
                  <a:srgbClr val="00B0F0"/>
                </a:solidFill>
              </a:rPr>
              <a:t>ἱερεὺς</a:t>
            </a:r>
            <a:r>
              <a:rPr lang="en-GB" b="1" dirty="0">
                <a:solidFill>
                  <a:srgbClr val="00B0F0"/>
                </a:solidFill>
              </a:rPr>
              <a:t> </a:t>
            </a:r>
            <a:r>
              <a:rPr lang="en-GB" b="1" dirty="0" err="1">
                <a:solidFill>
                  <a:srgbClr val="00B0F0"/>
                </a:solidFill>
              </a:rPr>
              <a:t>τοῦ</a:t>
            </a:r>
            <a:r>
              <a:rPr lang="fr-FR" b="1" dirty="0">
                <a:solidFill>
                  <a:srgbClr val="00B0F0"/>
                </a:solidFill>
              </a:rPr>
              <a:t> | </a:t>
            </a:r>
            <a:r>
              <a:rPr lang="en-GB" b="1" dirty="0" err="1">
                <a:solidFill>
                  <a:srgbClr val="00B0F0"/>
                </a:solidFill>
              </a:rPr>
              <a:t>Ἀσκλη</a:t>
            </a:r>
            <a:r>
              <a:rPr lang="en-GB" b="1" dirty="0">
                <a:solidFill>
                  <a:srgbClr val="00B0F0"/>
                </a:solidFill>
              </a:rPr>
              <a:t>πιοῦ</a:t>
            </a:r>
            <a:r>
              <a:rPr lang="fr-FR" dirty="0"/>
              <a:t>, </a:t>
            </a:r>
            <a:r>
              <a:rPr lang="en-GB" dirty="0" err="1"/>
              <a:t>δι</a:t>
            </a:r>
            <a:r>
              <a:rPr lang="en-GB" dirty="0"/>
              <a:t>᾽ </a:t>
            </a:r>
            <a:r>
              <a:rPr lang="en-GB" dirty="0" err="1"/>
              <a:t>Ἀμμί</a:t>
            </a:r>
            <a:r>
              <a:rPr lang="en-GB" dirty="0"/>
              <a:t>ας τ</a:t>
            </a:r>
            <a:r>
              <a:rPr lang="fr-FR" dirty="0"/>
              <a:t>‹</a:t>
            </a:r>
            <a:r>
              <a:rPr lang="en-GB" dirty="0"/>
              <a:t>ῆ</a:t>
            </a:r>
            <a:r>
              <a:rPr lang="fr-FR" dirty="0"/>
              <a:t>&gt;</a:t>
            </a:r>
            <a:r>
              <a:rPr lang="en-GB" dirty="0"/>
              <a:t>ς </a:t>
            </a:r>
            <a:r>
              <a:rPr lang="en-GB" dirty="0" err="1"/>
              <a:t>Ὑψικλέους</a:t>
            </a:r>
            <a:r>
              <a:rPr lang="en-GB" dirty="0"/>
              <a:t> </a:t>
            </a:r>
            <a:r>
              <a:rPr lang="en-GB" dirty="0" err="1"/>
              <a:t>τοῦ</a:t>
            </a:r>
            <a:r>
              <a:rPr lang="en-GB" dirty="0"/>
              <a:t> Ὑ</a:t>
            </a:r>
            <a:r>
              <a:rPr lang="fr-FR" dirty="0"/>
              <a:t>|</a:t>
            </a:r>
            <a:r>
              <a:rPr lang="en-GB" dirty="0" err="1"/>
              <a:t>ψικλέους</a:t>
            </a:r>
            <a:r>
              <a:rPr lang="en-GB" dirty="0"/>
              <a:t> </a:t>
            </a:r>
            <a:r>
              <a:rPr lang="en-GB" dirty="0" err="1"/>
              <a:t>τοῦ</a:t>
            </a:r>
            <a:r>
              <a:rPr lang="en-GB" dirty="0"/>
              <a:t> </a:t>
            </a:r>
            <a:r>
              <a:rPr lang="en-GB" dirty="0" err="1"/>
              <a:t>φύσει</a:t>
            </a:r>
            <a:r>
              <a:rPr lang="en-GB" dirty="0"/>
              <a:t> </a:t>
            </a:r>
            <a:r>
              <a:rPr lang="en-GB" dirty="0" err="1"/>
              <a:t>Ζήνωνος</a:t>
            </a:r>
            <a:r>
              <a:rPr lang="en-GB" dirty="0"/>
              <a:t> </a:t>
            </a:r>
            <a:r>
              <a:rPr lang="en-GB" dirty="0" err="1"/>
              <a:t>Ὑψικλίδος</a:t>
            </a:r>
            <a:r>
              <a:rPr lang="fr-FR" dirty="0"/>
              <a:t>, </a:t>
            </a:r>
            <a:r>
              <a:rPr lang="en-GB" b="1" dirty="0" err="1">
                <a:solidFill>
                  <a:srgbClr val="00B0F0"/>
                </a:solidFill>
              </a:rPr>
              <a:t>τετρά</a:t>
            </a:r>
            <a:r>
              <a:rPr lang="fr-FR" b="1" dirty="0">
                <a:solidFill>
                  <a:srgbClr val="00B0F0"/>
                </a:solidFill>
              </a:rPr>
              <a:t>|</a:t>
            </a:r>
            <a:r>
              <a:rPr lang="en-GB" b="1" dirty="0" err="1">
                <a:solidFill>
                  <a:srgbClr val="00B0F0"/>
                </a:solidFill>
              </a:rPr>
              <a:t>κις</a:t>
            </a:r>
            <a:r>
              <a:rPr lang="en-GB" b="1" dirty="0">
                <a:solidFill>
                  <a:srgbClr val="00B0F0"/>
                </a:solidFill>
              </a:rPr>
              <a:t> </a:t>
            </a:r>
            <a:r>
              <a:rPr lang="en-GB" b="1" dirty="0" err="1">
                <a:solidFill>
                  <a:srgbClr val="00B0F0"/>
                </a:solidFill>
              </a:rPr>
              <a:t>ἀρχιερεί</a:t>
            </a:r>
            <a:r>
              <a:rPr lang="en-GB" b="1" dirty="0">
                <a:solidFill>
                  <a:srgbClr val="00B0F0"/>
                </a:solidFill>
              </a:rPr>
              <a:t>ας</a:t>
            </a:r>
            <a:r>
              <a:rPr lang="fr-FR" dirty="0">
                <a:solidFill>
                  <a:srgbClr val="00B0F0"/>
                </a:solidFill>
              </a:rPr>
              <a:t>, </a:t>
            </a:r>
            <a:r>
              <a:rPr lang="en-GB" dirty="0" err="1">
                <a:solidFill>
                  <a:srgbClr val="00B0F0"/>
                </a:solidFill>
              </a:rPr>
              <a:t>θυγ</a:t>
            </a:r>
            <a:r>
              <a:rPr lang="en-GB" dirty="0">
                <a:solidFill>
                  <a:srgbClr val="00B0F0"/>
                </a:solidFill>
              </a:rPr>
              <a:t>ατρὸς πόλεως</a:t>
            </a:r>
            <a:r>
              <a:rPr lang="fr-FR" dirty="0"/>
              <a:t>, </a:t>
            </a:r>
            <a:r>
              <a:rPr lang="en-GB" dirty="0" err="1"/>
              <a:t>τῆς</a:t>
            </a:r>
            <a:r>
              <a:rPr lang="en-GB" dirty="0"/>
              <a:t> </a:t>
            </a:r>
            <a:r>
              <a:rPr lang="en-GB" dirty="0" err="1"/>
              <a:t>μάμ</a:t>
            </a:r>
            <a:r>
              <a:rPr lang="fr-FR" dirty="0"/>
              <a:t>|[</a:t>
            </a:r>
            <a:r>
              <a:rPr lang="en-GB" dirty="0" err="1"/>
              <a:t>μη</a:t>
            </a:r>
            <a:r>
              <a:rPr lang="fr-FR" dirty="0"/>
              <a:t>]</a:t>
            </a:r>
            <a:r>
              <a:rPr lang="en-GB" dirty="0"/>
              <a:t>ς α</a:t>
            </a:r>
            <a:r>
              <a:rPr lang="en-GB" dirty="0" err="1"/>
              <a:t>ὐτοῦ</a:t>
            </a:r>
            <a:r>
              <a:rPr lang="fr-FR" dirty="0"/>
              <a:t>.</a:t>
            </a:r>
            <a:endParaRPr lang="en-GB" dirty="0"/>
          </a:p>
          <a:p>
            <a:endParaRPr lang="en-GB" dirty="0"/>
          </a:p>
          <a:p>
            <a:r>
              <a:rPr lang="en-GB" dirty="0"/>
              <a:t>[?</a:t>
            </a:r>
            <a:r>
              <a:rPr lang="en-GB" dirty="0" err="1"/>
              <a:t>Septimius</a:t>
            </a:r>
            <a:r>
              <a:rPr lang="en-GB" dirty="0"/>
              <a:t> Aurelius Flavius </a:t>
            </a:r>
            <a:r>
              <a:rPr lang="en-GB" dirty="0" err="1"/>
              <a:t>Venidius</a:t>
            </a:r>
            <a:r>
              <a:rPr lang="en-GB" dirty="0"/>
              <a:t> </a:t>
            </a:r>
            <a:r>
              <a:rPr lang="en-GB" dirty="0" err="1"/>
              <a:t>Hypsikles</a:t>
            </a:r>
            <a:r>
              <a:rPr lang="en-GB" dirty="0"/>
              <a:t>] </a:t>
            </a:r>
            <a:r>
              <a:rPr lang="en-GB" dirty="0" err="1"/>
              <a:t>Euphron</a:t>
            </a:r>
            <a:r>
              <a:rPr lang="en-GB" dirty="0"/>
              <a:t> (i.e. son of </a:t>
            </a:r>
            <a:r>
              <a:rPr lang="en-GB" dirty="0" err="1"/>
              <a:t>Hypsikles</a:t>
            </a:r>
            <a:r>
              <a:rPr lang="en-GB" dirty="0"/>
              <a:t> the son of </a:t>
            </a:r>
            <a:r>
              <a:rPr lang="en-GB" dirty="0" err="1"/>
              <a:t>Hypsikles</a:t>
            </a:r>
            <a:r>
              <a:rPr lang="en-GB" dirty="0"/>
              <a:t> the son of </a:t>
            </a:r>
            <a:r>
              <a:rPr lang="en-GB" dirty="0" err="1"/>
              <a:t>Hypsikles</a:t>
            </a:r>
            <a:r>
              <a:rPr lang="en-GB" dirty="0"/>
              <a:t>) the son of Archimedes, priest of Asklepios, through the agency of </a:t>
            </a:r>
            <a:r>
              <a:rPr lang="en-GB" dirty="0" err="1"/>
              <a:t>Ammia</a:t>
            </a:r>
            <a:r>
              <a:rPr lang="en-GB" dirty="0"/>
              <a:t> </a:t>
            </a:r>
            <a:r>
              <a:rPr lang="en-GB" dirty="0" err="1"/>
              <a:t>Hypsiklis</a:t>
            </a:r>
            <a:r>
              <a:rPr lang="en-GB" dirty="0"/>
              <a:t>, daughter of </a:t>
            </a:r>
            <a:r>
              <a:rPr lang="en-GB" dirty="0" err="1"/>
              <a:t>Hypsikles</a:t>
            </a:r>
            <a:r>
              <a:rPr lang="en-GB" dirty="0"/>
              <a:t> son of </a:t>
            </a:r>
            <a:r>
              <a:rPr lang="en-GB" dirty="0" err="1"/>
              <a:t>Hypsikles</a:t>
            </a:r>
            <a:r>
              <a:rPr lang="en-GB" dirty="0"/>
              <a:t> natural son of </a:t>
            </a:r>
            <a:r>
              <a:rPr lang="en-GB" dirty="0" err="1"/>
              <a:t>Zenon</a:t>
            </a:r>
            <a:r>
              <a:rPr lang="en-GB" dirty="0"/>
              <a:t>, four times high priestess, daughter of the city, his grandmother, as she promised on his behalf [·· ? ·· </a:t>
            </a:r>
          </a:p>
        </p:txBody>
      </p:sp>
      <p:sp>
        <p:nvSpPr>
          <p:cNvPr id="6" name="TextBox 5"/>
          <p:cNvSpPr txBox="1"/>
          <p:nvPr/>
        </p:nvSpPr>
        <p:spPr>
          <a:xfrm>
            <a:off x="107504" y="6290156"/>
            <a:ext cx="4752528" cy="523220"/>
          </a:xfrm>
          <a:prstGeom prst="rect">
            <a:avLst/>
          </a:prstGeom>
          <a:noFill/>
        </p:spPr>
        <p:txBody>
          <a:bodyPr wrap="square" rtlCol="0">
            <a:spAutoFit/>
          </a:bodyPr>
          <a:lstStyle/>
          <a:p>
            <a:r>
              <a:rPr lang="fr-FR" sz="1400" dirty="0">
                <a:solidFill>
                  <a:schemeClr val="tx1">
                    <a:lumMod val="50000"/>
                  </a:schemeClr>
                </a:solidFill>
              </a:rPr>
              <a:t>IAph2007 12.712; </a:t>
            </a:r>
            <a:r>
              <a:rPr lang="en-GB" sz="1400" dirty="0" err="1">
                <a:solidFill>
                  <a:schemeClr val="tx1">
                    <a:lumMod val="50000"/>
                  </a:schemeClr>
                </a:solidFill>
              </a:rPr>
              <a:t>Reinach</a:t>
            </a:r>
            <a:r>
              <a:rPr lang="en-GB" sz="1400" dirty="0">
                <a:solidFill>
                  <a:schemeClr val="tx1">
                    <a:lumMod val="50000"/>
                  </a:schemeClr>
                </a:solidFill>
              </a:rPr>
              <a:t> 1906 p. 109-10, n°29 (</a:t>
            </a:r>
            <a:r>
              <a:rPr lang="fr-FR" sz="1400" dirty="0">
                <a:solidFill>
                  <a:schemeClr val="tx1">
                    <a:lumMod val="50000"/>
                  </a:schemeClr>
                </a:solidFill>
              </a:rPr>
              <a:t>Van </a:t>
            </a:r>
            <a:r>
              <a:rPr lang="fr-FR" sz="1400" dirty="0" err="1">
                <a:solidFill>
                  <a:schemeClr val="tx1">
                    <a:lumMod val="50000"/>
                  </a:schemeClr>
                </a:solidFill>
              </a:rPr>
              <a:t>Bremen</a:t>
            </a:r>
            <a:r>
              <a:rPr lang="fr-FR" sz="1400" dirty="0">
                <a:solidFill>
                  <a:schemeClr val="tx1">
                    <a:lumMod val="50000"/>
                  </a:schemeClr>
                </a:solidFill>
              </a:rPr>
              <a:t> 1996 p. 351 n°15</a:t>
            </a:r>
            <a:r>
              <a:rPr lang="en-GB" sz="1400" dirty="0">
                <a:solidFill>
                  <a:schemeClr val="tx1">
                    <a:lumMod val="50000"/>
                  </a:schemeClr>
                </a:solidFill>
              </a:rPr>
              <a:t>):.</a:t>
            </a:r>
          </a:p>
        </p:txBody>
      </p:sp>
      <p:sp>
        <p:nvSpPr>
          <p:cNvPr id="7" name="TextBox 6"/>
          <p:cNvSpPr txBox="1"/>
          <p:nvPr/>
        </p:nvSpPr>
        <p:spPr>
          <a:xfrm>
            <a:off x="5940152" y="107340"/>
            <a:ext cx="3050188" cy="369332"/>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de-DE" dirty="0"/>
              <a:t>LEAVE OUT ???</a:t>
            </a:r>
            <a:endParaRPr lang="en-GB" dirty="0"/>
          </a:p>
        </p:txBody>
      </p:sp>
    </p:spTree>
    <p:extLst>
      <p:ext uri="{BB962C8B-B14F-4D97-AF65-F5344CB8AC3E}">
        <p14:creationId xmlns:p14="http://schemas.microsoft.com/office/powerpoint/2010/main" val="245198489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a:t>
            </a:r>
            <a:r>
              <a:rPr lang="en-GB" dirty="0" err="1"/>
              <a:t>Ammia</a:t>
            </a:r>
            <a:endParaRPr lang="en-GB" dirty="0"/>
          </a:p>
        </p:txBody>
      </p:sp>
      <p:sp>
        <p:nvSpPr>
          <p:cNvPr id="3" name="Content Placeholder 2"/>
          <p:cNvSpPr>
            <a:spLocks noGrp="1"/>
          </p:cNvSpPr>
          <p:nvPr>
            <p:ph idx="1"/>
          </p:nvPr>
        </p:nvSpPr>
        <p:spPr>
          <a:xfrm>
            <a:off x="179512" y="1340768"/>
            <a:ext cx="4176464" cy="4785395"/>
          </a:xfrm>
        </p:spPr>
        <p:txBody>
          <a:bodyPr>
            <a:normAutofit/>
          </a:bodyPr>
          <a:lstStyle/>
          <a:p>
            <a:r>
              <a:rPr lang="en-GB" b="1" dirty="0" err="1">
                <a:solidFill>
                  <a:schemeClr val="accent5">
                    <a:lumMod val="60000"/>
                    <a:lumOff val="40000"/>
                  </a:schemeClr>
                </a:solidFill>
              </a:rPr>
              <a:t>Ammia</a:t>
            </a:r>
            <a:r>
              <a:rPr lang="en-GB" b="1" dirty="0">
                <a:solidFill>
                  <a:schemeClr val="accent5">
                    <a:lumMod val="60000"/>
                    <a:lumOff val="40000"/>
                  </a:schemeClr>
                </a:solidFill>
              </a:rPr>
              <a:t>, </a:t>
            </a:r>
            <a:r>
              <a:rPr lang="en-GB" b="1" dirty="0" err="1">
                <a:solidFill>
                  <a:schemeClr val="accent5">
                    <a:lumMod val="60000"/>
                    <a:lumOff val="40000"/>
                  </a:schemeClr>
                </a:solidFill>
              </a:rPr>
              <a:t>Tochter</a:t>
            </a:r>
            <a:r>
              <a:rPr lang="en-GB" b="1" dirty="0">
                <a:solidFill>
                  <a:schemeClr val="accent5">
                    <a:lumMod val="60000"/>
                    <a:lumOff val="40000"/>
                  </a:schemeClr>
                </a:solidFill>
              </a:rPr>
              <a:t> des </a:t>
            </a:r>
            <a:r>
              <a:rPr lang="en-GB" b="1" dirty="0" err="1">
                <a:solidFill>
                  <a:schemeClr val="accent5">
                    <a:lumMod val="60000"/>
                    <a:lumOff val="40000"/>
                  </a:schemeClr>
                </a:solidFill>
              </a:rPr>
              <a:t>Phanias</a:t>
            </a:r>
            <a:endParaRPr lang="en-GB" b="1" dirty="0">
              <a:solidFill>
                <a:schemeClr val="accent5">
                  <a:lumMod val="60000"/>
                  <a:lumOff val="40000"/>
                </a:schemeClr>
              </a:solidFill>
            </a:endParaRPr>
          </a:p>
          <a:p>
            <a:pPr lvl="1"/>
            <a:r>
              <a:rPr lang="en-GB" b="1" dirty="0" err="1">
                <a:solidFill>
                  <a:schemeClr val="accent5">
                    <a:lumMod val="60000"/>
                    <a:lumOff val="40000"/>
                  </a:schemeClr>
                </a:solidFill>
              </a:rPr>
              <a:t>ἱέρει</a:t>
            </a:r>
            <a:r>
              <a:rPr lang="en-GB" b="1" dirty="0">
                <a:solidFill>
                  <a:schemeClr val="accent5">
                    <a:lumMod val="60000"/>
                    <a:lumOff val="40000"/>
                  </a:schemeClr>
                </a:solidFill>
              </a:rPr>
              <a:t>α θεᾶς Ἰουλίας νέας Δήμητρος</a:t>
            </a:r>
          </a:p>
          <a:p>
            <a:pPr lvl="2"/>
            <a:r>
              <a:rPr lang="fr-FR" dirty="0" err="1">
                <a:solidFill>
                  <a:schemeClr val="accent5">
                    <a:lumMod val="60000"/>
                    <a:lumOff val="40000"/>
                  </a:schemeClr>
                </a:solidFill>
              </a:rPr>
              <a:t>Priesterin</a:t>
            </a:r>
            <a:r>
              <a:rPr lang="fr-FR" dirty="0">
                <a:solidFill>
                  <a:schemeClr val="accent5">
                    <a:lumMod val="60000"/>
                    <a:lumOff val="40000"/>
                  </a:schemeClr>
                </a:solidFill>
              </a:rPr>
              <a:t> der Iulia </a:t>
            </a:r>
            <a:r>
              <a:rPr lang="fr-FR" dirty="0" err="1">
                <a:solidFill>
                  <a:schemeClr val="accent5">
                    <a:lumMod val="60000"/>
                    <a:lumOff val="40000"/>
                  </a:schemeClr>
                </a:solidFill>
              </a:rPr>
              <a:t>Thea</a:t>
            </a:r>
            <a:r>
              <a:rPr lang="fr-FR" dirty="0">
                <a:solidFill>
                  <a:schemeClr val="accent5">
                    <a:lumMod val="60000"/>
                    <a:lumOff val="40000"/>
                  </a:schemeClr>
                </a:solidFill>
              </a:rPr>
              <a:t> , </a:t>
            </a:r>
            <a:r>
              <a:rPr lang="fr-FR" dirty="0" err="1">
                <a:solidFill>
                  <a:schemeClr val="accent5">
                    <a:lumMod val="60000"/>
                    <a:lumOff val="40000"/>
                  </a:schemeClr>
                </a:solidFill>
              </a:rPr>
              <a:t>neue</a:t>
            </a:r>
            <a:r>
              <a:rPr lang="fr-FR" dirty="0">
                <a:solidFill>
                  <a:schemeClr val="accent5">
                    <a:lumMod val="60000"/>
                    <a:lumOff val="40000"/>
                  </a:schemeClr>
                </a:solidFill>
              </a:rPr>
              <a:t> Déméter, </a:t>
            </a:r>
            <a:r>
              <a:rPr lang="fr-FR" dirty="0" err="1">
                <a:solidFill>
                  <a:schemeClr val="accent5">
                    <a:lumMod val="60000"/>
                    <a:lumOff val="40000"/>
                  </a:schemeClr>
                </a:solidFill>
              </a:rPr>
              <a:t>d.h</a:t>
            </a:r>
            <a:r>
              <a:rPr lang="fr-FR" dirty="0">
                <a:solidFill>
                  <a:schemeClr val="accent5">
                    <a:lumMod val="60000"/>
                    <a:lumOff val="40000"/>
                  </a:schemeClr>
                </a:solidFill>
              </a:rPr>
              <a:t>. Livia</a:t>
            </a:r>
            <a:endParaRPr lang="en-GB" b="1" dirty="0">
              <a:solidFill>
                <a:schemeClr val="accent5">
                  <a:lumMod val="60000"/>
                  <a:lumOff val="40000"/>
                </a:schemeClr>
              </a:solidFill>
            </a:endParaRPr>
          </a:p>
          <a:p>
            <a:r>
              <a:rPr lang="fr-FR" sz="2000" dirty="0" err="1">
                <a:solidFill>
                  <a:schemeClr val="accent5">
                    <a:lumMod val="60000"/>
                    <a:lumOff val="40000"/>
                  </a:schemeClr>
                </a:solidFill>
              </a:rPr>
              <a:t>nach</a:t>
            </a:r>
            <a:r>
              <a:rPr lang="fr-FR" sz="2000" dirty="0">
                <a:solidFill>
                  <a:schemeClr val="accent5">
                    <a:lumMod val="60000"/>
                    <a:lumOff val="40000"/>
                  </a:schemeClr>
                </a:solidFill>
              </a:rPr>
              <a:t> 42 n. Chr. </a:t>
            </a:r>
          </a:p>
          <a:p>
            <a:r>
              <a:rPr lang="fr-FR" sz="2000" dirty="0" err="1">
                <a:solidFill>
                  <a:schemeClr val="accent5">
                    <a:lumMod val="60000"/>
                    <a:lumOff val="40000"/>
                  </a:schemeClr>
                </a:solidFill>
              </a:rPr>
              <a:t>Ehemann</a:t>
            </a:r>
            <a:r>
              <a:rPr lang="fr-FR" sz="2000" dirty="0">
                <a:solidFill>
                  <a:schemeClr val="accent5">
                    <a:lumMod val="60000"/>
                    <a:lumOff val="40000"/>
                  </a:schemeClr>
                </a:solidFill>
              </a:rPr>
              <a:t>: </a:t>
            </a:r>
            <a:br>
              <a:rPr lang="fr-FR" sz="2000" dirty="0">
                <a:solidFill>
                  <a:schemeClr val="accent5">
                    <a:lumMod val="60000"/>
                    <a:lumOff val="40000"/>
                  </a:schemeClr>
                </a:solidFill>
              </a:rPr>
            </a:br>
            <a:r>
              <a:rPr lang="fr-FR" sz="2000" dirty="0" err="1">
                <a:solidFill>
                  <a:schemeClr val="accent5">
                    <a:lumMod val="60000"/>
                    <a:lumOff val="40000"/>
                  </a:schemeClr>
                </a:solidFill>
              </a:rPr>
              <a:t>Aristoclès</a:t>
            </a:r>
            <a:r>
              <a:rPr lang="fr-FR" sz="2000" dirty="0">
                <a:solidFill>
                  <a:schemeClr val="accent5">
                    <a:lumMod val="60000"/>
                    <a:lumOff val="40000"/>
                  </a:schemeClr>
                </a:solidFill>
              </a:rPr>
              <a:t> </a:t>
            </a:r>
            <a:r>
              <a:rPr lang="fr-FR" sz="2000" dirty="0" err="1">
                <a:solidFill>
                  <a:schemeClr val="accent5">
                    <a:lumMod val="60000"/>
                    <a:lumOff val="40000"/>
                  </a:schemeClr>
                </a:solidFill>
              </a:rPr>
              <a:t>Molossos</a:t>
            </a:r>
            <a:endParaRPr lang="fr-FR" sz="2000" dirty="0">
              <a:solidFill>
                <a:schemeClr val="accent5">
                  <a:lumMod val="60000"/>
                  <a:lumOff val="40000"/>
                </a:schemeClr>
              </a:solidFill>
            </a:endParaRPr>
          </a:p>
          <a:p>
            <a:pPr lvl="1"/>
            <a:r>
              <a:rPr lang="el-GR" dirty="0">
                <a:solidFill>
                  <a:schemeClr val="accent5">
                    <a:lumMod val="60000"/>
                    <a:lumOff val="40000"/>
                  </a:schemeClr>
                </a:solidFill>
              </a:rPr>
              <a:t>ἱερεὺς [Τιβ(ερίου) Καίσ]αρος διὰ βίου</a:t>
            </a:r>
            <a:r>
              <a:rPr lang="en-GB" dirty="0">
                <a:solidFill>
                  <a:schemeClr val="accent5">
                    <a:lumMod val="60000"/>
                    <a:lumOff val="40000"/>
                  </a:schemeClr>
                </a:solidFill>
              </a:rPr>
              <a:t> – </a:t>
            </a:r>
            <a:r>
              <a:rPr lang="en-GB" dirty="0" err="1">
                <a:solidFill>
                  <a:schemeClr val="accent5">
                    <a:lumMod val="60000"/>
                    <a:lumOff val="40000"/>
                  </a:schemeClr>
                </a:solidFill>
              </a:rPr>
              <a:t>Priester</a:t>
            </a:r>
            <a:r>
              <a:rPr lang="en-GB" dirty="0">
                <a:solidFill>
                  <a:schemeClr val="accent5">
                    <a:lumMod val="60000"/>
                    <a:lumOff val="40000"/>
                  </a:schemeClr>
                </a:solidFill>
              </a:rPr>
              <a:t> f</a:t>
            </a:r>
            <a:r>
              <a:rPr lang="de-DE" dirty="0">
                <a:solidFill>
                  <a:schemeClr val="accent5">
                    <a:lumMod val="60000"/>
                    <a:lumOff val="40000"/>
                  </a:schemeClr>
                </a:solidFill>
              </a:rPr>
              <a:t>ür Tiberius</a:t>
            </a:r>
          </a:p>
          <a:p>
            <a:pPr lvl="1"/>
            <a:r>
              <a:rPr lang="fr-FR" dirty="0">
                <a:solidFill>
                  <a:schemeClr val="accent5">
                    <a:lumMod val="60000"/>
                    <a:lumOff val="40000"/>
                  </a:schemeClr>
                </a:solidFill>
              </a:rPr>
              <a:t>nombreuses générosités à l'égard de la cité à l'époque de Claude</a:t>
            </a:r>
            <a:endParaRPr lang="en-GB" dirty="0">
              <a:solidFill>
                <a:schemeClr val="accent5">
                  <a:lumMod val="60000"/>
                  <a:lumOff val="40000"/>
                </a:schemeClr>
              </a:solidFill>
            </a:endParaRPr>
          </a:p>
          <a:p>
            <a:pPr lvl="1"/>
            <a:endParaRPr lang="en-GB" b="1" dirty="0">
              <a:solidFill>
                <a:schemeClr val="accent5">
                  <a:lumMod val="60000"/>
                  <a:lumOff val="40000"/>
                </a:schemeClr>
              </a:solidFill>
            </a:endParaRPr>
          </a:p>
          <a:p>
            <a:endParaRPr lang="en-GB" dirty="0">
              <a:solidFill>
                <a:schemeClr val="accent5">
                  <a:lumMod val="60000"/>
                  <a:lumOff val="40000"/>
                </a:schemeClr>
              </a:solidFill>
            </a:endParaRPr>
          </a:p>
        </p:txBody>
      </p:sp>
      <p:sp>
        <p:nvSpPr>
          <p:cNvPr id="4" name="Content Placeholder 2"/>
          <p:cNvSpPr txBox="1">
            <a:spLocks/>
          </p:cNvSpPr>
          <p:nvPr/>
        </p:nvSpPr>
        <p:spPr>
          <a:xfrm>
            <a:off x="4427984" y="1600200"/>
            <a:ext cx="4258816" cy="4525963"/>
          </a:xfrm>
          <a:prstGeom prst="rect">
            <a:avLst/>
          </a:prstGeom>
        </p:spPr>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b="1" dirty="0"/>
              <a:t>IAph2007 12.1002 (</a:t>
            </a:r>
            <a:r>
              <a:rPr lang="en-GB" b="1" dirty="0">
                <a:solidFill>
                  <a:srgbClr val="FFC000"/>
                </a:solidFill>
              </a:rPr>
              <a:t>CHECK</a:t>
            </a:r>
            <a:r>
              <a:rPr lang="en-GB" b="1" dirty="0"/>
              <a:t>!!)</a:t>
            </a:r>
          </a:p>
          <a:p>
            <a:r>
              <a:rPr lang="en-GB" dirty="0"/>
              <a:t>Col. 1, l. 1-3 : [</a:t>
            </a:r>
            <a:r>
              <a:rPr lang="vi-VN" dirty="0"/>
              <a:t>Ἀριστοκλέα Ἀρτεμιδ]ώ̣ρου Μολοσ|[σὸν, φιλόδοξον καὶ φιλό]πολιν, </a:t>
            </a:r>
            <a:r>
              <a:rPr lang="vi-VN" b="1" dirty="0">
                <a:solidFill>
                  <a:srgbClr val="00B0F0"/>
                </a:solidFill>
              </a:rPr>
              <a:t>ἱερα|[τεύσαντα Τιβερίου Καίσ]αρος διὰ βίου</a:t>
            </a:r>
            <a:r>
              <a:rPr lang="vi-VN" dirty="0"/>
              <a:t>. </a:t>
            </a:r>
            <a:br>
              <a:rPr lang="vi-VN" dirty="0"/>
            </a:br>
            <a:r>
              <a:rPr lang="vi-VN" dirty="0"/>
              <a:t></a:t>
            </a:r>
            <a:r>
              <a:rPr lang="en-GB" dirty="0"/>
              <a:t>Col. 2 : </a:t>
            </a:r>
            <a:r>
              <a:rPr lang="vi-VN" dirty="0">
                <a:solidFill>
                  <a:srgbClr val="00B0F0"/>
                </a:solidFill>
              </a:rPr>
              <a:t>Ἀμμίαν Φανίου </a:t>
            </a:r>
            <a:r>
              <a:rPr lang="vi-VN" dirty="0"/>
              <a:t>| τοῦ Μύωνος </a:t>
            </a:r>
            <a:r>
              <a:rPr lang="vi-VN" b="1" dirty="0">
                <a:solidFill>
                  <a:srgbClr val="00B0F0"/>
                </a:solidFill>
              </a:rPr>
              <a:t>ἱερα|τεύσασαν θεᾶς | Ἰουλίας, νέας | Δήμητρος</a:t>
            </a:r>
            <a:r>
              <a:rPr lang="vi-VN" dirty="0"/>
              <a:t>, συνφι|λοδοξήσασαν | ἐν πᾶσιν Μολοσ|σῷ τῷ ἀνδρί.</a:t>
            </a:r>
            <a:endParaRPr lang="en-GB" dirty="0"/>
          </a:p>
          <a:p>
            <a:endParaRPr lang="en-GB" dirty="0"/>
          </a:p>
          <a:p>
            <a:r>
              <a:rPr lang="fr-FR" dirty="0"/>
              <a:t>[</a:t>
            </a:r>
            <a:r>
              <a:rPr lang="fr-FR" dirty="0" err="1"/>
              <a:t>Aristoclès</a:t>
            </a:r>
            <a:r>
              <a:rPr lang="fr-FR" dirty="0"/>
              <a:t>] </a:t>
            </a:r>
            <a:r>
              <a:rPr lang="fr-FR" dirty="0" err="1"/>
              <a:t>Molossos</a:t>
            </a:r>
            <a:r>
              <a:rPr lang="fr-FR" dirty="0"/>
              <a:t>, fils d'</a:t>
            </a:r>
            <a:r>
              <a:rPr lang="fr-FR" dirty="0" err="1"/>
              <a:t>Artemidoros</a:t>
            </a:r>
            <a:r>
              <a:rPr lang="fr-FR" dirty="0"/>
              <a:t>, un homme [illustre] et dévoué à la cité, qui a été prêtre de [Tibère César] à vie. </a:t>
            </a:r>
            <a:r>
              <a:rPr lang="fr-FR" dirty="0" err="1"/>
              <a:t>Ammia</a:t>
            </a:r>
            <a:r>
              <a:rPr lang="fr-FR" dirty="0"/>
              <a:t> fille de </a:t>
            </a:r>
            <a:r>
              <a:rPr lang="fr-FR" dirty="0" err="1"/>
              <a:t>Phanias</a:t>
            </a:r>
            <a:r>
              <a:rPr lang="fr-FR" dirty="0"/>
              <a:t>, fils de </a:t>
            </a:r>
            <a:r>
              <a:rPr lang="fr-FR" dirty="0" err="1"/>
              <a:t>Myon</a:t>
            </a:r>
            <a:r>
              <a:rPr lang="fr-FR" dirty="0"/>
              <a:t>, qui a été prêtresse de la déesse Iulia nouvelle Déméter </a:t>
            </a:r>
            <a:r>
              <a:rPr lang="fr-FR" dirty="0">
                <a:solidFill>
                  <a:srgbClr val="00B0F0"/>
                </a:solidFill>
              </a:rPr>
              <a:t>et a partagé en tout la gloire de son mari</a:t>
            </a:r>
            <a:r>
              <a:rPr lang="fr-FR" dirty="0"/>
              <a:t> </a:t>
            </a:r>
            <a:r>
              <a:rPr lang="fr-FR" dirty="0" err="1"/>
              <a:t>Molossos</a:t>
            </a:r>
            <a:r>
              <a:rPr lang="fr-FR" dirty="0"/>
              <a:t>.</a:t>
            </a:r>
          </a:p>
          <a:p>
            <a:endParaRPr lang="en-GB" dirty="0"/>
          </a:p>
        </p:txBody>
      </p:sp>
      <p:sp>
        <p:nvSpPr>
          <p:cNvPr id="5" name="TextBox 4"/>
          <p:cNvSpPr txBox="1"/>
          <p:nvPr/>
        </p:nvSpPr>
        <p:spPr>
          <a:xfrm>
            <a:off x="1115616" y="6290156"/>
            <a:ext cx="7920880" cy="523220"/>
          </a:xfrm>
          <a:prstGeom prst="rect">
            <a:avLst/>
          </a:prstGeom>
          <a:noFill/>
        </p:spPr>
        <p:txBody>
          <a:bodyPr wrap="square" rtlCol="0">
            <a:spAutoFit/>
          </a:bodyPr>
          <a:lstStyle/>
          <a:p>
            <a:r>
              <a:rPr lang="en-GB" sz="1400" i="1" dirty="0">
                <a:solidFill>
                  <a:schemeClr val="tx1">
                    <a:lumMod val="50000"/>
                  </a:schemeClr>
                </a:solidFill>
              </a:rPr>
              <a:t>CIG</a:t>
            </a:r>
            <a:r>
              <a:rPr lang="en-GB" sz="1400" dirty="0">
                <a:solidFill>
                  <a:schemeClr val="tx1">
                    <a:lumMod val="50000"/>
                  </a:schemeClr>
                </a:solidFill>
              </a:rPr>
              <a:t> 2815 ; </a:t>
            </a:r>
            <a:r>
              <a:rPr lang="en-GB" sz="1400" dirty="0" err="1">
                <a:solidFill>
                  <a:schemeClr val="tx1">
                    <a:lumMod val="50000"/>
                  </a:schemeClr>
                </a:solidFill>
              </a:rPr>
              <a:t>Reinach</a:t>
            </a:r>
            <a:r>
              <a:rPr lang="en-GB" sz="1400" dirty="0">
                <a:solidFill>
                  <a:schemeClr val="tx1">
                    <a:lumMod val="50000"/>
                  </a:schemeClr>
                </a:solidFill>
              </a:rPr>
              <a:t> 1906 p. 114-16, n°35.   Buckler, </a:t>
            </a:r>
            <a:r>
              <a:rPr lang="en-GB" sz="1400" i="1" dirty="0" err="1">
                <a:solidFill>
                  <a:schemeClr val="tx1">
                    <a:lumMod val="50000"/>
                  </a:schemeClr>
                </a:solidFill>
              </a:rPr>
              <a:t>RPh</a:t>
            </a:r>
            <a:r>
              <a:rPr lang="en-GB" sz="1400" dirty="0">
                <a:solidFill>
                  <a:schemeClr val="tx1">
                    <a:lumMod val="50000"/>
                  </a:schemeClr>
                </a:solidFill>
              </a:rPr>
              <a:t> 38 (1914) p. 211-214 ; Robert, </a:t>
            </a:r>
            <a:r>
              <a:rPr lang="en-GB" sz="1400" i="1" dirty="0" err="1">
                <a:solidFill>
                  <a:schemeClr val="tx1">
                    <a:lumMod val="50000"/>
                  </a:schemeClr>
                </a:solidFill>
              </a:rPr>
              <a:t>RPh</a:t>
            </a:r>
            <a:r>
              <a:rPr lang="en-GB" sz="1400" dirty="0">
                <a:solidFill>
                  <a:schemeClr val="tx1">
                    <a:lumMod val="50000"/>
                  </a:schemeClr>
                </a:solidFill>
              </a:rPr>
              <a:t> 56 (1930) p. 26-27 n°3 ; Reynolds 1980 p. 79 ; </a:t>
            </a:r>
            <a:r>
              <a:rPr lang="en-GB" sz="1400" dirty="0" err="1">
                <a:solidFill>
                  <a:schemeClr val="tx1">
                    <a:lumMod val="50000"/>
                  </a:schemeClr>
                </a:solidFill>
              </a:rPr>
              <a:t>Mikocki</a:t>
            </a:r>
            <a:r>
              <a:rPr lang="en-GB" sz="1400" dirty="0">
                <a:solidFill>
                  <a:schemeClr val="tx1">
                    <a:lumMod val="50000"/>
                  </a:schemeClr>
                </a:solidFill>
              </a:rPr>
              <a:t> 1995 p. 151 n°3. </a:t>
            </a:r>
          </a:p>
        </p:txBody>
      </p:sp>
    </p:spTree>
    <p:extLst>
      <p:ext uri="{BB962C8B-B14F-4D97-AF65-F5344CB8AC3E}">
        <p14:creationId xmlns:p14="http://schemas.microsoft.com/office/powerpoint/2010/main" val="1076221190"/>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1000"/>
                                        <p:tgtEl>
                                          <p:spTgt spid="4"/>
                                        </p:tgtEl>
                                      </p:cBhvr>
                                    </p:animEffect>
                                    <p:anim calcmode="lin" valueType="num">
                                      <p:cBhvr>
                                        <p:cTn id="50" dur="1000" fill="hold"/>
                                        <p:tgtEl>
                                          <p:spTgt spid="4"/>
                                        </p:tgtEl>
                                        <p:attrNameLst>
                                          <p:attrName>ppt_x</p:attrName>
                                        </p:attrNameLst>
                                      </p:cBhvr>
                                      <p:tavLst>
                                        <p:tav tm="0">
                                          <p:val>
                                            <p:strVal val="#ppt_x"/>
                                          </p:val>
                                        </p:tav>
                                        <p:tav tm="100000">
                                          <p:val>
                                            <p:strVal val="#ppt_x"/>
                                          </p:val>
                                        </p:tav>
                                      </p:tavLst>
                                    </p:anim>
                                    <p:anim calcmode="lin" valueType="num">
                                      <p:cBhvr>
                                        <p:cTn id="51" dur="1000" fill="hold"/>
                                        <p:tgtEl>
                                          <p:spTgt spid="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AMMIA  - Forts. </a:t>
            </a:r>
          </a:p>
        </p:txBody>
      </p:sp>
      <p:sp>
        <p:nvSpPr>
          <p:cNvPr id="3" name="Content Placeholder 2"/>
          <p:cNvSpPr>
            <a:spLocks noGrp="1"/>
          </p:cNvSpPr>
          <p:nvPr>
            <p:ph idx="1"/>
          </p:nvPr>
        </p:nvSpPr>
        <p:spPr/>
        <p:txBody>
          <a:bodyPr>
            <a:normAutofit/>
          </a:bodyPr>
          <a:lstStyle/>
          <a:p>
            <a:r>
              <a:rPr lang="en-GB" dirty="0" err="1"/>
              <a:t>Ansonsten</a:t>
            </a:r>
            <a:r>
              <a:rPr lang="en-GB" dirty="0"/>
              <a:t> </a:t>
            </a:r>
            <a:r>
              <a:rPr lang="en-GB" dirty="0" err="1"/>
              <a:t>vor</a:t>
            </a:r>
            <a:r>
              <a:rPr lang="en-GB" dirty="0"/>
              <a:t> </a:t>
            </a:r>
            <a:r>
              <a:rPr lang="en-GB" dirty="0" err="1"/>
              <a:t>allem</a:t>
            </a:r>
            <a:r>
              <a:rPr lang="en-GB" dirty="0"/>
              <a:t> der </a:t>
            </a:r>
            <a:r>
              <a:rPr lang="en-GB" dirty="0" err="1"/>
              <a:t>Ehemann</a:t>
            </a:r>
            <a:r>
              <a:rPr lang="en-GB" dirty="0"/>
              <a:t> auf den </a:t>
            </a:r>
            <a:r>
              <a:rPr lang="en-GB" dirty="0" err="1"/>
              <a:t>Inschriften</a:t>
            </a:r>
            <a:r>
              <a:rPr lang="en-GB" dirty="0"/>
              <a:t>:</a:t>
            </a:r>
          </a:p>
          <a:p>
            <a:r>
              <a:rPr lang="en-GB" sz="1400" dirty="0"/>
              <a:t>E.g., </a:t>
            </a:r>
            <a:r>
              <a:rPr lang="en-GB" sz="1400" b="1" dirty="0"/>
              <a:t>IAph2007 8.113 / </a:t>
            </a:r>
            <a:r>
              <a:rPr lang="pt-BR" sz="1400" i="1" dirty="0"/>
              <a:t>CIG</a:t>
            </a:r>
            <a:r>
              <a:rPr lang="pt-BR" sz="1400" dirty="0"/>
              <a:t> 2755 + 2808 + add. p. 1109 ; </a:t>
            </a:r>
            <a:r>
              <a:rPr lang="pt-BR" sz="1400" i="1" dirty="0"/>
              <a:t>LW</a:t>
            </a:r>
            <a:r>
              <a:rPr lang="pt-BR" sz="1400" dirty="0"/>
              <a:t> 592 + 1586 ; Reinach 1906 p. 226, n°132 ; </a:t>
            </a:r>
            <a:r>
              <a:rPr lang="pt-BR" sz="1400" i="1" dirty="0"/>
              <a:t>MAMA</a:t>
            </a:r>
            <a:r>
              <a:rPr lang="pt-BR" sz="1400" dirty="0"/>
              <a:t> 8, 435 ; Reynolds 1991 p. 24 n°5 (= </a:t>
            </a:r>
            <a:r>
              <a:rPr lang="pt-BR" sz="1400" i="1" dirty="0"/>
              <a:t>SEG</a:t>
            </a:r>
            <a:r>
              <a:rPr lang="pt-BR" sz="1400" dirty="0"/>
              <a:t> XLI (1991) n°915).</a:t>
            </a:r>
            <a:br>
              <a:rPr lang="en-GB" sz="1400" b="1" dirty="0"/>
            </a:br>
            <a:r>
              <a:rPr lang="fr-FR" b="1" dirty="0"/>
              <a:t>Dédicace à Aphrodite, aux Augustes divins et au peuple</a:t>
            </a:r>
          </a:p>
          <a:p>
            <a:pPr lvl="1"/>
            <a:r>
              <a:rPr lang="fr-FR" sz="1200" dirty="0"/>
              <a:t>À Aphrodite, aux dieux Augustes et au peuple, </a:t>
            </a:r>
            <a:r>
              <a:rPr lang="fr-FR" sz="1200" dirty="0" err="1"/>
              <a:t>Aristoclès</a:t>
            </a:r>
            <a:r>
              <a:rPr lang="fr-FR" sz="1200" dirty="0"/>
              <a:t> </a:t>
            </a:r>
            <a:r>
              <a:rPr lang="fr-FR" sz="1200" dirty="0" err="1"/>
              <a:t>Molossos</a:t>
            </a:r>
            <a:r>
              <a:rPr lang="fr-FR" sz="1200" dirty="0"/>
              <a:t> fils d'</a:t>
            </a:r>
            <a:r>
              <a:rPr lang="fr-FR" sz="1200" dirty="0" err="1"/>
              <a:t>Artemidoros</a:t>
            </a:r>
            <a:r>
              <a:rPr lang="fr-FR" sz="1200" dirty="0"/>
              <a:t>, un homme illustre et dévoué à la patrie, (a dédié) les rangées de sièges (</a:t>
            </a:r>
            <a:r>
              <a:rPr lang="fr-FR" sz="1200" dirty="0" err="1"/>
              <a:t>pselis</a:t>
            </a:r>
            <a:r>
              <a:rPr lang="fr-FR" sz="1200" dirty="0"/>
              <a:t>) et les voûtes avec </a:t>
            </a:r>
            <a:r>
              <a:rPr lang="fr-FR" sz="1200" dirty="0" err="1"/>
              <a:t>Kaïkos</a:t>
            </a:r>
            <a:r>
              <a:rPr lang="fr-FR" sz="1200" dirty="0"/>
              <a:t> </a:t>
            </a:r>
            <a:r>
              <a:rPr lang="fr-FR" sz="1200" dirty="0" err="1"/>
              <a:t>Papias</a:t>
            </a:r>
            <a:r>
              <a:rPr lang="fr-FR" sz="1200" dirty="0"/>
              <a:t>, fils d'</a:t>
            </a:r>
            <a:r>
              <a:rPr lang="fr-FR" sz="1200" dirty="0" err="1"/>
              <a:t>Artemidoros</a:t>
            </a:r>
            <a:r>
              <a:rPr lang="fr-FR" sz="1200" dirty="0"/>
              <a:t> ; Hermas, fils d'</a:t>
            </a:r>
            <a:r>
              <a:rPr lang="fr-FR" sz="1200" dirty="0" err="1"/>
              <a:t>Aristoclès</a:t>
            </a:r>
            <a:r>
              <a:rPr lang="fr-FR" sz="1200" dirty="0"/>
              <a:t> fils d'</a:t>
            </a:r>
            <a:r>
              <a:rPr lang="fr-FR" sz="1200" dirty="0" err="1"/>
              <a:t>Artemidoros</a:t>
            </a:r>
            <a:r>
              <a:rPr lang="fr-FR" sz="1200" dirty="0"/>
              <a:t>, s'est occupé de l'ouvrage, en application des dispositions testamentaires de </a:t>
            </a:r>
            <a:r>
              <a:rPr lang="fr-FR" sz="1200" dirty="0" err="1"/>
              <a:t>Molossos</a:t>
            </a:r>
            <a:r>
              <a:rPr lang="fr-FR" sz="1200" dirty="0"/>
              <a:t>, qui l'a élevé ; [il s'est également engagé (à construire)] la troisième rangée de siège (</a:t>
            </a:r>
            <a:r>
              <a:rPr lang="fr-FR" sz="1200" dirty="0" err="1"/>
              <a:t>diazoma</a:t>
            </a:r>
            <a:r>
              <a:rPr lang="fr-FR" sz="1200" dirty="0"/>
              <a:t>) du théâtre.</a:t>
            </a:r>
          </a:p>
          <a:p>
            <a:r>
              <a:rPr lang="nb-NO" sz="1600" dirty="0"/>
              <a:t>Reynolds 1991 p. 23 n°2 (</a:t>
            </a:r>
            <a:r>
              <a:rPr lang="nb-NO" sz="1600" i="1" dirty="0"/>
              <a:t>SEG</a:t>
            </a:r>
            <a:r>
              <a:rPr lang="nb-NO" sz="1600" dirty="0"/>
              <a:t> XLI (1994) 912).:</a:t>
            </a:r>
            <a:endParaRPr lang="fr-FR" sz="1600" dirty="0"/>
          </a:p>
          <a:p>
            <a:pPr lvl="1"/>
            <a:r>
              <a:rPr lang="fr-FR" sz="1200" dirty="0"/>
              <a:t>À Aphrodite et aux Augustes divinisés, </a:t>
            </a:r>
            <a:r>
              <a:rPr lang="fr-FR" sz="1200" dirty="0" err="1"/>
              <a:t>Aristoclès</a:t>
            </a:r>
            <a:r>
              <a:rPr lang="fr-FR" sz="1200" dirty="0"/>
              <a:t> </a:t>
            </a:r>
            <a:r>
              <a:rPr lang="fr-FR" sz="1200" dirty="0" err="1"/>
              <a:t>Molossos</a:t>
            </a:r>
            <a:r>
              <a:rPr lang="fr-FR" sz="1200" dirty="0"/>
              <a:t> et </a:t>
            </a:r>
            <a:r>
              <a:rPr lang="fr-FR" sz="1200" dirty="0" err="1"/>
              <a:t>Molossos</a:t>
            </a:r>
            <a:r>
              <a:rPr lang="fr-FR" sz="1200" dirty="0"/>
              <a:t> </a:t>
            </a:r>
            <a:r>
              <a:rPr lang="fr-FR" sz="1200" dirty="0" err="1"/>
              <a:t>Kaikos</a:t>
            </a:r>
            <a:r>
              <a:rPr lang="fr-FR" sz="1200" dirty="0"/>
              <a:t>, fils d'</a:t>
            </a:r>
            <a:r>
              <a:rPr lang="fr-FR" sz="1200" dirty="0" err="1"/>
              <a:t>Artemidoros</a:t>
            </a:r>
            <a:r>
              <a:rPr lang="fr-FR" sz="1200" dirty="0"/>
              <a:t>, (ont dédié) les contreforts, les escaliers, le pavement, les rangées de sièges (</a:t>
            </a:r>
            <a:r>
              <a:rPr lang="fr-FR" sz="1200" dirty="0" err="1"/>
              <a:t>κερκείδ</a:t>
            </a:r>
            <a:r>
              <a:rPr lang="fr-FR" sz="1200" dirty="0"/>
              <a:t>ας), les voûtes et tous les bancs. Hermas a supervisé les travaux, en respect de la volonté de </a:t>
            </a:r>
            <a:r>
              <a:rPr lang="fr-FR" sz="1200" dirty="0" err="1"/>
              <a:t>Molossos</a:t>
            </a:r>
            <a:r>
              <a:rPr lang="fr-FR" sz="1200" dirty="0"/>
              <a:t>, son père adoptif, et a également promis la troisième rangée de sièges (</a:t>
            </a:r>
            <a:r>
              <a:rPr lang="fr-FR" sz="1200" dirty="0" err="1"/>
              <a:t>διάζωσμ</a:t>
            </a:r>
            <a:r>
              <a:rPr lang="fr-FR" sz="1200" dirty="0"/>
              <a:t>α) du théâtre, grâce aux revenus de la fondation de Molossos.</a:t>
            </a:r>
            <a:endParaRPr lang="en-GB" sz="1200" b="1" dirty="0"/>
          </a:p>
          <a:p>
            <a:endParaRPr lang="en-GB" dirty="0"/>
          </a:p>
        </p:txBody>
      </p:sp>
      <p:sp>
        <p:nvSpPr>
          <p:cNvPr id="4" name="TextBox 3"/>
          <p:cNvSpPr txBox="1"/>
          <p:nvPr/>
        </p:nvSpPr>
        <p:spPr>
          <a:xfrm>
            <a:off x="5940152" y="107340"/>
            <a:ext cx="3050188" cy="369332"/>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de-DE" dirty="0"/>
              <a:t>LEAVE OUT ???</a:t>
            </a:r>
            <a:endParaRPr lang="en-GB" dirty="0"/>
          </a:p>
        </p:txBody>
      </p:sp>
    </p:spTree>
    <p:extLst>
      <p:ext uri="{BB962C8B-B14F-4D97-AF65-F5344CB8AC3E}">
        <p14:creationId xmlns:p14="http://schemas.microsoft.com/office/powerpoint/2010/main" val="1543111803"/>
      </p:ext>
    </p:extLst>
  </p:cSld>
  <p:clrMapOvr>
    <a:masterClrMapping/>
  </p:clrMapOvr>
  <p:transition spd="slow">
    <p:randomBar/>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normAutofit/>
          </a:bodyPr>
          <a:lstStyle/>
          <a:p>
            <a:r>
              <a:rPr lang="en-GB" dirty="0" err="1"/>
              <a:t>Aphrodisias</a:t>
            </a:r>
            <a:r>
              <a:rPr lang="en-GB" dirty="0"/>
              <a:t>: 2. Generation -</a:t>
            </a:r>
          </a:p>
        </p:txBody>
      </p:sp>
      <p:sp>
        <p:nvSpPr>
          <p:cNvPr id="3" name="Content Placeholder 2"/>
          <p:cNvSpPr>
            <a:spLocks noGrp="1"/>
          </p:cNvSpPr>
          <p:nvPr>
            <p:ph idx="1"/>
          </p:nvPr>
        </p:nvSpPr>
        <p:spPr>
          <a:xfrm>
            <a:off x="457200" y="1600200"/>
            <a:ext cx="3106688" cy="4525963"/>
          </a:xfrm>
        </p:spPr>
        <p:txBody>
          <a:bodyPr/>
          <a:lstStyle/>
          <a:p>
            <a:r>
              <a:rPr lang="en-GB" b="1" dirty="0"/>
              <a:t>Honorary/funerary inscription for Claudia </a:t>
            </a:r>
            <a:r>
              <a:rPr lang="en-GB" b="1" dirty="0" err="1"/>
              <a:t>Tryphosa</a:t>
            </a:r>
            <a:r>
              <a:rPr lang="en-GB" b="1" dirty="0"/>
              <a:t> Paulina</a:t>
            </a:r>
            <a:br>
              <a:rPr lang="en-GB" b="1" dirty="0"/>
            </a:br>
            <a:r>
              <a:rPr lang="en-GB" b="1" i="1" dirty="0" err="1"/>
              <a:t>archiereia</a:t>
            </a:r>
            <a:r>
              <a:rPr lang="en-GB" b="1" dirty="0"/>
              <a:t> by boule and demos</a:t>
            </a:r>
          </a:p>
          <a:p>
            <a:r>
              <a:rPr lang="en-GB" b="1" dirty="0">
                <a:solidFill>
                  <a:srgbClr val="00B0F0"/>
                </a:solidFill>
              </a:rPr>
              <a:t>Her mother was also </a:t>
            </a:r>
            <a:r>
              <a:rPr lang="en-GB" b="1" i="1" dirty="0" err="1">
                <a:solidFill>
                  <a:srgbClr val="00B0F0"/>
                </a:solidFill>
              </a:rPr>
              <a:t>archiereia</a:t>
            </a:r>
            <a:r>
              <a:rPr lang="en-GB" b="1" dirty="0">
                <a:solidFill>
                  <a:srgbClr val="00B0F0"/>
                </a:solidFill>
              </a:rPr>
              <a:t> </a:t>
            </a:r>
            <a:r>
              <a:rPr lang="en-GB" b="1" dirty="0"/>
              <a:t>!</a:t>
            </a:r>
            <a:endParaRPr lang="en-GB" dirty="0"/>
          </a:p>
        </p:txBody>
      </p:sp>
      <p:sp>
        <p:nvSpPr>
          <p:cNvPr id="4" name="TextBox 3"/>
          <p:cNvSpPr txBox="1"/>
          <p:nvPr/>
        </p:nvSpPr>
        <p:spPr>
          <a:xfrm>
            <a:off x="4644008" y="1484784"/>
            <a:ext cx="3816424" cy="3693319"/>
          </a:xfrm>
          <a:prstGeom prst="rect">
            <a:avLst/>
          </a:prstGeom>
          <a:noFill/>
        </p:spPr>
        <p:txBody>
          <a:bodyPr wrap="square" rtlCol="0">
            <a:spAutoFit/>
          </a:bodyPr>
          <a:lstStyle/>
          <a:p>
            <a:r>
              <a:rPr lang="en-GB" b="1" dirty="0"/>
              <a:t>LW 1607.</a:t>
            </a:r>
            <a:br>
              <a:rPr lang="en-GB" b="1" dirty="0"/>
            </a:br>
            <a:r>
              <a:rPr lang="en-GB" dirty="0"/>
              <a:t>ἡ β</a:t>
            </a:r>
            <a:r>
              <a:rPr lang="en-GB" dirty="0" err="1"/>
              <a:t>ουλὴ</a:t>
            </a:r>
            <a:r>
              <a:rPr lang="en-GB" dirty="0"/>
              <a:t> καὶ ὁ </a:t>
            </a:r>
            <a:r>
              <a:rPr lang="en-GB" dirty="0" err="1"/>
              <a:t>δῆμος</a:t>
            </a:r>
            <a:r>
              <a:rPr lang="en-GB" dirty="0"/>
              <a:t> </a:t>
            </a:r>
            <a:r>
              <a:rPr lang="en-GB" dirty="0" err="1"/>
              <a:t>ἐτεί</a:t>
            </a:r>
            <a:r>
              <a:rPr lang="en-GB" dirty="0"/>
              <a:t>-</a:t>
            </a:r>
          </a:p>
          <a:p>
            <a:r>
              <a:rPr lang="en-GB" dirty="0" err="1"/>
              <a:t>μησ</a:t>
            </a:r>
            <a:r>
              <a:rPr lang="en-GB" dirty="0"/>
              <a:t>αν καὶ μετηλλαχυῖ-</a:t>
            </a:r>
          </a:p>
          <a:p>
            <a:r>
              <a:rPr lang="en-GB" dirty="0"/>
              <a:t>αν </a:t>
            </a:r>
            <a:r>
              <a:rPr lang="en-GB" dirty="0" err="1"/>
              <a:t>Κλ</a:t>
            </a:r>
            <a:r>
              <a:rPr lang="en-GB" dirty="0"/>
              <a:t>αυδίαν, Κλαυδίου</a:t>
            </a:r>
          </a:p>
          <a:p>
            <a:r>
              <a:rPr lang="en-GB" dirty="0"/>
              <a:t>Ἀπ</a:t>
            </a:r>
            <a:r>
              <a:rPr lang="en-GB" dirty="0" err="1"/>
              <a:t>ολλωνίου</a:t>
            </a:r>
            <a:r>
              <a:rPr lang="en-GB" dirty="0"/>
              <a:t> </a:t>
            </a:r>
            <a:r>
              <a:rPr lang="en-GB" b="1" dirty="0" err="1">
                <a:solidFill>
                  <a:srgbClr val="00B0F0"/>
                </a:solidFill>
              </a:rPr>
              <a:t>ἀρχιερέως</a:t>
            </a:r>
            <a:r>
              <a:rPr lang="en-GB" dirty="0">
                <a:solidFill>
                  <a:srgbClr val="00B0F0"/>
                </a:solidFill>
              </a:rPr>
              <a:t> </a:t>
            </a:r>
            <a:r>
              <a:rPr lang="en-GB" dirty="0" err="1"/>
              <a:t>θυγ</a:t>
            </a:r>
            <a:r>
              <a:rPr lang="en-GB" dirty="0"/>
              <a:t>ατέρα,</a:t>
            </a:r>
          </a:p>
          <a:p>
            <a:r>
              <a:rPr lang="en-GB" baseline="30000" dirty="0"/>
              <a:t>5</a:t>
            </a:r>
            <a:r>
              <a:rPr lang="en-GB" dirty="0"/>
              <a:t> </a:t>
            </a:r>
            <a:r>
              <a:rPr lang="en-GB" dirty="0" err="1"/>
              <a:t>Τρυφῶσ</a:t>
            </a:r>
            <a:r>
              <a:rPr lang="en-GB" dirty="0"/>
              <a:t>αν Παυλεῖναν, </a:t>
            </a:r>
            <a:r>
              <a:rPr lang="en-GB" b="1" dirty="0">
                <a:solidFill>
                  <a:srgbClr val="00B0F0"/>
                </a:solidFill>
              </a:rPr>
              <a:t>ἀρχι-</a:t>
            </a:r>
          </a:p>
          <a:p>
            <a:r>
              <a:rPr lang="en-GB" b="1" dirty="0" err="1">
                <a:solidFill>
                  <a:srgbClr val="00B0F0"/>
                </a:solidFill>
              </a:rPr>
              <a:t>έρει</a:t>
            </a:r>
            <a:r>
              <a:rPr lang="en-GB" b="1" dirty="0">
                <a:solidFill>
                  <a:srgbClr val="00B0F0"/>
                </a:solidFill>
              </a:rPr>
              <a:t>αν</a:t>
            </a:r>
            <a:r>
              <a:rPr lang="en-GB" dirty="0"/>
              <a:t>, διά τε τὴν τοῦ πατρὸς</a:t>
            </a:r>
          </a:p>
          <a:p>
            <a:r>
              <a:rPr lang="en-GB" dirty="0"/>
              <a:t>καὶ </a:t>
            </a:r>
            <a:r>
              <a:rPr lang="en-GB" dirty="0" err="1"/>
              <a:t>τῶν</a:t>
            </a:r>
            <a:r>
              <a:rPr lang="en-GB" dirty="0"/>
              <a:t> π</a:t>
            </a:r>
            <a:r>
              <a:rPr lang="en-GB" dirty="0" err="1"/>
              <a:t>ρογόνων</a:t>
            </a:r>
            <a:r>
              <a:rPr lang="en-GB" dirty="0"/>
              <a:t> α</a:t>
            </a:r>
            <a:r>
              <a:rPr lang="en-GB" dirty="0" err="1"/>
              <a:t>ὐτῆς</a:t>
            </a:r>
            <a:r>
              <a:rPr lang="en-GB" dirty="0"/>
              <a:t> </a:t>
            </a:r>
            <a:r>
              <a:rPr lang="en-GB" dirty="0" err="1"/>
              <a:t>εἰς</a:t>
            </a:r>
            <a:endParaRPr lang="en-GB" dirty="0"/>
          </a:p>
          <a:p>
            <a:r>
              <a:rPr lang="en-GB" dirty="0" err="1"/>
              <a:t>τὴν</a:t>
            </a:r>
            <a:r>
              <a:rPr lang="en-GB" dirty="0"/>
              <a:t> πα</a:t>
            </a:r>
            <a:r>
              <a:rPr lang="en-GB" dirty="0" err="1"/>
              <a:t>τρίδ</a:t>
            </a:r>
            <a:r>
              <a:rPr lang="en-GB" dirty="0"/>
              <a:t>α ἐν πᾶσι φιλοτει-</a:t>
            </a:r>
          </a:p>
          <a:p>
            <a:r>
              <a:rPr lang="en-GB" dirty="0" err="1"/>
              <a:t>μεί</a:t>
            </a:r>
            <a:r>
              <a:rPr lang="en-GB" dirty="0"/>
              <a:t>αν καὶ διὰ τὴν ἑαυτῆς κοσ-</a:t>
            </a:r>
          </a:p>
          <a:p>
            <a:r>
              <a:rPr lang="en-GB" baseline="30000" dirty="0"/>
              <a:t>10 </a:t>
            </a:r>
            <a:r>
              <a:rPr lang="en-GB" dirty="0" err="1"/>
              <a:t>μιότητ</a:t>
            </a:r>
            <a:r>
              <a:rPr lang="en-GB" dirty="0"/>
              <a:t>α, κάλλει διενενκοῦ-</a:t>
            </a:r>
          </a:p>
          <a:p>
            <a:r>
              <a:rPr lang="en-GB" dirty="0"/>
              <a:t>σαν καὶ </a:t>
            </a:r>
            <a:r>
              <a:rPr lang="en-GB" dirty="0" err="1"/>
              <a:t>τελευτήσ</a:t>
            </a:r>
            <a:r>
              <a:rPr lang="en-GB" dirty="0"/>
              <a:t>ασαν παρ-</a:t>
            </a:r>
          </a:p>
          <a:p>
            <a:r>
              <a:rPr lang="en-GB" dirty="0" err="1"/>
              <a:t>θένον</a:t>
            </a:r>
            <a:r>
              <a:rPr lang="en-GB" dirty="0"/>
              <a:t> </a:t>
            </a:r>
            <a:r>
              <a:rPr lang="en-GB" dirty="0" err="1"/>
              <a:t>ἔτι</a:t>
            </a:r>
            <a:r>
              <a:rPr lang="en-GB" dirty="0"/>
              <a:t>.</a:t>
            </a:r>
          </a:p>
        </p:txBody>
      </p:sp>
      <p:sp>
        <p:nvSpPr>
          <p:cNvPr id="5" name="TextBox 4"/>
          <p:cNvSpPr txBox="1"/>
          <p:nvPr/>
        </p:nvSpPr>
        <p:spPr>
          <a:xfrm>
            <a:off x="5940152" y="107340"/>
            <a:ext cx="3050188" cy="369332"/>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de-DE" dirty="0"/>
              <a:t>LEAVE OUT ???</a:t>
            </a:r>
            <a:endParaRPr lang="en-GB" dirty="0"/>
          </a:p>
        </p:txBody>
      </p:sp>
    </p:spTree>
    <p:extLst>
      <p:ext uri="{BB962C8B-B14F-4D97-AF65-F5344CB8AC3E}">
        <p14:creationId xmlns:p14="http://schemas.microsoft.com/office/powerpoint/2010/main" val="2587098948"/>
      </p:ext>
    </p:extLst>
  </p:cSld>
  <p:clrMapOvr>
    <a:masterClrMapping/>
  </p:clrMapOvr>
  <p:transition spd="slow">
    <p:randomBar/>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normAutofit/>
          </a:bodyPr>
          <a:lstStyle/>
          <a:p>
            <a:r>
              <a:rPr lang="en-GB" dirty="0" err="1"/>
              <a:t>Ephesos</a:t>
            </a:r>
            <a:r>
              <a:rPr lang="en-GB" dirty="0"/>
              <a:t>: </a:t>
            </a:r>
            <a:r>
              <a:rPr lang="en-GB" dirty="0" err="1"/>
              <a:t>Prytane</a:t>
            </a:r>
            <a:r>
              <a:rPr lang="en-GB" dirty="0"/>
              <a:t> &amp; </a:t>
            </a:r>
            <a:r>
              <a:rPr lang="en-GB" dirty="0" err="1"/>
              <a:t>Priesterin</a:t>
            </a:r>
            <a:endParaRPr lang="en-GB" dirty="0"/>
          </a:p>
        </p:txBody>
      </p:sp>
      <p:sp>
        <p:nvSpPr>
          <p:cNvPr id="6" name="TextBox 5"/>
          <p:cNvSpPr txBox="1"/>
          <p:nvPr/>
        </p:nvSpPr>
        <p:spPr>
          <a:xfrm>
            <a:off x="4139952" y="6167045"/>
            <a:ext cx="4850388" cy="646331"/>
          </a:xfrm>
          <a:prstGeom prst="rect">
            <a:avLst/>
          </a:prstGeom>
          <a:noFill/>
        </p:spPr>
        <p:txBody>
          <a:bodyPr wrap="square" rtlCol="0">
            <a:spAutoFit/>
          </a:bodyPr>
          <a:lstStyle/>
          <a:p>
            <a:pPr algn="r"/>
            <a:r>
              <a:rPr lang="en-GB" sz="1200" dirty="0" err="1">
                <a:solidFill>
                  <a:schemeClr val="tx1">
                    <a:lumMod val="50000"/>
                  </a:schemeClr>
                </a:solidFill>
              </a:rPr>
              <a:t>Keil</a:t>
            </a:r>
            <a:r>
              <a:rPr lang="en-GB" sz="1200" dirty="0">
                <a:solidFill>
                  <a:schemeClr val="tx1">
                    <a:lumMod val="50000"/>
                  </a:schemeClr>
                </a:solidFill>
              </a:rPr>
              <a:t>, Anat. Studies Buckler 120-121, no. 3; Oliver, 1941,  Sacred </a:t>
            </a:r>
            <a:r>
              <a:rPr lang="en-GB" sz="1200" dirty="0" err="1">
                <a:solidFill>
                  <a:schemeClr val="tx1">
                    <a:lumMod val="50000"/>
                  </a:schemeClr>
                </a:solidFill>
              </a:rPr>
              <a:t>Gerousia</a:t>
            </a:r>
            <a:r>
              <a:rPr lang="en-GB" sz="1200" dirty="0">
                <a:solidFill>
                  <a:schemeClr val="tx1">
                    <a:lumMod val="50000"/>
                  </a:schemeClr>
                </a:solidFill>
              </a:rPr>
              <a:t> 19; </a:t>
            </a:r>
            <a:r>
              <a:rPr lang="en-GB" sz="1200" dirty="0" err="1">
                <a:solidFill>
                  <a:schemeClr val="tx1">
                    <a:lumMod val="50000"/>
                  </a:schemeClr>
                </a:solidFill>
              </a:rPr>
              <a:t>FiE</a:t>
            </a:r>
            <a:r>
              <a:rPr lang="en-GB" sz="1200" dirty="0">
                <a:solidFill>
                  <a:schemeClr val="tx1">
                    <a:lumMod val="50000"/>
                  </a:schemeClr>
                </a:solidFill>
              </a:rPr>
              <a:t> IX 1 no. C1 (PH); *</a:t>
            </a:r>
            <a:r>
              <a:rPr lang="en-GB" sz="1200" dirty="0" err="1">
                <a:solidFill>
                  <a:schemeClr val="tx1">
                    <a:lumMod val="50000"/>
                  </a:schemeClr>
                </a:solidFill>
              </a:rPr>
              <a:t>IEph</a:t>
            </a:r>
            <a:r>
              <a:rPr lang="en-GB" sz="1200" dirty="0">
                <a:solidFill>
                  <a:schemeClr val="tx1">
                    <a:lumMod val="50000"/>
                  </a:schemeClr>
                </a:solidFill>
              </a:rPr>
              <a:t> 1060 ; </a:t>
            </a:r>
            <a:r>
              <a:rPr lang="nl-NL" sz="1200" dirty="0">
                <a:solidFill>
                  <a:schemeClr val="tx1">
                    <a:lumMod val="50000"/>
                  </a:schemeClr>
                </a:solidFill>
              </a:rPr>
              <a:t>Merkelbach, </a:t>
            </a:r>
            <a:r>
              <a:rPr lang="nl-NL" sz="1200" i="1" dirty="0">
                <a:solidFill>
                  <a:schemeClr val="tx1">
                    <a:lumMod val="50000"/>
                  </a:schemeClr>
                </a:solidFill>
              </a:rPr>
              <a:t>ZPE</a:t>
            </a:r>
            <a:r>
              <a:rPr lang="nl-NL" sz="1200" dirty="0">
                <a:solidFill>
                  <a:schemeClr val="tx1">
                    <a:lumMod val="50000"/>
                  </a:schemeClr>
                </a:solidFill>
              </a:rPr>
              <a:t> 37 (1980) p. 85 ; Van Bremen 1996 p. 318 n°15</a:t>
            </a:r>
            <a:endParaRPr lang="en-GB" sz="1200" dirty="0">
              <a:solidFill>
                <a:schemeClr val="tx1">
                  <a:lumMod val="50000"/>
                </a:schemeClr>
              </a:solidFill>
            </a:endParaRPr>
          </a:p>
        </p:txBody>
      </p:sp>
      <p:sp>
        <p:nvSpPr>
          <p:cNvPr id="7" name="Content Placeholder 6"/>
          <p:cNvSpPr>
            <a:spLocks noGrp="1"/>
          </p:cNvSpPr>
          <p:nvPr>
            <p:ph idx="1"/>
          </p:nvPr>
        </p:nvSpPr>
        <p:spPr>
          <a:xfrm>
            <a:off x="179512" y="1600200"/>
            <a:ext cx="4114800" cy="4525963"/>
          </a:xfrm>
        </p:spPr>
        <p:txBody>
          <a:bodyPr>
            <a:normAutofit/>
          </a:bodyPr>
          <a:lstStyle/>
          <a:p>
            <a:r>
              <a:rPr lang="en-GB" sz="2000" b="1" dirty="0" err="1">
                <a:solidFill>
                  <a:schemeClr val="accent5">
                    <a:lumMod val="60000"/>
                    <a:lumOff val="40000"/>
                  </a:schemeClr>
                </a:solidFill>
                <a:effectLst>
                  <a:outerShdw blurRad="38100" dist="38100" dir="2700000" algn="tl">
                    <a:srgbClr val="000000">
                      <a:alpha val="43137"/>
                    </a:srgbClr>
                  </a:outerShdw>
                </a:effectLst>
              </a:rPr>
              <a:t>Prytanis</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Favonia</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Flaccilla</a:t>
            </a:r>
            <a:endParaRPr lang="en-GB" sz="2000" b="1" dirty="0">
              <a:solidFill>
                <a:schemeClr val="accent5">
                  <a:lumMod val="60000"/>
                  <a:lumOff val="40000"/>
                </a:schemeClr>
              </a:solidFill>
              <a:effectLst>
                <a:outerShdw blurRad="38100" dist="38100" dir="2700000" algn="tl">
                  <a:srgbClr val="000000">
                    <a:alpha val="43137"/>
                  </a:srgbClr>
                </a:outerShdw>
              </a:effectLst>
            </a:endParaRPr>
          </a:p>
          <a:p>
            <a:pPr lvl="1"/>
            <a:r>
              <a:rPr lang="en-GB" sz="1600" dirty="0" err="1">
                <a:solidFill>
                  <a:schemeClr val="accent5">
                    <a:lumMod val="60000"/>
                    <a:lumOff val="40000"/>
                  </a:schemeClr>
                </a:solidFill>
                <a:effectLst>
                  <a:outerShdw blurRad="38100" dist="38100" dir="2700000" algn="tl">
                    <a:srgbClr val="000000">
                      <a:alpha val="43137"/>
                    </a:srgbClr>
                  </a:outerShdw>
                </a:effectLst>
              </a:rPr>
              <a:t>Danksagung</a:t>
            </a:r>
            <a:r>
              <a:rPr lang="en-GB" sz="1600" dirty="0">
                <a:solidFill>
                  <a:schemeClr val="accent5">
                    <a:lumMod val="60000"/>
                    <a:lumOff val="40000"/>
                  </a:schemeClr>
                </a:solidFill>
                <a:effectLst>
                  <a:outerShdw blurRad="38100" dist="38100" dir="2700000" algn="tl">
                    <a:srgbClr val="000000">
                      <a:alpha val="43137"/>
                    </a:srgbClr>
                  </a:outerShdw>
                </a:effectLst>
              </a:rPr>
              <a:t> an Hestia, </a:t>
            </a:r>
            <a:r>
              <a:rPr lang="en-GB" sz="1600" dirty="0" err="1">
                <a:solidFill>
                  <a:schemeClr val="accent5">
                    <a:lumMod val="60000"/>
                    <a:lumOff val="40000"/>
                  </a:schemeClr>
                </a:solidFill>
                <a:effectLst>
                  <a:outerShdw blurRad="38100" dist="38100" dir="2700000" algn="tl">
                    <a:srgbClr val="000000">
                      <a:alpha val="43137"/>
                    </a:srgbClr>
                  </a:outerShdw>
                </a:effectLst>
              </a:rPr>
              <a:t>Boulai</a:t>
            </a:r>
            <a:r>
              <a:rPr lang="en-GB" sz="1600" dirty="0">
                <a:solidFill>
                  <a:schemeClr val="accent5">
                    <a:lumMod val="60000"/>
                    <a:lumOff val="40000"/>
                  </a:schemeClr>
                </a:solidFill>
                <a:effectLst>
                  <a:outerShdw blurRad="38100" dist="38100" dir="2700000" algn="tl">
                    <a:srgbClr val="000000">
                      <a:alpha val="43137"/>
                    </a:srgbClr>
                  </a:outerShdw>
                </a:effectLst>
              </a:rPr>
              <a:t>&lt;a&gt;, Demeter, </a:t>
            </a:r>
            <a:r>
              <a:rPr lang="en-GB" sz="1600" dirty="0" err="1">
                <a:solidFill>
                  <a:schemeClr val="accent5">
                    <a:lumMod val="60000"/>
                    <a:lumOff val="40000"/>
                  </a:schemeClr>
                </a:solidFill>
                <a:effectLst>
                  <a:outerShdw blurRad="38100" dist="38100" dir="2700000" algn="tl">
                    <a:srgbClr val="000000">
                      <a:alpha val="43137"/>
                    </a:srgbClr>
                  </a:outerShdw>
                </a:effectLst>
              </a:rPr>
              <a:t>Kore</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Pyraphtharton</a:t>
            </a:r>
            <a:r>
              <a:rPr lang="en-GB" sz="1600" dirty="0">
                <a:solidFill>
                  <a:schemeClr val="accent5">
                    <a:lumMod val="60000"/>
                    <a:lumOff val="40000"/>
                  </a:schemeClr>
                </a:solidFill>
                <a:effectLst>
                  <a:outerShdw blurRad="38100" dist="38100" dir="2700000" algn="tl">
                    <a:srgbClr val="000000">
                      <a:alpha val="43137"/>
                    </a:srgbClr>
                  </a:outerShdw>
                </a:effectLst>
              </a:rPr>
              <a:t>, Apollo </a:t>
            </a:r>
            <a:r>
              <a:rPr lang="en-GB" sz="1600" dirty="0" err="1">
                <a:solidFill>
                  <a:schemeClr val="accent5">
                    <a:lumMod val="60000"/>
                    <a:lumOff val="40000"/>
                  </a:schemeClr>
                </a:solidFill>
                <a:effectLst>
                  <a:outerShdw blurRad="38100" dist="38100" dir="2700000" algn="tl">
                    <a:srgbClr val="000000">
                      <a:alpha val="43137"/>
                    </a:srgbClr>
                  </a:outerShdw>
                </a:effectLst>
              </a:rPr>
              <a:t>Klarios</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Sopolis</a:t>
            </a:r>
            <a:r>
              <a:rPr lang="en-GB" sz="1600" dirty="0">
                <a:solidFill>
                  <a:schemeClr val="accent5">
                    <a:lumMod val="60000"/>
                    <a:lumOff val="40000"/>
                  </a:schemeClr>
                </a:solidFill>
                <a:effectLst>
                  <a:outerShdw blurRad="38100" dist="38100" dir="2700000" algn="tl">
                    <a:srgbClr val="000000">
                      <a:alpha val="43137"/>
                    </a:srgbClr>
                  </a:outerShdw>
                </a:effectLst>
              </a:rPr>
              <a:t> und </a:t>
            </a:r>
            <a:r>
              <a:rPr lang="en-GB" sz="1600" dirty="0" err="1">
                <a:solidFill>
                  <a:schemeClr val="accent5">
                    <a:lumMod val="60000"/>
                    <a:lumOff val="40000"/>
                  </a:schemeClr>
                </a:solidFill>
                <a:effectLst>
                  <a:outerShdw blurRad="38100" dist="38100" dir="2700000" algn="tl">
                    <a:srgbClr val="000000">
                      <a:alpha val="43137"/>
                    </a:srgbClr>
                  </a:outerShdw>
                </a:effectLst>
              </a:rPr>
              <a:t>alle</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Götter</a:t>
            </a:r>
            <a:br>
              <a:rPr lang="en-GB" sz="1600" dirty="0">
                <a:solidFill>
                  <a:schemeClr val="accent5">
                    <a:lumMod val="60000"/>
                    <a:lumOff val="40000"/>
                  </a:schemeClr>
                </a:solidFill>
                <a:effectLst>
                  <a:outerShdw blurRad="38100" dist="38100" dir="2700000" algn="tl">
                    <a:srgbClr val="000000">
                      <a:alpha val="43137"/>
                    </a:srgbClr>
                  </a:outerShdw>
                </a:effectLst>
              </a:rPr>
            </a:br>
            <a:r>
              <a:rPr lang="en-GB" sz="1600" dirty="0">
                <a:solidFill>
                  <a:schemeClr val="accent5">
                    <a:lumMod val="60000"/>
                    <a:lumOff val="40000"/>
                  </a:schemeClr>
                </a:solidFill>
                <a:effectLst>
                  <a:outerShdw blurRad="38100" dist="38100" dir="2700000" algn="tl">
                    <a:srgbClr val="000000">
                      <a:alpha val="43137"/>
                    </a:srgbClr>
                  </a:outerShdw>
                </a:effectLst>
              </a:rPr>
              <a:t>(…) hat </a:t>
            </a:r>
            <a:r>
              <a:rPr lang="en-GB" sz="1600" dirty="0" err="1">
                <a:solidFill>
                  <a:schemeClr val="accent5">
                    <a:lumMod val="60000"/>
                    <a:lumOff val="40000"/>
                  </a:schemeClr>
                </a:solidFill>
                <a:effectLst>
                  <a:outerShdw blurRad="38100" dist="38100" dir="2700000" algn="tl">
                    <a:srgbClr val="000000">
                      <a:alpha val="43137"/>
                    </a:srgbClr>
                  </a:outerShdw>
                </a:effectLst>
              </a:rPr>
              <a:t>alle</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Mysterien</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ausgefuehrt</a:t>
            </a:r>
            <a:r>
              <a:rPr lang="en-GB" sz="1600" dirty="0">
                <a:solidFill>
                  <a:schemeClr val="accent5">
                    <a:lumMod val="60000"/>
                    <a:lumOff val="40000"/>
                  </a:schemeClr>
                </a:solidFill>
                <a:effectLst>
                  <a:outerShdw blurRad="38100" dist="38100" dir="2700000" algn="tl">
                    <a:srgbClr val="000000">
                      <a:alpha val="43137"/>
                    </a:srgbClr>
                  </a:outerShdw>
                </a:effectLst>
              </a:rPr>
              <a:t>…</a:t>
            </a:r>
          </a:p>
          <a:p>
            <a:pPr lvl="1"/>
            <a:r>
              <a:rPr lang="en-GB" sz="1800" dirty="0" err="1">
                <a:solidFill>
                  <a:schemeClr val="accent5">
                    <a:lumMod val="60000"/>
                    <a:lumOff val="40000"/>
                  </a:schemeClr>
                </a:solidFill>
                <a:effectLst>
                  <a:outerShdw blurRad="38100" dist="38100" dir="2700000" algn="tl">
                    <a:srgbClr val="000000">
                      <a:alpha val="43137"/>
                    </a:srgbClr>
                  </a:outerShdw>
                </a:effectLst>
              </a:rPr>
              <a:t>Standardwidmung</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en-GB" sz="1800" dirty="0" err="1">
                <a:solidFill>
                  <a:schemeClr val="accent5">
                    <a:lumMod val="60000"/>
                    <a:lumOff val="40000"/>
                  </a:schemeClr>
                </a:solidFill>
                <a:effectLst>
                  <a:outerShdw blurRad="38100" dist="38100" dir="2700000" algn="tl">
                    <a:srgbClr val="000000">
                      <a:alpha val="43137"/>
                    </a:srgbClr>
                  </a:outerShdw>
                </a:effectLst>
              </a:rPr>
              <a:t>für</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en-GB" sz="1800" dirty="0" err="1">
                <a:solidFill>
                  <a:schemeClr val="accent5">
                    <a:lumMod val="60000"/>
                    <a:lumOff val="40000"/>
                  </a:schemeClr>
                </a:solidFill>
                <a:effectLst>
                  <a:outerShdw blurRad="38100" dist="38100" dir="2700000" algn="tl">
                    <a:srgbClr val="000000">
                      <a:alpha val="43137"/>
                    </a:srgbClr>
                  </a:outerShdw>
                </a:effectLst>
              </a:rPr>
              <a:t>alle</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en-GB" sz="1800" dirty="0" err="1">
                <a:solidFill>
                  <a:schemeClr val="accent5">
                    <a:lumMod val="60000"/>
                    <a:lumOff val="40000"/>
                  </a:schemeClr>
                </a:solidFill>
                <a:effectLst>
                  <a:outerShdw blurRad="38100" dist="38100" dir="2700000" algn="tl">
                    <a:srgbClr val="000000">
                      <a:alpha val="43137"/>
                    </a:srgbClr>
                  </a:outerShdw>
                </a:effectLst>
              </a:rPr>
              <a:t>Prytanen</a:t>
            </a:r>
            <a:r>
              <a:rPr lang="en-GB" sz="1800" dirty="0">
                <a:solidFill>
                  <a:schemeClr val="accent5">
                    <a:lumMod val="60000"/>
                    <a:lumOff val="40000"/>
                  </a:schemeClr>
                </a:solidFill>
                <a:effectLst>
                  <a:outerShdw blurRad="38100" dist="38100" dir="2700000" algn="tl">
                    <a:srgbClr val="000000">
                      <a:alpha val="43137"/>
                    </a:srgbClr>
                  </a:outerShdw>
                </a:effectLst>
              </a:rPr>
              <a:t> in </a:t>
            </a:r>
            <a:r>
              <a:rPr lang="en-GB" sz="1800" dirty="0" err="1">
                <a:solidFill>
                  <a:schemeClr val="accent5">
                    <a:lumMod val="60000"/>
                    <a:lumOff val="40000"/>
                  </a:schemeClr>
                </a:solidFill>
                <a:effectLst>
                  <a:outerShdw blurRad="38100" dist="38100" dir="2700000" algn="tl">
                    <a:srgbClr val="000000">
                      <a:alpha val="43137"/>
                    </a:srgbClr>
                  </a:outerShdw>
                </a:effectLst>
              </a:rPr>
              <a:t>jener</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en-GB" sz="1800" dirty="0" err="1">
                <a:solidFill>
                  <a:schemeClr val="accent5">
                    <a:lumMod val="60000"/>
                    <a:lumOff val="40000"/>
                  </a:schemeClr>
                </a:solidFill>
                <a:effectLst>
                  <a:outerShdw blurRad="38100" dist="38100" dir="2700000" algn="tl">
                    <a:srgbClr val="000000">
                      <a:alpha val="43137"/>
                    </a:srgbClr>
                  </a:outerShdw>
                </a:effectLst>
              </a:rPr>
              <a:t>Zeit</a:t>
            </a:r>
            <a:br>
              <a:rPr lang="en-GB" sz="1800" dirty="0">
                <a:solidFill>
                  <a:schemeClr val="accent5">
                    <a:lumMod val="60000"/>
                    <a:lumOff val="40000"/>
                  </a:schemeClr>
                </a:solidFill>
                <a:effectLst>
                  <a:outerShdw blurRad="38100" dist="38100" dir="2700000" algn="tl">
                    <a:srgbClr val="000000">
                      <a:alpha val="43137"/>
                    </a:srgbClr>
                  </a:outerShdw>
                </a:effectLst>
              </a:rPr>
            </a:br>
            <a:br>
              <a:rPr lang="en-GB" sz="1800" dirty="0">
                <a:solidFill>
                  <a:schemeClr val="accent5">
                    <a:lumMod val="60000"/>
                    <a:lumOff val="40000"/>
                  </a:schemeClr>
                </a:solidFill>
                <a:effectLst>
                  <a:outerShdw blurRad="38100" dist="38100" dir="2700000" algn="tl">
                    <a:srgbClr val="000000">
                      <a:alpha val="43137"/>
                    </a:srgbClr>
                  </a:outerShdw>
                </a:effectLst>
              </a:rPr>
            </a:br>
            <a:br>
              <a:rPr lang="en-GB" sz="1800" dirty="0">
                <a:solidFill>
                  <a:schemeClr val="accent5">
                    <a:lumMod val="60000"/>
                    <a:lumOff val="40000"/>
                  </a:schemeClr>
                </a:solidFill>
                <a:effectLst>
                  <a:outerShdw blurRad="38100" dist="38100" dir="2700000" algn="tl">
                    <a:srgbClr val="000000">
                      <a:alpha val="43137"/>
                    </a:srgbClr>
                  </a:outerShdw>
                </a:effectLst>
              </a:rPr>
            </a:br>
            <a:endParaRPr lang="en-GB" sz="1800" dirty="0">
              <a:solidFill>
                <a:schemeClr val="accent5">
                  <a:lumMod val="60000"/>
                  <a:lumOff val="40000"/>
                </a:schemeClr>
              </a:solidFill>
              <a:effectLst>
                <a:outerShdw blurRad="38100" dist="38100" dir="2700000" algn="tl">
                  <a:srgbClr val="000000">
                    <a:alpha val="43137"/>
                  </a:srgbClr>
                </a:outerShdw>
              </a:effectLst>
            </a:endParaRPr>
          </a:p>
          <a:p>
            <a:r>
              <a:rPr lang="en-GB" sz="1800" b="1" dirty="0" err="1">
                <a:solidFill>
                  <a:schemeClr val="accent5">
                    <a:lumMod val="60000"/>
                    <a:lumOff val="40000"/>
                  </a:schemeClr>
                </a:solidFill>
                <a:effectLst>
                  <a:outerShdw blurRad="38100" dist="38100" dir="2700000" algn="tl">
                    <a:srgbClr val="000000">
                      <a:alpha val="43137"/>
                    </a:srgbClr>
                  </a:outerShdw>
                </a:effectLst>
              </a:rPr>
              <a:t>Es</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ist</a:t>
            </a:r>
            <a:r>
              <a:rPr lang="en-GB" sz="1800" b="1" dirty="0">
                <a:solidFill>
                  <a:schemeClr val="accent5">
                    <a:lumMod val="60000"/>
                    <a:lumOff val="40000"/>
                  </a:schemeClr>
                </a:solidFill>
                <a:effectLst>
                  <a:outerShdw blurRad="38100" dist="38100" dir="2700000" algn="tl">
                    <a:srgbClr val="000000">
                      <a:alpha val="43137"/>
                    </a:srgbClr>
                  </a:outerShdw>
                </a:effectLst>
              </a:rPr>
              <a:t> die </a:t>
            </a:r>
            <a:r>
              <a:rPr lang="en-GB" sz="1800" b="1" dirty="0" err="1">
                <a:solidFill>
                  <a:schemeClr val="accent5">
                    <a:lumMod val="60000"/>
                    <a:lumOff val="40000"/>
                  </a:schemeClr>
                </a:solidFill>
                <a:effectLst>
                  <a:outerShdw blurRad="38100" dist="38100" dir="2700000" algn="tl">
                    <a:srgbClr val="000000">
                      <a:alpha val="43137"/>
                    </a:srgbClr>
                  </a:outerShdw>
                </a:effectLst>
              </a:rPr>
              <a:t>Aufgabe</a:t>
            </a:r>
            <a:r>
              <a:rPr lang="en-GB" sz="1800" b="1" dirty="0">
                <a:solidFill>
                  <a:schemeClr val="accent5">
                    <a:lumMod val="60000"/>
                    <a:lumOff val="40000"/>
                  </a:schemeClr>
                </a:solidFill>
                <a:effectLst>
                  <a:outerShdw blurRad="38100" dist="38100" dir="2700000" algn="tl">
                    <a:srgbClr val="000000">
                      <a:alpha val="43137"/>
                    </a:srgbClr>
                  </a:outerShdw>
                </a:effectLst>
              </a:rPr>
              <a:t> der </a:t>
            </a:r>
            <a:r>
              <a:rPr lang="en-GB" sz="1800" b="1" dirty="0" err="1">
                <a:solidFill>
                  <a:schemeClr val="accent5">
                    <a:lumMod val="60000"/>
                    <a:lumOff val="40000"/>
                  </a:schemeClr>
                </a:solidFill>
                <a:effectLst>
                  <a:outerShdw blurRad="38100" dist="38100" dir="2700000" algn="tl">
                    <a:srgbClr val="000000">
                      <a:alpha val="43137"/>
                    </a:srgbClr>
                  </a:outerShdw>
                </a:effectLst>
              </a:rPr>
              <a:t>Prytanen</a:t>
            </a:r>
            <a:r>
              <a:rPr lang="en-GB" sz="1800" b="1" i="1" dirty="0">
                <a:solidFill>
                  <a:schemeClr val="accent5">
                    <a:lumMod val="60000"/>
                    <a:lumOff val="40000"/>
                  </a:schemeClr>
                </a:solidFill>
                <a:effectLst>
                  <a:outerShdw blurRad="38100" dist="38100" dir="2700000" algn="tl">
                    <a:srgbClr val="000000">
                      <a:alpha val="43137"/>
                    </a:srgbClr>
                  </a:outerShdw>
                </a:effectLst>
              </a:rPr>
              <a:t> </a:t>
            </a:r>
            <a:r>
              <a:rPr lang="en-GB" sz="1800" b="1" dirty="0">
                <a:solidFill>
                  <a:schemeClr val="accent5">
                    <a:lumMod val="60000"/>
                    <a:lumOff val="40000"/>
                  </a:schemeClr>
                </a:solidFill>
                <a:effectLst>
                  <a:outerShdw blurRad="38100" dist="38100" dir="2700000" algn="tl">
                    <a:srgbClr val="000000">
                      <a:alpha val="43137"/>
                    </a:srgbClr>
                  </a:outerShdw>
                </a:effectLst>
              </a:rPr>
              <a:t>von </a:t>
            </a:r>
            <a:r>
              <a:rPr lang="en-GB" sz="1800" b="1" dirty="0" err="1">
                <a:solidFill>
                  <a:schemeClr val="accent5">
                    <a:lumMod val="60000"/>
                    <a:lumOff val="40000"/>
                  </a:schemeClr>
                </a:solidFill>
                <a:effectLst>
                  <a:outerShdw blurRad="38100" dist="38100" dir="2700000" algn="tl">
                    <a:srgbClr val="000000">
                      <a:alpha val="43137"/>
                    </a:srgbClr>
                  </a:outerShdw>
                </a:effectLst>
              </a:rPr>
              <a:t>Ephesos</a:t>
            </a:r>
            <a:r>
              <a:rPr lang="en-GB" sz="1800" b="1" dirty="0">
                <a:solidFill>
                  <a:schemeClr val="accent5">
                    <a:lumMod val="60000"/>
                    <a:lumOff val="40000"/>
                  </a:schemeClr>
                </a:solidFill>
                <a:effectLst>
                  <a:outerShdw blurRad="38100" dist="38100" dir="2700000" algn="tl">
                    <a:srgbClr val="000000">
                      <a:alpha val="43137"/>
                    </a:srgbClr>
                  </a:outerShdw>
                </a:effectLst>
              </a:rPr>
              <a:t>, die </a:t>
            </a:r>
            <a:r>
              <a:rPr lang="en-GB" sz="1800" b="1" dirty="0" err="1">
                <a:solidFill>
                  <a:schemeClr val="accent5">
                    <a:lumMod val="60000"/>
                    <a:lumOff val="40000"/>
                  </a:schemeClr>
                </a:solidFill>
                <a:effectLst>
                  <a:outerShdw blurRad="38100" dist="38100" dir="2700000" algn="tl">
                    <a:srgbClr val="000000">
                      <a:alpha val="43137"/>
                    </a:srgbClr>
                  </a:outerShdw>
                </a:effectLst>
              </a:rPr>
              <a:t>wichtigsten</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Rituale</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im</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Mysterienkult</a:t>
            </a:r>
            <a:r>
              <a:rPr lang="en-GB" sz="1800" b="1" dirty="0">
                <a:solidFill>
                  <a:schemeClr val="accent5">
                    <a:lumMod val="60000"/>
                    <a:lumOff val="40000"/>
                  </a:schemeClr>
                </a:solidFill>
                <a:effectLst>
                  <a:outerShdw blurRad="38100" dist="38100" dir="2700000" algn="tl">
                    <a:srgbClr val="000000">
                      <a:alpha val="43137"/>
                    </a:srgbClr>
                  </a:outerShdw>
                </a:effectLst>
              </a:rPr>
              <a:t> der Artemis </a:t>
            </a:r>
            <a:r>
              <a:rPr lang="en-GB" sz="1800" b="1" dirty="0" err="1">
                <a:solidFill>
                  <a:schemeClr val="accent5">
                    <a:lumMod val="60000"/>
                    <a:lumOff val="40000"/>
                  </a:schemeClr>
                </a:solidFill>
                <a:effectLst>
                  <a:outerShdw blurRad="38100" dist="38100" dir="2700000" algn="tl">
                    <a:srgbClr val="000000">
                      <a:alpha val="43137"/>
                    </a:srgbClr>
                  </a:outerShdw>
                </a:effectLst>
              </a:rPr>
              <a:t>zu</a:t>
            </a:r>
            <a:r>
              <a:rPr lang="en-GB" sz="1800" b="1" dirty="0">
                <a:solidFill>
                  <a:schemeClr val="accent5">
                    <a:lumMod val="60000"/>
                    <a:lumOff val="40000"/>
                  </a:schemeClr>
                </a:solidFill>
                <a:effectLst>
                  <a:outerShdw blurRad="38100" dist="38100" dir="2700000" algn="tl">
                    <a:srgbClr val="000000">
                      <a:alpha val="43137"/>
                    </a:srgbClr>
                  </a:outerShdw>
                </a:effectLst>
              </a:rPr>
              <a:t> </a:t>
            </a:r>
            <a:r>
              <a:rPr lang="en-GB" sz="1800" b="1" dirty="0" err="1">
                <a:solidFill>
                  <a:schemeClr val="accent5">
                    <a:lumMod val="60000"/>
                    <a:lumOff val="40000"/>
                  </a:schemeClr>
                </a:solidFill>
                <a:effectLst>
                  <a:outerShdw blurRad="38100" dist="38100" dir="2700000" algn="tl">
                    <a:srgbClr val="000000">
                      <a:alpha val="43137"/>
                    </a:srgbClr>
                  </a:outerShdw>
                </a:effectLst>
              </a:rPr>
              <a:t>zelebrieren</a:t>
            </a:r>
            <a:r>
              <a:rPr lang="en-GB" sz="1800" b="1" dirty="0">
                <a:solidFill>
                  <a:schemeClr val="accent5">
                    <a:lumMod val="60000"/>
                    <a:lumOff val="40000"/>
                  </a:schemeClr>
                </a:solidFill>
                <a:effectLst>
                  <a:outerShdw blurRad="38100" dist="38100" dir="2700000" algn="tl">
                    <a:srgbClr val="000000">
                      <a:alpha val="43137"/>
                    </a:srgbClr>
                  </a:outerShdw>
                </a:effectLst>
              </a:rPr>
              <a:t>.</a:t>
            </a:r>
          </a:p>
          <a:p>
            <a:endParaRPr lang="en-GB" sz="2000" dirty="0">
              <a:effectLst>
                <a:outerShdw blurRad="38100" dist="38100" dir="2700000" algn="tl">
                  <a:srgbClr val="000000">
                    <a:alpha val="43137"/>
                  </a:srgbClr>
                </a:outerShdw>
              </a:effectLst>
            </a:endParaRPr>
          </a:p>
          <a:p>
            <a:endParaRPr lang="en-GB" sz="2000" dirty="0">
              <a:effectLst>
                <a:outerShdw blurRad="38100" dist="38100" dir="2700000" algn="tl">
                  <a:srgbClr val="000000">
                    <a:alpha val="43137"/>
                  </a:srgbClr>
                </a:outerShdw>
              </a:effectLst>
            </a:endParaRPr>
          </a:p>
        </p:txBody>
      </p:sp>
      <p:sp>
        <p:nvSpPr>
          <p:cNvPr id="8" name="TextBox 7"/>
          <p:cNvSpPr txBox="1"/>
          <p:nvPr/>
        </p:nvSpPr>
        <p:spPr>
          <a:xfrm rot="1256913">
            <a:off x="5400092" y="2106030"/>
            <a:ext cx="3096344" cy="2308324"/>
          </a:xfrm>
          <a:prstGeom prst="rect">
            <a:avLst/>
          </a:prstGeom>
          <a:noFill/>
        </p:spPr>
        <p:txBody>
          <a:bodyPr wrap="square" rtlCol="0">
            <a:spAutoFit/>
          </a:bodyPr>
          <a:lstStyle/>
          <a:p>
            <a:r>
              <a:rPr lang="el-GR" sz="2400" dirty="0"/>
              <a:t>Φαβωνία Φλακκίλλα </a:t>
            </a:r>
            <a:r>
              <a:rPr lang="el-GR" sz="2400" b="1" dirty="0">
                <a:solidFill>
                  <a:srgbClr val="FFC000"/>
                </a:solidFill>
              </a:rPr>
              <a:t>πρύτανις καὶ γυμνασίαρχος ἡ | ἀρχιέρεια</a:t>
            </a:r>
            <a:r>
              <a:rPr lang="el-GR" sz="2400" dirty="0"/>
              <a:t>.</a:t>
            </a:r>
            <a:br>
              <a:rPr lang="de-DE" sz="2400" dirty="0"/>
            </a:br>
            <a:endParaRPr lang="en-GB" sz="2400" dirty="0"/>
          </a:p>
          <a:p>
            <a:r>
              <a:rPr lang="en-GB" sz="2400" b="1" dirty="0" err="1">
                <a:solidFill>
                  <a:srgbClr val="FF0000"/>
                </a:solidFill>
              </a:rPr>
              <a:t>Gesamter</a:t>
            </a:r>
            <a:r>
              <a:rPr lang="en-GB" sz="2400" b="1" dirty="0">
                <a:solidFill>
                  <a:srgbClr val="FF0000"/>
                </a:solidFill>
              </a:rPr>
              <a:t> Text!!!</a:t>
            </a:r>
          </a:p>
        </p:txBody>
      </p:sp>
      <p:sp>
        <p:nvSpPr>
          <p:cNvPr id="9" name="TextBox 8"/>
          <p:cNvSpPr txBox="1"/>
          <p:nvPr/>
        </p:nvSpPr>
        <p:spPr>
          <a:xfrm>
            <a:off x="107504" y="6453336"/>
            <a:ext cx="2435172" cy="338554"/>
          </a:xfrm>
          <a:prstGeom prst="rect">
            <a:avLst/>
          </a:prstGeom>
          <a:noFill/>
        </p:spPr>
        <p:txBody>
          <a:bodyPr wrap="square" rtlCol="0">
            <a:spAutoFit/>
          </a:bodyPr>
          <a:lstStyle/>
          <a:p>
            <a:r>
              <a:rPr lang="en-GB" sz="1600" dirty="0">
                <a:solidFill>
                  <a:schemeClr val="accent5">
                    <a:lumMod val="60000"/>
                    <a:lumOff val="40000"/>
                  </a:schemeClr>
                </a:solidFill>
              </a:rPr>
              <a:t>175 – 225 n. Chr.</a:t>
            </a:r>
          </a:p>
        </p:txBody>
      </p:sp>
      <p:sp>
        <p:nvSpPr>
          <p:cNvPr id="3" name="TextBox 2"/>
          <p:cNvSpPr txBox="1"/>
          <p:nvPr/>
        </p:nvSpPr>
        <p:spPr>
          <a:xfrm>
            <a:off x="5940152" y="107340"/>
            <a:ext cx="3050188" cy="369332"/>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de-DE" dirty="0"/>
              <a:t>LEAVE OUT ???</a:t>
            </a:r>
            <a:endParaRPr lang="en-GB" dirty="0"/>
          </a:p>
        </p:txBody>
      </p:sp>
    </p:spTree>
    <p:extLst>
      <p:ext uri="{BB962C8B-B14F-4D97-AF65-F5344CB8AC3E}">
        <p14:creationId xmlns:p14="http://schemas.microsoft.com/office/powerpoint/2010/main" val="152180449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1" dur="500"/>
                                        <p:tgtEl>
                                          <p:spTgt spid="7">
                                            <p:txEl>
                                              <p:pRg st="0" end="0"/>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5" dur="500"/>
                                        <p:tgtEl>
                                          <p:spTgt spid="7">
                                            <p:txEl>
                                              <p:pRg st="1" end="1"/>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9" dur="500"/>
                                        <p:tgtEl>
                                          <p:spTgt spid="7">
                                            <p:txEl>
                                              <p:pRg st="2" end="2"/>
                                            </p:txEl>
                                          </p:spTgt>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3" dur="500"/>
                                        <p:tgtEl>
                                          <p:spTgt spid="7">
                                            <p:txEl>
                                              <p:pRg st="3" end="3"/>
                                            </p:txEl>
                                          </p:spTgt>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randombar(horizontal)">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P spid="8" grpId="0"/>
      <p:bldP spid="9"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clrChange>
              <a:clrFrom>
                <a:srgbClr val="000000"/>
              </a:clrFrom>
              <a:clrTo>
                <a:srgbClr val="000000">
                  <a:alpha val="0"/>
                </a:srgbClr>
              </a:clrTo>
            </a:clrChange>
            <a:extLst>
              <a:ext uri="{BEBA8EAE-BF5A-486C-A8C5-ECC9F3942E4B}">
                <a14:imgProps xmlns:a14="http://schemas.microsoft.com/office/drawing/2010/main">
                  <a14:imgLayer r:embed="rId4">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5298"/>
          <a:stretch/>
        </p:blipFill>
        <p:spPr>
          <a:xfrm>
            <a:off x="107504" y="1693285"/>
            <a:ext cx="5112568" cy="3967963"/>
          </a:xfrm>
          <a:prstGeom prst="rect">
            <a:avLst/>
          </a:prstGeom>
        </p:spPr>
      </p:pic>
      <p:sp>
        <p:nvSpPr>
          <p:cNvPr id="2" name="Title 1"/>
          <p:cNvSpPr>
            <a:spLocks noGrp="1"/>
          </p:cNvSpPr>
          <p:nvPr>
            <p:ph type="title"/>
          </p:nvPr>
        </p:nvSpPr>
        <p:spPr>
          <a:xfrm>
            <a:off x="457200" y="188640"/>
            <a:ext cx="8229600" cy="1143000"/>
          </a:xfrm>
        </p:spPr>
        <p:txBody>
          <a:bodyPr/>
          <a:lstStyle/>
          <a:p>
            <a:r>
              <a:rPr lang="en-GB" dirty="0" err="1"/>
              <a:t>Aphrodisias</a:t>
            </a:r>
            <a:r>
              <a:rPr lang="en-GB" dirty="0"/>
              <a:t>: Artemis &amp; Augusti</a:t>
            </a:r>
          </a:p>
        </p:txBody>
      </p:sp>
      <p:sp>
        <p:nvSpPr>
          <p:cNvPr id="3" name="Content Placeholder 2"/>
          <p:cNvSpPr>
            <a:spLocks noGrp="1"/>
          </p:cNvSpPr>
          <p:nvPr>
            <p:ph idx="1"/>
          </p:nvPr>
        </p:nvSpPr>
        <p:spPr>
          <a:xfrm>
            <a:off x="4572000" y="1412776"/>
            <a:ext cx="4464496" cy="2448272"/>
          </a:xfrm>
        </p:spPr>
        <p:txBody>
          <a:bodyPr/>
          <a:lstStyle/>
          <a:p>
            <a:pPr marL="0" indent="0" algn="ctr">
              <a:buNone/>
            </a:pPr>
            <a:r>
              <a:rPr lang="en-GB" b="1" dirty="0" err="1">
                <a:solidFill>
                  <a:schemeClr val="accent5">
                    <a:lumMod val="60000"/>
                    <a:lumOff val="40000"/>
                  </a:schemeClr>
                </a:solidFill>
                <a:effectLst>
                  <a:outerShdw blurRad="38100" dist="38100" dir="2700000" algn="tl">
                    <a:srgbClr val="000000">
                      <a:alpha val="43137"/>
                    </a:srgbClr>
                  </a:outerShdw>
                </a:effectLst>
              </a:rPr>
              <a:t>Posthume</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dirty="0" err="1">
                <a:solidFill>
                  <a:schemeClr val="accent5">
                    <a:lumMod val="60000"/>
                    <a:lumOff val="40000"/>
                  </a:schemeClr>
                </a:solidFill>
                <a:effectLst>
                  <a:outerShdw blurRad="38100" dist="38100" dir="2700000" algn="tl">
                    <a:srgbClr val="000000">
                      <a:alpha val="43137"/>
                    </a:srgbClr>
                  </a:outerShdw>
                </a:effectLst>
              </a:rPr>
              <a:t>Ehren</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dirty="0" err="1">
                <a:solidFill>
                  <a:schemeClr val="accent5">
                    <a:lumMod val="60000"/>
                    <a:lumOff val="40000"/>
                  </a:schemeClr>
                </a:solidFill>
                <a:effectLst>
                  <a:outerShdw blurRad="38100" dist="38100" dir="2700000" algn="tl">
                    <a:srgbClr val="000000">
                      <a:alpha val="43137"/>
                    </a:srgbClr>
                  </a:outerShdw>
                </a:effectLst>
              </a:rPr>
              <a:t>für</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dirty="0" err="1">
                <a:solidFill>
                  <a:schemeClr val="accent5">
                    <a:lumMod val="60000"/>
                    <a:lumOff val="40000"/>
                  </a:schemeClr>
                </a:solidFill>
                <a:effectLst>
                  <a:outerShdw blurRad="38100" dist="38100" dir="2700000" algn="tl">
                    <a:srgbClr val="000000">
                      <a:alpha val="43137"/>
                    </a:srgbClr>
                  </a:outerShdw>
                </a:effectLst>
              </a:rPr>
              <a:t>Apphia</a:t>
            </a:r>
            <a:endParaRPr lang="en-GB" b="1" dirty="0">
              <a:solidFill>
                <a:schemeClr val="accent5">
                  <a:lumMod val="60000"/>
                  <a:lumOff val="40000"/>
                </a:schemeClr>
              </a:solidFill>
              <a:effectLst>
                <a:outerShdw blurRad="38100" dist="38100" dir="2700000" algn="tl">
                  <a:srgbClr val="000000">
                    <a:alpha val="43137"/>
                  </a:srgbClr>
                </a:outerShdw>
              </a:effectLst>
            </a:endParaRPr>
          </a:p>
          <a:p>
            <a:pPr marL="0" indent="0" algn="ctr">
              <a:buNone/>
            </a:pPr>
            <a:r>
              <a:rPr lang="en-GB" sz="1800" dirty="0" err="1">
                <a:solidFill>
                  <a:schemeClr val="accent5">
                    <a:lumMod val="40000"/>
                    <a:lumOff val="60000"/>
                  </a:schemeClr>
                </a:solidFill>
                <a:effectLst>
                  <a:outerShdw blurRad="38100" dist="38100" dir="2700000" algn="tl">
                    <a:srgbClr val="000000">
                      <a:alpha val="43137"/>
                    </a:srgbClr>
                  </a:outerShdw>
                </a:effectLst>
              </a:rPr>
              <a:t>Tochter</a:t>
            </a:r>
            <a:r>
              <a:rPr lang="en-GB" sz="1800" dirty="0">
                <a:solidFill>
                  <a:schemeClr val="accent5">
                    <a:lumMod val="40000"/>
                    <a:lumOff val="60000"/>
                  </a:schemeClr>
                </a:solidFill>
                <a:effectLst>
                  <a:outerShdw blurRad="38100" dist="38100" dir="2700000" algn="tl">
                    <a:srgbClr val="000000">
                      <a:alpha val="43137"/>
                    </a:srgbClr>
                  </a:outerShdw>
                </a:effectLst>
              </a:rPr>
              <a:t> des </a:t>
            </a:r>
            <a:r>
              <a:rPr lang="en-GB" sz="1800" dirty="0" err="1">
                <a:solidFill>
                  <a:schemeClr val="accent5">
                    <a:lumMod val="40000"/>
                    <a:lumOff val="60000"/>
                  </a:schemeClr>
                </a:solidFill>
                <a:effectLst>
                  <a:outerShdw blurRad="38100" dist="38100" dir="2700000" algn="tl">
                    <a:srgbClr val="000000">
                      <a:alpha val="43137"/>
                    </a:srgbClr>
                  </a:outerShdw>
                </a:effectLst>
              </a:rPr>
              <a:t>Theodoros</a:t>
            </a:r>
            <a:endParaRPr lang="en-GB" sz="1800" dirty="0">
              <a:solidFill>
                <a:schemeClr val="accent5">
                  <a:lumMod val="40000"/>
                  <a:lumOff val="60000"/>
                </a:schemeClr>
              </a:solidFill>
              <a:effectLst>
                <a:outerShdw blurRad="38100" dist="38100" dir="2700000" algn="tl">
                  <a:srgbClr val="000000">
                    <a:alpha val="43137"/>
                  </a:srgbClr>
                </a:outerShdw>
              </a:effectLst>
            </a:endParaRPr>
          </a:p>
          <a:p>
            <a:pPr marL="0" indent="0" algn="ctr">
              <a:buNone/>
            </a:pPr>
            <a:r>
              <a:rPr lang="en-GB" sz="1800" dirty="0" err="1">
                <a:solidFill>
                  <a:schemeClr val="accent5">
                    <a:lumMod val="40000"/>
                    <a:lumOff val="60000"/>
                  </a:schemeClr>
                </a:solidFill>
              </a:rPr>
              <a:t>Meliton</a:t>
            </a:r>
            <a:r>
              <a:rPr lang="en-GB" sz="1800" dirty="0">
                <a:solidFill>
                  <a:schemeClr val="accent5">
                    <a:lumMod val="40000"/>
                    <a:lumOff val="60000"/>
                  </a:schemeClr>
                </a:solidFill>
              </a:rPr>
              <a:t>, </a:t>
            </a:r>
            <a:r>
              <a:rPr lang="en-GB" sz="1800" dirty="0" err="1">
                <a:solidFill>
                  <a:schemeClr val="accent5">
                    <a:lumMod val="40000"/>
                    <a:lumOff val="60000"/>
                  </a:schemeClr>
                </a:solidFill>
              </a:rPr>
              <a:t>Sohn</a:t>
            </a:r>
            <a:r>
              <a:rPr lang="en-GB" sz="1800" dirty="0">
                <a:solidFill>
                  <a:schemeClr val="accent5">
                    <a:lumMod val="40000"/>
                    <a:lumOff val="60000"/>
                  </a:schemeClr>
                </a:solidFill>
              </a:rPr>
              <a:t> des </a:t>
            </a:r>
            <a:r>
              <a:rPr lang="en-GB" sz="1800" dirty="0" err="1">
                <a:solidFill>
                  <a:schemeClr val="accent5">
                    <a:lumMod val="40000"/>
                    <a:lumOff val="60000"/>
                  </a:schemeClr>
                </a:solidFill>
              </a:rPr>
              <a:t>Meliton</a:t>
            </a:r>
            <a:endParaRPr lang="en-GB" sz="1800" dirty="0">
              <a:solidFill>
                <a:schemeClr val="accent5">
                  <a:lumMod val="40000"/>
                  <a:lumOff val="60000"/>
                </a:schemeClr>
              </a:solidFill>
            </a:endParaRPr>
          </a:p>
          <a:p>
            <a:pPr marL="0" indent="0" algn="ctr">
              <a:buNone/>
            </a:pPr>
            <a:r>
              <a:rPr lang="en-GB" sz="1800" dirty="0">
                <a:solidFill>
                  <a:schemeClr val="accent5">
                    <a:lumMod val="40000"/>
                    <a:lumOff val="60000"/>
                  </a:schemeClr>
                </a:solidFill>
              </a:rPr>
              <a:t>Frau von </a:t>
            </a:r>
            <a:r>
              <a:rPr lang="en-GB" sz="1800" dirty="0" err="1">
                <a:solidFill>
                  <a:schemeClr val="accent5">
                    <a:lumMod val="40000"/>
                    <a:lumOff val="60000"/>
                  </a:schemeClr>
                </a:solidFill>
              </a:rPr>
              <a:t>Apollonios</a:t>
            </a:r>
            <a:r>
              <a:rPr lang="en-GB" sz="1800" dirty="0">
                <a:solidFill>
                  <a:schemeClr val="accent5">
                    <a:lumMod val="40000"/>
                    <a:lumOff val="60000"/>
                  </a:schemeClr>
                </a:solidFill>
              </a:rPr>
              <a:t>, </a:t>
            </a:r>
            <a:r>
              <a:rPr lang="en-GB" sz="1800" dirty="0" err="1">
                <a:solidFill>
                  <a:schemeClr val="accent5">
                    <a:lumMod val="40000"/>
                    <a:lumOff val="60000"/>
                  </a:schemeClr>
                </a:solidFill>
              </a:rPr>
              <a:t>Sohn</a:t>
            </a:r>
            <a:r>
              <a:rPr lang="en-GB" sz="1800" dirty="0">
                <a:solidFill>
                  <a:schemeClr val="accent5">
                    <a:lumMod val="40000"/>
                    <a:lumOff val="60000"/>
                  </a:schemeClr>
                </a:solidFill>
              </a:rPr>
              <a:t> des </a:t>
            </a:r>
            <a:r>
              <a:rPr lang="en-GB" sz="1800" dirty="0" err="1">
                <a:solidFill>
                  <a:schemeClr val="accent5">
                    <a:lumMod val="40000"/>
                    <a:lumOff val="60000"/>
                  </a:schemeClr>
                </a:solidFill>
              </a:rPr>
              <a:t>Athenagoras</a:t>
            </a:r>
            <a:r>
              <a:rPr lang="en-GB" sz="1800" dirty="0">
                <a:solidFill>
                  <a:schemeClr val="accent5">
                    <a:lumMod val="40000"/>
                    <a:lumOff val="60000"/>
                  </a:schemeClr>
                </a:solidFill>
              </a:rPr>
              <a:t>, </a:t>
            </a:r>
            <a:r>
              <a:rPr lang="en-GB" sz="1800" dirty="0" err="1">
                <a:solidFill>
                  <a:schemeClr val="accent5">
                    <a:lumMod val="40000"/>
                    <a:lumOff val="60000"/>
                  </a:schemeClr>
                </a:solidFill>
              </a:rPr>
              <a:t>Sohn</a:t>
            </a:r>
            <a:r>
              <a:rPr lang="en-GB" sz="1800" dirty="0">
                <a:solidFill>
                  <a:schemeClr val="accent5">
                    <a:lumMod val="40000"/>
                    <a:lumOff val="60000"/>
                  </a:schemeClr>
                </a:solidFill>
              </a:rPr>
              <a:t> des </a:t>
            </a:r>
            <a:r>
              <a:rPr lang="en-GB" sz="1800" dirty="0" err="1">
                <a:solidFill>
                  <a:schemeClr val="accent5">
                    <a:lumMod val="40000"/>
                    <a:lumOff val="60000"/>
                  </a:schemeClr>
                </a:solidFill>
              </a:rPr>
              <a:t>Eumachos</a:t>
            </a:r>
            <a:endParaRPr lang="en-GB" sz="1800" dirty="0">
              <a:solidFill>
                <a:schemeClr val="accent5">
                  <a:lumMod val="40000"/>
                  <a:lumOff val="60000"/>
                </a:schemeClr>
              </a:solidFill>
              <a:effectLst>
                <a:outerShdw blurRad="38100" dist="38100" dir="2700000" algn="tl">
                  <a:srgbClr val="000000">
                    <a:alpha val="43137"/>
                  </a:srgbClr>
                </a:outerShdw>
              </a:effectLst>
            </a:endParaRPr>
          </a:p>
        </p:txBody>
      </p:sp>
      <p:sp>
        <p:nvSpPr>
          <p:cNvPr id="4" name="TextBox 3"/>
          <p:cNvSpPr txBox="1"/>
          <p:nvPr/>
        </p:nvSpPr>
        <p:spPr>
          <a:xfrm>
            <a:off x="5148064" y="3861048"/>
            <a:ext cx="3744416" cy="2862322"/>
          </a:xfrm>
          <a:prstGeom prst="rect">
            <a:avLst/>
          </a:prstGeom>
          <a:noFill/>
        </p:spPr>
        <p:txBody>
          <a:bodyPr wrap="square" rtlCol="0">
            <a:spAutoFit/>
          </a:bodyPr>
          <a:lstStyle/>
          <a:p>
            <a:r>
              <a:rPr lang="en-GB" dirty="0">
                <a:solidFill>
                  <a:schemeClr val="accent5">
                    <a:lumMod val="60000"/>
                    <a:lumOff val="40000"/>
                  </a:schemeClr>
                </a:solidFill>
                <a:effectLst>
                  <a:outerShdw blurRad="38100" dist="38100" dir="2700000" algn="tl">
                    <a:srgbClr val="000000">
                      <a:alpha val="43137"/>
                    </a:srgbClr>
                  </a:outerShdw>
                </a:effectLst>
              </a:rPr>
              <a:t>   </a:t>
            </a:r>
            <a:r>
              <a:rPr lang="vi-VN" dirty="0">
                <a:solidFill>
                  <a:schemeClr val="accent5">
                    <a:lumMod val="60000"/>
                    <a:lumOff val="40000"/>
                  </a:schemeClr>
                </a:solidFill>
                <a:effectLst>
                  <a:outerShdw blurRad="38100" dist="38100" dir="2700000" algn="tl">
                    <a:srgbClr val="000000">
                      <a:alpha val="43137"/>
                    </a:srgbClr>
                  </a:outerShdw>
                </a:effectLst>
              </a:rPr>
              <a:t>ἡ </a:t>
            </a:r>
            <a:r>
              <a:rPr lang="vi-VN" dirty="0">
                <a:solidFill>
                  <a:srgbClr val="00B0F0"/>
                </a:solidFill>
                <a:effectLst>
                  <a:outerShdw blurRad="38100" dist="38100" dir="2700000" algn="tl">
                    <a:srgbClr val="000000">
                      <a:alpha val="43137"/>
                    </a:srgbClr>
                  </a:outerShdw>
                </a:effectLst>
              </a:rPr>
              <a:t>βουλὴ καὶ ὁ δῆμος </a:t>
            </a:r>
            <a:r>
              <a:rPr lang="vi-VN" dirty="0">
                <a:solidFill>
                  <a:schemeClr val="accent5">
                    <a:lumMod val="60000"/>
                    <a:lumOff val="40000"/>
                  </a:schemeClr>
                </a:solidFill>
                <a:effectLst>
                  <a:outerShdw blurRad="38100" dist="38100" dir="2700000" algn="tl">
                    <a:srgbClr val="000000">
                      <a:alpha val="43137"/>
                    </a:srgbClr>
                  </a:outerShdw>
                </a:effectLst>
              </a:rPr>
              <a:t>ἐτεί- </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   </a:t>
            </a:r>
            <a:r>
              <a:rPr lang="vi-VN" dirty="0">
                <a:solidFill>
                  <a:schemeClr val="accent5">
                    <a:lumMod val="60000"/>
                    <a:lumOff val="40000"/>
                  </a:schemeClr>
                </a:solidFill>
                <a:effectLst>
                  <a:outerShdw blurRad="38100" dist="38100" dir="2700000" algn="tl">
                    <a:srgbClr val="000000">
                      <a:alpha val="43137"/>
                    </a:srgbClr>
                  </a:outerShdw>
                </a:effectLst>
              </a:rPr>
              <a:t>μησεν ταῖς μεγίσταις καὶ </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   </a:t>
            </a:r>
            <a:r>
              <a:rPr lang="vi-VN" dirty="0">
                <a:solidFill>
                  <a:schemeClr val="accent5">
                    <a:lumMod val="60000"/>
                    <a:lumOff val="40000"/>
                  </a:schemeClr>
                </a:solidFill>
                <a:effectLst>
                  <a:outerShdw blurRad="38100" dist="38100" dir="2700000" algn="tl">
                    <a:srgbClr val="000000">
                      <a:alpha val="43137"/>
                    </a:srgbClr>
                  </a:outerShdw>
                </a:effectLst>
              </a:rPr>
              <a:t>καλλίσταις τειμαῖς Ἀπ- </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   </a:t>
            </a:r>
            <a:r>
              <a:rPr lang="vi-VN" dirty="0">
                <a:solidFill>
                  <a:schemeClr val="accent5">
                    <a:lumMod val="60000"/>
                    <a:lumOff val="40000"/>
                  </a:schemeClr>
                </a:solidFill>
                <a:effectLst>
                  <a:outerShdw blurRad="38100" dist="38100" dir="2700000" algn="tl">
                    <a:srgbClr val="000000">
                      <a:alpha val="43137"/>
                    </a:srgbClr>
                  </a:outerShdw>
                </a:effectLst>
              </a:rPr>
              <a:t>φίαν Θεοδώρου τοῦ Ἀττί- </a:t>
            </a:r>
            <a:br>
              <a:rPr lang="en-GB" dirty="0">
                <a:solidFill>
                  <a:schemeClr val="accent5">
                    <a:lumMod val="60000"/>
                    <a:lumOff val="40000"/>
                  </a:schemeClr>
                </a:solidFill>
                <a:effectLst>
                  <a:outerShdw blurRad="38100" dist="38100" dir="2700000" algn="tl">
                    <a:srgbClr val="000000">
                      <a:alpha val="43137"/>
                    </a:srgbClr>
                  </a:outerShdw>
                </a:effectLst>
              </a:rPr>
            </a:br>
            <a:r>
              <a:rPr lang="vi-VN" baseline="30000" dirty="0">
                <a:solidFill>
                  <a:schemeClr val="accent5">
                    <a:lumMod val="60000"/>
                    <a:lumOff val="40000"/>
                  </a:schemeClr>
                </a:solidFill>
                <a:effectLst>
                  <a:outerShdw blurRad="38100" dist="38100" dir="2700000" algn="tl">
                    <a:srgbClr val="000000">
                      <a:alpha val="43137"/>
                    </a:srgbClr>
                  </a:outerShdw>
                </a:effectLst>
              </a:rPr>
              <a:t>5</a:t>
            </a:r>
            <a:r>
              <a:rPr lang="en-GB" baseline="30000" dirty="0">
                <a:solidFill>
                  <a:schemeClr val="accent5">
                    <a:lumMod val="60000"/>
                    <a:lumOff val="40000"/>
                  </a:schemeClr>
                </a:solidFill>
                <a:effectLst>
                  <a:outerShdw blurRad="38100" dist="38100" dir="2700000" algn="tl">
                    <a:srgbClr val="000000">
                      <a:alpha val="43137"/>
                    </a:srgbClr>
                  </a:outerShdw>
                </a:effectLst>
              </a:rPr>
              <a:t>  </a:t>
            </a:r>
            <a:r>
              <a:rPr lang="vi-VN" dirty="0">
                <a:solidFill>
                  <a:schemeClr val="accent5">
                    <a:lumMod val="60000"/>
                    <a:lumOff val="40000"/>
                  </a:schemeClr>
                </a:solidFill>
                <a:effectLst>
                  <a:outerShdw blurRad="38100" dist="38100" dir="2700000" algn="tl">
                    <a:srgbClr val="000000">
                      <a:alpha val="43137"/>
                    </a:srgbClr>
                  </a:outerShdw>
                </a:effectLst>
              </a:rPr>
              <a:t>νου Μελίτωνος</a:t>
            </a:r>
            <a:r>
              <a:rPr lang="vi-VN" b="1" dirty="0">
                <a:solidFill>
                  <a:schemeClr val="accent5">
                    <a:lumMod val="60000"/>
                    <a:lumOff val="40000"/>
                  </a:schemeClr>
                </a:solidFill>
                <a:effectLst>
                  <a:outerShdw blurRad="38100" dist="38100" dir="2700000" algn="tl">
                    <a:srgbClr val="000000">
                      <a:alpha val="43137"/>
                    </a:srgbClr>
                  </a:outerShdw>
                </a:effectLst>
              </a:rPr>
              <a:t> </a:t>
            </a:r>
            <a:r>
              <a:rPr lang="vi-VN" b="1" dirty="0">
                <a:solidFill>
                  <a:srgbClr val="00B0F0"/>
                </a:solidFill>
                <a:effectLst>
                  <a:outerShdw blurRad="38100" dist="38100" dir="2700000" algn="tl">
                    <a:srgbClr val="000000">
                      <a:alpha val="43137"/>
                    </a:srgbClr>
                  </a:outerShdw>
                </a:effectLst>
              </a:rPr>
              <a:t>ἀρχιέρει- </a:t>
            </a:r>
            <a:br>
              <a:rPr lang="en-GB" b="1" dirty="0">
                <a:solidFill>
                  <a:srgbClr val="00B0F0"/>
                </a:solidFill>
                <a:effectLst>
                  <a:outerShdw blurRad="38100" dist="38100" dir="2700000" algn="tl">
                    <a:srgbClr val="000000">
                      <a:alpha val="43137"/>
                    </a:srgbClr>
                  </a:outerShdw>
                </a:effectLst>
              </a:rPr>
            </a:br>
            <a:r>
              <a:rPr lang="en-GB" b="1" dirty="0">
                <a:solidFill>
                  <a:srgbClr val="00B0F0"/>
                </a:solidFill>
                <a:effectLst>
                  <a:outerShdw blurRad="38100" dist="38100" dir="2700000" algn="tl">
                    <a:srgbClr val="000000">
                      <a:alpha val="43137"/>
                    </a:srgbClr>
                  </a:outerShdw>
                </a:effectLst>
              </a:rPr>
              <a:t>   </a:t>
            </a:r>
            <a:r>
              <a:rPr lang="vi-VN" b="1" dirty="0">
                <a:solidFill>
                  <a:srgbClr val="00B0F0"/>
                </a:solidFill>
                <a:effectLst>
                  <a:outerShdw blurRad="38100" dist="38100" dir="2700000" algn="tl">
                    <a:srgbClr val="000000">
                      <a:alpha val="43137"/>
                    </a:srgbClr>
                  </a:outerShdw>
                </a:effectLst>
              </a:rPr>
              <a:t>αν διὰ βίου θεῶν Σεβαστῶν </a:t>
            </a:r>
            <a:br>
              <a:rPr lang="en-GB" b="1" dirty="0">
                <a:solidFill>
                  <a:srgbClr val="00B0F0"/>
                </a:solidFill>
                <a:effectLst>
                  <a:outerShdw blurRad="38100" dist="38100" dir="2700000" algn="tl">
                    <a:srgbClr val="000000">
                      <a:alpha val="43137"/>
                    </a:srgbClr>
                  </a:outerShdw>
                </a:effectLst>
              </a:rPr>
            </a:br>
            <a:r>
              <a:rPr lang="en-GB" b="1" dirty="0">
                <a:solidFill>
                  <a:srgbClr val="00B0F0"/>
                </a:solidFill>
                <a:effectLst>
                  <a:outerShdw blurRad="38100" dist="38100" dir="2700000" algn="tl">
                    <a:srgbClr val="000000">
                      <a:alpha val="43137"/>
                    </a:srgbClr>
                  </a:outerShdw>
                </a:effectLst>
              </a:rPr>
              <a:t>   </a:t>
            </a:r>
            <a:r>
              <a:rPr lang="vi-VN" b="1" dirty="0">
                <a:solidFill>
                  <a:srgbClr val="00B0F0"/>
                </a:solidFill>
                <a:effectLst>
                  <a:outerShdw blurRad="38100" dist="38100" dir="2700000" algn="tl">
                    <a:srgbClr val="000000">
                      <a:alpha val="43137"/>
                    </a:srgbClr>
                  </a:outerShdw>
                </a:effectLst>
              </a:rPr>
              <a:t>καὶ ἱέρειαν Ἀρτέμιδος </a:t>
            </a:r>
            <a:r>
              <a:rPr lang="vi-VN" b="1" dirty="0">
                <a:solidFill>
                  <a:schemeClr val="accent2">
                    <a:lumMod val="60000"/>
                    <a:lumOff val="40000"/>
                  </a:schemeClr>
                </a:solidFill>
                <a:effectLst>
                  <a:outerShdw blurRad="38100" dist="38100" dir="2700000" algn="tl">
                    <a:srgbClr val="000000">
                      <a:alpha val="43137"/>
                    </a:srgbClr>
                  </a:outerShdw>
                </a:effectLst>
              </a:rPr>
              <a:t>γυναῖ- </a:t>
            </a:r>
            <a:br>
              <a:rPr lang="en-GB" b="1" dirty="0">
                <a:solidFill>
                  <a:schemeClr val="accent2">
                    <a:lumMod val="60000"/>
                    <a:lumOff val="40000"/>
                  </a:schemeClr>
                </a:solidFill>
                <a:effectLst>
                  <a:outerShdw blurRad="38100" dist="38100" dir="2700000" algn="tl">
                    <a:srgbClr val="000000">
                      <a:alpha val="43137"/>
                    </a:srgbClr>
                  </a:outerShdw>
                </a:effectLst>
              </a:rPr>
            </a:br>
            <a:r>
              <a:rPr lang="en-GB" b="1" dirty="0">
                <a:solidFill>
                  <a:schemeClr val="accent2">
                    <a:lumMod val="60000"/>
                    <a:lumOff val="40000"/>
                  </a:schemeClr>
                </a:solidFill>
                <a:effectLst>
                  <a:outerShdw blurRad="38100" dist="38100" dir="2700000" algn="tl">
                    <a:srgbClr val="000000">
                      <a:alpha val="43137"/>
                    </a:srgbClr>
                  </a:outerShdw>
                </a:effectLst>
              </a:rPr>
              <a:t>   </a:t>
            </a:r>
            <a:r>
              <a:rPr lang="vi-VN" b="1" dirty="0">
                <a:solidFill>
                  <a:schemeClr val="accent2">
                    <a:lumMod val="60000"/>
                    <a:lumOff val="40000"/>
                  </a:schemeClr>
                </a:solidFill>
                <a:effectLst>
                  <a:outerShdw blurRad="38100" dist="38100" dir="2700000" algn="tl">
                    <a:srgbClr val="000000">
                      <a:alpha val="43137"/>
                    </a:srgbClr>
                  </a:outerShdw>
                </a:effectLst>
              </a:rPr>
              <a:t>κα</a:t>
            </a:r>
            <a:r>
              <a:rPr lang="vi-VN" dirty="0">
                <a:solidFill>
                  <a:schemeClr val="accent5">
                    <a:lumMod val="60000"/>
                    <a:lumOff val="40000"/>
                  </a:schemeClr>
                </a:solidFill>
                <a:effectLst>
                  <a:outerShdw blurRad="38100" dist="38100" dir="2700000" algn="tl">
                    <a:srgbClr val="000000">
                      <a:alpha val="43137"/>
                    </a:srgbClr>
                  </a:outerShdw>
                </a:effectLst>
              </a:rPr>
              <a:t> δὲ Ἀπολλωνίου τ[οῦ Ἀθη]-</a:t>
            </a:r>
            <a:br>
              <a:rPr lang="en-GB" dirty="0">
                <a:solidFill>
                  <a:schemeClr val="accent5">
                    <a:lumMod val="60000"/>
                    <a:lumOff val="40000"/>
                  </a:schemeClr>
                </a:solidFill>
                <a:effectLst>
                  <a:outerShdw blurRad="38100" dist="38100" dir="2700000" algn="tl">
                    <a:srgbClr val="000000">
                      <a:alpha val="43137"/>
                    </a:srgbClr>
                  </a:outerShdw>
                </a:effectLst>
              </a:rPr>
            </a:br>
            <a:r>
              <a:rPr lang="en-GB" dirty="0">
                <a:solidFill>
                  <a:schemeClr val="accent5">
                    <a:lumMod val="60000"/>
                    <a:lumOff val="40000"/>
                  </a:schemeClr>
                </a:solidFill>
                <a:effectLst>
                  <a:outerShdw blurRad="38100" dist="38100" dir="2700000" algn="tl">
                    <a:srgbClr val="000000">
                      <a:alpha val="43137"/>
                    </a:srgbClr>
                  </a:outerShdw>
                </a:effectLst>
              </a:rPr>
              <a:t>   </a:t>
            </a:r>
            <a:r>
              <a:rPr lang="vi-VN" dirty="0">
                <a:solidFill>
                  <a:schemeClr val="accent5">
                    <a:lumMod val="60000"/>
                    <a:lumOff val="40000"/>
                  </a:schemeClr>
                </a:solidFill>
                <a:effectLst>
                  <a:outerShdw blurRad="38100" dist="38100" dir="2700000" algn="tl">
                    <a:srgbClr val="000000">
                      <a:alpha val="43137"/>
                    </a:srgbClr>
                  </a:outerShdw>
                </a:effectLst>
              </a:rPr>
              <a:t>[ν]αγόρου τοῦ Ε̣ὐ̣[μάχου] [</a:t>
            </a:r>
            <a:r>
              <a:rPr lang="en-GB" dirty="0">
                <a:solidFill>
                  <a:schemeClr val="accent5">
                    <a:lumMod val="60000"/>
                    <a:lumOff val="40000"/>
                  </a:schemeClr>
                </a:solidFill>
                <a:effectLst>
                  <a:outerShdw blurRad="38100" dist="38100" dir="2700000" algn="tl">
                    <a:srgbClr val="000000">
                      <a:alpha val="43137"/>
                    </a:srgbClr>
                  </a:outerShdw>
                </a:effectLst>
              </a:rPr>
              <a:t>---</a:t>
            </a:r>
            <a:r>
              <a:rPr lang="vi-VN" dirty="0">
                <a:solidFill>
                  <a:schemeClr val="accent5">
                    <a:lumMod val="60000"/>
                    <a:lumOff val="40000"/>
                  </a:schemeClr>
                </a:solidFill>
                <a:effectLst>
                  <a:outerShdw blurRad="38100" dist="38100" dir="2700000" algn="tl">
                    <a:srgbClr val="000000">
                      <a:alpha val="43137"/>
                    </a:srgbClr>
                  </a:outerShdw>
                </a:effectLst>
              </a:rPr>
              <a:t>] </a:t>
            </a:r>
            <a:br>
              <a:rPr lang="en-GB" dirty="0">
                <a:solidFill>
                  <a:schemeClr val="accent5">
                    <a:lumMod val="60000"/>
                    <a:lumOff val="40000"/>
                  </a:schemeClr>
                </a:solidFill>
                <a:effectLst>
                  <a:outerShdw blurRad="38100" dist="38100" dir="2700000" algn="tl">
                    <a:srgbClr val="000000">
                      <a:alpha val="43137"/>
                    </a:srgbClr>
                  </a:outerShdw>
                </a:effectLst>
              </a:rPr>
            </a:br>
            <a:r>
              <a:rPr lang="vi-VN" baseline="30000" dirty="0">
                <a:solidFill>
                  <a:schemeClr val="accent5">
                    <a:lumMod val="60000"/>
                    <a:lumOff val="40000"/>
                  </a:schemeClr>
                </a:solidFill>
                <a:effectLst>
                  <a:outerShdw blurRad="38100" dist="38100" dir="2700000" algn="tl">
                    <a:srgbClr val="000000">
                      <a:alpha val="43137"/>
                    </a:srgbClr>
                  </a:outerShdw>
                </a:effectLst>
              </a:rPr>
              <a:t>10</a:t>
            </a:r>
            <a:r>
              <a:rPr lang="en-GB" baseline="30000" dirty="0">
                <a:solidFill>
                  <a:schemeClr val="accent5">
                    <a:lumMod val="60000"/>
                    <a:lumOff val="40000"/>
                  </a:schemeClr>
                </a:solidFill>
                <a:effectLst>
                  <a:outerShdw blurRad="38100" dist="38100" dir="2700000" algn="tl">
                    <a:srgbClr val="000000">
                      <a:alpha val="43137"/>
                    </a:srgbClr>
                  </a:outerShdw>
                </a:effectLst>
              </a:rPr>
              <a:t> </a:t>
            </a:r>
            <a:r>
              <a:rPr lang="vi-VN" dirty="0">
                <a:solidFill>
                  <a:schemeClr val="accent5">
                    <a:lumMod val="60000"/>
                    <a:lumOff val="40000"/>
                  </a:schemeClr>
                </a:solidFill>
                <a:effectLst>
                  <a:outerShdw blurRad="38100" dist="38100" dir="2700000" algn="tl">
                    <a:srgbClr val="000000">
                      <a:alpha val="43137"/>
                    </a:srgbClr>
                  </a:outerShdw>
                </a:effectLst>
              </a:rPr>
              <a:t>[</a:t>
            </a:r>
            <a:r>
              <a:rPr lang="en-GB" dirty="0">
                <a:solidFill>
                  <a:schemeClr val="accent5">
                    <a:lumMod val="60000"/>
                    <a:lumOff val="40000"/>
                  </a:schemeClr>
                </a:solidFill>
                <a:effectLst>
                  <a:outerShdw blurRad="38100" dist="38100" dir="2700000" algn="tl">
                    <a:srgbClr val="000000">
                      <a:alpha val="43137"/>
                    </a:srgbClr>
                  </a:outerShdw>
                </a:effectLst>
              </a:rPr>
              <a:t>---</a:t>
            </a:r>
            <a:r>
              <a:rPr lang="vi-VN" dirty="0">
                <a:solidFill>
                  <a:schemeClr val="accent5">
                    <a:lumMod val="60000"/>
                    <a:lumOff val="40000"/>
                  </a:schemeClr>
                </a:solidFill>
                <a:effectLst>
                  <a:outerShdw blurRad="38100" dist="38100" dir="2700000" algn="tl">
                    <a:srgbClr val="000000">
                      <a:alpha val="43137"/>
                    </a:srgbClr>
                  </a:outerShdw>
                </a:effectLst>
              </a:rPr>
              <a:t>] τ̣ὴν κα̣[ὶ </a:t>
            </a:r>
            <a:r>
              <a:rPr lang="en-GB" dirty="0">
                <a:solidFill>
                  <a:schemeClr val="accent5">
                    <a:lumMod val="60000"/>
                    <a:lumOff val="40000"/>
                  </a:schemeClr>
                </a:solidFill>
                <a:effectLst>
                  <a:outerShdw blurRad="38100" dist="38100" dir="2700000" algn="tl">
                    <a:srgbClr val="000000">
                      <a:alpha val="43137"/>
                    </a:srgbClr>
                  </a:outerShdw>
                </a:effectLst>
              </a:rPr>
              <a:t>---</a:t>
            </a:r>
            <a:r>
              <a:rPr lang="vi-VN" dirty="0">
                <a:solidFill>
                  <a:schemeClr val="accent5">
                    <a:lumMod val="60000"/>
                    <a:lumOff val="40000"/>
                  </a:schemeClr>
                </a:solidFill>
                <a:effectLst>
                  <a:outerShdw blurRad="38100" dist="38100" dir="2700000" algn="tl">
                    <a:srgbClr val="000000">
                      <a:alpha val="43137"/>
                    </a:srgbClr>
                  </a:outerShdw>
                </a:effectLst>
              </a:rPr>
              <a:t>]</a:t>
            </a:r>
            <a:r>
              <a:rPr lang="en-GB" dirty="0">
                <a:solidFill>
                  <a:schemeClr val="accent5">
                    <a:lumMod val="60000"/>
                    <a:lumOff val="40000"/>
                  </a:schemeClr>
                </a:solidFill>
                <a:effectLst>
                  <a:outerShdw blurRad="38100" dist="38100" dir="2700000" algn="tl">
                    <a:srgbClr val="000000">
                      <a:alpha val="43137"/>
                    </a:srgbClr>
                  </a:outerShdw>
                </a:effectLst>
              </a:rPr>
              <a:t>. </a:t>
            </a:r>
          </a:p>
        </p:txBody>
      </p:sp>
      <p:sp>
        <p:nvSpPr>
          <p:cNvPr id="7" name="TextBox 6"/>
          <p:cNvSpPr txBox="1"/>
          <p:nvPr/>
        </p:nvSpPr>
        <p:spPr>
          <a:xfrm rot="5400000">
            <a:off x="5443982" y="3232474"/>
            <a:ext cx="6813376" cy="492443"/>
          </a:xfrm>
          <a:prstGeom prst="rect">
            <a:avLst/>
          </a:prstGeom>
          <a:noFill/>
        </p:spPr>
        <p:txBody>
          <a:bodyPr wrap="square" rtlCol="0">
            <a:spAutoFit/>
          </a:bodyPr>
          <a:lstStyle/>
          <a:p>
            <a:pPr lvl="2"/>
            <a:r>
              <a:rPr lang="en-GB" sz="1200" dirty="0" err="1">
                <a:solidFill>
                  <a:schemeClr val="tx1">
                    <a:lumMod val="65000"/>
                  </a:schemeClr>
                </a:solidFill>
                <a:effectLst>
                  <a:outerShdw blurRad="38100" dist="38100" dir="2700000" algn="tl">
                    <a:srgbClr val="000000">
                      <a:alpha val="43137"/>
                    </a:srgbClr>
                  </a:outerShdw>
                </a:effectLst>
              </a:rPr>
              <a:t>Weisser</a:t>
            </a:r>
            <a:r>
              <a:rPr lang="en-GB" sz="1200" dirty="0">
                <a:solidFill>
                  <a:schemeClr val="tx1">
                    <a:lumMod val="65000"/>
                  </a:schemeClr>
                </a:solidFill>
                <a:effectLst>
                  <a:outerShdw blurRad="38100" dist="38100" dir="2700000" algn="tl">
                    <a:srgbClr val="000000">
                      <a:alpha val="43137"/>
                    </a:srgbClr>
                  </a:outerShdw>
                </a:effectLst>
              </a:rPr>
              <a:t> </a:t>
            </a:r>
            <a:r>
              <a:rPr lang="en-GB" sz="1200" dirty="0" err="1">
                <a:solidFill>
                  <a:schemeClr val="tx1">
                    <a:lumMod val="65000"/>
                  </a:schemeClr>
                </a:solidFill>
                <a:effectLst>
                  <a:outerShdw blurRad="38100" dist="38100" dir="2700000" algn="tl">
                    <a:srgbClr val="000000">
                      <a:alpha val="43137"/>
                    </a:srgbClr>
                  </a:outerShdw>
                </a:effectLst>
              </a:rPr>
              <a:t>Marmorblock</a:t>
            </a:r>
            <a:r>
              <a:rPr lang="en-GB" sz="1200" dirty="0">
                <a:solidFill>
                  <a:schemeClr val="tx1">
                    <a:lumMod val="65000"/>
                  </a:schemeClr>
                </a:solidFill>
                <a:effectLst>
                  <a:outerShdw blurRad="38100" dist="38100" dir="2700000" algn="tl">
                    <a:srgbClr val="000000">
                      <a:alpha val="43137"/>
                    </a:srgbClr>
                  </a:outerShdw>
                </a:effectLst>
              </a:rPr>
              <a:t>; MAMA 8, n</a:t>
            </a:r>
            <a:r>
              <a:rPr lang="en-GB" sz="1200" baseline="30000" dirty="0">
                <a:solidFill>
                  <a:schemeClr val="tx1">
                    <a:lumMod val="65000"/>
                  </a:schemeClr>
                </a:solidFill>
                <a:effectLst>
                  <a:outerShdw blurRad="38100" dist="38100" dir="2700000" algn="tl">
                    <a:srgbClr val="000000">
                      <a:alpha val="43137"/>
                    </a:srgbClr>
                  </a:outerShdw>
                </a:effectLst>
              </a:rPr>
              <a:t>o</a:t>
            </a:r>
            <a:r>
              <a:rPr lang="en-GB" sz="1200" dirty="0">
                <a:solidFill>
                  <a:schemeClr val="tx1">
                    <a:lumMod val="65000"/>
                  </a:schemeClr>
                </a:solidFill>
                <a:effectLst>
                  <a:outerShdw blurRad="38100" dist="38100" dir="2700000" algn="tl">
                    <a:srgbClr val="000000">
                      <a:alpha val="43137"/>
                    </a:srgbClr>
                  </a:outerShdw>
                </a:effectLst>
              </a:rPr>
              <a:t> 478; </a:t>
            </a:r>
            <a:r>
              <a:rPr lang="en-GB" sz="1200" dirty="0" err="1">
                <a:solidFill>
                  <a:schemeClr val="tx1">
                    <a:lumMod val="65000"/>
                  </a:schemeClr>
                </a:solidFill>
                <a:effectLst>
                  <a:outerShdw blurRad="38100" dist="38100" dir="2700000" algn="tl">
                    <a:srgbClr val="000000">
                      <a:alpha val="43137"/>
                    </a:srgbClr>
                  </a:outerShdw>
                </a:effectLst>
              </a:rPr>
              <a:t>IAph</a:t>
            </a:r>
            <a:r>
              <a:rPr lang="en-GB" sz="1200" dirty="0">
                <a:solidFill>
                  <a:schemeClr val="tx1">
                    <a:lumMod val="65000"/>
                  </a:schemeClr>
                </a:solidFill>
                <a:effectLst>
                  <a:outerShdw blurRad="38100" dist="38100" dir="2700000" algn="tl">
                    <a:srgbClr val="000000">
                      <a:alpha val="43137"/>
                    </a:srgbClr>
                  </a:outerShdw>
                </a:effectLst>
              </a:rPr>
              <a:t> 12.609, </a:t>
            </a:r>
            <a:r>
              <a:rPr lang="en-GB" sz="1200" dirty="0" err="1">
                <a:solidFill>
                  <a:schemeClr val="tx1">
                    <a:lumMod val="65000"/>
                  </a:schemeClr>
                </a:solidFill>
                <a:effectLst>
                  <a:outerShdw blurRad="38100" dist="38100" dir="2700000" algn="tl">
                    <a:srgbClr val="000000">
                      <a:alpha val="43137"/>
                    </a:srgbClr>
                  </a:outerShdw>
                </a:effectLst>
              </a:rPr>
              <a:t>Lokalisierung</a:t>
            </a:r>
            <a:r>
              <a:rPr lang="en-GB" sz="1200" dirty="0">
                <a:solidFill>
                  <a:schemeClr val="tx1">
                    <a:lumMod val="65000"/>
                  </a:schemeClr>
                </a:solidFill>
                <a:effectLst>
                  <a:outerShdw blurRad="38100" dist="38100" dir="2700000" algn="tl">
                    <a:srgbClr val="000000">
                      <a:alpha val="43137"/>
                    </a:srgbClr>
                  </a:outerShdw>
                </a:effectLst>
              </a:rPr>
              <a:t>: </a:t>
            </a:r>
            <a:r>
              <a:rPr lang="en-GB" sz="1200" dirty="0" err="1">
                <a:solidFill>
                  <a:schemeClr val="tx1">
                    <a:lumMod val="65000"/>
                  </a:schemeClr>
                </a:solidFill>
                <a:effectLst>
                  <a:outerShdw blurRad="38100" dist="38100" dir="2700000" algn="tl">
                    <a:srgbClr val="000000">
                      <a:alpha val="43137"/>
                    </a:srgbClr>
                  </a:outerShdw>
                </a:effectLst>
              </a:rPr>
              <a:t>unbekannt</a:t>
            </a:r>
            <a:endParaRPr lang="en-GB" sz="1200" dirty="0">
              <a:solidFill>
                <a:schemeClr val="tx1">
                  <a:lumMod val="65000"/>
                </a:schemeClr>
              </a:solidFill>
              <a:effectLst>
                <a:outerShdw blurRad="38100" dist="38100" dir="2700000" algn="tl">
                  <a:srgbClr val="000000">
                    <a:alpha val="43137"/>
                  </a:srgbClr>
                </a:outerShdw>
              </a:effectLst>
            </a:endParaRPr>
          </a:p>
          <a:p>
            <a:endParaRPr lang="en-GB" sz="1400" dirty="0">
              <a:solidFill>
                <a:schemeClr val="tx1">
                  <a:lumMod val="65000"/>
                </a:schemeClr>
              </a:solidFill>
            </a:endParaRPr>
          </a:p>
        </p:txBody>
      </p:sp>
      <p:sp>
        <p:nvSpPr>
          <p:cNvPr id="8" name="Content Placeholder 2"/>
          <p:cNvSpPr txBox="1">
            <a:spLocks/>
          </p:cNvSpPr>
          <p:nvPr/>
        </p:nvSpPr>
        <p:spPr>
          <a:xfrm rot="19934610">
            <a:off x="1696962" y="5130534"/>
            <a:ext cx="3754760" cy="641138"/>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fr-FR" sz="2000" b="1" dirty="0" err="1">
                <a:solidFill>
                  <a:schemeClr val="accent5">
                    <a:lumMod val="75000"/>
                  </a:schemeClr>
                </a:solidFill>
                <a:effectLst>
                  <a:outerShdw blurRad="38100" dist="38100" dir="2700000" algn="tl">
                    <a:srgbClr val="000000">
                      <a:alpha val="43137"/>
                    </a:srgbClr>
                  </a:outerShdw>
                </a:effectLst>
              </a:rPr>
              <a:t>Ehreninschrift</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nur</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für</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Priesterin</a:t>
            </a:r>
            <a:endParaRPr lang="fr-FR" sz="2000" b="1" dirty="0">
              <a:solidFill>
                <a:schemeClr val="accent5">
                  <a:lumMod val="75000"/>
                </a:schemeClr>
              </a:solidFill>
              <a:effectLst>
                <a:outerShdw blurRad="38100" dist="38100" dir="2700000" algn="tl">
                  <a:srgbClr val="000000">
                    <a:alpha val="43137"/>
                  </a:srgbClr>
                </a:outerShdw>
              </a:effectLst>
            </a:endParaRPr>
          </a:p>
          <a:p>
            <a:r>
              <a:rPr lang="fr-FR" sz="2000" b="1" dirty="0" err="1">
                <a:solidFill>
                  <a:schemeClr val="accent5">
                    <a:lumMod val="75000"/>
                  </a:schemeClr>
                </a:solidFill>
                <a:effectLst>
                  <a:outerShdw blurRad="38100" dist="38100" dir="2700000" algn="tl">
                    <a:srgbClr val="000000">
                      <a:alpha val="43137"/>
                    </a:srgbClr>
                  </a:outerShdw>
                </a:effectLst>
              </a:rPr>
              <a:t>Ehemann</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nur</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sekundär</a:t>
            </a:r>
            <a:r>
              <a:rPr lang="fr-FR" sz="2000" b="1" dirty="0">
                <a:solidFill>
                  <a:schemeClr val="accent5">
                    <a:lumMod val="75000"/>
                  </a:schemeClr>
                </a:solidFill>
                <a:effectLst>
                  <a:outerShdw blurRad="38100" dist="38100" dir="2700000" algn="tl">
                    <a:srgbClr val="000000">
                      <a:alpha val="43137"/>
                    </a:srgbClr>
                  </a:outerShdw>
                </a:effectLst>
              </a:rPr>
              <a:t> </a:t>
            </a:r>
            <a:r>
              <a:rPr lang="fr-FR" sz="2000" b="1" dirty="0" err="1">
                <a:solidFill>
                  <a:schemeClr val="accent5">
                    <a:lumMod val="75000"/>
                  </a:schemeClr>
                </a:solidFill>
                <a:effectLst>
                  <a:outerShdw blurRad="38100" dist="38100" dir="2700000" algn="tl">
                    <a:srgbClr val="000000">
                      <a:alpha val="43137"/>
                    </a:srgbClr>
                  </a:outerShdw>
                </a:effectLst>
              </a:rPr>
              <a:t>erwähnt</a:t>
            </a:r>
            <a:endParaRPr lang="fr-FR" sz="2000" b="1" dirty="0">
              <a:solidFill>
                <a:schemeClr val="accent5">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53535270"/>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9" dur="500"/>
                                        <p:tgtEl>
                                          <p:spTgt spid="3">
                                            <p:txEl>
                                              <p:pRg st="2" end="2"/>
                                            </p:txEl>
                                          </p:spTgt>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childTnLst>
                          </p:cTn>
                        </p:par>
                        <p:par>
                          <p:cTn id="24" fill="hold">
                            <p:stCondLst>
                              <p:cond delay="2500"/>
                            </p:stCondLst>
                            <p:childTnLst>
                              <p:par>
                                <p:cTn id="25" presetID="42" presetClass="entr" presetSubtype="0" fill="hold" grpId="0" nodeType="afterEffect">
                                  <p:stCondLst>
                                    <p:cond delay="10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8"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a:t>
            </a:r>
            <a:r>
              <a:rPr lang="en-GB" dirty="0" err="1"/>
              <a:t>Tatia</a:t>
            </a:r>
            <a:r>
              <a:rPr lang="en-GB" dirty="0"/>
              <a:t> </a:t>
            </a:r>
            <a:r>
              <a:rPr lang="en-GB" dirty="0" err="1"/>
              <a:t>Attalis</a:t>
            </a:r>
            <a:endParaRPr lang="en-GB" dirty="0"/>
          </a:p>
        </p:txBody>
      </p:sp>
      <p:sp>
        <p:nvSpPr>
          <p:cNvPr id="4" name="TextBox 3"/>
          <p:cNvSpPr txBox="1"/>
          <p:nvPr/>
        </p:nvSpPr>
        <p:spPr>
          <a:xfrm>
            <a:off x="3923928" y="1628800"/>
            <a:ext cx="4968552" cy="3693319"/>
          </a:xfrm>
          <a:prstGeom prst="rect">
            <a:avLst/>
          </a:prstGeom>
          <a:noFill/>
        </p:spPr>
        <p:txBody>
          <a:bodyPr wrap="square" rtlCol="0">
            <a:spAutoFit/>
          </a:bodyPr>
          <a:lstStyle/>
          <a:p>
            <a:r>
              <a:rPr lang="en-GB" dirty="0">
                <a:solidFill>
                  <a:srgbClr val="FF0000"/>
                </a:solidFill>
              </a:rPr>
              <a:t>Col 1</a:t>
            </a:r>
            <a:r>
              <a:rPr lang="en-GB" dirty="0"/>
              <a:t>, l. 7-15 : </a:t>
            </a:r>
            <a:r>
              <a:rPr lang="el-GR" dirty="0"/>
              <a:t>Τατία Ὑψικ[λέους τοῦ Ἀδράσ]|του τοῦ Νεικοτείμου τοῦ Ἀρτεμιδώρου το[ῦ Ζήνωνος Ἱέρα]|κος Ἀτταλίς, γενομένη </a:t>
            </a:r>
            <a:r>
              <a:rPr lang="el-GR" b="1" dirty="0">
                <a:solidFill>
                  <a:schemeClr val="accent5">
                    <a:lumMod val="75000"/>
                  </a:schemeClr>
                </a:solidFill>
              </a:rPr>
              <a:t>ἱέρεια Σεβαστῶν</a:t>
            </a:r>
            <a:r>
              <a:rPr lang="el-GR" dirty="0"/>
              <a:t>, π[άτρος καὶ προγό]|νων ὑπάρχουσα τῶν πρώτων καὶ συνεκτικ[ότων τὴν ? πατρίδα] | καὶ ἐν </a:t>
            </a:r>
            <a:r>
              <a:rPr lang="el-GR" b="1" dirty="0">
                <a:solidFill>
                  <a:schemeClr val="accent5">
                    <a:lumMod val="75000"/>
                  </a:schemeClr>
                </a:solidFill>
              </a:rPr>
              <a:t>γυμνασιαρχίαις καὶ στεφανηφορίαις [καὶ ? ἀγωνοθεσίαις] | καὶ ἀρχιερωσύναις</a:t>
            </a:r>
            <a:r>
              <a:rPr lang="el-GR" dirty="0"/>
              <a:t> καὶ ἔργων ἀναθέσεσιν κ[αὶ ? -9- ἐκ τῶν] | ἰδίων γεγονότων, ζήσασα βίον σώφρονα κ[αὶ ? κόσμιον καὶ ἀναλο]|γοῦντα τῇ τοῦ γένους σεμνότητι.</a:t>
            </a:r>
            <a:r>
              <a:rPr lang="en-GB" dirty="0"/>
              <a:t> </a:t>
            </a:r>
          </a:p>
          <a:p>
            <a:r>
              <a:rPr lang="en-GB" b="1" dirty="0">
                <a:solidFill>
                  <a:srgbClr val="FFC000"/>
                </a:solidFill>
              </a:rPr>
              <a:t>Col 1, l. 2-4 : </a:t>
            </a:r>
            <a:r>
              <a:rPr lang="el-GR" b="1" dirty="0">
                <a:solidFill>
                  <a:srgbClr val="FFC000"/>
                </a:solidFill>
              </a:rPr>
              <a:t>Ζήνωνος τοῦ Ὑψικλέους το[ῦ Ζήνωνος τοῦ Ὑψικλέ]|ους τοῦ Μενάνδρου τοῦ Ζήνωνος γραμμα[τέως δήμου τὸ δεύ]|τερον.</a:t>
            </a:r>
          </a:p>
        </p:txBody>
      </p:sp>
      <p:sp>
        <p:nvSpPr>
          <p:cNvPr id="5" name="TextBox 4"/>
          <p:cNvSpPr txBox="1"/>
          <p:nvPr/>
        </p:nvSpPr>
        <p:spPr>
          <a:xfrm>
            <a:off x="435797" y="1682953"/>
            <a:ext cx="3232135" cy="3785652"/>
          </a:xfrm>
          <a:prstGeom prst="rect">
            <a:avLst/>
          </a:prstGeom>
          <a:noFill/>
        </p:spPr>
        <p:txBody>
          <a:bodyPr wrap="square" rtlCol="0">
            <a:spAutoFit/>
          </a:bodyPr>
          <a:lstStyle/>
          <a:p>
            <a:r>
              <a:rPr lang="fr-FR" sz="1600" dirty="0" err="1">
                <a:solidFill>
                  <a:schemeClr val="accent5">
                    <a:lumMod val="60000"/>
                    <a:lumOff val="40000"/>
                  </a:schemeClr>
                </a:solidFill>
              </a:rPr>
              <a:t>Tatia</a:t>
            </a:r>
            <a:r>
              <a:rPr lang="fr-FR" sz="1600" dirty="0">
                <a:solidFill>
                  <a:schemeClr val="accent5">
                    <a:lumMod val="60000"/>
                    <a:lumOff val="40000"/>
                  </a:schemeClr>
                </a:solidFill>
              </a:rPr>
              <a:t> </a:t>
            </a:r>
            <a:r>
              <a:rPr lang="fr-FR" sz="1600" dirty="0" err="1">
                <a:solidFill>
                  <a:schemeClr val="accent5">
                    <a:lumMod val="60000"/>
                    <a:lumOff val="40000"/>
                  </a:schemeClr>
                </a:solidFill>
              </a:rPr>
              <a:t>Attalis</a:t>
            </a:r>
            <a:r>
              <a:rPr lang="fr-FR" sz="1600" dirty="0">
                <a:solidFill>
                  <a:schemeClr val="accent5">
                    <a:lumMod val="60000"/>
                    <a:lumOff val="40000"/>
                  </a:schemeClr>
                </a:solidFill>
              </a:rPr>
              <a:t>, fille d'</a:t>
            </a:r>
            <a:r>
              <a:rPr lang="fr-FR" sz="1600" dirty="0" err="1">
                <a:solidFill>
                  <a:schemeClr val="accent5">
                    <a:lumMod val="60000"/>
                    <a:lumOff val="40000"/>
                  </a:schemeClr>
                </a:solidFill>
              </a:rPr>
              <a:t>Hypsiclès</a:t>
            </a:r>
            <a:r>
              <a:rPr lang="fr-FR" sz="1600" dirty="0">
                <a:solidFill>
                  <a:schemeClr val="accent5">
                    <a:lumMod val="60000"/>
                    <a:lumOff val="40000"/>
                  </a:schemeClr>
                </a:solidFill>
              </a:rPr>
              <a:t> [fils d'</a:t>
            </a:r>
            <a:r>
              <a:rPr lang="fr-FR" sz="1600" dirty="0" err="1">
                <a:solidFill>
                  <a:schemeClr val="accent5">
                    <a:lumMod val="60000"/>
                    <a:lumOff val="40000"/>
                  </a:schemeClr>
                </a:solidFill>
              </a:rPr>
              <a:t>Adrastos</a:t>
            </a:r>
            <a:r>
              <a:rPr lang="fr-FR" sz="1600" dirty="0">
                <a:solidFill>
                  <a:schemeClr val="accent5">
                    <a:lumMod val="60000"/>
                    <a:lumOff val="40000"/>
                  </a:schemeClr>
                </a:solidFill>
              </a:rPr>
              <a:t>] fils de </a:t>
            </a:r>
            <a:r>
              <a:rPr lang="fr-FR" sz="1600" dirty="0" err="1">
                <a:solidFill>
                  <a:schemeClr val="accent5">
                    <a:lumMod val="60000"/>
                    <a:lumOff val="40000"/>
                  </a:schemeClr>
                </a:solidFill>
              </a:rPr>
              <a:t>Neicoteimos</a:t>
            </a:r>
            <a:r>
              <a:rPr lang="fr-FR" sz="1600" dirty="0">
                <a:solidFill>
                  <a:schemeClr val="accent5">
                    <a:lumMod val="60000"/>
                    <a:lumOff val="40000"/>
                  </a:schemeClr>
                </a:solidFill>
              </a:rPr>
              <a:t> fils d'</a:t>
            </a:r>
            <a:r>
              <a:rPr lang="fr-FR" sz="1600" dirty="0" err="1">
                <a:solidFill>
                  <a:schemeClr val="accent5">
                    <a:lumMod val="60000"/>
                    <a:lumOff val="40000"/>
                  </a:schemeClr>
                </a:solidFill>
              </a:rPr>
              <a:t>Artemidoros</a:t>
            </a:r>
            <a:r>
              <a:rPr lang="fr-FR" sz="1600" dirty="0">
                <a:solidFill>
                  <a:schemeClr val="accent5">
                    <a:lumMod val="60000"/>
                    <a:lumOff val="40000"/>
                  </a:schemeClr>
                </a:solidFill>
              </a:rPr>
              <a:t> fils de </a:t>
            </a:r>
            <a:r>
              <a:rPr lang="fr-FR" sz="1600" dirty="0" err="1">
                <a:solidFill>
                  <a:schemeClr val="accent5">
                    <a:lumMod val="60000"/>
                    <a:lumOff val="40000"/>
                  </a:schemeClr>
                </a:solidFill>
              </a:rPr>
              <a:t>Zenon</a:t>
            </a:r>
            <a:r>
              <a:rPr lang="fr-FR" sz="1600" dirty="0">
                <a:solidFill>
                  <a:schemeClr val="accent5">
                    <a:lumMod val="60000"/>
                    <a:lumOff val="40000"/>
                  </a:schemeClr>
                </a:solidFill>
              </a:rPr>
              <a:t> </a:t>
            </a:r>
            <a:r>
              <a:rPr lang="fr-FR" sz="1600" dirty="0" err="1">
                <a:solidFill>
                  <a:schemeClr val="accent5">
                    <a:lumMod val="60000"/>
                    <a:lumOff val="40000"/>
                  </a:schemeClr>
                </a:solidFill>
              </a:rPr>
              <a:t>Hierax</a:t>
            </a:r>
            <a:r>
              <a:rPr lang="fr-FR" sz="1600" dirty="0">
                <a:solidFill>
                  <a:schemeClr val="accent5">
                    <a:lumMod val="60000"/>
                    <a:lumOff val="40000"/>
                  </a:schemeClr>
                </a:solidFill>
              </a:rPr>
              <a:t>, qui a été prêtresse des Augustes, dont le père et les ancêtres font partie des premiers et des cofondateurs [de la patrie], qui a [---, à ses frais,] dans ses </a:t>
            </a:r>
            <a:r>
              <a:rPr lang="fr-FR" sz="1600" dirty="0" err="1">
                <a:solidFill>
                  <a:schemeClr val="accent5">
                    <a:lumMod val="60000"/>
                    <a:lumOff val="40000"/>
                  </a:schemeClr>
                </a:solidFill>
              </a:rPr>
              <a:t>gymnasiarchies</a:t>
            </a:r>
            <a:r>
              <a:rPr lang="fr-FR" sz="1600" dirty="0">
                <a:solidFill>
                  <a:schemeClr val="accent5">
                    <a:lumMod val="60000"/>
                    <a:lumOff val="40000"/>
                  </a:schemeClr>
                </a:solidFill>
              </a:rPr>
              <a:t>, </a:t>
            </a:r>
            <a:r>
              <a:rPr lang="fr-FR" sz="1600" dirty="0" err="1">
                <a:solidFill>
                  <a:schemeClr val="accent5">
                    <a:lumMod val="60000"/>
                    <a:lumOff val="40000"/>
                  </a:schemeClr>
                </a:solidFill>
              </a:rPr>
              <a:t>stéphanéphories</a:t>
            </a:r>
            <a:r>
              <a:rPr lang="fr-FR" sz="1600" dirty="0">
                <a:solidFill>
                  <a:schemeClr val="accent5">
                    <a:lumMod val="60000"/>
                    <a:lumOff val="40000"/>
                  </a:schemeClr>
                </a:solidFill>
              </a:rPr>
              <a:t>, [</a:t>
            </a:r>
            <a:r>
              <a:rPr lang="fr-FR" sz="1600" dirty="0" err="1">
                <a:solidFill>
                  <a:schemeClr val="accent5">
                    <a:lumMod val="60000"/>
                    <a:lumOff val="40000"/>
                  </a:schemeClr>
                </a:solidFill>
              </a:rPr>
              <a:t>agonothésies</a:t>
            </a:r>
            <a:r>
              <a:rPr lang="fr-FR" sz="1600" dirty="0">
                <a:solidFill>
                  <a:schemeClr val="accent5">
                    <a:lumMod val="60000"/>
                    <a:lumOff val="40000"/>
                  </a:schemeClr>
                </a:solidFill>
              </a:rPr>
              <a:t> ?], grandes-prêtrises et dédicaces de bâtiments ; sa vie fut sage, [convenable ?] et digne de la sainteté de sa famille.</a:t>
            </a:r>
            <a:endParaRPr lang="en-GB" sz="1600" dirty="0">
              <a:solidFill>
                <a:schemeClr val="accent5">
                  <a:lumMod val="60000"/>
                  <a:lumOff val="40000"/>
                </a:schemeClr>
              </a:solidFill>
            </a:endParaRPr>
          </a:p>
        </p:txBody>
      </p:sp>
      <p:sp>
        <p:nvSpPr>
          <p:cNvPr id="6" name="TextBox 5"/>
          <p:cNvSpPr txBox="1"/>
          <p:nvPr/>
        </p:nvSpPr>
        <p:spPr>
          <a:xfrm>
            <a:off x="5047769" y="6310481"/>
            <a:ext cx="3916719" cy="430887"/>
          </a:xfrm>
          <a:prstGeom prst="rect">
            <a:avLst/>
          </a:prstGeom>
          <a:noFill/>
        </p:spPr>
        <p:txBody>
          <a:bodyPr wrap="square" rtlCol="0">
            <a:spAutoFit/>
          </a:bodyPr>
          <a:lstStyle/>
          <a:p>
            <a:r>
              <a:rPr lang="en-GB" sz="1100" b="1" dirty="0">
                <a:solidFill>
                  <a:schemeClr val="tx1">
                    <a:lumMod val="65000"/>
                  </a:schemeClr>
                </a:solidFill>
              </a:rPr>
              <a:t>IAph2007 12.205; </a:t>
            </a:r>
            <a:r>
              <a:rPr lang="en-GB" sz="1100" dirty="0" err="1">
                <a:solidFill>
                  <a:schemeClr val="tx1">
                    <a:lumMod val="65000"/>
                  </a:schemeClr>
                </a:solidFill>
              </a:rPr>
              <a:t>Reinach</a:t>
            </a:r>
            <a:r>
              <a:rPr lang="en-GB" sz="1100" dirty="0">
                <a:solidFill>
                  <a:schemeClr val="tx1">
                    <a:lumMod val="65000"/>
                  </a:schemeClr>
                </a:solidFill>
              </a:rPr>
              <a:t> 1906 n°9 ; Reynolds-</a:t>
            </a:r>
            <a:r>
              <a:rPr lang="en-GB" sz="1100" dirty="0" err="1">
                <a:solidFill>
                  <a:schemeClr val="tx1">
                    <a:lumMod val="65000"/>
                  </a:schemeClr>
                </a:solidFill>
              </a:rPr>
              <a:t>Roueché</a:t>
            </a:r>
            <a:r>
              <a:rPr lang="en-GB" sz="1100" dirty="0">
                <a:solidFill>
                  <a:schemeClr val="tx1">
                    <a:lumMod val="65000"/>
                  </a:schemeClr>
                </a:solidFill>
              </a:rPr>
              <a:t> 1992 (</a:t>
            </a:r>
            <a:r>
              <a:rPr lang="en-GB" sz="1100" i="1" dirty="0">
                <a:solidFill>
                  <a:schemeClr val="tx1">
                    <a:lumMod val="65000"/>
                  </a:schemeClr>
                </a:solidFill>
              </a:rPr>
              <a:t>SEG</a:t>
            </a:r>
            <a:r>
              <a:rPr lang="en-GB" sz="1100" dirty="0">
                <a:solidFill>
                  <a:schemeClr val="tx1">
                    <a:lumMod val="65000"/>
                  </a:schemeClr>
                </a:solidFill>
              </a:rPr>
              <a:t> XLV (1995), 1502, </a:t>
            </a:r>
            <a:r>
              <a:rPr lang="en-GB" sz="1100" i="1" dirty="0">
                <a:solidFill>
                  <a:schemeClr val="tx1">
                    <a:lumMod val="65000"/>
                  </a:schemeClr>
                </a:solidFill>
              </a:rPr>
              <a:t>Bull. </a:t>
            </a:r>
            <a:r>
              <a:rPr lang="en-GB" sz="1100" dirty="0">
                <a:solidFill>
                  <a:schemeClr val="tx1">
                    <a:lumMod val="65000"/>
                  </a:schemeClr>
                </a:solidFill>
              </a:rPr>
              <a:t>1997, 523). </a:t>
            </a:r>
          </a:p>
        </p:txBody>
      </p:sp>
    </p:spTree>
    <p:extLst>
      <p:ext uri="{BB962C8B-B14F-4D97-AF65-F5344CB8AC3E}">
        <p14:creationId xmlns:p14="http://schemas.microsoft.com/office/powerpoint/2010/main" val="316062223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188640"/>
            <a:ext cx="8229600" cy="1143000"/>
          </a:xfrm>
        </p:spPr>
        <p:txBody>
          <a:bodyPr/>
          <a:lstStyle/>
          <a:p>
            <a:r>
              <a:rPr lang="en-GB" dirty="0" err="1"/>
              <a:t>Aphrodisias</a:t>
            </a:r>
            <a:r>
              <a:rPr lang="en-GB" dirty="0"/>
              <a:t>: </a:t>
            </a:r>
            <a:r>
              <a:rPr lang="fr-FR" dirty="0"/>
              <a:t>Aphrodite &amp; Augusti</a:t>
            </a:r>
            <a:endParaRPr lang="en-GB" dirty="0"/>
          </a:p>
        </p:txBody>
      </p:sp>
      <p:sp>
        <p:nvSpPr>
          <p:cNvPr id="3" name="Content Placeholder 2"/>
          <p:cNvSpPr>
            <a:spLocks noGrp="1"/>
          </p:cNvSpPr>
          <p:nvPr>
            <p:ph idx="1"/>
          </p:nvPr>
        </p:nvSpPr>
        <p:spPr>
          <a:xfrm>
            <a:off x="0" y="1484784"/>
            <a:ext cx="3275856" cy="5373216"/>
          </a:xfrm>
        </p:spPr>
        <p:txBody>
          <a:bodyPr>
            <a:noAutofit/>
          </a:bodyPr>
          <a:lstStyle/>
          <a:p>
            <a:r>
              <a:rPr lang="en-GB" sz="2000" dirty="0" err="1">
                <a:solidFill>
                  <a:schemeClr val="accent5">
                    <a:lumMod val="60000"/>
                    <a:lumOff val="40000"/>
                  </a:schemeClr>
                </a:solidFill>
                <a:effectLst>
                  <a:outerShdw blurRad="38100" dist="38100" dir="2700000" algn="tl">
                    <a:srgbClr val="000000">
                      <a:alpha val="43137"/>
                    </a:srgbClr>
                  </a:outerShdw>
                </a:effectLst>
              </a:rPr>
              <a:t>Ulpia</a:t>
            </a:r>
            <a:r>
              <a:rPr lang="en-GB" sz="2000" dirty="0">
                <a:solidFill>
                  <a:schemeClr val="accent5">
                    <a:lumMod val="60000"/>
                    <a:lumOff val="40000"/>
                  </a:schemeClr>
                </a:solidFill>
                <a:effectLst>
                  <a:outerShdw blurRad="38100" dist="38100" dir="2700000" algn="tl">
                    <a:srgbClr val="000000">
                      <a:alpha val="43137"/>
                    </a:srgbClr>
                  </a:outerShdw>
                </a:effectLst>
              </a:rPr>
              <a:t> </a:t>
            </a:r>
            <a:r>
              <a:rPr lang="en-GB" sz="2000" dirty="0" err="1">
                <a:solidFill>
                  <a:schemeClr val="accent5">
                    <a:lumMod val="60000"/>
                    <a:lumOff val="40000"/>
                  </a:schemeClr>
                </a:solidFill>
                <a:effectLst>
                  <a:outerShdw blurRad="38100" dist="38100" dir="2700000" algn="tl">
                    <a:srgbClr val="000000">
                      <a:alpha val="43137"/>
                    </a:srgbClr>
                  </a:outerShdw>
                </a:effectLst>
              </a:rPr>
              <a:t>Carminia</a:t>
            </a:r>
            <a:r>
              <a:rPr lang="en-GB" sz="2000" dirty="0">
                <a:solidFill>
                  <a:schemeClr val="accent5">
                    <a:lumMod val="60000"/>
                    <a:lumOff val="40000"/>
                  </a:schemeClr>
                </a:solidFill>
                <a:effectLst>
                  <a:outerShdw blurRad="38100" dist="38100" dir="2700000" algn="tl">
                    <a:srgbClr val="000000">
                      <a:alpha val="43137"/>
                    </a:srgbClr>
                  </a:outerShdw>
                </a:effectLst>
              </a:rPr>
              <a:t> </a:t>
            </a:r>
            <a:r>
              <a:rPr lang="en-GB" sz="2000" dirty="0" err="1">
                <a:solidFill>
                  <a:schemeClr val="accent5">
                    <a:lumMod val="60000"/>
                    <a:lumOff val="40000"/>
                  </a:schemeClr>
                </a:solidFill>
                <a:effectLst>
                  <a:outerShdw blurRad="38100" dist="38100" dir="2700000" algn="tl">
                    <a:srgbClr val="000000">
                      <a:alpha val="43137"/>
                    </a:srgbClr>
                  </a:outerShdw>
                </a:effectLst>
              </a:rPr>
              <a:t>Claudiane</a:t>
            </a:r>
            <a:endParaRPr lang="en-GB" sz="2000" dirty="0">
              <a:solidFill>
                <a:schemeClr val="accent5">
                  <a:lumMod val="60000"/>
                  <a:lumOff val="40000"/>
                </a:schemeClr>
              </a:solidFill>
              <a:effectLst>
                <a:outerShdw blurRad="38100" dist="38100" dir="2700000" algn="tl">
                  <a:srgbClr val="000000">
                    <a:alpha val="43137"/>
                  </a:srgbClr>
                </a:outerShdw>
              </a:effectLst>
            </a:endParaRPr>
          </a:p>
          <a:p>
            <a:pPr lvl="1"/>
            <a:r>
              <a:rPr lang="en-GB" sz="1600" dirty="0">
                <a:solidFill>
                  <a:schemeClr val="accent5">
                    <a:lumMod val="60000"/>
                    <a:lumOff val="40000"/>
                  </a:schemeClr>
                </a:solidFill>
                <a:effectLst>
                  <a:outerShdw blurRad="38100" dist="38100" dir="2700000" algn="tl">
                    <a:srgbClr val="000000">
                      <a:alpha val="43137"/>
                    </a:srgbClr>
                  </a:outerShdw>
                </a:effectLst>
              </a:rPr>
              <a:t>“</a:t>
            </a:r>
            <a:r>
              <a:rPr lang="en-GB" sz="1600" dirty="0" err="1">
                <a:solidFill>
                  <a:schemeClr val="accent5">
                    <a:lumMod val="60000"/>
                    <a:lumOff val="40000"/>
                  </a:schemeClr>
                </a:solidFill>
                <a:effectLst>
                  <a:outerShdw blurRad="38100" dist="38100" dir="2700000" algn="tl">
                    <a:srgbClr val="000000">
                      <a:alpha val="43137"/>
                    </a:srgbClr>
                  </a:outerShdw>
                </a:effectLst>
              </a:rPr>
              <a:t>Tochter</a:t>
            </a:r>
            <a:r>
              <a:rPr lang="en-GB" sz="1600" dirty="0">
                <a:solidFill>
                  <a:schemeClr val="accent5">
                    <a:lumMod val="60000"/>
                    <a:lumOff val="40000"/>
                  </a:schemeClr>
                </a:solidFill>
                <a:effectLst>
                  <a:outerShdw blurRad="38100" dist="38100" dir="2700000" algn="tl">
                    <a:srgbClr val="000000">
                      <a:alpha val="43137"/>
                    </a:srgbClr>
                  </a:outerShdw>
                </a:effectLst>
              </a:rPr>
              <a:t> der Polis” </a:t>
            </a:r>
          </a:p>
          <a:p>
            <a:pPr lvl="1"/>
            <a:r>
              <a:rPr lang="en-GB" sz="1600" b="1" dirty="0">
                <a:solidFill>
                  <a:schemeClr val="accent5">
                    <a:lumMod val="60000"/>
                    <a:lumOff val="40000"/>
                  </a:schemeClr>
                </a:solidFill>
                <a:effectLst>
                  <a:outerShdw blurRad="38100" dist="38100" dir="2700000" algn="tl">
                    <a:srgbClr val="000000">
                      <a:alpha val="43137"/>
                    </a:srgbClr>
                  </a:outerShdw>
                </a:effectLst>
              </a:rPr>
              <a:t>Mutter</a:t>
            </a:r>
            <a:r>
              <a:rPr lang="en-GB" sz="1600" dirty="0">
                <a:solidFill>
                  <a:schemeClr val="accent5">
                    <a:lumMod val="60000"/>
                    <a:lumOff val="40000"/>
                  </a:schemeClr>
                </a:solidFill>
                <a:effectLst>
                  <a:outerShdw blurRad="38100" dist="38100" dir="2700000" algn="tl">
                    <a:srgbClr val="000000">
                      <a:alpha val="43137"/>
                    </a:srgbClr>
                  </a:outerShdw>
                </a:effectLst>
              </a:rPr>
              <a:t> von </a:t>
            </a:r>
            <a:r>
              <a:rPr lang="en-GB" sz="1600" dirty="0" err="1">
                <a:solidFill>
                  <a:schemeClr val="accent5">
                    <a:lumMod val="60000"/>
                    <a:lumOff val="40000"/>
                  </a:schemeClr>
                </a:solidFill>
                <a:effectLst>
                  <a:outerShdw blurRad="38100" dist="38100" dir="2700000" algn="tl">
                    <a:srgbClr val="000000">
                      <a:alpha val="43137"/>
                    </a:srgbClr>
                  </a:outerShdw>
                </a:effectLst>
              </a:rPr>
              <a:t>Senatoren</a:t>
            </a:r>
            <a:r>
              <a:rPr lang="en-GB" sz="1600" dirty="0">
                <a:solidFill>
                  <a:schemeClr val="accent5">
                    <a:lumMod val="60000"/>
                    <a:lumOff val="40000"/>
                  </a:schemeClr>
                </a:solidFill>
                <a:effectLst>
                  <a:outerShdw blurRad="38100" dist="38100" dir="2700000" algn="tl">
                    <a:srgbClr val="000000">
                      <a:alpha val="43137"/>
                    </a:srgbClr>
                  </a:outerShdw>
                </a:effectLst>
              </a:rPr>
              <a:t>:</a:t>
            </a:r>
          </a:p>
          <a:p>
            <a:pPr lvl="2"/>
            <a:r>
              <a:rPr lang="en-GB" sz="1600" dirty="0">
                <a:solidFill>
                  <a:schemeClr val="accent5">
                    <a:lumMod val="60000"/>
                    <a:lumOff val="40000"/>
                  </a:schemeClr>
                </a:solidFill>
                <a:effectLst>
                  <a:outerShdw blurRad="38100" dist="38100" dir="2700000" algn="tl">
                    <a:srgbClr val="000000">
                      <a:alpha val="43137"/>
                    </a:srgbClr>
                  </a:outerShdw>
                </a:effectLst>
              </a:rPr>
              <a:t>M(</a:t>
            </a:r>
            <a:r>
              <a:rPr lang="en-GB" sz="1600" dirty="0" err="1">
                <a:solidFill>
                  <a:schemeClr val="accent5">
                    <a:lumMod val="60000"/>
                    <a:lumOff val="40000"/>
                  </a:schemeClr>
                </a:solidFill>
                <a:effectLst>
                  <a:outerShdw blurRad="38100" dist="38100" dir="2700000" algn="tl">
                    <a:srgbClr val="000000">
                      <a:alpha val="43137"/>
                    </a:srgbClr>
                  </a:outerShdw>
                </a:effectLst>
              </a:rPr>
              <a:t>arcus</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Ulp</a:t>
            </a:r>
            <a:r>
              <a:rPr lang="en-GB" sz="1600" dirty="0">
                <a:solidFill>
                  <a:schemeClr val="accent5">
                    <a:lumMod val="60000"/>
                    <a:lumOff val="40000"/>
                  </a:schemeClr>
                </a:solidFill>
                <a:effectLst>
                  <a:outerShdw blurRad="38100" dist="38100" dir="2700000" algn="tl">
                    <a:srgbClr val="000000">
                      <a:alpha val="43137"/>
                    </a:srgbClr>
                  </a:outerShdw>
                </a:effectLst>
              </a:rPr>
              <a:t>(</a:t>
            </a:r>
            <a:r>
              <a:rPr lang="en-GB" sz="1600" dirty="0" err="1">
                <a:solidFill>
                  <a:schemeClr val="accent5">
                    <a:lumMod val="60000"/>
                    <a:lumOff val="40000"/>
                  </a:schemeClr>
                </a:solidFill>
                <a:effectLst>
                  <a:outerShdw blurRad="38100" dist="38100" dir="2700000" algn="tl">
                    <a:srgbClr val="000000">
                      <a:alpha val="43137"/>
                    </a:srgbClr>
                  </a:outerShdw>
                </a:effectLst>
              </a:rPr>
              <a:t>ius</a:t>
            </a:r>
            <a:r>
              <a:rPr lang="en-GB" sz="1600" dirty="0">
                <a:solidFill>
                  <a:schemeClr val="accent5">
                    <a:lumMod val="60000"/>
                    <a:lumOff val="40000"/>
                  </a:schemeClr>
                </a:solidFill>
                <a:effectLst>
                  <a:outerShdw blurRad="38100" dist="38100" dir="2700000" algn="tl">
                    <a:srgbClr val="000000">
                      <a:alpha val="43137"/>
                    </a:srgbClr>
                  </a:outerShdw>
                </a:effectLst>
              </a:rPr>
              <a:t>) Car(</a:t>
            </a:r>
            <a:r>
              <a:rPr lang="en-GB" sz="1600" dirty="0" err="1">
                <a:solidFill>
                  <a:schemeClr val="accent5">
                    <a:lumMod val="60000"/>
                    <a:lumOff val="40000"/>
                  </a:schemeClr>
                </a:solidFill>
                <a:effectLst>
                  <a:outerShdw blurRad="38100" dist="38100" dir="2700000" algn="tl">
                    <a:srgbClr val="000000">
                      <a:alpha val="43137"/>
                    </a:srgbClr>
                  </a:outerShdw>
                </a:effectLst>
              </a:rPr>
              <a:t>minius</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Claudianus</a:t>
            </a:r>
            <a:endParaRPr lang="en-GB" sz="1600" dirty="0">
              <a:solidFill>
                <a:schemeClr val="accent5">
                  <a:lumMod val="60000"/>
                  <a:lumOff val="40000"/>
                </a:schemeClr>
              </a:solidFill>
              <a:effectLst>
                <a:outerShdw blurRad="38100" dist="38100" dir="2700000" algn="tl">
                  <a:srgbClr val="000000">
                    <a:alpha val="43137"/>
                  </a:srgbClr>
                </a:outerShdw>
              </a:effectLst>
            </a:endParaRPr>
          </a:p>
          <a:p>
            <a:pPr lvl="3"/>
            <a:r>
              <a:rPr lang="de-DE" sz="1400" dirty="0">
                <a:solidFill>
                  <a:schemeClr val="accent5">
                    <a:lumMod val="60000"/>
                    <a:lumOff val="40000"/>
                  </a:schemeClr>
                </a:solidFill>
                <a:effectLst>
                  <a:outerShdw blurRad="38100" dist="38100" dir="2700000" algn="tl">
                    <a:srgbClr val="000000">
                      <a:alpha val="43137"/>
                    </a:srgbClr>
                  </a:outerShdw>
                </a:effectLst>
              </a:rPr>
              <a:t>Hohepriester Asiens</a:t>
            </a:r>
          </a:p>
          <a:p>
            <a:pPr lvl="3"/>
            <a:r>
              <a:rPr lang="de-DE" sz="1400" dirty="0">
                <a:solidFill>
                  <a:schemeClr val="accent5">
                    <a:lumMod val="60000"/>
                    <a:lumOff val="40000"/>
                  </a:schemeClr>
                </a:solidFill>
                <a:effectLst>
                  <a:outerShdw blurRad="38100" dist="38100" dir="2700000" algn="tl">
                    <a:srgbClr val="000000">
                      <a:alpha val="43137"/>
                    </a:srgbClr>
                  </a:outerShdw>
                </a:effectLst>
              </a:rPr>
              <a:t>Hohepriester d. Polis</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2"/>
            <a:r>
              <a:rPr lang="en-GB" sz="1600" dirty="0" err="1">
                <a:solidFill>
                  <a:schemeClr val="accent5">
                    <a:lumMod val="60000"/>
                    <a:lumOff val="40000"/>
                  </a:schemeClr>
                </a:solidFill>
                <a:effectLst>
                  <a:outerShdw blurRad="38100" dist="38100" dir="2700000" algn="tl">
                    <a:srgbClr val="000000">
                      <a:alpha val="43137"/>
                    </a:srgbClr>
                  </a:outerShdw>
                </a:effectLst>
              </a:rPr>
              <a:t>Ulpia</a:t>
            </a:r>
            <a:r>
              <a:rPr lang="en-GB" sz="1600" dirty="0">
                <a:solidFill>
                  <a:schemeClr val="accent5">
                    <a:lumMod val="60000"/>
                    <a:lumOff val="40000"/>
                  </a:schemeClr>
                </a:solidFill>
                <a:effectLst>
                  <a:outerShdw blurRad="38100" dist="38100" dir="2700000" algn="tl">
                    <a:srgbClr val="000000">
                      <a:alpha val="43137"/>
                    </a:srgbClr>
                  </a:outerShdw>
                </a:effectLst>
              </a:rPr>
              <a:t> Claudia </a:t>
            </a:r>
            <a:r>
              <a:rPr lang="en-GB" sz="1600" dirty="0" err="1">
                <a:solidFill>
                  <a:schemeClr val="accent5">
                    <a:lumMod val="60000"/>
                    <a:lumOff val="40000"/>
                  </a:schemeClr>
                </a:solidFill>
                <a:effectLst>
                  <a:outerShdw blurRad="38100" dist="38100" dir="2700000" algn="tl">
                    <a:srgbClr val="000000">
                      <a:alpha val="43137"/>
                    </a:srgbClr>
                  </a:outerShdw>
                </a:effectLst>
              </a:rPr>
              <a:t>Carminia</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Prokle</a:t>
            </a:r>
            <a:endParaRPr lang="en-GB" sz="1600" dirty="0">
              <a:solidFill>
                <a:schemeClr val="accent5">
                  <a:lumMod val="60000"/>
                  <a:lumOff val="40000"/>
                </a:schemeClr>
              </a:solidFill>
              <a:effectLst>
                <a:outerShdw blurRad="38100" dist="38100" dir="2700000" algn="tl">
                  <a:srgbClr val="000000">
                    <a:alpha val="43137"/>
                  </a:srgbClr>
                </a:outerShdw>
              </a:effectLst>
            </a:endParaRPr>
          </a:p>
          <a:p>
            <a:pPr lvl="3"/>
            <a:r>
              <a:rPr lang="de-DE" sz="1400" dirty="0">
                <a:solidFill>
                  <a:schemeClr val="accent5">
                    <a:lumMod val="60000"/>
                    <a:lumOff val="40000"/>
                  </a:schemeClr>
                </a:solidFill>
                <a:effectLst>
                  <a:outerShdw blurRad="38100" dist="38100" dir="2700000" algn="tl">
                    <a:srgbClr val="000000">
                      <a:alpha val="43137"/>
                    </a:srgbClr>
                  </a:outerShdw>
                </a:effectLst>
              </a:rPr>
              <a:t>„Tochter der Polis“</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3"/>
            <a:r>
              <a:rPr lang="en-GB" sz="1400" dirty="0" err="1">
                <a:solidFill>
                  <a:schemeClr val="accent5">
                    <a:lumMod val="60000"/>
                    <a:lumOff val="40000"/>
                  </a:schemeClr>
                </a:solidFill>
                <a:effectLst>
                  <a:outerShdw blurRad="38100" dist="38100" dir="2700000" algn="tl">
                    <a:srgbClr val="000000">
                      <a:alpha val="43137"/>
                    </a:srgbClr>
                  </a:outerShdw>
                </a:effectLst>
              </a:rPr>
              <a:t>Hohepriesterin</a:t>
            </a:r>
            <a:r>
              <a:rPr lang="en-GB" sz="1400" dirty="0">
                <a:solidFill>
                  <a:schemeClr val="accent5">
                    <a:lumMod val="60000"/>
                    <a:lumOff val="40000"/>
                  </a:schemeClr>
                </a:solidFill>
                <a:effectLst>
                  <a:outerShdw blurRad="38100" dist="38100" dir="2700000" algn="tl">
                    <a:srgbClr val="000000">
                      <a:alpha val="43137"/>
                    </a:srgbClr>
                  </a:outerShdw>
                </a:effectLst>
              </a:rPr>
              <a:t> </a:t>
            </a:r>
            <a:r>
              <a:rPr lang="en-GB" sz="1400" dirty="0" err="1">
                <a:solidFill>
                  <a:schemeClr val="accent5">
                    <a:lumMod val="60000"/>
                    <a:lumOff val="40000"/>
                  </a:schemeClr>
                </a:solidFill>
                <a:effectLst>
                  <a:outerShdw blurRad="38100" dist="38100" dir="2700000" algn="tl">
                    <a:srgbClr val="000000">
                      <a:alpha val="43137"/>
                    </a:srgbClr>
                  </a:outerShdw>
                </a:effectLst>
              </a:rPr>
              <a:t>Asiens</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3"/>
            <a:r>
              <a:rPr lang="en-GB" sz="1400" dirty="0">
                <a:solidFill>
                  <a:schemeClr val="accent5">
                    <a:lumMod val="60000"/>
                    <a:lumOff val="40000"/>
                  </a:schemeClr>
                </a:solidFill>
                <a:effectLst>
                  <a:outerShdw blurRad="38100" dist="38100" dir="2700000" algn="tl">
                    <a:srgbClr val="000000">
                      <a:alpha val="43137"/>
                    </a:srgbClr>
                  </a:outerShdw>
                </a:effectLst>
              </a:rPr>
              <a:t>2mal </a:t>
            </a:r>
            <a:r>
              <a:rPr lang="en-GB" sz="1400" dirty="0" err="1">
                <a:solidFill>
                  <a:schemeClr val="accent5">
                    <a:lumMod val="60000"/>
                    <a:lumOff val="40000"/>
                  </a:schemeClr>
                </a:solidFill>
                <a:effectLst>
                  <a:outerShdw blurRad="38100" dist="38100" dir="2700000" algn="tl">
                    <a:srgbClr val="000000">
                      <a:alpha val="43137"/>
                    </a:srgbClr>
                  </a:outerShdw>
                </a:effectLst>
              </a:rPr>
              <a:t>Hohepriesterin</a:t>
            </a:r>
            <a:r>
              <a:rPr lang="en-GB" sz="1400" dirty="0">
                <a:solidFill>
                  <a:schemeClr val="accent5">
                    <a:lumMod val="60000"/>
                    <a:lumOff val="40000"/>
                  </a:schemeClr>
                </a:solidFill>
                <a:effectLst>
                  <a:outerShdw blurRad="38100" dist="38100" dir="2700000" algn="tl">
                    <a:srgbClr val="000000">
                      <a:alpha val="43137"/>
                    </a:srgbClr>
                  </a:outerShdw>
                </a:effectLst>
              </a:rPr>
              <a:t> der </a:t>
            </a:r>
            <a:r>
              <a:rPr lang="en-GB" sz="1400" i="1" dirty="0">
                <a:solidFill>
                  <a:schemeClr val="accent5">
                    <a:lumMod val="60000"/>
                    <a:lumOff val="40000"/>
                  </a:schemeClr>
                </a:solidFill>
                <a:effectLst>
                  <a:outerShdw blurRad="38100" dist="38100" dir="2700000" algn="tl">
                    <a:srgbClr val="000000">
                      <a:alpha val="43137"/>
                    </a:srgbClr>
                  </a:outerShdw>
                </a:effectLst>
              </a:rPr>
              <a:t>polis </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1"/>
            <a:r>
              <a:rPr lang="en-GB" sz="1600" dirty="0" err="1">
                <a:solidFill>
                  <a:srgbClr val="FF0000"/>
                </a:solidFill>
                <a:effectLst>
                  <a:outerShdw blurRad="38100" dist="38100" dir="2700000" algn="tl">
                    <a:srgbClr val="000000">
                      <a:alpha val="43137"/>
                    </a:srgbClr>
                  </a:outerShdw>
                </a:effectLst>
              </a:rPr>
              <a:t>beide</a:t>
            </a:r>
            <a:r>
              <a:rPr lang="en-GB" sz="1600" dirty="0">
                <a:solidFill>
                  <a:srgbClr val="FF0000"/>
                </a:solidFill>
                <a:effectLst>
                  <a:outerShdw blurRad="38100" dist="38100" dir="2700000" algn="tl">
                    <a:srgbClr val="000000">
                      <a:alpha val="43137"/>
                    </a:srgbClr>
                  </a:outerShdw>
                </a:effectLst>
              </a:rPr>
              <a:t> </a:t>
            </a:r>
            <a:r>
              <a:rPr lang="en-GB" sz="1600" b="1" dirty="0" err="1">
                <a:solidFill>
                  <a:srgbClr val="FF0000"/>
                </a:solidFill>
                <a:effectLst>
                  <a:outerShdw blurRad="38100" dist="38100" dir="2700000" algn="tl">
                    <a:srgbClr val="000000">
                      <a:alpha val="43137"/>
                    </a:srgbClr>
                  </a:outerShdw>
                </a:effectLst>
              </a:rPr>
              <a:t>Priester</a:t>
            </a:r>
            <a:r>
              <a:rPr lang="en-GB" sz="1600" dirty="0">
                <a:solidFill>
                  <a:srgbClr val="FF0000"/>
                </a:solidFill>
                <a:effectLst>
                  <a:outerShdw blurRad="38100" dist="38100" dir="2700000" algn="tl">
                    <a:srgbClr val="000000">
                      <a:alpha val="43137"/>
                    </a:srgbClr>
                  </a:outerShdw>
                </a:effectLst>
              </a:rPr>
              <a:t> der Aphrodite auf </a:t>
            </a:r>
            <a:r>
              <a:rPr lang="en-GB" sz="1600" dirty="0" err="1">
                <a:solidFill>
                  <a:srgbClr val="FF0000"/>
                </a:solidFill>
                <a:effectLst>
                  <a:outerShdw blurRad="38100" dist="38100" dir="2700000" algn="tl">
                    <a:srgbClr val="000000">
                      <a:alpha val="43137"/>
                    </a:srgbClr>
                  </a:outerShdw>
                </a:effectLst>
              </a:rPr>
              <a:t>Lebenszeit</a:t>
            </a:r>
            <a:br>
              <a:rPr lang="en-GB" sz="1600" dirty="0">
                <a:solidFill>
                  <a:srgbClr val="FF0000"/>
                </a:solidFill>
                <a:effectLst>
                  <a:outerShdw blurRad="38100" dist="38100" dir="2700000" algn="tl">
                    <a:srgbClr val="000000">
                      <a:alpha val="43137"/>
                    </a:srgbClr>
                  </a:outerShdw>
                </a:effectLst>
              </a:rPr>
            </a:br>
            <a:endParaRPr lang="en-GB" sz="1600" dirty="0">
              <a:solidFill>
                <a:srgbClr val="FF0000"/>
              </a:solidFill>
              <a:effectLst>
                <a:outerShdw blurRad="38100" dist="38100" dir="2700000" algn="tl">
                  <a:srgbClr val="000000">
                    <a:alpha val="43137"/>
                  </a:srgbClr>
                </a:outerShdw>
              </a:effectLst>
            </a:endParaRPr>
          </a:p>
          <a:p>
            <a:pPr lvl="1"/>
            <a:r>
              <a:rPr lang="en-GB" sz="1400" dirty="0" err="1">
                <a:solidFill>
                  <a:schemeClr val="tx1">
                    <a:lumMod val="75000"/>
                  </a:schemeClr>
                </a:solidFill>
                <a:effectLst>
                  <a:outerShdw blurRad="38100" dist="38100" dir="2700000" algn="tl">
                    <a:srgbClr val="000000">
                      <a:alpha val="43137"/>
                    </a:srgbClr>
                  </a:outerShdw>
                </a:effectLst>
              </a:rPr>
              <a:t>Errichtet</a:t>
            </a:r>
            <a:r>
              <a:rPr lang="en-GB" sz="1400" dirty="0">
                <a:solidFill>
                  <a:schemeClr val="tx1">
                    <a:lumMod val="75000"/>
                  </a:schemeClr>
                </a:solidFill>
                <a:effectLst>
                  <a:outerShdw blurRad="38100" dist="38100" dir="2700000" algn="tl">
                    <a:srgbClr val="000000">
                      <a:alpha val="43137"/>
                    </a:srgbClr>
                  </a:outerShdw>
                </a:effectLst>
              </a:rPr>
              <a:t> von M(</a:t>
            </a:r>
            <a:r>
              <a:rPr lang="en-GB" sz="1400" dirty="0" err="1">
                <a:solidFill>
                  <a:schemeClr val="tx1">
                    <a:lumMod val="75000"/>
                  </a:schemeClr>
                </a:solidFill>
                <a:effectLst>
                  <a:outerShdw blurRad="38100" dist="38100" dir="2700000" algn="tl">
                    <a:srgbClr val="000000">
                      <a:alpha val="43137"/>
                    </a:srgbClr>
                  </a:outerShdw>
                </a:effectLst>
              </a:rPr>
              <a:t>arcus</a:t>
            </a:r>
            <a:r>
              <a:rPr lang="en-GB" sz="1400" dirty="0">
                <a:solidFill>
                  <a:schemeClr val="tx1">
                    <a:lumMod val="75000"/>
                  </a:schemeClr>
                </a:solidFill>
                <a:effectLst>
                  <a:outerShdw blurRad="38100" dist="38100" dir="2700000" algn="tl">
                    <a:srgbClr val="000000">
                      <a:alpha val="43137"/>
                    </a:srgbClr>
                  </a:outerShdw>
                </a:effectLst>
              </a:rPr>
              <a:t>) </a:t>
            </a:r>
            <a:r>
              <a:rPr lang="en-GB" sz="1400" dirty="0" err="1">
                <a:solidFill>
                  <a:schemeClr val="tx1">
                    <a:lumMod val="75000"/>
                  </a:schemeClr>
                </a:solidFill>
                <a:effectLst>
                  <a:outerShdw blurRad="38100" dist="38100" dir="2700000" algn="tl">
                    <a:srgbClr val="000000">
                      <a:alpha val="43137"/>
                    </a:srgbClr>
                  </a:outerShdw>
                </a:effectLst>
              </a:rPr>
              <a:t>Aur</a:t>
            </a:r>
            <a:r>
              <a:rPr lang="en-GB" sz="1400" dirty="0">
                <a:solidFill>
                  <a:schemeClr val="tx1">
                    <a:lumMod val="75000"/>
                  </a:schemeClr>
                </a:solidFill>
                <a:effectLst>
                  <a:outerShdw blurRad="38100" dist="38100" dir="2700000" algn="tl">
                    <a:srgbClr val="000000">
                      <a:alpha val="43137"/>
                    </a:srgbClr>
                  </a:outerShdw>
                </a:effectLst>
              </a:rPr>
              <a:t>(</a:t>
            </a:r>
            <a:r>
              <a:rPr lang="en-GB" sz="1400" dirty="0" err="1">
                <a:solidFill>
                  <a:schemeClr val="tx1">
                    <a:lumMod val="75000"/>
                  </a:schemeClr>
                </a:solidFill>
                <a:effectLst>
                  <a:outerShdw blurRad="38100" dist="38100" dir="2700000" algn="tl">
                    <a:srgbClr val="000000">
                      <a:alpha val="43137"/>
                    </a:srgbClr>
                  </a:outerShdw>
                </a:effectLst>
              </a:rPr>
              <a:t>elius</a:t>
            </a:r>
            <a:r>
              <a:rPr lang="en-GB" sz="1400" dirty="0">
                <a:solidFill>
                  <a:schemeClr val="tx1">
                    <a:lumMod val="75000"/>
                  </a:schemeClr>
                </a:solidFill>
                <a:effectLst>
                  <a:outerShdw blurRad="38100" dist="38100" dir="2700000" algn="tl">
                    <a:srgbClr val="000000">
                      <a:alpha val="43137"/>
                    </a:srgbClr>
                  </a:outerShdw>
                </a:effectLst>
              </a:rPr>
              <a:t>) </a:t>
            </a:r>
            <a:r>
              <a:rPr lang="en-GB" sz="1400" dirty="0" err="1">
                <a:solidFill>
                  <a:schemeClr val="tx1">
                    <a:lumMod val="75000"/>
                  </a:schemeClr>
                </a:solidFill>
                <a:effectLst>
                  <a:outerShdw blurRad="38100" dist="38100" dir="2700000" algn="tl">
                    <a:srgbClr val="000000">
                      <a:alpha val="43137"/>
                    </a:srgbClr>
                  </a:outerShdw>
                </a:effectLst>
              </a:rPr>
              <a:t>Zenobios</a:t>
            </a:r>
            <a:r>
              <a:rPr lang="en-GB" sz="1400" dirty="0">
                <a:solidFill>
                  <a:schemeClr val="tx1">
                    <a:lumMod val="75000"/>
                  </a:schemeClr>
                </a:solidFill>
                <a:effectLst>
                  <a:outerShdw blurRad="38100" dist="38100" dir="2700000" algn="tl">
                    <a:srgbClr val="000000">
                      <a:alpha val="43137"/>
                    </a:srgbClr>
                  </a:outerShdw>
                </a:effectLst>
              </a:rPr>
              <a:t>, Priest auf </a:t>
            </a:r>
            <a:r>
              <a:rPr lang="en-GB" sz="1400" dirty="0" err="1">
                <a:solidFill>
                  <a:schemeClr val="tx1">
                    <a:lumMod val="75000"/>
                  </a:schemeClr>
                </a:solidFill>
                <a:effectLst>
                  <a:outerShdw blurRad="38100" dist="38100" dir="2700000" algn="tl">
                    <a:srgbClr val="000000">
                      <a:alpha val="43137"/>
                    </a:srgbClr>
                  </a:outerShdw>
                </a:effectLst>
              </a:rPr>
              <a:t>Lebenszeit</a:t>
            </a:r>
            <a:r>
              <a:rPr lang="en-GB" sz="1400" dirty="0">
                <a:solidFill>
                  <a:schemeClr val="tx1">
                    <a:lumMod val="75000"/>
                  </a:schemeClr>
                </a:solidFill>
                <a:effectLst>
                  <a:outerShdw blurRad="38100" dist="38100" dir="2700000" algn="tl">
                    <a:srgbClr val="000000">
                      <a:alpha val="43137"/>
                    </a:srgbClr>
                  </a:outerShdw>
                </a:effectLst>
              </a:rPr>
              <a:t> fur den </a:t>
            </a:r>
            <a:r>
              <a:rPr lang="en-GB" sz="1400" dirty="0" err="1">
                <a:solidFill>
                  <a:schemeClr val="tx1">
                    <a:lumMod val="75000"/>
                  </a:schemeClr>
                </a:solidFill>
                <a:effectLst>
                  <a:outerShdw blurRad="38100" dist="38100" dir="2700000" algn="tl">
                    <a:srgbClr val="000000">
                      <a:alpha val="43137"/>
                    </a:srgbClr>
                  </a:outerShdw>
                </a:effectLst>
              </a:rPr>
              <a:t>Gott</a:t>
            </a:r>
            <a:r>
              <a:rPr lang="en-GB" sz="1400" dirty="0">
                <a:solidFill>
                  <a:schemeClr val="tx1">
                    <a:lumMod val="75000"/>
                  </a:schemeClr>
                </a:solidFill>
                <a:effectLst>
                  <a:outerShdw blurRad="38100" dist="38100" dir="2700000" algn="tl">
                    <a:srgbClr val="000000">
                      <a:alpha val="43137"/>
                    </a:srgbClr>
                  </a:outerShdw>
                </a:effectLst>
              </a:rPr>
              <a:t> Eros.</a:t>
            </a:r>
          </a:p>
          <a:p>
            <a:pPr lvl="3"/>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3"/>
            <a:endParaRPr lang="en-GB" sz="1400" dirty="0">
              <a:solidFill>
                <a:schemeClr val="accent5">
                  <a:lumMod val="60000"/>
                  <a:lumOff val="40000"/>
                </a:schemeClr>
              </a:solidFill>
              <a:effectLst>
                <a:outerShdw blurRad="38100" dist="38100" dir="2700000" algn="tl">
                  <a:srgbClr val="000000">
                    <a:alpha val="43137"/>
                  </a:srgbClr>
                </a:outerShdw>
              </a:effectLst>
            </a:endParaRPr>
          </a:p>
          <a:p>
            <a:endParaRPr lang="en-GB" sz="1600" dirty="0">
              <a:solidFill>
                <a:schemeClr val="accent5">
                  <a:lumMod val="60000"/>
                  <a:lumOff val="40000"/>
                </a:schemeClr>
              </a:solidFill>
              <a:effectLst>
                <a:outerShdw blurRad="38100" dist="38100" dir="2700000" algn="tl">
                  <a:srgbClr val="000000">
                    <a:alpha val="43137"/>
                  </a:srgbClr>
                </a:outerShdw>
              </a:effectLst>
            </a:endParaRPr>
          </a:p>
        </p:txBody>
      </p:sp>
      <p:pic>
        <p:nvPicPr>
          <p:cNvPr id="5" name="Picture 4"/>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6700" b="95800" l="15961" r="84365">
                        <a14:foregroundMark x1="47394" y1="6700" x2="47394" y2="6700"/>
                        <a14:foregroundMark x1="53746" y1="31500" x2="53746" y2="31500"/>
                        <a14:foregroundMark x1="52606" y1="60800" x2="52606" y2="60800"/>
                        <a14:foregroundMark x1="24430" y1="75800" x2="24430" y2="75800"/>
                        <a14:foregroundMark x1="15961" y1="82600" x2="15961" y2="82600"/>
                        <a14:foregroundMark x1="28502" y1="95800" x2="28502" y2="95800"/>
                      </a14:backgroundRemoval>
                    </a14:imgEffect>
                  </a14:imgLayer>
                </a14:imgProps>
              </a:ext>
              <a:ext uri="{28A0092B-C50C-407E-A947-70E740481C1C}">
                <a14:useLocalDpi xmlns:a14="http://schemas.microsoft.com/office/drawing/2010/main" val="0"/>
              </a:ext>
            </a:extLst>
          </a:blip>
          <a:srcRect l="10150" r="11782" b="2076"/>
          <a:stretch/>
        </p:blipFill>
        <p:spPr>
          <a:xfrm>
            <a:off x="5868144" y="188640"/>
            <a:ext cx="3240360" cy="6619648"/>
          </a:xfrm>
          <a:prstGeom prst="rect">
            <a:avLst/>
          </a:prstGeom>
        </p:spPr>
      </p:pic>
      <p:sp>
        <p:nvSpPr>
          <p:cNvPr id="6" name="TextBox 5"/>
          <p:cNvSpPr txBox="1"/>
          <p:nvPr/>
        </p:nvSpPr>
        <p:spPr>
          <a:xfrm>
            <a:off x="3131840" y="1201970"/>
            <a:ext cx="4464496" cy="5755422"/>
          </a:xfrm>
          <a:prstGeom prst="rect">
            <a:avLst/>
          </a:prstGeom>
          <a:noFill/>
        </p:spPr>
        <p:txBody>
          <a:bodyPr wrap="square" rtlCol="0">
            <a:spAutoFit/>
          </a:bodyPr>
          <a:lstStyle/>
          <a:p>
            <a:r>
              <a:rPr lang="en-GB" sz="1600" dirty="0">
                <a:solidFill>
                  <a:srgbClr val="FFC000"/>
                </a:solidFill>
              </a:rPr>
              <a:t>  </a:t>
            </a:r>
            <a:r>
              <a:rPr lang="en-GB" sz="1600" dirty="0">
                <a:solidFill>
                  <a:schemeClr val="bg2">
                    <a:lumMod val="50000"/>
                    <a:lumOff val="50000"/>
                  </a:schemeClr>
                </a:solidFill>
              </a:rPr>
              <a:t> </a:t>
            </a:r>
            <a:r>
              <a:rPr lang="vi-VN" sz="1600" dirty="0">
                <a:solidFill>
                  <a:schemeClr val="bg2">
                    <a:lumMod val="50000"/>
                    <a:lumOff val="50000"/>
                  </a:schemeClr>
                </a:solidFill>
              </a:rPr>
              <a:t>[Οὐλ(πίαν) Καρ(μινίαν)] </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dirty="0">
                <a:solidFill>
                  <a:schemeClr val="bg2">
                    <a:lumMod val="50000"/>
                    <a:lumOff val="50000"/>
                  </a:schemeClr>
                </a:solidFill>
              </a:rPr>
              <a:t>Κλαυδιανὴν</a:t>
            </a:r>
            <a:r>
              <a:rPr lang="vi-VN" sz="1600" dirty="0">
                <a:solidFill>
                  <a:srgbClr val="FFC000"/>
                </a:solidFill>
              </a:rPr>
              <a:t> </a:t>
            </a:r>
            <a:r>
              <a:rPr lang="vi-VN" sz="1600" dirty="0">
                <a:solidFill>
                  <a:srgbClr val="00B0F0"/>
                </a:solidFill>
              </a:rPr>
              <a:t>θυγα̣-</a:t>
            </a:r>
            <a:br>
              <a:rPr lang="en-GB" sz="1600" dirty="0">
                <a:solidFill>
                  <a:srgbClr val="00B0F0"/>
                </a:solidFill>
              </a:rPr>
            </a:br>
            <a:r>
              <a:rPr lang="en-GB" sz="1600" dirty="0">
                <a:solidFill>
                  <a:srgbClr val="00B0F0"/>
                </a:solidFill>
              </a:rPr>
              <a:t>   </a:t>
            </a:r>
            <a:r>
              <a:rPr lang="vi-VN" sz="1600" dirty="0">
                <a:solidFill>
                  <a:srgbClr val="00B0F0"/>
                </a:solidFill>
              </a:rPr>
              <a:t>τέρα πόλεως</a:t>
            </a:r>
            <a:r>
              <a:rPr lang="vi-VN" sz="1600" dirty="0">
                <a:solidFill>
                  <a:srgbClr val="FFC000"/>
                </a:solidFill>
              </a:rPr>
              <a:t> </a:t>
            </a:r>
            <a:r>
              <a:rPr lang="vi-VN" sz="1600" dirty="0">
                <a:solidFill>
                  <a:schemeClr val="bg2">
                    <a:lumMod val="50000"/>
                    <a:lumOff val="50000"/>
                  </a:schemeClr>
                </a:solidFill>
              </a:rPr>
              <a:t>μητέ-</a:t>
            </a:r>
            <a:r>
              <a:rPr lang="vi-VN" sz="1600" dirty="0">
                <a:solidFill>
                  <a:srgbClr val="FFC000"/>
                </a:solidFill>
              </a:rPr>
              <a:t> </a:t>
            </a:r>
            <a:br>
              <a:rPr lang="en-GB" sz="1600" dirty="0">
                <a:solidFill>
                  <a:srgbClr val="FFC000"/>
                </a:solidFill>
              </a:rPr>
            </a:br>
            <a:r>
              <a:rPr lang="en-GB" sz="1600" dirty="0">
                <a:solidFill>
                  <a:srgbClr val="FFC000"/>
                </a:solidFill>
              </a:rPr>
              <a:t>   </a:t>
            </a:r>
            <a:r>
              <a:rPr lang="vi-VN" sz="1600" dirty="0">
                <a:solidFill>
                  <a:schemeClr val="bg2">
                    <a:lumMod val="50000"/>
                    <a:lumOff val="50000"/>
                  </a:schemeClr>
                </a:solidFill>
              </a:rPr>
              <a:t>ρα</a:t>
            </a:r>
            <a:r>
              <a:rPr lang="vi-VN" sz="1600" dirty="0">
                <a:solidFill>
                  <a:srgbClr val="FFC000"/>
                </a:solidFill>
              </a:rPr>
              <a:t> </a:t>
            </a:r>
            <a:r>
              <a:rPr lang="vi-VN" sz="1600" dirty="0">
                <a:solidFill>
                  <a:srgbClr val="00B0F0"/>
                </a:solidFill>
              </a:rPr>
              <a:t>συνκλητικῶν</a:t>
            </a:r>
            <a:r>
              <a:rPr lang="en-GB" sz="1600" dirty="0">
                <a:solidFill>
                  <a:srgbClr val="00B0F0"/>
                </a:solidFill>
              </a:rPr>
              <a:t>.</a:t>
            </a:r>
            <a:r>
              <a:rPr lang="vi-VN" sz="1600" dirty="0">
                <a:solidFill>
                  <a:srgbClr val="FFC000"/>
                </a:solidFill>
              </a:rPr>
              <a:t> </a:t>
            </a:r>
            <a:r>
              <a:rPr lang="en-GB" sz="1600" i="1" dirty="0">
                <a:solidFill>
                  <a:srgbClr val="FFC000"/>
                </a:solidFill>
              </a:rPr>
              <a:t> </a:t>
            </a:r>
            <a:r>
              <a:rPr lang="vi-VN" sz="1600" dirty="0">
                <a:solidFill>
                  <a:srgbClr val="00B0F0"/>
                </a:solidFill>
              </a:rPr>
              <a:t>Ἀ</a:t>
            </a:r>
            <a:r>
              <a:rPr lang="en-GB" sz="1600" dirty="0">
                <a:solidFill>
                  <a:srgbClr val="00B0F0"/>
                </a:solidFill>
              </a:rPr>
              <a:t>-</a:t>
            </a:r>
            <a:r>
              <a:rPr lang="vi-VN" sz="1600" dirty="0">
                <a:solidFill>
                  <a:srgbClr val="00B0F0"/>
                </a:solidFill>
              </a:rPr>
              <a:t> </a:t>
            </a:r>
            <a:br>
              <a:rPr lang="en-GB" sz="1600" dirty="0">
                <a:solidFill>
                  <a:srgbClr val="00B0F0"/>
                </a:solidFill>
              </a:rPr>
            </a:br>
            <a:r>
              <a:rPr lang="en-GB" sz="1600" dirty="0">
                <a:solidFill>
                  <a:srgbClr val="00B0F0"/>
                </a:solidFill>
              </a:rPr>
              <a:t>   </a:t>
            </a:r>
            <a:r>
              <a:rPr lang="vi-VN" sz="1600" dirty="0">
                <a:solidFill>
                  <a:srgbClr val="00B0F0"/>
                </a:solidFill>
              </a:rPr>
              <a:t>σίας </a:t>
            </a:r>
            <a:r>
              <a:rPr lang="vi-VN" sz="1600" b="1" dirty="0">
                <a:solidFill>
                  <a:srgbClr val="00B0F0"/>
                </a:solidFill>
              </a:rPr>
              <a:t>ἀρχιερείαν</a:t>
            </a:r>
            <a:r>
              <a:rPr lang="vi-VN" sz="1600" dirty="0">
                <a:solidFill>
                  <a:schemeClr val="bg2">
                    <a:lumMod val="50000"/>
                    <a:lumOff val="50000"/>
                  </a:schemeClr>
                </a:solidFill>
              </a:rPr>
              <a:t> θυ-</a:t>
            </a:r>
            <a:br>
              <a:rPr lang="en-GB" sz="1600" dirty="0">
                <a:solidFill>
                  <a:schemeClr val="bg2">
                    <a:lumMod val="50000"/>
                    <a:lumOff val="50000"/>
                  </a:schemeClr>
                </a:solidFill>
              </a:rPr>
            </a:br>
            <a:r>
              <a:rPr lang="vi-VN" sz="1600" baseline="30000" dirty="0">
                <a:solidFill>
                  <a:schemeClr val="bg2">
                    <a:lumMod val="50000"/>
                    <a:lumOff val="50000"/>
                  </a:schemeClr>
                </a:solidFill>
              </a:rPr>
              <a:t>5</a:t>
            </a:r>
            <a:r>
              <a:rPr lang="en-GB" sz="1600" baseline="30000" dirty="0">
                <a:solidFill>
                  <a:schemeClr val="bg2">
                    <a:lumMod val="50000"/>
                    <a:lumOff val="50000"/>
                  </a:schemeClr>
                </a:solidFill>
              </a:rPr>
              <a:t>  </a:t>
            </a:r>
            <a:r>
              <a:rPr lang="vi-VN" sz="1600" dirty="0">
                <a:solidFill>
                  <a:schemeClr val="bg2">
                    <a:lumMod val="50000"/>
                    <a:lumOff val="50000"/>
                  </a:schemeClr>
                </a:solidFill>
              </a:rPr>
              <a:t>γατέρα Μ(άρκου) Οὐλ(πίου) Καρ(μινίου) </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dirty="0">
                <a:solidFill>
                  <a:schemeClr val="bg2">
                    <a:lumMod val="50000"/>
                    <a:lumOff val="50000"/>
                  </a:schemeClr>
                </a:solidFill>
              </a:rPr>
              <a:t>Κλαυδιανοῦ </a:t>
            </a:r>
            <a:r>
              <a:rPr lang="vi-VN" sz="1600" b="1" dirty="0">
                <a:solidFill>
                  <a:srgbClr val="00B0F0"/>
                </a:solidFill>
              </a:rPr>
              <a:t>Ἀσίας</a:t>
            </a:r>
            <a:r>
              <a:rPr lang="vi-VN" sz="1600" dirty="0">
                <a:solidFill>
                  <a:srgbClr val="00B0F0"/>
                </a:solidFill>
              </a:rPr>
              <a:t> </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b="1" dirty="0">
                <a:solidFill>
                  <a:srgbClr val="00B0F0"/>
                </a:solidFill>
              </a:rPr>
              <a:t>ἀρχιερέως</a:t>
            </a:r>
            <a:r>
              <a:rPr lang="vi-VN" sz="1600" dirty="0">
                <a:solidFill>
                  <a:srgbClr val="00B0F0"/>
                </a:solidFill>
              </a:rPr>
              <a:t> </a:t>
            </a:r>
            <a:r>
              <a:rPr lang="vi-VN" sz="1600" dirty="0">
                <a:solidFill>
                  <a:schemeClr val="bg2">
                    <a:lumMod val="50000"/>
                    <a:lumOff val="50000"/>
                  </a:schemeClr>
                </a:solidFill>
              </a:rPr>
              <a:t>καὶ </a:t>
            </a:r>
            <a:r>
              <a:rPr lang="vi-VN" sz="1600" b="1" dirty="0">
                <a:solidFill>
                  <a:srgbClr val="00B0F0"/>
                </a:solidFill>
              </a:rPr>
              <a:t>ἀρχιε</a:t>
            </a:r>
            <a:r>
              <a:rPr lang="en-GB" sz="1600" dirty="0">
                <a:solidFill>
                  <a:schemeClr val="bg2">
                    <a:lumMod val="50000"/>
                    <a:lumOff val="50000"/>
                  </a:schemeClr>
                </a:solidFill>
              </a:rPr>
              <a:t>-</a:t>
            </a:r>
            <a:r>
              <a:rPr lang="vi-VN" sz="1600" dirty="0">
                <a:solidFill>
                  <a:schemeClr val="bg2">
                    <a:lumMod val="50000"/>
                    <a:lumOff val="50000"/>
                  </a:schemeClr>
                </a:solidFill>
              </a:rPr>
              <a:t> </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b="1" dirty="0">
                <a:solidFill>
                  <a:srgbClr val="00B0F0"/>
                </a:solidFill>
              </a:rPr>
              <a:t>ρέως</a:t>
            </a:r>
            <a:r>
              <a:rPr lang="vi-VN" sz="1600" dirty="0">
                <a:solidFill>
                  <a:srgbClr val="00B0F0"/>
                </a:solidFill>
              </a:rPr>
              <a:t> </a:t>
            </a:r>
            <a:r>
              <a:rPr lang="vi-VN" sz="1600" dirty="0">
                <a:solidFill>
                  <a:schemeClr val="bg2">
                    <a:lumMod val="50000"/>
                    <a:lumOff val="50000"/>
                  </a:schemeClr>
                </a:solidFill>
              </a:rPr>
              <a:t>καὶ Οὐλ(πίας) Κλ(αυδίας) Καρ(μινίας)</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dirty="0">
                <a:solidFill>
                  <a:schemeClr val="bg2">
                    <a:lumMod val="50000"/>
                    <a:lumOff val="50000"/>
                  </a:schemeClr>
                </a:solidFill>
              </a:rPr>
              <a:t> Προκλῆς</a:t>
            </a:r>
            <a:r>
              <a:rPr lang="vi-VN" sz="1600" dirty="0">
                <a:solidFill>
                  <a:srgbClr val="FFC000"/>
                </a:solidFill>
              </a:rPr>
              <a:t> </a:t>
            </a:r>
            <a:r>
              <a:rPr lang="vi-VN" sz="1600" dirty="0">
                <a:solidFill>
                  <a:srgbClr val="00B0F0"/>
                </a:solidFill>
              </a:rPr>
              <a:t>θυγατρὸς </a:t>
            </a:r>
            <a:br>
              <a:rPr lang="en-GB" sz="1600" dirty="0">
                <a:solidFill>
                  <a:srgbClr val="00B0F0"/>
                </a:solidFill>
              </a:rPr>
            </a:br>
            <a:r>
              <a:rPr lang="vi-VN" sz="1600" baseline="30000" dirty="0">
                <a:solidFill>
                  <a:schemeClr val="bg2">
                    <a:lumMod val="50000"/>
                    <a:lumOff val="50000"/>
                  </a:schemeClr>
                </a:solidFill>
              </a:rPr>
              <a:t>10</a:t>
            </a:r>
            <a:r>
              <a:rPr lang="vi-VN" sz="1600" dirty="0">
                <a:solidFill>
                  <a:schemeClr val="bg2">
                    <a:lumMod val="50000"/>
                    <a:lumOff val="50000"/>
                  </a:schemeClr>
                </a:solidFill>
              </a:rPr>
              <a:t> </a:t>
            </a:r>
            <a:r>
              <a:rPr lang="vi-VN" sz="1600" dirty="0">
                <a:solidFill>
                  <a:srgbClr val="00B0F0"/>
                </a:solidFill>
              </a:rPr>
              <a:t>πόλεως </a:t>
            </a:r>
            <a:r>
              <a:rPr lang="vi-VN" sz="1600" b="1" dirty="0">
                <a:solidFill>
                  <a:srgbClr val="00B0F0"/>
                </a:solidFill>
              </a:rPr>
              <a:t>Ἀσίας</a:t>
            </a:r>
            <a:r>
              <a:rPr lang="vi-VN" sz="1600" dirty="0">
                <a:solidFill>
                  <a:srgbClr val="00B0F0"/>
                </a:solidFill>
              </a:rPr>
              <a:t> </a:t>
            </a:r>
            <a:r>
              <a:rPr lang="vi-VN" sz="1600" b="1" dirty="0">
                <a:solidFill>
                  <a:srgbClr val="00B0F0"/>
                </a:solidFill>
              </a:rPr>
              <a:t>ἀρχιε</a:t>
            </a:r>
            <a:r>
              <a:rPr lang="en-GB" sz="1600" dirty="0">
                <a:solidFill>
                  <a:srgbClr val="00B0F0"/>
                </a:solidFill>
              </a:rPr>
              <a:t>-</a:t>
            </a:r>
            <a:r>
              <a:rPr lang="vi-VN" sz="1600" dirty="0">
                <a:solidFill>
                  <a:srgbClr val="00B0F0"/>
                </a:solidFill>
              </a:rPr>
              <a:t> </a:t>
            </a:r>
            <a:br>
              <a:rPr lang="en-GB" sz="1600" dirty="0">
                <a:solidFill>
                  <a:srgbClr val="00B0F0"/>
                </a:solidFill>
              </a:rPr>
            </a:br>
            <a:r>
              <a:rPr lang="en-GB" sz="1600" dirty="0">
                <a:solidFill>
                  <a:srgbClr val="00B0F0"/>
                </a:solidFill>
              </a:rPr>
              <a:t>   </a:t>
            </a:r>
            <a:r>
              <a:rPr lang="vi-VN" sz="1600" dirty="0">
                <a:solidFill>
                  <a:srgbClr val="00B0F0"/>
                </a:solidFill>
              </a:rPr>
              <a:t>ρείας δὶς </a:t>
            </a:r>
            <a:r>
              <a:rPr lang="vi-VN" sz="1600" b="1" dirty="0">
                <a:solidFill>
                  <a:srgbClr val="00B0F0"/>
                </a:solidFill>
              </a:rPr>
              <a:t>ἀρχιερείας</a:t>
            </a:r>
            <a:r>
              <a:rPr lang="vi-VN" sz="1600" dirty="0">
                <a:solidFill>
                  <a:srgbClr val="00B0F0"/>
                </a:solidFill>
              </a:rPr>
              <a:t> </a:t>
            </a:r>
            <a:br>
              <a:rPr lang="en-GB" sz="1600" dirty="0">
                <a:solidFill>
                  <a:srgbClr val="00B0F0"/>
                </a:solidFill>
              </a:rPr>
            </a:br>
            <a:r>
              <a:rPr lang="en-GB" sz="1600" dirty="0">
                <a:solidFill>
                  <a:srgbClr val="00B0F0"/>
                </a:solidFill>
              </a:rPr>
              <a:t>   </a:t>
            </a:r>
            <a:r>
              <a:rPr lang="vi-VN" sz="1600" b="1" dirty="0">
                <a:solidFill>
                  <a:srgbClr val="00B0F0"/>
                </a:solidFill>
              </a:rPr>
              <a:t>ἱερέων</a:t>
            </a:r>
            <a:r>
              <a:rPr lang="vi-VN" sz="1600" dirty="0">
                <a:solidFill>
                  <a:srgbClr val="00B0F0"/>
                </a:solidFill>
              </a:rPr>
              <a:t> διὰ βίου τῆς </a:t>
            </a:r>
            <a:br>
              <a:rPr lang="en-GB" sz="1600" dirty="0">
                <a:solidFill>
                  <a:srgbClr val="00B0F0"/>
                </a:solidFill>
              </a:rPr>
            </a:br>
            <a:r>
              <a:rPr lang="en-GB" sz="1600" dirty="0">
                <a:solidFill>
                  <a:srgbClr val="00B0F0"/>
                </a:solidFill>
              </a:rPr>
              <a:t>   </a:t>
            </a:r>
            <a:r>
              <a:rPr lang="vi-VN" sz="1600" dirty="0">
                <a:solidFill>
                  <a:srgbClr val="00B0F0"/>
                </a:solidFill>
              </a:rPr>
              <a:t>θεοῦ </a:t>
            </a:r>
            <a:r>
              <a:rPr lang="vi-VN" sz="1600" b="1" dirty="0">
                <a:solidFill>
                  <a:srgbClr val="00B0F0"/>
                </a:solidFill>
              </a:rPr>
              <a:t>Ἀφροδείτης</a:t>
            </a:r>
            <a:r>
              <a:rPr lang="vi-VN" sz="1600" dirty="0">
                <a:solidFill>
                  <a:srgbClr val="FFC000"/>
                </a:solidFill>
              </a:rPr>
              <a:t> </a:t>
            </a:r>
            <a:br>
              <a:rPr lang="en-GB" sz="1600" dirty="0">
                <a:solidFill>
                  <a:srgbClr val="FFC000"/>
                </a:solidFill>
              </a:rPr>
            </a:br>
            <a:r>
              <a:rPr lang="en-GB" sz="1600" dirty="0">
                <a:solidFill>
                  <a:srgbClr val="FFC000"/>
                </a:solidFill>
              </a:rPr>
              <a:t>   </a:t>
            </a:r>
            <a:r>
              <a:rPr lang="vi-VN" sz="1600" dirty="0">
                <a:solidFill>
                  <a:srgbClr val="00B0F0"/>
                </a:solidFill>
              </a:rPr>
              <a:t>προγόνων Ἀσίας ἀρ- </a:t>
            </a:r>
            <a:br>
              <a:rPr lang="en-GB" sz="1600" dirty="0">
                <a:solidFill>
                  <a:srgbClr val="00B0F0"/>
                </a:solidFill>
              </a:rPr>
            </a:br>
            <a:r>
              <a:rPr lang="vi-VN" sz="1600" baseline="30000" dirty="0">
                <a:solidFill>
                  <a:srgbClr val="00B0F0"/>
                </a:solidFill>
              </a:rPr>
              <a:t>15</a:t>
            </a:r>
            <a:r>
              <a:rPr lang="en-GB" sz="1600" baseline="30000" dirty="0">
                <a:solidFill>
                  <a:srgbClr val="00B0F0"/>
                </a:solidFill>
              </a:rPr>
              <a:t> </a:t>
            </a:r>
            <a:r>
              <a:rPr lang="vi-VN" sz="1600" dirty="0">
                <a:solidFill>
                  <a:srgbClr val="00B0F0"/>
                </a:solidFill>
              </a:rPr>
              <a:t>χιερέων </a:t>
            </a:r>
            <a:r>
              <a:rPr lang="vi-VN" sz="1600" dirty="0">
                <a:solidFill>
                  <a:schemeClr val="bg2">
                    <a:lumMod val="50000"/>
                    <a:lumOff val="50000"/>
                  </a:schemeClr>
                </a:solidFill>
              </a:rPr>
              <a:t>καὶ ἀρχιερέ- </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dirty="0">
                <a:solidFill>
                  <a:schemeClr val="bg2">
                    <a:lumMod val="50000"/>
                    <a:lumOff val="50000"/>
                  </a:schemeClr>
                </a:solidFill>
              </a:rPr>
              <a:t>ων ἀνεψίαν συνκλη- </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dirty="0">
                <a:solidFill>
                  <a:schemeClr val="bg2">
                    <a:lumMod val="50000"/>
                    <a:lumOff val="50000"/>
                  </a:schemeClr>
                </a:solidFill>
              </a:rPr>
              <a:t>τικῶν καὶ ὑπατικῶν</a:t>
            </a:r>
            <a:br>
              <a:rPr lang="en-GB" sz="1600" dirty="0">
                <a:solidFill>
                  <a:schemeClr val="bg2">
                    <a:lumMod val="50000"/>
                    <a:lumOff val="50000"/>
                  </a:schemeClr>
                </a:solidFill>
              </a:rPr>
            </a:br>
            <a:r>
              <a:rPr lang="en-GB" sz="1600" dirty="0">
                <a:solidFill>
                  <a:schemeClr val="bg2">
                    <a:lumMod val="50000"/>
                    <a:lumOff val="50000"/>
                  </a:schemeClr>
                </a:solidFill>
              </a:rPr>
              <a:t>   </a:t>
            </a:r>
            <a:r>
              <a:rPr lang="vi-VN" sz="1600" dirty="0">
                <a:solidFill>
                  <a:schemeClr val="tx1">
                    <a:lumMod val="75000"/>
                  </a:schemeClr>
                </a:solidFill>
              </a:rPr>
              <a:t>ἐπιμεληθέντος </a:t>
            </a:r>
            <a:br>
              <a:rPr lang="en-GB" sz="1600" i="1" dirty="0">
                <a:solidFill>
                  <a:schemeClr val="tx1">
                    <a:lumMod val="75000"/>
                  </a:schemeClr>
                </a:solidFill>
              </a:rPr>
            </a:br>
            <a:r>
              <a:rPr lang="en-GB" sz="1600" i="1" dirty="0">
                <a:solidFill>
                  <a:schemeClr val="tx1">
                    <a:lumMod val="75000"/>
                  </a:schemeClr>
                </a:solidFill>
              </a:rPr>
              <a:t>   </a:t>
            </a:r>
            <a:r>
              <a:rPr lang="vi-VN" sz="1600" dirty="0">
                <a:solidFill>
                  <a:schemeClr val="tx1">
                    <a:lumMod val="75000"/>
                  </a:schemeClr>
                </a:solidFill>
              </a:rPr>
              <a:t>Μ(άρκου) Αὐρ(ηλίου) Ζηνοβίου τετράκις </a:t>
            </a:r>
            <a:br>
              <a:rPr lang="en-GB" sz="1600" dirty="0">
                <a:solidFill>
                  <a:schemeClr val="tx1">
                    <a:lumMod val="75000"/>
                  </a:schemeClr>
                </a:solidFill>
              </a:rPr>
            </a:br>
            <a:r>
              <a:rPr lang="vi-VN" sz="1600" baseline="30000" dirty="0">
                <a:solidFill>
                  <a:schemeClr val="tx1">
                    <a:lumMod val="75000"/>
                  </a:schemeClr>
                </a:solidFill>
              </a:rPr>
              <a:t>20</a:t>
            </a:r>
            <a:r>
              <a:rPr lang="en-GB" sz="1600" i="1" dirty="0">
                <a:solidFill>
                  <a:schemeClr val="tx1">
                    <a:lumMod val="75000"/>
                  </a:schemeClr>
                </a:solidFill>
              </a:rPr>
              <a:t> </a:t>
            </a:r>
            <a:r>
              <a:rPr lang="vi-VN" sz="1600" dirty="0">
                <a:solidFill>
                  <a:schemeClr val="tx1">
                    <a:lumMod val="75000"/>
                  </a:schemeClr>
                </a:solidFill>
              </a:rPr>
              <a:t>τοῦ Ζηνοβίου τοῦ Ἀρτεμι- </a:t>
            </a:r>
            <a:br>
              <a:rPr lang="en-GB" sz="1600" dirty="0">
                <a:solidFill>
                  <a:schemeClr val="tx1">
                    <a:lumMod val="75000"/>
                  </a:schemeClr>
                </a:solidFill>
              </a:rPr>
            </a:br>
            <a:r>
              <a:rPr lang="en-GB" sz="1600" dirty="0">
                <a:solidFill>
                  <a:schemeClr val="tx1">
                    <a:lumMod val="75000"/>
                  </a:schemeClr>
                </a:solidFill>
              </a:rPr>
              <a:t>   </a:t>
            </a:r>
            <a:r>
              <a:rPr lang="vi-VN" sz="1600" dirty="0">
                <a:solidFill>
                  <a:schemeClr val="tx1">
                    <a:lumMod val="75000"/>
                  </a:schemeClr>
                </a:solidFill>
              </a:rPr>
              <a:t>δώρου Ἐπαφροδείτου ἱε- </a:t>
            </a:r>
            <a:br>
              <a:rPr lang="en-GB" sz="1600" dirty="0">
                <a:solidFill>
                  <a:schemeClr val="tx1">
                    <a:lumMod val="75000"/>
                  </a:schemeClr>
                </a:solidFill>
              </a:rPr>
            </a:br>
            <a:r>
              <a:rPr lang="en-GB" sz="1600" dirty="0">
                <a:solidFill>
                  <a:schemeClr val="tx1">
                    <a:lumMod val="75000"/>
                  </a:schemeClr>
                </a:solidFill>
              </a:rPr>
              <a:t>   </a:t>
            </a:r>
            <a:r>
              <a:rPr lang="vi-VN" sz="1600" dirty="0">
                <a:solidFill>
                  <a:schemeClr val="tx1">
                    <a:lumMod val="75000"/>
                  </a:schemeClr>
                </a:solidFill>
              </a:rPr>
              <a:t>ρεως διὰ βίου Θεῶν Ἐρώτων</a:t>
            </a:r>
            <a:r>
              <a:rPr lang="en-GB" sz="1600" dirty="0">
                <a:solidFill>
                  <a:srgbClr val="FFC000"/>
                </a:solidFill>
              </a:rPr>
              <a:t>. </a:t>
            </a:r>
          </a:p>
        </p:txBody>
      </p:sp>
      <p:sp>
        <p:nvSpPr>
          <p:cNvPr id="7" name="TextBox 6"/>
          <p:cNvSpPr txBox="1"/>
          <p:nvPr/>
        </p:nvSpPr>
        <p:spPr>
          <a:xfrm>
            <a:off x="6588224" y="6135687"/>
            <a:ext cx="2304256" cy="461665"/>
          </a:xfrm>
          <a:prstGeom prst="rect">
            <a:avLst/>
          </a:prstGeom>
          <a:noFill/>
        </p:spPr>
        <p:txBody>
          <a:bodyPr wrap="square" rtlCol="0">
            <a:spAutoFit/>
          </a:bodyPr>
          <a:lstStyle/>
          <a:p>
            <a:r>
              <a:rPr lang="en-GB" sz="1200" dirty="0" err="1">
                <a:solidFill>
                  <a:schemeClr val="bg1">
                    <a:lumMod val="75000"/>
                    <a:lumOff val="25000"/>
                  </a:schemeClr>
                </a:solidFill>
              </a:rPr>
              <a:t>I.Aph</a:t>
            </a:r>
            <a:r>
              <a:rPr lang="en-GB" sz="1200" dirty="0">
                <a:solidFill>
                  <a:schemeClr val="bg1">
                    <a:lumMod val="75000"/>
                    <a:lumOff val="25000"/>
                  </a:schemeClr>
                </a:solidFill>
              </a:rPr>
              <a:t> 12.1020. </a:t>
            </a:r>
            <a:r>
              <a:rPr lang="en-GB" sz="1200" dirty="0" err="1">
                <a:solidFill>
                  <a:schemeClr val="bg1">
                    <a:lumMod val="75000"/>
                    <a:lumOff val="25000"/>
                  </a:schemeClr>
                </a:solidFill>
              </a:rPr>
              <a:t>Statuenbasis</a:t>
            </a:r>
            <a:r>
              <a:rPr lang="en-GB" sz="1200" dirty="0">
                <a:solidFill>
                  <a:schemeClr val="bg1">
                    <a:lumMod val="75000"/>
                    <a:lumOff val="25000"/>
                  </a:schemeClr>
                </a:solidFill>
              </a:rPr>
              <a:t> in </a:t>
            </a:r>
            <a:r>
              <a:rPr lang="en-GB" sz="1200" dirty="0" err="1">
                <a:solidFill>
                  <a:schemeClr val="bg1">
                    <a:lumMod val="75000"/>
                    <a:lumOff val="25000"/>
                  </a:schemeClr>
                </a:solidFill>
              </a:rPr>
              <a:t>weissem</a:t>
            </a:r>
            <a:r>
              <a:rPr lang="en-GB" sz="1200" dirty="0">
                <a:solidFill>
                  <a:schemeClr val="bg1">
                    <a:lumMod val="75000"/>
                    <a:lumOff val="25000"/>
                  </a:schemeClr>
                </a:solidFill>
              </a:rPr>
              <a:t> </a:t>
            </a:r>
            <a:r>
              <a:rPr lang="en-GB" sz="1200" dirty="0" err="1">
                <a:solidFill>
                  <a:schemeClr val="bg1">
                    <a:lumMod val="75000"/>
                    <a:lumOff val="25000"/>
                  </a:schemeClr>
                </a:solidFill>
              </a:rPr>
              <a:t>Marmor</a:t>
            </a:r>
            <a:r>
              <a:rPr lang="en-GB" sz="1200" dirty="0">
                <a:solidFill>
                  <a:schemeClr val="bg1">
                    <a:lumMod val="75000"/>
                    <a:lumOff val="25000"/>
                  </a:schemeClr>
                </a:solidFill>
              </a:rPr>
              <a:t>. 3. </a:t>
            </a:r>
            <a:r>
              <a:rPr lang="en-GB" sz="1200" dirty="0" err="1">
                <a:solidFill>
                  <a:schemeClr val="bg1">
                    <a:lumMod val="75000"/>
                    <a:lumOff val="25000"/>
                  </a:schemeClr>
                </a:solidFill>
              </a:rPr>
              <a:t>Jh</a:t>
            </a:r>
            <a:r>
              <a:rPr lang="en-GB" sz="1200" dirty="0">
                <a:solidFill>
                  <a:schemeClr val="bg1">
                    <a:lumMod val="75000"/>
                    <a:lumOff val="25000"/>
                  </a:schemeClr>
                </a:solidFill>
              </a:rPr>
              <a:t>.</a:t>
            </a:r>
          </a:p>
        </p:txBody>
      </p:sp>
    </p:spTree>
    <p:extLst>
      <p:ext uri="{BB962C8B-B14F-4D97-AF65-F5344CB8AC3E}">
        <p14:creationId xmlns:p14="http://schemas.microsoft.com/office/powerpoint/2010/main" val="177078799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5"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vertical)">
                                      <p:cBhvr>
                                        <p:cTn id="25" dur="500"/>
                                        <p:tgtEl>
                                          <p:spTgt spid="6"/>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par>
                          <p:cTn id="30" fill="hold">
                            <p:stCondLst>
                              <p:cond delay="1000"/>
                            </p:stCondLst>
                            <p:childTnLst>
                              <p:par>
                                <p:cTn id="31" presetID="6" presetClass="entr" presetSubtype="16"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circle(in)">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7"/>
          <p:cNvSpPr>
            <a:spLocks noGrp="1"/>
          </p:cNvSpPr>
          <p:nvPr>
            <p:ph type="title"/>
          </p:nvPr>
        </p:nvSpPr>
        <p:spPr>
          <a:xfrm>
            <a:off x="457200" y="188640"/>
            <a:ext cx="8229600" cy="1143000"/>
          </a:xfrm>
        </p:spPr>
        <p:txBody>
          <a:bodyPr/>
          <a:lstStyle/>
          <a:p>
            <a:r>
              <a:rPr lang="en-GB" dirty="0" err="1"/>
              <a:t>Aphrodisias</a:t>
            </a:r>
            <a:r>
              <a:rPr lang="en-GB" dirty="0"/>
              <a:t>: </a:t>
            </a:r>
            <a:r>
              <a:rPr lang="fr-FR" dirty="0"/>
              <a:t>Aphrodite &amp; Augusti</a:t>
            </a:r>
            <a:endParaRPr lang="en-GB" dirty="0"/>
          </a:p>
        </p:txBody>
      </p:sp>
      <p:pic>
        <p:nvPicPr>
          <p:cNvPr id="6" name="Picture 5"/>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6700" b="95800" l="15961" r="84365">
                        <a14:foregroundMark x1="47394" y1="6700" x2="47394" y2="6700"/>
                        <a14:foregroundMark x1="53746" y1="31500" x2="53746" y2="31500"/>
                        <a14:foregroundMark x1="52606" y1="60800" x2="52606" y2="60800"/>
                        <a14:foregroundMark x1="24430" y1="75800" x2="24430" y2="75800"/>
                        <a14:foregroundMark x1="15961" y1="82600" x2="15961" y2="82600"/>
                        <a14:foregroundMark x1="28502" y1="95800" x2="28502" y2="95800"/>
                      </a14:backgroundRemoval>
                    </a14:imgEffect>
                  </a14:imgLayer>
                </a14:imgProps>
              </a:ext>
              <a:ext uri="{28A0092B-C50C-407E-A947-70E740481C1C}">
                <a14:useLocalDpi xmlns:a14="http://schemas.microsoft.com/office/drawing/2010/main" val="0"/>
              </a:ext>
            </a:extLst>
          </a:blip>
          <a:srcRect l="10150" r="11782" b="2076"/>
          <a:stretch/>
        </p:blipFill>
        <p:spPr>
          <a:xfrm>
            <a:off x="5868144" y="188640"/>
            <a:ext cx="3240360" cy="6619648"/>
          </a:xfrm>
          <a:prstGeom prst="rect">
            <a:avLst/>
          </a:prstGeom>
        </p:spPr>
      </p:pic>
      <p:sp>
        <p:nvSpPr>
          <p:cNvPr id="7" name="TextBox 6"/>
          <p:cNvSpPr txBox="1"/>
          <p:nvPr/>
        </p:nvSpPr>
        <p:spPr>
          <a:xfrm>
            <a:off x="3131840" y="1201970"/>
            <a:ext cx="4464496" cy="5755422"/>
          </a:xfrm>
          <a:prstGeom prst="rect">
            <a:avLst/>
          </a:prstGeom>
          <a:noFill/>
        </p:spPr>
        <p:txBody>
          <a:bodyPr wrap="square" rtlCol="0">
            <a:spAutoFit/>
          </a:bodyPr>
          <a:lstStyle/>
          <a:p>
            <a:r>
              <a:rPr lang="en-GB" sz="1600" dirty="0">
                <a:solidFill>
                  <a:schemeClr val="tx1">
                    <a:lumMod val="50000"/>
                  </a:schemeClr>
                </a:solidFill>
              </a:rPr>
              <a:t>   </a:t>
            </a:r>
            <a:r>
              <a:rPr lang="vi-VN" sz="1600" dirty="0">
                <a:solidFill>
                  <a:schemeClr val="tx1">
                    <a:lumMod val="50000"/>
                  </a:schemeClr>
                </a:solidFill>
              </a:rPr>
              <a:t>[Οὐλ(πίαν) Καρ(μινίαν)]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Κλαυδιανὴν θυγα̣-</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τέρα πόλεως μητέ-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ρα συνκλητικῶν</a:t>
            </a:r>
            <a:r>
              <a:rPr lang="en-GB" sz="1600" dirty="0">
                <a:solidFill>
                  <a:schemeClr val="tx1">
                    <a:lumMod val="50000"/>
                  </a:schemeClr>
                </a:solidFill>
              </a:rPr>
              <a:t>.</a:t>
            </a:r>
            <a:r>
              <a:rPr lang="vi-VN" sz="1600" dirty="0">
                <a:solidFill>
                  <a:schemeClr val="tx1">
                    <a:lumMod val="50000"/>
                  </a:schemeClr>
                </a:solidFill>
              </a:rPr>
              <a:t> </a:t>
            </a:r>
            <a:r>
              <a:rPr lang="en-GB" sz="1600" i="1" dirty="0">
                <a:solidFill>
                  <a:schemeClr val="tx1">
                    <a:lumMod val="50000"/>
                  </a:schemeClr>
                </a:solidFill>
              </a:rPr>
              <a:t> </a:t>
            </a:r>
            <a:r>
              <a:rPr lang="vi-VN" sz="1600" dirty="0">
                <a:solidFill>
                  <a:schemeClr val="tx1">
                    <a:lumMod val="50000"/>
                  </a:schemeClr>
                </a:solidFill>
              </a:rPr>
              <a:t>Ἀ</a:t>
            </a:r>
            <a:r>
              <a:rPr lang="en-GB" sz="1600" dirty="0">
                <a:solidFill>
                  <a:schemeClr val="tx1">
                    <a:lumMod val="50000"/>
                  </a:schemeClr>
                </a:solidFill>
              </a:rPr>
              <a:t>-</a:t>
            </a:r>
            <a:r>
              <a:rPr lang="vi-VN" sz="1600" dirty="0">
                <a:solidFill>
                  <a:schemeClr val="tx1">
                    <a:lumMod val="50000"/>
                  </a:schemeClr>
                </a:solidFill>
              </a:rPr>
              <a:t>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σίας </a:t>
            </a:r>
            <a:r>
              <a:rPr lang="vi-VN" sz="1600" b="1" dirty="0">
                <a:solidFill>
                  <a:schemeClr val="tx1">
                    <a:lumMod val="50000"/>
                  </a:schemeClr>
                </a:solidFill>
              </a:rPr>
              <a:t>ἀρχιερείαν</a:t>
            </a:r>
            <a:r>
              <a:rPr lang="vi-VN" sz="1600" dirty="0">
                <a:solidFill>
                  <a:schemeClr val="tx1">
                    <a:lumMod val="50000"/>
                  </a:schemeClr>
                </a:solidFill>
              </a:rPr>
              <a:t> θυ-</a:t>
            </a:r>
            <a:br>
              <a:rPr lang="en-GB" sz="1600" dirty="0">
                <a:solidFill>
                  <a:schemeClr val="tx1">
                    <a:lumMod val="50000"/>
                  </a:schemeClr>
                </a:solidFill>
              </a:rPr>
            </a:br>
            <a:r>
              <a:rPr lang="vi-VN" sz="1600" baseline="30000" dirty="0">
                <a:solidFill>
                  <a:schemeClr val="tx1">
                    <a:lumMod val="50000"/>
                  </a:schemeClr>
                </a:solidFill>
              </a:rPr>
              <a:t>5</a:t>
            </a:r>
            <a:r>
              <a:rPr lang="en-GB" sz="1600" baseline="30000" dirty="0">
                <a:solidFill>
                  <a:schemeClr val="tx1">
                    <a:lumMod val="50000"/>
                  </a:schemeClr>
                </a:solidFill>
              </a:rPr>
              <a:t>  </a:t>
            </a:r>
            <a:r>
              <a:rPr lang="vi-VN" sz="1600" dirty="0">
                <a:solidFill>
                  <a:schemeClr val="tx1">
                    <a:lumMod val="50000"/>
                  </a:schemeClr>
                </a:solidFill>
              </a:rPr>
              <a:t>γατέρα Μ(άρκου) Οὐλ(πίου) Καρ(μινίου)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Κλαυδιανοῦ </a:t>
            </a:r>
            <a:r>
              <a:rPr lang="vi-VN" sz="1600" b="1" dirty="0">
                <a:solidFill>
                  <a:schemeClr val="tx1">
                    <a:lumMod val="50000"/>
                  </a:schemeClr>
                </a:solidFill>
              </a:rPr>
              <a:t>Ἀσίας</a:t>
            </a:r>
            <a:r>
              <a:rPr lang="vi-VN" sz="1600" dirty="0">
                <a:solidFill>
                  <a:schemeClr val="tx1">
                    <a:lumMod val="50000"/>
                  </a:schemeClr>
                </a:solidFill>
              </a:rPr>
              <a:t> </a:t>
            </a:r>
            <a:br>
              <a:rPr lang="en-GB" sz="1600" dirty="0">
                <a:solidFill>
                  <a:schemeClr val="tx1">
                    <a:lumMod val="50000"/>
                  </a:schemeClr>
                </a:solidFill>
              </a:rPr>
            </a:br>
            <a:r>
              <a:rPr lang="en-GB" sz="1600" dirty="0">
                <a:solidFill>
                  <a:schemeClr val="tx1">
                    <a:lumMod val="50000"/>
                  </a:schemeClr>
                </a:solidFill>
              </a:rPr>
              <a:t>   </a:t>
            </a:r>
            <a:r>
              <a:rPr lang="vi-VN" sz="1600" b="1" dirty="0">
                <a:solidFill>
                  <a:schemeClr val="tx1">
                    <a:lumMod val="50000"/>
                  </a:schemeClr>
                </a:solidFill>
              </a:rPr>
              <a:t>ἀρχιερέως</a:t>
            </a:r>
            <a:r>
              <a:rPr lang="vi-VN" sz="1600" dirty="0">
                <a:solidFill>
                  <a:schemeClr val="tx1">
                    <a:lumMod val="50000"/>
                  </a:schemeClr>
                </a:solidFill>
              </a:rPr>
              <a:t> καὶ </a:t>
            </a:r>
            <a:r>
              <a:rPr lang="vi-VN" sz="1600" b="1" dirty="0">
                <a:solidFill>
                  <a:schemeClr val="tx1">
                    <a:lumMod val="50000"/>
                  </a:schemeClr>
                </a:solidFill>
              </a:rPr>
              <a:t>ἀρχιε</a:t>
            </a:r>
            <a:r>
              <a:rPr lang="en-GB" sz="1600" dirty="0">
                <a:solidFill>
                  <a:schemeClr val="tx1">
                    <a:lumMod val="50000"/>
                  </a:schemeClr>
                </a:solidFill>
              </a:rPr>
              <a:t>-</a:t>
            </a:r>
            <a:r>
              <a:rPr lang="vi-VN" sz="1600" dirty="0">
                <a:solidFill>
                  <a:schemeClr val="tx1">
                    <a:lumMod val="50000"/>
                  </a:schemeClr>
                </a:solidFill>
              </a:rPr>
              <a:t> </a:t>
            </a:r>
            <a:br>
              <a:rPr lang="en-GB" sz="1600" dirty="0">
                <a:solidFill>
                  <a:schemeClr val="tx1">
                    <a:lumMod val="50000"/>
                  </a:schemeClr>
                </a:solidFill>
              </a:rPr>
            </a:br>
            <a:r>
              <a:rPr lang="en-GB" sz="1600" dirty="0">
                <a:solidFill>
                  <a:schemeClr val="tx1">
                    <a:lumMod val="50000"/>
                  </a:schemeClr>
                </a:solidFill>
              </a:rPr>
              <a:t>   </a:t>
            </a:r>
            <a:r>
              <a:rPr lang="vi-VN" sz="1600" b="1" dirty="0">
                <a:solidFill>
                  <a:schemeClr val="tx1">
                    <a:lumMod val="50000"/>
                  </a:schemeClr>
                </a:solidFill>
              </a:rPr>
              <a:t>ρέως</a:t>
            </a:r>
            <a:r>
              <a:rPr lang="vi-VN" sz="1600" dirty="0">
                <a:solidFill>
                  <a:schemeClr val="tx1">
                    <a:lumMod val="50000"/>
                  </a:schemeClr>
                </a:solidFill>
              </a:rPr>
              <a:t> καὶ Οὐλ(πίας) Κλ(αυδίας) Καρ(μινίας)</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 Προκλῆς θυγατρὸς </a:t>
            </a:r>
            <a:br>
              <a:rPr lang="en-GB" sz="1600" dirty="0">
                <a:solidFill>
                  <a:schemeClr val="tx1">
                    <a:lumMod val="50000"/>
                  </a:schemeClr>
                </a:solidFill>
              </a:rPr>
            </a:br>
            <a:r>
              <a:rPr lang="vi-VN" sz="1600" baseline="30000" dirty="0">
                <a:solidFill>
                  <a:schemeClr val="tx1">
                    <a:lumMod val="50000"/>
                  </a:schemeClr>
                </a:solidFill>
              </a:rPr>
              <a:t>10</a:t>
            </a:r>
            <a:r>
              <a:rPr lang="vi-VN" sz="1600" dirty="0">
                <a:solidFill>
                  <a:schemeClr val="tx1">
                    <a:lumMod val="50000"/>
                  </a:schemeClr>
                </a:solidFill>
              </a:rPr>
              <a:t> πόλεως </a:t>
            </a:r>
            <a:r>
              <a:rPr lang="vi-VN" sz="1600" b="1" dirty="0">
                <a:solidFill>
                  <a:schemeClr val="tx1">
                    <a:lumMod val="50000"/>
                  </a:schemeClr>
                </a:solidFill>
              </a:rPr>
              <a:t>Ἀσίας</a:t>
            </a:r>
            <a:r>
              <a:rPr lang="vi-VN" sz="1600" dirty="0">
                <a:solidFill>
                  <a:schemeClr val="tx1">
                    <a:lumMod val="50000"/>
                  </a:schemeClr>
                </a:solidFill>
              </a:rPr>
              <a:t> </a:t>
            </a:r>
            <a:r>
              <a:rPr lang="vi-VN" sz="1600" b="1" dirty="0">
                <a:solidFill>
                  <a:schemeClr val="tx1">
                    <a:lumMod val="50000"/>
                  </a:schemeClr>
                </a:solidFill>
              </a:rPr>
              <a:t>ἀρχιε</a:t>
            </a:r>
            <a:r>
              <a:rPr lang="en-GB" sz="1600" dirty="0">
                <a:solidFill>
                  <a:schemeClr val="tx1">
                    <a:lumMod val="50000"/>
                  </a:schemeClr>
                </a:solidFill>
              </a:rPr>
              <a:t>-</a:t>
            </a:r>
            <a:r>
              <a:rPr lang="vi-VN" sz="1600" dirty="0">
                <a:solidFill>
                  <a:schemeClr val="tx1">
                    <a:lumMod val="50000"/>
                  </a:schemeClr>
                </a:solidFill>
              </a:rPr>
              <a:t>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ρείας δὶς </a:t>
            </a:r>
            <a:r>
              <a:rPr lang="vi-VN" sz="1600" b="1" dirty="0">
                <a:solidFill>
                  <a:schemeClr val="tx1">
                    <a:lumMod val="50000"/>
                  </a:schemeClr>
                </a:solidFill>
              </a:rPr>
              <a:t>ἀρχιερείας</a:t>
            </a:r>
            <a:r>
              <a:rPr lang="vi-VN" sz="1600" dirty="0">
                <a:solidFill>
                  <a:schemeClr val="tx1">
                    <a:lumMod val="50000"/>
                  </a:schemeClr>
                </a:solidFill>
              </a:rPr>
              <a:t> </a:t>
            </a:r>
            <a:br>
              <a:rPr lang="en-GB" sz="1600" dirty="0">
                <a:solidFill>
                  <a:schemeClr val="tx1">
                    <a:lumMod val="50000"/>
                  </a:schemeClr>
                </a:solidFill>
              </a:rPr>
            </a:br>
            <a:r>
              <a:rPr lang="en-GB" sz="1600" dirty="0">
                <a:solidFill>
                  <a:schemeClr val="tx1">
                    <a:lumMod val="50000"/>
                  </a:schemeClr>
                </a:solidFill>
              </a:rPr>
              <a:t>   </a:t>
            </a:r>
            <a:r>
              <a:rPr lang="vi-VN" sz="1600" b="1" dirty="0">
                <a:solidFill>
                  <a:schemeClr val="tx1">
                    <a:lumMod val="50000"/>
                  </a:schemeClr>
                </a:solidFill>
              </a:rPr>
              <a:t>ἱερέων</a:t>
            </a:r>
            <a:r>
              <a:rPr lang="vi-VN" sz="1600" dirty="0">
                <a:solidFill>
                  <a:schemeClr val="tx1">
                    <a:lumMod val="50000"/>
                  </a:schemeClr>
                </a:solidFill>
              </a:rPr>
              <a:t> διὰ βίου τῆς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θεοῦ </a:t>
            </a:r>
            <a:r>
              <a:rPr lang="vi-VN" sz="1600" b="1" dirty="0">
                <a:solidFill>
                  <a:schemeClr val="tx1">
                    <a:lumMod val="50000"/>
                  </a:schemeClr>
                </a:solidFill>
              </a:rPr>
              <a:t>Ἀφροδείτης</a:t>
            </a:r>
            <a:r>
              <a:rPr lang="vi-VN" sz="1600" dirty="0">
                <a:solidFill>
                  <a:schemeClr val="tx1">
                    <a:lumMod val="50000"/>
                  </a:schemeClr>
                </a:solidFill>
              </a:rPr>
              <a:t>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προγόνων Ἀσίας ἀρ- </a:t>
            </a:r>
            <a:br>
              <a:rPr lang="en-GB" sz="1600" dirty="0">
                <a:solidFill>
                  <a:schemeClr val="tx1">
                    <a:lumMod val="50000"/>
                  </a:schemeClr>
                </a:solidFill>
              </a:rPr>
            </a:br>
            <a:r>
              <a:rPr lang="vi-VN" sz="1600" baseline="30000" dirty="0">
                <a:solidFill>
                  <a:schemeClr val="tx1">
                    <a:lumMod val="50000"/>
                  </a:schemeClr>
                </a:solidFill>
              </a:rPr>
              <a:t>15</a:t>
            </a:r>
            <a:r>
              <a:rPr lang="en-GB" sz="1600" baseline="30000" dirty="0">
                <a:solidFill>
                  <a:schemeClr val="tx1">
                    <a:lumMod val="50000"/>
                  </a:schemeClr>
                </a:solidFill>
              </a:rPr>
              <a:t> </a:t>
            </a:r>
            <a:r>
              <a:rPr lang="vi-VN" sz="1600" dirty="0">
                <a:solidFill>
                  <a:schemeClr val="tx1">
                    <a:lumMod val="50000"/>
                  </a:schemeClr>
                </a:solidFill>
              </a:rPr>
              <a:t>χιερέων καὶ ἀρχιερέ-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ων ἀνεψίαν συνκλη-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τικῶν καὶ ὑπατικῶν</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ἐπιμεληθέντος </a:t>
            </a:r>
            <a:br>
              <a:rPr lang="en-GB" sz="1600" i="1" dirty="0">
                <a:solidFill>
                  <a:schemeClr val="tx1">
                    <a:lumMod val="50000"/>
                  </a:schemeClr>
                </a:solidFill>
              </a:rPr>
            </a:br>
            <a:r>
              <a:rPr lang="en-GB" sz="1600" i="1" dirty="0">
                <a:solidFill>
                  <a:schemeClr val="tx1">
                    <a:lumMod val="50000"/>
                  </a:schemeClr>
                </a:solidFill>
              </a:rPr>
              <a:t>   </a:t>
            </a:r>
            <a:r>
              <a:rPr lang="vi-VN" sz="1600" dirty="0">
                <a:solidFill>
                  <a:schemeClr val="tx1">
                    <a:lumMod val="50000"/>
                  </a:schemeClr>
                </a:solidFill>
              </a:rPr>
              <a:t>Μ(άρκου) Αὐρ(ηλίου) Ζηνοβίου τετράκις </a:t>
            </a:r>
            <a:br>
              <a:rPr lang="en-GB" sz="1600" dirty="0">
                <a:solidFill>
                  <a:schemeClr val="tx1">
                    <a:lumMod val="50000"/>
                  </a:schemeClr>
                </a:solidFill>
              </a:rPr>
            </a:br>
            <a:r>
              <a:rPr lang="vi-VN" sz="1600" baseline="30000" dirty="0">
                <a:solidFill>
                  <a:schemeClr val="tx1">
                    <a:lumMod val="50000"/>
                  </a:schemeClr>
                </a:solidFill>
              </a:rPr>
              <a:t>20</a:t>
            </a:r>
            <a:r>
              <a:rPr lang="en-GB" sz="1600" i="1" dirty="0">
                <a:solidFill>
                  <a:schemeClr val="tx1">
                    <a:lumMod val="50000"/>
                  </a:schemeClr>
                </a:solidFill>
              </a:rPr>
              <a:t> </a:t>
            </a:r>
            <a:r>
              <a:rPr lang="vi-VN" sz="1600" dirty="0">
                <a:solidFill>
                  <a:schemeClr val="tx1">
                    <a:lumMod val="50000"/>
                  </a:schemeClr>
                </a:solidFill>
              </a:rPr>
              <a:t>τοῦ Ζηνοβίου τοῦ Ἀρτεμι-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δώρου Ἐπαφροδείτου ἱε- </a:t>
            </a:r>
            <a:br>
              <a:rPr lang="en-GB" sz="1600" dirty="0">
                <a:solidFill>
                  <a:schemeClr val="tx1">
                    <a:lumMod val="50000"/>
                  </a:schemeClr>
                </a:solidFill>
              </a:rPr>
            </a:br>
            <a:r>
              <a:rPr lang="en-GB" sz="1600" dirty="0">
                <a:solidFill>
                  <a:schemeClr val="tx1">
                    <a:lumMod val="50000"/>
                  </a:schemeClr>
                </a:solidFill>
              </a:rPr>
              <a:t>   </a:t>
            </a:r>
            <a:r>
              <a:rPr lang="vi-VN" sz="1600" dirty="0">
                <a:solidFill>
                  <a:schemeClr val="tx1">
                    <a:lumMod val="50000"/>
                  </a:schemeClr>
                </a:solidFill>
              </a:rPr>
              <a:t>ρεως διὰ βίου Θεῶν Ἐρώτων</a:t>
            </a:r>
            <a:r>
              <a:rPr lang="en-GB" sz="1600" dirty="0">
                <a:solidFill>
                  <a:schemeClr val="tx1">
                    <a:lumMod val="50000"/>
                  </a:schemeClr>
                </a:solidFill>
              </a:rPr>
              <a:t>. </a:t>
            </a:r>
          </a:p>
        </p:txBody>
      </p:sp>
      <p:sp>
        <p:nvSpPr>
          <p:cNvPr id="8" name="TextBox 7"/>
          <p:cNvSpPr txBox="1"/>
          <p:nvPr/>
        </p:nvSpPr>
        <p:spPr>
          <a:xfrm>
            <a:off x="6588224" y="6135687"/>
            <a:ext cx="2304256" cy="461665"/>
          </a:xfrm>
          <a:prstGeom prst="rect">
            <a:avLst/>
          </a:prstGeom>
          <a:noFill/>
        </p:spPr>
        <p:txBody>
          <a:bodyPr wrap="square" rtlCol="0">
            <a:spAutoFit/>
          </a:bodyPr>
          <a:lstStyle/>
          <a:p>
            <a:r>
              <a:rPr lang="en-GB" sz="1200" dirty="0" err="1">
                <a:solidFill>
                  <a:schemeClr val="bg1">
                    <a:lumMod val="75000"/>
                    <a:lumOff val="25000"/>
                  </a:schemeClr>
                </a:solidFill>
              </a:rPr>
              <a:t>I.Aph</a:t>
            </a:r>
            <a:r>
              <a:rPr lang="en-GB" sz="1200" dirty="0">
                <a:solidFill>
                  <a:schemeClr val="bg1">
                    <a:lumMod val="75000"/>
                    <a:lumOff val="25000"/>
                  </a:schemeClr>
                </a:solidFill>
              </a:rPr>
              <a:t> 12.1020. </a:t>
            </a:r>
            <a:r>
              <a:rPr lang="en-GB" sz="1200" dirty="0" err="1">
                <a:solidFill>
                  <a:schemeClr val="bg1">
                    <a:lumMod val="75000"/>
                    <a:lumOff val="25000"/>
                  </a:schemeClr>
                </a:solidFill>
              </a:rPr>
              <a:t>Statuenbasis</a:t>
            </a:r>
            <a:r>
              <a:rPr lang="en-GB" sz="1200" dirty="0">
                <a:solidFill>
                  <a:schemeClr val="bg1">
                    <a:lumMod val="75000"/>
                    <a:lumOff val="25000"/>
                  </a:schemeClr>
                </a:solidFill>
              </a:rPr>
              <a:t> in </a:t>
            </a:r>
            <a:r>
              <a:rPr lang="en-GB" sz="1200" dirty="0" err="1">
                <a:solidFill>
                  <a:schemeClr val="bg1">
                    <a:lumMod val="75000"/>
                    <a:lumOff val="25000"/>
                  </a:schemeClr>
                </a:solidFill>
              </a:rPr>
              <a:t>weissem</a:t>
            </a:r>
            <a:r>
              <a:rPr lang="en-GB" sz="1200" dirty="0">
                <a:solidFill>
                  <a:schemeClr val="bg1">
                    <a:lumMod val="75000"/>
                    <a:lumOff val="25000"/>
                  </a:schemeClr>
                </a:solidFill>
              </a:rPr>
              <a:t> </a:t>
            </a:r>
            <a:r>
              <a:rPr lang="en-GB" sz="1200" dirty="0" err="1">
                <a:solidFill>
                  <a:schemeClr val="bg1">
                    <a:lumMod val="75000"/>
                    <a:lumOff val="25000"/>
                  </a:schemeClr>
                </a:solidFill>
              </a:rPr>
              <a:t>Marmor</a:t>
            </a:r>
            <a:r>
              <a:rPr lang="en-GB" sz="1200" dirty="0">
                <a:solidFill>
                  <a:schemeClr val="bg1">
                    <a:lumMod val="75000"/>
                    <a:lumOff val="25000"/>
                  </a:schemeClr>
                </a:solidFill>
              </a:rPr>
              <a:t>. 3. </a:t>
            </a:r>
            <a:r>
              <a:rPr lang="en-GB" sz="1200" dirty="0" err="1">
                <a:solidFill>
                  <a:schemeClr val="bg1">
                    <a:lumMod val="75000"/>
                    <a:lumOff val="25000"/>
                  </a:schemeClr>
                </a:solidFill>
              </a:rPr>
              <a:t>Jh</a:t>
            </a:r>
            <a:r>
              <a:rPr lang="en-GB" sz="1200" dirty="0">
                <a:solidFill>
                  <a:schemeClr val="bg1">
                    <a:lumMod val="75000"/>
                    <a:lumOff val="25000"/>
                  </a:schemeClr>
                </a:solidFill>
              </a:rPr>
              <a:t>.</a:t>
            </a:r>
          </a:p>
        </p:txBody>
      </p:sp>
      <p:sp>
        <p:nvSpPr>
          <p:cNvPr id="9" name="Content Placeholder 2"/>
          <p:cNvSpPr txBox="1">
            <a:spLocks/>
          </p:cNvSpPr>
          <p:nvPr/>
        </p:nvSpPr>
        <p:spPr>
          <a:xfrm rot="748939">
            <a:off x="3338866" y="4849902"/>
            <a:ext cx="3312386" cy="1611607"/>
          </a:xfrm>
          <a:prstGeom prst="rect">
            <a:avLst/>
          </a:prstGeom>
          <a:gradFill>
            <a:gsLst>
              <a:gs pos="0">
                <a:schemeClr val="accent6">
                  <a:shade val="15000"/>
                  <a:satMod val="180000"/>
                  <a:alpha val="70000"/>
                </a:schemeClr>
              </a:gs>
              <a:gs pos="50000">
                <a:schemeClr val="accent6">
                  <a:shade val="45000"/>
                  <a:satMod val="170000"/>
                </a:schemeClr>
              </a:gs>
              <a:gs pos="70000">
                <a:schemeClr val="accent6">
                  <a:tint val="99000"/>
                  <a:shade val="65000"/>
                  <a:satMod val="155000"/>
                </a:schemeClr>
              </a:gs>
              <a:gs pos="100000">
                <a:schemeClr val="accent6">
                  <a:tint val="95500"/>
                  <a:shade val="100000"/>
                  <a:satMod val="155000"/>
                </a:schemeClr>
              </a:gs>
            </a:gsLst>
          </a:gradFill>
          <a:ln/>
        </p:spPr>
        <p:style>
          <a:lnRef idx="1">
            <a:schemeClr val="accent6"/>
          </a:lnRef>
          <a:fillRef idx="3">
            <a:schemeClr val="accent6"/>
          </a:fillRef>
          <a:effectRef idx="2">
            <a:schemeClr val="accent6"/>
          </a:effectRef>
          <a:fontRef idx="minor">
            <a:schemeClr val="lt1"/>
          </a:fontRef>
        </p:style>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fr-FR" sz="1800" b="1" dirty="0">
                <a:solidFill>
                  <a:schemeClr val="accent5">
                    <a:lumMod val="75000"/>
                  </a:schemeClr>
                </a:solidFill>
                <a:effectLst>
                  <a:outerShdw blurRad="38100" dist="38100" dir="2700000" algn="tl">
                    <a:srgbClr val="000000">
                      <a:alpha val="43137"/>
                    </a:srgbClr>
                  </a:outerShdw>
                </a:effectLst>
              </a:rPr>
              <a:t>Rolle der </a:t>
            </a:r>
            <a:r>
              <a:rPr lang="fr-FR" sz="1800" b="1" dirty="0" err="1">
                <a:solidFill>
                  <a:schemeClr val="accent5">
                    <a:lumMod val="75000"/>
                  </a:schemeClr>
                </a:solidFill>
                <a:effectLst>
                  <a:outerShdw blurRad="38100" dist="38100" dir="2700000" algn="tl">
                    <a:srgbClr val="000000">
                      <a:alpha val="43137"/>
                    </a:srgbClr>
                  </a:outerShdw>
                </a:effectLst>
              </a:rPr>
              <a:t>Frau</a:t>
            </a:r>
            <a:r>
              <a:rPr lang="fr-FR" sz="1800" b="1" dirty="0">
                <a:solidFill>
                  <a:schemeClr val="accent5">
                    <a:lumMod val="75000"/>
                  </a:schemeClr>
                </a:solidFill>
                <a:effectLst>
                  <a:outerShdw blurRad="38100" dist="38100" dir="2700000" algn="tl">
                    <a:srgbClr val="000000">
                      <a:alpha val="43137"/>
                    </a:srgbClr>
                  </a:outerShdw>
                </a:effectLst>
              </a:rPr>
              <a:t>, der </a:t>
            </a:r>
            <a:r>
              <a:rPr lang="fr-FR" sz="1800" b="1" dirty="0" err="1">
                <a:solidFill>
                  <a:schemeClr val="accent5">
                    <a:lumMod val="75000"/>
                  </a:schemeClr>
                </a:solidFill>
                <a:effectLst>
                  <a:outerShdw blurRad="38100" dist="38100" dir="2700000" algn="tl">
                    <a:srgbClr val="000000">
                      <a:alpha val="43137"/>
                    </a:srgbClr>
                  </a:outerShdw>
                </a:effectLst>
              </a:rPr>
              <a:t>Mutter</a:t>
            </a:r>
            <a:endParaRPr lang="fr-FR" sz="1800" b="1" dirty="0">
              <a:solidFill>
                <a:schemeClr val="accent5">
                  <a:lumMod val="75000"/>
                </a:schemeClr>
              </a:solidFill>
              <a:effectLst>
                <a:outerShdw blurRad="38100" dist="38100" dir="2700000" algn="tl">
                  <a:srgbClr val="000000">
                    <a:alpha val="43137"/>
                  </a:srgbClr>
                </a:outerShdw>
              </a:effectLst>
            </a:endParaRPr>
          </a:p>
          <a:p>
            <a:r>
              <a:rPr lang="fr-FR" sz="1800" b="1" dirty="0" err="1">
                <a:solidFill>
                  <a:schemeClr val="accent5">
                    <a:lumMod val="75000"/>
                  </a:schemeClr>
                </a:solidFill>
                <a:effectLst>
                  <a:outerShdw blurRad="38100" dist="38100" dir="2700000" algn="tl">
                    <a:srgbClr val="000000">
                      <a:alpha val="43137"/>
                    </a:srgbClr>
                  </a:outerShdw>
                </a:effectLst>
              </a:rPr>
              <a:t>Allesamt</a:t>
            </a:r>
            <a:r>
              <a:rPr lang="fr-FR" sz="1800" b="1" dirty="0">
                <a:solidFill>
                  <a:schemeClr val="accent5">
                    <a:lumMod val="75000"/>
                  </a:schemeClr>
                </a:solidFill>
                <a:effectLst>
                  <a:outerShdw blurRad="38100" dist="38100" dir="2700000" algn="tl">
                    <a:srgbClr val="000000">
                      <a:alpha val="43137"/>
                    </a:srgbClr>
                  </a:outerShdw>
                </a:effectLst>
              </a:rPr>
              <a:t> </a:t>
            </a:r>
            <a:r>
              <a:rPr lang="fr-FR" sz="1800" b="1" dirty="0" err="1">
                <a:solidFill>
                  <a:schemeClr val="accent5">
                    <a:lumMod val="75000"/>
                  </a:schemeClr>
                </a:solidFill>
                <a:effectLst>
                  <a:outerShdw blurRad="38100" dist="38100" dir="2700000" algn="tl">
                    <a:srgbClr val="000000">
                      <a:alpha val="43137"/>
                    </a:srgbClr>
                  </a:outerShdw>
                </a:effectLst>
              </a:rPr>
              <a:t>Priester</a:t>
            </a:r>
            <a:r>
              <a:rPr lang="fr-FR" sz="1800" b="1" dirty="0">
                <a:solidFill>
                  <a:schemeClr val="accent5">
                    <a:lumMod val="75000"/>
                  </a:schemeClr>
                </a:solidFill>
                <a:effectLst>
                  <a:outerShdw blurRad="38100" dist="38100" dir="2700000" algn="tl">
                    <a:srgbClr val="000000">
                      <a:alpha val="43137"/>
                    </a:srgbClr>
                  </a:outerShdw>
                </a:effectLst>
              </a:rPr>
              <a:t> </a:t>
            </a:r>
            <a:br>
              <a:rPr lang="fr-FR" sz="1800" b="1" dirty="0">
                <a:solidFill>
                  <a:schemeClr val="accent5">
                    <a:lumMod val="75000"/>
                  </a:schemeClr>
                </a:solidFill>
                <a:effectLst>
                  <a:outerShdw blurRad="38100" dist="38100" dir="2700000" algn="tl">
                    <a:srgbClr val="000000">
                      <a:alpha val="43137"/>
                    </a:srgbClr>
                  </a:outerShdw>
                </a:effectLst>
              </a:rPr>
            </a:br>
            <a:r>
              <a:rPr lang="fr-FR" sz="1800" b="1" dirty="0">
                <a:solidFill>
                  <a:schemeClr val="accent5">
                    <a:lumMod val="75000"/>
                  </a:schemeClr>
                </a:solidFill>
                <a:effectLst>
                  <a:outerShdw blurRad="38100" dist="38100" dir="2700000" algn="tl">
                    <a:srgbClr val="000000">
                      <a:alpha val="43137"/>
                    </a:srgbClr>
                  </a:outerShdw>
                </a:effectLst>
              </a:rPr>
              <a:t>der Aphrodite</a:t>
            </a:r>
          </a:p>
          <a:p>
            <a:r>
              <a:rPr lang="fr-FR" sz="1800" b="1" dirty="0" err="1">
                <a:solidFill>
                  <a:schemeClr val="accent5">
                    <a:lumMod val="75000"/>
                  </a:schemeClr>
                </a:solidFill>
                <a:effectLst>
                  <a:outerShdw blurRad="38100" dist="38100" dir="2700000" algn="tl">
                    <a:srgbClr val="000000">
                      <a:alpha val="43137"/>
                    </a:srgbClr>
                  </a:outerShdw>
                </a:effectLst>
              </a:rPr>
              <a:t>Kinder</a:t>
            </a:r>
            <a:r>
              <a:rPr lang="fr-FR" sz="1800" b="1" dirty="0">
                <a:solidFill>
                  <a:schemeClr val="accent5">
                    <a:lumMod val="75000"/>
                  </a:schemeClr>
                </a:solidFill>
                <a:effectLst>
                  <a:outerShdw blurRad="38100" dist="38100" dir="2700000" algn="tl">
                    <a:srgbClr val="000000">
                      <a:alpha val="43137"/>
                    </a:srgbClr>
                  </a:outerShdw>
                </a:effectLst>
              </a:rPr>
              <a:t>: </a:t>
            </a:r>
            <a:r>
              <a:rPr lang="fr-FR" sz="1800" b="1" dirty="0" err="1">
                <a:solidFill>
                  <a:schemeClr val="accent5">
                    <a:lumMod val="75000"/>
                  </a:schemeClr>
                </a:solidFill>
                <a:effectLst>
                  <a:outerShdw blurRad="38100" dist="38100" dir="2700000" algn="tl">
                    <a:srgbClr val="000000">
                      <a:alpha val="43137"/>
                    </a:srgbClr>
                  </a:outerShdw>
                </a:effectLst>
              </a:rPr>
              <a:t>Hohepriester</a:t>
            </a:r>
            <a:r>
              <a:rPr lang="fr-FR" sz="1800" b="1" dirty="0">
                <a:solidFill>
                  <a:schemeClr val="accent5">
                    <a:lumMod val="75000"/>
                  </a:schemeClr>
                </a:solidFill>
                <a:effectLst>
                  <a:outerShdw blurRad="38100" dist="38100" dir="2700000" algn="tl">
                    <a:srgbClr val="000000">
                      <a:alpha val="43137"/>
                    </a:srgbClr>
                  </a:outerShdw>
                </a:effectLst>
              </a:rPr>
              <a:t> der </a:t>
            </a:r>
            <a:r>
              <a:rPr lang="fr-FR" sz="1800" b="1" dirty="0" err="1">
                <a:solidFill>
                  <a:schemeClr val="accent5">
                    <a:lumMod val="75000"/>
                  </a:schemeClr>
                </a:solidFill>
                <a:effectLst>
                  <a:outerShdw blurRad="38100" dist="38100" dir="2700000" algn="tl">
                    <a:srgbClr val="000000">
                      <a:alpha val="43137"/>
                    </a:srgbClr>
                  </a:outerShdw>
                </a:effectLst>
              </a:rPr>
              <a:t>Provinz</a:t>
            </a:r>
            <a:r>
              <a:rPr lang="fr-FR" sz="1800" b="1" dirty="0">
                <a:solidFill>
                  <a:schemeClr val="accent5">
                    <a:lumMod val="75000"/>
                  </a:schemeClr>
                </a:solidFill>
                <a:effectLst>
                  <a:outerShdw blurRad="38100" dist="38100" dir="2700000" algn="tl">
                    <a:srgbClr val="000000">
                      <a:alpha val="43137"/>
                    </a:srgbClr>
                  </a:outerShdw>
                </a:effectLst>
              </a:rPr>
              <a:t> </a:t>
            </a:r>
            <a:r>
              <a:rPr lang="fr-FR" sz="1800" b="1" dirty="0" err="1">
                <a:solidFill>
                  <a:schemeClr val="accent5">
                    <a:lumMod val="75000"/>
                  </a:schemeClr>
                </a:solidFill>
                <a:effectLst>
                  <a:outerShdw blurRad="38100" dist="38100" dir="2700000" algn="tl">
                    <a:srgbClr val="000000">
                      <a:alpha val="43137"/>
                    </a:srgbClr>
                  </a:outerShdw>
                </a:effectLst>
              </a:rPr>
              <a:t>Asia</a:t>
            </a:r>
            <a:endParaRPr lang="fr-FR" sz="1800" b="1" dirty="0">
              <a:solidFill>
                <a:schemeClr val="accent5">
                  <a:lumMod val="75000"/>
                </a:schemeClr>
              </a:solidFill>
              <a:effectLst>
                <a:outerShdw blurRad="38100" dist="38100" dir="2700000" algn="tl">
                  <a:srgbClr val="000000">
                    <a:alpha val="43137"/>
                  </a:srgbClr>
                </a:outerShdw>
              </a:effectLst>
            </a:endParaRPr>
          </a:p>
        </p:txBody>
      </p:sp>
      <p:sp>
        <p:nvSpPr>
          <p:cNvPr id="11" name="Content Placeholder 2"/>
          <p:cNvSpPr>
            <a:spLocks noGrp="1"/>
          </p:cNvSpPr>
          <p:nvPr>
            <p:ph idx="1"/>
          </p:nvPr>
        </p:nvSpPr>
        <p:spPr>
          <a:xfrm>
            <a:off x="0" y="1484784"/>
            <a:ext cx="3275856" cy="5373216"/>
          </a:xfrm>
        </p:spPr>
        <p:txBody>
          <a:bodyPr>
            <a:noAutofit/>
          </a:bodyPr>
          <a:lstStyle/>
          <a:p>
            <a:r>
              <a:rPr lang="en-GB" sz="2000" dirty="0" err="1">
                <a:solidFill>
                  <a:schemeClr val="accent5">
                    <a:lumMod val="60000"/>
                    <a:lumOff val="40000"/>
                  </a:schemeClr>
                </a:solidFill>
                <a:effectLst>
                  <a:outerShdw blurRad="38100" dist="38100" dir="2700000" algn="tl">
                    <a:srgbClr val="000000">
                      <a:alpha val="43137"/>
                    </a:srgbClr>
                  </a:outerShdw>
                </a:effectLst>
              </a:rPr>
              <a:t>Ulpia</a:t>
            </a:r>
            <a:r>
              <a:rPr lang="en-GB" sz="2000" dirty="0">
                <a:solidFill>
                  <a:schemeClr val="accent5">
                    <a:lumMod val="60000"/>
                    <a:lumOff val="40000"/>
                  </a:schemeClr>
                </a:solidFill>
                <a:effectLst>
                  <a:outerShdw blurRad="38100" dist="38100" dir="2700000" algn="tl">
                    <a:srgbClr val="000000">
                      <a:alpha val="43137"/>
                    </a:srgbClr>
                  </a:outerShdw>
                </a:effectLst>
              </a:rPr>
              <a:t> </a:t>
            </a:r>
            <a:r>
              <a:rPr lang="en-GB" sz="2000" dirty="0" err="1">
                <a:solidFill>
                  <a:schemeClr val="accent5">
                    <a:lumMod val="60000"/>
                    <a:lumOff val="40000"/>
                  </a:schemeClr>
                </a:solidFill>
                <a:effectLst>
                  <a:outerShdw blurRad="38100" dist="38100" dir="2700000" algn="tl">
                    <a:srgbClr val="000000">
                      <a:alpha val="43137"/>
                    </a:srgbClr>
                  </a:outerShdw>
                </a:effectLst>
              </a:rPr>
              <a:t>Carminia</a:t>
            </a:r>
            <a:r>
              <a:rPr lang="en-GB" sz="2000" dirty="0">
                <a:solidFill>
                  <a:schemeClr val="accent5">
                    <a:lumMod val="60000"/>
                    <a:lumOff val="40000"/>
                  </a:schemeClr>
                </a:solidFill>
                <a:effectLst>
                  <a:outerShdw blurRad="38100" dist="38100" dir="2700000" algn="tl">
                    <a:srgbClr val="000000">
                      <a:alpha val="43137"/>
                    </a:srgbClr>
                  </a:outerShdw>
                </a:effectLst>
              </a:rPr>
              <a:t> </a:t>
            </a:r>
            <a:r>
              <a:rPr lang="en-GB" sz="2000" dirty="0" err="1">
                <a:solidFill>
                  <a:schemeClr val="accent5">
                    <a:lumMod val="60000"/>
                    <a:lumOff val="40000"/>
                  </a:schemeClr>
                </a:solidFill>
                <a:effectLst>
                  <a:outerShdw blurRad="38100" dist="38100" dir="2700000" algn="tl">
                    <a:srgbClr val="000000">
                      <a:alpha val="43137"/>
                    </a:srgbClr>
                  </a:outerShdw>
                </a:effectLst>
              </a:rPr>
              <a:t>Claudiane</a:t>
            </a:r>
            <a:endParaRPr lang="en-GB" sz="2000" dirty="0">
              <a:solidFill>
                <a:schemeClr val="accent5">
                  <a:lumMod val="60000"/>
                  <a:lumOff val="40000"/>
                </a:schemeClr>
              </a:solidFill>
              <a:effectLst>
                <a:outerShdw blurRad="38100" dist="38100" dir="2700000" algn="tl">
                  <a:srgbClr val="000000">
                    <a:alpha val="43137"/>
                  </a:srgbClr>
                </a:outerShdw>
              </a:effectLst>
            </a:endParaRPr>
          </a:p>
          <a:p>
            <a:pPr lvl="1"/>
            <a:r>
              <a:rPr lang="en-GB" sz="1600" dirty="0">
                <a:solidFill>
                  <a:schemeClr val="accent5">
                    <a:lumMod val="60000"/>
                    <a:lumOff val="40000"/>
                  </a:schemeClr>
                </a:solidFill>
                <a:effectLst>
                  <a:outerShdw blurRad="38100" dist="38100" dir="2700000" algn="tl">
                    <a:srgbClr val="000000">
                      <a:alpha val="43137"/>
                    </a:srgbClr>
                  </a:outerShdw>
                </a:effectLst>
              </a:rPr>
              <a:t>“</a:t>
            </a:r>
            <a:r>
              <a:rPr lang="en-GB" sz="1600" dirty="0" err="1">
                <a:solidFill>
                  <a:schemeClr val="accent5">
                    <a:lumMod val="60000"/>
                    <a:lumOff val="40000"/>
                  </a:schemeClr>
                </a:solidFill>
                <a:effectLst>
                  <a:outerShdw blurRad="38100" dist="38100" dir="2700000" algn="tl">
                    <a:srgbClr val="000000">
                      <a:alpha val="43137"/>
                    </a:srgbClr>
                  </a:outerShdw>
                </a:effectLst>
              </a:rPr>
              <a:t>Tochter</a:t>
            </a:r>
            <a:r>
              <a:rPr lang="en-GB" sz="1600" dirty="0">
                <a:solidFill>
                  <a:schemeClr val="accent5">
                    <a:lumMod val="60000"/>
                    <a:lumOff val="40000"/>
                  </a:schemeClr>
                </a:solidFill>
                <a:effectLst>
                  <a:outerShdw blurRad="38100" dist="38100" dir="2700000" algn="tl">
                    <a:srgbClr val="000000">
                      <a:alpha val="43137"/>
                    </a:srgbClr>
                  </a:outerShdw>
                </a:effectLst>
              </a:rPr>
              <a:t> der Polis” </a:t>
            </a:r>
          </a:p>
          <a:p>
            <a:pPr lvl="1"/>
            <a:r>
              <a:rPr lang="en-GB" sz="1600" b="1" dirty="0">
                <a:solidFill>
                  <a:schemeClr val="accent5">
                    <a:lumMod val="60000"/>
                    <a:lumOff val="40000"/>
                  </a:schemeClr>
                </a:solidFill>
                <a:effectLst>
                  <a:outerShdw blurRad="38100" dist="38100" dir="2700000" algn="tl">
                    <a:srgbClr val="000000">
                      <a:alpha val="43137"/>
                    </a:srgbClr>
                  </a:outerShdw>
                </a:effectLst>
              </a:rPr>
              <a:t>Mutter</a:t>
            </a:r>
            <a:r>
              <a:rPr lang="en-GB" sz="1600" dirty="0">
                <a:solidFill>
                  <a:schemeClr val="accent5">
                    <a:lumMod val="60000"/>
                    <a:lumOff val="40000"/>
                  </a:schemeClr>
                </a:solidFill>
                <a:effectLst>
                  <a:outerShdw blurRad="38100" dist="38100" dir="2700000" algn="tl">
                    <a:srgbClr val="000000">
                      <a:alpha val="43137"/>
                    </a:srgbClr>
                  </a:outerShdw>
                </a:effectLst>
              </a:rPr>
              <a:t> von </a:t>
            </a:r>
            <a:r>
              <a:rPr lang="en-GB" sz="1600" dirty="0" err="1">
                <a:solidFill>
                  <a:schemeClr val="accent5">
                    <a:lumMod val="60000"/>
                    <a:lumOff val="40000"/>
                  </a:schemeClr>
                </a:solidFill>
                <a:effectLst>
                  <a:outerShdw blurRad="38100" dist="38100" dir="2700000" algn="tl">
                    <a:srgbClr val="000000">
                      <a:alpha val="43137"/>
                    </a:srgbClr>
                  </a:outerShdw>
                </a:effectLst>
              </a:rPr>
              <a:t>Senatoren</a:t>
            </a:r>
            <a:r>
              <a:rPr lang="en-GB" sz="1600" dirty="0">
                <a:solidFill>
                  <a:schemeClr val="accent5">
                    <a:lumMod val="60000"/>
                    <a:lumOff val="40000"/>
                  </a:schemeClr>
                </a:solidFill>
                <a:effectLst>
                  <a:outerShdw blurRad="38100" dist="38100" dir="2700000" algn="tl">
                    <a:srgbClr val="000000">
                      <a:alpha val="43137"/>
                    </a:srgbClr>
                  </a:outerShdw>
                </a:effectLst>
              </a:rPr>
              <a:t>:</a:t>
            </a:r>
          </a:p>
          <a:p>
            <a:pPr lvl="2"/>
            <a:r>
              <a:rPr lang="en-GB" sz="1600" dirty="0">
                <a:solidFill>
                  <a:schemeClr val="accent5">
                    <a:lumMod val="60000"/>
                    <a:lumOff val="40000"/>
                  </a:schemeClr>
                </a:solidFill>
                <a:effectLst>
                  <a:outerShdw blurRad="38100" dist="38100" dir="2700000" algn="tl">
                    <a:srgbClr val="000000">
                      <a:alpha val="43137"/>
                    </a:srgbClr>
                  </a:outerShdw>
                </a:effectLst>
              </a:rPr>
              <a:t>M(</a:t>
            </a:r>
            <a:r>
              <a:rPr lang="en-GB" sz="1600" dirty="0" err="1">
                <a:solidFill>
                  <a:schemeClr val="accent5">
                    <a:lumMod val="60000"/>
                    <a:lumOff val="40000"/>
                  </a:schemeClr>
                </a:solidFill>
                <a:effectLst>
                  <a:outerShdw blurRad="38100" dist="38100" dir="2700000" algn="tl">
                    <a:srgbClr val="000000">
                      <a:alpha val="43137"/>
                    </a:srgbClr>
                  </a:outerShdw>
                </a:effectLst>
              </a:rPr>
              <a:t>arcus</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Ulp</a:t>
            </a:r>
            <a:r>
              <a:rPr lang="en-GB" sz="1600" dirty="0">
                <a:solidFill>
                  <a:schemeClr val="accent5">
                    <a:lumMod val="60000"/>
                    <a:lumOff val="40000"/>
                  </a:schemeClr>
                </a:solidFill>
                <a:effectLst>
                  <a:outerShdw blurRad="38100" dist="38100" dir="2700000" algn="tl">
                    <a:srgbClr val="000000">
                      <a:alpha val="43137"/>
                    </a:srgbClr>
                  </a:outerShdw>
                </a:effectLst>
              </a:rPr>
              <a:t>(</a:t>
            </a:r>
            <a:r>
              <a:rPr lang="en-GB" sz="1600" dirty="0" err="1">
                <a:solidFill>
                  <a:schemeClr val="accent5">
                    <a:lumMod val="60000"/>
                    <a:lumOff val="40000"/>
                  </a:schemeClr>
                </a:solidFill>
                <a:effectLst>
                  <a:outerShdw blurRad="38100" dist="38100" dir="2700000" algn="tl">
                    <a:srgbClr val="000000">
                      <a:alpha val="43137"/>
                    </a:srgbClr>
                  </a:outerShdw>
                </a:effectLst>
              </a:rPr>
              <a:t>ius</a:t>
            </a:r>
            <a:r>
              <a:rPr lang="en-GB" sz="1600" dirty="0">
                <a:solidFill>
                  <a:schemeClr val="accent5">
                    <a:lumMod val="60000"/>
                    <a:lumOff val="40000"/>
                  </a:schemeClr>
                </a:solidFill>
                <a:effectLst>
                  <a:outerShdw blurRad="38100" dist="38100" dir="2700000" algn="tl">
                    <a:srgbClr val="000000">
                      <a:alpha val="43137"/>
                    </a:srgbClr>
                  </a:outerShdw>
                </a:effectLst>
              </a:rPr>
              <a:t>) Car(</a:t>
            </a:r>
            <a:r>
              <a:rPr lang="en-GB" sz="1600" dirty="0" err="1">
                <a:solidFill>
                  <a:schemeClr val="accent5">
                    <a:lumMod val="60000"/>
                    <a:lumOff val="40000"/>
                  </a:schemeClr>
                </a:solidFill>
                <a:effectLst>
                  <a:outerShdw blurRad="38100" dist="38100" dir="2700000" algn="tl">
                    <a:srgbClr val="000000">
                      <a:alpha val="43137"/>
                    </a:srgbClr>
                  </a:outerShdw>
                </a:effectLst>
              </a:rPr>
              <a:t>minius</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Claudianus</a:t>
            </a:r>
            <a:endParaRPr lang="en-GB" sz="1600" dirty="0">
              <a:solidFill>
                <a:schemeClr val="accent5">
                  <a:lumMod val="60000"/>
                  <a:lumOff val="40000"/>
                </a:schemeClr>
              </a:solidFill>
              <a:effectLst>
                <a:outerShdw blurRad="38100" dist="38100" dir="2700000" algn="tl">
                  <a:srgbClr val="000000">
                    <a:alpha val="43137"/>
                  </a:srgbClr>
                </a:outerShdw>
              </a:effectLst>
            </a:endParaRPr>
          </a:p>
          <a:p>
            <a:pPr lvl="3"/>
            <a:r>
              <a:rPr lang="de-DE" sz="1400" dirty="0">
                <a:solidFill>
                  <a:schemeClr val="accent5">
                    <a:lumMod val="60000"/>
                    <a:lumOff val="40000"/>
                  </a:schemeClr>
                </a:solidFill>
                <a:effectLst>
                  <a:outerShdw blurRad="38100" dist="38100" dir="2700000" algn="tl">
                    <a:srgbClr val="000000">
                      <a:alpha val="43137"/>
                    </a:srgbClr>
                  </a:outerShdw>
                </a:effectLst>
              </a:rPr>
              <a:t>Hohepriester Asiens</a:t>
            </a:r>
          </a:p>
          <a:p>
            <a:pPr lvl="3"/>
            <a:r>
              <a:rPr lang="de-DE" sz="1400" dirty="0">
                <a:solidFill>
                  <a:schemeClr val="accent5">
                    <a:lumMod val="60000"/>
                    <a:lumOff val="40000"/>
                  </a:schemeClr>
                </a:solidFill>
                <a:effectLst>
                  <a:outerShdw blurRad="38100" dist="38100" dir="2700000" algn="tl">
                    <a:srgbClr val="000000">
                      <a:alpha val="43137"/>
                    </a:srgbClr>
                  </a:outerShdw>
                </a:effectLst>
              </a:rPr>
              <a:t>Hohepriester d. Polis</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2"/>
            <a:r>
              <a:rPr lang="en-GB" sz="1600" dirty="0" err="1">
                <a:solidFill>
                  <a:schemeClr val="accent5">
                    <a:lumMod val="60000"/>
                    <a:lumOff val="40000"/>
                  </a:schemeClr>
                </a:solidFill>
                <a:effectLst>
                  <a:outerShdw blurRad="38100" dist="38100" dir="2700000" algn="tl">
                    <a:srgbClr val="000000">
                      <a:alpha val="43137"/>
                    </a:srgbClr>
                  </a:outerShdw>
                </a:effectLst>
              </a:rPr>
              <a:t>Ulpia</a:t>
            </a:r>
            <a:r>
              <a:rPr lang="en-GB" sz="1600" dirty="0">
                <a:solidFill>
                  <a:schemeClr val="accent5">
                    <a:lumMod val="60000"/>
                    <a:lumOff val="40000"/>
                  </a:schemeClr>
                </a:solidFill>
                <a:effectLst>
                  <a:outerShdw blurRad="38100" dist="38100" dir="2700000" algn="tl">
                    <a:srgbClr val="000000">
                      <a:alpha val="43137"/>
                    </a:srgbClr>
                  </a:outerShdw>
                </a:effectLst>
              </a:rPr>
              <a:t> Claudia </a:t>
            </a:r>
            <a:r>
              <a:rPr lang="en-GB" sz="1600" dirty="0" err="1">
                <a:solidFill>
                  <a:schemeClr val="accent5">
                    <a:lumMod val="60000"/>
                    <a:lumOff val="40000"/>
                  </a:schemeClr>
                </a:solidFill>
                <a:effectLst>
                  <a:outerShdw blurRad="38100" dist="38100" dir="2700000" algn="tl">
                    <a:srgbClr val="000000">
                      <a:alpha val="43137"/>
                    </a:srgbClr>
                  </a:outerShdw>
                </a:effectLst>
              </a:rPr>
              <a:t>Carminia</a:t>
            </a:r>
            <a:r>
              <a:rPr lang="en-GB" sz="1600" dirty="0">
                <a:solidFill>
                  <a:schemeClr val="accent5">
                    <a:lumMod val="60000"/>
                    <a:lumOff val="40000"/>
                  </a:schemeClr>
                </a:solidFill>
                <a:effectLst>
                  <a:outerShdw blurRad="38100" dist="38100" dir="2700000" algn="tl">
                    <a:srgbClr val="000000">
                      <a:alpha val="43137"/>
                    </a:srgbClr>
                  </a:outerShdw>
                </a:effectLst>
              </a:rPr>
              <a:t> </a:t>
            </a:r>
            <a:r>
              <a:rPr lang="en-GB" sz="1600" dirty="0" err="1">
                <a:solidFill>
                  <a:schemeClr val="accent5">
                    <a:lumMod val="60000"/>
                    <a:lumOff val="40000"/>
                  </a:schemeClr>
                </a:solidFill>
                <a:effectLst>
                  <a:outerShdw blurRad="38100" dist="38100" dir="2700000" algn="tl">
                    <a:srgbClr val="000000">
                      <a:alpha val="43137"/>
                    </a:srgbClr>
                  </a:outerShdw>
                </a:effectLst>
              </a:rPr>
              <a:t>Prokle</a:t>
            </a:r>
            <a:endParaRPr lang="en-GB" sz="1600" dirty="0">
              <a:solidFill>
                <a:schemeClr val="accent5">
                  <a:lumMod val="60000"/>
                  <a:lumOff val="40000"/>
                </a:schemeClr>
              </a:solidFill>
              <a:effectLst>
                <a:outerShdw blurRad="38100" dist="38100" dir="2700000" algn="tl">
                  <a:srgbClr val="000000">
                    <a:alpha val="43137"/>
                  </a:srgbClr>
                </a:outerShdw>
              </a:effectLst>
            </a:endParaRPr>
          </a:p>
          <a:p>
            <a:pPr lvl="3"/>
            <a:r>
              <a:rPr lang="de-DE" sz="1400" dirty="0">
                <a:solidFill>
                  <a:schemeClr val="accent5">
                    <a:lumMod val="60000"/>
                    <a:lumOff val="40000"/>
                  </a:schemeClr>
                </a:solidFill>
                <a:effectLst>
                  <a:outerShdw blurRad="38100" dist="38100" dir="2700000" algn="tl">
                    <a:srgbClr val="000000">
                      <a:alpha val="43137"/>
                    </a:srgbClr>
                  </a:outerShdw>
                </a:effectLst>
              </a:rPr>
              <a:t>„Tochter der Polis“</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3"/>
            <a:r>
              <a:rPr lang="en-GB" sz="1400" dirty="0" err="1">
                <a:solidFill>
                  <a:schemeClr val="accent5">
                    <a:lumMod val="60000"/>
                    <a:lumOff val="40000"/>
                  </a:schemeClr>
                </a:solidFill>
                <a:effectLst>
                  <a:outerShdw blurRad="38100" dist="38100" dir="2700000" algn="tl">
                    <a:srgbClr val="000000">
                      <a:alpha val="43137"/>
                    </a:srgbClr>
                  </a:outerShdw>
                </a:effectLst>
              </a:rPr>
              <a:t>Hohepriesterin</a:t>
            </a:r>
            <a:r>
              <a:rPr lang="en-GB" sz="1400" dirty="0">
                <a:solidFill>
                  <a:schemeClr val="accent5">
                    <a:lumMod val="60000"/>
                    <a:lumOff val="40000"/>
                  </a:schemeClr>
                </a:solidFill>
                <a:effectLst>
                  <a:outerShdw blurRad="38100" dist="38100" dir="2700000" algn="tl">
                    <a:srgbClr val="000000">
                      <a:alpha val="43137"/>
                    </a:srgbClr>
                  </a:outerShdw>
                </a:effectLst>
              </a:rPr>
              <a:t> </a:t>
            </a:r>
            <a:r>
              <a:rPr lang="en-GB" sz="1400" dirty="0" err="1">
                <a:solidFill>
                  <a:schemeClr val="accent5">
                    <a:lumMod val="60000"/>
                    <a:lumOff val="40000"/>
                  </a:schemeClr>
                </a:solidFill>
                <a:effectLst>
                  <a:outerShdw blurRad="38100" dist="38100" dir="2700000" algn="tl">
                    <a:srgbClr val="000000">
                      <a:alpha val="43137"/>
                    </a:srgbClr>
                  </a:outerShdw>
                </a:effectLst>
              </a:rPr>
              <a:t>Asiens</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3"/>
            <a:r>
              <a:rPr lang="en-GB" sz="1400" dirty="0">
                <a:solidFill>
                  <a:schemeClr val="accent5">
                    <a:lumMod val="60000"/>
                    <a:lumOff val="40000"/>
                  </a:schemeClr>
                </a:solidFill>
                <a:effectLst>
                  <a:outerShdw blurRad="38100" dist="38100" dir="2700000" algn="tl">
                    <a:srgbClr val="000000">
                      <a:alpha val="43137"/>
                    </a:srgbClr>
                  </a:outerShdw>
                </a:effectLst>
              </a:rPr>
              <a:t>2mal </a:t>
            </a:r>
            <a:r>
              <a:rPr lang="en-GB" sz="1400" dirty="0" err="1">
                <a:solidFill>
                  <a:schemeClr val="accent5">
                    <a:lumMod val="60000"/>
                    <a:lumOff val="40000"/>
                  </a:schemeClr>
                </a:solidFill>
                <a:effectLst>
                  <a:outerShdw blurRad="38100" dist="38100" dir="2700000" algn="tl">
                    <a:srgbClr val="000000">
                      <a:alpha val="43137"/>
                    </a:srgbClr>
                  </a:outerShdw>
                </a:effectLst>
              </a:rPr>
              <a:t>Hohepriesterin</a:t>
            </a:r>
            <a:r>
              <a:rPr lang="en-GB" sz="1400" dirty="0">
                <a:solidFill>
                  <a:schemeClr val="accent5">
                    <a:lumMod val="60000"/>
                    <a:lumOff val="40000"/>
                  </a:schemeClr>
                </a:solidFill>
                <a:effectLst>
                  <a:outerShdw blurRad="38100" dist="38100" dir="2700000" algn="tl">
                    <a:srgbClr val="000000">
                      <a:alpha val="43137"/>
                    </a:srgbClr>
                  </a:outerShdw>
                </a:effectLst>
              </a:rPr>
              <a:t> der </a:t>
            </a:r>
            <a:r>
              <a:rPr lang="en-GB" sz="1400" i="1" dirty="0">
                <a:solidFill>
                  <a:schemeClr val="accent5">
                    <a:lumMod val="60000"/>
                    <a:lumOff val="40000"/>
                  </a:schemeClr>
                </a:solidFill>
                <a:effectLst>
                  <a:outerShdw blurRad="38100" dist="38100" dir="2700000" algn="tl">
                    <a:srgbClr val="000000">
                      <a:alpha val="43137"/>
                    </a:srgbClr>
                  </a:outerShdw>
                </a:effectLst>
              </a:rPr>
              <a:t>polis </a:t>
            </a:r>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1"/>
            <a:r>
              <a:rPr lang="en-GB" sz="1600" dirty="0" err="1">
                <a:solidFill>
                  <a:srgbClr val="FF0000"/>
                </a:solidFill>
                <a:effectLst>
                  <a:outerShdw blurRad="38100" dist="38100" dir="2700000" algn="tl">
                    <a:srgbClr val="000000">
                      <a:alpha val="43137"/>
                    </a:srgbClr>
                  </a:outerShdw>
                </a:effectLst>
              </a:rPr>
              <a:t>beide</a:t>
            </a:r>
            <a:r>
              <a:rPr lang="en-GB" sz="1600" dirty="0">
                <a:solidFill>
                  <a:srgbClr val="FF0000"/>
                </a:solidFill>
                <a:effectLst>
                  <a:outerShdw blurRad="38100" dist="38100" dir="2700000" algn="tl">
                    <a:srgbClr val="000000">
                      <a:alpha val="43137"/>
                    </a:srgbClr>
                  </a:outerShdw>
                </a:effectLst>
              </a:rPr>
              <a:t> </a:t>
            </a:r>
            <a:r>
              <a:rPr lang="en-GB" sz="1600" b="1" dirty="0" err="1">
                <a:solidFill>
                  <a:srgbClr val="FF0000"/>
                </a:solidFill>
                <a:effectLst>
                  <a:outerShdw blurRad="38100" dist="38100" dir="2700000" algn="tl">
                    <a:srgbClr val="000000">
                      <a:alpha val="43137"/>
                    </a:srgbClr>
                  </a:outerShdw>
                </a:effectLst>
              </a:rPr>
              <a:t>Priester</a:t>
            </a:r>
            <a:r>
              <a:rPr lang="en-GB" sz="1600" dirty="0">
                <a:solidFill>
                  <a:srgbClr val="FF0000"/>
                </a:solidFill>
                <a:effectLst>
                  <a:outerShdw blurRad="38100" dist="38100" dir="2700000" algn="tl">
                    <a:srgbClr val="000000">
                      <a:alpha val="43137"/>
                    </a:srgbClr>
                  </a:outerShdw>
                </a:effectLst>
              </a:rPr>
              <a:t> der Aphrodite auf </a:t>
            </a:r>
            <a:r>
              <a:rPr lang="en-GB" sz="1600" dirty="0" err="1">
                <a:solidFill>
                  <a:srgbClr val="FF0000"/>
                </a:solidFill>
                <a:effectLst>
                  <a:outerShdw blurRad="38100" dist="38100" dir="2700000" algn="tl">
                    <a:srgbClr val="000000">
                      <a:alpha val="43137"/>
                    </a:srgbClr>
                  </a:outerShdw>
                </a:effectLst>
              </a:rPr>
              <a:t>Lebenszeit</a:t>
            </a:r>
            <a:br>
              <a:rPr lang="en-GB" sz="1600" dirty="0">
                <a:solidFill>
                  <a:srgbClr val="FF0000"/>
                </a:solidFill>
                <a:effectLst>
                  <a:outerShdw blurRad="38100" dist="38100" dir="2700000" algn="tl">
                    <a:srgbClr val="000000">
                      <a:alpha val="43137"/>
                    </a:srgbClr>
                  </a:outerShdw>
                </a:effectLst>
              </a:rPr>
            </a:br>
            <a:endParaRPr lang="en-GB" sz="1600" dirty="0">
              <a:solidFill>
                <a:srgbClr val="FF0000"/>
              </a:solidFill>
              <a:effectLst>
                <a:outerShdw blurRad="38100" dist="38100" dir="2700000" algn="tl">
                  <a:srgbClr val="000000">
                    <a:alpha val="43137"/>
                  </a:srgbClr>
                </a:outerShdw>
              </a:effectLst>
            </a:endParaRPr>
          </a:p>
          <a:p>
            <a:pPr lvl="1"/>
            <a:r>
              <a:rPr lang="en-GB" sz="1400" dirty="0" err="1">
                <a:solidFill>
                  <a:schemeClr val="tx1">
                    <a:lumMod val="75000"/>
                  </a:schemeClr>
                </a:solidFill>
                <a:effectLst>
                  <a:outerShdw blurRad="38100" dist="38100" dir="2700000" algn="tl">
                    <a:srgbClr val="000000">
                      <a:alpha val="43137"/>
                    </a:srgbClr>
                  </a:outerShdw>
                </a:effectLst>
              </a:rPr>
              <a:t>Errichtet</a:t>
            </a:r>
            <a:r>
              <a:rPr lang="en-GB" sz="1400" dirty="0">
                <a:solidFill>
                  <a:schemeClr val="tx1">
                    <a:lumMod val="75000"/>
                  </a:schemeClr>
                </a:solidFill>
                <a:effectLst>
                  <a:outerShdw blurRad="38100" dist="38100" dir="2700000" algn="tl">
                    <a:srgbClr val="000000">
                      <a:alpha val="43137"/>
                    </a:srgbClr>
                  </a:outerShdw>
                </a:effectLst>
              </a:rPr>
              <a:t> von M(</a:t>
            </a:r>
            <a:r>
              <a:rPr lang="en-GB" sz="1400" dirty="0" err="1">
                <a:solidFill>
                  <a:schemeClr val="tx1">
                    <a:lumMod val="75000"/>
                  </a:schemeClr>
                </a:solidFill>
                <a:effectLst>
                  <a:outerShdw blurRad="38100" dist="38100" dir="2700000" algn="tl">
                    <a:srgbClr val="000000">
                      <a:alpha val="43137"/>
                    </a:srgbClr>
                  </a:outerShdw>
                </a:effectLst>
              </a:rPr>
              <a:t>arcus</a:t>
            </a:r>
            <a:r>
              <a:rPr lang="en-GB" sz="1400" dirty="0">
                <a:solidFill>
                  <a:schemeClr val="tx1">
                    <a:lumMod val="75000"/>
                  </a:schemeClr>
                </a:solidFill>
                <a:effectLst>
                  <a:outerShdw blurRad="38100" dist="38100" dir="2700000" algn="tl">
                    <a:srgbClr val="000000">
                      <a:alpha val="43137"/>
                    </a:srgbClr>
                  </a:outerShdw>
                </a:effectLst>
              </a:rPr>
              <a:t>) </a:t>
            </a:r>
            <a:r>
              <a:rPr lang="en-GB" sz="1400" dirty="0" err="1">
                <a:solidFill>
                  <a:schemeClr val="tx1">
                    <a:lumMod val="75000"/>
                  </a:schemeClr>
                </a:solidFill>
                <a:effectLst>
                  <a:outerShdw blurRad="38100" dist="38100" dir="2700000" algn="tl">
                    <a:srgbClr val="000000">
                      <a:alpha val="43137"/>
                    </a:srgbClr>
                  </a:outerShdw>
                </a:effectLst>
              </a:rPr>
              <a:t>Aur</a:t>
            </a:r>
            <a:r>
              <a:rPr lang="en-GB" sz="1400" dirty="0">
                <a:solidFill>
                  <a:schemeClr val="tx1">
                    <a:lumMod val="75000"/>
                  </a:schemeClr>
                </a:solidFill>
                <a:effectLst>
                  <a:outerShdw blurRad="38100" dist="38100" dir="2700000" algn="tl">
                    <a:srgbClr val="000000">
                      <a:alpha val="43137"/>
                    </a:srgbClr>
                  </a:outerShdw>
                </a:effectLst>
              </a:rPr>
              <a:t>(</a:t>
            </a:r>
            <a:r>
              <a:rPr lang="en-GB" sz="1400" dirty="0" err="1">
                <a:solidFill>
                  <a:schemeClr val="tx1">
                    <a:lumMod val="75000"/>
                  </a:schemeClr>
                </a:solidFill>
                <a:effectLst>
                  <a:outerShdw blurRad="38100" dist="38100" dir="2700000" algn="tl">
                    <a:srgbClr val="000000">
                      <a:alpha val="43137"/>
                    </a:srgbClr>
                  </a:outerShdw>
                </a:effectLst>
              </a:rPr>
              <a:t>elius</a:t>
            </a:r>
            <a:r>
              <a:rPr lang="en-GB" sz="1400" dirty="0">
                <a:solidFill>
                  <a:schemeClr val="tx1">
                    <a:lumMod val="75000"/>
                  </a:schemeClr>
                </a:solidFill>
                <a:effectLst>
                  <a:outerShdw blurRad="38100" dist="38100" dir="2700000" algn="tl">
                    <a:srgbClr val="000000">
                      <a:alpha val="43137"/>
                    </a:srgbClr>
                  </a:outerShdw>
                </a:effectLst>
              </a:rPr>
              <a:t>) </a:t>
            </a:r>
            <a:r>
              <a:rPr lang="en-GB" sz="1400" dirty="0" err="1">
                <a:solidFill>
                  <a:schemeClr val="tx1">
                    <a:lumMod val="75000"/>
                  </a:schemeClr>
                </a:solidFill>
                <a:effectLst>
                  <a:outerShdw blurRad="38100" dist="38100" dir="2700000" algn="tl">
                    <a:srgbClr val="000000">
                      <a:alpha val="43137"/>
                    </a:srgbClr>
                  </a:outerShdw>
                </a:effectLst>
              </a:rPr>
              <a:t>Zenobios</a:t>
            </a:r>
            <a:r>
              <a:rPr lang="en-GB" sz="1400" dirty="0">
                <a:solidFill>
                  <a:schemeClr val="tx1">
                    <a:lumMod val="75000"/>
                  </a:schemeClr>
                </a:solidFill>
                <a:effectLst>
                  <a:outerShdw blurRad="38100" dist="38100" dir="2700000" algn="tl">
                    <a:srgbClr val="000000">
                      <a:alpha val="43137"/>
                    </a:srgbClr>
                  </a:outerShdw>
                </a:effectLst>
              </a:rPr>
              <a:t>, Priest auf </a:t>
            </a:r>
            <a:r>
              <a:rPr lang="en-GB" sz="1400" dirty="0" err="1">
                <a:solidFill>
                  <a:schemeClr val="tx1">
                    <a:lumMod val="75000"/>
                  </a:schemeClr>
                </a:solidFill>
                <a:effectLst>
                  <a:outerShdw blurRad="38100" dist="38100" dir="2700000" algn="tl">
                    <a:srgbClr val="000000">
                      <a:alpha val="43137"/>
                    </a:srgbClr>
                  </a:outerShdw>
                </a:effectLst>
              </a:rPr>
              <a:t>Lebenszeit</a:t>
            </a:r>
            <a:r>
              <a:rPr lang="en-GB" sz="1400" dirty="0">
                <a:solidFill>
                  <a:schemeClr val="tx1">
                    <a:lumMod val="75000"/>
                  </a:schemeClr>
                </a:solidFill>
                <a:effectLst>
                  <a:outerShdw blurRad="38100" dist="38100" dir="2700000" algn="tl">
                    <a:srgbClr val="000000">
                      <a:alpha val="43137"/>
                    </a:srgbClr>
                  </a:outerShdw>
                </a:effectLst>
              </a:rPr>
              <a:t> fur den </a:t>
            </a:r>
            <a:r>
              <a:rPr lang="en-GB" sz="1400" dirty="0" err="1">
                <a:solidFill>
                  <a:schemeClr val="tx1">
                    <a:lumMod val="75000"/>
                  </a:schemeClr>
                </a:solidFill>
                <a:effectLst>
                  <a:outerShdw blurRad="38100" dist="38100" dir="2700000" algn="tl">
                    <a:srgbClr val="000000">
                      <a:alpha val="43137"/>
                    </a:srgbClr>
                  </a:outerShdw>
                </a:effectLst>
              </a:rPr>
              <a:t>Gott</a:t>
            </a:r>
            <a:r>
              <a:rPr lang="en-GB" sz="1400" dirty="0">
                <a:solidFill>
                  <a:schemeClr val="tx1">
                    <a:lumMod val="75000"/>
                  </a:schemeClr>
                </a:solidFill>
                <a:effectLst>
                  <a:outerShdw blurRad="38100" dist="38100" dir="2700000" algn="tl">
                    <a:srgbClr val="000000">
                      <a:alpha val="43137"/>
                    </a:srgbClr>
                  </a:outerShdw>
                </a:effectLst>
              </a:rPr>
              <a:t> Eros.</a:t>
            </a:r>
          </a:p>
          <a:p>
            <a:pPr lvl="3"/>
            <a:endParaRPr lang="en-GB" sz="1400" dirty="0">
              <a:solidFill>
                <a:schemeClr val="accent5">
                  <a:lumMod val="60000"/>
                  <a:lumOff val="40000"/>
                </a:schemeClr>
              </a:solidFill>
              <a:effectLst>
                <a:outerShdw blurRad="38100" dist="38100" dir="2700000" algn="tl">
                  <a:srgbClr val="000000">
                    <a:alpha val="43137"/>
                  </a:srgbClr>
                </a:outerShdw>
              </a:effectLst>
            </a:endParaRPr>
          </a:p>
          <a:p>
            <a:pPr lvl="3"/>
            <a:endParaRPr lang="en-GB" sz="1400" dirty="0">
              <a:solidFill>
                <a:schemeClr val="accent5">
                  <a:lumMod val="60000"/>
                  <a:lumOff val="40000"/>
                </a:schemeClr>
              </a:solidFill>
              <a:effectLst>
                <a:outerShdw blurRad="38100" dist="38100" dir="2700000" algn="tl">
                  <a:srgbClr val="000000">
                    <a:alpha val="43137"/>
                  </a:srgbClr>
                </a:outerShdw>
              </a:effectLst>
            </a:endParaRPr>
          </a:p>
          <a:p>
            <a:endParaRPr lang="en-GB" sz="1600" dirty="0">
              <a:solidFill>
                <a:schemeClr val="accent5">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167607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6347048" cy="2404864"/>
          </a:xfrm>
        </p:spPr>
        <p:txBody>
          <a:bodyPr>
            <a:normAutofit/>
          </a:bodyPr>
          <a:lstStyle/>
          <a:p>
            <a:r>
              <a:rPr lang="en-GB" sz="2000" dirty="0" err="1">
                <a:effectLst>
                  <a:outerShdw blurRad="38100" dist="38100" dir="2700000" algn="tl">
                    <a:srgbClr val="000000">
                      <a:alpha val="43137"/>
                    </a:srgbClr>
                  </a:outerShdw>
                </a:effectLst>
              </a:rPr>
              <a:t>Hauptstadt</a:t>
            </a:r>
            <a:r>
              <a:rPr lang="en-GB" sz="2000" dirty="0">
                <a:effectLst>
                  <a:outerShdw blurRad="38100" dist="38100" dir="2700000" algn="tl">
                    <a:srgbClr val="000000">
                      <a:alpha val="43137"/>
                    </a:srgbClr>
                  </a:outerShdw>
                </a:effectLst>
              </a:rPr>
              <a:t> der </a:t>
            </a:r>
            <a:r>
              <a:rPr lang="en-GB" sz="2000" dirty="0" err="1">
                <a:effectLst>
                  <a:outerShdw blurRad="38100" dist="38100" dir="2700000" algn="tl">
                    <a:srgbClr val="000000">
                      <a:alpha val="43137"/>
                    </a:srgbClr>
                  </a:outerShdw>
                </a:effectLst>
              </a:rPr>
              <a:t>Provinz</a:t>
            </a:r>
            <a:r>
              <a:rPr lang="en-GB" sz="2000" dirty="0">
                <a:effectLst>
                  <a:outerShdw blurRad="38100" dist="38100" dir="2700000" algn="tl">
                    <a:srgbClr val="000000">
                      <a:alpha val="43137"/>
                    </a:srgbClr>
                  </a:outerShdw>
                </a:effectLst>
              </a:rPr>
              <a:t> </a:t>
            </a:r>
            <a:r>
              <a:rPr lang="en-GB" sz="2000" dirty="0" err="1">
                <a:effectLst>
                  <a:outerShdw blurRad="38100" dist="38100" dir="2700000" algn="tl">
                    <a:srgbClr val="000000">
                      <a:alpha val="43137"/>
                    </a:srgbClr>
                  </a:outerShdw>
                </a:effectLst>
              </a:rPr>
              <a:t>Lykien</a:t>
            </a:r>
            <a:r>
              <a:rPr lang="en-GB" sz="2000" dirty="0">
                <a:effectLst>
                  <a:outerShdw blurRad="38100" dist="38100" dir="2700000" algn="tl">
                    <a:srgbClr val="000000">
                      <a:alpha val="43137"/>
                    </a:srgbClr>
                  </a:outerShdw>
                </a:effectLst>
              </a:rPr>
              <a:t> und </a:t>
            </a:r>
            <a:r>
              <a:rPr lang="en-GB" sz="2000" dirty="0" err="1">
                <a:effectLst>
                  <a:outerShdw blurRad="38100" dist="38100" dir="2700000" algn="tl">
                    <a:srgbClr val="000000">
                      <a:alpha val="43137"/>
                    </a:srgbClr>
                  </a:outerShdw>
                </a:effectLst>
              </a:rPr>
              <a:t>Pamphyliens</a:t>
            </a:r>
            <a:br>
              <a:rPr lang="en-GB" sz="2000" dirty="0">
                <a:effectLst>
                  <a:outerShdw blurRad="38100" dist="38100" dir="2700000" algn="tl">
                    <a:srgbClr val="000000">
                      <a:alpha val="43137"/>
                    </a:srgbClr>
                  </a:outerShdw>
                </a:effectLst>
              </a:rPr>
            </a:br>
            <a:r>
              <a:rPr lang="en-GB" sz="2000" dirty="0">
                <a:effectLst>
                  <a:outerShdw blurRad="38100" dist="38100" dir="2700000" algn="tl">
                    <a:srgbClr val="000000">
                      <a:alpha val="43137"/>
                    </a:srgbClr>
                  </a:outerShdw>
                </a:effectLst>
              </a:rPr>
              <a:t>(</a:t>
            </a:r>
            <a:r>
              <a:rPr lang="en-GB" sz="2000" dirty="0" err="1">
                <a:effectLst>
                  <a:outerShdw blurRad="38100" dist="38100" dir="2700000" algn="tl">
                    <a:srgbClr val="000000">
                      <a:alpha val="43137"/>
                    </a:srgbClr>
                  </a:outerShdw>
                </a:effectLst>
              </a:rPr>
              <a:t>seit</a:t>
            </a:r>
            <a:r>
              <a:rPr lang="en-GB" sz="2000" dirty="0">
                <a:effectLst>
                  <a:outerShdw blurRad="38100" dist="38100" dir="2700000" algn="tl">
                    <a:srgbClr val="000000">
                      <a:alpha val="43137"/>
                    </a:srgbClr>
                  </a:outerShdw>
                </a:effectLst>
              </a:rPr>
              <a:t> 73/74  n. Chr.)</a:t>
            </a:r>
          </a:p>
          <a:p>
            <a:r>
              <a:rPr lang="fr-FR" sz="2000" dirty="0" err="1">
                <a:effectLst>
                  <a:outerShdw blurRad="38100" dist="38100" dir="2700000" algn="tl">
                    <a:srgbClr val="000000">
                      <a:alpha val="43137"/>
                    </a:srgbClr>
                  </a:outerShdw>
                </a:effectLst>
              </a:rPr>
              <a:t>Wichtigste</a:t>
            </a:r>
            <a:r>
              <a:rPr lang="fr-FR" sz="2000" dirty="0">
                <a:effectLst>
                  <a:outerShdw blurRad="38100" dist="38100" dir="2700000" algn="tl">
                    <a:srgbClr val="000000">
                      <a:alpha val="43137"/>
                    </a:srgbClr>
                  </a:outerShdw>
                </a:effectLst>
              </a:rPr>
              <a:t> </a:t>
            </a:r>
            <a:r>
              <a:rPr lang="fr-FR" sz="2000" dirty="0" err="1">
                <a:effectLst>
                  <a:outerShdw blurRad="38100" dist="38100" dir="2700000" algn="tl">
                    <a:srgbClr val="000000">
                      <a:alpha val="43137"/>
                    </a:srgbClr>
                  </a:outerShdw>
                </a:effectLst>
              </a:rPr>
              <a:t>Gottheit</a:t>
            </a:r>
            <a:r>
              <a:rPr lang="fr-FR" sz="2000" dirty="0">
                <a:effectLst>
                  <a:outerShdw blurRad="38100" dist="38100" dir="2700000" algn="tl">
                    <a:srgbClr val="000000">
                      <a:alpha val="43137"/>
                    </a:srgbClr>
                  </a:outerShdw>
                </a:effectLst>
              </a:rPr>
              <a:t>: </a:t>
            </a:r>
            <a:r>
              <a:rPr lang="fr-FR" sz="2000" dirty="0" err="1">
                <a:effectLst>
                  <a:outerShdw blurRad="38100" dist="38100" dir="2700000" algn="tl">
                    <a:srgbClr val="000000">
                      <a:alpha val="43137"/>
                    </a:srgbClr>
                  </a:outerShdw>
                </a:effectLst>
              </a:rPr>
              <a:t>Artemis</a:t>
            </a:r>
            <a:endParaRPr lang="fr-FR" sz="2000" dirty="0">
              <a:effectLst>
                <a:outerShdw blurRad="38100" dist="38100" dir="2700000" algn="tl">
                  <a:srgbClr val="000000">
                    <a:alpha val="43137"/>
                  </a:srgbClr>
                </a:outerShdw>
              </a:effectLst>
            </a:endParaRPr>
          </a:p>
        </p:txBody>
      </p:sp>
      <p:pic>
        <p:nvPicPr>
          <p:cNvPr id="1026" name="Picture 2" descr="panzerstatu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9408" y="260648"/>
            <a:ext cx="2553072" cy="40083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95936" y="258341"/>
            <a:ext cx="2343472" cy="461665"/>
          </a:xfrm>
          <a:prstGeom prst="rect">
            <a:avLst/>
          </a:prstGeom>
          <a:noFill/>
        </p:spPr>
        <p:txBody>
          <a:bodyPr wrap="square" rtlCol="0">
            <a:spAutoFit/>
          </a:bodyPr>
          <a:lstStyle/>
          <a:p>
            <a:pPr algn="r"/>
            <a:r>
              <a:rPr lang="en-GB" sz="1200" dirty="0" err="1">
                <a:solidFill>
                  <a:schemeClr val="tx1">
                    <a:lumMod val="50000"/>
                  </a:schemeClr>
                </a:solidFill>
              </a:rPr>
              <a:t>Augusteischer</a:t>
            </a:r>
            <a:r>
              <a:rPr lang="en-GB" sz="1200" dirty="0">
                <a:solidFill>
                  <a:schemeClr val="tx1">
                    <a:lumMod val="50000"/>
                  </a:schemeClr>
                </a:solidFill>
              </a:rPr>
              <a:t> </a:t>
            </a:r>
            <a:r>
              <a:rPr lang="en-GB" sz="1200" dirty="0" err="1">
                <a:solidFill>
                  <a:schemeClr val="tx1">
                    <a:lumMod val="50000"/>
                  </a:schemeClr>
                </a:solidFill>
              </a:rPr>
              <a:t>Panzertorso</a:t>
            </a:r>
            <a:r>
              <a:rPr lang="en-GB" sz="1200" dirty="0">
                <a:solidFill>
                  <a:schemeClr val="tx1">
                    <a:lumMod val="50000"/>
                  </a:schemeClr>
                </a:solidFill>
              </a:rPr>
              <a:t> </a:t>
            </a:r>
            <a:br>
              <a:rPr lang="en-GB" sz="1200" dirty="0">
                <a:solidFill>
                  <a:schemeClr val="tx1">
                    <a:lumMod val="50000"/>
                  </a:schemeClr>
                </a:solidFill>
              </a:rPr>
            </a:br>
            <a:r>
              <a:rPr lang="en-GB" sz="1200" dirty="0">
                <a:solidFill>
                  <a:schemeClr val="tx1">
                    <a:lumMod val="50000"/>
                  </a:schemeClr>
                </a:solidFill>
              </a:rPr>
              <a:t>(Photo: </a:t>
            </a:r>
            <a:r>
              <a:rPr lang="en-GB" sz="1200" dirty="0" err="1">
                <a:solidFill>
                  <a:schemeClr val="tx1">
                    <a:lumMod val="50000"/>
                  </a:schemeClr>
                </a:solidFill>
              </a:rPr>
              <a:t>Uni</a:t>
            </a:r>
            <a:r>
              <a:rPr lang="en-GB" sz="1200" dirty="0">
                <a:solidFill>
                  <a:schemeClr val="tx1">
                    <a:lumMod val="50000"/>
                  </a:schemeClr>
                </a:solidFill>
              </a:rPr>
              <a:t> Giessen)</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96" y="3268241"/>
            <a:ext cx="5786679" cy="3414141"/>
          </a:xfrm>
          <a:prstGeom prst="rect">
            <a:avLst/>
          </a:prstGeom>
        </p:spPr>
      </p:pic>
      <p:sp>
        <p:nvSpPr>
          <p:cNvPr id="7" name="TextBox 6"/>
          <p:cNvSpPr txBox="1"/>
          <p:nvPr/>
        </p:nvSpPr>
        <p:spPr>
          <a:xfrm>
            <a:off x="5796136" y="5838363"/>
            <a:ext cx="3096344" cy="830997"/>
          </a:xfrm>
          <a:prstGeom prst="rect">
            <a:avLst/>
          </a:prstGeom>
          <a:noFill/>
        </p:spPr>
        <p:txBody>
          <a:bodyPr wrap="square" rtlCol="0">
            <a:spAutoFit/>
          </a:bodyPr>
          <a:lstStyle/>
          <a:p>
            <a:r>
              <a:rPr lang="de-DE" sz="1600" dirty="0">
                <a:solidFill>
                  <a:schemeClr val="tx1">
                    <a:lumMod val="50000"/>
                  </a:schemeClr>
                </a:solidFill>
              </a:rPr>
              <a:t>Opferszene – Detail aus einem Fries vom Theater in Perge im Museum Antalya</a:t>
            </a:r>
            <a:endParaRPr lang="en-GB" sz="1600" dirty="0">
              <a:solidFill>
                <a:schemeClr val="tx1">
                  <a:lumMod val="50000"/>
                </a:schemeClr>
              </a:solidFill>
            </a:endParaRPr>
          </a:p>
        </p:txBody>
      </p:sp>
      <p:sp>
        <p:nvSpPr>
          <p:cNvPr id="2" name="Title 1"/>
          <p:cNvSpPr>
            <a:spLocks noGrp="1"/>
          </p:cNvSpPr>
          <p:nvPr>
            <p:ph type="title"/>
          </p:nvPr>
        </p:nvSpPr>
        <p:spPr>
          <a:xfrm>
            <a:off x="457200" y="188640"/>
            <a:ext cx="8229600" cy="1143000"/>
          </a:xfrm>
        </p:spPr>
        <p:txBody>
          <a:bodyPr/>
          <a:lstStyle/>
          <a:p>
            <a:r>
              <a:rPr lang="en-GB" dirty="0" err="1">
                <a:effectLst>
                  <a:outerShdw blurRad="38100" dist="38100" dir="2700000" algn="tl">
                    <a:srgbClr val="000000">
                      <a:alpha val="43137"/>
                    </a:srgbClr>
                  </a:outerShdw>
                </a:effectLst>
              </a:rPr>
              <a:t>Perge</a:t>
            </a:r>
            <a:endParaRPr lang="en-GB"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593111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randombar(horizontal)">
                                      <p:cBhvr>
                                        <p:cTn id="19"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3268241"/>
            <a:ext cx="5786679" cy="3414141"/>
          </a:xfrm>
          <a:prstGeom prst="rect">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8989" b="13689"/>
          <a:stretch/>
        </p:blipFill>
        <p:spPr>
          <a:xfrm>
            <a:off x="3419872" y="260648"/>
            <a:ext cx="4718449" cy="2736304"/>
          </a:xfrm>
          <a:prstGeom prst="rect">
            <a:avLst/>
          </a:prstGeom>
        </p:spPr>
      </p:pic>
      <p:sp>
        <p:nvSpPr>
          <p:cNvPr id="2" name="Title 1"/>
          <p:cNvSpPr>
            <a:spLocks noGrp="1"/>
          </p:cNvSpPr>
          <p:nvPr>
            <p:ph type="title"/>
          </p:nvPr>
        </p:nvSpPr>
        <p:spPr>
          <a:xfrm>
            <a:off x="457200" y="188640"/>
            <a:ext cx="8229600" cy="1143000"/>
          </a:xfrm>
        </p:spPr>
        <p:txBody>
          <a:bodyPr/>
          <a:lstStyle/>
          <a:p>
            <a:r>
              <a:rPr lang="en-GB" dirty="0" err="1">
                <a:effectLst>
                  <a:outerShdw blurRad="38100" dist="38100" dir="2700000" algn="tl">
                    <a:srgbClr val="000000">
                      <a:alpha val="43137"/>
                    </a:srgbClr>
                  </a:outerShdw>
                </a:effectLst>
              </a:rPr>
              <a:t>Perge</a:t>
            </a:r>
            <a:endParaRPr lang="en-GB" dirty="0"/>
          </a:p>
        </p:txBody>
      </p:sp>
      <p:sp>
        <p:nvSpPr>
          <p:cNvPr id="3" name="Content Placeholder 2"/>
          <p:cNvSpPr>
            <a:spLocks noGrp="1"/>
          </p:cNvSpPr>
          <p:nvPr>
            <p:ph idx="1"/>
          </p:nvPr>
        </p:nvSpPr>
        <p:spPr>
          <a:xfrm>
            <a:off x="107504" y="1467998"/>
            <a:ext cx="3898776" cy="2260848"/>
          </a:xfrm>
        </p:spPr>
        <p:txBody>
          <a:bodyPr>
            <a:normAutofit/>
          </a:bodyPr>
          <a:lstStyle/>
          <a:p>
            <a:r>
              <a:rPr lang="en-GB" sz="1800" dirty="0">
                <a:solidFill>
                  <a:schemeClr val="accent5">
                    <a:lumMod val="60000"/>
                    <a:lumOff val="40000"/>
                  </a:schemeClr>
                </a:solidFill>
                <a:effectLst>
                  <a:outerShdw blurRad="38100" dist="38100" dir="2700000" algn="tl">
                    <a:srgbClr val="000000">
                      <a:alpha val="43137"/>
                    </a:srgbClr>
                  </a:outerShdw>
                </a:effectLst>
              </a:rPr>
              <a:t>14 </a:t>
            </a:r>
            <a:r>
              <a:rPr lang="en-GB" sz="1800" dirty="0" err="1">
                <a:solidFill>
                  <a:schemeClr val="accent5">
                    <a:lumMod val="60000"/>
                    <a:lumOff val="40000"/>
                  </a:schemeClr>
                </a:solidFill>
                <a:effectLst>
                  <a:outerShdw blurRad="38100" dist="38100" dir="2700000" algn="tl">
                    <a:srgbClr val="000000">
                      <a:alpha val="43137"/>
                    </a:srgbClr>
                  </a:outerShdw>
                </a:effectLst>
              </a:rPr>
              <a:t>Grabmal</a:t>
            </a:r>
            <a:r>
              <a:rPr lang="en-GB" sz="1800" dirty="0">
                <a:solidFill>
                  <a:schemeClr val="accent5">
                    <a:lumMod val="60000"/>
                    <a:lumOff val="40000"/>
                  </a:schemeClr>
                </a:solidFill>
                <a:effectLst>
                  <a:outerShdw blurRad="38100" dist="38100" dir="2700000" algn="tl">
                    <a:srgbClr val="000000">
                      <a:alpha val="43137"/>
                    </a:srgbClr>
                  </a:outerShdw>
                </a:effectLst>
              </a:rPr>
              <a:t> der </a:t>
            </a:r>
            <a:r>
              <a:rPr lang="en-GB" sz="1800" dirty="0" err="1">
                <a:solidFill>
                  <a:schemeClr val="accent5">
                    <a:lumMod val="60000"/>
                    <a:lumOff val="40000"/>
                  </a:schemeClr>
                </a:solidFill>
                <a:effectLst>
                  <a:outerShdw blurRad="38100" dist="38100" dir="2700000" algn="tl">
                    <a:srgbClr val="000000">
                      <a:alpha val="43137"/>
                    </a:srgbClr>
                  </a:outerShdw>
                </a:effectLst>
              </a:rPr>
              <a:t>Plancia</a:t>
            </a:r>
            <a:r>
              <a:rPr lang="en-GB" sz="1800" dirty="0">
                <a:solidFill>
                  <a:schemeClr val="accent5">
                    <a:lumMod val="60000"/>
                    <a:lumOff val="40000"/>
                  </a:schemeClr>
                </a:solidFill>
                <a:effectLst>
                  <a:outerShdw blurRad="38100" dist="38100" dir="2700000" algn="tl">
                    <a:srgbClr val="000000">
                      <a:alpha val="43137"/>
                    </a:srgbClr>
                  </a:outerShdw>
                </a:effectLst>
              </a:rPr>
              <a:t> Magna</a:t>
            </a:r>
          </a:p>
          <a:p>
            <a:r>
              <a:rPr lang="en-GB" sz="1800" dirty="0">
                <a:solidFill>
                  <a:schemeClr val="accent5">
                    <a:lumMod val="60000"/>
                    <a:lumOff val="40000"/>
                  </a:schemeClr>
                </a:solidFill>
                <a:effectLst>
                  <a:outerShdw blurRad="38100" dist="38100" dir="2700000" algn="tl">
                    <a:srgbClr val="000000">
                      <a:alpha val="43137"/>
                    </a:srgbClr>
                  </a:outerShdw>
                </a:effectLst>
              </a:rPr>
              <a:t>4 Nymphaeum</a:t>
            </a:r>
          </a:p>
          <a:p>
            <a:r>
              <a:rPr lang="en-GB" sz="1800" dirty="0">
                <a:solidFill>
                  <a:schemeClr val="accent5">
                    <a:lumMod val="60000"/>
                    <a:lumOff val="40000"/>
                  </a:schemeClr>
                </a:solidFill>
                <a:effectLst>
                  <a:outerShdw blurRad="38100" dist="38100" dir="2700000" algn="tl">
                    <a:srgbClr val="000000">
                      <a:alpha val="43137"/>
                    </a:srgbClr>
                  </a:outerShdw>
                </a:effectLst>
              </a:rPr>
              <a:t>5  </a:t>
            </a:r>
            <a:r>
              <a:rPr lang="en-GB" sz="1800" dirty="0" err="1">
                <a:solidFill>
                  <a:schemeClr val="accent5">
                    <a:lumMod val="60000"/>
                    <a:lumOff val="40000"/>
                  </a:schemeClr>
                </a:solidFill>
                <a:effectLst>
                  <a:outerShdw blurRad="38100" dist="38100" dir="2700000" algn="tl">
                    <a:srgbClr val="000000">
                      <a:alpha val="43137"/>
                    </a:srgbClr>
                  </a:outerShdw>
                </a:effectLst>
              </a:rPr>
              <a:t>Tempel</a:t>
            </a:r>
            <a:endParaRPr lang="en-GB" sz="1800" dirty="0">
              <a:solidFill>
                <a:schemeClr val="accent5">
                  <a:lumMod val="60000"/>
                  <a:lumOff val="40000"/>
                </a:schemeClr>
              </a:solidFill>
              <a:effectLst>
                <a:outerShdw blurRad="38100" dist="38100" dir="2700000" algn="tl">
                  <a:srgbClr val="000000">
                    <a:alpha val="43137"/>
                  </a:srgbClr>
                </a:outerShdw>
              </a:effectLst>
            </a:endParaRPr>
          </a:p>
          <a:p>
            <a:r>
              <a:rPr lang="en-GB" sz="1800" dirty="0">
                <a:solidFill>
                  <a:schemeClr val="accent5">
                    <a:lumMod val="60000"/>
                    <a:lumOff val="40000"/>
                  </a:schemeClr>
                </a:solidFill>
                <a:effectLst>
                  <a:outerShdw blurRad="38100" dist="38100" dir="2700000" algn="tl">
                    <a:srgbClr val="000000">
                      <a:alpha val="43137"/>
                    </a:srgbClr>
                  </a:outerShdw>
                </a:effectLst>
              </a:rPr>
              <a:t>9 Agora</a:t>
            </a:r>
          </a:p>
          <a:p>
            <a:r>
              <a:rPr lang="en-GB" sz="1800" dirty="0">
                <a:solidFill>
                  <a:schemeClr val="accent5">
                    <a:lumMod val="60000"/>
                    <a:lumOff val="40000"/>
                  </a:schemeClr>
                </a:solidFill>
                <a:effectLst>
                  <a:outerShdw blurRad="38100" dist="38100" dir="2700000" algn="tl">
                    <a:srgbClr val="000000">
                      <a:alpha val="43137"/>
                    </a:srgbClr>
                  </a:outerShdw>
                </a:effectLst>
              </a:rPr>
              <a:t>2+11 </a:t>
            </a:r>
            <a:r>
              <a:rPr lang="en-GB" sz="1800" dirty="0" err="1">
                <a:solidFill>
                  <a:schemeClr val="accent5">
                    <a:lumMod val="60000"/>
                    <a:lumOff val="40000"/>
                  </a:schemeClr>
                </a:solidFill>
                <a:effectLst>
                  <a:outerShdw blurRad="38100" dist="38100" dir="2700000" algn="tl">
                    <a:srgbClr val="000000">
                      <a:alpha val="43137"/>
                    </a:srgbClr>
                  </a:outerShdw>
                </a:effectLst>
              </a:rPr>
              <a:t>Thermen</a:t>
            </a:r>
            <a:endParaRPr lang="en-GB" sz="1800" dirty="0">
              <a:solidFill>
                <a:schemeClr val="accent5">
                  <a:lumMod val="60000"/>
                  <a:lumOff val="4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6839" b="2189"/>
          <a:stretch/>
        </p:blipFill>
        <p:spPr>
          <a:xfrm>
            <a:off x="5220072" y="2132856"/>
            <a:ext cx="3816424" cy="4629150"/>
          </a:xfrm>
          <a:prstGeom prst="rect">
            <a:avLst/>
          </a:prstGeom>
        </p:spPr>
      </p:pic>
      <p:sp>
        <p:nvSpPr>
          <p:cNvPr id="5" name="Oval 4"/>
          <p:cNvSpPr/>
          <p:nvPr/>
        </p:nvSpPr>
        <p:spPr>
          <a:xfrm>
            <a:off x="6948264" y="5445224"/>
            <a:ext cx="720080" cy="720080"/>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662338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75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par>
                          <p:cTn id="14" fill="hold">
                            <p:stCondLst>
                              <p:cond delay="3750"/>
                            </p:stCondLst>
                            <p:childTnLst>
                              <p:par>
                                <p:cTn id="15" presetID="42"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2279" y="692696"/>
            <a:ext cx="1945921" cy="5481011"/>
          </a:xfrm>
          <a:prstGeom prst="rect">
            <a:avLst/>
          </a:prstGeom>
        </p:spPr>
      </p:pic>
      <p:sp>
        <p:nvSpPr>
          <p:cNvPr id="5" name="TextBox 4"/>
          <p:cNvSpPr txBox="1"/>
          <p:nvPr/>
        </p:nvSpPr>
        <p:spPr>
          <a:xfrm>
            <a:off x="7670049" y="5949280"/>
            <a:ext cx="1368152" cy="646331"/>
          </a:xfrm>
          <a:prstGeom prst="rect">
            <a:avLst/>
          </a:prstGeom>
          <a:noFill/>
        </p:spPr>
        <p:txBody>
          <a:bodyPr wrap="square" rtlCol="0">
            <a:spAutoFit/>
          </a:bodyPr>
          <a:lstStyle/>
          <a:p>
            <a:r>
              <a:rPr lang="en-GB" dirty="0" err="1"/>
              <a:t>Plancia</a:t>
            </a:r>
            <a:r>
              <a:rPr lang="en-GB" dirty="0"/>
              <a:t> Magna (?)</a:t>
            </a:r>
          </a:p>
        </p:txBody>
      </p:sp>
      <p:sp>
        <p:nvSpPr>
          <p:cNvPr id="8" name="Title 1"/>
          <p:cNvSpPr>
            <a:spLocks noGrp="1"/>
          </p:cNvSpPr>
          <p:nvPr>
            <p:ph type="title"/>
          </p:nvPr>
        </p:nvSpPr>
        <p:spPr>
          <a:xfrm>
            <a:off x="457200" y="188640"/>
            <a:ext cx="8229600" cy="1143000"/>
          </a:xfrm>
        </p:spPr>
        <p:txBody>
          <a:bodyPr/>
          <a:lstStyle/>
          <a:p>
            <a:r>
              <a:rPr lang="en-GB" dirty="0" err="1"/>
              <a:t>Perge</a:t>
            </a:r>
            <a:r>
              <a:rPr lang="en-GB" dirty="0"/>
              <a:t>: </a:t>
            </a:r>
            <a:r>
              <a:rPr lang="en-GB" dirty="0" err="1"/>
              <a:t>Plancia</a:t>
            </a:r>
            <a:r>
              <a:rPr lang="en-GB" dirty="0"/>
              <a:t> Magna</a:t>
            </a:r>
          </a:p>
        </p:txBody>
      </p:sp>
      <p:sp>
        <p:nvSpPr>
          <p:cNvPr id="9" name="Content Placeholder 2"/>
          <p:cNvSpPr>
            <a:spLocks noGrp="1"/>
          </p:cNvSpPr>
          <p:nvPr>
            <p:ph idx="1"/>
          </p:nvPr>
        </p:nvSpPr>
        <p:spPr>
          <a:xfrm>
            <a:off x="179512" y="1600200"/>
            <a:ext cx="4104456" cy="5141168"/>
          </a:xfrm>
        </p:spPr>
        <p:txBody>
          <a:bodyPr>
            <a:normAutofit/>
          </a:bodyPr>
          <a:lstStyle/>
          <a:p>
            <a:r>
              <a:rPr lang="en-GB" sz="2000" dirty="0" err="1">
                <a:solidFill>
                  <a:schemeClr val="accent5">
                    <a:lumMod val="60000"/>
                    <a:lumOff val="40000"/>
                  </a:schemeClr>
                </a:solidFill>
              </a:rPr>
              <a:t>Tochter</a:t>
            </a:r>
            <a:r>
              <a:rPr lang="en-GB" sz="2000" dirty="0">
                <a:solidFill>
                  <a:schemeClr val="accent5">
                    <a:lumMod val="60000"/>
                    <a:lumOff val="40000"/>
                  </a:schemeClr>
                </a:solidFill>
              </a:rPr>
              <a:t> des </a:t>
            </a:r>
            <a:r>
              <a:rPr lang="en-GB" sz="2000" dirty="0" err="1">
                <a:solidFill>
                  <a:schemeClr val="accent5">
                    <a:lumMod val="60000"/>
                    <a:lumOff val="40000"/>
                  </a:schemeClr>
                </a:solidFill>
              </a:rPr>
              <a:t>Prokonsuls</a:t>
            </a:r>
            <a:r>
              <a:rPr lang="en-GB" sz="2000" dirty="0">
                <a:solidFill>
                  <a:schemeClr val="accent5">
                    <a:lumMod val="60000"/>
                    <a:lumOff val="40000"/>
                  </a:schemeClr>
                </a:solidFill>
              </a:rPr>
              <a:t> von </a:t>
            </a:r>
            <a:r>
              <a:rPr lang="en-GB" sz="2000" dirty="0" err="1">
                <a:solidFill>
                  <a:schemeClr val="accent5">
                    <a:lumMod val="60000"/>
                    <a:lumOff val="40000"/>
                  </a:schemeClr>
                </a:solidFill>
              </a:rPr>
              <a:t>Bithynien</a:t>
            </a:r>
            <a:endParaRPr lang="en-GB" sz="2000" dirty="0">
              <a:solidFill>
                <a:schemeClr val="accent5">
                  <a:lumMod val="60000"/>
                  <a:lumOff val="40000"/>
                </a:schemeClr>
              </a:solidFill>
            </a:endParaRPr>
          </a:p>
          <a:p>
            <a:r>
              <a:rPr lang="de-DE" sz="2000" dirty="0">
                <a:solidFill>
                  <a:schemeClr val="accent5">
                    <a:lumMod val="60000"/>
                    <a:lumOff val="40000"/>
                  </a:schemeClr>
                </a:solidFill>
              </a:rPr>
              <a:t>Mehrere Großbauprojekte in Hadrians Regierungszeit (107-138)</a:t>
            </a:r>
          </a:p>
          <a:p>
            <a:pPr lvl="1"/>
            <a:r>
              <a:rPr lang="de-DE" sz="1600" dirty="0">
                <a:solidFill>
                  <a:schemeClr val="accent5">
                    <a:lumMod val="60000"/>
                    <a:lumOff val="40000"/>
                  </a:schemeClr>
                </a:solidFill>
              </a:rPr>
              <a:t>Renovierte Stadttor</a:t>
            </a:r>
          </a:p>
          <a:p>
            <a:pPr lvl="1"/>
            <a:r>
              <a:rPr lang="de-DE" sz="1600" dirty="0">
                <a:solidFill>
                  <a:schemeClr val="accent5">
                    <a:lumMod val="60000"/>
                    <a:lumOff val="40000"/>
                  </a:schemeClr>
                </a:solidFill>
              </a:rPr>
              <a:t>2-stöckiger ovaler Hof mit Statuen</a:t>
            </a:r>
          </a:p>
          <a:p>
            <a:pPr lvl="1"/>
            <a:r>
              <a:rPr lang="de-DE" sz="1600" dirty="0">
                <a:solidFill>
                  <a:schemeClr val="accent5">
                    <a:lumMod val="60000"/>
                    <a:lumOff val="40000"/>
                  </a:schemeClr>
                </a:solidFill>
              </a:rPr>
              <a:t>Monumentaler Bogen mit Statuen der hadrianischen Kaiserfamilie</a:t>
            </a:r>
            <a:endParaRPr lang="en-GB" sz="1600" dirty="0">
              <a:solidFill>
                <a:schemeClr val="accent5">
                  <a:lumMod val="60000"/>
                  <a:lumOff val="40000"/>
                </a:schemeClr>
              </a:solidFill>
            </a:endParaRPr>
          </a:p>
          <a:p>
            <a:r>
              <a:rPr lang="en-GB" sz="2000" dirty="0">
                <a:solidFill>
                  <a:schemeClr val="accent5">
                    <a:lumMod val="60000"/>
                    <a:lumOff val="40000"/>
                  </a:schemeClr>
                </a:solidFill>
              </a:rPr>
              <a:t>“elevated to the rank </a:t>
            </a:r>
            <a:r>
              <a:rPr lang="en-GB" sz="2000" dirty="0">
                <a:solidFill>
                  <a:srgbClr val="FF0000"/>
                </a:solidFill>
              </a:rPr>
              <a:t>of tutelary divinity of th</a:t>
            </a:r>
            <a:r>
              <a:rPr lang="en-GB" sz="2000" dirty="0">
                <a:solidFill>
                  <a:schemeClr val="accent5">
                    <a:lumMod val="60000"/>
                    <a:lumOff val="40000"/>
                  </a:schemeClr>
                </a:solidFill>
              </a:rPr>
              <a:t>e city</a:t>
            </a:r>
          </a:p>
          <a:p>
            <a:r>
              <a:rPr lang="de-DE" sz="2000" dirty="0">
                <a:solidFill>
                  <a:schemeClr val="accent5">
                    <a:lumMod val="60000"/>
                    <a:lumOff val="40000"/>
                  </a:schemeClr>
                </a:solidFill>
              </a:rPr>
              <a:t>Familie italischer Herkunft</a:t>
            </a:r>
          </a:p>
          <a:p>
            <a:r>
              <a:rPr lang="de-DE" sz="2000" dirty="0">
                <a:solidFill>
                  <a:schemeClr val="accent5">
                    <a:lumMod val="60000"/>
                    <a:lumOff val="40000"/>
                  </a:schemeClr>
                </a:solidFill>
              </a:rPr>
              <a:t>„Tochter der Polis“, Priesterin of Artemis Pergaia, Priesterin des Kaiserkults</a:t>
            </a:r>
            <a:endParaRPr lang="en-GB" sz="2000" dirty="0">
              <a:solidFill>
                <a:schemeClr val="accent5">
                  <a:lumMod val="60000"/>
                  <a:lumOff val="40000"/>
                </a:schemeClr>
              </a:solidFill>
            </a:endParaRPr>
          </a:p>
        </p:txBody>
      </p:sp>
    </p:spTree>
    <p:extLst>
      <p:ext uri="{BB962C8B-B14F-4D97-AF65-F5344CB8AC3E}">
        <p14:creationId xmlns:p14="http://schemas.microsoft.com/office/powerpoint/2010/main" val="687385074"/>
      </p:ext>
    </p:extLst>
  </p:cSld>
  <p:clrMapOvr>
    <a:masterClrMapping/>
  </p:clrMapOvr>
  <p:transition spd="slow">
    <p:randomBar/>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0336" r="12222"/>
          <a:stretch/>
        </p:blipFill>
        <p:spPr>
          <a:xfrm>
            <a:off x="4412580" y="1196752"/>
            <a:ext cx="4695925" cy="4032448"/>
          </a:xfrm>
          <a:prstGeom prst="rect">
            <a:avLst/>
          </a:prstGeom>
        </p:spPr>
      </p:pic>
      <p:sp>
        <p:nvSpPr>
          <p:cNvPr id="8" name="TextBox 7"/>
          <p:cNvSpPr txBox="1"/>
          <p:nvPr/>
        </p:nvSpPr>
        <p:spPr>
          <a:xfrm rot="5400000">
            <a:off x="7709865" y="3758553"/>
            <a:ext cx="2520280" cy="276999"/>
          </a:xfrm>
          <a:prstGeom prst="rect">
            <a:avLst/>
          </a:prstGeom>
          <a:noFill/>
        </p:spPr>
        <p:txBody>
          <a:bodyPr wrap="square" rtlCol="0">
            <a:spAutoFit/>
          </a:bodyPr>
          <a:lstStyle/>
          <a:p>
            <a:pPr algn="r"/>
            <a:r>
              <a:rPr lang="en-GB" sz="1200" dirty="0">
                <a:solidFill>
                  <a:schemeClr val="accent5">
                    <a:lumMod val="60000"/>
                    <a:lumOff val="40000"/>
                  </a:schemeClr>
                </a:solidFill>
              </a:rPr>
              <a:t>Photo: Rasmussen</a:t>
            </a:r>
          </a:p>
        </p:txBody>
      </p:sp>
      <p:sp>
        <p:nvSpPr>
          <p:cNvPr id="4" name="Title 1"/>
          <p:cNvSpPr>
            <a:spLocks noGrp="1"/>
          </p:cNvSpPr>
          <p:nvPr>
            <p:ph type="title"/>
          </p:nvPr>
        </p:nvSpPr>
        <p:spPr>
          <a:xfrm>
            <a:off x="457200" y="188640"/>
            <a:ext cx="8229600" cy="1143000"/>
          </a:xfrm>
        </p:spPr>
        <p:txBody>
          <a:bodyPr/>
          <a:lstStyle/>
          <a:p>
            <a:r>
              <a:rPr lang="en-GB" dirty="0" err="1"/>
              <a:t>Perge</a:t>
            </a:r>
            <a:r>
              <a:rPr lang="en-GB" dirty="0"/>
              <a:t>: </a:t>
            </a:r>
            <a:r>
              <a:rPr lang="en-GB" dirty="0" err="1"/>
              <a:t>Plancia</a:t>
            </a:r>
            <a:r>
              <a:rPr lang="en-GB" dirty="0"/>
              <a:t> Magna</a:t>
            </a:r>
          </a:p>
        </p:txBody>
      </p:sp>
      <p:sp>
        <p:nvSpPr>
          <p:cNvPr id="5" name="Content Placeholder 2"/>
          <p:cNvSpPr>
            <a:spLocks noGrp="1"/>
          </p:cNvSpPr>
          <p:nvPr>
            <p:ph idx="1"/>
          </p:nvPr>
        </p:nvSpPr>
        <p:spPr>
          <a:xfrm>
            <a:off x="179512" y="1600200"/>
            <a:ext cx="4104456" cy="5141168"/>
          </a:xfrm>
        </p:spPr>
        <p:txBody>
          <a:bodyPr>
            <a:normAutofit/>
          </a:bodyPr>
          <a:lstStyle/>
          <a:p>
            <a:r>
              <a:rPr lang="en-GB" sz="2000" dirty="0" err="1">
                <a:solidFill>
                  <a:schemeClr val="accent5">
                    <a:lumMod val="60000"/>
                    <a:lumOff val="40000"/>
                  </a:schemeClr>
                </a:solidFill>
              </a:rPr>
              <a:t>Tochter</a:t>
            </a:r>
            <a:r>
              <a:rPr lang="en-GB" sz="2000" dirty="0">
                <a:solidFill>
                  <a:schemeClr val="accent5">
                    <a:lumMod val="60000"/>
                    <a:lumOff val="40000"/>
                  </a:schemeClr>
                </a:solidFill>
              </a:rPr>
              <a:t> des </a:t>
            </a:r>
            <a:r>
              <a:rPr lang="en-GB" sz="2000" dirty="0" err="1">
                <a:solidFill>
                  <a:schemeClr val="accent5">
                    <a:lumMod val="60000"/>
                    <a:lumOff val="40000"/>
                  </a:schemeClr>
                </a:solidFill>
              </a:rPr>
              <a:t>Prokonsuls</a:t>
            </a:r>
            <a:r>
              <a:rPr lang="en-GB" sz="2000" dirty="0">
                <a:solidFill>
                  <a:schemeClr val="accent5">
                    <a:lumMod val="60000"/>
                    <a:lumOff val="40000"/>
                  </a:schemeClr>
                </a:solidFill>
              </a:rPr>
              <a:t> von </a:t>
            </a:r>
            <a:r>
              <a:rPr lang="en-GB" sz="2000" dirty="0" err="1">
                <a:solidFill>
                  <a:schemeClr val="accent5">
                    <a:lumMod val="60000"/>
                    <a:lumOff val="40000"/>
                  </a:schemeClr>
                </a:solidFill>
              </a:rPr>
              <a:t>Bithynien</a:t>
            </a:r>
            <a:endParaRPr lang="en-GB" sz="2000" dirty="0">
              <a:solidFill>
                <a:schemeClr val="accent5">
                  <a:lumMod val="60000"/>
                  <a:lumOff val="40000"/>
                </a:schemeClr>
              </a:solidFill>
            </a:endParaRPr>
          </a:p>
          <a:p>
            <a:r>
              <a:rPr lang="de-DE" sz="2000" dirty="0">
                <a:solidFill>
                  <a:schemeClr val="accent5">
                    <a:lumMod val="60000"/>
                    <a:lumOff val="40000"/>
                  </a:schemeClr>
                </a:solidFill>
              </a:rPr>
              <a:t>Mehrere Großbauprojekte in Hadrians Regierungszeit (107-138)</a:t>
            </a:r>
          </a:p>
          <a:p>
            <a:pPr lvl="1"/>
            <a:r>
              <a:rPr lang="de-DE" sz="1600" dirty="0">
                <a:solidFill>
                  <a:schemeClr val="accent5">
                    <a:lumMod val="60000"/>
                    <a:lumOff val="40000"/>
                  </a:schemeClr>
                </a:solidFill>
              </a:rPr>
              <a:t>Renovierte Stadttor</a:t>
            </a:r>
          </a:p>
          <a:p>
            <a:pPr lvl="1"/>
            <a:r>
              <a:rPr lang="de-DE" sz="1600" dirty="0">
                <a:solidFill>
                  <a:schemeClr val="accent5">
                    <a:lumMod val="60000"/>
                    <a:lumOff val="40000"/>
                  </a:schemeClr>
                </a:solidFill>
              </a:rPr>
              <a:t>2-stöckiger ovaler Hof mit Statuesn</a:t>
            </a:r>
          </a:p>
          <a:p>
            <a:pPr lvl="1"/>
            <a:r>
              <a:rPr lang="de-DE" sz="1600" dirty="0">
                <a:solidFill>
                  <a:schemeClr val="accent5">
                    <a:lumMod val="60000"/>
                    <a:lumOff val="40000"/>
                  </a:schemeClr>
                </a:solidFill>
              </a:rPr>
              <a:t>Monumentaler Bogen mit Statuen der hadrianischen Kaiserfamilie</a:t>
            </a:r>
            <a:endParaRPr lang="en-GB" sz="1600" dirty="0">
              <a:solidFill>
                <a:schemeClr val="accent5">
                  <a:lumMod val="60000"/>
                  <a:lumOff val="40000"/>
                </a:schemeClr>
              </a:solidFill>
            </a:endParaRPr>
          </a:p>
          <a:p>
            <a:r>
              <a:rPr lang="en-GB" sz="2000" dirty="0">
                <a:solidFill>
                  <a:schemeClr val="accent5">
                    <a:lumMod val="60000"/>
                    <a:lumOff val="40000"/>
                  </a:schemeClr>
                </a:solidFill>
              </a:rPr>
              <a:t>“elevated to the rank </a:t>
            </a:r>
            <a:r>
              <a:rPr lang="en-GB" sz="2000" dirty="0">
                <a:solidFill>
                  <a:srgbClr val="FF0000"/>
                </a:solidFill>
              </a:rPr>
              <a:t>of tutelary divinity of th</a:t>
            </a:r>
            <a:r>
              <a:rPr lang="en-GB" sz="2000" dirty="0">
                <a:solidFill>
                  <a:schemeClr val="accent5">
                    <a:lumMod val="60000"/>
                    <a:lumOff val="40000"/>
                  </a:schemeClr>
                </a:solidFill>
              </a:rPr>
              <a:t>e city</a:t>
            </a:r>
          </a:p>
          <a:p>
            <a:r>
              <a:rPr lang="de-DE" sz="2000" dirty="0">
                <a:solidFill>
                  <a:schemeClr val="accent5">
                    <a:lumMod val="60000"/>
                    <a:lumOff val="40000"/>
                  </a:schemeClr>
                </a:solidFill>
              </a:rPr>
              <a:t>Familie italischer Herkunft</a:t>
            </a:r>
          </a:p>
          <a:p>
            <a:r>
              <a:rPr lang="de-DE" sz="2000" dirty="0">
                <a:solidFill>
                  <a:schemeClr val="accent5">
                    <a:lumMod val="60000"/>
                    <a:lumOff val="40000"/>
                  </a:schemeClr>
                </a:solidFill>
              </a:rPr>
              <a:t>„Tochter der Polis“, Priesterin of Artemis Pergaia, Priesterin des Kaiserkults</a:t>
            </a:r>
            <a:endParaRPr lang="en-GB" sz="2000" dirty="0">
              <a:solidFill>
                <a:schemeClr val="accent5">
                  <a:lumMod val="60000"/>
                  <a:lumOff val="40000"/>
                </a:schemeClr>
              </a:solidFill>
            </a:endParaRPr>
          </a:p>
        </p:txBody>
      </p:sp>
      <p:sp>
        <p:nvSpPr>
          <p:cNvPr id="9" name="TextBox 8"/>
          <p:cNvSpPr txBox="1"/>
          <p:nvPr/>
        </p:nvSpPr>
        <p:spPr>
          <a:xfrm>
            <a:off x="4644008" y="5142091"/>
            <a:ext cx="4464497" cy="2031325"/>
          </a:xfrm>
          <a:prstGeom prst="rect">
            <a:avLst/>
          </a:prstGeom>
          <a:noFill/>
        </p:spPr>
        <p:txBody>
          <a:bodyPr wrap="square" rtlCol="0">
            <a:spAutoFit/>
          </a:bodyPr>
          <a:lstStyle/>
          <a:p>
            <a:pPr algn="ctr"/>
            <a:r>
              <a:rPr lang="en-GB" dirty="0" err="1"/>
              <a:t>Dianae</a:t>
            </a:r>
            <a:r>
              <a:rPr lang="en-GB" dirty="0"/>
              <a:t> </a:t>
            </a:r>
            <a:r>
              <a:rPr lang="en-GB" dirty="0" err="1"/>
              <a:t>Pergensi</a:t>
            </a:r>
            <a:br>
              <a:rPr lang="en-GB" dirty="0"/>
            </a:br>
            <a:r>
              <a:rPr lang="en-GB" dirty="0" err="1"/>
              <a:t>Plancia</a:t>
            </a:r>
            <a:r>
              <a:rPr lang="en-GB" dirty="0"/>
              <a:t> M(</a:t>
            </a:r>
            <a:r>
              <a:rPr lang="en-GB" dirty="0" err="1"/>
              <a:t>arci</a:t>
            </a:r>
            <a:r>
              <a:rPr lang="en-GB" dirty="0"/>
              <a:t>) f(ilia) Magna</a:t>
            </a:r>
            <a:br>
              <a:rPr lang="en-GB" dirty="0"/>
            </a:br>
            <a:r>
              <a:rPr lang="el-GR" dirty="0"/>
              <a:t>ΑΡΤΕΜΙΔΙ ΠΕΡΓΑΙ</a:t>
            </a:r>
            <a:br>
              <a:rPr lang="en-GB" dirty="0"/>
            </a:br>
            <a:r>
              <a:rPr lang="el-GR" dirty="0"/>
              <a:t>ΠΛΑΝΚΙΑ ΜΑΓΝΑ</a:t>
            </a:r>
            <a:endParaRPr lang="de-DE" dirty="0"/>
          </a:p>
          <a:p>
            <a:pPr algn="ctr"/>
            <a:r>
              <a:rPr lang="de-DE" sz="1600" dirty="0">
                <a:solidFill>
                  <a:schemeClr val="tx1">
                    <a:lumMod val="50000"/>
                  </a:schemeClr>
                </a:solidFill>
              </a:rPr>
              <a:t>An Diana/Artemis von Perge. Plancia Marca (Tochter des Marcus)</a:t>
            </a:r>
          </a:p>
          <a:p>
            <a:pPr algn="ctr"/>
            <a:endParaRPr lang="en-GB" dirty="0"/>
          </a:p>
        </p:txBody>
      </p:sp>
      <p:sp>
        <p:nvSpPr>
          <p:cNvPr id="11" name="TextBox 10"/>
          <p:cNvSpPr txBox="1"/>
          <p:nvPr/>
        </p:nvSpPr>
        <p:spPr>
          <a:xfrm rot="5400000">
            <a:off x="7279414" y="2737810"/>
            <a:ext cx="3389893" cy="307777"/>
          </a:xfrm>
          <a:prstGeom prst="rect">
            <a:avLst/>
          </a:prstGeom>
          <a:noFill/>
        </p:spPr>
        <p:txBody>
          <a:bodyPr wrap="square" rtlCol="0">
            <a:spAutoFit/>
          </a:bodyPr>
          <a:lstStyle/>
          <a:p>
            <a:r>
              <a:rPr lang="en-GB" sz="1400" dirty="0">
                <a:solidFill>
                  <a:srgbClr val="FFC000"/>
                </a:solidFill>
              </a:rPr>
              <a:t>IK-54, 89 = AE 1958, 76</a:t>
            </a:r>
          </a:p>
        </p:txBody>
      </p:sp>
    </p:spTree>
    <p:extLst>
      <p:ext uri="{BB962C8B-B14F-4D97-AF65-F5344CB8AC3E}">
        <p14:creationId xmlns:p14="http://schemas.microsoft.com/office/powerpoint/2010/main" val="2830418525"/>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500"/>
                                        <p:tgtEl>
                                          <p:spTgt spid="6"/>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vertical)">
                                      <p:cBhvr>
                                        <p:cTn id="11" dur="500"/>
                                        <p:tgtEl>
                                          <p:spTgt spid="8"/>
                                        </p:tgtEl>
                                      </p:cBhvr>
                                    </p:animEffect>
                                  </p:childTnLst>
                                </p:cTn>
                              </p:par>
                            </p:childTnLst>
                          </p:cTn>
                        </p:par>
                        <p:par>
                          <p:cTn id="12" fill="hold">
                            <p:stCondLst>
                              <p:cond delay="1000"/>
                            </p:stCondLst>
                            <p:childTnLst>
                              <p:par>
                                <p:cTn id="13" presetID="14" presetClass="entr" presetSubtype="5"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randombar(vertical)">
                                      <p:cBhvr>
                                        <p:cTn id="15" dur="500"/>
                                        <p:tgtEl>
                                          <p:spTgt spid="9"/>
                                        </p:tgtEl>
                                      </p:cBhvr>
                                    </p:animEffect>
                                  </p:childTnLst>
                                </p:cTn>
                              </p:par>
                            </p:childTnLst>
                          </p:cTn>
                        </p:par>
                        <p:par>
                          <p:cTn id="16" fill="hold">
                            <p:stCondLst>
                              <p:cond delay="1500"/>
                            </p:stCondLst>
                            <p:childTnLst>
                              <p:par>
                                <p:cTn id="17" presetID="14" presetClass="entr" presetSubtype="5"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vertic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79512" y="1600200"/>
            <a:ext cx="4104456" cy="5141168"/>
          </a:xfrm>
        </p:spPr>
        <p:txBody>
          <a:bodyPr>
            <a:normAutofit/>
          </a:bodyPr>
          <a:lstStyle/>
          <a:p>
            <a:r>
              <a:rPr lang="en-GB" sz="2000" dirty="0" err="1">
                <a:solidFill>
                  <a:schemeClr val="accent5">
                    <a:lumMod val="60000"/>
                    <a:lumOff val="40000"/>
                  </a:schemeClr>
                </a:solidFill>
              </a:rPr>
              <a:t>Tochter</a:t>
            </a:r>
            <a:r>
              <a:rPr lang="en-GB" sz="2000" dirty="0">
                <a:solidFill>
                  <a:schemeClr val="accent5">
                    <a:lumMod val="60000"/>
                    <a:lumOff val="40000"/>
                  </a:schemeClr>
                </a:solidFill>
              </a:rPr>
              <a:t> des </a:t>
            </a:r>
            <a:r>
              <a:rPr lang="en-GB" sz="2000" dirty="0" err="1">
                <a:solidFill>
                  <a:schemeClr val="accent5">
                    <a:lumMod val="60000"/>
                    <a:lumOff val="40000"/>
                  </a:schemeClr>
                </a:solidFill>
              </a:rPr>
              <a:t>Prokonsuls</a:t>
            </a:r>
            <a:r>
              <a:rPr lang="en-GB" sz="2000" dirty="0">
                <a:solidFill>
                  <a:schemeClr val="accent5">
                    <a:lumMod val="60000"/>
                    <a:lumOff val="40000"/>
                  </a:schemeClr>
                </a:solidFill>
              </a:rPr>
              <a:t> von </a:t>
            </a:r>
            <a:r>
              <a:rPr lang="en-GB" sz="2000" dirty="0" err="1">
                <a:solidFill>
                  <a:schemeClr val="accent5">
                    <a:lumMod val="60000"/>
                    <a:lumOff val="40000"/>
                  </a:schemeClr>
                </a:solidFill>
              </a:rPr>
              <a:t>Bithynien</a:t>
            </a:r>
            <a:endParaRPr lang="en-GB" sz="2000" dirty="0">
              <a:solidFill>
                <a:schemeClr val="accent5">
                  <a:lumMod val="60000"/>
                  <a:lumOff val="40000"/>
                </a:schemeClr>
              </a:solidFill>
            </a:endParaRPr>
          </a:p>
          <a:p>
            <a:r>
              <a:rPr lang="de-DE" sz="2000" dirty="0">
                <a:solidFill>
                  <a:schemeClr val="accent5">
                    <a:lumMod val="60000"/>
                    <a:lumOff val="40000"/>
                  </a:schemeClr>
                </a:solidFill>
              </a:rPr>
              <a:t>Mehrere Großbauprojekte in Hadrians Regierungszeit (107-138)</a:t>
            </a:r>
          </a:p>
          <a:p>
            <a:pPr lvl="1"/>
            <a:r>
              <a:rPr lang="de-DE" sz="1600" dirty="0">
                <a:solidFill>
                  <a:schemeClr val="accent5">
                    <a:lumMod val="60000"/>
                    <a:lumOff val="40000"/>
                  </a:schemeClr>
                </a:solidFill>
              </a:rPr>
              <a:t>Renovierte Stadttor</a:t>
            </a:r>
          </a:p>
          <a:p>
            <a:pPr lvl="1"/>
            <a:r>
              <a:rPr lang="de-DE" sz="1600" dirty="0">
                <a:solidFill>
                  <a:schemeClr val="accent5">
                    <a:lumMod val="60000"/>
                    <a:lumOff val="40000"/>
                  </a:schemeClr>
                </a:solidFill>
              </a:rPr>
              <a:t>2-stöckiger ovaler Hof mit Statuesn</a:t>
            </a:r>
          </a:p>
          <a:p>
            <a:pPr lvl="1"/>
            <a:r>
              <a:rPr lang="de-DE" sz="1600" dirty="0">
                <a:solidFill>
                  <a:schemeClr val="accent5">
                    <a:lumMod val="60000"/>
                    <a:lumOff val="40000"/>
                  </a:schemeClr>
                </a:solidFill>
              </a:rPr>
              <a:t>Monumentaler Bogen mit Statuen der hadrianischen Kaiserfamilie</a:t>
            </a:r>
            <a:endParaRPr lang="en-GB" sz="1600" dirty="0">
              <a:solidFill>
                <a:schemeClr val="accent5">
                  <a:lumMod val="60000"/>
                  <a:lumOff val="40000"/>
                </a:schemeClr>
              </a:solidFill>
            </a:endParaRPr>
          </a:p>
          <a:p>
            <a:r>
              <a:rPr lang="en-GB" sz="2000" dirty="0">
                <a:solidFill>
                  <a:schemeClr val="accent5">
                    <a:lumMod val="60000"/>
                    <a:lumOff val="40000"/>
                  </a:schemeClr>
                </a:solidFill>
              </a:rPr>
              <a:t>“elevated to the rank </a:t>
            </a:r>
            <a:r>
              <a:rPr lang="en-GB" sz="2000" dirty="0">
                <a:solidFill>
                  <a:srgbClr val="FF0000"/>
                </a:solidFill>
              </a:rPr>
              <a:t>of tutelary divinity of th</a:t>
            </a:r>
            <a:r>
              <a:rPr lang="en-GB" sz="2000" dirty="0">
                <a:solidFill>
                  <a:schemeClr val="accent5">
                    <a:lumMod val="60000"/>
                    <a:lumOff val="40000"/>
                  </a:schemeClr>
                </a:solidFill>
              </a:rPr>
              <a:t>e city</a:t>
            </a:r>
          </a:p>
          <a:p>
            <a:r>
              <a:rPr lang="de-DE" sz="2000" dirty="0">
                <a:solidFill>
                  <a:schemeClr val="accent5">
                    <a:lumMod val="60000"/>
                    <a:lumOff val="40000"/>
                  </a:schemeClr>
                </a:solidFill>
              </a:rPr>
              <a:t>Familie italischer Herkunft</a:t>
            </a:r>
          </a:p>
          <a:p>
            <a:r>
              <a:rPr lang="de-DE" sz="2000" dirty="0">
                <a:solidFill>
                  <a:schemeClr val="accent5">
                    <a:lumMod val="60000"/>
                    <a:lumOff val="40000"/>
                  </a:schemeClr>
                </a:solidFill>
              </a:rPr>
              <a:t>„Tochter der Polis“, Priesterin of Artemis Pergaia, Priesterin des Kaiserkults</a:t>
            </a:r>
            <a:endParaRPr lang="en-GB" sz="2000" dirty="0">
              <a:solidFill>
                <a:schemeClr val="accent5">
                  <a:lumMod val="60000"/>
                  <a:lumOff val="40000"/>
                </a:schemeClr>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3114"/>
          <a:stretch/>
        </p:blipFill>
        <p:spPr>
          <a:xfrm>
            <a:off x="1676400" y="836712"/>
            <a:ext cx="7467600" cy="5538549"/>
          </a:xfrm>
          <a:prstGeom prst="rect">
            <a:avLst/>
          </a:prstGeom>
        </p:spPr>
      </p:pic>
      <p:sp>
        <p:nvSpPr>
          <p:cNvPr id="5" name="TextBox 4"/>
          <p:cNvSpPr txBox="1"/>
          <p:nvPr/>
        </p:nvSpPr>
        <p:spPr>
          <a:xfrm>
            <a:off x="3707904" y="6375261"/>
            <a:ext cx="5436096" cy="369332"/>
          </a:xfrm>
          <a:prstGeom prst="rect">
            <a:avLst/>
          </a:prstGeom>
          <a:noFill/>
        </p:spPr>
        <p:txBody>
          <a:bodyPr wrap="square" rtlCol="0">
            <a:spAutoFit/>
          </a:bodyPr>
          <a:lstStyle/>
          <a:p>
            <a:pPr algn="ctr"/>
            <a:r>
              <a:rPr lang="en-GB" i="1" dirty="0"/>
              <a:t>AE</a:t>
            </a:r>
            <a:r>
              <a:rPr lang="en-GB" dirty="0"/>
              <a:t> 1988, 1037: </a:t>
            </a:r>
            <a:r>
              <a:rPr lang="en-GB" i="1" dirty="0" err="1"/>
              <a:t>Diuo</a:t>
            </a:r>
            <a:r>
              <a:rPr lang="en-GB" i="1" dirty="0"/>
              <a:t> </a:t>
            </a:r>
            <a:r>
              <a:rPr lang="en-GB" i="1" dirty="0" err="1"/>
              <a:t>Traiano</a:t>
            </a:r>
            <a:r>
              <a:rPr lang="en-GB" i="1" dirty="0"/>
              <a:t> | </a:t>
            </a:r>
            <a:r>
              <a:rPr lang="en-GB" i="1" dirty="0" err="1"/>
              <a:t>Pla</a:t>
            </a:r>
            <a:r>
              <a:rPr lang="en-GB" i="1" dirty="0"/>
              <a:t>[</a:t>
            </a:r>
            <a:r>
              <a:rPr lang="en-GB" i="1" dirty="0" err="1"/>
              <a:t>nci</a:t>
            </a:r>
            <a:r>
              <a:rPr lang="en-GB" i="1" dirty="0"/>
              <a:t>]a Magna. </a:t>
            </a:r>
          </a:p>
        </p:txBody>
      </p:sp>
      <p:sp>
        <p:nvSpPr>
          <p:cNvPr id="6" name="Title 1"/>
          <p:cNvSpPr>
            <a:spLocks noGrp="1"/>
          </p:cNvSpPr>
          <p:nvPr>
            <p:ph type="title"/>
          </p:nvPr>
        </p:nvSpPr>
        <p:spPr>
          <a:xfrm>
            <a:off x="457200" y="188640"/>
            <a:ext cx="8229600" cy="1143000"/>
          </a:xfrm>
        </p:spPr>
        <p:txBody>
          <a:bodyPr/>
          <a:lstStyle/>
          <a:p>
            <a:r>
              <a:rPr lang="en-GB" dirty="0" err="1"/>
              <a:t>Perge</a:t>
            </a:r>
            <a:r>
              <a:rPr lang="en-GB" dirty="0"/>
              <a:t>: </a:t>
            </a:r>
            <a:r>
              <a:rPr lang="en-GB" dirty="0" err="1"/>
              <a:t>Plancia</a:t>
            </a:r>
            <a:r>
              <a:rPr lang="en-GB" dirty="0"/>
              <a:t> Magna</a:t>
            </a:r>
          </a:p>
        </p:txBody>
      </p:sp>
    </p:spTree>
    <p:extLst>
      <p:ext uri="{BB962C8B-B14F-4D97-AF65-F5344CB8AC3E}">
        <p14:creationId xmlns:p14="http://schemas.microsoft.com/office/powerpoint/2010/main" val="23398142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vertical)">
                                      <p:cBhvr>
                                        <p:cTn id="7" dur="500"/>
                                        <p:tgtEl>
                                          <p:spTgt spid="4"/>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vertic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179512" y="1600200"/>
            <a:ext cx="4104456" cy="5141168"/>
          </a:xfrm>
        </p:spPr>
        <p:txBody>
          <a:bodyPr>
            <a:normAutofit/>
          </a:bodyPr>
          <a:lstStyle/>
          <a:p>
            <a:r>
              <a:rPr lang="en-GB" sz="2000" dirty="0" err="1">
                <a:solidFill>
                  <a:schemeClr val="accent5">
                    <a:lumMod val="60000"/>
                    <a:lumOff val="40000"/>
                  </a:schemeClr>
                </a:solidFill>
              </a:rPr>
              <a:t>Tochter</a:t>
            </a:r>
            <a:r>
              <a:rPr lang="en-GB" sz="2000" dirty="0">
                <a:solidFill>
                  <a:schemeClr val="accent5">
                    <a:lumMod val="60000"/>
                    <a:lumOff val="40000"/>
                  </a:schemeClr>
                </a:solidFill>
              </a:rPr>
              <a:t> des </a:t>
            </a:r>
            <a:r>
              <a:rPr lang="en-GB" sz="2000" dirty="0" err="1">
                <a:solidFill>
                  <a:schemeClr val="accent5">
                    <a:lumMod val="60000"/>
                    <a:lumOff val="40000"/>
                  </a:schemeClr>
                </a:solidFill>
              </a:rPr>
              <a:t>Prokonsuls</a:t>
            </a:r>
            <a:r>
              <a:rPr lang="en-GB" sz="2000" dirty="0">
                <a:solidFill>
                  <a:schemeClr val="accent5">
                    <a:lumMod val="60000"/>
                    <a:lumOff val="40000"/>
                  </a:schemeClr>
                </a:solidFill>
              </a:rPr>
              <a:t> von </a:t>
            </a:r>
            <a:r>
              <a:rPr lang="en-GB" sz="2000" dirty="0" err="1">
                <a:solidFill>
                  <a:schemeClr val="accent5">
                    <a:lumMod val="60000"/>
                    <a:lumOff val="40000"/>
                  </a:schemeClr>
                </a:solidFill>
              </a:rPr>
              <a:t>Bithynien</a:t>
            </a:r>
            <a:endParaRPr lang="en-GB" sz="2000" dirty="0">
              <a:solidFill>
                <a:schemeClr val="accent5">
                  <a:lumMod val="60000"/>
                  <a:lumOff val="40000"/>
                </a:schemeClr>
              </a:solidFill>
            </a:endParaRPr>
          </a:p>
          <a:p>
            <a:r>
              <a:rPr lang="de-DE" sz="2000" dirty="0">
                <a:solidFill>
                  <a:schemeClr val="accent5">
                    <a:lumMod val="60000"/>
                    <a:lumOff val="40000"/>
                  </a:schemeClr>
                </a:solidFill>
              </a:rPr>
              <a:t>Mehrere Großbauprojekte in Hadrians Regierungszeit (107-138)</a:t>
            </a:r>
          </a:p>
          <a:p>
            <a:pPr lvl="1"/>
            <a:r>
              <a:rPr lang="de-DE" sz="1600" dirty="0">
                <a:solidFill>
                  <a:schemeClr val="accent5">
                    <a:lumMod val="60000"/>
                    <a:lumOff val="40000"/>
                  </a:schemeClr>
                </a:solidFill>
              </a:rPr>
              <a:t>Renovierte Stadttor</a:t>
            </a:r>
          </a:p>
          <a:p>
            <a:pPr lvl="1"/>
            <a:r>
              <a:rPr lang="de-DE" sz="1600" dirty="0">
                <a:solidFill>
                  <a:schemeClr val="accent5">
                    <a:lumMod val="60000"/>
                    <a:lumOff val="40000"/>
                  </a:schemeClr>
                </a:solidFill>
              </a:rPr>
              <a:t>2-stöckiger ovaler Hof mit Statuesn</a:t>
            </a:r>
          </a:p>
          <a:p>
            <a:pPr lvl="1"/>
            <a:r>
              <a:rPr lang="de-DE" sz="1600" dirty="0">
                <a:solidFill>
                  <a:schemeClr val="accent5">
                    <a:lumMod val="60000"/>
                    <a:lumOff val="40000"/>
                  </a:schemeClr>
                </a:solidFill>
              </a:rPr>
              <a:t>Monumentaler Bogen mit Statuen der hadrianischen Kaiserfamilie</a:t>
            </a:r>
            <a:endParaRPr lang="en-GB" sz="1600" dirty="0">
              <a:solidFill>
                <a:schemeClr val="accent5">
                  <a:lumMod val="60000"/>
                  <a:lumOff val="40000"/>
                </a:schemeClr>
              </a:solidFill>
            </a:endParaRPr>
          </a:p>
          <a:p>
            <a:r>
              <a:rPr lang="en-GB" sz="2000" dirty="0">
                <a:solidFill>
                  <a:schemeClr val="accent5">
                    <a:lumMod val="60000"/>
                    <a:lumOff val="40000"/>
                  </a:schemeClr>
                </a:solidFill>
              </a:rPr>
              <a:t>“elevated to the rank </a:t>
            </a:r>
            <a:r>
              <a:rPr lang="en-GB" sz="2000" dirty="0">
                <a:solidFill>
                  <a:srgbClr val="FF0000"/>
                </a:solidFill>
              </a:rPr>
              <a:t>of tutelary divinity of th</a:t>
            </a:r>
            <a:r>
              <a:rPr lang="en-GB" sz="2000" dirty="0">
                <a:solidFill>
                  <a:schemeClr val="accent5">
                    <a:lumMod val="60000"/>
                    <a:lumOff val="40000"/>
                  </a:schemeClr>
                </a:solidFill>
              </a:rPr>
              <a:t>e city</a:t>
            </a:r>
          </a:p>
          <a:p>
            <a:r>
              <a:rPr lang="de-DE" sz="2000" dirty="0">
                <a:solidFill>
                  <a:schemeClr val="accent5">
                    <a:lumMod val="60000"/>
                    <a:lumOff val="40000"/>
                  </a:schemeClr>
                </a:solidFill>
              </a:rPr>
              <a:t>Familie italischer Herkunft</a:t>
            </a:r>
          </a:p>
          <a:p>
            <a:r>
              <a:rPr lang="de-DE" sz="2000" dirty="0">
                <a:solidFill>
                  <a:schemeClr val="accent5">
                    <a:lumMod val="60000"/>
                    <a:lumOff val="40000"/>
                  </a:schemeClr>
                </a:solidFill>
              </a:rPr>
              <a:t>„Tochter der Polis“, Priesterin of Artemis Pergaia, Priesterin des Kaiserkults</a:t>
            </a:r>
            <a:endParaRPr lang="en-GB" sz="2000" dirty="0">
              <a:solidFill>
                <a:schemeClr val="accent5">
                  <a:lumMod val="60000"/>
                  <a:lumOff val="40000"/>
                </a:schemeClr>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1920" y="0"/>
            <a:ext cx="5143500" cy="6858000"/>
          </a:xfrm>
          <a:prstGeom prst="rect">
            <a:avLst/>
          </a:prstGeom>
        </p:spPr>
      </p:pic>
      <p:sp>
        <p:nvSpPr>
          <p:cNvPr id="5" name="Title 1"/>
          <p:cNvSpPr>
            <a:spLocks noGrp="1"/>
          </p:cNvSpPr>
          <p:nvPr>
            <p:ph type="title"/>
          </p:nvPr>
        </p:nvSpPr>
        <p:spPr>
          <a:xfrm>
            <a:off x="457200" y="188640"/>
            <a:ext cx="8229600" cy="1143000"/>
          </a:xfrm>
        </p:spPr>
        <p:txBody>
          <a:bodyPr/>
          <a:lstStyle/>
          <a:p>
            <a:r>
              <a:rPr lang="en-GB" dirty="0" err="1"/>
              <a:t>Perge</a:t>
            </a:r>
            <a:r>
              <a:rPr lang="en-GB" dirty="0"/>
              <a:t>: </a:t>
            </a:r>
            <a:r>
              <a:rPr lang="en-GB" dirty="0" err="1"/>
              <a:t>Plancia</a:t>
            </a:r>
            <a:r>
              <a:rPr lang="en-GB" dirty="0"/>
              <a:t> Magna</a:t>
            </a:r>
          </a:p>
        </p:txBody>
      </p:sp>
      <p:sp>
        <p:nvSpPr>
          <p:cNvPr id="7" name="TextBox 6"/>
          <p:cNvSpPr txBox="1"/>
          <p:nvPr/>
        </p:nvSpPr>
        <p:spPr>
          <a:xfrm rot="675330">
            <a:off x="4411607" y="4643264"/>
            <a:ext cx="4536504" cy="1938992"/>
          </a:xfrm>
          <a:prstGeom prst="rect">
            <a:avLst/>
          </a:prstGeom>
          <a:noFill/>
        </p:spPr>
        <p:txBody>
          <a:bodyPr wrap="square" rtlCol="0">
            <a:spAutoFit/>
          </a:bodyPr>
          <a:lstStyle/>
          <a:p>
            <a:pPr algn="ctr"/>
            <a:r>
              <a:rPr lang="en-GB" sz="2000" dirty="0">
                <a:solidFill>
                  <a:schemeClr val="accent6">
                    <a:lumMod val="50000"/>
                  </a:schemeClr>
                </a:solidFill>
                <a:effectLst>
                  <a:outerShdw blurRad="38100" dist="38100" dir="2700000" algn="tl">
                    <a:srgbClr val="000000">
                      <a:alpha val="43137"/>
                    </a:srgbClr>
                  </a:outerShdw>
                </a:effectLst>
              </a:rPr>
              <a:t>AE 1988, 1038 </a:t>
            </a:r>
            <a:br>
              <a:rPr lang="en-GB" sz="2000" dirty="0">
                <a:solidFill>
                  <a:schemeClr val="accent6">
                    <a:lumMod val="50000"/>
                  </a:schemeClr>
                </a:solidFill>
                <a:effectLst>
                  <a:outerShdw blurRad="38100" dist="38100" dir="2700000" algn="tl">
                    <a:srgbClr val="000000">
                      <a:alpha val="43137"/>
                    </a:srgbClr>
                  </a:outerShdw>
                </a:effectLst>
              </a:rPr>
            </a:br>
            <a:r>
              <a:rPr lang="en-GB" sz="2000" b="1" dirty="0" err="1">
                <a:solidFill>
                  <a:schemeClr val="accent6">
                    <a:lumMod val="50000"/>
                  </a:schemeClr>
                </a:solidFill>
                <a:effectLst>
                  <a:outerShdw blurRad="38100" dist="38100" dir="2700000" algn="tl">
                    <a:srgbClr val="000000">
                      <a:alpha val="43137"/>
                    </a:srgbClr>
                  </a:outerShdw>
                </a:effectLst>
              </a:rPr>
              <a:t>Diuae</a:t>
            </a:r>
            <a:r>
              <a:rPr lang="en-GB" sz="2000" b="1" dirty="0">
                <a:solidFill>
                  <a:schemeClr val="accent6">
                    <a:lumMod val="50000"/>
                  </a:schemeClr>
                </a:solidFill>
                <a:effectLst>
                  <a:outerShdw blurRad="38100" dist="38100" dir="2700000" algn="tl">
                    <a:srgbClr val="000000">
                      <a:alpha val="43137"/>
                    </a:srgbClr>
                  </a:outerShdw>
                </a:effectLst>
              </a:rPr>
              <a:t> </a:t>
            </a:r>
            <a:r>
              <a:rPr lang="en-GB" sz="2000" b="1" dirty="0" err="1">
                <a:solidFill>
                  <a:schemeClr val="accent6">
                    <a:lumMod val="50000"/>
                  </a:schemeClr>
                </a:solidFill>
                <a:effectLst>
                  <a:outerShdw blurRad="38100" dist="38100" dir="2700000" algn="tl">
                    <a:srgbClr val="000000">
                      <a:alpha val="43137"/>
                    </a:srgbClr>
                  </a:outerShdw>
                </a:effectLst>
              </a:rPr>
              <a:t>Matid</a:t>
            </a:r>
            <a:r>
              <a:rPr lang="en-GB" sz="2000" b="1" dirty="0">
                <a:solidFill>
                  <a:schemeClr val="accent6">
                    <a:lumMod val="50000"/>
                  </a:schemeClr>
                </a:solidFill>
                <a:effectLst>
                  <a:outerShdw blurRad="38100" dist="38100" dir="2700000" algn="tl">
                    <a:srgbClr val="000000">
                      <a:alpha val="43137"/>
                    </a:srgbClr>
                  </a:outerShdw>
                </a:effectLst>
              </a:rPr>
              <a:t>[</a:t>
            </a:r>
            <a:r>
              <a:rPr lang="en-GB" sz="2000" b="1" dirty="0" err="1">
                <a:solidFill>
                  <a:schemeClr val="accent6">
                    <a:lumMod val="50000"/>
                  </a:schemeClr>
                </a:solidFill>
                <a:effectLst>
                  <a:outerShdw blurRad="38100" dist="38100" dir="2700000" algn="tl">
                    <a:srgbClr val="000000">
                      <a:alpha val="43137"/>
                    </a:srgbClr>
                  </a:outerShdw>
                </a:effectLst>
              </a:rPr>
              <a:t>iae</a:t>
            </a:r>
            <a:r>
              <a:rPr lang="en-GB" sz="2000" b="1" dirty="0">
                <a:solidFill>
                  <a:schemeClr val="accent6">
                    <a:lumMod val="50000"/>
                  </a:schemeClr>
                </a:solidFill>
                <a:effectLst>
                  <a:outerShdw blurRad="38100" dist="38100" dir="2700000" algn="tl">
                    <a:srgbClr val="000000">
                      <a:alpha val="43137"/>
                    </a:srgbClr>
                  </a:outerShdw>
                </a:effectLst>
              </a:rPr>
              <a:t>] </a:t>
            </a:r>
            <a:br>
              <a:rPr lang="en-GB" sz="2000" b="1" dirty="0">
                <a:solidFill>
                  <a:schemeClr val="accent6">
                    <a:lumMod val="50000"/>
                  </a:schemeClr>
                </a:solidFill>
                <a:effectLst>
                  <a:outerShdw blurRad="38100" dist="38100" dir="2700000" algn="tl">
                    <a:srgbClr val="000000">
                      <a:alpha val="43137"/>
                    </a:srgbClr>
                  </a:outerShdw>
                </a:effectLst>
              </a:rPr>
            </a:br>
            <a:r>
              <a:rPr lang="en-GB" sz="2000" b="1" dirty="0" err="1">
                <a:solidFill>
                  <a:schemeClr val="accent6">
                    <a:lumMod val="50000"/>
                  </a:schemeClr>
                </a:solidFill>
                <a:effectLst>
                  <a:outerShdw blurRad="38100" dist="38100" dir="2700000" algn="tl">
                    <a:srgbClr val="000000">
                      <a:alpha val="43137"/>
                    </a:srgbClr>
                  </a:outerShdw>
                </a:effectLst>
              </a:rPr>
              <a:t>Plancia</a:t>
            </a:r>
            <a:r>
              <a:rPr lang="en-GB" sz="2000" b="1" dirty="0">
                <a:solidFill>
                  <a:schemeClr val="accent6">
                    <a:lumMod val="50000"/>
                  </a:schemeClr>
                </a:solidFill>
                <a:effectLst>
                  <a:outerShdw blurRad="38100" dist="38100" dir="2700000" algn="tl">
                    <a:srgbClr val="000000">
                      <a:alpha val="43137"/>
                    </a:srgbClr>
                  </a:outerShdw>
                </a:effectLst>
              </a:rPr>
              <a:t> M(</a:t>
            </a:r>
            <a:r>
              <a:rPr lang="en-GB" sz="2000" b="1" dirty="0" err="1">
                <a:solidFill>
                  <a:schemeClr val="accent6">
                    <a:lumMod val="50000"/>
                  </a:schemeClr>
                </a:solidFill>
                <a:effectLst>
                  <a:outerShdw blurRad="38100" dist="38100" dir="2700000" algn="tl">
                    <a:srgbClr val="000000">
                      <a:alpha val="43137"/>
                    </a:srgbClr>
                  </a:outerShdw>
                </a:effectLst>
              </a:rPr>
              <a:t>arci</a:t>
            </a:r>
            <a:r>
              <a:rPr lang="en-GB" sz="2000" b="1" dirty="0">
                <a:solidFill>
                  <a:schemeClr val="accent6">
                    <a:lumMod val="50000"/>
                  </a:schemeClr>
                </a:solidFill>
                <a:effectLst>
                  <a:outerShdw blurRad="38100" dist="38100" dir="2700000" algn="tl">
                    <a:srgbClr val="000000">
                      <a:alpha val="43137"/>
                    </a:srgbClr>
                  </a:outerShdw>
                </a:effectLst>
              </a:rPr>
              <a:t>) f(ilia) Mag[</a:t>
            </a:r>
            <a:r>
              <a:rPr lang="en-GB" sz="2000" b="1" dirty="0" err="1">
                <a:solidFill>
                  <a:schemeClr val="accent6">
                    <a:lumMod val="50000"/>
                  </a:schemeClr>
                </a:solidFill>
                <a:effectLst>
                  <a:outerShdw blurRad="38100" dist="38100" dir="2700000" algn="tl">
                    <a:srgbClr val="000000">
                      <a:alpha val="43137"/>
                    </a:srgbClr>
                  </a:outerShdw>
                </a:effectLst>
              </a:rPr>
              <a:t>na</a:t>
            </a:r>
            <a:r>
              <a:rPr lang="en-GB" sz="2000" b="1" dirty="0">
                <a:solidFill>
                  <a:schemeClr val="accent6">
                    <a:lumMod val="50000"/>
                  </a:schemeClr>
                </a:solidFill>
                <a:effectLst>
                  <a:outerShdw blurRad="38100" dist="38100" dir="2700000" algn="tl">
                    <a:srgbClr val="000000">
                      <a:alpha val="43137"/>
                    </a:srgbClr>
                  </a:outerShdw>
                </a:effectLst>
              </a:rPr>
              <a:t>]</a:t>
            </a:r>
            <a:br>
              <a:rPr lang="en-GB" sz="2000" b="1" dirty="0">
                <a:solidFill>
                  <a:schemeClr val="accent6">
                    <a:lumMod val="50000"/>
                  </a:schemeClr>
                </a:solidFill>
                <a:effectLst>
                  <a:outerShdw blurRad="38100" dist="38100" dir="2700000" algn="tl">
                    <a:srgbClr val="000000">
                      <a:alpha val="43137"/>
                    </a:srgbClr>
                  </a:outerShdw>
                </a:effectLst>
              </a:rPr>
            </a:br>
            <a:endParaRPr lang="en-GB" sz="2000" b="1" dirty="0">
              <a:solidFill>
                <a:schemeClr val="accent6">
                  <a:lumMod val="50000"/>
                </a:schemeClr>
              </a:solidFill>
              <a:effectLst>
                <a:outerShdw blurRad="38100" dist="38100" dir="2700000" algn="tl">
                  <a:srgbClr val="000000">
                    <a:alpha val="43137"/>
                  </a:srgbClr>
                </a:outerShdw>
              </a:effectLst>
            </a:endParaRPr>
          </a:p>
          <a:p>
            <a:pPr algn="ctr"/>
            <a:r>
              <a:rPr lang="en-GB" sz="2000" dirty="0" err="1">
                <a:solidFill>
                  <a:schemeClr val="accent6">
                    <a:lumMod val="50000"/>
                  </a:schemeClr>
                </a:solidFill>
                <a:effectLst>
                  <a:outerShdw blurRad="38100" dist="38100" dir="2700000" algn="tl">
                    <a:srgbClr val="000000">
                      <a:alpha val="43137"/>
                    </a:srgbClr>
                  </a:outerShdw>
                </a:effectLst>
              </a:rPr>
              <a:t>Salonina</a:t>
            </a:r>
            <a:r>
              <a:rPr lang="en-GB" sz="2000" dirty="0">
                <a:solidFill>
                  <a:schemeClr val="accent6">
                    <a:lumMod val="50000"/>
                  </a:schemeClr>
                </a:solidFill>
                <a:effectLst>
                  <a:outerShdw blurRad="38100" dist="38100" dir="2700000" algn="tl">
                    <a:srgbClr val="000000">
                      <a:alpha val="43137"/>
                    </a:srgbClr>
                  </a:outerShdw>
                </a:effectLst>
              </a:rPr>
              <a:t> </a:t>
            </a:r>
            <a:r>
              <a:rPr lang="en-GB" sz="2000" dirty="0" err="1">
                <a:solidFill>
                  <a:schemeClr val="accent6">
                    <a:lumMod val="50000"/>
                  </a:schemeClr>
                </a:solidFill>
                <a:effectLst>
                  <a:outerShdw blurRad="38100" dist="38100" dir="2700000" algn="tl">
                    <a:srgbClr val="000000">
                      <a:alpha val="43137"/>
                    </a:srgbClr>
                  </a:outerShdw>
                </a:effectLst>
              </a:rPr>
              <a:t>Matidia</a:t>
            </a:r>
            <a:r>
              <a:rPr lang="en-GB" sz="2000" dirty="0">
                <a:solidFill>
                  <a:schemeClr val="accent6">
                    <a:lumMod val="50000"/>
                  </a:schemeClr>
                </a:solidFill>
                <a:effectLst>
                  <a:outerShdw blurRad="38100" dist="38100" dir="2700000" algn="tl">
                    <a:srgbClr val="000000">
                      <a:alpha val="43137"/>
                    </a:srgbClr>
                  </a:outerShdw>
                </a:effectLst>
              </a:rPr>
              <a:t>, die </a:t>
            </a:r>
            <a:r>
              <a:rPr lang="en-GB" sz="2000" dirty="0" err="1">
                <a:solidFill>
                  <a:schemeClr val="accent6">
                    <a:lumMod val="50000"/>
                  </a:schemeClr>
                </a:solidFill>
                <a:effectLst>
                  <a:outerShdw blurRad="38100" dist="38100" dir="2700000" algn="tl">
                    <a:srgbClr val="000000">
                      <a:alpha val="43137"/>
                    </a:srgbClr>
                  </a:outerShdw>
                </a:effectLst>
              </a:rPr>
              <a:t>Nichte</a:t>
            </a:r>
            <a:r>
              <a:rPr lang="en-GB" sz="2000" dirty="0">
                <a:solidFill>
                  <a:schemeClr val="accent6">
                    <a:lumMod val="50000"/>
                  </a:schemeClr>
                </a:solidFill>
                <a:effectLst>
                  <a:outerShdw blurRad="38100" dist="38100" dir="2700000" algn="tl">
                    <a:srgbClr val="000000">
                      <a:alpha val="43137"/>
                    </a:srgbClr>
                  </a:outerShdw>
                </a:effectLst>
              </a:rPr>
              <a:t> </a:t>
            </a:r>
            <a:r>
              <a:rPr lang="en-GB" sz="2000" dirty="0" err="1">
                <a:solidFill>
                  <a:schemeClr val="accent6">
                    <a:lumMod val="50000"/>
                  </a:schemeClr>
                </a:solidFill>
                <a:effectLst>
                  <a:outerShdw blurRad="38100" dist="38100" dir="2700000" algn="tl">
                    <a:srgbClr val="000000">
                      <a:alpha val="43137"/>
                    </a:srgbClr>
                  </a:outerShdw>
                </a:effectLst>
              </a:rPr>
              <a:t>Trajans</a:t>
            </a:r>
            <a:r>
              <a:rPr lang="en-GB" sz="2000" dirty="0">
                <a:solidFill>
                  <a:schemeClr val="accent6">
                    <a:lumMod val="50000"/>
                  </a:schemeClr>
                </a:solidFill>
                <a:effectLst>
                  <a:outerShdw blurRad="38100" dist="38100" dir="2700000" algn="tl">
                    <a:srgbClr val="000000">
                      <a:alpha val="43137"/>
                    </a:srgbClr>
                  </a:outerShdw>
                </a:effectLst>
              </a:rPr>
              <a:t>, gest. 119 n. Chr. </a:t>
            </a:r>
          </a:p>
        </p:txBody>
      </p:sp>
    </p:spTree>
    <p:extLst>
      <p:ext uri="{BB962C8B-B14F-4D97-AF65-F5344CB8AC3E}">
        <p14:creationId xmlns:p14="http://schemas.microsoft.com/office/powerpoint/2010/main" val="239782624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31167" b="80167" l="27000" r="67125">
                        <a14:foregroundMark x1="51625" y1="31333" x2="51625" y2="31333"/>
                        <a14:foregroundMark x1="48250" y1="76667" x2="48250" y2="76667"/>
                        <a14:foregroundMark x1="48750" y1="76333" x2="48750" y2="76333"/>
                      </a14:backgroundRemoval>
                    </a14:imgEffect>
                  </a14:imgLayer>
                </a14:imgProps>
              </a:ext>
              <a:ext uri="{28A0092B-C50C-407E-A947-70E740481C1C}">
                <a14:useLocalDpi xmlns:a14="http://schemas.microsoft.com/office/drawing/2010/main" val="0"/>
              </a:ext>
            </a:extLst>
          </a:blip>
          <a:srcRect l="22000" t="26869" r="27850" b="15855"/>
          <a:stretch/>
        </p:blipFill>
        <p:spPr>
          <a:xfrm>
            <a:off x="5322574" y="188640"/>
            <a:ext cx="3821426" cy="3273287"/>
          </a:xfrm>
          <a:prstGeom prst="rect">
            <a:avLst/>
          </a:prstGeom>
        </p:spPr>
      </p:pic>
      <p:sp>
        <p:nvSpPr>
          <p:cNvPr id="2" name="Title 1"/>
          <p:cNvSpPr>
            <a:spLocks noGrp="1"/>
          </p:cNvSpPr>
          <p:nvPr>
            <p:ph type="title"/>
          </p:nvPr>
        </p:nvSpPr>
        <p:spPr>
          <a:xfrm>
            <a:off x="457200" y="188640"/>
            <a:ext cx="8229600" cy="1143000"/>
          </a:xfrm>
        </p:spPr>
        <p:txBody>
          <a:bodyPr/>
          <a:lstStyle/>
          <a:p>
            <a:r>
              <a:rPr lang="en-GB" dirty="0" err="1"/>
              <a:t>Ephesos</a:t>
            </a:r>
            <a:r>
              <a:rPr lang="en-GB" dirty="0"/>
              <a:t>: </a:t>
            </a:r>
            <a:r>
              <a:rPr lang="en-GB" dirty="0" err="1"/>
              <a:t>Kult</a:t>
            </a:r>
            <a:r>
              <a:rPr lang="en-GB" dirty="0"/>
              <a:t>, Status &amp; </a:t>
            </a:r>
            <a:r>
              <a:rPr lang="en-GB" dirty="0" err="1"/>
              <a:t>Macht</a:t>
            </a:r>
            <a:r>
              <a:rPr lang="en-GB" dirty="0"/>
              <a:t> </a:t>
            </a:r>
          </a:p>
        </p:txBody>
      </p:sp>
      <p:sp>
        <p:nvSpPr>
          <p:cNvPr id="4" name="TextBox 3"/>
          <p:cNvSpPr txBox="1"/>
          <p:nvPr/>
        </p:nvSpPr>
        <p:spPr>
          <a:xfrm>
            <a:off x="467544" y="1340768"/>
            <a:ext cx="8136904" cy="5355312"/>
          </a:xfrm>
          <a:prstGeom prst="rect">
            <a:avLst/>
          </a:prstGeom>
          <a:noFill/>
        </p:spPr>
        <p:txBody>
          <a:bodyPr wrap="square" rtlCol="0">
            <a:spAutoFit/>
          </a:bodyPr>
          <a:lstStyle/>
          <a:p>
            <a:pPr marL="285750" indent="-285750">
              <a:buFont typeface="Wingdings" pitchFamily="2" charset="2"/>
              <a:buChar char="Ø"/>
            </a:pPr>
            <a:r>
              <a:rPr lang="de-DE" dirty="0">
                <a:solidFill>
                  <a:schemeClr val="accent5">
                    <a:lumMod val="60000"/>
                    <a:lumOff val="40000"/>
                  </a:schemeClr>
                </a:solidFill>
                <a:effectLst>
                  <a:outerShdw blurRad="38100" dist="38100" dir="2700000" algn="tl">
                    <a:srgbClr val="000000">
                      <a:alpha val="43137"/>
                    </a:srgbClr>
                  </a:outerShdw>
                </a:effectLst>
              </a:rPr>
              <a:t>Kaiserkult in Ephesos eng verbunden </a:t>
            </a:r>
          </a:p>
          <a:p>
            <a:pPr marL="742950" lvl="1" indent="-285750">
              <a:buFont typeface="Wingdings" pitchFamily="2" charset="2"/>
              <a:buChar char="Ø"/>
            </a:pPr>
            <a:r>
              <a:rPr lang="de-DE" dirty="0">
                <a:solidFill>
                  <a:schemeClr val="accent5">
                    <a:lumMod val="60000"/>
                    <a:lumOff val="40000"/>
                  </a:schemeClr>
                </a:solidFill>
                <a:effectLst>
                  <a:outerShdw blurRad="38100" dist="38100" dir="2700000" algn="tl">
                    <a:srgbClr val="000000">
                      <a:alpha val="43137"/>
                    </a:srgbClr>
                  </a:outerShdw>
                </a:effectLst>
              </a:rPr>
              <a:t>mit öffentlichen Ämtern (Prytane)</a:t>
            </a:r>
          </a:p>
          <a:p>
            <a:pPr marL="742950" lvl="1" indent="-285750">
              <a:buFont typeface="Wingdings" pitchFamily="2" charset="2"/>
              <a:buChar char="Ø"/>
            </a:pPr>
            <a:r>
              <a:rPr lang="de-DE" dirty="0">
                <a:solidFill>
                  <a:schemeClr val="accent5">
                    <a:lumMod val="60000"/>
                    <a:lumOff val="40000"/>
                  </a:schemeClr>
                </a:solidFill>
                <a:effectLst>
                  <a:outerShdw blurRad="38100" dist="38100" dir="2700000" algn="tl">
                    <a:srgbClr val="000000">
                      <a:alpha val="43137"/>
                    </a:srgbClr>
                  </a:outerShdw>
                </a:effectLst>
              </a:rPr>
              <a:t>mit dem Kult der Artemis Ephesia</a:t>
            </a:r>
            <a:br>
              <a:rPr lang="de-DE" dirty="0">
                <a:solidFill>
                  <a:schemeClr val="accent5">
                    <a:lumMod val="60000"/>
                    <a:lumOff val="40000"/>
                  </a:schemeClr>
                </a:solidFill>
                <a:effectLst>
                  <a:outerShdw blurRad="38100" dist="38100" dir="2700000" algn="tl">
                    <a:srgbClr val="000000">
                      <a:alpha val="43137"/>
                    </a:srgbClr>
                  </a:outerShdw>
                </a:effectLst>
              </a:rPr>
            </a:br>
            <a:endParaRPr lang="en-GB" dirty="0">
              <a:solidFill>
                <a:schemeClr val="accent5">
                  <a:lumMod val="60000"/>
                  <a:lumOff val="40000"/>
                </a:schemeClr>
              </a:solidFill>
              <a:effectLst>
                <a:outerShdw blurRad="38100" dist="38100" dir="2700000" algn="tl">
                  <a:srgbClr val="000000">
                    <a:alpha val="43137"/>
                  </a:srgbClr>
                </a:outerShdw>
              </a:effectLst>
            </a:endParaRPr>
          </a:p>
          <a:p>
            <a:pPr marL="285750" indent="-285750">
              <a:buFont typeface="Wingdings" pitchFamily="2" charset="2"/>
              <a:buChar char="Ø"/>
            </a:pPr>
            <a:r>
              <a:rPr lang="en-GB" b="1" dirty="0" err="1">
                <a:solidFill>
                  <a:srgbClr val="FFC000"/>
                </a:solidFill>
                <a:effectLst>
                  <a:outerShdw blurRad="38100" dist="38100" dir="2700000" algn="tl">
                    <a:srgbClr val="000000">
                      <a:alpha val="43137"/>
                    </a:srgbClr>
                  </a:outerShdw>
                </a:effectLst>
              </a:rPr>
              <a:t>Wir</a:t>
            </a:r>
            <a:r>
              <a:rPr lang="en-GB" b="1" dirty="0">
                <a:solidFill>
                  <a:srgbClr val="FFC000"/>
                </a:solidFill>
                <a:effectLst>
                  <a:outerShdw blurRad="38100" dist="38100" dir="2700000" algn="tl">
                    <a:srgbClr val="000000">
                      <a:alpha val="43137"/>
                    </a:srgbClr>
                  </a:outerShdw>
                </a:effectLst>
              </a:rPr>
              <a:t> </a:t>
            </a:r>
            <a:r>
              <a:rPr lang="en-GB" b="1" dirty="0" err="1">
                <a:solidFill>
                  <a:srgbClr val="FFC000"/>
                </a:solidFill>
                <a:effectLst>
                  <a:outerShdw blurRad="38100" dist="38100" dir="2700000" algn="tl">
                    <a:srgbClr val="000000">
                      <a:alpha val="43137"/>
                    </a:srgbClr>
                  </a:outerShdw>
                </a:effectLst>
              </a:rPr>
              <a:t>erkennen</a:t>
            </a:r>
            <a:r>
              <a:rPr lang="en-GB" b="1" dirty="0">
                <a:solidFill>
                  <a:srgbClr val="FFC000"/>
                </a:solidFill>
                <a:effectLst>
                  <a:outerShdw blurRad="38100" dist="38100" dir="2700000" algn="tl">
                    <a:srgbClr val="000000">
                      <a:alpha val="43137"/>
                    </a:srgbClr>
                  </a:outerShdw>
                </a:effectLst>
              </a:rPr>
              <a:t> </a:t>
            </a:r>
            <a:r>
              <a:rPr lang="en-GB" b="1" dirty="0" err="1">
                <a:solidFill>
                  <a:srgbClr val="FFC000"/>
                </a:solidFill>
                <a:effectLst>
                  <a:outerShdw blurRad="38100" dist="38100" dir="2700000" algn="tl">
                    <a:srgbClr val="000000">
                      <a:alpha val="43137"/>
                    </a:srgbClr>
                  </a:outerShdw>
                </a:effectLst>
              </a:rPr>
              <a:t>ein</a:t>
            </a:r>
            <a:r>
              <a:rPr lang="en-GB" b="1" dirty="0">
                <a:solidFill>
                  <a:srgbClr val="FFC000"/>
                </a:solidFill>
                <a:effectLst>
                  <a:outerShdw blurRad="38100" dist="38100" dir="2700000" algn="tl">
                    <a:srgbClr val="000000">
                      <a:alpha val="43137"/>
                    </a:srgbClr>
                  </a:outerShdw>
                </a:effectLst>
              </a:rPr>
              <a:t> System von </a:t>
            </a:r>
            <a:r>
              <a:rPr lang="en-GB" b="1" dirty="0" err="1">
                <a:solidFill>
                  <a:srgbClr val="FFC000"/>
                </a:solidFill>
                <a:effectLst>
                  <a:outerShdw blurRad="38100" dist="38100" dir="2700000" algn="tl">
                    <a:srgbClr val="000000">
                      <a:alpha val="43137"/>
                    </a:srgbClr>
                  </a:outerShdw>
                </a:effectLst>
              </a:rPr>
              <a:t>Ämtern</a:t>
            </a:r>
            <a:r>
              <a:rPr lang="en-GB" b="1" dirty="0">
                <a:solidFill>
                  <a:srgbClr val="FFC000"/>
                </a:solidFill>
                <a:effectLst>
                  <a:outerShdw blurRad="38100" dist="38100" dir="2700000" algn="tl">
                    <a:srgbClr val="000000">
                      <a:alpha val="43137"/>
                    </a:srgbClr>
                  </a:outerShdw>
                </a:effectLst>
              </a:rPr>
              <a:t> und </a:t>
            </a:r>
            <a:r>
              <a:rPr lang="en-GB" b="1" dirty="0" err="1">
                <a:solidFill>
                  <a:srgbClr val="FFC000"/>
                </a:solidFill>
                <a:effectLst>
                  <a:outerShdw blurRad="38100" dist="38100" dir="2700000" algn="tl">
                    <a:srgbClr val="000000">
                      <a:alpha val="43137"/>
                    </a:srgbClr>
                  </a:outerShdw>
                </a:effectLst>
              </a:rPr>
              <a:t>Liturgien</a:t>
            </a:r>
            <a:r>
              <a:rPr lang="en-GB" b="1" dirty="0">
                <a:solidFill>
                  <a:srgbClr val="FFC000"/>
                </a:solidFill>
                <a:effectLst>
                  <a:outerShdw blurRad="38100" dist="38100" dir="2700000" algn="tl">
                    <a:srgbClr val="000000">
                      <a:alpha val="43137"/>
                    </a:srgbClr>
                  </a:outerShdw>
                </a:effectLst>
              </a:rPr>
              <a:t> in </a:t>
            </a:r>
            <a:r>
              <a:rPr lang="en-GB" b="1" dirty="0" err="1">
                <a:solidFill>
                  <a:srgbClr val="FFC000"/>
                </a:solidFill>
                <a:effectLst>
                  <a:outerShdw blurRad="38100" dist="38100" dir="2700000" algn="tl">
                    <a:srgbClr val="000000">
                      <a:alpha val="43137"/>
                    </a:srgbClr>
                  </a:outerShdw>
                </a:effectLst>
              </a:rPr>
              <a:t>Ephesos</a:t>
            </a:r>
            <a:r>
              <a:rPr lang="en-GB" b="1" dirty="0">
                <a:solidFill>
                  <a:srgbClr val="FFC000"/>
                </a:solidFill>
                <a:effectLst>
                  <a:outerShdw blurRad="38100" dist="38100" dir="2700000" algn="tl">
                    <a:srgbClr val="000000">
                      <a:alpha val="43137"/>
                    </a:srgbClr>
                  </a:outerShdw>
                </a:effectLst>
              </a:rPr>
              <a:t>:</a:t>
            </a:r>
          </a:p>
          <a:p>
            <a:pPr marL="742950" lvl="1" indent="-285750">
              <a:buFont typeface="Wingdings" pitchFamily="2" charset="2"/>
              <a:buChar char="Ø"/>
            </a:pPr>
            <a:r>
              <a:rPr lang="en-GB" b="1" i="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P</a:t>
            </a:r>
            <a:r>
              <a:rPr lang="en-GB" b="1" i="1" dirty="0" err="1">
                <a:solidFill>
                  <a:schemeClr val="accent5">
                    <a:lumMod val="60000"/>
                    <a:lumOff val="40000"/>
                  </a:schemeClr>
                </a:solidFill>
                <a:effectLst>
                  <a:outerShdw blurRad="38100" dist="38100" dir="2700000" algn="tl">
                    <a:srgbClr val="000000">
                      <a:alpha val="43137"/>
                    </a:srgbClr>
                  </a:outerShdw>
                </a:effectLst>
              </a:rPr>
              <a:t>rytania</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seit</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Anfang</a:t>
            </a:r>
            <a:r>
              <a:rPr lang="en-GB" dirty="0">
                <a:solidFill>
                  <a:schemeClr val="accent5">
                    <a:lumMod val="60000"/>
                    <a:lumOff val="40000"/>
                  </a:schemeClr>
                </a:solidFill>
                <a:effectLst>
                  <a:outerShdw blurRad="38100" dist="38100" dir="2700000" algn="tl">
                    <a:srgbClr val="000000">
                      <a:alpha val="43137"/>
                    </a:srgbClr>
                  </a:outerShdw>
                </a:effectLst>
              </a:rPr>
              <a:t> des 1. </a:t>
            </a:r>
            <a:r>
              <a:rPr lang="en-GB" dirty="0" err="1">
                <a:solidFill>
                  <a:schemeClr val="accent5">
                    <a:lumMod val="60000"/>
                    <a:lumOff val="40000"/>
                  </a:schemeClr>
                </a:solidFill>
                <a:effectLst>
                  <a:outerShdw blurRad="38100" dist="38100" dir="2700000" algn="tl">
                    <a:srgbClr val="000000">
                      <a:alpha val="43137"/>
                    </a:srgbClr>
                  </a:outerShdw>
                </a:effectLst>
              </a:rPr>
              <a:t>Jh</a:t>
            </a:r>
            <a:r>
              <a:rPr lang="en-GB" dirty="0">
                <a:solidFill>
                  <a:schemeClr val="accent5">
                    <a:lumMod val="60000"/>
                    <a:lumOff val="40000"/>
                  </a:schemeClr>
                </a:solidFill>
                <a:effectLst>
                  <a:outerShdw blurRad="38100" dist="38100" dir="2700000" algn="tl">
                    <a:srgbClr val="000000">
                      <a:alpha val="43137"/>
                    </a:srgbClr>
                  </a:outerShdw>
                </a:effectLst>
              </a:rPr>
              <a:t>. n. Chr.): </a:t>
            </a:r>
            <a:r>
              <a:rPr lang="en-GB" dirty="0" err="1">
                <a:solidFill>
                  <a:schemeClr val="accent5">
                    <a:lumMod val="60000"/>
                    <a:lumOff val="40000"/>
                  </a:schemeClr>
                </a:solidFill>
                <a:effectLst>
                  <a:outerShdw blurRad="38100" dist="38100" dir="2700000" algn="tl">
                    <a:srgbClr val="000000">
                      <a:alpha val="43137"/>
                    </a:srgbClr>
                  </a:outerShdw>
                </a:effectLst>
              </a:rPr>
              <a:t>v.a.</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rituelle</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Aufgaben</a:t>
            </a:r>
            <a:r>
              <a:rPr lang="en-GB" dirty="0">
                <a:solidFill>
                  <a:schemeClr val="accent5">
                    <a:lumMod val="60000"/>
                    <a:lumOff val="40000"/>
                  </a:schemeClr>
                </a:solidFill>
                <a:effectLst>
                  <a:outerShdw blurRad="38100" dist="38100" dir="2700000" algn="tl">
                    <a:srgbClr val="000000">
                      <a:alpha val="43137"/>
                    </a:srgbClr>
                  </a:outerShdw>
                </a:effectLst>
              </a:rPr>
              <a:t> </a:t>
            </a:r>
            <a:br>
              <a:rPr lang="en-GB" dirty="0">
                <a:solidFill>
                  <a:schemeClr val="accent5">
                    <a:lumMod val="60000"/>
                    <a:lumOff val="40000"/>
                  </a:schemeClr>
                </a:solidFill>
                <a:effectLst>
                  <a:outerShdw blurRad="38100" dist="38100" dir="2700000" algn="tl">
                    <a:srgbClr val="000000">
                      <a:alpha val="43137"/>
                    </a:srgbClr>
                  </a:outerShdw>
                </a:effectLst>
              </a:rPr>
            </a:br>
            <a:r>
              <a:rPr lang="en-GB"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Priesterin</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kosmoteira</a:t>
            </a:r>
            <a:r>
              <a:rPr lang="en-GB" b="1" dirty="0">
                <a:solidFill>
                  <a:schemeClr val="accent5">
                    <a:lumMod val="60000"/>
                    <a:lumOff val="40000"/>
                  </a:schemeClr>
                </a:solidFill>
                <a:effectLst>
                  <a:outerShdw blurRad="38100" dist="38100" dir="2700000" algn="tl">
                    <a:srgbClr val="000000">
                      <a:alpha val="43137"/>
                    </a:srgbClr>
                  </a:outerShdw>
                </a:effectLst>
              </a:rPr>
              <a:t> von Artemis </a:t>
            </a:r>
            <a:r>
              <a:rPr lang="en-GB" dirty="0">
                <a:solidFill>
                  <a:schemeClr val="accent5">
                    <a:lumMod val="60000"/>
                    <a:lumOff val="40000"/>
                  </a:schemeClr>
                </a:solidFill>
                <a:effectLst>
                  <a:outerShdw blurRad="38100" dist="38100" dir="2700000" algn="tl">
                    <a:srgbClr val="000000">
                      <a:alpha val="43137"/>
                    </a:srgbClr>
                  </a:outerShdw>
                </a:effectLst>
              </a:rPr>
              <a:t>(</a:t>
            </a:r>
            <a:r>
              <a:rPr lang="en-GB" dirty="0" err="1">
                <a:solidFill>
                  <a:schemeClr val="accent5">
                    <a:lumMod val="60000"/>
                    <a:lumOff val="40000"/>
                  </a:schemeClr>
                </a:solidFill>
                <a:effectLst>
                  <a:outerShdw blurRad="38100" dist="38100" dir="2700000" algn="tl">
                    <a:srgbClr val="000000">
                      <a:alpha val="43137"/>
                    </a:srgbClr>
                  </a:outerShdw>
                </a:effectLst>
              </a:rPr>
              <a:t>i.a</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Annuität</a:t>
            </a:r>
            <a:r>
              <a:rPr lang="en-GB" dirty="0">
                <a:solidFill>
                  <a:schemeClr val="accent5">
                    <a:lumMod val="60000"/>
                    <a:lumOff val="40000"/>
                  </a:schemeClr>
                </a:solidFill>
                <a:effectLst>
                  <a:outerShdw blurRad="38100" dist="38100" dir="2700000" algn="tl">
                    <a:srgbClr val="000000">
                      <a:alpha val="43137"/>
                    </a:srgbClr>
                  </a:outerShdw>
                </a:effectLst>
              </a:rPr>
              <a:t>)</a:t>
            </a:r>
          </a:p>
          <a:p>
            <a:pPr marL="1200150" lvl="2" indent="-285750">
              <a:buFont typeface="Wingdings" pitchFamily="2" charset="2"/>
              <a:buChar char="Ø"/>
            </a:pPr>
            <a:r>
              <a:rPr lang="en-GB" dirty="0" err="1">
                <a:solidFill>
                  <a:schemeClr val="accent5">
                    <a:lumMod val="60000"/>
                    <a:lumOff val="40000"/>
                  </a:schemeClr>
                </a:solidFill>
                <a:effectLst>
                  <a:outerShdw blurRad="38100" dist="38100" dir="2700000" algn="tl">
                    <a:srgbClr val="000000">
                      <a:alpha val="43137"/>
                    </a:srgbClr>
                  </a:outerShdw>
                </a:effectLst>
              </a:rPr>
              <a:t>Erste</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Priesterin</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unter</a:t>
            </a:r>
            <a:r>
              <a:rPr lang="en-GB" dirty="0">
                <a:solidFill>
                  <a:schemeClr val="accent5">
                    <a:lumMod val="60000"/>
                    <a:lumOff val="40000"/>
                  </a:schemeClr>
                </a:solidFill>
                <a:effectLst>
                  <a:outerShdw blurRad="38100" dist="38100" dir="2700000" algn="tl">
                    <a:srgbClr val="000000">
                      <a:alpha val="43137"/>
                    </a:srgbClr>
                  </a:outerShdw>
                </a:effectLst>
              </a:rPr>
              <a:t> Nero (</a:t>
            </a:r>
            <a:r>
              <a:rPr lang="en-GB" dirty="0" err="1">
                <a:solidFill>
                  <a:schemeClr val="accent5">
                    <a:lumMod val="60000"/>
                    <a:lumOff val="40000"/>
                  </a:schemeClr>
                </a:solidFill>
                <a:effectLst>
                  <a:outerShdw blurRad="38100" dist="38100" dir="2700000" algn="tl">
                    <a:srgbClr val="000000">
                      <a:alpha val="43137"/>
                    </a:srgbClr>
                  </a:outerShdw>
                </a:effectLst>
              </a:rPr>
              <a:t>I.Eph</a:t>
            </a:r>
            <a:r>
              <a:rPr lang="en-GB" dirty="0">
                <a:solidFill>
                  <a:schemeClr val="accent5">
                    <a:lumMod val="60000"/>
                    <a:lumOff val="40000"/>
                  </a:schemeClr>
                </a:solidFill>
                <a:effectLst>
                  <a:outerShdw blurRad="38100" dist="38100" dir="2700000" algn="tl">
                    <a:srgbClr val="000000">
                      <a:alpha val="43137"/>
                    </a:srgbClr>
                  </a:outerShdw>
                </a:effectLst>
              </a:rPr>
              <a:t>. 411)</a:t>
            </a:r>
          </a:p>
          <a:p>
            <a:pPr marL="1200150" lvl="2" indent="-285750">
              <a:buFont typeface="Wingdings" pitchFamily="2" charset="2"/>
              <a:buChar char="Ø"/>
            </a:pP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Pytane</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und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Priesterin</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d. Artemis: </a:t>
            </a:r>
            <a:b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b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junge</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Frauen, oft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unverheiratet</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RvB</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S. 87)</a:t>
            </a:r>
            <a:endParaRPr lang="en-GB" dirty="0">
              <a:solidFill>
                <a:schemeClr val="accent5">
                  <a:lumMod val="60000"/>
                  <a:lumOff val="40000"/>
                </a:schemeClr>
              </a:solidFill>
              <a:effectLst>
                <a:outerShdw blurRad="38100" dist="38100" dir="2700000" algn="tl">
                  <a:srgbClr val="000000">
                    <a:alpha val="43137"/>
                  </a:srgbClr>
                </a:outerShdw>
              </a:effectLst>
            </a:endParaRPr>
          </a:p>
          <a:p>
            <a:pPr marL="742950" lvl="1" indent="-285750">
              <a:buFont typeface="Wingdings" pitchFamily="2" charset="2"/>
              <a:buChar char="Ø"/>
            </a:pP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r>
              <a:rPr lang="en-GB" b="1" i="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archiereia</a:t>
            </a:r>
            <a:r>
              <a:rPr lang="en-GB" i="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lokal</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 prov.): </a:t>
            </a:r>
            <a:b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b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(fast)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immer</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zusammen</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mit</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Ehemann</a:t>
            </a:r>
            <a:endParaRPr lang="en-GB" b="1" dirty="0">
              <a:solidFill>
                <a:schemeClr val="accent5">
                  <a:lumMod val="60000"/>
                  <a:lumOff val="40000"/>
                </a:schemeClr>
              </a:solidFill>
              <a:effectLst>
                <a:outerShdw blurRad="38100" dist="38100" dir="2700000" algn="tl">
                  <a:srgbClr val="000000">
                    <a:alpha val="43137"/>
                  </a:srgbClr>
                </a:outerShdw>
              </a:effectLst>
              <a:sym typeface="Wingdings" pitchFamily="2" charset="2"/>
            </a:endParaRPr>
          </a:p>
          <a:p>
            <a:pPr marL="742950" lvl="1" indent="-285750">
              <a:buFont typeface="Wingdings" pitchFamily="2" charset="2"/>
              <a:buChar char="Ø"/>
            </a:pPr>
            <a:r>
              <a:rPr lang="en-GB" i="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gymnasiarchiai</a:t>
            </a:r>
            <a:r>
              <a:rPr lang="en-GB" i="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(10 Frauen in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Ephesos</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und </a:t>
            </a:r>
            <a:r>
              <a:rPr lang="en-GB" i="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agonothesiai</a:t>
            </a:r>
            <a:br>
              <a:rPr lang="en-GB" i="1" dirty="0">
                <a:solidFill>
                  <a:schemeClr val="accent5">
                    <a:lumMod val="60000"/>
                    <a:lumOff val="40000"/>
                  </a:schemeClr>
                </a:solidFill>
                <a:effectLst>
                  <a:outerShdw blurRad="38100" dist="38100" dir="2700000" algn="tl">
                    <a:srgbClr val="000000">
                      <a:alpha val="43137"/>
                    </a:srgbClr>
                  </a:outerShdw>
                </a:effectLst>
                <a:sym typeface="Wingdings" pitchFamily="2" charset="2"/>
              </a:rPr>
            </a:b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bei</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Frauen –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meist</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assoziiert</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mit</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Priesterämter</a:t>
            </a:r>
            <a:b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br>
            <a:endPar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endParaRPr>
          </a:p>
          <a:p>
            <a:pPr marL="742950" lvl="1" indent="-285750">
              <a:buFont typeface="Wingdings" pitchFamily="2" charset="2"/>
              <a:buChar char="Ø"/>
            </a:pP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ebenso</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Frauen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als</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i="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theoros</a:t>
            </a:r>
            <a:r>
              <a:rPr lang="en-GB" i="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bei</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den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Megala</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Olympia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RvB</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88): </a:t>
            </a:r>
          </a:p>
          <a:p>
            <a:pPr marL="1200150" lvl="2" indent="-285750">
              <a:buFont typeface="Wingdings" pitchFamily="2" charset="2"/>
              <a:buChar char="Ø"/>
            </a:pP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Während</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der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Spiele</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sitzt</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sie</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auf Altar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gegenüber</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den </a:t>
            </a:r>
            <a:b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br>
            <a:r>
              <a:rPr lang="en-GB" i="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hellanodikai</a:t>
            </a:r>
            <a:r>
              <a:rPr lang="en-GB" i="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Richtern</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 der </a:t>
            </a:r>
            <a:r>
              <a:rPr lang="en-GB"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Spiele</a:t>
            </a:r>
            <a:r>
              <a:rPr lang="en-GB" dirty="0">
                <a:solidFill>
                  <a:schemeClr val="accent5">
                    <a:lumMod val="60000"/>
                    <a:lumOff val="40000"/>
                  </a:schemeClr>
                </a:solidFill>
                <a:effectLst>
                  <a:outerShdw blurRad="38100" dist="38100" dir="2700000" algn="tl">
                    <a:srgbClr val="000000">
                      <a:alpha val="43137"/>
                    </a:srgbClr>
                  </a:outerShdw>
                </a:effectLst>
                <a:sym typeface="Wingdings" pitchFamily="2" charset="2"/>
              </a:rPr>
              <a:t>)</a:t>
            </a:r>
          </a:p>
          <a:p>
            <a:pPr marL="1657350" lvl="3" indent="-285750">
              <a:buFont typeface="Wingdings" pitchFamily="2" charset="2"/>
              <a:buChar char="Ø"/>
            </a:pPr>
            <a:r>
              <a:rPr lang="en-GB"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zeigt</a:t>
            </a:r>
            <a:r>
              <a:rPr lang="en-GB"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r>
              <a:rPr lang="en-GB"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traditionelle</a:t>
            </a:r>
            <a:r>
              <a:rPr lang="en-GB"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gender </a:t>
            </a:r>
            <a:r>
              <a:rPr lang="en-GB" b="1" dirty="0" err="1">
                <a:solidFill>
                  <a:schemeClr val="accent5">
                    <a:lumMod val="60000"/>
                    <a:lumOff val="40000"/>
                  </a:schemeClr>
                </a:solidFill>
                <a:effectLst>
                  <a:outerShdw blurRad="38100" dist="38100" dir="2700000" algn="tl">
                    <a:srgbClr val="000000">
                      <a:alpha val="43137"/>
                    </a:srgbClr>
                  </a:outerShdw>
                </a:effectLst>
                <a:sym typeface="Wingdings" pitchFamily="2" charset="2"/>
              </a:rPr>
              <a:t>ralationships</a:t>
            </a:r>
            <a:r>
              <a:rPr lang="en-GB" b="1" dirty="0">
                <a:solidFill>
                  <a:schemeClr val="accent5">
                    <a:lumMod val="60000"/>
                    <a:lumOff val="40000"/>
                  </a:schemeClr>
                </a:solidFill>
                <a:effectLst>
                  <a:outerShdw blurRad="38100" dist="38100" dir="2700000" algn="tl">
                    <a:srgbClr val="000000">
                      <a:alpha val="43137"/>
                    </a:srgbClr>
                  </a:outerShdw>
                </a:effectLst>
                <a:sym typeface="Wingdings" pitchFamily="2" charset="2"/>
              </a:rPr>
              <a:t> </a:t>
            </a:r>
            <a:endParaRPr lang="en-GB" b="1" dirty="0">
              <a:solidFill>
                <a:schemeClr val="accent5">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4373286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1000"/>
                                        <p:tgtEl>
                                          <p:spTgt spid="4">
                                            <p:txEl>
                                              <p:pRg st="5" end="5"/>
                                            </p:txEl>
                                          </p:spTgt>
                                        </p:tgtEl>
                                      </p:cBhvr>
                                    </p:animEffect>
                                    <p:anim calcmode="lin" valueType="num">
                                      <p:cBhvr>
                                        <p:cTn id="38"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Effect transition="in" filter="fade">
                                      <p:cBhvr>
                                        <p:cTn id="43" dur="1000"/>
                                        <p:tgtEl>
                                          <p:spTgt spid="4">
                                            <p:txEl>
                                              <p:pRg st="6" end="6"/>
                                            </p:txEl>
                                          </p:spTgt>
                                        </p:tgtEl>
                                      </p:cBhvr>
                                    </p:animEffect>
                                    <p:anim calcmode="lin" valueType="num">
                                      <p:cBhvr>
                                        <p:cTn id="44"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Effect transition="in" filter="fade">
                                      <p:cBhvr>
                                        <p:cTn id="55" dur="1000"/>
                                        <p:tgtEl>
                                          <p:spTgt spid="4">
                                            <p:txEl>
                                              <p:pRg st="8" end="8"/>
                                            </p:txEl>
                                          </p:spTgt>
                                        </p:tgtEl>
                                      </p:cBhvr>
                                    </p:animEffect>
                                    <p:anim calcmode="lin" valueType="num">
                                      <p:cBhvr>
                                        <p:cTn id="56"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Effect transition="in" filter="fade">
                                      <p:cBhvr>
                                        <p:cTn id="61" dur="1000"/>
                                        <p:tgtEl>
                                          <p:spTgt spid="4">
                                            <p:txEl>
                                              <p:pRg st="9" end="9"/>
                                            </p:txEl>
                                          </p:spTgt>
                                        </p:tgtEl>
                                      </p:cBhvr>
                                    </p:animEffect>
                                    <p:anim calcmode="lin" valueType="num">
                                      <p:cBhvr>
                                        <p:cTn id="62"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grpId="0" nodeType="after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Effect transition="in" filter="fade">
                                      <p:cBhvr>
                                        <p:cTn id="67" dur="1000"/>
                                        <p:tgtEl>
                                          <p:spTgt spid="4">
                                            <p:txEl>
                                              <p:pRg st="10" end="10"/>
                                            </p:txEl>
                                          </p:spTgt>
                                        </p:tgtEl>
                                      </p:cBhvr>
                                    </p:animEffect>
                                    <p:anim calcmode="lin" valueType="num">
                                      <p:cBhvr>
                                        <p:cTn id="68"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69"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Effect transition="in" filter="fade">
                                      <p:cBhvr>
                                        <p:cTn id="73" dur="1000"/>
                                        <p:tgtEl>
                                          <p:spTgt spid="4">
                                            <p:txEl>
                                              <p:pRg st="11" end="11"/>
                                            </p:txEl>
                                          </p:spTgt>
                                        </p:tgtEl>
                                      </p:cBhvr>
                                    </p:animEffect>
                                    <p:anim calcmode="lin" valueType="num">
                                      <p:cBhvr>
                                        <p:cTn id="74"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75"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60032" y="1405220"/>
            <a:ext cx="4104456" cy="4832092"/>
          </a:xfrm>
          <a:prstGeom prst="rect">
            <a:avLst/>
          </a:prstGeom>
          <a:noFill/>
        </p:spPr>
        <p:txBody>
          <a:bodyPr wrap="square" rtlCol="0">
            <a:spAutoFit/>
          </a:bodyPr>
          <a:lstStyle/>
          <a:p>
            <a:r>
              <a:rPr lang="vi-VN" sz="1400" dirty="0"/>
              <a:t>ἀγ[αθῆι] τύχηι</a:t>
            </a:r>
            <a:r>
              <a:rPr lang="en-GB" sz="1400" dirty="0"/>
              <a:t> </a:t>
            </a:r>
            <a:r>
              <a:rPr lang="vi-VN" sz="1400" b="1" dirty="0"/>
              <a:t>ὑδροφόρος εὐσεβὴς Ἀρτέμιδος [Πατ]ν̣ίας</a:t>
            </a:r>
            <a:r>
              <a:rPr lang="vi-VN" sz="1400" dirty="0"/>
              <a:t>| καὶ τῆς ἐπὶ πύ[λαις καὶ τῆς ․3-4․ καὶ τῆς Χι]</a:t>
            </a:r>
            <a:r>
              <a:rPr lang="en-GB" sz="1400" dirty="0"/>
              <a:t>|</a:t>
            </a:r>
            <a:r>
              <a:rPr lang="vi-VN" sz="1400" dirty="0"/>
              <a:t>τώνης καὶ τῆς Πυθίης Αὐρ(ηλία) Διονυσο[δ]ώρα Μα|τρῶνα, </a:t>
            </a:r>
            <a:r>
              <a:rPr lang="vi-VN" sz="1400" b="1" dirty="0"/>
              <a:t>ἀρχιέρια τῶ[ν Σεβαστῶν</a:t>
            </a:r>
            <a:r>
              <a:rPr lang="vi-VN" sz="1400" dirty="0"/>
              <a:t>, Μάρ(κου) Αὐρ(ηλίου)? —]</a:t>
            </a:r>
          </a:p>
          <a:p>
            <a:r>
              <a:rPr lang="vi-VN" sz="1400" dirty="0"/>
              <a:t>ανοῦ ἀγωνοθέτου, ἄρχοντος, πανηγ[υ]ριάρχου,| τελείου πρὸς παντ[․․</a:t>
            </a:r>
            <a:r>
              <a:rPr lang="en-GB" sz="1400" dirty="0"/>
              <a:t>c.8․․․ </a:t>
            </a:r>
            <a:r>
              <a:rPr lang="vi-VN" sz="1400" dirty="0"/>
              <a:t>λιτουργοῦ, τοῦ]</a:t>
            </a:r>
          </a:p>
          <a:p>
            <a:r>
              <a:rPr lang="vi-VN" sz="1400" baseline="30000" dirty="0"/>
              <a:t>5</a:t>
            </a:r>
            <a:r>
              <a:rPr lang="vi-VN" sz="1400" dirty="0"/>
              <a:t>Μάρ(κου) Αὐρ(ηλίου) Ἀπη̣μ̣ά̣ν̣[τ]ου ἀ[ρχ]ιερέως Μιλήτου [καὶ ἀσ]ιάρχο|υ ναῶν τῶν ἐν Ἐφ[έσῳ ἡμερῶν ․1-2․]</a:t>
            </a:r>
            <a:r>
              <a:rPr lang="en-GB" sz="1400" dirty="0"/>
              <a:t> </a:t>
            </a:r>
            <a:r>
              <a:rPr lang="vi-VN" sz="1400" dirty="0"/>
              <a:t>καὶ τὰς ἄλλας τ̣[ρεῖς?] ποιήσαντος ἀπο[τόμους] π̣ο̣ν̣τ̣ά̣|ρχ[ου]?· πρὸς πατρὸς [ἐκγόνη —]</a:t>
            </a:r>
            <a:r>
              <a:rPr lang="en-GB" sz="1400" dirty="0"/>
              <a:t> </a:t>
            </a:r>
            <a:r>
              <a:rPr lang="vi-VN" sz="1400" dirty="0"/>
              <a:t>ὠνάρ̣χ̣ου̣, [․․․8․․․․]ου, ἀγωνοθέτο[υ, στε]φανηφό|ρου, τελίου λιτουρ[γοῦ· μητρὸς δὲ Αὐρ(ηλίας)? Ἁγ?]νοσύνη̣[ς] Λ․[․․․]ΟΤ[․․]νιατατω̣[․․․ ὑφ’] ὧν τοῦ| γένους ἐπεκοσμήθη [ὁ ἐν Διδύμοις ναός, τῆς]</a:t>
            </a:r>
            <a:r>
              <a:rPr lang="en-GB" sz="1400" dirty="0"/>
              <a:t> </a:t>
            </a:r>
            <a:r>
              <a:rPr lang="vi-VN" sz="1400" dirty="0"/>
              <a:t>Μάρ(κου) Αὐρ(ηλίου) Βιβλιανοῦ ἀγωνοθέτου [․4-5․] στεφαν|ηφόρου· πρὸς μητρὸς [ἐκγόνη — ἀγω]</a:t>
            </a:r>
            <a:r>
              <a:rPr lang="vi-VN" sz="1400" baseline="30000" dirty="0"/>
              <a:t>10</a:t>
            </a:r>
            <a:r>
              <a:rPr lang="vi-VN" sz="1400" dirty="0"/>
              <a:t>νοθέτου, βουλάρχου· τὰ δὲ λοιπ[ὰ τὸ φιλό]θ̣υτον καὶ| φιλότιμον αὐτῆς γέ[νος ἀνδριᾶσιν καὶ εἰκόσιν τε][τίμη]ται. ὑδροφόρησεν ἐπὶ προφήτου [τοῦ λα]μ̣προτάτο|υ Π[․4․․]ου Ἀρτεμιδώρου.</a:t>
            </a:r>
            <a:endParaRPr lang="en-GB" sz="1400" dirty="0"/>
          </a:p>
        </p:txBody>
      </p:sp>
      <p:sp>
        <p:nvSpPr>
          <p:cNvPr id="5" name="Title 1"/>
          <p:cNvSpPr>
            <a:spLocks noGrp="1"/>
          </p:cNvSpPr>
          <p:nvPr>
            <p:ph type="title"/>
          </p:nvPr>
        </p:nvSpPr>
        <p:spPr>
          <a:xfrm>
            <a:off x="457200" y="188640"/>
            <a:ext cx="8229600" cy="1143000"/>
          </a:xfrm>
        </p:spPr>
        <p:txBody>
          <a:bodyPr/>
          <a:lstStyle/>
          <a:p>
            <a:r>
              <a:rPr lang="en-GB" dirty="0" err="1"/>
              <a:t>Didyma</a:t>
            </a:r>
            <a:r>
              <a:rPr lang="en-GB" dirty="0"/>
              <a:t> / </a:t>
            </a:r>
            <a:r>
              <a:rPr lang="en-GB" dirty="0" err="1"/>
              <a:t>Milet</a:t>
            </a:r>
            <a:r>
              <a:rPr lang="en-GB" dirty="0"/>
              <a:t>: </a:t>
            </a:r>
            <a:r>
              <a:rPr lang="el-GR" dirty="0">
                <a:solidFill>
                  <a:schemeClr val="accent5">
                    <a:lumMod val="60000"/>
                    <a:lumOff val="40000"/>
                  </a:schemeClr>
                </a:solidFill>
              </a:rPr>
              <a:t>ὑδροφόρος </a:t>
            </a:r>
            <a:endParaRPr lang="en-GB" dirty="0"/>
          </a:p>
        </p:txBody>
      </p:sp>
      <p:sp>
        <p:nvSpPr>
          <p:cNvPr id="8" name="Content Placeholder 2"/>
          <p:cNvSpPr>
            <a:spLocks noGrp="1"/>
          </p:cNvSpPr>
          <p:nvPr>
            <p:ph idx="1"/>
          </p:nvPr>
        </p:nvSpPr>
        <p:spPr>
          <a:xfrm>
            <a:off x="35496" y="2065873"/>
            <a:ext cx="4608512" cy="4171439"/>
          </a:xfrm>
        </p:spPr>
        <p:txBody>
          <a:bodyPr>
            <a:normAutofit fontScale="92500" lnSpcReduction="10000"/>
          </a:bodyPr>
          <a:lstStyle/>
          <a:p>
            <a:pPr lvl="1"/>
            <a:r>
              <a:rPr lang="en-GB" i="1" dirty="0" err="1">
                <a:effectLst>
                  <a:outerShdw blurRad="38100" dist="38100" dir="2700000" algn="tl">
                    <a:srgbClr val="000000">
                      <a:alpha val="43137"/>
                    </a:srgbClr>
                  </a:outerShdw>
                </a:effectLst>
              </a:rPr>
              <a:t>Wichtigstes</a:t>
            </a:r>
            <a:r>
              <a:rPr lang="en-GB" i="1" dirty="0">
                <a:effectLst>
                  <a:outerShdw blurRad="38100" dist="38100" dir="2700000" algn="tl">
                    <a:srgbClr val="000000">
                      <a:alpha val="43137"/>
                    </a:srgbClr>
                  </a:outerShdw>
                </a:effectLst>
              </a:rPr>
              <a:t> </a:t>
            </a:r>
            <a:r>
              <a:rPr lang="en-GB" i="1" dirty="0" err="1">
                <a:effectLst>
                  <a:outerShdw blurRad="38100" dist="38100" dir="2700000" algn="tl">
                    <a:srgbClr val="000000">
                      <a:alpha val="43137"/>
                    </a:srgbClr>
                  </a:outerShdw>
                </a:effectLst>
              </a:rPr>
              <a:t>Priesteramt</a:t>
            </a:r>
            <a:r>
              <a:rPr lang="en-GB" i="1" dirty="0">
                <a:effectLst>
                  <a:outerShdw blurRad="38100" dist="38100" dir="2700000" algn="tl">
                    <a:srgbClr val="000000">
                      <a:alpha val="43137"/>
                    </a:srgbClr>
                  </a:outerShdw>
                </a:effectLst>
              </a:rPr>
              <a:t> </a:t>
            </a:r>
            <a:br>
              <a:rPr lang="en-GB" i="1" dirty="0">
                <a:effectLst>
                  <a:outerShdw blurRad="38100" dist="38100" dir="2700000" algn="tl">
                    <a:srgbClr val="000000">
                      <a:alpha val="43137"/>
                    </a:srgbClr>
                  </a:outerShdw>
                </a:effectLst>
              </a:rPr>
            </a:br>
            <a:r>
              <a:rPr lang="en-GB" i="1" dirty="0" err="1">
                <a:effectLst>
                  <a:outerShdw blurRad="38100" dist="38100" dir="2700000" algn="tl">
                    <a:srgbClr val="000000">
                      <a:alpha val="43137"/>
                    </a:srgbClr>
                  </a:outerShdw>
                </a:effectLst>
              </a:rPr>
              <a:t>für</a:t>
            </a:r>
            <a:r>
              <a:rPr lang="en-GB" i="1" dirty="0">
                <a:effectLst>
                  <a:outerShdw blurRad="38100" dist="38100" dir="2700000" algn="tl">
                    <a:srgbClr val="000000">
                      <a:alpha val="43137"/>
                    </a:srgbClr>
                  </a:outerShdw>
                </a:effectLst>
              </a:rPr>
              <a:t> Frauen in </a:t>
            </a:r>
            <a:r>
              <a:rPr lang="en-GB" i="1" dirty="0" err="1">
                <a:effectLst>
                  <a:outerShdw blurRad="38100" dist="38100" dir="2700000" algn="tl">
                    <a:srgbClr val="000000">
                      <a:alpha val="43137"/>
                    </a:srgbClr>
                  </a:outerShdw>
                </a:effectLst>
              </a:rPr>
              <a:t>Milet</a:t>
            </a:r>
            <a:r>
              <a:rPr lang="en-GB" i="1" dirty="0">
                <a:effectLst>
                  <a:outerShdw blurRad="38100" dist="38100" dir="2700000" algn="tl">
                    <a:srgbClr val="000000">
                      <a:alpha val="43137"/>
                    </a:srgbClr>
                  </a:outerShdw>
                </a:effectLst>
              </a:rPr>
              <a:t>/</a:t>
            </a:r>
            <a:r>
              <a:rPr lang="en-GB" i="1" dirty="0" err="1">
                <a:effectLst>
                  <a:outerShdw blurRad="38100" dist="38100" dir="2700000" algn="tl">
                    <a:srgbClr val="000000">
                      <a:alpha val="43137"/>
                    </a:srgbClr>
                  </a:outerShdw>
                </a:effectLst>
              </a:rPr>
              <a:t>Didyma</a:t>
            </a:r>
            <a:r>
              <a:rPr lang="en-GB" i="1" dirty="0">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hydrophoros</a:t>
            </a:r>
            <a:endParaRPr lang="en-GB" b="1" i="1" dirty="0">
              <a:solidFill>
                <a:schemeClr val="accent5">
                  <a:lumMod val="60000"/>
                  <a:lumOff val="40000"/>
                </a:schemeClr>
              </a:solidFill>
              <a:effectLst>
                <a:outerShdw blurRad="38100" dist="38100" dir="2700000" algn="tl">
                  <a:srgbClr val="000000">
                    <a:alpha val="43137"/>
                  </a:srgbClr>
                </a:outerShdw>
              </a:effectLst>
            </a:endParaRPr>
          </a:p>
          <a:p>
            <a:pPr lvl="1"/>
            <a:r>
              <a:rPr lang="en-GB" dirty="0">
                <a:solidFill>
                  <a:schemeClr val="accent5">
                    <a:lumMod val="60000"/>
                    <a:lumOff val="40000"/>
                  </a:schemeClr>
                </a:solidFill>
                <a:effectLst>
                  <a:outerShdw blurRad="38100" dist="38100" dir="2700000" algn="tl">
                    <a:srgbClr val="000000">
                      <a:alpha val="43137"/>
                    </a:srgbClr>
                  </a:outerShdw>
                </a:effectLst>
              </a:rPr>
              <a:t>Der Start </a:t>
            </a:r>
            <a:r>
              <a:rPr lang="en-GB" dirty="0" err="1">
                <a:solidFill>
                  <a:schemeClr val="accent5">
                    <a:lumMod val="60000"/>
                    <a:lumOff val="40000"/>
                  </a:schemeClr>
                </a:solidFill>
                <a:effectLst>
                  <a:outerShdw blurRad="38100" dist="38100" dir="2700000" algn="tl">
                    <a:srgbClr val="000000">
                      <a:alpha val="43137"/>
                    </a:srgbClr>
                  </a:outerShdw>
                </a:effectLst>
              </a:rPr>
              <a:t>einer</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weiblichen</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Karriere</a:t>
            </a:r>
            <a:r>
              <a:rPr lang="en-GB" dirty="0">
                <a:solidFill>
                  <a:schemeClr val="accent5">
                    <a:lumMod val="60000"/>
                    <a:lumOff val="40000"/>
                  </a:schemeClr>
                </a:solidFill>
                <a:effectLst>
                  <a:outerShdw blurRad="38100" dist="38100" dir="2700000" algn="tl">
                    <a:srgbClr val="000000">
                      <a:alpha val="43137"/>
                    </a:srgbClr>
                  </a:outerShdw>
                </a:effectLst>
              </a:rPr>
              <a:t>? </a:t>
            </a:r>
          </a:p>
          <a:p>
            <a:pPr lvl="1"/>
            <a:endParaRPr lang="en-GB" dirty="0">
              <a:solidFill>
                <a:schemeClr val="accent5">
                  <a:lumMod val="60000"/>
                  <a:lumOff val="40000"/>
                </a:schemeClr>
              </a:solidFill>
              <a:effectLst>
                <a:outerShdw blurRad="38100" dist="38100" dir="2700000" algn="tl">
                  <a:srgbClr val="000000">
                    <a:alpha val="43137"/>
                  </a:srgbClr>
                </a:outerShdw>
              </a:effectLst>
            </a:endParaRPr>
          </a:p>
          <a:p>
            <a:pPr lvl="1"/>
            <a:r>
              <a:rPr lang="en-GB" i="1" dirty="0" err="1">
                <a:effectLst>
                  <a:outerShdw blurRad="38100" dist="38100" dir="2700000" algn="tl">
                    <a:srgbClr val="000000">
                      <a:alpha val="43137"/>
                    </a:srgbClr>
                  </a:outerShdw>
                </a:effectLst>
              </a:rPr>
              <a:t>Insgesamt</a:t>
            </a:r>
            <a:r>
              <a:rPr lang="en-GB" i="1" dirty="0">
                <a:effectLst>
                  <a:outerShdw blurRad="38100" dist="38100" dir="2700000" algn="tl">
                    <a:srgbClr val="000000">
                      <a:alpha val="43137"/>
                    </a:srgbClr>
                  </a:outerShdw>
                </a:effectLst>
              </a:rPr>
              <a:t> 113 </a:t>
            </a:r>
            <a:r>
              <a:rPr lang="en-GB" i="1" dirty="0" err="1">
                <a:effectLst>
                  <a:outerShdw blurRad="38100" dist="38100" dir="2700000" algn="tl">
                    <a:srgbClr val="000000">
                      <a:alpha val="43137"/>
                    </a:srgbClr>
                  </a:outerShdw>
                </a:effectLst>
              </a:rPr>
              <a:t>hydrophoroi</a:t>
            </a:r>
            <a:r>
              <a:rPr lang="en-GB" i="1" dirty="0">
                <a:effectLst>
                  <a:outerShdw blurRad="38100" dist="38100" dir="2700000" algn="tl">
                    <a:srgbClr val="000000">
                      <a:alpha val="43137"/>
                    </a:srgbClr>
                  </a:outerShdw>
                </a:effectLst>
              </a:rPr>
              <a:t> </a:t>
            </a:r>
            <a:r>
              <a:rPr lang="en-GB" i="1" dirty="0" err="1">
                <a:effectLst>
                  <a:outerShdw blurRad="38100" dist="38100" dir="2700000" algn="tl">
                    <a:srgbClr val="000000">
                      <a:alpha val="43137"/>
                    </a:srgbClr>
                  </a:outerShdw>
                </a:effectLst>
              </a:rPr>
              <a:t>belegt</a:t>
            </a:r>
            <a:br>
              <a:rPr lang="en-GB" i="1" dirty="0">
                <a:effectLst>
                  <a:outerShdw blurRad="38100" dist="38100" dir="2700000" algn="tl">
                    <a:srgbClr val="000000">
                      <a:alpha val="43137"/>
                    </a:srgbClr>
                  </a:outerShdw>
                </a:effectLst>
              </a:rPr>
            </a:br>
            <a:r>
              <a:rPr lang="en-GB" i="1" dirty="0">
                <a:effectLst>
                  <a:outerShdw blurRad="38100" dist="38100" dir="2700000" algn="tl">
                    <a:srgbClr val="000000">
                      <a:alpha val="43137"/>
                    </a:srgbClr>
                  </a:outerShdw>
                </a:effectLst>
              </a:rPr>
              <a:t>(87 </a:t>
            </a:r>
            <a:r>
              <a:rPr lang="en-GB" i="1" dirty="0" err="1">
                <a:effectLst>
                  <a:outerShdw blurRad="38100" dist="38100" dir="2700000" algn="tl">
                    <a:srgbClr val="000000">
                      <a:alpha val="43137"/>
                    </a:srgbClr>
                  </a:outerShdw>
                </a:effectLst>
              </a:rPr>
              <a:t>aus</a:t>
            </a:r>
            <a:r>
              <a:rPr lang="en-GB" i="1" dirty="0">
                <a:effectLst>
                  <a:outerShdw blurRad="38100" dist="38100" dir="2700000" algn="tl">
                    <a:srgbClr val="000000">
                      <a:alpha val="43137"/>
                    </a:srgbClr>
                  </a:outerShdw>
                </a:effectLst>
              </a:rPr>
              <a:t> </a:t>
            </a:r>
            <a:r>
              <a:rPr lang="en-GB" i="1" dirty="0" err="1">
                <a:effectLst>
                  <a:outerShdw blurRad="38100" dist="38100" dir="2700000" algn="tl">
                    <a:srgbClr val="000000">
                      <a:alpha val="43137"/>
                    </a:srgbClr>
                  </a:outerShdw>
                </a:effectLst>
              </a:rPr>
              <a:t>dem</a:t>
            </a:r>
            <a:r>
              <a:rPr lang="en-GB" i="1" dirty="0">
                <a:effectLst>
                  <a:outerShdw blurRad="38100" dist="38100" dir="2700000" algn="tl">
                    <a:srgbClr val="000000">
                      <a:alpha val="43137"/>
                    </a:srgbClr>
                  </a:outerShdw>
                </a:effectLst>
              </a:rPr>
              <a:t> 1.-3. </a:t>
            </a:r>
            <a:r>
              <a:rPr lang="en-GB" i="1" dirty="0" err="1">
                <a:effectLst>
                  <a:outerShdw blurRad="38100" dist="38100" dir="2700000" algn="tl">
                    <a:srgbClr val="000000">
                      <a:alpha val="43137"/>
                    </a:srgbClr>
                  </a:outerShdw>
                </a:effectLst>
              </a:rPr>
              <a:t>Jh</a:t>
            </a:r>
            <a:r>
              <a:rPr lang="en-GB" i="1" dirty="0">
                <a:effectLst>
                  <a:outerShdw blurRad="38100" dist="38100" dir="2700000" algn="tl">
                    <a:srgbClr val="000000">
                      <a:alpha val="43137"/>
                    </a:srgbClr>
                  </a:outerShdw>
                </a:effectLst>
              </a:rPr>
              <a:t>. n. Chr.)</a:t>
            </a:r>
          </a:p>
          <a:p>
            <a:pPr lvl="2"/>
            <a:r>
              <a:rPr lang="en-GB" dirty="0" err="1">
                <a:effectLst>
                  <a:outerShdw blurRad="38100" dist="38100" dir="2700000" algn="tl">
                    <a:srgbClr val="000000">
                      <a:alpha val="43137"/>
                    </a:srgbClr>
                  </a:outerShdw>
                </a:effectLst>
              </a:rPr>
              <a:t>wörtlich</a:t>
            </a:r>
            <a:r>
              <a:rPr lang="en-GB" dirty="0">
                <a:effectLst>
                  <a:outerShdw blurRad="38100" dist="38100" dir="2700000" algn="tl">
                    <a:srgbClr val="000000">
                      <a:alpha val="43137"/>
                    </a:srgbClr>
                  </a:outerShdw>
                </a:effectLst>
              </a:rPr>
              <a:t> ‘</a:t>
            </a:r>
            <a:r>
              <a:rPr lang="en-GB" dirty="0" err="1">
                <a:effectLst>
                  <a:outerShdw blurRad="38100" dist="38100" dir="2700000" algn="tl">
                    <a:srgbClr val="000000">
                      <a:alpha val="43137"/>
                    </a:srgbClr>
                  </a:outerShdw>
                </a:effectLst>
              </a:rPr>
              <a:t>Wasserträger</a:t>
            </a:r>
            <a:r>
              <a:rPr lang="en-GB" dirty="0">
                <a:effectLst>
                  <a:outerShdw blurRad="38100" dist="38100" dir="2700000" algn="tl">
                    <a:srgbClr val="000000">
                      <a:alpha val="43137"/>
                    </a:srgbClr>
                  </a:outerShdw>
                </a:effectLst>
              </a:rPr>
              <a:t>’</a:t>
            </a:r>
          </a:p>
          <a:p>
            <a:pPr lvl="2"/>
            <a:r>
              <a:rPr lang="en-GB" dirty="0" err="1">
                <a:effectLst>
                  <a:outerShdw blurRad="38100" dist="38100" dir="2700000" algn="tl">
                    <a:srgbClr val="000000">
                      <a:alpha val="43137"/>
                    </a:srgbClr>
                  </a:outerShdw>
                </a:effectLst>
              </a:rPr>
              <a:t>Normalerweise</a:t>
            </a:r>
            <a:r>
              <a:rPr lang="en-GB" dirty="0">
                <a:effectLst>
                  <a:outerShdw blurRad="38100" dist="38100" dir="2700000" algn="tl">
                    <a:srgbClr val="000000">
                      <a:alpha val="43137"/>
                    </a:srgbClr>
                  </a:outerShdw>
                </a:effectLst>
              </a:rPr>
              <a:t> </a:t>
            </a:r>
            <a:br>
              <a:rPr lang="en-GB" dirty="0">
                <a:effectLst>
                  <a:outerShdw blurRad="38100" dist="38100" dir="2700000" algn="tl">
                    <a:srgbClr val="000000">
                      <a:alpha val="43137"/>
                    </a:srgbClr>
                  </a:outerShdw>
                </a:effectLst>
              </a:rPr>
            </a:br>
            <a:r>
              <a:rPr lang="en-GB" b="1" dirty="0" err="1">
                <a:effectLst>
                  <a:outerShdw blurRad="38100" dist="38100" dir="2700000" algn="tl">
                    <a:srgbClr val="000000">
                      <a:alpha val="43137"/>
                    </a:srgbClr>
                  </a:outerShdw>
                </a:effectLst>
              </a:rPr>
              <a:t>junge</a:t>
            </a:r>
            <a:r>
              <a:rPr lang="en-GB" b="1" dirty="0">
                <a:effectLst>
                  <a:outerShdw blurRad="38100" dist="38100" dir="2700000" algn="tl">
                    <a:srgbClr val="000000">
                      <a:alpha val="43137"/>
                    </a:srgbClr>
                  </a:outerShdw>
                </a:effectLst>
              </a:rPr>
              <a:t>, </a:t>
            </a:r>
            <a:r>
              <a:rPr lang="en-GB" b="1" dirty="0" err="1">
                <a:effectLst>
                  <a:outerShdw blurRad="38100" dist="38100" dir="2700000" algn="tl">
                    <a:srgbClr val="000000">
                      <a:alpha val="43137"/>
                    </a:srgbClr>
                  </a:outerShdw>
                </a:effectLst>
              </a:rPr>
              <a:t>unverheirate</a:t>
            </a:r>
            <a:r>
              <a:rPr lang="en-GB" b="1" dirty="0">
                <a:effectLst>
                  <a:outerShdw blurRad="38100" dist="38100" dir="2700000" algn="tl">
                    <a:srgbClr val="000000">
                      <a:alpha val="43137"/>
                    </a:srgbClr>
                  </a:outerShdw>
                </a:effectLst>
              </a:rPr>
              <a:t> </a:t>
            </a:r>
            <a:r>
              <a:rPr lang="en-GB" dirty="0">
                <a:effectLst>
                  <a:outerShdw blurRad="38100" dist="38100" dir="2700000" algn="tl">
                    <a:srgbClr val="000000">
                      <a:alpha val="43137"/>
                    </a:srgbClr>
                  </a:outerShdw>
                </a:effectLst>
              </a:rPr>
              <a:t>Frauen/</a:t>
            </a:r>
            <a:r>
              <a:rPr lang="en-GB" dirty="0" err="1">
                <a:effectLst>
                  <a:outerShdw blurRad="38100" dist="38100" dir="2700000" algn="tl">
                    <a:srgbClr val="000000">
                      <a:alpha val="43137"/>
                    </a:srgbClr>
                  </a:outerShdw>
                </a:effectLst>
              </a:rPr>
              <a:t>Mädchen</a:t>
            </a:r>
            <a:endParaRPr lang="en-GB" dirty="0">
              <a:effectLst>
                <a:outerShdw blurRad="38100" dist="38100" dir="2700000" algn="tl">
                  <a:srgbClr val="000000">
                    <a:alpha val="43137"/>
                  </a:srgbClr>
                </a:outerShdw>
              </a:effectLst>
            </a:endParaRPr>
          </a:p>
          <a:p>
            <a:pPr lvl="3"/>
            <a:r>
              <a:rPr lang="en-GB" dirty="0" err="1">
                <a:effectLst>
                  <a:outerShdw blurRad="38100" dist="38100" dir="2700000" algn="tl">
                    <a:srgbClr val="000000">
                      <a:alpha val="43137"/>
                    </a:srgbClr>
                  </a:outerShdw>
                </a:effectLst>
              </a:rPr>
              <a:t>Normalerweise</a:t>
            </a:r>
            <a:r>
              <a:rPr lang="en-GB" dirty="0">
                <a:effectLst>
                  <a:outerShdw blurRad="38100" dist="38100" dir="2700000" algn="tl">
                    <a:srgbClr val="000000">
                      <a:alpha val="43137"/>
                    </a:srgbClr>
                  </a:outerShdw>
                </a:effectLst>
              </a:rPr>
              <a:t> war </a:t>
            </a:r>
            <a:r>
              <a:rPr lang="en-GB" dirty="0" err="1">
                <a:effectLst>
                  <a:outerShdw blurRad="38100" dist="38100" dir="2700000" algn="tl">
                    <a:srgbClr val="000000">
                      <a:alpha val="43137"/>
                    </a:srgbClr>
                  </a:outerShdw>
                </a:effectLst>
              </a:rPr>
              <a:t>Vater</a:t>
            </a:r>
            <a:r>
              <a:rPr lang="en-GB" dirty="0">
                <a:effectLst>
                  <a:outerShdw blurRad="38100" dist="38100" dir="2700000" algn="tl">
                    <a:srgbClr val="000000">
                      <a:alpha val="43137"/>
                    </a:srgbClr>
                  </a:outerShdw>
                </a:effectLst>
              </a:rPr>
              <a:t> </a:t>
            </a:r>
            <a:r>
              <a:rPr lang="en-GB" b="1" dirty="0">
                <a:effectLst>
                  <a:outerShdw blurRad="38100" dist="38100" dir="2700000" algn="tl">
                    <a:srgbClr val="000000">
                      <a:alpha val="43137"/>
                    </a:srgbClr>
                  </a:outerShdw>
                </a:effectLst>
              </a:rPr>
              <a:t>Prophet</a:t>
            </a:r>
            <a:r>
              <a:rPr lang="en-GB" dirty="0">
                <a:effectLst>
                  <a:outerShdw blurRad="38100" dist="38100" dir="2700000" algn="tl">
                    <a:srgbClr val="000000">
                      <a:alpha val="43137"/>
                    </a:srgbClr>
                  </a:outerShdw>
                </a:effectLst>
              </a:rPr>
              <a:t> der </a:t>
            </a:r>
            <a:r>
              <a:rPr lang="en-GB" dirty="0" err="1">
                <a:effectLst>
                  <a:outerShdw blurRad="38100" dist="38100" dir="2700000" algn="tl">
                    <a:srgbClr val="000000">
                      <a:alpha val="43137"/>
                    </a:srgbClr>
                  </a:outerShdw>
                </a:effectLst>
              </a:rPr>
              <a:t>Göttin</a:t>
            </a:r>
            <a:r>
              <a:rPr lang="en-GB" dirty="0">
                <a:effectLst>
                  <a:outerShdw blurRad="38100" dist="38100" dir="2700000" algn="tl">
                    <a:srgbClr val="000000">
                      <a:alpha val="43137"/>
                    </a:srgbClr>
                  </a:outerShdw>
                </a:effectLst>
              </a:rPr>
              <a:t>; </a:t>
            </a:r>
            <a:br>
              <a:rPr lang="en-GB" dirty="0">
                <a:effectLst>
                  <a:outerShdw blurRad="38100" dist="38100" dir="2700000" algn="tl">
                    <a:srgbClr val="000000">
                      <a:alpha val="43137"/>
                    </a:srgbClr>
                  </a:outerShdw>
                </a:effectLst>
              </a:rPr>
            </a:br>
            <a:r>
              <a:rPr lang="en-GB" dirty="0" err="1">
                <a:effectLst>
                  <a:outerShdw blurRad="38100" dist="38100" dir="2700000" algn="tl">
                    <a:srgbClr val="000000">
                      <a:alpha val="43137"/>
                    </a:srgbClr>
                  </a:outerShdw>
                </a:effectLst>
              </a:rPr>
              <a:t>dafür</a:t>
            </a:r>
            <a:r>
              <a:rPr lang="en-GB" dirty="0">
                <a:effectLst>
                  <a:outerShdw blurRad="38100" dist="38100" dir="2700000" algn="tl">
                    <a:srgbClr val="000000">
                      <a:alpha val="43137"/>
                    </a:srgbClr>
                  </a:outerShdw>
                </a:effectLst>
              </a:rPr>
              <a:t> </a:t>
            </a:r>
            <a:r>
              <a:rPr lang="en-GB" dirty="0" err="1">
                <a:effectLst>
                  <a:outerShdw blurRad="38100" dist="38100" dir="2700000" algn="tl">
                    <a:srgbClr val="000000">
                      <a:alpha val="43137"/>
                    </a:srgbClr>
                  </a:outerShdw>
                </a:effectLst>
              </a:rPr>
              <a:t>kein</a:t>
            </a:r>
            <a:r>
              <a:rPr lang="en-GB" dirty="0">
                <a:effectLst>
                  <a:outerShdw blurRad="38100" dist="38100" dir="2700000" algn="tl">
                    <a:srgbClr val="000000">
                      <a:alpha val="43137"/>
                    </a:srgbClr>
                  </a:outerShdw>
                </a:effectLst>
              </a:rPr>
              <a:t> </a:t>
            </a:r>
            <a:r>
              <a:rPr lang="en-GB" dirty="0" err="1">
                <a:effectLst>
                  <a:outerShdw blurRad="38100" dist="38100" dir="2700000" algn="tl">
                    <a:srgbClr val="000000">
                      <a:alpha val="43137"/>
                    </a:srgbClr>
                  </a:outerShdw>
                </a:effectLst>
              </a:rPr>
              <a:t>Ehemann</a:t>
            </a:r>
            <a:r>
              <a:rPr lang="en-GB" dirty="0">
                <a:effectLst>
                  <a:outerShdw blurRad="38100" dist="38100" dir="2700000" algn="tl">
                    <a:srgbClr val="000000">
                      <a:alpha val="43137"/>
                    </a:srgbClr>
                  </a:outerShdw>
                </a:effectLst>
              </a:rPr>
              <a:t> </a:t>
            </a:r>
            <a:r>
              <a:rPr lang="en-GB" dirty="0" err="1">
                <a:effectLst>
                  <a:outerShdw blurRad="38100" dist="38100" dir="2700000" algn="tl">
                    <a:srgbClr val="000000">
                      <a:alpha val="43137"/>
                    </a:srgbClr>
                  </a:outerShdw>
                </a:effectLst>
              </a:rPr>
              <a:t>erwaehnt</a:t>
            </a:r>
            <a:r>
              <a:rPr lang="en-GB" dirty="0">
                <a:effectLst>
                  <a:outerShdw blurRad="38100" dist="38100" dir="2700000" algn="tl">
                    <a:srgbClr val="000000">
                      <a:alpha val="43137"/>
                    </a:srgbClr>
                  </a:outerShdw>
                </a:effectLst>
              </a:rPr>
              <a:t>.</a:t>
            </a:r>
          </a:p>
          <a:p>
            <a:pPr lvl="4"/>
            <a:r>
              <a:rPr lang="en-GB" dirty="0">
                <a:effectLst>
                  <a:outerShdw blurRad="38100" dist="38100" dir="2700000" algn="tl">
                    <a:srgbClr val="000000">
                      <a:alpha val="43137"/>
                    </a:srgbClr>
                  </a:outerShdw>
                </a:effectLst>
              </a:rPr>
              <a:t>Cf. </a:t>
            </a:r>
            <a:r>
              <a:rPr lang="en-GB" dirty="0" err="1">
                <a:effectLst>
                  <a:outerShdw blurRad="38100" dist="38100" dir="2700000" algn="tl">
                    <a:srgbClr val="000000">
                      <a:alpha val="43137"/>
                    </a:srgbClr>
                  </a:outerShdw>
                </a:effectLst>
              </a:rPr>
              <a:t>I.Didyma</a:t>
            </a:r>
            <a:r>
              <a:rPr lang="en-GB" dirty="0">
                <a:effectLst>
                  <a:outerShdw blurRad="38100" dist="38100" dir="2700000" algn="tl">
                    <a:srgbClr val="000000">
                      <a:alpha val="43137"/>
                    </a:srgbClr>
                  </a:outerShdw>
                </a:effectLst>
              </a:rPr>
              <a:t> no. 322, l.4</a:t>
            </a:r>
          </a:p>
        </p:txBody>
      </p:sp>
      <p:sp>
        <p:nvSpPr>
          <p:cNvPr id="6" name="TextBox 5"/>
          <p:cNvSpPr txBox="1"/>
          <p:nvPr/>
        </p:nvSpPr>
        <p:spPr>
          <a:xfrm>
            <a:off x="2929242" y="4549676"/>
            <a:ext cx="3816424" cy="2308324"/>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Rolle des </a:t>
            </a:r>
            <a:r>
              <a:rPr lang="fr-FR" b="1" dirty="0" err="1">
                <a:solidFill>
                  <a:schemeClr val="accent5">
                    <a:lumMod val="60000"/>
                    <a:lumOff val="40000"/>
                  </a:schemeClr>
                </a:solidFill>
                <a:effectLst>
                  <a:outerShdw blurRad="38100" dist="38100" dir="2700000" algn="tl">
                    <a:srgbClr val="000000">
                      <a:alpha val="43137"/>
                    </a:srgbClr>
                  </a:outerShdw>
                </a:effectLst>
              </a:rPr>
              <a:t>Großvaters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nicht</a:t>
            </a:r>
            <a:r>
              <a:rPr lang="fr-FR" b="1" dirty="0">
                <a:solidFill>
                  <a:schemeClr val="accent5">
                    <a:lumMod val="60000"/>
                    <a:lumOff val="40000"/>
                  </a:schemeClr>
                </a:solidFill>
                <a:effectLst>
                  <a:outerShdw blurRad="38100" dist="38100" dir="2700000" algn="tl">
                    <a:srgbClr val="000000">
                      <a:alpha val="43137"/>
                    </a:srgbClr>
                  </a:outerShdw>
                </a:effectLst>
              </a:rPr>
              <a:t> des </a:t>
            </a:r>
            <a:r>
              <a:rPr lang="fr-FR" b="1" dirty="0" err="1">
                <a:solidFill>
                  <a:schemeClr val="accent5">
                    <a:lumMod val="60000"/>
                    <a:lumOff val="40000"/>
                  </a:schemeClr>
                </a:solidFill>
                <a:effectLst>
                  <a:outerShdw blurRad="38100" dist="38100" dir="2700000" algn="tl">
                    <a:srgbClr val="000000">
                      <a:alpha val="43137"/>
                    </a:srgbClr>
                  </a:outerShdw>
                </a:effectLst>
              </a:rPr>
              <a:t>Ehemanns</a:t>
            </a:r>
            <a:endParaRPr lang="fr-FR"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Vielleicht</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Mitglied</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einer</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Familie</a:t>
            </a:r>
            <a:r>
              <a:rPr lang="fr-FR" b="1" dirty="0">
                <a:solidFill>
                  <a:schemeClr val="accent5">
                    <a:lumMod val="60000"/>
                    <a:lumOff val="40000"/>
                  </a:schemeClr>
                </a:solidFill>
                <a:effectLst>
                  <a:outerShdw blurRad="38100" dist="38100" dir="2700000" algn="tl">
                    <a:srgbClr val="000000">
                      <a:alpha val="43137"/>
                    </a:srgbClr>
                  </a:outerShdw>
                </a:effectLst>
              </a:rPr>
              <a:t>, in der </a:t>
            </a:r>
            <a:r>
              <a:rPr lang="fr-FR" b="1" dirty="0" err="1">
                <a:solidFill>
                  <a:schemeClr val="accent5">
                    <a:lumMod val="60000"/>
                    <a:lumOff val="40000"/>
                  </a:schemeClr>
                </a:solidFill>
                <a:effectLst>
                  <a:outerShdw blurRad="38100" dist="38100" dir="2700000" algn="tl">
                    <a:srgbClr val="000000">
                      <a:alpha val="43137"/>
                    </a:srgbClr>
                  </a:outerShdw>
                </a:effectLst>
              </a:rPr>
              <a:t>das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Priesteramt</a:t>
            </a:r>
            <a:r>
              <a:rPr lang="fr-FR" b="1" dirty="0">
                <a:solidFill>
                  <a:schemeClr val="accent5">
                    <a:lumMod val="60000"/>
                    <a:lumOff val="40000"/>
                  </a:schemeClr>
                </a:solidFill>
                <a:effectLst>
                  <a:outerShdw blurRad="38100" dist="38100" dir="2700000" algn="tl">
                    <a:srgbClr val="000000">
                      <a:alpha val="43137"/>
                    </a:srgbClr>
                  </a:outerShdw>
                </a:effectLst>
              </a:rPr>
              <a:t> der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vererbt</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wird</a:t>
            </a:r>
            <a:r>
              <a:rPr lang="fr-FR" b="1" dirty="0">
                <a:solidFill>
                  <a:schemeClr val="accent5">
                    <a:lumMod val="60000"/>
                    <a:lumOff val="40000"/>
                  </a:schemeClr>
                </a:solidFill>
                <a:effectLst>
                  <a:outerShdw blurRad="38100" dist="38100" dir="2700000" algn="tl">
                    <a:srgbClr val="000000">
                      <a:alpha val="43137"/>
                    </a:srgbClr>
                  </a:outerShdw>
                </a:effectLst>
              </a:rPr>
              <a:t>?</a:t>
            </a:r>
          </a:p>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 cursus », </a:t>
            </a:r>
            <a:r>
              <a:rPr lang="fr-FR" b="1" dirty="0" err="1">
                <a:solidFill>
                  <a:schemeClr val="accent5">
                    <a:lumMod val="60000"/>
                    <a:lumOff val="40000"/>
                  </a:schemeClr>
                </a:solidFill>
                <a:effectLst>
                  <a:outerShdw blurRad="38100" dist="38100" dir="2700000" algn="tl">
                    <a:srgbClr val="000000">
                      <a:alpha val="43137"/>
                    </a:srgbClr>
                  </a:outerShdw>
                </a:effectLst>
              </a:rPr>
              <a:t>angefangen</a:t>
            </a:r>
            <a:r>
              <a:rPr lang="fr-FR" b="1" dirty="0">
                <a:solidFill>
                  <a:schemeClr val="accent5">
                    <a:lumMod val="60000"/>
                    <a:lumOff val="40000"/>
                  </a:schemeClr>
                </a:solidFill>
                <a:effectLst>
                  <a:outerShdw blurRad="38100" dist="38100" dir="2700000" algn="tl">
                    <a:srgbClr val="000000">
                      <a:alpha val="43137"/>
                    </a:srgbClr>
                  </a:outerShdw>
                </a:effectLst>
              </a:rPr>
              <a:t> mit </a:t>
            </a:r>
            <a:r>
              <a:rPr lang="fr-FR" b="1" i="1" dirty="0" err="1">
                <a:solidFill>
                  <a:schemeClr val="accent5">
                    <a:lumMod val="60000"/>
                    <a:lumOff val="40000"/>
                  </a:schemeClr>
                </a:solidFill>
                <a:effectLst>
                  <a:outerShdw blurRad="38100" dist="38100" dir="2700000" algn="tl">
                    <a:srgbClr val="000000">
                      <a:alpha val="43137"/>
                    </a:srgbClr>
                  </a:outerShdw>
                </a:effectLst>
              </a:rPr>
              <a:t>hydrophoros</a:t>
            </a:r>
            <a:r>
              <a:rPr lang="fr-FR" b="1" dirty="0">
                <a:solidFill>
                  <a:schemeClr val="accent5">
                    <a:lumMod val="60000"/>
                    <a:lumOff val="40000"/>
                  </a:schemeClr>
                </a:solidFill>
                <a:effectLst>
                  <a:outerShdw blurRad="38100" dist="38100" dir="2700000" algn="tl">
                    <a:srgbClr val="000000">
                      <a:alpha val="43137"/>
                    </a:srgbClr>
                  </a:outerShdw>
                </a:effectLst>
              </a:rPr>
              <a:t> der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a:t>
            </a:r>
            <a:br>
              <a:rPr lang="fr-FR" b="1" dirty="0">
                <a:solidFill>
                  <a:schemeClr val="accent5">
                    <a:lumMod val="60000"/>
                    <a:lumOff val="40000"/>
                  </a:schemeClr>
                </a:solidFill>
                <a:effectLst>
                  <a:outerShdw blurRad="38100" dist="38100" dir="2700000" algn="tl">
                    <a:srgbClr val="000000">
                      <a:alpha val="43137"/>
                    </a:srgbClr>
                  </a:outerShdw>
                </a:effectLst>
              </a:rPr>
            </a:br>
            <a:r>
              <a:rPr lang="fr-FR" b="1" dirty="0" err="1">
                <a:solidFill>
                  <a:schemeClr val="accent5">
                    <a:lumMod val="60000"/>
                    <a:lumOff val="40000"/>
                  </a:schemeClr>
                </a:solidFill>
                <a:effectLst>
                  <a:outerShdw blurRad="38100" dist="38100" dir="2700000" algn="tl">
                    <a:srgbClr val="000000">
                      <a:alpha val="43137"/>
                    </a:srgbClr>
                  </a:outerShdw>
                </a:effectLst>
              </a:rPr>
              <a:t>Abschluß</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Hohepriesterin</a:t>
            </a:r>
            <a:endParaRPr lang="en-GB" b="1" dirty="0"/>
          </a:p>
        </p:txBody>
      </p:sp>
    </p:spTree>
    <p:extLst>
      <p:ext uri="{BB962C8B-B14F-4D97-AF65-F5344CB8AC3E}">
        <p14:creationId xmlns:p14="http://schemas.microsoft.com/office/powerpoint/2010/main" val="228739784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1143000"/>
          </a:xfrm>
        </p:spPr>
        <p:txBody>
          <a:bodyPr/>
          <a:lstStyle/>
          <a:p>
            <a:r>
              <a:rPr lang="en-GB" dirty="0" err="1"/>
              <a:t>Didyma</a:t>
            </a:r>
            <a:r>
              <a:rPr lang="en-GB" dirty="0"/>
              <a:t> / </a:t>
            </a:r>
            <a:r>
              <a:rPr lang="en-GB" dirty="0" err="1"/>
              <a:t>Milet</a:t>
            </a:r>
            <a:r>
              <a:rPr lang="en-GB" dirty="0"/>
              <a:t>: </a:t>
            </a:r>
            <a:r>
              <a:rPr lang="el-GR" dirty="0">
                <a:solidFill>
                  <a:schemeClr val="accent5">
                    <a:lumMod val="60000"/>
                    <a:lumOff val="40000"/>
                  </a:schemeClr>
                </a:solidFill>
              </a:rPr>
              <a:t>ὑδροφόρος </a:t>
            </a:r>
            <a:endParaRPr lang="en-GB" dirty="0">
              <a:solidFill>
                <a:srgbClr val="FF0000"/>
              </a:solidFill>
            </a:endParaRPr>
          </a:p>
        </p:txBody>
      </p:sp>
      <p:sp>
        <p:nvSpPr>
          <p:cNvPr id="6" name="TextBox 5"/>
          <p:cNvSpPr txBox="1"/>
          <p:nvPr/>
        </p:nvSpPr>
        <p:spPr>
          <a:xfrm>
            <a:off x="4860032" y="1405220"/>
            <a:ext cx="4104456" cy="4832092"/>
          </a:xfrm>
          <a:prstGeom prst="rect">
            <a:avLst/>
          </a:prstGeom>
          <a:noFill/>
        </p:spPr>
        <p:txBody>
          <a:bodyPr wrap="square" rtlCol="0">
            <a:spAutoFit/>
          </a:bodyPr>
          <a:lstStyle/>
          <a:p>
            <a:r>
              <a:rPr lang="vi-VN" sz="1400" dirty="0"/>
              <a:t>ἀγ[αθῆι] τύχηι</a:t>
            </a:r>
            <a:r>
              <a:rPr lang="en-GB" sz="1400" dirty="0"/>
              <a:t> </a:t>
            </a:r>
            <a:r>
              <a:rPr lang="vi-VN" sz="1400" b="1" u="sng" dirty="0">
                <a:solidFill>
                  <a:schemeClr val="accent5">
                    <a:lumMod val="60000"/>
                    <a:lumOff val="40000"/>
                  </a:schemeClr>
                </a:solidFill>
              </a:rPr>
              <a:t>ὑδροφόρος</a:t>
            </a:r>
            <a:r>
              <a:rPr lang="vi-VN" sz="1400" b="1" dirty="0">
                <a:solidFill>
                  <a:schemeClr val="accent5">
                    <a:lumMod val="60000"/>
                    <a:lumOff val="40000"/>
                  </a:schemeClr>
                </a:solidFill>
              </a:rPr>
              <a:t> εὐσεβὴς Ἀρτέμιδος [Πατ]ν̣ίας</a:t>
            </a:r>
            <a:r>
              <a:rPr lang="vi-VN" sz="1400" dirty="0"/>
              <a:t>| καὶ τῆς ἐπὶ πύ[λαις καὶ τῆς ․3-4․ καὶ τῆς Χι]</a:t>
            </a:r>
            <a:r>
              <a:rPr lang="en-GB" sz="1400" dirty="0"/>
              <a:t>|</a:t>
            </a:r>
            <a:r>
              <a:rPr lang="vi-VN" sz="1400" dirty="0"/>
              <a:t>τώνης καὶ τῆς Πυθίης </a:t>
            </a:r>
            <a:r>
              <a:rPr lang="vi-VN" sz="1400" dirty="0">
                <a:solidFill>
                  <a:schemeClr val="accent5">
                    <a:lumMod val="60000"/>
                    <a:lumOff val="40000"/>
                  </a:schemeClr>
                </a:solidFill>
              </a:rPr>
              <a:t>Αὐρ(ηλία) Διονυσο[δ]ώρα Μα|τρῶνα</a:t>
            </a:r>
            <a:r>
              <a:rPr lang="vi-VN" sz="1400" dirty="0"/>
              <a:t>, </a:t>
            </a:r>
            <a:r>
              <a:rPr lang="vi-VN" sz="1400" b="1" u="sng" dirty="0">
                <a:solidFill>
                  <a:schemeClr val="accent5">
                    <a:lumMod val="60000"/>
                    <a:lumOff val="40000"/>
                  </a:schemeClr>
                </a:solidFill>
              </a:rPr>
              <a:t>ἀρχιέρια</a:t>
            </a:r>
            <a:r>
              <a:rPr lang="vi-VN" sz="1400" b="1" dirty="0">
                <a:solidFill>
                  <a:schemeClr val="accent5">
                    <a:lumMod val="60000"/>
                    <a:lumOff val="40000"/>
                  </a:schemeClr>
                </a:solidFill>
              </a:rPr>
              <a:t> τῶ[ν Σεβαστῶν</a:t>
            </a:r>
            <a:r>
              <a:rPr lang="vi-VN" sz="1400" dirty="0"/>
              <a:t>, Μάρ(κου) Αὐρ(ηλίου)? —]</a:t>
            </a:r>
          </a:p>
          <a:p>
            <a:r>
              <a:rPr lang="vi-VN" sz="1400" dirty="0"/>
              <a:t>ανοῦ ἀγωνοθέτου, ἄρχοντος, πανηγ[υ]ριάρχου,| τελείου πρὸς παντ[․․</a:t>
            </a:r>
            <a:r>
              <a:rPr lang="en-GB" sz="1400" dirty="0"/>
              <a:t>c.8․․․ </a:t>
            </a:r>
            <a:r>
              <a:rPr lang="vi-VN" sz="1400" dirty="0"/>
              <a:t>λιτουργοῦ, τοῦ]</a:t>
            </a:r>
          </a:p>
          <a:p>
            <a:r>
              <a:rPr lang="vi-VN" sz="1400" baseline="30000" dirty="0"/>
              <a:t>5</a:t>
            </a:r>
            <a:r>
              <a:rPr lang="vi-VN" sz="1400" dirty="0"/>
              <a:t>Μάρ(κου) Αὐρ(ηλίου) Ἀπη̣μ̣ά̣ν̣[τ]ου ἀ[ρχ]ιερέως Μιλήτου [καὶ ἀσ]ιάρχο|υ ναῶν τῶν ἐν Ἐφ[έσῳ ἡμερῶν ․1-2․]</a:t>
            </a:r>
            <a:r>
              <a:rPr lang="en-GB" sz="1400" dirty="0"/>
              <a:t> </a:t>
            </a:r>
            <a:r>
              <a:rPr lang="vi-VN" sz="1400" dirty="0"/>
              <a:t>καὶ τὰς ἄλλας τ̣[ρεῖς?] ποιήσαντος ἀπο[τόμους] π̣ο̣ν̣τ̣ά̣|ρχ[ου]?· πρὸς πατρὸς [ἐκγόνη —]</a:t>
            </a:r>
            <a:r>
              <a:rPr lang="en-GB" sz="1400" dirty="0"/>
              <a:t> </a:t>
            </a:r>
            <a:r>
              <a:rPr lang="vi-VN" sz="1400" dirty="0"/>
              <a:t>ὠνάρ̣χ̣ου̣, [․․․8․․․․]ου, ἀγωνοθέτο[υ, στε]φανηφό|ρου, τελίου λιτουρ[γοῦ· μητρὸς δὲ Αὐρ(ηλίας)? Ἁγ?]νοσύνη̣[ς] Λ․[․․․]ΟΤ[․․]νιατατω̣[․․․ ὑφ’] ὧν τοῦ| γένους ἐπεκοσμήθη [ὁ ἐν Διδύμοις ναός, τῆς]</a:t>
            </a:r>
            <a:r>
              <a:rPr lang="en-GB" sz="1400" dirty="0"/>
              <a:t> </a:t>
            </a:r>
            <a:r>
              <a:rPr lang="vi-VN" sz="1400" dirty="0"/>
              <a:t>Μάρ(κου) Αὐρ(ηλίου) Βιβλιανοῦ ἀγωνοθέτου [․4-5․] στεφαν|ηφόρου· πρὸς μητρὸς [ἐκγόνη — ἀγω]</a:t>
            </a:r>
            <a:r>
              <a:rPr lang="vi-VN" sz="1400" baseline="30000" dirty="0"/>
              <a:t>10</a:t>
            </a:r>
            <a:r>
              <a:rPr lang="vi-VN" sz="1400" dirty="0"/>
              <a:t>νοθέτου, βουλάρχου· τὰ δὲ λοιπ[ὰ τὸ φιλό]θ̣υτον καὶ| φιλότιμον αὐτῆς γέ[νος ἀνδριᾶσιν καὶ εἰκόσιν τε][τίμη]ται. ὑδροφόρησεν ἐπὶ προφήτου [τοῦ λα]μ̣προτάτο|υ Π[․4․․]ου Ἀρτεμιδώρου.</a:t>
            </a:r>
            <a:endParaRPr lang="en-GB" sz="1400" dirty="0"/>
          </a:p>
        </p:txBody>
      </p:sp>
      <p:sp>
        <p:nvSpPr>
          <p:cNvPr id="7" name="TextBox 6"/>
          <p:cNvSpPr txBox="1"/>
          <p:nvPr/>
        </p:nvSpPr>
        <p:spPr>
          <a:xfrm>
            <a:off x="143508" y="6464369"/>
            <a:ext cx="7668852" cy="276999"/>
          </a:xfrm>
          <a:prstGeom prst="rect">
            <a:avLst/>
          </a:prstGeom>
          <a:noFill/>
        </p:spPr>
        <p:txBody>
          <a:bodyPr wrap="square" rtlCol="0">
            <a:spAutoFit/>
          </a:bodyPr>
          <a:lstStyle/>
          <a:p>
            <a:r>
              <a:rPr lang="en-GB" sz="1200" dirty="0">
                <a:solidFill>
                  <a:schemeClr val="tx1">
                    <a:lumMod val="50000"/>
                  </a:schemeClr>
                </a:solidFill>
              </a:rPr>
              <a:t>Cf. </a:t>
            </a:r>
            <a:r>
              <a:rPr lang="en-GB" sz="1200" dirty="0" err="1">
                <a:solidFill>
                  <a:schemeClr val="tx1">
                    <a:lumMod val="50000"/>
                  </a:schemeClr>
                </a:solidFill>
              </a:rPr>
              <a:t>I.Didyma</a:t>
            </a:r>
            <a:r>
              <a:rPr lang="en-GB" sz="1200" dirty="0">
                <a:solidFill>
                  <a:schemeClr val="tx1">
                    <a:lumMod val="50000"/>
                  </a:schemeClr>
                </a:solidFill>
              </a:rPr>
              <a:t> 315; Van Bremen 90-91; </a:t>
            </a:r>
            <a:r>
              <a:rPr lang="en-GB" sz="1200" dirty="0" err="1">
                <a:solidFill>
                  <a:schemeClr val="tx1">
                    <a:lumMod val="50000"/>
                  </a:schemeClr>
                </a:solidFill>
              </a:rPr>
              <a:t>Moretti</a:t>
            </a:r>
            <a:r>
              <a:rPr lang="en-GB" sz="1200" dirty="0">
                <a:solidFill>
                  <a:schemeClr val="tx1">
                    <a:lumMod val="50000"/>
                  </a:schemeClr>
                </a:solidFill>
              </a:rPr>
              <a:t> 1959, 199-206; </a:t>
            </a:r>
            <a:r>
              <a:rPr lang="it-IT" sz="1200" dirty="0">
                <a:solidFill>
                  <a:schemeClr val="tx1">
                    <a:lumMod val="50000"/>
                  </a:schemeClr>
                </a:solidFill>
              </a:rPr>
              <a:t>L. Robert, Hellenica XI/XII p. 465-7</a:t>
            </a:r>
            <a:r>
              <a:rPr lang="fr-FR" sz="1200" dirty="0">
                <a:solidFill>
                  <a:schemeClr val="tx1">
                    <a:lumMod val="50000"/>
                  </a:schemeClr>
                </a:solidFill>
              </a:rPr>
              <a:t>. </a:t>
            </a:r>
            <a:endParaRPr lang="en-GB" sz="1200" dirty="0">
              <a:solidFill>
                <a:schemeClr val="tx1">
                  <a:lumMod val="50000"/>
                </a:schemeClr>
              </a:solidFill>
            </a:endParaRPr>
          </a:p>
        </p:txBody>
      </p:sp>
      <p:sp>
        <p:nvSpPr>
          <p:cNvPr id="9" name="Content Placeholder 2"/>
          <p:cNvSpPr>
            <a:spLocks noGrp="1"/>
          </p:cNvSpPr>
          <p:nvPr>
            <p:ph idx="1"/>
          </p:nvPr>
        </p:nvSpPr>
        <p:spPr>
          <a:xfrm>
            <a:off x="97160" y="1484784"/>
            <a:ext cx="4618856" cy="4616068"/>
          </a:xfrm>
        </p:spPr>
        <p:txBody>
          <a:bodyPr>
            <a:normAutofit fontScale="85000" lnSpcReduction="20000"/>
          </a:bodyPr>
          <a:lstStyle/>
          <a:p>
            <a:r>
              <a:rPr lang="fr-FR" dirty="0" err="1">
                <a:solidFill>
                  <a:schemeClr val="accent5">
                    <a:lumMod val="60000"/>
                    <a:lumOff val="40000"/>
                  </a:schemeClr>
                </a:solidFill>
                <a:effectLst>
                  <a:outerShdw blurRad="38100" dist="38100" dir="2700000" algn="tl">
                    <a:srgbClr val="000000">
                      <a:alpha val="43137"/>
                    </a:srgbClr>
                  </a:outerShdw>
                </a:effectLst>
              </a:rPr>
              <a:t>Aurelia</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Dionysodora</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Matrona</a:t>
            </a:r>
            <a:r>
              <a:rPr lang="fr-FR" dirty="0">
                <a:solidFill>
                  <a:schemeClr val="accent5">
                    <a:lumMod val="60000"/>
                    <a:lumOff val="40000"/>
                  </a:schemeClr>
                </a:solidFill>
                <a:effectLst>
                  <a:outerShdw blurRad="38100" dist="38100" dir="2700000" algn="tl">
                    <a:srgbClr val="000000">
                      <a:alpha val="43137"/>
                    </a:srgbClr>
                  </a:outerShdw>
                </a:effectLst>
              </a:rPr>
              <a:t> </a:t>
            </a:r>
            <a:br>
              <a:rPr lang="fr-FR" dirty="0">
                <a:solidFill>
                  <a:schemeClr val="accent5">
                    <a:lumMod val="60000"/>
                    <a:lumOff val="40000"/>
                  </a:schemeClr>
                </a:solidFill>
                <a:effectLst>
                  <a:outerShdw blurRad="38100" dist="38100" dir="2700000" algn="tl">
                    <a:srgbClr val="000000">
                      <a:alpha val="43137"/>
                    </a:srgbClr>
                  </a:outerShdw>
                </a:effectLst>
              </a:rPr>
            </a:br>
            <a:r>
              <a:rPr lang="fr-FR" dirty="0">
                <a:solidFill>
                  <a:schemeClr val="accent5">
                    <a:lumMod val="60000"/>
                    <a:lumOff val="40000"/>
                  </a:schemeClr>
                </a:solidFill>
                <a:effectLst>
                  <a:outerShdw blurRad="38100" dist="38100" dir="2700000" algn="tl">
                    <a:srgbClr val="000000">
                      <a:alpha val="43137"/>
                    </a:srgbClr>
                  </a:outerShdw>
                </a:effectLst>
              </a:rPr>
              <a:t>(ca. 250-300 n. Chr.)</a:t>
            </a:r>
            <a:endParaRPr lang="en-GB" dirty="0">
              <a:solidFill>
                <a:schemeClr val="accent5">
                  <a:lumMod val="60000"/>
                  <a:lumOff val="40000"/>
                </a:schemeClr>
              </a:solidFill>
              <a:effectLst>
                <a:outerShdw blurRad="38100" dist="38100" dir="2700000" algn="tl">
                  <a:srgbClr val="000000">
                    <a:alpha val="43137"/>
                  </a:srgbClr>
                </a:outerShdw>
              </a:effectLst>
            </a:endParaRPr>
          </a:p>
          <a:p>
            <a:pPr lvl="1"/>
            <a:r>
              <a:rPr lang="fr-FR" b="1" dirty="0" err="1">
                <a:solidFill>
                  <a:schemeClr val="accent5">
                    <a:lumMod val="60000"/>
                    <a:lumOff val="40000"/>
                  </a:schemeClr>
                </a:solidFill>
                <a:effectLst>
                  <a:outerShdw blurRad="38100" dist="38100" dir="2700000" algn="tl">
                    <a:srgbClr val="000000">
                      <a:alpha val="43137"/>
                    </a:srgbClr>
                  </a:outerShdw>
                </a:effectLst>
              </a:rPr>
              <a:t>Hydrophoros</a:t>
            </a:r>
            <a:r>
              <a:rPr lang="fr-FR" b="1" dirty="0">
                <a:solidFill>
                  <a:schemeClr val="accent5">
                    <a:lumMod val="60000"/>
                    <a:lumOff val="40000"/>
                  </a:schemeClr>
                </a:solidFill>
                <a:effectLst>
                  <a:outerShdw blurRad="38100" dist="38100" dir="2700000" algn="tl">
                    <a:srgbClr val="000000">
                      <a:alpha val="43137"/>
                    </a:srgbClr>
                  </a:outerShdw>
                </a:effectLst>
              </a:rPr>
              <a:t> in </a:t>
            </a:r>
            <a:r>
              <a:rPr lang="fr-FR" b="1" dirty="0" err="1">
                <a:solidFill>
                  <a:schemeClr val="accent5">
                    <a:lumMod val="60000"/>
                    <a:lumOff val="40000"/>
                  </a:schemeClr>
                </a:solidFill>
                <a:effectLst>
                  <a:outerShdw blurRad="38100" dist="38100" dir="2700000" algn="tl">
                    <a:srgbClr val="000000">
                      <a:alpha val="43137"/>
                    </a:srgbClr>
                  </a:outerShdw>
                </a:effectLst>
              </a:rPr>
              <a:t>Didyma</a:t>
            </a:r>
            <a:endParaRPr lang="fr-FR" b="1" dirty="0">
              <a:solidFill>
                <a:schemeClr val="accent5">
                  <a:lumMod val="60000"/>
                  <a:lumOff val="40000"/>
                </a:schemeClr>
              </a:solidFill>
              <a:effectLst>
                <a:outerShdw blurRad="38100" dist="38100" dir="2700000" algn="tl">
                  <a:srgbClr val="000000">
                    <a:alpha val="43137"/>
                  </a:srgbClr>
                </a:outerShdw>
              </a:effectLst>
            </a:endParaRPr>
          </a:p>
          <a:p>
            <a:pPr lvl="1"/>
            <a:r>
              <a:rPr lang="fr-FR" b="1" dirty="0" err="1">
                <a:solidFill>
                  <a:schemeClr val="accent5">
                    <a:lumMod val="60000"/>
                    <a:lumOff val="40000"/>
                  </a:schemeClr>
                </a:solidFill>
                <a:effectLst>
                  <a:outerShdw blurRad="38100" dist="38100" dir="2700000" algn="tl">
                    <a:srgbClr val="000000">
                      <a:alpha val="43137"/>
                    </a:srgbClr>
                  </a:outerShdw>
                </a:effectLst>
              </a:rPr>
              <a:t>Priesterin</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mehrere</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 </a:t>
            </a:r>
          </a:p>
          <a:p>
            <a:pPr lvl="2"/>
            <a:r>
              <a:rPr lang="en-GB" dirty="0">
                <a:solidFill>
                  <a:schemeClr val="accent5">
                    <a:lumMod val="60000"/>
                    <a:lumOff val="40000"/>
                  </a:schemeClr>
                </a:solidFill>
                <a:effectLst>
                  <a:outerShdw blurRad="38100" dist="38100" dir="2700000" algn="tl">
                    <a:srgbClr val="000000">
                      <a:alpha val="43137"/>
                    </a:srgbClr>
                  </a:outerShdw>
                </a:effectLst>
              </a:rPr>
              <a:t>Artemis </a:t>
            </a:r>
            <a:r>
              <a:rPr lang="en-GB" dirty="0" err="1">
                <a:solidFill>
                  <a:schemeClr val="accent5">
                    <a:lumMod val="60000"/>
                    <a:lumOff val="40000"/>
                  </a:schemeClr>
                </a:solidFill>
                <a:effectLst>
                  <a:outerShdw blurRad="38100" dist="38100" dir="2700000" algn="tl">
                    <a:srgbClr val="000000">
                      <a:alpha val="43137"/>
                    </a:srgbClr>
                  </a:outerShdw>
                </a:effectLst>
              </a:rPr>
              <a:t>Patnia</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Artémis</a:t>
            </a:r>
            <a:r>
              <a:rPr lang="en-GB" dirty="0">
                <a:solidFill>
                  <a:schemeClr val="accent5">
                    <a:lumMod val="60000"/>
                    <a:lumOff val="40000"/>
                  </a:schemeClr>
                </a:solidFill>
                <a:effectLst>
                  <a:outerShdw blurRad="38100" dist="38100" dir="2700000" algn="tl">
                    <a:srgbClr val="000000">
                      <a:alpha val="43137"/>
                    </a:srgbClr>
                  </a:outerShdw>
                </a:effectLst>
              </a:rPr>
              <a:t> der </a:t>
            </a:r>
            <a:r>
              <a:rPr lang="en-GB" dirty="0" err="1">
                <a:solidFill>
                  <a:schemeClr val="accent5">
                    <a:lumMod val="60000"/>
                    <a:lumOff val="40000"/>
                  </a:schemeClr>
                </a:solidFill>
                <a:effectLst>
                  <a:outerShdw blurRad="38100" dist="38100" dir="2700000" algn="tl">
                    <a:srgbClr val="000000">
                      <a:alpha val="43137"/>
                    </a:srgbClr>
                  </a:outerShdw>
                </a:effectLst>
              </a:rPr>
              <a:t>Pforten</a:t>
            </a:r>
            <a:r>
              <a:rPr lang="en-GB" dirty="0">
                <a:solidFill>
                  <a:schemeClr val="accent5">
                    <a:lumMod val="60000"/>
                    <a:lumOff val="40000"/>
                  </a:schemeClr>
                </a:solidFill>
                <a:effectLst>
                  <a:outerShdw blurRad="38100" dist="38100" dir="2700000" algn="tl">
                    <a:srgbClr val="000000">
                      <a:alpha val="43137"/>
                    </a:srgbClr>
                  </a:outerShdw>
                </a:effectLst>
              </a:rPr>
              <a:t>, Artemis </a:t>
            </a:r>
            <a:r>
              <a:rPr lang="en-GB" dirty="0" err="1">
                <a:solidFill>
                  <a:schemeClr val="accent5">
                    <a:lumMod val="60000"/>
                    <a:lumOff val="40000"/>
                  </a:schemeClr>
                </a:solidFill>
                <a:effectLst>
                  <a:outerShdw blurRad="38100" dist="38100" dir="2700000" algn="tl">
                    <a:srgbClr val="000000">
                      <a:alpha val="43137"/>
                    </a:srgbClr>
                  </a:outerShdw>
                </a:effectLst>
              </a:rPr>
              <a:t>Chitonia</a:t>
            </a:r>
            <a:r>
              <a:rPr lang="en-GB" dirty="0">
                <a:solidFill>
                  <a:schemeClr val="accent5">
                    <a:lumMod val="60000"/>
                    <a:lumOff val="40000"/>
                  </a:schemeClr>
                </a:solidFill>
                <a:effectLst>
                  <a:outerShdw blurRad="38100" dist="38100" dir="2700000" algn="tl">
                    <a:srgbClr val="000000">
                      <a:alpha val="43137"/>
                    </a:srgbClr>
                  </a:outerShdw>
                </a:effectLst>
              </a:rPr>
              <a:t> und </a:t>
            </a:r>
            <a:r>
              <a:rPr lang="en-GB" dirty="0" err="1">
                <a:solidFill>
                  <a:schemeClr val="accent5">
                    <a:lumMod val="60000"/>
                    <a:lumOff val="40000"/>
                  </a:schemeClr>
                </a:solidFill>
                <a:effectLst>
                  <a:outerShdw blurRad="38100" dist="38100" dir="2700000" algn="tl">
                    <a:srgbClr val="000000">
                      <a:alpha val="43137"/>
                    </a:srgbClr>
                  </a:outerShdw>
                </a:effectLst>
              </a:rPr>
              <a:t>Artémis</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Pythia</a:t>
            </a:r>
            <a:r>
              <a:rPr lang="en-GB" dirty="0">
                <a:solidFill>
                  <a:schemeClr val="accent5">
                    <a:lumMod val="60000"/>
                    <a:lumOff val="40000"/>
                  </a:schemeClr>
                </a:solidFill>
                <a:effectLst>
                  <a:outerShdw blurRad="38100" dist="38100" dir="2700000" algn="tl">
                    <a:srgbClr val="000000">
                      <a:alpha val="43137"/>
                    </a:srgbClr>
                  </a:outerShdw>
                </a:effectLst>
              </a:rPr>
              <a:t>.</a:t>
            </a:r>
          </a:p>
          <a:p>
            <a:pPr lvl="1"/>
            <a:r>
              <a:rPr lang="el-GR" b="1" dirty="0">
                <a:solidFill>
                  <a:schemeClr val="accent5">
                    <a:lumMod val="60000"/>
                    <a:lumOff val="40000"/>
                  </a:schemeClr>
                </a:solidFill>
                <a:effectLst>
                  <a:outerShdw blurRad="38100" dist="38100" dir="2700000" algn="tl">
                    <a:srgbClr val="000000">
                      <a:alpha val="43137"/>
                    </a:srgbClr>
                  </a:outerShdw>
                </a:effectLst>
              </a:rPr>
              <a:t>ἀρχιέρεια τῶν Σεβαστῶν</a:t>
            </a:r>
            <a:r>
              <a:rPr lang="en-GB" b="1" dirty="0">
                <a:solidFill>
                  <a:schemeClr val="accent5">
                    <a:lumMod val="60000"/>
                    <a:lumOff val="40000"/>
                  </a:schemeClr>
                </a:solidFill>
                <a:effectLst>
                  <a:outerShdw blurRad="38100" dist="38100" dir="2700000" algn="tl">
                    <a:srgbClr val="000000">
                      <a:alpha val="43137"/>
                    </a:srgbClr>
                  </a:outerShdw>
                </a:effectLst>
              </a:rPr>
              <a:t> – </a:t>
            </a:r>
            <a:r>
              <a:rPr lang="en-GB" b="1" dirty="0" err="1">
                <a:solidFill>
                  <a:schemeClr val="accent5">
                    <a:lumMod val="60000"/>
                    <a:lumOff val="40000"/>
                  </a:schemeClr>
                </a:solidFill>
                <a:effectLst>
                  <a:outerShdw blurRad="38100" dist="38100" dir="2700000" algn="tl">
                    <a:srgbClr val="000000">
                      <a:alpha val="43137"/>
                    </a:srgbClr>
                  </a:outerShdw>
                </a:effectLst>
              </a:rPr>
              <a:t>Kaiserpriesterin</a:t>
            </a:r>
            <a:endParaRPr lang="en-GB" b="1" dirty="0">
              <a:solidFill>
                <a:schemeClr val="accent5">
                  <a:lumMod val="60000"/>
                  <a:lumOff val="40000"/>
                </a:schemeClr>
              </a:solidFill>
              <a:effectLst>
                <a:outerShdw blurRad="38100" dist="38100" dir="2700000" algn="tl">
                  <a:srgbClr val="000000">
                    <a:alpha val="43137"/>
                  </a:srgbClr>
                </a:outerShdw>
              </a:effectLst>
            </a:endParaRPr>
          </a:p>
          <a:p>
            <a:pPr lvl="1"/>
            <a:endParaRPr lang="en-GB" dirty="0">
              <a:solidFill>
                <a:schemeClr val="accent5">
                  <a:lumMod val="60000"/>
                  <a:lumOff val="40000"/>
                </a:schemeClr>
              </a:solidFill>
              <a:effectLst>
                <a:outerShdw blurRad="38100" dist="38100" dir="2700000" algn="tl">
                  <a:srgbClr val="000000">
                    <a:alpha val="43137"/>
                  </a:srgbClr>
                </a:outerShdw>
              </a:effectLst>
            </a:endParaRPr>
          </a:p>
          <a:p>
            <a:pPr lvl="1"/>
            <a:r>
              <a:rPr lang="fr-FR" dirty="0">
                <a:solidFill>
                  <a:schemeClr val="accent5">
                    <a:lumMod val="60000"/>
                    <a:lumOff val="40000"/>
                  </a:schemeClr>
                </a:solidFill>
                <a:effectLst>
                  <a:outerShdw blurRad="38100" dist="38100" dir="2700000" algn="tl">
                    <a:srgbClr val="000000">
                      <a:alpha val="43137"/>
                    </a:srgbClr>
                  </a:outerShdw>
                </a:effectLst>
              </a:rPr>
              <a:t>   </a:t>
            </a:r>
            <a:br>
              <a:rPr lang="fr-FR" dirty="0">
                <a:solidFill>
                  <a:schemeClr val="accent5">
                    <a:lumMod val="60000"/>
                    <a:lumOff val="40000"/>
                  </a:schemeClr>
                </a:solidFill>
                <a:effectLst>
                  <a:outerShdw blurRad="38100" dist="38100" dir="2700000" algn="tl">
                    <a:srgbClr val="000000">
                      <a:alpha val="43137"/>
                    </a:srgbClr>
                  </a:outerShdw>
                </a:effectLst>
              </a:rPr>
            </a:br>
            <a:endParaRPr lang="fr-FR" dirty="0">
              <a:solidFill>
                <a:schemeClr val="accent5">
                  <a:lumMod val="60000"/>
                  <a:lumOff val="40000"/>
                </a:schemeClr>
              </a:solidFill>
              <a:effectLst>
                <a:outerShdw blurRad="38100" dist="38100" dir="2700000" algn="tl">
                  <a:srgbClr val="000000">
                    <a:alpha val="43137"/>
                  </a:srgbClr>
                </a:outerShdw>
              </a:effectLst>
            </a:endParaRPr>
          </a:p>
          <a:p>
            <a:endParaRPr lang="fr-FR" dirty="0">
              <a:solidFill>
                <a:schemeClr val="accent5">
                  <a:lumMod val="60000"/>
                  <a:lumOff val="40000"/>
                </a:schemeClr>
              </a:solidFill>
              <a:effectLst>
                <a:outerShdw blurRad="38100" dist="38100" dir="2700000" algn="tl">
                  <a:srgbClr val="000000">
                    <a:alpha val="43137"/>
                  </a:srgbClr>
                </a:outerShdw>
              </a:effectLst>
            </a:endParaRPr>
          </a:p>
          <a:p>
            <a:pPr lvl="1"/>
            <a:br>
              <a:rPr lang="fr-FR" dirty="0">
                <a:solidFill>
                  <a:schemeClr val="accent5">
                    <a:lumMod val="60000"/>
                    <a:lumOff val="40000"/>
                  </a:schemeClr>
                </a:solidFill>
                <a:effectLst>
                  <a:outerShdw blurRad="38100" dist="38100" dir="2700000" algn="tl">
                    <a:srgbClr val="000000">
                      <a:alpha val="43137"/>
                    </a:srgbClr>
                  </a:outerShdw>
                </a:effectLst>
              </a:rPr>
            </a:br>
            <a:endParaRPr lang="en-GB" dirty="0">
              <a:solidFill>
                <a:schemeClr val="accent5">
                  <a:lumMod val="60000"/>
                  <a:lumOff val="40000"/>
                </a:schemeClr>
              </a:solidFill>
              <a:effectLst>
                <a:outerShdw blurRad="38100" dist="38100" dir="2700000" algn="tl">
                  <a:srgbClr val="000000">
                    <a:alpha val="43137"/>
                  </a:srgbClr>
                </a:outerShdw>
              </a:effectLst>
            </a:endParaRPr>
          </a:p>
          <a:p>
            <a:pPr lvl="2"/>
            <a:br>
              <a:rPr lang="en-GB" dirty="0">
                <a:solidFill>
                  <a:schemeClr val="accent5">
                    <a:lumMod val="60000"/>
                    <a:lumOff val="40000"/>
                  </a:schemeClr>
                </a:solidFill>
                <a:effectLst>
                  <a:outerShdw blurRad="38100" dist="38100" dir="2700000" algn="tl">
                    <a:srgbClr val="000000">
                      <a:alpha val="43137"/>
                    </a:srgbClr>
                  </a:outerShdw>
                </a:effectLst>
              </a:rPr>
            </a:br>
            <a:br>
              <a:rPr lang="en-GB" dirty="0">
                <a:solidFill>
                  <a:schemeClr val="accent5">
                    <a:lumMod val="60000"/>
                    <a:lumOff val="40000"/>
                  </a:schemeClr>
                </a:solidFill>
                <a:effectLst>
                  <a:outerShdw blurRad="38100" dist="38100" dir="2700000" algn="tl">
                    <a:srgbClr val="000000">
                      <a:alpha val="43137"/>
                    </a:srgbClr>
                  </a:outerShdw>
                </a:effectLst>
              </a:rPr>
            </a:br>
            <a:endParaRPr lang="en-GB" dirty="0">
              <a:solidFill>
                <a:schemeClr val="accent5">
                  <a:lumMod val="60000"/>
                  <a:lumOff val="40000"/>
                </a:schemeClr>
              </a:solidFill>
              <a:effectLst>
                <a:outerShdw blurRad="38100" dist="38100" dir="2700000" algn="tl">
                  <a:srgbClr val="000000">
                    <a:alpha val="43137"/>
                  </a:srgbClr>
                </a:outerShdw>
              </a:effectLst>
            </a:endParaRPr>
          </a:p>
          <a:p>
            <a:pPr lvl="2"/>
            <a:br>
              <a:rPr lang="fr-FR" dirty="0">
                <a:solidFill>
                  <a:schemeClr val="accent5">
                    <a:lumMod val="60000"/>
                    <a:lumOff val="40000"/>
                  </a:schemeClr>
                </a:solidFill>
                <a:effectLst>
                  <a:outerShdw blurRad="38100" dist="38100" dir="2700000" algn="tl">
                    <a:srgbClr val="000000">
                      <a:alpha val="43137"/>
                    </a:srgbClr>
                  </a:outerShdw>
                </a:effectLst>
              </a:rPr>
            </a:br>
            <a:endParaRPr lang="fr-FR" dirty="0">
              <a:solidFill>
                <a:schemeClr val="accent5">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90021988"/>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Effect transition="in" filter="fade">
                                      <p:cBhvr>
                                        <p:cTn id="13" dur="1000"/>
                                        <p:tgtEl>
                                          <p:spTgt spid="9">
                                            <p:txEl>
                                              <p:pRg st="1" end="1"/>
                                            </p:txEl>
                                          </p:spTgt>
                                        </p:tgtEl>
                                      </p:cBhvr>
                                    </p:animEffect>
                                    <p:anim calcmode="lin" valueType="num">
                                      <p:cBhvr>
                                        <p:cTn id="1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1000"/>
                                        <p:tgtEl>
                                          <p:spTgt spid="9">
                                            <p:txEl>
                                              <p:pRg st="2" end="2"/>
                                            </p:txEl>
                                          </p:spTgt>
                                        </p:tgtEl>
                                      </p:cBhvr>
                                    </p:animEffect>
                                    <p:anim calcmode="lin" valueType="num">
                                      <p:cBhvr>
                                        <p:cTn id="20"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Effect transition="in" filter="fade">
                                      <p:cBhvr>
                                        <p:cTn id="25" dur="1000"/>
                                        <p:tgtEl>
                                          <p:spTgt spid="9">
                                            <p:txEl>
                                              <p:pRg st="3" end="3"/>
                                            </p:txEl>
                                          </p:spTgt>
                                        </p:tgtEl>
                                      </p:cBhvr>
                                    </p:animEffect>
                                    <p:anim calcmode="lin" valueType="num">
                                      <p:cBhvr>
                                        <p:cTn id="2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Effect transition="in" filter="fade">
                                      <p:cBhvr>
                                        <p:cTn id="31" dur="1000"/>
                                        <p:tgtEl>
                                          <p:spTgt spid="9">
                                            <p:txEl>
                                              <p:pRg st="4" end="4"/>
                                            </p:txEl>
                                          </p:spTgt>
                                        </p:tgtEl>
                                      </p:cBhvr>
                                    </p:animEffect>
                                    <p:anim calcmode="lin" valueType="num">
                                      <p:cBhvr>
                                        <p:cTn id="3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1000"/>
                                        <p:tgtEl>
                                          <p:spTgt spid="9">
                                            <p:txEl>
                                              <p:pRg st="6" end="6"/>
                                            </p:txEl>
                                          </p:spTgt>
                                        </p:tgtEl>
                                      </p:cBhvr>
                                    </p:animEffect>
                                    <p:anim calcmode="lin" valueType="num">
                                      <p:cBhvr>
                                        <p:cTn id="3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9">
                                            <p:txEl>
                                              <p:pRg st="8" end="8"/>
                                            </p:txEl>
                                          </p:spTgt>
                                        </p:tgtEl>
                                        <p:attrNameLst>
                                          <p:attrName>style.visibility</p:attrName>
                                        </p:attrNameLst>
                                      </p:cBhvr>
                                      <p:to>
                                        <p:strVal val="visible"/>
                                      </p:to>
                                    </p:set>
                                    <p:animEffect transition="in" filter="fade">
                                      <p:cBhvr>
                                        <p:cTn id="43" dur="1000"/>
                                        <p:tgtEl>
                                          <p:spTgt spid="9">
                                            <p:txEl>
                                              <p:pRg st="8" end="8"/>
                                            </p:txEl>
                                          </p:spTgt>
                                        </p:tgtEl>
                                      </p:cBhvr>
                                    </p:animEffect>
                                    <p:anim calcmode="lin" valueType="num">
                                      <p:cBhvr>
                                        <p:cTn id="44"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9">
                                            <p:txEl>
                                              <p:pRg st="9" end="9"/>
                                            </p:txEl>
                                          </p:spTgt>
                                        </p:tgtEl>
                                        <p:attrNameLst>
                                          <p:attrName>style.visibility</p:attrName>
                                        </p:attrNameLst>
                                      </p:cBhvr>
                                      <p:to>
                                        <p:strVal val="visible"/>
                                      </p:to>
                                    </p:set>
                                    <p:animEffect transition="in" filter="fade">
                                      <p:cBhvr>
                                        <p:cTn id="49" dur="1000"/>
                                        <p:tgtEl>
                                          <p:spTgt spid="9">
                                            <p:txEl>
                                              <p:pRg st="9" end="9"/>
                                            </p:txEl>
                                          </p:spTgt>
                                        </p:tgtEl>
                                      </p:cBhvr>
                                    </p:animEffect>
                                    <p:anim calcmode="lin" valueType="num">
                                      <p:cBhvr>
                                        <p:cTn id="50"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9">
                                            <p:txEl>
                                              <p:pRg st="10" end="10"/>
                                            </p:txEl>
                                          </p:spTgt>
                                        </p:tgtEl>
                                        <p:attrNameLst>
                                          <p:attrName>style.visibility</p:attrName>
                                        </p:attrNameLst>
                                      </p:cBhvr>
                                      <p:to>
                                        <p:strVal val="visible"/>
                                      </p:to>
                                    </p:set>
                                    <p:animEffect transition="in" filter="fade">
                                      <p:cBhvr>
                                        <p:cTn id="55" dur="1000"/>
                                        <p:tgtEl>
                                          <p:spTgt spid="9">
                                            <p:txEl>
                                              <p:pRg st="10" end="10"/>
                                            </p:txEl>
                                          </p:spTgt>
                                        </p:tgtEl>
                                      </p:cBhvr>
                                    </p:animEffect>
                                    <p:anim calcmode="lin" valueType="num">
                                      <p:cBhvr>
                                        <p:cTn id="56" dur="1000" fill="hold"/>
                                        <p:tgtEl>
                                          <p:spTgt spid="9">
                                            <p:txEl>
                                              <p:pRg st="10" end="10"/>
                                            </p:txEl>
                                          </p:spTgt>
                                        </p:tgtEl>
                                        <p:attrNameLst>
                                          <p:attrName>ppt_x</p:attrName>
                                        </p:attrNameLst>
                                      </p:cBhvr>
                                      <p:tavLst>
                                        <p:tav tm="0">
                                          <p:val>
                                            <p:strVal val="#ppt_x"/>
                                          </p:val>
                                        </p:tav>
                                        <p:tav tm="100000">
                                          <p:val>
                                            <p:strVal val="#ppt_x"/>
                                          </p:val>
                                        </p:tav>
                                      </p:tavLst>
                                    </p:anim>
                                    <p:anim calcmode="lin" valueType="num">
                                      <p:cBhvr>
                                        <p:cTn id="57" dur="1000" fill="hold"/>
                                        <p:tgtEl>
                                          <p:spTgt spid="9">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Didyma</a:t>
            </a:r>
            <a:r>
              <a:rPr lang="en-GB" dirty="0"/>
              <a:t> / </a:t>
            </a:r>
            <a:r>
              <a:rPr lang="en-GB" dirty="0" err="1"/>
              <a:t>Milet</a:t>
            </a:r>
            <a:r>
              <a:rPr lang="en-GB" dirty="0"/>
              <a:t>: </a:t>
            </a:r>
            <a:r>
              <a:rPr lang="el-GR" dirty="0">
                <a:solidFill>
                  <a:schemeClr val="accent5">
                    <a:lumMod val="60000"/>
                    <a:lumOff val="40000"/>
                  </a:schemeClr>
                </a:solidFill>
              </a:rPr>
              <a:t>ὑδροφόρος </a:t>
            </a:r>
            <a:endParaRPr lang="en-GB" dirty="0">
              <a:solidFill>
                <a:srgbClr val="FF0000"/>
              </a:solidFill>
            </a:endParaRPr>
          </a:p>
        </p:txBody>
      </p:sp>
      <p:sp>
        <p:nvSpPr>
          <p:cNvPr id="3" name="Content Placeholder 2"/>
          <p:cNvSpPr>
            <a:spLocks noGrp="1"/>
          </p:cNvSpPr>
          <p:nvPr>
            <p:ph idx="1"/>
          </p:nvPr>
        </p:nvSpPr>
        <p:spPr>
          <a:xfrm>
            <a:off x="97160" y="1484784"/>
            <a:ext cx="4618856" cy="3816424"/>
          </a:xfrm>
        </p:spPr>
        <p:txBody>
          <a:bodyPr>
            <a:normAutofit fontScale="85000" lnSpcReduction="20000"/>
          </a:bodyPr>
          <a:lstStyle/>
          <a:p>
            <a:r>
              <a:rPr lang="fr-FR" dirty="0" err="1">
                <a:solidFill>
                  <a:schemeClr val="accent5">
                    <a:lumMod val="60000"/>
                    <a:lumOff val="40000"/>
                  </a:schemeClr>
                </a:solidFill>
                <a:effectLst>
                  <a:outerShdw blurRad="38100" dist="38100" dir="2700000" algn="tl">
                    <a:srgbClr val="000000">
                      <a:alpha val="43137"/>
                    </a:srgbClr>
                  </a:outerShdw>
                </a:effectLst>
              </a:rPr>
              <a:t>Aurelia</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Dionysodora</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Matrona</a:t>
            </a:r>
            <a:r>
              <a:rPr lang="fr-FR" dirty="0">
                <a:solidFill>
                  <a:schemeClr val="accent5">
                    <a:lumMod val="60000"/>
                    <a:lumOff val="40000"/>
                  </a:schemeClr>
                </a:solidFill>
                <a:effectLst>
                  <a:outerShdw blurRad="38100" dist="38100" dir="2700000" algn="tl">
                    <a:srgbClr val="000000">
                      <a:alpha val="43137"/>
                    </a:srgbClr>
                  </a:outerShdw>
                </a:effectLst>
              </a:rPr>
              <a:t> </a:t>
            </a:r>
            <a:br>
              <a:rPr lang="fr-FR" dirty="0">
                <a:solidFill>
                  <a:schemeClr val="accent5">
                    <a:lumMod val="60000"/>
                    <a:lumOff val="40000"/>
                  </a:schemeClr>
                </a:solidFill>
                <a:effectLst>
                  <a:outerShdw blurRad="38100" dist="38100" dir="2700000" algn="tl">
                    <a:srgbClr val="000000">
                      <a:alpha val="43137"/>
                    </a:srgbClr>
                  </a:outerShdw>
                </a:effectLst>
              </a:rPr>
            </a:br>
            <a:r>
              <a:rPr lang="fr-FR" dirty="0">
                <a:solidFill>
                  <a:schemeClr val="accent5">
                    <a:lumMod val="60000"/>
                    <a:lumOff val="40000"/>
                  </a:schemeClr>
                </a:solidFill>
                <a:effectLst>
                  <a:outerShdw blurRad="38100" dist="38100" dir="2700000" algn="tl">
                    <a:srgbClr val="000000">
                      <a:alpha val="43137"/>
                    </a:srgbClr>
                  </a:outerShdw>
                </a:effectLst>
              </a:rPr>
              <a:t>(ca. 250-300 n. Chr.)</a:t>
            </a:r>
            <a:endParaRPr lang="en-GB" dirty="0">
              <a:solidFill>
                <a:schemeClr val="accent5">
                  <a:lumMod val="60000"/>
                  <a:lumOff val="40000"/>
                </a:schemeClr>
              </a:solidFill>
              <a:effectLst>
                <a:outerShdw blurRad="38100" dist="38100" dir="2700000" algn="tl">
                  <a:srgbClr val="000000">
                    <a:alpha val="43137"/>
                  </a:srgbClr>
                </a:outerShdw>
              </a:effectLst>
            </a:endParaRPr>
          </a:p>
          <a:p>
            <a:pPr lvl="1"/>
            <a:r>
              <a:rPr lang="fr-FR" b="1" dirty="0" err="1">
                <a:solidFill>
                  <a:schemeClr val="accent5">
                    <a:lumMod val="60000"/>
                    <a:lumOff val="40000"/>
                  </a:schemeClr>
                </a:solidFill>
                <a:effectLst>
                  <a:outerShdw blurRad="38100" dist="38100" dir="2700000" algn="tl">
                    <a:srgbClr val="000000">
                      <a:alpha val="43137"/>
                    </a:srgbClr>
                  </a:outerShdw>
                </a:effectLst>
              </a:rPr>
              <a:t>Hydrophoros</a:t>
            </a:r>
            <a:r>
              <a:rPr lang="fr-FR" b="1" dirty="0">
                <a:solidFill>
                  <a:schemeClr val="accent5">
                    <a:lumMod val="60000"/>
                    <a:lumOff val="40000"/>
                  </a:schemeClr>
                </a:solidFill>
                <a:effectLst>
                  <a:outerShdw blurRad="38100" dist="38100" dir="2700000" algn="tl">
                    <a:srgbClr val="000000">
                      <a:alpha val="43137"/>
                    </a:srgbClr>
                  </a:outerShdw>
                </a:effectLst>
              </a:rPr>
              <a:t> in </a:t>
            </a:r>
            <a:r>
              <a:rPr lang="fr-FR" b="1" dirty="0" err="1">
                <a:solidFill>
                  <a:schemeClr val="accent5">
                    <a:lumMod val="60000"/>
                    <a:lumOff val="40000"/>
                  </a:schemeClr>
                </a:solidFill>
                <a:effectLst>
                  <a:outerShdw blurRad="38100" dist="38100" dir="2700000" algn="tl">
                    <a:srgbClr val="000000">
                      <a:alpha val="43137"/>
                    </a:srgbClr>
                  </a:outerShdw>
                </a:effectLst>
              </a:rPr>
              <a:t>Didyma</a:t>
            </a:r>
            <a:endParaRPr lang="fr-FR" b="1" dirty="0">
              <a:solidFill>
                <a:schemeClr val="accent5">
                  <a:lumMod val="60000"/>
                  <a:lumOff val="40000"/>
                </a:schemeClr>
              </a:solidFill>
              <a:effectLst>
                <a:outerShdw blurRad="38100" dist="38100" dir="2700000" algn="tl">
                  <a:srgbClr val="000000">
                    <a:alpha val="43137"/>
                  </a:srgbClr>
                </a:outerShdw>
              </a:effectLst>
            </a:endParaRPr>
          </a:p>
          <a:p>
            <a:pPr lvl="1"/>
            <a:r>
              <a:rPr lang="fr-FR" b="1" dirty="0" err="1">
                <a:solidFill>
                  <a:schemeClr val="accent5">
                    <a:lumMod val="60000"/>
                    <a:lumOff val="40000"/>
                  </a:schemeClr>
                </a:solidFill>
                <a:effectLst>
                  <a:outerShdw blurRad="38100" dist="38100" dir="2700000" algn="tl">
                    <a:srgbClr val="000000">
                      <a:alpha val="43137"/>
                    </a:srgbClr>
                  </a:outerShdw>
                </a:effectLst>
              </a:rPr>
              <a:t>Priesterin</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mehrere</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 </a:t>
            </a:r>
          </a:p>
          <a:p>
            <a:pPr lvl="2"/>
            <a:r>
              <a:rPr lang="en-GB" dirty="0">
                <a:solidFill>
                  <a:schemeClr val="accent5">
                    <a:lumMod val="60000"/>
                    <a:lumOff val="40000"/>
                  </a:schemeClr>
                </a:solidFill>
                <a:effectLst>
                  <a:outerShdw blurRad="38100" dist="38100" dir="2700000" algn="tl">
                    <a:srgbClr val="000000">
                      <a:alpha val="43137"/>
                    </a:srgbClr>
                  </a:outerShdw>
                </a:effectLst>
              </a:rPr>
              <a:t>Artemis </a:t>
            </a:r>
            <a:r>
              <a:rPr lang="en-GB" dirty="0" err="1">
                <a:solidFill>
                  <a:schemeClr val="accent5">
                    <a:lumMod val="60000"/>
                    <a:lumOff val="40000"/>
                  </a:schemeClr>
                </a:solidFill>
                <a:effectLst>
                  <a:outerShdw blurRad="38100" dist="38100" dir="2700000" algn="tl">
                    <a:srgbClr val="000000">
                      <a:alpha val="43137"/>
                    </a:srgbClr>
                  </a:outerShdw>
                </a:effectLst>
              </a:rPr>
              <a:t>Patnia</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Artémis</a:t>
            </a:r>
            <a:r>
              <a:rPr lang="en-GB" dirty="0">
                <a:solidFill>
                  <a:schemeClr val="accent5">
                    <a:lumMod val="60000"/>
                    <a:lumOff val="40000"/>
                  </a:schemeClr>
                </a:solidFill>
                <a:effectLst>
                  <a:outerShdw blurRad="38100" dist="38100" dir="2700000" algn="tl">
                    <a:srgbClr val="000000">
                      <a:alpha val="43137"/>
                    </a:srgbClr>
                  </a:outerShdw>
                </a:effectLst>
              </a:rPr>
              <a:t> der </a:t>
            </a:r>
            <a:r>
              <a:rPr lang="en-GB" dirty="0" err="1">
                <a:solidFill>
                  <a:schemeClr val="accent5">
                    <a:lumMod val="60000"/>
                    <a:lumOff val="40000"/>
                  </a:schemeClr>
                </a:solidFill>
                <a:effectLst>
                  <a:outerShdw blurRad="38100" dist="38100" dir="2700000" algn="tl">
                    <a:srgbClr val="000000">
                      <a:alpha val="43137"/>
                    </a:srgbClr>
                  </a:outerShdw>
                </a:effectLst>
              </a:rPr>
              <a:t>Pforten</a:t>
            </a:r>
            <a:r>
              <a:rPr lang="en-GB" dirty="0">
                <a:solidFill>
                  <a:schemeClr val="accent5">
                    <a:lumMod val="60000"/>
                    <a:lumOff val="40000"/>
                  </a:schemeClr>
                </a:solidFill>
                <a:effectLst>
                  <a:outerShdw blurRad="38100" dist="38100" dir="2700000" algn="tl">
                    <a:srgbClr val="000000">
                      <a:alpha val="43137"/>
                    </a:srgbClr>
                  </a:outerShdw>
                </a:effectLst>
              </a:rPr>
              <a:t>, Artemis </a:t>
            </a:r>
            <a:r>
              <a:rPr lang="en-GB" dirty="0" err="1">
                <a:solidFill>
                  <a:schemeClr val="accent5">
                    <a:lumMod val="60000"/>
                    <a:lumOff val="40000"/>
                  </a:schemeClr>
                </a:solidFill>
                <a:effectLst>
                  <a:outerShdw blurRad="38100" dist="38100" dir="2700000" algn="tl">
                    <a:srgbClr val="000000">
                      <a:alpha val="43137"/>
                    </a:srgbClr>
                  </a:outerShdw>
                </a:effectLst>
              </a:rPr>
              <a:t>Chitonia</a:t>
            </a:r>
            <a:r>
              <a:rPr lang="en-GB" dirty="0">
                <a:solidFill>
                  <a:schemeClr val="accent5">
                    <a:lumMod val="60000"/>
                    <a:lumOff val="40000"/>
                  </a:schemeClr>
                </a:solidFill>
                <a:effectLst>
                  <a:outerShdw blurRad="38100" dist="38100" dir="2700000" algn="tl">
                    <a:srgbClr val="000000">
                      <a:alpha val="43137"/>
                    </a:srgbClr>
                  </a:outerShdw>
                </a:effectLst>
              </a:rPr>
              <a:t> und </a:t>
            </a:r>
            <a:r>
              <a:rPr lang="en-GB" dirty="0" err="1">
                <a:solidFill>
                  <a:schemeClr val="accent5">
                    <a:lumMod val="60000"/>
                    <a:lumOff val="40000"/>
                  </a:schemeClr>
                </a:solidFill>
                <a:effectLst>
                  <a:outerShdw blurRad="38100" dist="38100" dir="2700000" algn="tl">
                    <a:srgbClr val="000000">
                      <a:alpha val="43137"/>
                    </a:srgbClr>
                  </a:outerShdw>
                </a:effectLst>
              </a:rPr>
              <a:t>Artémis</a:t>
            </a:r>
            <a:r>
              <a:rPr lang="en-GB" dirty="0">
                <a:solidFill>
                  <a:schemeClr val="accent5">
                    <a:lumMod val="60000"/>
                    <a:lumOff val="40000"/>
                  </a:schemeClr>
                </a:solidFill>
                <a:effectLst>
                  <a:outerShdw blurRad="38100" dist="38100" dir="2700000" algn="tl">
                    <a:srgbClr val="000000">
                      <a:alpha val="43137"/>
                    </a:srgbClr>
                  </a:outerShdw>
                </a:effectLst>
              </a:rPr>
              <a:t> </a:t>
            </a:r>
            <a:r>
              <a:rPr lang="en-GB" dirty="0" err="1">
                <a:solidFill>
                  <a:schemeClr val="accent5">
                    <a:lumMod val="60000"/>
                    <a:lumOff val="40000"/>
                  </a:schemeClr>
                </a:solidFill>
                <a:effectLst>
                  <a:outerShdw blurRad="38100" dist="38100" dir="2700000" algn="tl">
                    <a:srgbClr val="000000">
                      <a:alpha val="43137"/>
                    </a:srgbClr>
                  </a:outerShdw>
                </a:effectLst>
              </a:rPr>
              <a:t>Pythia</a:t>
            </a:r>
            <a:r>
              <a:rPr lang="en-GB" dirty="0">
                <a:solidFill>
                  <a:schemeClr val="accent5">
                    <a:lumMod val="60000"/>
                    <a:lumOff val="40000"/>
                  </a:schemeClr>
                </a:solidFill>
                <a:effectLst>
                  <a:outerShdw blurRad="38100" dist="38100" dir="2700000" algn="tl">
                    <a:srgbClr val="000000">
                      <a:alpha val="43137"/>
                    </a:srgbClr>
                  </a:outerShdw>
                </a:effectLst>
              </a:rPr>
              <a:t>.</a:t>
            </a:r>
          </a:p>
          <a:p>
            <a:pPr lvl="1"/>
            <a:r>
              <a:rPr lang="el-GR" b="1" dirty="0">
                <a:solidFill>
                  <a:schemeClr val="accent5">
                    <a:lumMod val="60000"/>
                    <a:lumOff val="40000"/>
                  </a:schemeClr>
                </a:solidFill>
                <a:effectLst>
                  <a:outerShdw blurRad="38100" dist="38100" dir="2700000" algn="tl">
                    <a:srgbClr val="000000">
                      <a:alpha val="43137"/>
                    </a:srgbClr>
                  </a:outerShdw>
                </a:effectLst>
              </a:rPr>
              <a:t>ἀρχιέρεια τῶν Σεβαστῶν</a:t>
            </a:r>
            <a:r>
              <a:rPr lang="en-GB" b="1" dirty="0">
                <a:solidFill>
                  <a:schemeClr val="accent5">
                    <a:lumMod val="60000"/>
                    <a:lumOff val="40000"/>
                  </a:schemeClr>
                </a:solidFill>
                <a:effectLst>
                  <a:outerShdw blurRad="38100" dist="38100" dir="2700000" algn="tl">
                    <a:srgbClr val="000000">
                      <a:alpha val="43137"/>
                    </a:srgbClr>
                  </a:outerShdw>
                </a:effectLst>
              </a:rPr>
              <a:t> – </a:t>
            </a:r>
            <a:r>
              <a:rPr lang="en-GB" b="1" dirty="0" err="1">
                <a:solidFill>
                  <a:schemeClr val="accent5">
                    <a:lumMod val="60000"/>
                    <a:lumOff val="40000"/>
                  </a:schemeClr>
                </a:solidFill>
                <a:effectLst>
                  <a:outerShdw blurRad="38100" dist="38100" dir="2700000" algn="tl">
                    <a:srgbClr val="000000">
                      <a:alpha val="43137"/>
                    </a:srgbClr>
                  </a:outerShdw>
                </a:effectLst>
              </a:rPr>
              <a:t>Kaiserpriesterin</a:t>
            </a:r>
            <a:endParaRPr lang="en-GB" b="1" dirty="0">
              <a:solidFill>
                <a:schemeClr val="accent5">
                  <a:lumMod val="60000"/>
                  <a:lumOff val="40000"/>
                </a:schemeClr>
              </a:solidFill>
              <a:effectLst>
                <a:outerShdw blurRad="38100" dist="38100" dir="2700000" algn="tl">
                  <a:srgbClr val="000000">
                    <a:alpha val="43137"/>
                  </a:srgbClr>
                </a:outerShdw>
              </a:effectLst>
            </a:endParaRPr>
          </a:p>
          <a:p>
            <a:pPr lvl="1"/>
            <a:endParaRPr lang="en-GB" dirty="0">
              <a:solidFill>
                <a:schemeClr val="accent5">
                  <a:lumMod val="60000"/>
                  <a:lumOff val="40000"/>
                </a:schemeClr>
              </a:solidFill>
              <a:effectLst>
                <a:outerShdw blurRad="38100" dist="38100" dir="2700000" algn="tl">
                  <a:srgbClr val="000000">
                    <a:alpha val="43137"/>
                  </a:srgbClr>
                </a:outerShdw>
              </a:effectLst>
            </a:endParaRPr>
          </a:p>
          <a:p>
            <a:pPr lvl="1"/>
            <a:r>
              <a:rPr lang="fr-FR" dirty="0" err="1">
                <a:solidFill>
                  <a:schemeClr val="accent5">
                    <a:lumMod val="60000"/>
                    <a:lumOff val="40000"/>
                  </a:schemeClr>
                </a:solidFill>
                <a:effectLst>
                  <a:outerShdw blurRad="38100" dist="38100" dir="2700000" algn="tl">
                    <a:srgbClr val="000000">
                      <a:alpha val="43137"/>
                    </a:srgbClr>
                  </a:outerShdw>
                </a:effectLst>
              </a:rPr>
              <a:t>Enkelin</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von</a:t>
            </a:r>
            <a:r>
              <a:rPr lang="fr-FR" dirty="0">
                <a:solidFill>
                  <a:schemeClr val="accent5">
                    <a:lumMod val="60000"/>
                    <a:lumOff val="40000"/>
                  </a:schemeClr>
                </a:solidFill>
                <a:effectLst>
                  <a:outerShdw blurRad="38100" dist="38100" dir="2700000" algn="tl">
                    <a:srgbClr val="000000">
                      <a:alpha val="43137"/>
                    </a:srgbClr>
                  </a:outerShdw>
                </a:effectLst>
              </a:rPr>
              <a:t> </a:t>
            </a:r>
            <a:r>
              <a:rPr lang="el-GR" b="1" dirty="0">
                <a:solidFill>
                  <a:schemeClr val="accent5">
                    <a:lumMod val="60000"/>
                    <a:lumOff val="40000"/>
                  </a:schemeClr>
                </a:solidFill>
                <a:effectLst>
                  <a:outerShdw blurRad="38100" dist="38100" dir="2700000" algn="tl">
                    <a:srgbClr val="000000">
                      <a:alpha val="43137"/>
                    </a:srgbClr>
                  </a:outerShdw>
                </a:effectLst>
              </a:rPr>
              <a:t>Μ. </a:t>
            </a:r>
            <a:r>
              <a:rPr lang="en-GB" b="1" dirty="0">
                <a:solidFill>
                  <a:schemeClr val="accent5">
                    <a:lumMod val="60000"/>
                    <a:lumOff val="40000"/>
                  </a:schemeClr>
                </a:solidFill>
                <a:effectLst>
                  <a:outerShdw blurRad="38100" dist="38100" dir="2700000" algn="tl">
                    <a:srgbClr val="000000">
                      <a:alpha val="43137"/>
                    </a:srgbClr>
                  </a:outerShdw>
                </a:effectLst>
              </a:rPr>
              <a:t>A</a:t>
            </a:r>
            <a:r>
              <a:rPr lang="el-GR" b="1" dirty="0">
                <a:solidFill>
                  <a:schemeClr val="accent5">
                    <a:lumMod val="60000"/>
                    <a:lumOff val="40000"/>
                  </a:schemeClr>
                </a:solidFill>
                <a:effectLst>
                  <a:outerShdw blurRad="38100" dist="38100" dir="2700000" algn="tl">
                    <a:srgbClr val="000000">
                      <a:alpha val="43137"/>
                    </a:srgbClr>
                  </a:outerShdw>
                </a:effectLst>
              </a:rPr>
              <a:t>ὐρήλιος Ἀπημάντος</a:t>
            </a:r>
            <a:endParaRPr lang="en-GB" b="1" dirty="0">
              <a:solidFill>
                <a:schemeClr val="accent5">
                  <a:lumMod val="60000"/>
                  <a:lumOff val="40000"/>
                </a:schemeClr>
              </a:solidFill>
              <a:effectLst>
                <a:outerShdw blurRad="38100" dist="38100" dir="2700000" algn="tl">
                  <a:srgbClr val="000000">
                    <a:alpha val="43137"/>
                  </a:srgbClr>
                </a:outerShdw>
              </a:effectLst>
            </a:endParaRPr>
          </a:p>
          <a:p>
            <a:pPr lvl="2"/>
            <a:r>
              <a:rPr lang="fr-FR" dirty="0" err="1">
                <a:solidFill>
                  <a:schemeClr val="accent5">
                    <a:lumMod val="60000"/>
                    <a:lumOff val="40000"/>
                  </a:schemeClr>
                </a:solidFill>
                <a:effectLst>
                  <a:outerShdw blurRad="38100" dist="38100" dir="2700000" algn="tl">
                    <a:srgbClr val="000000">
                      <a:alpha val="43137"/>
                    </a:srgbClr>
                  </a:outerShdw>
                </a:effectLst>
              </a:rPr>
              <a:t>Hoherpriester</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von</a:t>
            </a:r>
            <a:r>
              <a:rPr lang="fr-FR" dirty="0">
                <a:solidFill>
                  <a:schemeClr val="accent5">
                    <a:lumMod val="60000"/>
                    <a:lumOff val="40000"/>
                  </a:schemeClr>
                </a:solidFill>
                <a:effectLst>
                  <a:outerShdw blurRad="38100" dist="38100" dir="2700000" algn="tl">
                    <a:srgbClr val="000000">
                      <a:alpha val="43137"/>
                    </a:srgbClr>
                  </a:outerShdw>
                </a:effectLst>
              </a:rPr>
              <a:t> Milet</a:t>
            </a:r>
            <a:br>
              <a:rPr lang="fr-FR" dirty="0">
                <a:solidFill>
                  <a:schemeClr val="accent5">
                    <a:lumMod val="60000"/>
                    <a:lumOff val="40000"/>
                  </a:schemeClr>
                </a:solidFill>
                <a:effectLst>
                  <a:outerShdw blurRad="38100" dist="38100" dir="2700000" algn="tl">
                    <a:srgbClr val="000000">
                      <a:alpha val="43137"/>
                    </a:srgbClr>
                  </a:outerShdw>
                </a:effectLst>
              </a:rPr>
            </a:br>
            <a:r>
              <a:rPr lang="fr-FR" dirty="0" err="1">
                <a:solidFill>
                  <a:schemeClr val="accent5">
                    <a:lumMod val="60000"/>
                    <a:lumOff val="40000"/>
                  </a:schemeClr>
                </a:solidFill>
                <a:effectLst>
                  <a:outerShdw blurRad="38100" dist="38100" dir="2700000" algn="tl">
                    <a:srgbClr val="000000">
                      <a:alpha val="43137"/>
                    </a:srgbClr>
                  </a:outerShdw>
                </a:effectLst>
              </a:rPr>
              <a:t>Hoherpriester</a:t>
            </a:r>
            <a:r>
              <a:rPr lang="fr-FR" dirty="0">
                <a:solidFill>
                  <a:schemeClr val="accent5">
                    <a:lumMod val="60000"/>
                    <a:lumOff val="40000"/>
                  </a:schemeClr>
                </a:solidFill>
                <a:effectLst>
                  <a:outerShdw blurRad="38100" dist="38100" dir="2700000" algn="tl">
                    <a:srgbClr val="000000">
                      <a:alpha val="43137"/>
                    </a:srgbClr>
                  </a:outerShdw>
                </a:effectLst>
              </a:rPr>
              <a:t> der </a:t>
            </a:r>
            <a:r>
              <a:rPr lang="fr-FR" dirty="0" err="1">
                <a:solidFill>
                  <a:schemeClr val="accent5">
                    <a:lumMod val="60000"/>
                    <a:lumOff val="40000"/>
                  </a:schemeClr>
                </a:solidFill>
                <a:effectLst>
                  <a:outerShdw blurRad="38100" dist="38100" dir="2700000" algn="tl">
                    <a:srgbClr val="000000">
                      <a:alpha val="43137"/>
                    </a:srgbClr>
                  </a:outerShdw>
                </a:effectLst>
              </a:rPr>
              <a:t>Provinz</a:t>
            </a:r>
            <a:r>
              <a:rPr lang="fr-FR" dirty="0">
                <a:solidFill>
                  <a:schemeClr val="accent5">
                    <a:lumMod val="60000"/>
                    <a:lumOff val="40000"/>
                  </a:schemeClr>
                </a:solidFill>
                <a:effectLst>
                  <a:outerShdw blurRad="38100" dist="38100" dir="2700000" algn="tl">
                    <a:srgbClr val="000000">
                      <a:alpha val="43137"/>
                    </a:srgbClr>
                  </a:outerShdw>
                </a:effectLst>
              </a:rPr>
              <a:t> Asien</a:t>
            </a:r>
          </a:p>
          <a:p>
            <a:pPr lvl="2"/>
            <a:r>
              <a:rPr lang="fr-FR" dirty="0">
                <a:solidFill>
                  <a:schemeClr val="accent5">
                    <a:lumMod val="60000"/>
                    <a:lumOff val="40000"/>
                  </a:schemeClr>
                </a:solidFill>
                <a:effectLst>
                  <a:outerShdw blurRad="38100" dist="38100" dir="2700000" algn="tl">
                    <a:srgbClr val="000000">
                      <a:alpha val="43137"/>
                    </a:srgbClr>
                  </a:outerShdw>
                </a:effectLst>
              </a:rPr>
              <a:t>Als </a:t>
            </a:r>
            <a:r>
              <a:rPr lang="fr-FR" dirty="0" err="1">
                <a:solidFill>
                  <a:schemeClr val="accent5">
                    <a:lumMod val="60000"/>
                    <a:lumOff val="40000"/>
                  </a:schemeClr>
                </a:solidFill>
                <a:effectLst>
                  <a:outerShdw blurRad="38100" dist="38100" dir="2700000" algn="tl">
                    <a:srgbClr val="000000">
                      <a:alpha val="43137"/>
                    </a:srgbClr>
                  </a:outerShdw>
                </a:effectLst>
              </a:rPr>
              <a:t>Hoherpriester</a:t>
            </a:r>
            <a:r>
              <a:rPr lang="fr-FR" dirty="0">
                <a:solidFill>
                  <a:schemeClr val="accent5">
                    <a:lumMod val="60000"/>
                    <a:lumOff val="40000"/>
                  </a:schemeClr>
                </a:solidFill>
                <a:effectLst>
                  <a:outerShdw blurRad="38100" dist="38100" dir="2700000" algn="tl">
                    <a:srgbClr val="000000">
                      <a:alpha val="43137"/>
                    </a:srgbClr>
                  </a:outerShdw>
                </a:effectLst>
              </a:rPr>
              <a:t> Asiens, </a:t>
            </a:r>
            <a:r>
              <a:rPr lang="fr-FR" dirty="0" err="1">
                <a:solidFill>
                  <a:schemeClr val="accent5">
                    <a:lumMod val="60000"/>
                    <a:lumOff val="40000"/>
                  </a:schemeClr>
                </a:solidFill>
                <a:effectLst>
                  <a:outerShdw blurRad="38100" dist="38100" dir="2700000" algn="tl">
                    <a:srgbClr val="000000">
                      <a:alpha val="43137"/>
                    </a:srgbClr>
                  </a:outerShdw>
                </a:effectLst>
              </a:rPr>
              <a:t>organisierte</a:t>
            </a:r>
            <a:r>
              <a:rPr lang="fr-FR" dirty="0">
                <a:solidFill>
                  <a:schemeClr val="accent5">
                    <a:lumMod val="60000"/>
                    <a:lumOff val="40000"/>
                  </a:schemeClr>
                </a:solidFill>
                <a:effectLst>
                  <a:outerShdw blurRad="38100" dist="38100" dir="2700000" algn="tl">
                    <a:srgbClr val="000000">
                      <a:alpha val="43137"/>
                    </a:srgbClr>
                  </a:outerShdw>
                </a:effectLst>
              </a:rPr>
              <a:t> er </a:t>
            </a:r>
            <a:r>
              <a:rPr lang="fr-FR" dirty="0" err="1">
                <a:solidFill>
                  <a:schemeClr val="accent5">
                    <a:lumMod val="60000"/>
                    <a:lumOff val="40000"/>
                  </a:schemeClr>
                </a:solidFill>
                <a:effectLst>
                  <a:outerShdw blurRad="38100" dist="38100" dir="2700000" algn="tl">
                    <a:srgbClr val="000000">
                      <a:alpha val="43137"/>
                    </a:srgbClr>
                  </a:outerShdw>
                </a:effectLst>
              </a:rPr>
              <a:t>während</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drei</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Tagen</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Gladiatorenkämpfe</a:t>
            </a:r>
            <a:r>
              <a:rPr lang="fr-FR" dirty="0">
                <a:solidFill>
                  <a:schemeClr val="accent5">
                    <a:lumMod val="60000"/>
                    <a:lumOff val="40000"/>
                  </a:schemeClr>
                </a:solidFill>
                <a:effectLst>
                  <a:outerShdw blurRad="38100" dist="38100" dir="2700000" algn="tl">
                    <a:srgbClr val="000000">
                      <a:alpha val="43137"/>
                    </a:srgbClr>
                  </a:outerShdw>
                </a:effectLst>
              </a:rPr>
              <a:t> bis </a:t>
            </a:r>
            <a:r>
              <a:rPr lang="fr-FR" dirty="0" err="1">
                <a:solidFill>
                  <a:schemeClr val="accent5">
                    <a:lumMod val="60000"/>
                    <a:lumOff val="40000"/>
                  </a:schemeClr>
                </a:solidFill>
                <a:effectLst>
                  <a:outerShdw blurRad="38100" dist="38100" dir="2700000" algn="tl">
                    <a:srgbClr val="000000">
                      <a:alpha val="43137"/>
                    </a:srgbClr>
                  </a:outerShdw>
                </a:effectLst>
              </a:rPr>
              <a:t>zum</a:t>
            </a:r>
            <a:r>
              <a:rPr lang="fr-FR" dirty="0">
                <a:solidFill>
                  <a:schemeClr val="accent5">
                    <a:lumMod val="60000"/>
                    <a:lumOff val="40000"/>
                  </a:schemeClr>
                </a:solidFill>
                <a:effectLst>
                  <a:outerShdw blurRad="38100" dist="38100" dir="2700000" algn="tl">
                    <a:srgbClr val="000000">
                      <a:alpha val="43137"/>
                    </a:srgbClr>
                  </a:outerShdw>
                </a:effectLst>
              </a:rPr>
              <a:t> </a:t>
            </a:r>
            <a:r>
              <a:rPr lang="fr-FR" dirty="0" err="1">
                <a:solidFill>
                  <a:schemeClr val="accent5">
                    <a:lumMod val="60000"/>
                    <a:lumOff val="40000"/>
                  </a:schemeClr>
                </a:solidFill>
                <a:effectLst>
                  <a:outerShdw blurRad="38100" dist="38100" dir="2700000" algn="tl">
                    <a:srgbClr val="000000">
                      <a:alpha val="43137"/>
                    </a:srgbClr>
                  </a:outerShdw>
                </a:effectLst>
              </a:rPr>
              <a:t>Tod</a:t>
            </a:r>
            <a:r>
              <a:rPr lang="fr-FR" dirty="0">
                <a:solidFill>
                  <a:schemeClr val="accent5">
                    <a:lumMod val="60000"/>
                    <a:lumOff val="40000"/>
                  </a:schemeClr>
                </a:solidFill>
                <a:effectLst>
                  <a:outerShdw blurRad="38100" dist="38100" dir="2700000" algn="tl">
                    <a:srgbClr val="000000">
                      <a:alpha val="43137"/>
                    </a:srgbClr>
                  </a:outerShdw>
                </a:effectLst>
              </a:rPr>
              <a:t> (</a:t>
            </a:r>
            <a:r>
              <a:rPr lang="fr-FR" i="1" dirty="0">
                <a:solidFill>
                  <a:schemeClr val="accent5">
                    <a:lumMod val="60000"/>
                    <a:lumOff val="40000"/>
                  </a:schemeClr>
                </a:solidFill>
                <a:effectLst>
                  <a:outerShdw blurRad="38100" dist="38100" dir="2700000" algn="tl">
                    <a:srgbClr val="000000">
                      <a:alpha val="43137"/>
                    </a:srgbClr>
                  </a:outerShdw>
                </a:effectLst>
              </a:rPr>
              <a:t>ἀπ</a:t>
            </a:r>
            <a:r>
              <a:rPr lang="fr-FR" i="1" dirty="0" err="1">
                <a:solidFill>
                  <a:schemeClr val="accent5">
                    <a:lumMod val="60000"/>
                    <a:lumOff val="40000"/>
                  </a:schemeClr>
                </a:solidFill>
                <a:effectLst>
                  <a:outerShdw blurRad="38100" dist="38100" dir="2700000" algn="tl">
                    <a:srgbClr val="000000">
                      <a:alpha val="43137"/>
                    </a:srgbClr>
                  </a:outerShdw>
                </a:effectLst>
              </a:rPr>
              <a:t>οτόμοι</a:t>
            </a:r>
            <a:r>
              <a:rPr lang="fr-FR" dirty="0">
                <a:solidFill>
                  <a:schemeClr val="accent5">
                    <a:lumMod val="60000"/>
                    <a:lumOff val="40000"/>
                  </a:schemeClr>
                </a:solidFill>
                <a:effectLst>
                  <a:outerShdw blurRad="38100" dist="38100" dir="2700000" algn="tl">
                    <a:srgbClr val="000000">
                      <a:alpha val="43137"/>
                    </a:srgbClr>
                  </a:outerShdw>
                </a:effectLst>
              </a:rPr>
              <a:t>) in </a:t>
            </a:r>
            <a:r>
              <a:rPr lang="fr-FR" dirty="0" err="1">
                <a:solidFill>
                  <a:schemeClr val="accent5">
                    <a:lumMod val="60000"/>
                    <a:lumOff val="40000"/>
                  </a:schemeClr>
                </a:solidFill>
                <a:effectLst>
                  <a:outerShdw blurRad="38100" dist="38100" dir="2700000" algn="tl">
                    <a:srgbClr val="000000">
                      <a:alpha val="43137"/>
                    </a:srgbClr>
                  </a:outerShdw>
                </a:effectLst>
              </a:rPr>
              <a:t>Éphesos</a:t>
            </a:r>
            <a:endParaRPr lang="fr-FR" dirty="0">
              <a:solidFill>
                <a:schemeClr val="accent5">
                  <a:lumMod val="60000"/>
                  <a:lumOff val="40000"/>
                </a:schemeClr>
              </a:solidFill>
              <a:effectLst>
                <a:outerShdw blurRad="38100" dist="38100" dir="2700000" algn="tl">
                  <a:srgbClr val="000000">
                    <a:alpha val="43137"/>
                  </a:srgbClr>
                </a:outerShdw>
              </a:effectLst>
            </a:endParaRPr>
          </a:p>
        </p:txBody>
      </p:sp>
      <p:sp>
        <p:nvSpPr>
          <p:cNvPr id="5" name="TextBox 4"/>
          <p:cNvSpPr txBox="1"/>
          <p:nvPr/>
        </p:nvSpPr>
        <p:spPr>
          <a:xfrm>
            <a:off x="4860032" y="1405220"/>
            <a:ext cx="4104456" cy="4832092"/>
          </a:xfrm>
          <a:prstGeom prst="rect">
            <a:avLst/>
          </a:prstGeom>
          <a:noFill/>
        </p:spPr>
        <p:txBody>
          <a:bodyPr wrap="square" rtlCol="0">
            <a:spAutoFit/>
          </a:bodyPr>
          <a:lstStyle/>
          <a:p>
            <a:r>
              <a:rPr lang="vi-VN" sz="1400" dirty="0"/>
              <a:t>ἀγ[αθῆι] τύχηι</a:t>
            </a:r>
            <a:r>
              <a:rPr lang="en-GB" sz="1400" dirty="0"/>
              <a:t> </a:t>
            </a:r>
            <a:r>
              <a:rPr lang="vi-VN" sz="1400" b="1" u="sng" dirty="0">
                <a:solidFill>
                  <a:schemeClr val="accent5">
                    <a:lumMod val="60000"/>
                    <a:lumOff val="40000"/>
                  </a:schemeClr>
                </a:solidFill>
              </a:rPr>
              <a:t>ὑδροφόρος</a:t>
            </a:r>
            <a:r>
              <a:rPr lang="vi-VN" sz="1400" b="1" dirty="0">
                <a:solidFill>
                  <a:schemeClr val="accent5">
                    <a:lumMod val="60000"/>
                    <a:lumOff val="40000"/>
                  </a:schemeClr>
                </a:solidFill>
              </a:rPr>
              <a:t> εὐσεβὴς Ἀρτέμιδος [Πατ]ν̣ίας</a:t>
            </a:r>
            <a:r>
              <a:rPr lang="vi-VN" sz="1400" dirty="0"/>
              <a:t>| καὶ τῆς ἐπὶ πύ[λαις καὶ τῆς ․3-4․ καὶ τῆς Χι]</a:t>
            </a:r>
            <a:r>
              <a:rPr lang="en-GB" sz="1400" dirty="0"/>
              <a:t>|</a:t>
            </a:r>
            <a:r>
              <a:rPr lang="vi-VN" sz="1400" dirty="0"/>
              <a:t>τώνης καὶ τῆς Πυθίης </a:t>
            </a:r>
            <a:r>
              <a:rPr lang="vi-VN" sz="1400" dirty="0">
                <a:solidFill>
                  <a:schemeClr val="accent5">
                    <a:lumMod val="60000"/>
                    <a:lumOff val="40000"/>
                  </a:schemeClr>
                </a:solidFill>
              </a:rPr>
              <a:t>Αὐρ(ηλία) Διονυσο[δ]ώρα Μα|τρῶνα</a:t>
            </a:r>
            <a:r>
              <a:rPr lang="vi-VN" sz="1400" dirty="0"/>
              <a:t>, </a:t>
            </a:r>
            <a:r>
              <a:rPr lang="vi-VN" sz="1400" b="1" u="sng" dirty="0">
                <a:solidFill>
                  <a:schemeClr val="accent5">
                    <a:lumMod val="60000"/>
                    <a:lumOff val="40000"/>
                  </a:schemeClr>
                </a:solidFill>
              </a:rPr>
              <a:t>ἀρχιέρια</a:t>
            </a:r>
            <a:r>
              <a:rPr lang="vi-VN" sz="1400" b="1" dirty="0">
                <a:solidFill>
                  <a:schemeClr val="accent5">
                    <a:lumMod val="60000"/>
                    <a:lumOff val="40000"/>
                  </a:schemeClr>
                </a:solidFill>
              </a:rPr>
              <a:t> τῶ[ν Σεβαστῶν</a:t>
            </a:r>
            <a:r>
              <a:rPr lang="vi-VN" sz="1400" dirty="0"/>
              <a:t>, Μάρ(κου) Αὐρ(ηλίου)? —]</a:t>
            </a:r>
          </a:p>
          <a:p>
            <a:r>
              <a:rPr lang="vi-VN" sz="1400" dirty="0"/>
              <a:t>ανοῦ </a:t>
            </a:r>
            <a:r>
              <a:rPr lang="vi-VN" sz="1400" dirty="0">
                <a:solidFill>
                  <a:srgbClr val="00B0F0"/>
                </a:solidFill>
              </a:rPr>
              <a:t>ἀγωνοθέτου, ἄρχοντος, πανηγ[υ]ριάρχο</a:t>
            </a:r>
            <a:r>
              <a:rPr lang="vi-VN" sz="1400" dirty="0">
                <a:solidFill>
                  <a:srgbClr val="9A0000"/>
                </a:solidFill>
              </a:rPr>
              <a:t>υ</a:t>
            </a:r>
            <a:r>
              <a:rPr lang="vi-VN" sz="1400" dirty="0"/>
              <a:t>,| τελείου πρὸς παντ[․․</a:t>
            </a:r>
            <a:r>
              <a:rPr lang="en-GB" sz="1400" dirty="0"/>
              <a:t>c.8․․․ </a:t>
            </a:r>
            <a:r>
              <a:rPr lang="vi-VN" sz="1400" dirty="0"/>
              <a:t>λιτουργοῦ, τοῦ]</a:t>
            </a:r>
          </a:p>
          <a:p>
            <a:r>
              <a:rPr lang="vi-VN" sz="1400" baseline="30000" dirty="0"/>
              <a:t>5</a:t>
            </a:r>
            <a:r>
              <a:rPr lang="vi-VN" sz="1400" dirty="0">
                <a:solidFill>
                  <a:srgbClr val="9A0000"/>
                </a:solidFill>
              </a:rPr>
              <a:t>Μάρ(κου) Αὐρ(ηλίου) Ἀπη̣μ̣ά̣ν̣[τ]ου</a:t>
            </a:r>
            <a:r>
              <a:rPr lang="vi-VN" sz="1400" dirty="0"/>
              <a:t> </a:t>
            </a:r>
            <a:r>
              <a:rPr lang="vi-VN" sz="1400" dirty="0">
                <a:solidFill>
                  <a:srgbClr val="9A0000"/>
                </a:solidFill>
              </a:rPr>
              <a:t>ἀ[ρχ]ιερέως Μιλήτου</a:t>
            </a:r>
            <a:r>
              <a:rPr lang="vi-VN" sz="1400" dirty="0"/>
              <a:t> [καὶ </a:t>
            </a:r>
            <a:r>
              <a:rPr lang="vi-VN" sz="1400" dirty="0">
                <a:solidFill>
                  <a:srgbClr val="9A0000"/>
                </a:solidFill>
              </a:rPr>
              <a:t>ἀσ]ιάρχο|υ</a:t>
            </a:r>
            <a:r>
              <a:rPr lang="vi-VN" sz="1400" dirty="0"/>
              <a:t> ναῶν τῶν ἐν </a:t>
            </a:r>
            <a:r>
              <a:rPr lang="vi-VN" sz="1400" dirty="0">
                <a:solidFill>
                  <a:srgbClr val="9A0000"/>
                </a:solidFill>
              </a:rPr>
              <a:t>Ἐφ[έσῳ</a:t>
            </a:r>
            <a:r>
              <a:rPr lang="vi-VN" sz="1400" dirty="0"/>
              <a:t> ἡμερῶν ․1-2․]</a:t>
            </a:r>
            <a:r>
              <a:rPr lang="en-GB" sz="1400" dirty="0"/>
              <a:t> </a:t>
            </a:r>
            <a:r>
              <a:rPr lang="vi-VN" sz="1400" dirty="0"/>
              <a:t>καὶ τὰς ἄλλας τ̣[ρεῖς?] ποιήσαντος ἀπο[τόμους] π̣ο̣ν̣τ̣ά̣|ρχ[ου]?· πρὸς πατρὸς [ἐκγόνη —]</a:t>
            </a:r>
            <a:r>
              <a:rPr lang="en-GB" sz="1400" dirty="0"/>
              <a:t> </a:t>
            </a:r>
            <a:r>
              <a:rPr lang="vi-VN" sz="1400" dirty="0"/>
              <a:t>ὠνάρ̣χ̣ου̣, [․․․8․․․․]ου, </a:t>
            </a:r>
            <a:r>
              <a:rPr lang="vi-VN" sz="1400" dirty="0">
                <a:solidFill>
                  <a:srgbClr val="9A0000"/>
                </a:solidFill>
              </a:rPr>
              <a:t>ἀγωνοθέτο[υ</a:t>
            </a:r>
            <a:r>
              <a:rPr lang="vi-VN" sz="1400" dirty="0"/>
              <a:t>, </a:t>
            </a:r>
            <a:r>
              <a:rPr lang="vi-VN" sz="1400" dirty="0">
                <a:solidFill>
                  <a:srgbClr val="9A0000"/>
                </a:solidFill>
              </a:rPr>
              <a:t>στε]φανηφό|ρου</a:t>
            </a:r>
            <a:r>
              <a:rPr lang="vi-VN" sz="1400" dirty="0"/>
              <a:t>, τελίου λιτουρ[γοῦ· μητρὸς δὲ Αὐρ(ηλίας)? Ἁγ?]νοσύνη̣[ς] Λ․[․․․]ΟΤ[․․]νιατατω̣[․․․ ὑφ’] ὧν τοῦ| γένους ἐπεκοσμήθη [ὁ ἐν Διδύμοις ναός, τῆς]</a:t>
            </a:r>
            <a:r>
              <a:rPr lang="en-GB" sz="1400" dirty="0"/>
              <a:t> </a:t>
            </a:r>
            <a:r>
              <a:rPr lang="vi-VN" sz="1400" dirty="0">
                <a:solidFill>
                  <a:srgbClr val="00B0F0"/>
                </a:solidFill>
              </a:rPr>
              <a:t>Μάρ(κου) Αὐρ(ηλίου) Βιβλιανοῦ ἀγωνοθέτου</a:t>
            </a:r>
            <a:r>
              <a:rPr lang="vi-VN" sz="1400" dirty="0"/>
              <a:t> [․4-5․] </a:t>
            </a:r>
            <a:r>
              <a:rPr lang="vi-VN" sz="1400" dirty="0">
                <a:solidFill>
                  <a:srgbClr val="00B0F0"/>
                </a:solidFill>
              </a:rPr>
              <a:t>στεφαν|ηφόρου</a:t>
            </a:r>
            <a:r>
              <a:rPr lang="vi-VN" sz="1400" dirty="0"/>
              <a:t>· πρὸς μητρὸς [ἐκγόνη — ἀγω]</a:t>
            </a:r>
            <a:r>
              <a:rPr lang="vi-VN" sz="1400" baseline="30000" dirty="0"/>
              <a:t>10</a:t>
            </a:r>
            <a:r>
              <a:rPr lang="vi-VN" sz="1400" dirty="0"/>
              <a:t>νοθέτου, βουλάρχου· τὰ δὲ λοιπ[ὰ τὸ φιλό]θ̣υτον καὶ| φιλότιμον αὐτῆς γέ[νος ἀνδριᾶσιν καὶ εἰκόσιν τε][τίμη]ται. ὑδροφόρησεν ἐπὶ προφήτου [τοῦ λα]μ̣προτάτο|υ Π[․4․․]ου Ἀρτεμιδώρου.</a:t>
            </a:r>
            <a:endParaRPr lang="en-GB" sz="1400" dirty="0"/>
          </a:p>
        </p:txBody>
      </p:sp>
      <p:sp>
        <p:nvSpPr>
          <p:cNvPr id="6" name="TextBox 5"/>
          <p:cNvSpPr txBox="1"/>
          <p:nvPr/>
        </p:nvSpPr>
        <p:spPr>
          <a:xfrm>
            <a:off x="143508" y="6464369"/>
            <a:ext cx="7668852" cy="276999"/>
          </a:xfrm>
          <a:prstGeom prst="rect">
            <a:avLst/>
          </a:prstGeom>
          <a:noFill/>
        </p:spPr>
        <p:txBody>
          <a:bodyPr wrap="square" rtlCol="0">
            <a:spAutoFit/>
          </a:bodyPr>
          <a:lstStyle/>
          <a:p>
            <a:r>
              <a:rPr lang="en-GB" sz="1200" dirty="0">
                <a:solidFill>
                  <a:schemeClr val="tx1">
                    <a:lumMod val="50000"/>
                  </a:schemeClr>
                </a:solidFill>
              </a:rPr>
              <a:t>Cf. </a:t>
            </a:r>
            <a:r>
              <a:rPr lang="en-GB" sz="1200" dirty="0" err="1">
                <a:solidFill>
                  <a:schemeClr val="tx1">
                    <a:lumMod val="50000"/>
                  </a:schemeClr>
                </a:solidFill>
              </a:rPr>
              <a:t>I.Didyma</a:t>
            </a:r>
            <a:r>
              <a:rPr lang="en-GB" sz="1200" dirty="0">
                <a:solidFill>
                  <a:schemeClr val="tx1">
                    <a:lumMod val="50000"/>
                  </a:schemeClr>
                </a:solidFill>
              </a:rPr>
              <a:t> 315; Van Bremen 90-91; </a:t>
            </a:r>
            <a:r>
              <a:rPr lang="en-GB" sz="1200" dirty="0" err="1">
                <a:solidFill>
                  <a:schemeClr val="tx1">
                    <a:lumMod val="50000"/>
                  </a:schemeClr>
                </a:solidFill>
              </a:rPr>
              <a:t>Moretti</a:t>
            </a:r>
            <a:r>
              <a:rPr lang="en-GB" sz="1200" dirty="0">
                <a:solidFill>
                  <a:schemeClr val="tx1">
                    <a:lumMod val="50000"/>
                  </a:schemeClr>
                </a:solidFill>
              </a:rPr>
              <a:t> 1959, 199-206; </a:t>
            </a:r>
            <a:r>
              <a:rPr lang="it-IT" sz="1200" dirty="0">
                <a:solidFill>
                  <a:schemeClr val="tx1">
                    <a:lumMod val="50000"/>
                  </a:schemeClr>
                </a:solidFill>
              </a:rPr>
              <a:t>L. Robert, Hellenica XI/XII p. 465-7</a:t>
            </a:r>
            <a:r>
              <a:rPr lang="fr-FR" sz="1200" dirty="0">
                <a:solidFill>
                  <a:schemeClr val="tx1">
                    <a:lumMod val="50000"/>
                  </a:schemeClr>
                </a:solidFill>
              </a:rPr>
              <a:t>. </a:t>
            </a:r>
            <a:endParaRPr lang="en-GB" sz="1200" dirty="0">
              <a:solidFill>
                <a:schemeClr val="tx1">
                  <a:lumMod val="50000"/>
                </a:schemeClr>
              </a:solidFill>
            </a:endParaRPr>
          </a:p>
        </p:txBody>
      </p:sp>
      <p:sp>
        <p:nvSpPr>
          <p:cNvPr id="7" name="TextBox 6"/>
          <p:cNvSpPr txBox="1"/>
          <p:nvPr/>
        </p:nvSpPr>
        <p:spPr>
          <a:xfrm>
            <a:off x="2929242" y="4549676"/>
            <a:ext cx="3816424" cy="2308324"/>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Rolle des </a:t>
            </a:r>
            <a:r>
              <a:rPr lang="fr-FR" b="1" dirty="0" err="1">
                <a:solidFill>
                  <a:schemeClr val="accent5">
                    <a:lumMod val="60000"/>
                    <a:lumOff val="40000"/>
                  </a:schemeClr>
                </a:solidFill>
                <a:effectLst>
                  <a:outerShdw blurRad="38100" dist="38100" dir="2700000" algn="tl">
                    <a:srgbClr val="000000">
                      <a:alpha val="43137"/>
                    </a:srgbClr>
                  </a:outerShdw>
                </a:effectLst>
              </a:rPr>
              <a:t>Großvaters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nicht</a:t>
            </a:r>
            <a:r>
              <a:rPr lang="fr-FR" b="1" dirty="0">
                <a:solidFill>
                  <a:schemeClr val="accent5">
                    <a:lumMod val="60000"/>
                    <a:lumOff val="40000"/>
                  </a:schemeClr>
                </a:solidFill>
                <a:effectLst>
                  <a:outerShdw blurRad="38100" dist="38100" dir="2700000" algn="tl">
                    <a:srgbClr val="000000">
                      <a:alpha val="43137"/>
                    </a:srgbClr>
                  </a:outerShdw>
                </a:effectLst>
              </a:rPr>
              <a:t> des </a:t>
            </a:r>
            <a:r>
              <a:rPr lang="fr-FR" b="1" dirty="0" err="1">
                <a:solidFill>
                  <a:schemeClr val="accent5">
                    <a:lumMod val="60000"/>
                    <a:lumOff val="40000"/>
                  </a:schemeClr>
                </a:solidFill>
                <a:effectLst>
                  <a:outerShdw blurRad="38100" dist="38100" dir="2700000" algn="tl">
                    <a:srgbClr val="000000">
                      <a:alpha val="43137"/>
                    </a:srgbClr>
                  </a:outerShdw>
                </a:effectLst>
              </a:rPr>
              <a:t>Ehemanns</a:t>
            </a:r>
            <a:endParaRPr lang="fr-FR"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Vielleicht</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Mitglied</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einer</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Familie</a:t>
            </a:r>
            <a:r>
              <a:rPr lang="fr-FR" b="1" dirty="0">
                <a:solidFill>
                  <a:schemeClr val="accent5">
                    <a:lumMod val="60000"/>
                    <a:lumOff val="40000"/>
                  </a:schemeClr>
                </a:solidFill>
                <a:effectLst>
                  <a:outerShdw blurRad="38100" dist="38100" dir="2700000" algn="tl">
                    <a:srgbClr val="000000">
                      <a:alpha val="43137"/>
                    </a:srgbClr>
                  </a:outerShdw>
                </a:effectLst>
              </a:rPr>
              <a:t>, in der </a:t>
            </a:r>
            <a:r>
              <a:rPr lang="fr-FR" b="1" dirty="0" err="1">
                <a:solidFill>
                  <a:schemeClr val="accent5">
                    <a:lumMod val="60000"/>
                    <a:lumOff val="40000"/>
                  </a:schemeClr>
                </a:solidFill>
                <a:effectLst>
                  <a:outerShdw blurRad="38100" dist="38100" dir="2700000" algn="tl">
                    <a:srgbClr val="000000">
                      <a:alpha val="43137"/>
                    </a:srgbClr>
                  </a:outerShdw>
                </a:effectLst>
              </a:rPr>
              <a:t>das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Priesteramt</a:t>
            </a:r>
            <a:r>
              <a:rPr lang="fr-FR" b="1" dirty="0">
                <a:solidFill>
                  <a:schemeClr val="accent5">
                    <a:lumMod val="60000"/>
                    <a:lumOff val="40000"/>
                  </a:schemeClr>
                </a:solidFill>
                <a:effectLst>
                  <a:outerShdw blurRad="38100" dist="38100" dir="2700000" algn="tl">
                    <a:srgbClr val="000000">
                      <a:alpha val="43137"/>
                    </a:srgbClr>
                  </a:outerShdw>
                </a:effectLst>
              </a:rPr>
              <a:t> der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vererbt</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wird</a:t>
            </a:r>
            <a:r>
              <a:rPr lang="fr-FR" b="1" dirty="0">
                <a:solidFill>
                  <a:schemeClr val="accent5">
                    <a:lumMod val="60000"/>
                    <a:lumOff val="40000"/>
                  </a:schemeClr>
                </a:solidFill>
                <a:effectLst>
                  <a:outerShdw blurRad="38100" dist="38100" dir="2700000" algn="tl">
                    <a:srgbClr val="000000">
                      <a:alpha val="43137"/>
                    </a:srgbClr>
                  </a:outerShdw>
                </a:effectLst>
              </a:rPr>
              <a:t>?</a:t>
            </a:r>
          </a:p>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 cursus », </a:t>
            </a:r>
            <a:r>
              <a:rPr lang="fr-FR" b="1" dirty="0" err="1">
                <a:solidFill>
                  <a:schemeClr val="accent5">
                    <a:lumMod val="60000"/>
                    <a:lumOff val="40000"/>
                  </a:schemeClr>
                </a:solidFill>
                <a:effectLst>
                  <a:outerShdw blurRad="38100" dist="38100" dir="2700000" algn="tl">
                    <a:srgbClr val="000000">
                      <a:alpha val="43137"/>
                    </a:srgbClr>
                  </a:outerShdw>
                </a:effectLst>
              </a:rPr>
              <a:t>angefangen</a:t>
            </a:r>
            <a:r>
              <a:rPr lang="fr-FR" b="1" dirty="0">
                <a:solidFill>
                  <a:schemeClr val="accent5">
                    <a:lumMod val="60000"/>
                    <a:lumOff val="40000"/>
                  </a:schemeClr>
                </a:solidFill>
                <a:effectLst>
                  <a:outerShdw blurRad="38100" dist="38100" dir="2700000" algn="tl">
                    <a:srgbClr val="000000">
                      <a:alpha val="43137"/>
                    </a:srgbClr>
                  </a:outerShdw>
                </a:effectLst>
              </a:rPr>
              <a:t> mit </a:t>
            </a:r>
            <a:r>
              <a:rPr lang="fr-FR" b="1" i="1" dirty="0" err="1">
                <a:solidFill>
                  <a:schemeClr val="accent5">
                    <a:lumMod val="60000"/>
                    <a:lumOff val="40000"/>
                  </a:schemeClr>
                </a:solidFill>
                <a:effectLst>
                  <a:outerShdw blurRad="38100" dist="38100" dir="2700000" algn="tl">
                    <a:srgbClr val="000000">
                      <a:alpha val="43137"/>
                    </a:srgbClr>
                  </a:outerShdw>
                </a:effectLst>
              </a:rPr>
              <a:t>hydrophoros</a:t>
            </a:r>
            <a:r>
              <a:rPr lang="fr-FR" b="1" dirty="0">
                <a:solidFill>
                  <a:schemeClr val="accent5">
                    <a:lumMod val="60000"/>
                    <a:lumOff val="40000"/>
                  </a:schemeClr>
                </a:solidFill>
                <a:effectLst>
                  <a:outerShdw blurRad="38100" dist="38100" dir="2700000" algn="tl">
                    <a:srgbClr val="000000">
                      <a:alpha val="43137"/>
                    </a:srgbClr>
                  </a:outerShdw>
                </a:effectLst>
              </a:rPr>
              <a:t> der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a:t>
            </a:r>
            <a:br>
              <a:rPr lang="fr-FR" b="1" dirty="0">
                <a:solidFill>
                  <a:schemeClr val="accent5">
                    <a:lumMod val="60000"/>
                    <a:lumOff val="40000"/>
                  </a:schemeClr>
                </a:solidFill>
                <a:effectLst>
                  <a:outerShdw blurRad="38100" dist="38100" dir="2700000" algn="tl">
                    <a:srgbClr val="000000">
                      <a:alpha val="43137"/>
                    </a:srgbClr>
                  </a:outerShdw>
                </a:effectLst>
              </a:rPr>
            </a:br>
            <a:r>
              <a:rPr lang="fr-FR" b="1" dirty="0" err="1">
                <a:solidFill>
                  <a:schemeClr val="accent5">
                    <a:lumMod val="60000"/>
                    <a:lumOff val="40000"/>
                  </a:schemeClr>
                </a:solidFill>
                <a:effectLst>
                  <a:outerShdw blurRad="38100" dist="38100" dir="2700000" algn="tl">
                    <a:srgbClr val="000000">
                      <a:alpha val="43137"/>
                    </a:srgbClr>
                  </a:outerShdw>
                </a:effectLst>
              </a:rPr>
              <a:t>Abschluß</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Hohepriesterin</a:t>
            </a:r>
            <a:endParaRPr lang="en-GB" b="1" dirty="0"/>
          </a:p>
        </p:txBody>
      </p:sp>
    </p:spTree>
    <p:extLst>
      <p:ext uri="{BB962C8B-B14F-4D97-AF65-F5344CB8AC3E}">
        <p14:creationId xmlns:p14="http://schemas.microsoft.com/office/powerpoint/2010/main" val="3280864768"/>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1143000"/>
          </a:xfrm>
        </p:spPr>
        <p:txBody>
          <a:bodyPr/>
          <a:lstStyle/>
          <a:p>
            <a:r>
              <a:rPr lang="en-GB" dirty="0" err="1"/>
              <a:t>Didyma</a:t>
            </a:r>
            <a:r>
              <a:rPr lang="en-GB" dirty="0"/>
              <a:t> / </a:t>
            </a:r>
            <a:r>
              <a:rPr lang="en-GB" dirty="0" err="1"/>
              <a:t>Milet</a:t>
            </a:r>
            <a:r>
              <a:rPr lang="en-GB" dirty="0"/>
              <a:t>: </a:t>
            </a:r>
            <a:r>
              <a:rPr lang="el-GR" dirty="0">
                <a:solidFill>
                  <a:schemeClr val="accent5">
                    <a:lumMod val="60000"/>
                    <a:lumOff val="40000"/>
                  </a:schemeClr>
                </a:solidFill>
              </a:rPr>
              <a:t>ὑδροφόρος </a:t>
            </a:r>
            <a:endParaRPr lang="en-GB" dirty="0"/>
          </a:p>
        </p:txBody>
      </p:sp>
      <p:sp>
        <p:nvSpPr>
          <p:cNvPr id="5" name="Content Placeholder 2"/>
          <p:cNvSpPr>
            <a:spLocks noGrp="1"/>
          </p:cNvSpPr>
          <p:nvPr>
            <p:ph idx="1"/>
          </p:nvPr>
        </p:nvSpPr>
        <p:spPr>
          <a:xfrm rot="475144">
            <a:off x="4417402" y="1626585"/>
            <a:ext cx="4275348" cy="4658802"/>
          </a:xfrm>
        </p:spPr>
        <p:txBody>
          <a:bodyPr>
            <a:normAutofit fontScale="92500" lnSpcReduction="10000"/>
          </a:bodyPr>
          <a:lstStyle/>
          <a:p>
            <a:pPr marL="0" indent="0">
              <a:buNone/>
            </a:pPr>
            <a:r>
              <a:rPr lang="en-GB" dirty="0">
                <a:solidFill>
                  <a:schemeClr val="tx1">
                    <a:lumMod val="95000"/>
                  </a:schemeClr>
                </a:solidFill>
              </a:rPr>
              <a:t>l. 5-16 : </a:t>
            </a:r>
            <a:r>
              <a:rPr lang="vi-VN" b="1" dirty="0">
                <a:solidFill>
                  <a:schemeClr val="tx1">
                    <a:lumMod val="95000"/>
                  </a:schemeClr>
                </a:solidFill>
              </a:rPr>
              <a:t>τ[ῶν] Σεβα[στ]ῶ̣ν ἀ̣ρ̣χιερα|τεύσ[α]σαν κ̣[αὶ τῶ]ν Ἰώνων</a:t>
            </a:r>
            <a:r>
              <a:rPr lang="vi-VN" dirty="0">
                <a:solidFill>
                  <a:schemeClr val="tx1">
                    <a:lumMod val="95000"/>
                  </a:schemeClr>
                </a:solidFill>
              </a:rPr>
              <a:t>, | γ</a:t>
            </a:r>
            <a:r>
              <a:rPr lang="vi-VN" b="1" dirty="0">
                <a:solidFill>
                  <a:schemeClr val="tx1">
                    <a:lumMod val="95000"/>
                  </a:schemeClr>
                </a:solidFill>
              </a:rPr>
              <a:t>̣</a:t>
            </a:r>
            <a:r>
              <a:rPr lang="vi-VN" dirty="0">
                <a:solidFill>
                  <a:schemeClr val="tx1">
                    <a:lumMod val="95000"/>
                  </a:schemeClr>
                </a:solidFill>
              </a:rPr>
              <a:t>ενομένην</a:t>
            </a:r>
            <a:r>
              <a:rPr lang="vi-VN" b="1" dirty="0">
                <a:solidFill>
                  <a:schemeClr val="tx1">
                    <a:lumMod val="95000"/>
                  </a:schemeClr>
                </a:solidFill>
              </a:rPr>
              <a:t>̣</a:t>
            </a:r>
            <a:r>
              <a:rPr lang="vi-VN" dirty="0">
                <a:solidFill>
                  <a:schemeClr val="tx1">
                    <a:lumMod val="95000"/>
                  </a:schemeClr>
                </a:solidFill>
              </a:rPr>
              <a:t> [στε]φανηρό|ρ</a:t>
            </a:r>
            <a:r>
              <a:rPr lang="vi-VN" b="1" dirty="0">
                <a:solidFill>
                  <a:schemeClr val="tx1">
                    <a:lumMod val="95000"/>
                  </a:schemeClr>
                </a:solidFill>
              </a:rPr>
              <a:t>̣</a:t>
            </a:r>
            <a:r>
              <a:rPr lang="vi-VN" dirty="0">
                <a:solidFill>
                  <a:schemeClr val="tx1">
                    <a:lumMod val="95000"/>
                  </a:schemeClr>
                </a:solidFill>
              </a:rPr>
              <a:t>ον, γυμνασιάρχον τῶν νέ|ων, γυμνασιάρχον τῶν πα|τέρων, γυμνασιάρχον τῶν | πολειτῶν, παι</a:t>
            </a:r>
            <a:r>
              <a:rPr lang="vi-VN" b="1" dirty="0">
                <a:solidFill>
                  <a:schemeClr val="tx1">
                    <a:lumMod val="95000"/>
                  </a:schemeClr>
                </a:solidFill>
              </a:rPr>
              <a:t>̣</a:t>
            </a:r>
            <a:r>
              <a:rPr lang="vi-VN" dirty="0">
                <a:solidFill>
                  <a:schemeClr val="tx1">
                    <a:lumMod val="95000"/>
                  </a:schemeClr>
                </a:solidFill>
              </a:rPr>
              <a:t>[δο]νόμον, | </a:t>
            </a:r>
            <a:br>
              <a:rPr lang="en-GB" dirty="0">
                <a:solidFill>
                  <a:schemeClr val="tx1">
                    <a:lumMod val="95000"/>
                  </a:schemeClr>
                </a:solidFill>
              </a:rPr>
            </a:br>
            <a:r>
              <a:rPr lang="vi-VN" dirty="0">
                <a:solidFill>
                  <a:schemeClr val="tx1">
                    <a:lumMod val="95000"/>
                  </a:schemeClr>
                </a:solidFill>
              </a:rPr>
              <a:t>χορηγὸν πασ[ῶν χορη|γι]ῶν,</a:t>
            </a:r>
            <a:r>
              <a:rPr lang="vi-VN" b="1" dirty="0">
                <a:solidFill>
                  <a:schemeClr val="tx1">
                    <a:lumMod val="95000"/>
                  </a:schemeClr>
                </a:solidFill>
              </a:rPr>
              <a:t> </a:t>
            </a:r>
            <a:r>
              <a:rPr lang="vi-VN" dirty="0">
                <a:solidFill>
                  <a:schemeClr val="tx1">
                    <a:lumMod val="95000"/>
                  </a:schemeClr>
                </a:solidFill>
              </a:rPr>
              <a:t>ἀγωνοθ̣έ̣τ̣[ι]ν̣ [Δι|δυμ]είων τῶν Κ̣[ομμοδεί|ων, </a:t>
            </a:r>
            <a:r>
              <a:rPr lang="vi-VN" b="1" dirty="0">
                <a:solidFill>
                  <a:schemeClr val="tx1">
                    <a:lumMod val="95000"/>
                  </a:schemeClr>
                </a:solidFill>
              </a:rPr>
              <a:t>ὑδρο]φόρον τῆ[ς Ἀρτέμι|δο]ς τῆς Πυθίης</a:t>
            </a:r>
            <a:r>
              <a:rPr lang="vi-VN" dirty="0">
                <a:solidFill>
                  <a:schemeClr val="tx1">
                    <a:lumMod val="95000"/>
                  </a:schemeClr>
                </a:solidFill>
              </a:rPr>
              <a:t> ---|---ν, κώταρχιν, τέλε[ιον | λειτουργ]ό</a:t>
            </a:r>
            <a:r>
              <a:rPr lang="vi-VN" b="1" dirty="0">
                <a:solidFill>
                  <a:schemeClr val="tx1">
                    <a:lumMod val="95000"/>
                  </a:schemeClr>
                </a:solidFill>
              </a:rPr>
              <a:t>̣</a:t>
            </a:r>
            <a:r>
              <a:rPr lang="vi-VN" dirty="0">
                <a:solidFill>
                  <a:schemeClr val="tx1">
                    <a:lumMod val="95000"/>
                  </a:schemeClr>
                </a:solidFill>
              </a:rPr>
              <a:t>[ν], τὰς λοιπὰς [? ἀρχὰς - ? λει|τουργία]ς</a:t>
            </a:r>
            <a:r>
              <a:rPr lang="vi-VN" b="1" dirty="0">
                <a:solidFill>
                  <a:schemeClr val="tx1">
                    <a:lumMod val="95000"/>
                  </a:schemeClr>
                </a:solidFill>
              </a:rPr>
              <a:t>̣</a:t>
            </a:r>
            <a:r>
              <a:rPr lang="vi-VN" dirty="0">
                <a:solidFill>
                  <a:schemeClr val="tx1">
                    <a:lumMod val="95000"/>
                  </a:schemeClr>
                </a:solidFill>
              </a:rPr>
              <a:t> [ε]ὖ</a:t>
            </a:r>
            <a:r>
              <a:rPr lang="vi-VN" b="1" dirty="0">
                <a:solidFill>
                  <a:schemeClr val="tx1">
                    <a:lumMod val="95000"/>
                  </a:schemeClr>
                </a:solidFill>
              </a:rPr>
              <a:t>̣</a:t>
            </a:r>
            <a:r>
              <a:rPr lang="vi-VN" dirty="0">
                <a:solidFill>
                  <a:schemeClr val="tx1">
                    <a:lumMod val="95000"/>
                  </a:schemeClr>
                </a:solidFill>
              </a:rPr>
              <a:t> ἐ</a:t>
            </a:r>
            <a:r>
              <a:rPr lang="vi-VN" b="1" dirty="0">
                <a:solidFill>
                  <a:schemeClr val="tx1">
                    <a:lumMod val="95000"/>
                  </a:schemeClr>
                </a:solidFill>
              </a:rPr>
              <a:t>̣</a:t>
            </a:r>
            <a:r>
              <a:rPr lang="vi-VN" dirty="0">
                <a:solidFill>
                  <a:schemeClr val="tx1">
                    <a:lumMod val="95000"/>
                  </a:schemeClr>
                </a:solidFill>
              </a:rPr>
              <a:t>[πι]τ</a:t>
            </a:r>
            <a:r>
              <a:rPr lang="vi-VN" b="1" dirty="0">
                <a:solidFill>
                  <a:schemeClr val="tx1">
                    <a:lumMod val="95000"/>
                  </a:schemeClr>
                </a:solidFill>
              </a:rPr>
              <a:t>̣</a:t>
            </a:r>
            <a:r>
              <a:rPr lang="vi-VN" dirty="0">
                <a:solidFill>
                  <a:schemeClr val="tx1">
                    <a:lumMod val="95000"/>
                  </a:schemeClr>
                </a:solidFill>
              </a:rPr>
              <a:t>[ελέσα|σαν ---]</a:t>
            </a:r>
            <a:r>
              <a:rPr lang="en-GB" dirty="0">
                <a:solidFill>
                  <a:schemeClr val="tx1">
                    <a:lumMod val="95000"/>
                  </a:schemeClr>
                </a:solidFill>
              </a:rPr>
              <a:t>.</a:t>
            </a:r>
          </a:p>
        </p:txBody>
      </p:sp>
      <p:sp>
        <p:nvSpPr>
          <p:cNvPr id="6" name="TextBox 5"/>
          <p:cNvSpPr txBox="1"/>
          <p:nvPr/>
        </p:nvSpPr>
        <p:spPr>
          <a:xfrm>
            <a:off x="3635896" y="6453336"/>
            <a:ext cx="5400600" cy="307777"/>
          </a:xfrm>
          <a:prstGeom prst="rect">
            <a:avLst/>
          </a:prstGeom>
          <a:noFill/>
        </p:spPr>
        <p:txBody>
          <a:bodyPr wrap="square" rtlCol="0">
            <a:spAutoFit/>
          </a:bodyPr>
          <a:lstStyle/>
          <a:p>
            <a:pPr algn="r"/>
            <a:r>
              <a:rPr lang="en-GB" sz="1400" dirty="0" err="1">
                <a:solidFill>
                  <a:schemeClr val="tx1">
                    <a:lumMod val="50000"/>
                  </a:schemeClr>
                </a:solidFill>
              </a:rPr>
              <a:t>Milet</a:t>
            </a:r>
            <a:r>
              <a:rPr lang="en-GB" sz="1400" dirty="0">
                <a:solidFill>
                  <a:schemeClr val="tx1">
                    <a:lumMod val="50000"/>
                  </a:schemeClr>
                </a:solidFill>
              </a:rPr>
              <a:t> I 7, 265 ; VI 1 p. 206; </a:t>
            </a:r>
            <a:r>
              <a:rPr lang="nl-NL" sz="1400" dirty="0">
                <a:solidFill>
                  <a:schemeClr val="tx1">
                    <a:lumMod val="50000"/>
                  </a:schemeClr>
                </a:solidFill>
              </a:rPr>
              <a:t>Van Bremen 1996 p. 77, 94</a:t>
            </a:r>
            <a:endParaRPr lang="en-GB" sz="1400" dirty="0">
              <a:solidFill>
                <a:schemeClr val="tx1">
                  <a:lumMod val="50000"/>
                </a:schemeClr>
              </a:solidFill>
            </a:endParaRPr>
          </a:p>
        </p:txBody>
      </p:sp>
      <p:sp>
        <p:nvSpPr>
          <p:cNvPr id="8" name="Content Placeholder 2"/>
          <p:cNvSpPr txBox="1">
            <a:spLocks/>
          </p:cNvSpPr>
          <p:nvPr/>
        </p:nvSpPr>
        <p:spPr>
          <a:xfrm>
            <a:off x="133898" y="1412777"/>
            <a:ext cx="4114800" cy="648071"/>
          </a:xfrm>
          <a:prstGeom prst="rect">
            <a:avLst/>
          </a:prstGeom>
        </p:spPr>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1900" b="1" dirty="0" err="1"/>
              <a:t>Akkumulation</a:t>
            </a:r>
            <a:r>
              <a:rPr lang="en-GB" sz="1900" b="1" dirty="0"/>
              <a:t> von </a:t>
            </a:r>
            <a:r>
              <a:rPr lang="en-GB" sz="1900" b="1" dirty="0" err="1"/>
              <a:t>Ämtern</a:t>
            </a:r>
            <a:r>
              <a:rPr lang="en-GB" sz="1900" b="1" dirty="0"/>
              <a:t> und </a:t>
            </a:r>
            <a:r>
              <a:rPr lang="en-GB" sz="1900" b="1" dirty="0" err="1"/>
              <a:t>Leiturgien</a:t>
            </a:r>
            <a:endParaRPr lang="en-GB" sz="1900" dirty="0"/>
          </a:p>
        </p:txBody>
      </p:sp>
      <p:sp>
        <p:nvSpPr>
          <p:cNvPr id="9" name="TextBox 8"/>
          <p:cNvSpPr txBox="1"/>
          <p:nvPr/>
        </p:nvSpPr>
        <p:spPr>
          <a:xfrm>
            <a:off x="2929242" y="4549676"/>
            <a:ext cx="3816424" cy="2308324"/>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Rolle des </a:t>
            </a:r>
            <a:r>
              <a:rPr lang="fr-FR" b="1" dirty="0" err="1">
                <a:solidFill>
                  <a:schemeClr val="accent5">
                    <a:lumMod val="60000"/>
                    <a:lumOff val="40000"/>
                  </a:schemeClr>
                </a:solidFill>
                <a:effectLst>
                  <a:outerShdw blurRad="38100" dist="38100" dir="2700000" algn="tl">
                    <a:srgbClr val="000000">
                      <a:alpha val="43137"/>
                    </a:srgbClr>
                  </a:outerShdw>
                </a:effectLst>
              </a:rPr>
              <a:t>Großvaters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nicht</a:t>
            </a:r>
            <a:r>
              <a:rPr lang="fr-FR" b="1" dirty="0">
                <a:solidFill>
                  <a:schemeClr val="accent5">
                    <a:lumMod val="60000"/>
                    <a:lumOff val="40000"/>
                  </a:schemeClr>
                </a:solidFill>
                <a:effectLst>
                  <a:outerShdw blurRad="38100" dist="38100" dir="2700000" algn="tl">
                    <a:srgbClr val="000000">
                      <a:alpha val="43137"/>
                    </a:srgbClr>
                  </a:outerShdw>
                </a:effectLst>
              </a:rPr>
              <a:t> des </a:t>
            </a:r>
            <a:r>
              <a:rPr lang="fr-FR" b="1" dirty="0" err="1">
                <a:solidFill>
                  <a:schemeClr val="accent5">
                    <a:lumMod val="60000"/>
                    <a:lumOff val="40000"/>
                  </a:schemeClr>
                </a:solidFill>
                <a:effectLst>
                  <a:outerShdw blurRad="38100" dist="38100" dir="2700000" algn="tl">
                    <a:srgbClr val="000000">
                      <a:alpha val="43137"/>
                    </a:srgbClr>
                  </a:outerShdw>
                </a:effectLst>
              </a:rPr>
              <a:t>Ehemanns</a:t>
            </a:r>
            <a:endParaRPr lang="fr-FR" b="1" dirty="0">
              <a:solidFill>
                <a:schemeClr val="accent5">
                  <a:lumMod val="60000"/>
                  <a:lumOff val="40000"/>
                </a:schemeClr>
              </a:solidFill>
              <a:effectLst>
                <a:outerShdw blurRad="38100" dist="38100" dir="2700000" algn="tl">
                  <a:srgbClr val="000000">
                    <a:alpha val="43137"/>
                  </a:srgbClr>
                </a:outerShdw>
              </a:effectLst>
            </a:endParaRPr>
          </a:p>
          <a:p>
            <a:pPr marL="285750" lvl="1" indent="-285750">
              <a:buFont typeface="Wingdings"/>
              <a:buChar char="à"/>
            </a:pPr>
            <a:r>
              <a:rPr lang="fr-FR" b="1" dirty="0" err="1">
                <a:solidFill>
                  <a:schemeClr val="accent5">
                    <a:lumMod val="60000"/>
                    <a:lumOff val="40000"/>
                  </a:schemeClr>
                </a:solidFill>
                <a:effectLst>
                  <a:outerShdw blurRad="38100" dist="38100" dir="2700000" algn="tl">
                    <a:srgbClr val="000000">
                      <a:alpha val="43137"/>
                    </a:srgbClr>
                  </a:outerShdw>
                </a:effectLst>
              </a:rPr>
              <a:t>Vielleicht</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Mitglied</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einer</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Familie</a:t>
            </a:r>
            <a:r>
              <a:rPr lang="fr-FR" b="1" dirty="0">
                <a:solidFill>
                  <a:schemeClr val="accent5">
                    <a:lumMod val="60000"/>
                    <a:lumOff val="40000"/>
                  </a:schemeClr>
                </a:solidFill>
                <a:effectLst>
                  <a:outerShdw blurRad="38100" dist="38100" dir="2700000" algn="tl">
                    <a:srgbClr val="000000">
                      <a:alpha val="43137"/>
                    </a:srgbClr>
                  </a:outerShdw>
                </a:effectLst>
              </a:rPr>
              <a:t>, in der </a:t>
            </a:r>
            <a:r>
              <a:rPr lang="fr-FR" b="1" dirty="0" err="1">
                <a:solidFill>
                  <a:schemeClr val="accent5">
                    <a:lumMod val="60000"/>
                    <a:lumOff val="40000"/>
                  </a:schemeClr>
                </a:solidFill>
                <a:effectLst>
                  <a:outerShdw blurRad="38100" dist="38100" dir="2700000" algn="tl">
                    <a:srgbClr val="000000">
                      <a:alpha val="43137"/>
                    </a:srgbClr>
                  </a:outerShdw>
                </a:effectLst>
              </a:rPr>
              <a:t>das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Priesteramt</a:t>
            </a:r>
            <a:r>
              <a:rPr lang="fr-FR" b="1" dirty="0">
                <a:solidFill>
                  <a:schemeClr val="accent5">
                    <a:lumMod val="60000"/>
                    <a:lumOff val="40000"/>
                  </a:schemeClr>
                </a:solidFill>
                <a:effectLst>
                  <a:outerShdw blurRad="38100" dist="38100" dir="2700000" algn="tl">
                    <a:srgbClr val="000000">
                      <a:alpha val="43137"/>
                    </a:srgbClr>
                  </a:outerShdw>
                </a:effectLst>
              </a:rPr>
              <a:t> der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vererbt</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wird</a:t>
            </a:r>
            <a:r>
              <a:rPr lang="fr-FR" b="1" dirty="0">
                <a:solidFill>
                  <a:schemeClr val="accent5">
                    <a:lumMod val="60000"/>
                    <a:lumOff val="40000"/>
                  </a:schemeClr>
                </a:solidFill>
                <a:effectLst>
                  <a:outerShdw blurRad="38100" dist="38100" dir="2700000" algn="tl">
                    <a:srgbClr val="000000">
                      <a:alpha val="43137"/>
                    </a:srgbClr>
                  </a:outerShdw>
                </a:effectLst>
              </a:rPr>
              <a:t>?</a:t>
            </a:r>
          </a:p>
          <a:p>
            <a:pPr marL="285750" lvl="1" indent="-285750">
              <a:buFont typeface="Wingdings"/>
              <a:buChar char="à"/>
            </a:pPr>
            <a:r>
              <a:rPr lang="fr-FR" b="1" dirty="0">
                <a:solidFill>
                  <a:schemeClr val="accent5">
                    <a:lumMod val="60000"/>
                    <a:lumOff val="40000"/>
                  </a:schemeClr>
                </a:solidFill>
                <a:effectLst>
                  <a:outerShdw blurRad="38100" dist="38100" dir="2700000" algn="tl">
                    <a:srgbClr val="000000">
                      <a:alpha val="43137"/>
                    </a:srgbClr>
                  </a:outerShdw>
                </a:effectLst>
              </a:rPr>
              <a:t>« cursus », </a:t>
            </a:r>
            <a:r>
              <a:rPr lang="fr-FR" b="1" dirty="0" err="1">
                <a:solidFill>
                  <a:schemeClr val="accent5">
                    <a:lumMod val="60000"/>
                    <a:lumOff val="40000"/>
                  </a:schemeClr>
                </a:solidFill>
                <a:effectLst>
                  <a:outerShdw blurRad="38100" dist="38100" dir="2700000" algn="tl">
                    <a:srgbClr val="000000">
                      <a:alpha val="43137"/>
                    </a:srgbClr>
                  </a:outerShdw>
                </a:effectLst>
              </a:rPr>
              <a:t>angefangen</a:t>
            </a:r>
            <a:r>
              <a:rPr lang="fr-FR" b="1" dirty="0">
                <a:solidFill>
                  <a:schemeClr val="accent5">
                    <a:lumMod val="60000"/>
                    <a:lumOff val="40000"/>
                  </a:schemeClr>
                </a:solidFill>
                <a:effectLst>
                  <a:outerShdw blurRad="38100" dist="38100" dir="2700000" algn="tl">
                    <a:srgbClr val="000000">
                      <a:alpha val="43137"/>
                    </a:srgbClr>
                  </a:outerShdw>
                </a:effectLst>
              </a:rPr>
              <a:t> mit </a:t>
            </a:r>
            <a:r>
              <a:rPr lang="fr-FR" b="1" i="1" dirty="0" err="1">
                <a:solidFill>
                  <a:schemeClr val="accent5">
                    <a:lumMod val="60000"/>
                    <a:lumOff val="40000"/>
                  </a:schemeClr>
                </a:solidFill>
                <a:effectLst>
                  <a:outerShdw blurRad="38100" dist="38100" dir="2700000" algn="tl">
                    <a:srgbClr val="000000">
                      <a:alpha val="43137"/>
                    </a:srgbClr>
                  </a:outerShdw>
                </a:effectLst>
              </a:rPr>
              <a:t>hydrophoros</a:t>
            </a:r>
            <a:r>
              <a:rPr lang="fr-FR" b="1" dirty="0">
                <a:solidFill>
                  <a:schemeClr val="accent5">
                    <a:lumMod val="60000"/>
                    <a:lumOff val="40000"/>
                  </a:schemeClr>
                </a:solidFill>
                <a:effectLst>
                  <a:outerShdw blurRad="38100" dist="38100" dir="2700000" algn="tl">
                    <a:srgbClr val="000000">
                      <a:alpha val="43137"/>
                    </a:srgbClr>
                  </a:outerShdw>
                </a:effectLst>
              </a:rPr>
              <a:t> der </a:t>
            </a:r>
            <a:r>
              <a:rPr lang="fr-FR" b="1" dirty="0" err="1">
                <a:solidFill>
                  <a:schemeClr val="accent5">
                    <a:lumMod val="60000"/>
                    <a:lumOff val="40000"/>
                  </a:schemeClr>
                </a:solidFill>
                <a:effectLst>
                  <a:outerShdw blurRad="38100" dist="38100" dir="2700000" algn="tl">
                    <a:srgbClr val="000000">
                      <a:alpha val="43137"/>
                    </a:srgbClr>
                  </a:outerShdw>
                </a:effectLst>
              </a:rPr>
              <a:t>Artemis</a:t>
            </a:r>
            <a:r>
              <a:rPr lang="fr-FR" b="1" dirty="0">
                <a:solidFill>
                  <a:schemeClr val="accent5">
                    <a:lumMod val="60000"/>
                    <a:lumOff val="40000"/>
                  </a:schemeClr>
                </a:solidFill>
                <a:effectLst>
                  <a:outerShdw blurRad="38100" dist="38100" dir="2700000" algn="tl">
                    <a:srgbClr val="000000">
                      <a:alpha val="43137"/>
                    </a:srgbClr>
                  </a:outerShdw>
                </a:effectLst>
              </a:rPr>
              <a:t>;</a:t>
            </a:r>
            <a:br>
              <a:rPr lang="fr-FR" b="1" dirty="0">
                <a:solidFill>
                  <a:schemeClr val="accent5">
                    <a:lumMod val="60000"/>
                    <a:lumOff val="40000"/>
                  </a:schemeClr>
                </a:solidFill>
                <a:effectLst>
                  <a:outerShdw blurRad="38100" dist="38100" dir="2700000" algn="tl">
                    <a:srgbClr val="000000">
                      <a:alpha val="43137"/>
                    </a:srgbClr>
                  </a:outerShdw>
                </a:effectLst>
              </a:rPr>
            </a:br>
            <a:r>
              <a:rPr lang="fr-FR" b="1" dirty="0" err="1">
                <a:solidFill>
                  <a:schemeClr val="accent5">
                    <a:lumMod val="60000"/>
                    <a:lumOff val="40000"/>
                  </a:schemeClr>
                </a:solidFill>
                <a:effectLst>
                  <a:outerShdw blurRad="38100" dist="38100" dir="2700000" algn="tl">
                    <a:srgbClr val="000000">
                      <a:alpha val="43137"/>
                    </a:srgbClr>
                  </a:outerShdw>
                </a:effectLst>
              </a:rPr>
              <a:t>Abschluß</a:t>
            </a:r>
            <a:r>
              <a:rPr lang="fr-FR" b="1" dirty="0">
                <a:solidFill>
                  <a:schemeClr val="accent5">
                    <a:lumMod val="60000"/>
                    <a:lumOff val="40000"/>
                  </a:schemeClr>
                </a:solidFill>
                <a:effectLst>
                  <a:outerShdw blurRad="38100" dist="38100" dir="2700000" algn="tl">
                    <a:srgbClr val="000000">
                      <a:alpha val="43137"/>
                    </a:srgbClr>
                  </a:outerShdw>
                </a:effectLst>
              </a:rPr>
              <a:t>: </a:t>
            </a:r>
            <a:r>
              <a:rPr lang="fr-FR" b="1" dirty="0" err="1">
                <a:solidFill>
                  <a:schemeClr val="accent5">
                    <a:lumMod val="60000"/>
                    <a:lumOff val="40000"/>
                  </a:schemeClr>
                </a:solidFill>
                <a:effectLst>
                  <a:outerShdw blurRad="38100" dist="38100" dir="2700000" algn="tl">
                    <a:srgbClr val="000000">
                      <a:alpha val="43137"/>
                    </a:srgbClr>
                  </a:outerShdw>
                </a:effectLst>
              </a:rPr>
              <a:t>Hohepriesterin</a:t>
            </a:r>
            <a:endParaRPr lang="en-GB" b="1" dirty="0"/>
          </a:p>
        </p:txBody>
      </p:sp>
    </p:spTree>
    <p:extLst>
      <p:ext uri="{BB962C8B-B14F-4D97-AF65-F5344CB8AC3E}">
        <p14:creationId xmlns:p14="http://schemas.microsoft.com/office/powerpoint/2010/main" val="71961114"/>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1" presetClass="exit" presetSubtype="0" fill="hold" grpId="0" nodeType="afterEffect">
                                  <p:stCondLst>
                                    <p:cond delay="0"/>
                                  </p:stCondLst>
                                  <p:childTnLst>
                                    <p:anim calcmode="lin" valueType="num">
                                      <p:cBhvr>
                                        <p:cTn id="18" dur="1000"/>
                                        <p:tgtEl>
                                          <p:spTgt spid="9"/>
                                        </p:tgtEl>
                                        <p:attrNameLst>
                                          <p:attrName>ppt_w</p:attrName>
                                        </p:attrNameLst>
                                      </p:cBhvr>
                                      <p:tavLst>
                                        <p:tav tm="0">
                                          <p:val>
                                            <p:strVal val="ppt_w"/>
                                          </p:val>
                                        </p:tav>
                                        <p:tav tm="100000">
                                          <p:val>
                                            <p:fltVal val="0"/>
                                          </p:val>
                                        </p:tav>
                                      </p:tavLst>
                                    </p:anim>
                                    <p:anim calcmode="lin" valueType="num">
                                      <p:cBhvr>
                                        <p:cTn id="19" dur="1000"/>
                                        <p:tgtEl>
                                          <p:spTgt spid="9"/>
                                        </p:tgtEl>
                                        <p:attrNameLst>
                                          <p:attrName>ppt_h</p:attrName>
                                        </p:attrNameLst>
                                      </p:cBhvr>
                                      <p:tavLst>
                                        <p:tav tm="0">
                                          <p:val>
                                            <p:strVal val="ppt_h"/>
                                          </p:val>
                                        </p:tav>
                                        <p:tav tm="100000">
                                          <p:val>
                                            <p:fltVal val="0"/>
                                          </p:val>
                                        </p:tav>
                                      </p:tavLst>
                                    </p:anim>
                                    <p:anim calcmode="lin" valueType="num">
                                      <p:cBhvr>
                                        <p:cTn id="20" dur="1000"/>
                                        <p:tgtEl>
                                          <p:spTgt spid="9"/>
                                        </p:tgtEl>
                                        <p:attrNameLst>
                                          <p:attrName>style.rotation</p:attrName>
                                        </p:attrNameLst>
                                      </p:cBhvr>
                                      <p:tavLst>
                                        <p:tav tm="0">
                                          <p:val>
                                            <p:fltVal val="0"/>
                                          </p:val>
                                        </p:tav>
                                        <p:tav tm="100000">
                                          <p:val>
                                            <p:fltVal val="90"/>
                                          </p:val>
                                        </p:tav>
                                      </p:tavLst>
                                    </p:anim>
                                    <p:animEffect transition="out" filter="fade">
                                      <p:cBhvr>
                                        <p:cTn id="21" dur="1000"/>
                                        <p:tgtEl>
                                          <p:spTgt spid="9"/>
                                        </p:tgtEl>
                                      </p:cBhvr>
                                    </p:animEffect>
                                    <p:set>
                                      <p:cBhvr>
                                        <p:cTn id="22"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8" grpId="0"/>
      <p:bldP spid="9"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Didyma</a:t>
            </a:r>
            <a:r>
              <a:rPr lang="en-GB" dirty="0"/>
              <a:t> / </a:t>
            </a:r>
            <a:r>
              <a:rPr lang="en-GB" dirty="0" err="1"/>
              <a:t>Milet</a:t>
            </a:r>
            <a:r>
              <a:rPr lang="en-GB" dirty="0"/>
              <a:t>: </a:t>
            </a:r>
            <a:r>
              <a:rPr lang="en-GB" dirty="0" err="1"/>
              <a:t>Euergeten</a:t>
            </a:r>
            <a:r>
              <a:rPr lang="en-GB" dirty="0"/>
              <a:t> </a:t>
            </a:r>
          </a:p>
        </p:txBody>
      </p:sp>
      <p:sp>
        <p:nvSpPr>
          <p:cNvPr id="4" name="Content Placeholder 2"/>
          <p:cNvSpPr txBox="1">
            <a:spLocks/>
          </p:cNvSpPr>
          <p:nvPr/>
        </p:nvSpPr>
        <p:spPr>
          <a:xfrm>
            <a:off x="3779912" y="1600200"/>
            <a:ext cx="5256584" cy="4997152"/>
          </a:xfrm>
          <a:prstGeom prst="rect">
            <a:avLst/>
          </a:prstGeom>
        </p:spPr>
        <p:txBody>
          <a:bodyPr vert="horz" lIns="91440" tIns="45720" rIns="91440" bIns="45720" rtlCol="0">
            <a:normAutofit fontScale="92500"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None/>
            </a:pPr>
            <a:r>
              <a:rPr lang="en-GB" sz="2100" b="1" dirty="0" err="1"/>
              <a:t>I.Didyma</a:t>
            </a:r>
            <a:r>
              <a:rPr lang="en-GB" sz="2100" b="1" dirty="0"/>
              <a:t> 152</a:t>
            </a:r>
            <a:br>
              <a:rPr lang="en-GB" sz="2100" b="1" dirty="0"/>
            </a:br>
            <a:r>
              <a:rPr lang="en-GB" sz="2100" b="1" dirty="0" err="1"/>
              <a:t>Ehreninschrift</a:t>
            </a:r>
            <a:r>
              <a:rPr lang="en-GB" sz="2100" b="1" dirty="0"/>
              <a:t>  von </a:t>
            </a:r>
            <a:r>
              <a:rPr lang="en-GB" sz="2100" b="1" i="1" dirty="0"/>
              <a:t>boule</a:t>
            </a:r>
            <a:r>
              <a:rPr lang="en-GB" sz="2100" b="1" dirty="0"/>
              <a:t> &amp; </a:t>
            </a:r>
            <a:r>
              <a:rPr lang="en-GB" sz="2100" b="1" i="1" dirty="0"/>
              <a:t>demos</a:t>
            </a:r>
            <a:br>
              <a:rPr lang="en-GB" b="1" dirty="0"/>
            </a:br>
            <a:endParaRPr lang="en-GB" b="1" dirty="0"/>
          </a:p>
          <a:p>
            <a:pPr marL="0" indent="0">
              <a:buNone/>
            </a:pPr>
            <a:r>
              <a:rPr lang="en-GB" dirty="0"/>
              <a:t>ll. 6-14 : </a:t>
            </a:r>
            <a:r>
              <a:rPr lang="el-GR" dirty="0"/>
              <a:t>Μάρκου </a:t>
            </a:r>
            <a:r>
              <a:rPr lang="en-GB" dirty="0"/>
              <a:t>O</a:t>
            </a:r>
            <a:r>
              <a:rPr lang="el-GR" dirty="0"/>
              <a:t>ὐλ|πίου Φλαβιανοῦ Δαμᾶ καὶ </a:t>
            </a:r>
            <a:r>
              <a:rPr lang="el-GR" dirty="0">
                <a:solidFill>
                  <a:schemeClr val="accent5">
                    <a:lumMod val="60000"/>
                    <a:lumOff val="40000"/>
                  </a:schemeClr>
                </a:solidFill>
              </a:rPr>
              <a:t>Ἰου|λίας Φ(λ)αβιανῆς Γλαφύρας</a:t>
            </a:r>
            <a:r>
              <a:rPr lang="el-GR" dirty="0"/>
              <a:t>, </a:t>
            </a:r>
            <a:r>
              <a:rPr lang="el-GR" b="1" dirty="0">
                <a:solidFill>
                  <a:schemeClr val="accent5">
                    <a:lumMod val="60000"/>
                    <a:lumOff val="40000"/>
                  </a:schemeClr>
                </a:solidFill>
              </a:rPr>
              <a:t>ἀρχι|ερέων τῆς πατρίδος </a:t>
            </a:r>
            <a:r>
              <a:rPr lang="el-GR" dirty="0"/>
              <a:t>ἐπὶ μο|νομαχίαις καὶ θυορίαις καί ἐ|πιδόσεσιν καὶ ἄλλας λειτουρ|γίας λελειτουργηκότων, γέ|νους ἀπὸ ναυάρχων καὶ κτι|στῶν τῆς πατρίδος.</a:t>
            </a:r>
          </a:p>
          <a:p>
            <a:endParaRPr lang="en-GB" dirty="0"/>
          </a:p>
          <a:p>
            <a:pPr marL="0" indent="0">
              <a:buNone/>
            </a:pPr>
            <a:r>
              <a:rPr lang="en-GB" sz="1900" dirty="0"/>
              <a:t>M(</a:t>
            </a:r>
            <a:r>
              <a:rPr lang="en-GB" sz="1900" dirty="0" err="1"/>
              <a:t>arcus</a:t>
            </a:r>
            <a:r>
              <a:rPr lang="en-GB" sz="1900" dirty="0"/>
              <a:t>) </a:t>
            </a:r>
            <a:r>
              <a:rPr lang="en-GB" sz="1900" dirty="0" err="1"/>
              <a:t>Ulpius</a:t>
            </a:r>
            <a:r>
              <a:rPr lang="en-GB" sz="1900" dirty="0"/>
              <a:t> </a:t>
            </a:r>
            <a:r>
              <a:rPr lang="en-GB" sz="1900" dirty="0" err="1"/>
              <a:t>Flavianus</a:t>
            </a:r>
            <a:r>
              <a:rPr lang="en-GB" sz="1900" dirty="0"/>
              <a:t> </a:t>
            </a:r>
            <a:r>
              <a:rPr lang="en-GB" sz="1900" dirty="0" err="1"/>
              <a:t>Damas</a:t>
            </a:r>
            <a:r>
              <a:rPr lang="en-GB" sz="1900" dirty="0"/>
              <a:t> und Iulia </a:t>
            </a:r>
            <a:r>
              <a:rPr lang="en-GB" sz="1900" dirty="0" err="1"/>
              <a:t>Flavianè</a:t>
            </a:r>
            <a:r>
              <a:rPr lang="en-GB" sz="1900" dirty="0"/>
              <a:t> </a:t>
            </a:r>
            <a:r>
              <a:rPr lang="en-GB" sz="1900" dirty="0" err="1"/>
              <a:t>Glaphyra</a:t>
            </a:r>
            <a:r>
              <a:rPr lang="en-GB" sz="1900" dirty="0"/>
              <a:t>, </a:t>
            </a:r>
            <a:r>
              <a:rPr lang="en-GB" sz="1900" dirty="0" err="1"/>
              <a:t>Hohepriester</a:t>
            </a:r>
            <a:r>
              <a:rPr lang="en-GB" sz="1900" dirty="0"/>
              <a:t> der </a:t>
            </a:r>
            <a:r>
              <a:rPr lang="en-GB" sz="1900" dirty="0">
                <a:solidFill>
                  <a:srgbClr val="FF0000"/>
                </a:solidFill>
              </a:rPr>
              <a:t>Patria,</a:t>
            </a:r>
            <a:r>
              <a:rPr lang="en-GB" sz="1900" dirty="0"/>
              <a:t> </a:t>
            </a:r>
            <a:r>
              <a:rPr lang="en-GB" sz="1900" dirty="0" err="1"/>
              <a:t>verantwortlich</a:t>
            </a:r>
            <a:r>
              <a:rPr lang="en-GB" sz="1900" dirty="0"/>
              <a:t> (</a:t>
            </a:r>
            <a:r>
              <a:rPr lang="en-GB" sz="1900" dirty="0" err="1"/>
              <a:t>für</a:t>
            </a:r>
            <a:r>
              <a:rPr lang="en-GB" sz="1900" dirty="0"/>
              <a:t> die Organisation) von </a:t>
            </a:r>
            <a:r>
              <a:rPr lang="en-GB" sz="1900" dirty="0" err="1"/>
              <a:t>Gladiatorenkämpfe</a:t>
            </a:r>
            <a:r>
              <a:rPr lang="en-GB" sz="1900" dirty="0"/>
              <a:t>, </a:t>
            </a:r>
            <a:r>
              <a:rPr lang="en-GB" sz="1900" dirty="0" err="1">
                <a:solidFill>
                  <a:srgbClr val="FF0000"/>
                </a:solidFill>
              </a:rPr>
              <a:t>Jagden</a:t>
            </a:r>
            <a:r>
              <a:rPr lang="en-GB" sz="1900" dirty="0">
                <a:solidFill>
                  <a:srgbClr val="FF0000"/>
                </a:solidFill>
              </a:rPr>
              <a:t> </a:t>
            </a:r>
            <a:r>
              <a:rPr lang="en-GB" sz="1900" dirty="0"/>
              <a:t>und </a:t>
            </a:r>
            <a:r>
              <a:rPr lang="en-GB" sz="1900" dirty="0" err="1">
                <a:solidFill>
                  <a:srgbClr val="FF0000"/>
                </a:solidFill>
              </a:rPr>
              <a:t>Verteilungen</a:t>
            </a:r>
            <a:r>
              <a:rPr lang="en-GB" sz="1900" dirty="0"/>
              <a:t>, die </a:t>
            </a:r>
            <a:r>
              <a:rPr lang="en-GB" sz="1900" dirty="0" err="1"/>
              <a:t>alle</a:t>
            </a:r>
            <a:r>
              <a:rPr lang="en-GB" sz="1900" dirty="0"/>
              <a:t> </a:t>
            </a:r>
            <a:r>
              <a:rPr lang="en-GB" sz="1900" dirty="0" err="1"/>
              <a:t>Leiturgien</a:t>
            </a:r>
            <a:r>
              <a:rPr lang="en-GB" sz="1900" dirty="0"/>
              <a:t> </a:t>
            </a:r>
            <a:r>
              <a:rPr lang="en-GB" sz="1900" dirty="0" err="1"/>
              <a:t>ausgeführt</a:t>
            </a:r>
            <a:r>
              <a:rPr lang="en-GB" sz="1900" dirty="0"/>
              <a:t> </a:t>
            </a:r>
            <a:r>
              <a:rPr lang="en-GB" sz="1900" dirty="0" err="1"/>
              <a:t>haben</a:t>
            </a:r>
            <a:r>
              <a:rPr lang="en-GB" sz="1900" dirty="0"/>
              <a:t>, </a:t>
            </a:r>
            <a:r>
              <a:rPr lang="en-GB" sz="1900" dirty="0" err="1"/>
              <a:t>Mitglieder</a:t>
            </a:r>
            <a:r>
              <a:rPr lang="en-GB" sz="1900" dirty="0"/>
              <a:t> </a:t>
            </a:r>
            <a:r>
              <a:rPr lang="en-GB" sz="1900" dirty="0" err="1"/>
              <a:t>einer</a:t>
            </a:r>
            <a:r>
              <a:rPr lang="en-GB" sz="1900" dirty="0"/>
              <a:t> </a:t>
            </a:r>
            <a:r>
              <a:rPr lang="en-GB" sz="1900" dirty="0" err="1"/>
              <a:t>Familie</a:t>
            </a:r>
            <a:r>
              <a:rPr lang="en-GB" sz="1900" dirty="0"/>
              <a:t> von </a:t>
            </a:r>
            <a:r>
              <a:rPr lang="en-GB" sz="1900" dirty="0" err="1">
                <a:solidFill>
                  <a:srgbClr val="FF0000"/>
                </a:solidFill>
              </a:rPr>
              <a:t>Nauarchen</a:t>
            </a:r>
            <a:r>
              <a:rPr lang="en-GB" sz="1900" dirty="0">
                <a:solidFill>
                  <a:srgbClr val="FF0000"/>
                </a:solidFill>
              </a:rPr>
              <a:t> </a:t>
            </a:r>
            <a:r>
              <a:rPr lang="en-GB" sz="1900" dirty="0"/>
              <a:t>und </a:t>
            </a:r>
            <a:r>
              <a:rPr lang="en-GB" sz="1900" dirty="0" err="1"/>
              <a:t>Gründer</a:t>
            </a:r>
            <a:r>
              <a:rPr lang="en-GB" sz="1900" dirty="0"/>
              <a:t> der </a:t>
            </a:r>
            <a:r>
              <a:rPr lang="en-GB" sz="1900" dirty="0">
                <a:solidFill>
                  <a:srgbClr val="FF0000"/>
                </a:solidFill>
              </a:rPr>
              <a:t>Patria</a:t>
            </a:r>
            <a:r>
              <a:rPr lang="en-GB" sz="1900" dirty="0"/>
              <a:t>.</a:t>
            </a:r>
            <a:endParaRPr lang="en-GB" dirty="0"/>
          </a:p>
        </p:txBody>
      </p:sp>
      <p:sp>
        <p:nvSpPr>
          <p:cNvPr id="5" name="TextBox 4"/>
          <p:cNvSpPr txBox="1"/>
          <p:nvPr/>
        </p:nvSpPr>
        <p:spPr>
          <a:xfrm>
            <a:off x="179512" y="6433591"/>
            <a:ext cx="3600400" cy="307777"/>
          </a:xfrm>
          <a:prstGeom prst="rect">
            <a:avLst/>
          </a:prstGeom>
          <a:noFill/>
        </p:spPr>
        <p:txBody>
          <a:bodyPr wrap="square" rtlCol="0">
            <a:spAutoFit/>
          </a:bodyPr>
          <a:lstStyle/>
          <a:p>
            <a:r>
              <a:rPr lang="en-GB" sz="1400" dirty="0">
                <a:solidFill>
                  <a:schemeClr val="tx1">
                    <a:lumMod val="50000"/>
                  </a:schemeClr>
                </a:solidFill>
                <a:effectLst>
                  <a:outerShdw blurRad="38100" dist="38100" dir="2700000" algn="tl">
                    <a:srgbClr val="000000">
                      <a:alpha val="43137"/>
                    </a:srgbClr>
                  </a:outerShdw>
                </a:effectLst>
              </a:rPr>
              <a:t>129 n. Chr. </a:t>
            </a:r>
            <a:r>
              <a:rPr lang="en-GB" sz="1400" dirty="0" err="1">
                <a:solidFill>
                  <a:schemeClr val="tx1">
                    <a:lumMod val="50000"/>
                  </a:schemeClr>
                </a:solidFill>
                <a:effectLst>
                  <a:outerShdw blurRad="38100" dist="38100" dir="2700000" algn="tl">
                    <a:srgbClr val="000000">
                      <a:alpha val="43137"/>
                    </a:srgbClr>
                  </a:outerShdw>
                </a:effectLst>
              </a:rPr>
              <a:t>als</a:t>
            </a:r>
            <a:r>
              <a:rPr lang="en-GB" sz="1400" dirty="0">
                <a:solidFill>
                  <a:schemeClr val="tx1">
                    <a:lumMod val="50000"/>
                  </a:schemeClr>
                </a:solidFill>
                <a:effectLst>
                  <a:outerShdw blurRad="38100" dist="38100" dir="2700000" algn="tl">
                    <a:srgbClr val="000000">
                      <a:alpha val="43137"/>
                    </a:srgbClr>
                  </a:outerShdw>
                </a:effectLst>
              </a:rPr>
              <a:t> Hadrian </a:t>
            </a:r>
            <a:r>
              <a:rPr lang="en-GB" sz="1400" dirty="0" err="1">
                <a:solidFill>
                  <a:schemeClr val="tx1">
                    <a:lumMod val="50000"/>
                  </a:schemeClr>
                </a:solidFill>
                <a:effectLst>
                  <a:outerShdw blurRad="38100" dist="38100" dir="2700000" algn="tl">
                    <a:srgbClr val="000000">
                      <a:alpha val="43137"/>
                    </a:srgbClr>
                  </a:outerShdw>
                </a:effectLst>
              </a:rPr>
              <a:t>nach</a:t>
            </a:r>
            <a:r>
              <a:rPr lang="en-GB" sz="1400" dirty="0">
                <a:solidFill>
                  <a:schemeClr val="tx1">
                    <a:lumMod val="50000"/>
                  </a:schemeClr>
                </a:solidFill>
                <a:effectLst>
                  <a:outerShdw blurRad="38100" dist="38100" dir="2700000" algn="tl">
                    <a:srgbClr val="000000">
                      <a:alpha val="43137"/>
                    </a:srgbClr>
                  </a:outerShdw>
                </a:effectLst>
              </a:rPr>
              <a:t> </a:t>
            </a:r>
            <a:r>
              <a:rPr lang="en-GB" sz="1400" dirty="0" err="1">
                <a:solidFill>
                  <a:schemeClr val="tx1">
                    <a:lumMod val="50000"/>
                  </a:schemeClr>
                </a:solidFill>
                <a:effectLst>
                  <a:outerShdw blurRad="38100" dist="38100" dir="2700000" algn="tl">
                    <a:srgbClr val="000000">
                      <a:alpha val="43137"/>
                    </a:srgbClr>
                  </a:outerShdw>
                </a:effectLst>
              </a:rPr>
              <a:t>Milet</a:t>
            </a:r>
            <a:r>
              <a:rPr lang="en-GB" sz="1400" dirty="0">
                <a:solidFill>
                  <a:schemeClr val="tx1">
                    <a:lumMod val="50000"/>
                  </a:schemeClr>
                </a:solidFill>
                <a:effectLst>
                  <a:outerShdw blurRad="38100" dist="38100" dir="2700000" algn="tl">
                    <a:srgbClr val="000000">
                      <a:alpha val="43137"/>
                    </a:srgbClr>
                  </a:outerShdw>
                </a:effectLst>
              </a:rPr>
              <a:t> </a:t>
            </a:r>
            <a:r>
              <a:rPr lang="en-GB" sz="1400" dirty="0" err="1">
                <a:solidFill>
                  <a:schemeClr val="tx1">
                    <a:lumMod val="50000"/>
                  </a:schemeClr>
                </a:solidFill>
                <a:effectLst>
                  <a:outerShdw blurRad="38100" dist="38100" dir="2700000" algn="tl">
                    <a:srgbClr val="000000">
                      <a:alpha val="43137"/>
                    </a:srgbClr>
                  </a:outerShdw>
                </a:effectLst>
              </a:rPr>
              <a:t>kam</a:t>
            </a:r>
            <a:r>
              <a:rPr lang="en-GB" sz="1400" dirty="0">
                <a:solidFill>
                  <a:schemeClr val="tx1">
                    <a:lumMod val="50000"/>
                  </a:schemeClr>
                </a:solidFill>
                <a:effectLst>
                  <a:outerShdw blurRad="38100" dist="38100" dir="2700000" algn="tl">
                    <a:srgbClr val="000000">
                      <a:alpha val="43137"/>
                    </a:srgbClr>
                  </a:outerShdw>
                </a:effectLst>
              </a:rPr>
              <a:t>?</a:t>
            </a:r>
          </a:p>
        </p:txBody>
      </p:sp>
      <p:sp>
        <p:nvSpPr>
          <p:cNvPr id="7" name="Content Placeholder 2"/>
          <p:cNvSpPr>
            <a:spLocks noGrp="1"/>
          </p:cNvSpPr>
          <p:nvPr>
            <p:ph idx="1"/>
          </p:nvPr>
        </p:nvSpPr>
        <p:spPr>
          <a:xfrm>
            <a:off x="107504" y="1556792"/>
            <a:ext cx="3610744" cy="4525963"/>
          </a:xfrm>
        </p:spPr>
        <p:txBody>
          <a:bodyPr>
            <a:normAutofit fontScale="92500" lnSpcReduction="20000"/>
          </a:bodyPr>
          <a:lstStyle/>
          <a:p>
            <a:r>
              <a:rPr lang="en-GB" sz="2000" b="1" dirty="0">
                <a:solidFill>
                  <a:schemeClr val="accent5">
                    <a:lumMod val="60000"/>
                    <a:lumOff val="40000"/>
                  </a:schemeClr>
                </a:solidFill>
              </a:rPr>
              <a:t>M. </a:t>
            </a:r>
            <a:r>
              <a:rPr lang="en-GB" sz="2000" b="1" dirty="0" err="1">
                <a:solidFill>
                  <a:schemeClr val="accent5">
                    <a:lumMod val="60000"/>
                    <a:lumOff val="40000"/>
                  </a:schemeClr>
                </a:solidFill>
              </a:rPr>
              <a:t>Ulpius</a:t>
            </a:r>
            <a:r>
              <a:rPr lang="en-GB" sz="2000" b="1" dirty="0">
                <a:solidFill>
                  <a:schemeClr val="accent5">
                    <a:lumMod val="60000"/>
                    <a:lumOff val="40000"/>
                  </a:schemeClr>
                </a:solidFill>
              </a:rPr>
              <a:t> </a:t>
            </a:r>
            <a:r>
              <a:rPr lang="en-GB" sz="2000" b="1" dirty="0" err="1">
                <a:solidFill>
                  <a:schemeClr val="accent5">
                    <a:lumMod val="60000"/>
                    <a:lumOff val="40000"/>
                  </a:schemeClr>
                </a:solidFill>
              </a:rPr>
              <a:t>Flavianus</a:t>
            </a:r>
            <a:r>
              <a:rPr lang="en-GB" sz="2000" b="1" dirty="0">
                <a:solidFill>
                  <a:schemeClr val="accent5">
                    <a:lumMod val="60000"/>
                    <a:lumOff val="40000"/>
                  </a:schemeClr>
                </a:solidFill>
              </a:rPr>
              <a:t> </a:t>
            </a:r>
            <a:r>
              <a:rPr lang="en-GB" sz="2000" b="1" dirty="0" err="1">
                <a:solidFill>
                  <a:schemeClr val="accent5">
                    <a:lumMod val="60000"/>
                    <a:lumOff val="40000"/>
                  </a:schemeClr>
                </a:solidFill>
              </a:rPr>
              <a:t>Damas</a:t>
            </a:r>
            <a:r>
              <a:rPr lang="en-GB" sz="2000" b="1" dirty="0">
                <a:solidFill>
                  <a:schemeClr val="accent5">
                    <a:lumMod val="60000"/>
                    <a:lumOff val="40000"/>
                  </a:schemeClr>
                </a:solidFill>
              </a:rPr>
              <a:t> &amp; Iulia </a:t>
            </a:r>
            <a:r>
              <a:rPr lang="en-GB" sz="2000" b="1" dirty="0" err="1">
                <a:solidFill>
                  <a:schemeClr val="accent5">
                    <a:lumMod val="60000"/>
                    <a:lumOff val="40000"/>
                  </a:schemeClr>
                </a:solidFill>
              </a:rPr>
              <a:t>Flavianè</a:t>
            </a:r>
            <a:r>
              <a:rPr lang="en-GB" sz="2000" b="1" dirty="0">
                <a:solidFill>
                  <a:schemeClr val="accent5">
                    <a:lumMod val="60000"/>
                    <a:lumOff val="40000"/>
                  </a:schemeClr>
                </a:solidFill>
              </a:rPr>
              <a:t> </a:t>
            </a:r>
            <a:r>
              <a:rPr lang="en-GB" sz="2000" b="1" dirty="0" err="1">
                <a:solidFill>
                  <a:schemeClr val="accent5">
                    <a:lumMod val="60000"/>
                    <a:lumOff val="40000"/>
                  </a:schemeClr>
                </a:solidFill>
              </a:rPr>
              <a:t>Glaphyra</a:t>
            </a:r>
            <a:endParaRPr lang="en-GB" sz="2000" b="1" dirty="0">
              <a:solidFill>
                <a:schemeClr val="accent5">
                  <a:lumMod val="60000"/>
                  <a:lumOff val="40000"/>
                </a:schemeClr>
              </a:solidFill>
            </a:endParaRPr>
          </a:p>
          <a:p>
            <a:pPr marL="548640" lvl="3" indent="-274320">
              <a:buClr>
                <a:schemeClr val="accent1">
                  <a:lumMod val="60000"/>
                  <a:lumOff val="40000"/>
                </a:schemeClr>
              </a:buClr>
            </a:pPr>
            <a:r>
              <a:rPr lang="fr-FR" dirty="0" err="1">
                <a:solidFill>
                  <a:schemeClr val="accent5">
                    <a:lumMod val="60000"/>
                    <a:lumOff val="40000"/>
                  </a:schemeClr>
                </a:solidFill>
              </a:rPr>
              <a:t>Zuerst</a:t>
            </a:r>
            <a:r>
              <a:rPr lang="fr-FR" dirty="0">
                <a:solidFill>
                  <a:schemeClr val="accent5">
                    <a:lumMod val="60000"/>
                    <a:lumOff val="40000"/>
                  </a:schemeClr>
                </a:solidFill>
              </a:rPr>
              <a:t> </a:t>
            </a:r>
            <a:r>
              <a:rPr lang="fr-FR" dirty="0" err="1">
                <a:solidFill>
                  <a:schemeClr val="accent5">
                    <a:lumMod val="60000"/>
                    <a:lumOff val="40000"/>
                  </a:schemeClr>
                </a:solidFill>
              </a:rPr>
              <a:t>munizipale</a:t>
            </a:r>
            <a:r>
              <a:rPr lang="fr-FR" dirty="0">
                <a:solidFill>
                  <a:schemeClr val="accent5">
                    <a:lumMod val="60000"/>
                    <a:lumOff val="40000"/>
                  </a:schemeClr>
                </a:solidFill>
              </a:rPr>
              <a:t> </a:t>
            </a:r>
            <a:r>
              <a:rPr lang="fr-FR" dirty="0" err="1">
                <a:solidFill>
                  <a:schemeClr val="accent5">
                    <a:lumMod val="60000"/>
                    <a:lumOff val="40000"/>
                  </a:schemeClr>
                </a:solidFill>
              </a:rPr>
              <a:t>Priester</a:t>
            </a:r>
            <a:r>
              <a:rPr lang="fr-FR" dirty="0">
                <a:solidFill>
                  <a:schemeClr val="accent5">
                    <a:lumMod val="60000"/>
                    <a:lumOff val="40000"/>
                  </a:schemeClr>
                </a:solidFill>
              </a:rPr>
              <a:t>, </a:t>
            </a:r>
            <a:r>
              <a:rPr lang="fr-FR" dirty="0" err="1">
                <a:solidFill>
                  <a:schemeClr val="accent5">
                    <a:lumMod val="60000"/>
                    <a:lumOff val="40000"/>
                  </a:schemeClr>
                </a:solidFill>
              </a:rPr>
              <a:t>dann</a:t>
            </a:r>
            <a:r>
              <a:rPr lang="fr-FR" dirty="0">
                <a:solidFill>
                  <a:schemeClr val="accent5">
                    <a:lumMod val="60000"/>
                    <a:lumOff val="40000"/>
                  </a:schemeClr>
                </a:solidFill>
              </a:rPr>
              <a:t> </a:t>
            </a:r>
            <a:r>
              <a:rPr lang="fr-FR" dirty="0" err="1">
                <a:solidFill>
                  <a:schemeClr val="accent5">
                    <a:lumMod val="60000"/>
                    <a:lumOff val="40000"/>
                  </a:schemeClr>
                </a:solidFill>
              </a:rPr>
              <a:t>Priester</a:t>
            </a:r>
            <a:r>
              <a:rPr lang="fr-FR" dirty="0">
                <a:solidFill>
                  <a:schemeClr val="accent5">
                    <a:lumMod val="60000"/>
                    <a:lumOff val="40000"/>
                  </a:schemeClr>
                </a:solidFill>
              </a:rPr>
              <a:t> </a:t>
            </a:r>
            <a:r>
              <a:rPr lang="fr-FR" dirty="0" err="1">
                <a:solidFill>
                  <a:schemeClr val="accent5">
                    <a:lumMod val="60000"/>
                    <a:lumOff val="40000"/>
                  </a:schemeClr>
                </a:solidFill>
              </a:rPr>
              <a:t>für</a:t>
            </a:r>
            <a:r>
              <a:rPr lang="fr-FR" dirty="0">
                <a:solidFill>
                  <a:schemeClr val="accent5">
                    <a:lumMod val="60000"/>
                    <a:lumOff val="40000"/>
                  </a:schemeClr>
                </a:solidFill>
              </a:rPr>
              <a:t> Ionien</a:t>
            </a:r>
          </a:p>
          <a:p>
            <a:pPr marL="548640" lvl="3" indent="-274320">
              <a:buClr>
                <a:schemeClr val="accent1">
                  <a:lumMod val="60000"/>
                  <a:lumOff val="40000"/>
                </a:schemeClr>
              </a:buClr>
            </a:pPr>
            <a:r>
              <a:rPr lang="fr-FR" dirty="0">
                <a:solidFill>
                  <a:schemeClr val="accent5">
                    <a:lumMod val="60000"/>
                    <a:lumOff val="40000"/>
                  </a:schemeClr>
                </a:solidFill>
              </a:rPr>
              <a:t>Damas: </a:t>
            </a:r>
            <a:r>
              <a:rPr lang="fr-FR" dirty="0" err="1">
                <a:solidFill>
                  <a:schemeClr val="accent5">
                    <a:lumMod val="60000"/>
                    <a:lumOff val="40000"/>
                  </a:schemeClr>
                </a:solidFill>
              </a:rPr>
              <a:t>auch</a:t>
            </a:r>
            <a:r>
              <a:rPr lang="fr-FR" dirty="0">
                <a:solidFill>
                  <a:schemeClr val="accent5">
                    <a:lumMod val="60000"/>
                    <a:lumOff val="40000"/>
                  </a:schemeClr>
                </a:solidFill>
              </a:rPr>
              <a:t> </a:t>
            </a:r>
            <a:r>
              <a:rPr lang="fr-FR" dirty="0" err="1">
                <a:solidFill>
                  <a:schemeClr val="accent5">
                    <a:lumMod val="60000"/>
                    <a:lumOff val="40000"/>
                  </a:schemeClr>
                </a:solidFill>
              </a:rPr>
              <a:t>Archont</a:t>
            </a:r>
            <a:r>
              <a:rPr lang="fr-FR" dirty="0">
                <a:solidFill>
                  <a:schemeClr val="accent5">
                    <a:lumMod val="60000"/>
                    <a:lumOff val="40000"/>
                  </a:schemeClr>
                </a:solidFill>
              </a:rPr>
              <a:t> </a:t>
            </a:r>
            <a:r>
              <a:rPr lang="fr-FR" dirty="0" err="1">
                <a:solidFill>
                  <a:schemeClr val="accent5">
                    <a:lumMod val="60000"/>
                    <a:lumOff val="40000"/>
                  </a:schemeClr>
                </a:solidFill>
              </a:rPr>
              <a:t>verantwortlich</a:t>
            </a:r>
            <a:r>
              <a:rPr lang="fr-FR" dirty="0">
                <a:solidFill>
                  <a:schemeClr val="accent5">
                    <a:lumMod val="60000"/>
                    <a:lumOff val="40000"/>
                  </a:schemeClr>
                </a:solidFill>
              </a:rPr>
              <a:t> </a:t>
            </a:r>
            <a:r>
              <a:rPr lang="fr-FR" dirty="0" err="1">
                <a:solidFill>
                  <a:schemeClr val="accent5">
                    <a:lumMod val="60000"/>
                    <a:lumOff val="40000"/>
                  </a:schemeClr>
                </a:solidFill>
              </a:rPr>
              <a:t>für</a:t>
            </a:r>
            <a:r>
              <a:rPr lang="fr-FR" dirty="0">
                <a:solidFill>
                  <a:schemeClr val="accent5">
                    <a:lumMod val="60000"/>
                    <a:lumOff val="40000"/>
                  </a:schemeClr>
                </a:solidFill>
              </a:rPr>
              <a:t> Statue des </a:t>
            </a:r>
            <a:r>
              <a:rPr lang="fr-FR" dirty="0" err="1">
                <a:solidFill>
                  <a:schemeClr val="accent5">
                    <a:lumMod val="60000"/>
                    <a:lumOff val="40000"/>
                  </a:schemeClr>
                </a:solidFill>
              </a:rPr>
              <a:t>Hadrian</a:t>
            </a:r>
            <a:endParaRPr lang="fr-FR" dirty="0">
              <a:solidFill>
                <a:schemeClr val="accent5">
                  <a:lumMod val="60000"/>
                  <a:lumOff val="40000"/>
                </a:schemeClr>
              </a:solidFill>
            </a:endParaRPr>
          </a:p>
          <a:p>
            <a:pPr marL="548640" lvl="3" indent="-274320">
              <a:buClr>
                <a:schemeClr val="accent1">
                  <a:lumMod val="60000"/>
                  <a:lumOff val="40000"/>
                </a:schemeClr>
              </a:buClr>
            </a:pPr>
            <a:r>
              <a:rPr lang="fr-FR" dirty="0">
                <a:solidFill>
                  <a:schemeClr val="accent5">
                    <a:lumMod val="60000"/>
                    <a:lumOff val="40000"/>
                  </a:schemeClr>
                </a:solidFill>
              </a:rPr>
              <a:t>Gentilicium </a:t>
            </a:r>
            <a:r>
              <a:rPr lang="fr-FR" i="1" dirty="0">
                <a:solidFill>
                  <a:schemeClr val="accent5">
                    <a:lumMod val="60000"/>
                    <a:lumOff val="40000"/>
                  </a:schemeClr>
                </a:solidFill>
              </a:rPr>
              <a:t>Iulia </a:t>
            </a:r>
            <a:r>
              <a:rPr lang="fr-FR" dirty="0">
                <a:solidFill>
                  <a:schemeClr val="accent5">
                    <a:lumMod val="60000"/>
                    <a:lumOff val="40000"/>
                  </a:schemeClr>
                </a:solidFill>
              </a:rPr>
              <a:t>: </a:t>
            </a:r>
            <a:r>
              <a:rPr lang="fr-FR" dirty="0" err="1">
                <a:solidFill>
                  <a:schemeClr val="accent5">
                    <a:lumMod val="60000"/>
                    <a:lumOff val="40000"/>
                  </a:schemeClr>
                </a:solidFill>
              </a:rPr>
              <a:t>Mitglied</a:t>
            </a:r>
            <a:r>
              <a:rPr lang="fr-FR" dirty="0">
                <a:solidFill>
                  <a:schemeClr val="accent5">
                    <a:lumMod val="60000"/>
                    <a:lumOff val="40000"/>
                  </a:schemeClr>
                </a:solidFill>
              </a:rPr>
              <a:t> </a:t>
            </a:r>
            <a:r>
              <a:rPr lang="fr-FR" dirty="0" err="1">
                <a:solidFill>
                  <a:schemeClr val="accent5">
                    <a:lumMod val="60000"/>
                    <a:lumOff val="40000"/>
                  </a:schemeClr>
                </a:solidFill>
              </a:rPr>
              <a:t>einer</a:t>
            </a:r>
            <a:r>
              <a:rPr lang="fr-FR" dirty="0">
                <a:solidFill>
                  <a:schemeClr val="accent5">
                    <a:lumMod val="60000"/>
                    <a:lumOff val="40000"/>
                  </a:schemeClr>
                </a:solidFill>
              </a:rPr>
              <a:t> </a:t>
            </a:r>
            <a:r>
              <a:rPr lang="fr-FR" dirty="0" err="1">
                <a:solidFill>
                  <a:schemeClr val="accent5">
                    <a:lumMod val="60000"/>
                    <a:lumOff val="40000"/>
                  </a:schemeClr>
                </a:solidFill>
              </a:rPr>
              <a:t>Familie</a:t>
            </a:r>
            <a:r>
              <a:rPr lang="fr-FR" dirty="0">
                <a:solidFill>
                  <a:schemeClr val="accent5">
                    <a:lumMod val="60000"/>
                    <a:lumOff val="40000"/>
                  </a:schemeClr>
                </a:solidFill>
              </a:rPr>
              <a:t> </a:t>
            </a:r>
            <a:r>
              <a:rPr lang="fr-FR" dirty="0" err="1">
                <a:solidFill>
                  <a:schemeClr val="accent5">
                    <a:lumMod val="60000"/>
                    <a:lumOff val="40000"/>
                  </a:schemeClr>
                </a:solidFill>
              </a:rPr>
              <a:t>seit</a:t>
            </a:r>
            <a:r>
              <a:rPr lang="fr-FR" dirty="0">
                <a:solidFill>
                  <a:schemeClr val="accent5">
                    <a:lumMod val="60000"/>
                    <a:lumOff val="40000"/>
                  </a:schemeClr>
                </a:solidFill>
              </a:rPr>
              <a:t> </a:t>
            </a:r>
            <a:r>
              <a:rPr lang="fr-FR" dirty="0" err="1">
                <a:solidFill>
                  <a:schemeClr val="accent5">
                    <a:lumMod val="60000"/>
                    <a:lumOff val="40000"/>
                  </a:schemeClr>
                </a:solidFill>
              </a:rPr>
              <a:t>langem</a:t>
            </a:r>
            <a:r>
              <a:rPr lang="fr-FR" dirty="0">
                <a:solidFill>
                  <a:schemeClr val="accent5">
                    <a:lumMod val="60000"/>
                    <a:lumOff val="40000"/>
                  </a:schemeClr>
                </a:solidFill>
              </a:rPr>
              <a:t> </a:t>
            </a:r>
            <a:r>
              <a:rPr lang="fr-FR" dirty="0" err="1">
                <a:solidFill>
                  <a:schemeClr val="accent5">
                    <a:lumMod val="60000"/>
                    <a:lumOff val="40000"/>
                  </a:schemeClr>
                </a:solidFill>
              </a:rPr>
              <a:t>röm</a:t>
            </a:r>
            <a:r>
              <a:rPr lang="fr-FR" dirty="0">
                <a:solidFill>
                  <a:schemeClr val="accent5">
                    <a:lumMod val="60000"/>
                    <a:lumOff val="40000"/>
                  </a:schemeClr>
                </a:solidFill>
              </a:rPr>
              <a:t>. </a:t>
            </a:r>
            <a:r>
              <a:rPr lang="fr-FR" dirty="0" err="1">
                <a:solidFill>
                  <a:schemeClr val="accent5">
                    <a:lumMod val="60000"/>
                    <a:lumOff val="40000"/>
                  </a:schemeClr>
                </a:solidFill>
              </a:rPr>
              <a:t>Bürgerrecht</a:t>
            </a:r>
            <a:r>
              <a:rPr lang="fr-FR" dirty="0">
                <a:solidFill>
                  <a:schemeClr val="accent5">
                    <a:lumMod val="60000"/>
                    <a:lumOff val="40000"/>
                  </a:schemeClr>
                </a:solidFill>
              </a:rPr>
              <a:t>; </a:t>
            </a:r>
            <a:br>
              <a:rPr lang="fr-FR" dirty="0">
                <a:solidFill>
                  <a:schemeClr val="accent5">
                    <a:lumMod val="60000"/>
                    <a:lumOff val="40000"/>
                  </a:schemeClr>
                </a:solidFill>
              </a:rPr>
            </a:br>
            <a:r>
              <a:rPr lang="fr-FR" dirty="0" err="1">
                <a:solidFill>
                  <a:schemeClr val="accent5">
                    <a:lumMod val="60000"/>
                    <a:lumOff val="40000"/>
                  </a:schemeClr>
                </a:solidFill>
              </a:rPr>
              <a:t>hoher</a:t>
            </a:r>
            <a:r>
              <a:rPr lang="fr-FR" dirty="0">
                <a:solidFill>
                  <a:schemeClr val="accent5">
                    <a:lumMod val="60000"/>
                    <a:lumOff val="40000"/>
                  </a:schemeClr>
                </a:solidFill>
              </a:rPr>
              <a:t> </a:t>
            </a:r>
            <a:r>
              <a:rPr lang="fr-FR" dirty="0" err="1">
                <a:solidFill>
                  <a:schemeClr val="accent5">
                    <a:lumMod val="60000"/>
                    <a:lumOff val="40000"/>
                  </a:schemeClr>
                </a:solidFill>
              </a:rPr>
              <a:t>sozialer</a:t>
            </a:r>
            <a:r>
              <a:rPr lang="fr-FR" dirty="0">
                <a:solidFill>
                  <a:schemeClr val="accent5">
                    <a:lumMod val="60000"/>
                    <a:lumOff val="40000"/>
                  </a:schemeClr>
                </a:solidFill>
              </a:rPr>
              <a:t> </a:t>
            </a:r>
            <a:r>
              <a:rPr lang="fr-FR" dirty="0" err="1">
                <a:solidFill>
                  <a:schemeClr val="accent5">
                    <a:lumMod val="60000"/>
                    <a:lumOff val="40000"/>
                  </a:schemeClr>
                </a:solidFill>
              </a:rPr>
              <a:t>Status</a:t>
            </a:r>
            <a:endParaRPr lang="fr-FR" dirty="0">
              <a:solidFill>
                <a:schemeClr val="accent5">
                  <a:lumMod val="60000"/>
                  <a:lumOff val="40000"/>
                </a:schemeClr>
              </a:solidFill>
            </a:endParaRPr>
          </a:p>
          <a:p>
            <a:pPr marL="548640" lvl="3" indent="-274320">
              <a:buClr>
                <a:schemeClr val="accent1">
                  <a:lumMod val="60000"/>
                  <a:lumOff val="40000"/>
                </a:schemeClr>
              </a:buClr>
            </a:pPr>
            <a:endParaRPr lang="fr-FR" dirty="0">
              <a:solidFill>
                <a:schemeClr val="accent5">
                  <a:lumMod val="60000"/>
                  <a:lumOff val="40000"/>
                </a:schemeClr>
              </a:solidFill>
            </a:endParaRPr>
          </a:p>
          <a:p>
            <a:pPr marL="274320" lvl="2" indent="-274320">
              <a:buClr>
                <a:schemeClr val="accent1">
                  <a:lumMod val="60000"/>
                  <a:lumOff val="40000"/>
                </a:schemeClr>
              </a:buClr>
            </a:pPr>
            <a:r>
              <a:rPr lang="fr-FR" dirty="0" err="1">
                <a:solidFill>
                  <a:schemeClr val="accent5">
                    <a:lumMod val="60000"/>
                    <a:lumOff val="40000"/>
                  </a:schemeClr>
                </a:solidFill>
              </a:rPr>
              <a:t>Zentrale</a:t>
            </a:r>
            <a:r>
              <a:rPr lang="fr-FR" dirty="0">
                <a:solidFill>
                  <a:schemeClr val="accent5">
                    <a:lumMod val="60000"/>
                    <a:lumOff val="40000"/>
                  </a:schemeClr>
                </a:solidFill>
              </a:rPr>
              <a:t> </a:t>
            </a:r>
            <a:r>
              <a:rPr lang="fr-FR" dirty="0" err="1">
                <a:solidFill>
                  <a:schemeClr val="accent5">
                    <a:lumMod val="60000"/>
                    <a:lumOff val="40000"/>
                  </a:schemeClr>
                </a:solidFill>
              </a:rPr>
              <a:t>Aufgabe</a:t>
            </a:r>
            <a:r>
              <a:rPr lang="fr-FR" dirty="0">
                <a:solidFill>
                  <a:schemeClr val="accent5">
                    <a:lumMod val="60000"/>
                    <a:lumOff val="40000"/>
                  </a:schemeClr>
                </a:solidFill>
              </a:rPr>
              <a:t> fur </a:t>
            </a:r>
            <a:r>
              <a:rPr lang="fr-FR" dirty="0" err="1">
                <a:solidFill>
                  <a:schemeClr val="accent5">
                    <a:lumMod val="60000"/>
                    <a:lumOff val="40000"/>
                  </a:schemeClr>
                </a:solidFill>
              </a:rPr>
              <a:t>Kaiserpriester</a:t>
            </a:r>
            <a:r>
              <a:rPr lang="fr-FR" dirty="0">
                <a:solidFill>
                  <a:schemeClr val="accent5">
                    <a:lumMod val="60000"/>
                    <a:lumOff val="40000"/>
                  </a:schemeClr>
                </a:solidFill>
              </a:rPr>
              <a:t>:</a:t>
            </a:r>
          </a:p>
          <a:p>
            <a:pPr marL="548640" lvl="3" indent="-274320">
              <a:buClr>
                <a:schemeClr val="accent1">
                  <a:lumMod val="60000"/>
                  <a:lumOff val="40000"/>
                </a:schemeClr>
              </a:buClr>
            </a:pPr>
            <a:r>
              <a:rPr lang="fr-FR" dirty="0">
                <a:solidFill>
                  <a:schemeClr val="accent5">
                    <a:lumMod val="60000"/>
                    <a:lumOff val="40000"/>
                  </a:schemeClr>
                </a:solidFill>
              </a:rPr>
              <a:t>Organisation </a:t>
            </a:r>
            <a:r>
              <a:rPr lang="fr-FR" dirty="0" err="1">
                <a:solidFill>
                  <a:schemeClr val="accent5">
                    <a:lumMod val="60000"/>
                    <a:lumOff val="40000"/>
                  </a:schemeClr>
                </a:solidFill>
              </a:rPr>
              <a:t>von</a:t>
            </a:r>
            <a:r>
              <a:rPr lang="fr-FR" dirty="0">
                <a:solidFill>
                  <a:schemeClr val="accent5">
                    <a:lumMod val="60000"/>
                    <a:lumOff val="40000"/>
                  </a:schemeClr>
                </a:solidFill>
              </a:rPr>
              <a:t> </a:t>
            </a:r>
            <a:r>
              <a:rPr lang="fr-FR" dirty="0" err="1">
                <a:solidFill>
                  <a:schemeClr val="accent5">
                    <a:lumMod val="60000"/>
                    <a:lumOff val="40000"/>
                  </a:schemeClr>
                </a:solidFill>
              </a:rPr>
              <a:t>Spielen</a:t>
            </a:r>
            <a:r>
              <a:rPr lang="fr-FR" dirty="0">
                <a:solidFill>
                  <a:schemeClr val="accent5">
                    <a:lumMod val="60000"/>
                    <a:lumOff val="40000"/>
                  </a:schemeClr>
                </a:solidFill>
              </a:rPr>
              <a:t> </a:t>
            </a:r>
            <a:br>
              <a:rPr lang="fr-FR" dirty="0">
                <a:solidFill>
                  <a:schemeClr val="accent5">
                    <a:lumMod val="60000"/>
                    <a:lumOff val="40000"/>
                  </a:schemeClr>
                </a:solidFill>
              </a:rPr>
            </a:br>
            <a:r>
              <a:rPr lang="fr-FR" dirty="0">
                <a:solidFill>
                  <a:schemeClr val="accent5">
                    <a:lumMod val="60000"/>
                    <a:lumOff val="40000"/>
                  </a:schemeClr>
                </a:solidFill>
              </a:rPr>
              <a:t>(</a:t>
            </a:r>
            <a:r>
              <a:rPr lang="fr-FR" dirty="0" err="1">
                <a:solidFill>
                  <a:schemeClr val="accent5">
                    <a:lumMod val="60000"/>
                    <a:lumOff val="40000"/>
                  </a:schemeClr>
                </a:solidFill>
              </a:rPr>
              <a:t>für</a:t>
            </a:r>
            <a:r>
              <a:rPr lang="fr-FR" dirty="0">
                <a:solidFill>
                  <a:schemeClr val="accent5">
                    <a:lumMod val="60000"/>
                    <a:lumOff val="40000"/>
                  </a:schemeClr>
                </a:solidFill>
              </a:rPr>
              <a:t> 12 Tage!)</a:t>
            </a:r>
          </a:p>
          <a:p>
            <a:pPr marL="548640" lvl="3" indent="-274320">
              <a:buClr>
                <a:schemeClr val="accent1">
                  <a:lumMod val="60000"/>
                  <a:lumOff val="40000"/>
                </a:schemeClr>
              </a:buClr>
            </a:pPr>
            <a:r>
              <a:rPr lang="fr-FR" dirty="0" err="1">
                <a:solidFill>
                  <a:schemeClr val="accent5">
                    <a:lumMod val="60000"/>
                    <a:lumOff val="40000"/>
                  </a:schemeClr>
                </a:solidFill>
              </a:rPr>
              <a:t>Verteilung</a:t>
            </a:r>
            <a:r>
              <a:rPr lang="fr-FR" dirty="0">
                <a:solidFill>
                  <a:schemeClr val="accent5">
                    <a:lumMod val="60000"/>
                    <a:lumOff val="40000"/>
                  </a:schemeClr>
                </a:solidFill>
              </a:rPr>
              <a:t> </a:t>
            </a:r>
            <a:r>
              <a:rPr lang="fr-FR" dirty="0" err="1">
                <a:solidFill>
                  <a:schemeClr val="accent5">
                    <a:lumMod val="60000"/>
                    <a:lumOff val="40000"/>
                  </a:schemeClr>
                </a:solidFill>
              </a:rPr>
              <a:t>von</a:t>
            </a:r>
            <a:r>
              <a:rPr lang="fr-FR" dirty="0">
                <a:solidFill>
                  <a:schemeClr val="accent5">
                    <a:lumMod val="60000"/>
                    <a:lumOff val="40000"/>
                  </a:schemeClr>
                </a:solidFill>
              </a:rPr>
              <a:t> </a:t>
            </a:r>
            <a:r>
              <a:rPr lang="fr-FR" dirty="0" err="1">
                <a:solidFill>
                  <a:schemeClr val="accent5">
                    <a:lumMod val="60000"/>
                    <a:lumOff val="40000"/>
                  </a:schemeClr>
                </a:solidFill>
              </a:rPr>
              <a:t>Nahrung</a:t>
            </a:r>
            <a:r>
              <a:rPr lang="fr-FR" dirty="0">
                <a:solidFill>
                  <a:schemeClr val="accent5">
                    <a:lumMod val="60000"/>
                    <a:lumOff val="40000"/>
                  </a:schemeClr>
                </a:solidFill>
              </a:rPr>
              <a:t>, </a:t>
            </a:r>
            <a:r>
              <a:rPr lang="fr-FR" dirty="0" err="1">
                <a:solidFill>
                  <a:schemeClr val="accent5">
                    <a:lumMod val="60000"/>
                    <a:lumOff val="40000"/>
                  </a:schemeClr>
                </a:solidFill>
              </a:rPr>
              <a:t>Öl</a:t>
            </a:r>
            <a:r>
              <a:rPr lang="fr-FR" dirty="0">
                <a:solidFill>
                  <a:schemeClr val="accent5">
                    <a:lumMod val="60000"/>
                    <a:lumOff val="40000"/>
                  </a:schemeClr>
                </a:solidFill>
              </a:rPr>
              <a:t> </a:t>
            </a:r>
            <a:r>
              <a:rPr lang="fr-FR" dirty="0" err="1">
                <a:solidFill>
                  <a:schemeClr val="accent5">
                    <a:lumMod val="60000"/>
                    <a:lumOff val="40000"/>
                  </a:schemeClr>
                </a:solidFill>
              </a:rPr>
              <a:t>und</a:t>
            </a:r>
            <a:r>
              <a:rPr lang="fr-FR" dirty="0">
                <a:solidFill>
                  <a:schemeClr val="accent5">
                    <a:lumMod val="60000"/>
                    <a:lumOff val="40000"/>
                  </a:schemeClr>
                </a:solidFill>
              </a:rPr>
              <a:t> </a:t>
            </a:r>
            <a:r>
              <a:rPr lang="fr-FR" dirty="0" err="1">
                <a:solidFill>
                  <a:schemeClr val="accent5">
                    <a:lumMod val="60000"/>
                    <a:lumOff val="40000"/>
                  </a:schemeClr>
                </a:solidFill>
              </a:rPr>
              <a:t>Geld</a:t>
            </a:r>
            <a:endParaRPr lang="fr-FR" dirty="0">
              <a:solidFill>
                <a:schemeClr val="accent5">
                  <a:lumMod val="60000"/>
                  <a:lumOff val="40000"/>
                </a:schemeClr>
              </a:solidFill>
            </a:endParaRPr>
          </a:p>
        </p:txBody>
      </p:sp>
    </p:spTree>
    <p:extLst>
      <p:ext uri="{BB962C8B-B14F-4D97-AF65-F5344CB8AC3E}">
        <p14:creationId xmlns:p14="http://schemas.microsoft.com/office/powerpoint/2010/main" val="40864236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1" dur="500"/>
                                        <p:tgtEl>
                                          <p:spTgt spid="7">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5" dur="500"/>
                                        <p:tgtEl>
                                          <p:spTgt spid="7">
                                            <p:txEl>
                                              <p:pRg st="2" end="2"/>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9" dur="500"/>
                                        <p:tgtEl>
                                          <p:spTgt spid="7">
                                            <p:txEl>
                                              <p:pRg st="3" end="3"/>
                                            </p:txEl>
                                          </p:spTgt>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3" dur="500"/>
                                        <p:tgtEl>
                                          <p:spTgt spid="7">
                                            <p:txEl>
                                              <p:pRg st="5" end="5"/>
                                            </p:txEl>
                                          </p:spTgt>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7" dur="500"/>
                                        <p:tgtEl>
                                          <p:spTgt spid="7">
                                            <p:txEl>
                                              <p:pRg st="6" end="6"/>
                                            </p:txEl>
                                          </p:spTgt>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1" dur="500"/>
                                        <p:tgtEl>
                                          <p:spTgt spid="7">
                                            <p:txEl>
                                              <p:pRg st="7" end="7"/>
                                            </p:txEl>
                                          </p:spTgt>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build="p"/>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1143000"/>
          </a:xfrm>
        </p:spPr>
        <p:txBody>
          <a:bodyPr/>
          <a:lstStyle/>
          <a:p>
            <a:r>
              <a:rPr lang="en-GB" dirty="0" err="1"/>
              <a:t>Didyma</a:t>
            </a:r>
            <a:r>
              <a:rPr lang="en-GB" dirty="0"/>
              <a:t> / </a:t>
            </a:r>
            <a:r>
              <a:rPr lang="en-GB" dirty="0" err="1"/>
              <a:t>Milet</a:t>
            </a:r>
            <a:r>
              <a:rPr lang="en-GB" dirty="0"/>
              <a:t>: </a:t>
            </a:r>
            <a:r>
              <a:rPr lang="en-GB" dirty="0" err="1"/>
              <a:t>Euergeten</a:t>
            </a:r>
            <a:r>
              <a:rPr lang="en-GB" dirty="0"/>
              <a:t> </a:t>
            </a:r>
          </a:p>
        </p:txBody>
      </p:sp>
      <p:sp>
        <p:nvSpPr>
          <p:cNvPr id="5" name="Content Placeholder 2"/>
          <p:cNvSpPr>
            <a:spLocks noGrp="1"/>
          </p:cNvSpPr>
          <p:nvPr>
            <p:ph idx="1"/>
          </p:nvPr>
        </p:nvSpPr>
        <p:spPr>
          <a:xfrm>
            <a:off x="107504" y="1556792"/>
            <a:ext cx="3610744" cy="4525963"/>
          </a:xfrm>
        </p:spPr>
        <p:txBody>
          <a:bodyPr>
            <a:normAutofit fontScale="92500" lnSpcReduction="20000"/>
          </a:bodyPr>
          <a:lstStyle/>
          <a:p>
            <a:r>
              <a:rPr lang="en-GB" sz="2000" b="1" dirty="0">
                <a:solidFill>
                  <a:schemeClr val="accent5">
                    <a:lumMod val="60000"/>
                    <a:lumOff val="40000"/>
                  </a:schemeClr>
                </a:solidFill>
              </a:rPr>
              <a:t>M. </a:t>
            </a:r>
            <a:r>
              <a:rPr lang="en-GB" sz="2000" b="1" dirty="0" err="1">
                <a:solidFill>
                  <a:schemeClr val="accent5">
                    <a:lumMod val="60000"/>
                    <a:lumOff val="40000"/>
                  </a:schemeClr>
                </a:solidFill>
              </a:rPr>
              <a:t>Ulpius</a:t>
            </a:r>
            <a:r>
              <a:rPr lang="en-GB" sz="2000" b="1" dirty="0">
                <a:solidFill>
                  <a:schemeClr val="accent5">
                    <a:lumMod val="60000"/>
                    <a:lumOff val="40000"/>
                  </a:schemeClr>
                </a:solidFill>
              </a:rPr>
              <a:t> </a:t>
            </a:r>
            <a:r>
              <a:rPr lang="en-GB" sz="2000" b="1" dirty="0" err="1">
                <a:solidFill>
                  <a:schemeClr val="accent5">
                    <a:lumMod val="60000"/>
                    <a:lumOff val="40000"/>
                  </a:schemeClr>
                </a:solidFill>
              </a:rPr>
              <a:t>Flavianus</a:t>
            </a:r>
            <a:r>
              <a:rPr lang="en-GB" sz="2000" b="1" dirty="0">
                <a:solidFill>
                  <a:schemeClr val="accent5">
                    <a:lumMod val="60000"/>
                    <a:lumOff val="40000"/>
                  </a:schemeClr>
                </a:solidFill>
              </a:rPr>
              <a:t> </a:t>
            </a:r>
            <a:r>
              <a:rPr lang="en-GB" sz="2000" b="1" dirty="0" err="1">
                <a:solidFill>
                  <a:schemeClr val="accent5">
                    <a:lumMod val="60000"/>
                    <a:lumOff val="40000"/>
                  </a:schemeClr>
                </a:solidFill>
              </a:rPr>
              <a:t>Damas</a:t>
            </a:r>
            <a:r>
              <a:rPr lang="en-GB" sz="2000" b="1" dirty="0">
                <a:solidFill>
                  <a:schemeClr val="accent5">
                    <a:lumMod val="60000"/>
                    <a:lumOff val="40000"/>
                  </a:schemeClr>
                </a:solidFill>
              </a:rPr>
              <a:t> &amp; Iulia </a:t>
            </a:r>
            <a:r>
              <a:rPr lang="en-GB" sz="2000" b="1" dirty="0" err="1">
                <a:solidFill>
                  <a:schemeClr val="accent5">
                    <a:lumMod val="60000"/>
                    <a:lumOff val="40000"/>
                  </a:schemeClr>
                </a:solidFill>
              </a:rPr>
              <a:t>Flavianè</a:t>
            </a:r>
            <a:r>
              <a:rPr lang="en-GB" sz="2000" b="1" dirty="0">
                <a:solidFill>
                  <a:schemeClr val="accent5">
                    <a:lumMod val="60000"/>
                    <a:lumOff val="40000"/>
                  </a:schemeClr>
                </a:solidFill>
              </a:rPr>
              <a:t> </a:t>
            </a:r>
            <a:r>
              <a:rPr lang="en-GB" sz="2000" b="1" dirty="0" err="1">
                <a:solidFill>
                  <a:schemeClr val="accent5">
                    <a:lumMod val="60000"/>
                    <a:lumOff val="40000"/>
                  </a:schemeClr>
                </a:solidFill>
              </a:rPr>
              <a:t>Glaphyra</a:t>
            </a:r>
            <a:endParaRPr lang="en-GB" sz="2000" b="1" dirty="0">
              <a:solidFill>
                <a:schemeClr val="accent5">
                  <a:lumMod val="60000"/>
                  <a:lumOff val="40000"/>
                </a:schemeClr>
              </a:solidFill>
            </a:endParaRPr>
          </a:p>
          <a:p>
            <a:pPr marL="548640" lvl="3" indent="-274320">
              <a:buClr>
                <a:schemeClr val="accent1">
                  <a:lumMod val="60000"/>
                  <a:lumOff val="40000"/>
                </a:schemeClr>
              </a:buClr>
            </a:pPr>
            <a:r>
              <a:rPr lang="fr-FR" dirty="0" err="1">
                <a:solidFill>
                  <a:schemeClr val="accent5">
                    <a:lumMod val="60000"/>
                    <a:lumOff val="40000"/>
                  </a:schemeClr>
                </a:solidFill>
              </a:rPr>
              <a:t>Zuerst</a:t>
            </a:r>
            <a:r>
              <a:rPr lang="fr-FR" dirty="0">
                <a:solidFill>
                  <a:schemeClr val="accent5">
                    <a:lumMod val="60000"/>
                    <a:lumOff val="40000"/>
                  </a:schemeClr>
                </a:solidFill>
              </a:rPr>
              <a:t> </a:t>
            </a:r>
            <a:r>
              <a:rPr lang="fr-FR" dirty="0" err="1">
                <a:solidFill>
                  <a:schemeClr val="accent5">
                    <a:lumMod val="60000"/>
                    <a:lumOff val="40000"/>
                  </a:schemeClr>
                </a:solidFill>
              </a:rPr>
              <a:t>munizipale</a:t>
            </a:r>
            <a:r>
              <a:rPr lang="fr-FR" dirty="0">
                <a:solidFill>
                  <a:schemeClr val="accent5">
                    <a:lumMod val="60000"/>
                    <a:lumOff val="40000"/>
                  </a:schemeClr>
                </a:solidFill>
              </a:rPr>
              <a:t> </a:t>
            </a:r>
            <a:r>
              <a:rPr lang="fr-FR" dirty="0" err="1">
                <a:solidFill>
                  <a:schemeClr val="accent5">
                    <a:lumMod val="60000"/>
                    <a:lumOff val="40000"/>
                  </a:schemeClr>
                </a:solidFill>
              </a:rPr>
              <a:t>Priester</a:t>
            </a:r>
            <a:r>
              <a:rPr lang="fr-FR" dirty="0">
                <a:solidFill>
                  <a:schemeClr val="accent5">
                    <a:lumMod val="60000"/>
                    <a:lumOff val="40000"/>
                  </a:schemeClr>
                </a:solidFill>
              </a:rPr>
              <a:t>, </a:t>
            </a:r>
            <a:r>
              <a:rPr lang="fr-FR" dirty="0" err="1">
                <a:solidFill>
                  <a:schemeClr val="accent5">
                    <a:lumMod val="60000"/>
                    <a:lumOff val="40000"/>
                  </a:schemeClr>
                </a:solidFill>
              </a:rPr>
              <a:t>dann</a:t>
            </a:r>
            <a:r>
              <a:rPr lang="fr-FR" dirty="0">
                <a:solidFill>
                  <a:schemeClr val="accent5">
                    <a:lumMod val="60000"/>
                    <a:lumOff val="40000"/>
                  </a:schemeClr>
                </a:solidFill>
              </a:rPr>
              <a:t> </a:t>
            </a:r>
            <a:r>
              <a:rPr lang="fr-FR" dirty="0" err="1">
                <a:solidFill>
                  <a:schemeClr val="accent5">
                    <a:lumMod val="60000"/>
                    <a:lumOff val="40000"/>
                  </a:schemeClr>
                </a:solidFill>
              </a:rPr>
              <a:t>Priester</a:t>
            </a:r>
            <a:r>
              <a:rPr lang="fr-FR" dirty="0">
                <a:solidFill>
                  <a:schemeClr val="accent5">
                    <a:lumMod val="60000"/>
                    <a:lumOff val="40000"/>
                  </a:schemeClr>
                </a:solidFill>
              </a:rPr>
              <a:t> </a:t>
            </a:r>
            <a:r>
              <a:rPr lang="fr-FR" dirty="0" err="1">
                <a:solidFill>
                  <a:schemeClr val="accent5">
                    <a:lumMod val="60000"/>
                    <a:lumOff val="40000"/>
                  </a:schemeClr>
                </a:solidFill>
              </a:rPr>
              <a:t>für</a:t>
            </a:r>
            <a:r>
              <a:rPr lang="fr-FR" dirty="0">
                <a:solidFill>
                  <a:schemeClr val="accent5">
                    <a:lumMod val="60000"/>
                    <a:lumOff val="40000"/>
                  </a:schemeClr>
                </a:solidFill>
              </a:rPr>
              <a:t> Ionien</a:t>
            </a:r>
          </a:p>
          <a:p>
            <a:pPr marL="548640" lvl="3" indent="-274320">
              <a:buClr>
                <a:schemeClr val="accent1">
                  <a:lumMod val="60000"/>
                  <a:lumOff val="40000"/>
                </a:schemeClr>
              </a:buClr>
            </a:pPr>
            <a:r>
              <a:rPr lang="fr-FR" dirty="0">
                <a:solidFill>
                  <a:schemeClr val="accent5">
                    <a:lumMod val="60000"/>
                    <a:lumOff val="40000"/>
                  </a:schemeClr>
                </a:solidFill>
              </a:rPr>
              <a:t>Damas: </a:t>
            </a:r>
            <a:r>
              <a:rPr lang="fr-FR" dirty="0" err="1">
                <a:solidFill>
                  <a:schemeClr val="accent5">
                    <a:lumMod val="60000"/>
                    <a:lumOff val="40000"/>
                  </a:schemeClr>
                </a:solidFill>
              </a:rPr>
              <a:t>auch</a:t>
            </a:r>
            <a:r>
              <a:rPr lang="fr-FR" dirty="0">
                <a:solidFill>
                  <a:schemeClr val="accent5">
                    <a:lumMod val="60000"/>
                    <a:lumOff val="40000"/>
                  </a:schemeClr>
                </a:solidFill>
              </a:rPr>
              <a:t> </a:t>
            </a:r>
            <a:r>
              <a:rPr lang="fr-FR" dirty="0" err="1">
                <a:solidFill>
                  <a:schemeClr val="accent5">
                    <a:lumMod val="60000"/>
                    <a:lumOff val="40000"/>
                  </a:schemeClr>
                </a:solidFill>
              </a:rPr>
              <a:t>Archont</a:t>
            </a:r>
            <a:r>
              <a:rPr lang="fr-FR" dirty="0">
                <a:solidFill>
                  <a:schemeClr val="accent5">
                    <a:lumMod val="60000"/>
                    <a:lumOff val="40000"/>
                  </a:schemeClr>
                </a:solidFill>
              </a:rPr>
              <a:t> </a:t>
            </a:r>
            <a:r>
              <a:rPr lang="fr-FR" dirty="0" err="1">
                <a:solidFill>
                  <a:schemeClr val="accent5">
                    <a:lumMod val="60000"/>
                    <a:lumOff val="40000"/>
                  </a:schemeClr>
                </a:solidFill>
              </a:rPr>
              <a:t>verantwortlich</a:t>
            </a:r>
            <a:r>
              <a:rPr lang="fr-FR" dirty="0">
                <a:solidFill>
                  <a:schemeClr val="accent5">
                    <a:lumMod val="60000"/>
                    <a:lumOff val="40000"/>
                  </a:schemeClr>
                </a:solidFill>
              </a:rPr>
              <a:t> </a:t>
            </a:r>
            <a:r>
              <a:rPr lang="fr-FR" dirty="0" err="1">
                <a:solidFill>
                  <a:schemeClr val="accent5">
                    <a:lumMod val="60000"/>
                    <a:lumOff val="40000"/>
                  </a:schemeClr>
                </a:solidFill>
              </a:rPr>
              <a:t>für</a:t>
            </a:r>
            <a:r>
              <a:rPr lang="fr-FR" dirty="0">
                <a:solidFill>
                  <a:schemeClr val="accent5">
                    <a:lumMod val="60000"/>
                    <a:lumOff val="40000"/>
                  </a:schemeClr>
                </a:solidFill>
              </a:rPr>
              <a:t> Statue des </a:t>
            </a:r>
            <a:r>
              <a:rPr lang="fr-FR" dirty="0" err="1">
                <a:solidFill>
                  <a:schemeClr val="accent5">
                    <a:lumMod val="60000"/>
                    <a:lumOff val="40000"/>
                  </a:schemeClr>
                </a:solidFill>
              </a:rPr>
              <a:t>Hadrian</a:t>
            </a:r>
            <a:endParaRPr lang="fr-FR" dirty="0">
              <a:solidFill>
                <a:schemeClr val="accent5">
                  <a:lumMod val="60000"/>
                  <a:lumOff val="40000"/>
                </a:schemeClr>
              </a:solidFill>
            </a:endParaRPr>
          </a:p>
          <a:p>
            <a:pPr marL="548640" lvl="3" indent="-274320">
              <a:buClr>
                <a:schemeClr val="accent1">
                  <a:lumMod val="60000"/>
                  <a:lumOff val="40000"/>
                </a:schemeClr>
              </a:buClr>
            </a:pPr>
            <a:r>
              <a:rPr lang="fr-FR" dirty="0">
                <a:solidFill>
                  <a:schemeClr val="accent5">
                    <a:lumMod val="60000"/>
                    <a:lumOff val="40000"/>
                  </a:schemeClr>
                </a:solidFill>
              </a:rPr>
              <a:t>Gentilicium </a:t>
            </a:r>
            <a:r>
              <a:rPr lang="fr-FR" i="1" dirty="0">
                <a:solidFill>
                  <a:schemeClr val="accent5">
                    <a:lumMod val="60000"/>
                    <a:lumOff val="40000"/>
                  </a:schemeClr>
                </a:solidFill>
              </a:rPr>
              <a:t>Iulia </a:t>
            </a:r>
            <a:r>
              <a:rPr lang="fr-FR" dirty="0">
                <a:solidFill>
                  <a:schemeClr val="accent5">
                    <a:lumMod val="60000"/>
                    <a:lumOff val="40000"/>
                  </a:schemeClr>
                </a:solidFill>
              </a:rPr>
              <a:t>: </a:t>
            </a:r>
            <a:r>
              <a:rPr lang="fr-FR" dirty="0" err="1">
                <a:solidFill>
                  <a:schemeClr val="accent5">
                    <a:lumMod val="60000"/>
                    <a:lumOff val="40000"/>
                  </a:schemeClr>
                </a:solidFill>
              </a:rPr>
              <a:t>Mitglied</a:t>
            </a:r>
            <a:r>
              <a:rPr lang="fr-FR" dirty="0">
                <a:solidFill>
                  <a:schemeClr val="accent5">
                    <a:lumMod val="60000"/>
                    <a:lumOff val="40000"/>
                  </a:schemeClr>
                </a:solidFill>
              </a:rPr>
              <a:t> </a:t>
            </a:r>
            <a:r>
              <a:rPr lang="fr-FR" dirty="0" err="1">
                <a:solidFill>
                  <a:schemeClr val="accent5">
                    <a:lumMod val="60000"/>
                    <a:lumOff val="40000"/>
                  </a:schemeClr>
                </a:solidFill>
              </a:rPr>
              <a:t>einer</a:t>
            </a:r>
            <a:r>
              <a:rPr lang="fr-FR" dirty="0">
                <a:solidFill>
                  <a:schemeClr val="accent5">
                    <a:lumMod val="60000"/>
                    <a:lumOff val="40000"/>
                  </a:schemeClr>
                </a:solidFill>
              </a:rPr>
              <a:t> </a:t>
            </a:r>
            <a:r>
              <a:rPr lang="fr-FR" dirty="0" err="1">
                <a:solidFill>
                  <a:schemeClr val="accent5">
                    <a:lumMod val="60000"/>
                    <a:lumOff val="40000"/>
                  </a:schemeClr>
                </a:solidFill>
              </a:rPr>
              <a:t>Familie</a:t>
            </a:r>
            <a:r>
              <a:rPr lang="fr-FR" dirty="0">
                <a:solidFill>
                  <a:schemeClr val="accent5">
                    <a:lumMod val="60000"/>
                    <a:lumOff val="40000"/>
                  </a:schemeClr>
                </a:solidFill>
              </a:rPr>
              <a:t> </a:t>
            </a:r>
            <a:r>
              <a:rPr lang="fr-FR" dirty="0" err="1">
                <a:solidFill>
                  <a:schemeClr val="accent5">
                    <a:lumMod val="60000"/>
                    <a:lumOff val="40000"/>
                  </a:schemeClr>
                </a:solidFill>
              </a:rPr>
              <a:t>seit</a:t>
            </a:r>
            <a:r>
              <a:rPr lang="fr-FR" dirty="0">
                <a:solidFill>
                  <a:schemeClr val="accent5">
                    <a:lumMod val="60000"/>
                    <a:lumOff val="40000"/>
                  </a:schemeClr>
                </a:solidFill>
              </a:rPr>
              <a:t> </a:t>
            </a:r>
            <a:r>
              <a:rPr lang="fr-FR" dirty="0" err="1">
                <a:solidFill>
                  <a:schemeClr val="accent5">
                    <a:lumMod val="60000"/>
                    <a:lumOff val="40000"/>
                  </a:schemeClr>
                </a:solidFill>
              </a:rPr>
              <a:t>langem</a:t>
            </a:r>
            <a:r>
              <a:rPr lang="fr-FR" dirty="0">
                <a:solidFill>
                  <a:schemeClr val="accent5">
                    <a:lumMod val="60000"/>
                    <a:lumOff val="40000"/>
                  </a:schemeClr>
                </a:solidFill>
              </a:rPr>
              <a:t> </a:t>
            </a:r>
            <a:r>
              <a:rPr lang="fr-FR" dirty="0" err="1">
                <a:solidFill>
                  <a:schemeClr val="accent5">
                    <a:lumMod val="60000"/>
                    <a:lumOff val="40000"/>
                  </a:schemeClr>
                </a:solidFill>
              </a:rPr>
              <a:t>röm</a:t>
            </a:r>
            <a:r>
              <a:rPr lang="fr-FR" dirty="0">
                <a:solidFill>
                  <a:schemeClr val="accent5">
                    <a:lumMod val="60000"/>
                    <a:lumOff val="40000"/>
                  </a:schemeClr>
                </a:solidFill>
              </a:rPr>
              <a:t>. </a:t>
            </a:r>
            <a:r>
              <a:rPr lang="fr-FR" dirty="0" err="1">
                <a:solidFill>
                  <a:schemeClr val="accent5">
                    <a:lumMod val="60000"/>
                    <a:lumOff val="40000"/>
                  </a:schemeClr>
                </a:solidFill>
              </a:rPr>
              <a:t>Bürgerrecht</a:t>
            </a:r>
            <a:r>
              <a:rPr lang="fr-FR" dirty="0">
                <a:solidFill>
                  <a:schemeClr val="accent5">
                    <a:lumMod val="60000"/>
                    <a:lumOff val="40000"/>
                  </a:schemeClr>
                </a:solidFill>
              </a:rPr>
              <a:t>; </a:t>
            </a:r>
            <a:br>
              <a:rPr lang="fr-FR" dirty="0">
                <a:solidFill>
                  <a:schemeClr val="accent5">
                    <a:lumMod val="60000"/>
                    <a:lumOff val="40000"/>
                  </a:schemeClr>
                </a:solidFill>
              </a:rPr>
            </a:br>
            <a:r>
              <a:rPr lang="fr-FR" dirty="0" err="1">
                <a:solidFill>
                  <a:schemeClr val="accent5">
                    <a:lumMod val="60000"/>
                    <a:lumOff val="40000"/>
                  </a:schemeClr>
                </a:solidFill>
              </a:rPr>
              <a:t>hoher</a:t>
            </a:r>
            <a:r>
              <a:rPr lang="fr-FR" dirty="0">
                <a:solidFill>
                  <a:schemeClr val="accent5">
                    <a:lumMod val="60000"/>
                    <a:lumOff val="40000"/>
                  </a:schemeClr>
                </a:solidFill>
              </a:rPr>
              <a:t> </a:t>
            </a:r>
            <a:r>
              <a:rPr lang="fr-FR" dirty="0" err="1">
                <a:solidFill>
                  <a:schemeClr val="accent5">
                    <a:lumMod val="60000"/>
                    <a:lumOff val="40000"/>
                  </a:schemeClr>
                </a:solidFill>
              </a:rPr>
              <a:t>sozialer</a:t>
            </a:r>
            <a:r>
              <a:rPr lang="fr-FR" dirty="0">
                <a:solidFill>
                  <a:schemeClr val="accent5">
                    <a:lumMod val="60000"/>
                    <a:lumOff val="40000"/>
                  </a:schemeClr>
                </a:solidFill>
              </a:rPr>
              <a:t> </a:t>
            </a:r>
            <a:r>
              <a:rPr lang="fr-FR" dirty="0" err="1">
                <a:solidFill>
                  <a:schemeClr val="accent5">
                    <a:lumMod val="60000"/>
                    <a:lumOff val="40000"/>
                  </a:schemeClr>
                </a:solidFill>
              </a:rPr>
              <a:t>Status</a:t>
            </a:r>
            <a:endParaRPr lang="fr-FR" dirty="0">
              <a:solidFill>
                <a:schemeClr val="accent5">
                  <a:lumMod val="60000"/>
                  <a:lumOff val="40000"/>
                </a:schemeClr>
              </a:solidFill>
            </a:endParaRPr>
          </a:p>
          <a:p>
            <a:pPr marL="548640" lvl="3" indent="-274320">
              <a:buClr>
                <a:schemeClr val="accent1">
                  <a:lumMod val="60000"/>
                  <a:lumOff val="40000"/>
                </a:schemeClr>
              </a:buClr>
            </a:pPr>
            <a:endParaRPr lang="fr-FR" dirty="0">
              <a:solidFill>
                <a:schemeClr val="accent5">
                  <a:lumMod val="60000"/>
                  <a:lumOff val="40000"/>
                </a:schemeClr>
              </a:solidFill>
            </a:endParaRPr>
          </a:p>
          <a:p>
            <a:pPr marL="274320" lvl="2" indent="-274320">
              <a:buClr>
                <a:schemeClr val="accent1">
                  <a:lumMod val="60000"/>
                  <a:lumOff val="40000"/>
                </a:schemeClr>
              </a:buClr>
            </a:pPr>
            <a:r>
              <a:rPr lang="fr-FR" dirty="0" err="1">
                <a:solidFill>
                  <a:schemeClr val="accent5">
                    <a:lumMod val="60000"/>
                    <a:lumOff val="40000"/>
                  </a:schemeClr>
                </a:solidFill>
              </a:rPr>
              <a:t>Zentrale</a:t>
            </a:r>
            <a:r>
              <a:rPr lang="fr-FR" dirty="0">
                <a:solidFill>
                  <a:schemeClr val="accent5">
                    <a:lumMod val="60000"/>
                    <a:lumOff val="40000"/>
                  </a:schemeClr>
                </a:solidFill>
              </a:rPr>
              <a:t> </a:t>
            </a:r>
            <a:r>
              <a:rPr lang="fr-FR" dirty="0" err="1">
                <a:solidFill>
                  <a:schemeClr val="accent5">
                    <a:lumMod val="60000"/>
                    <a:lumOff val="40000"/>
                  </a:schemeClr>
                </a:solidFill>
              </a:rPr>
              <a:t>Aufgabe</a:t>
            </a:r>
            <a:r>
              <a:rPr lang="fr-FR" dirty="0">
                <a:solidFill>
                  <a:schemeClr val="accent5">
                    <a:lumMod val="60000"/>
                    <a:lumOff val="40000"/>
                  </a:schemeClr>
                </a:solidFill>
              </a:rPr>
              <a:t> fur </a:t>
            </a:r>
            <a:r>
              <a:rPr lang="fr-FR" dirty="0" err="1">
                <a:solidFill>
                  <a:schemeClr val="accent5">
                    <a:lumMod val="60000"/>
                    <a:lumOff val="40000"/>
                  </a:schemeClr>
                </a:solidFill>
              </a:rPr>
              <a:t>Kaiserpriester</a:t>
            </a:r>
            <a:r>
              <a:rPr lang="fr-FR" dirty="0">
                <a:solidFill>
                  <a:schemeClr val="accent5">
                    <a:lumMod val="60000"/>
                    <a:lumOff val="40000"/>
                  </a:schemeClr>
                </a:solidFill>
              </a:rPr>
              <a:t>:</a:t>
            </a:r>
          </a:p>
          <a:p>
            <a:pPr marL="548640" lvl="3" indent="-274320">
              <a:buClr>
                <a:schemeClr val="accent1">
                  <a:lumMod val="60000"/>
                  <a:lumOff val="40000"/>
                </a:schemeClr>
              </a:buClr>
            </a:pPr>
            <a:r>
              <a:rPr lang="fr-FR" dirty="0">
                <a:solidFill>
                  <a:schemeClr val="accent5">
                    <a:lumMod val="60000"/>
                    <a:lumOff val="40000"/>
                  </a:schemeClr>
                </a:solidFill>
              </a:rPr>
              <a:t>Organisation </a:t>
            </a:r>
            <a:r>
              <a:rPr lang="fr-FR" dirty="0" err="1">
                <a:solidFill>
                  <a:schemeClr val="accent5">
                    <a:lumMod val="60000"/>
                    <a:lumOff val="40000"/>
                  </a:schemeClr>
                </a:solidFill>
              </a:rPr>
              <a:t>von</a:t>
            </a:r>
            <a:r>
              <a:rPr lang="fr-FR" dirty="0">
                <a:solidFill>
                  <a:schemeClr val="accent5">
                    <a:lumMod val="60000"/>
                    <a:lumOff val="40000"/>
                  </a:schemeClr>
                </a:solidFill>
              </a:rPr>
              <a:t> </a:t>
            </a:r>
            <a:r>
              <a:rPr lang="fr-FR" dirty="0" err="1">
                <a:solidFill>
                  <a:schemeClr val="accent5">
                    <a:lumMod val="60000"/>
                    <a:lumOff val="40000"/>
                  </a:schemeClr>
                </a:solidFill>
              </a:rPr>
              <a:t>Spielen</a:t>
            </a:r>
            <a:r>
              <a:rPr lang="fr-FR" dirty="0">
                <a:solidFill>
                  <a:schemeClr val="accent5">
                    <a:lumMod val="60000"/>
                    <a:lumOff val="40000"/>
                  </a:schemeClr>
                </a:solidFill>
              </a:rPr>
              <a:t> </a:t>
            </a:r>
            <a:br>
              <a:rPr lang="fr-FR" dirty="0">
                <a:solidFill>
                  <a:schemeClr val="accent5">
                    <a:lumMod val="60000"/>
                    <a:lumOff val="40000"/>
                  </a:schemeClr>
                </a:solidFill>
              </a:rPr>
            </a:br>
            <a:r>
              <a:rPr lang="fr-FR" dirty="0">
                <a:solidFill>
                  <a:schemeClr val="accent5">
                    <a:lumMod val="60000"/>
                    <a:lumOff val="40000"/>
                  </a:schemeClr>
                </a:solidFill>
              </a:rPr>
              <a:t>(</a:t>
            </a:r>
            <a:r>
              <a:rPr lang="fr-FR" dirty="0" err="1">
                <a:solidFill>
                  <a:schemeClr val="accent5">
                    <a:lumMod val="60000"/>
                    <a:lumOff val="40000"/>
                  </a:schemeClr>
                </a:solidFill>
              </a:rPr>
              <a:t>für</a:t>
            </a:r>
            <a:r>
              <a:rPr lang="fr-FR" dirty="0">
                <a:solidFill>
                  <a:schemeClr val="accent5">
                    <a:lumMod val="60000"/>
                    <a:lumOff val="40000"/>
                  </a:schemeClr>
                </a:solidFill>
              </a:rPr>
              <a:t> 12 Tage!)</a:t>
            </a:r>
          </a:p>
          <a:p>
            <a:pPr marL="548640" lvl="3" indent="-274320">
              <a:buClr>
                <a:schemeClr val="accent1">
                  <a:lumMod val="60000"/>
                  <a:lumOff val="40000"/>
                </a:schemeClr>
              </a:buClr>
            </a:pPr>
            <a:r>
              <a:rPr lang="fr-FR" dirty="0" err="1">
                <a:solidFill>
                  <a:schemeClr val="accent5">
                    <a:lumMod val="60000"/>
                    <a:lumOff val="40000"/>
                  </a:schemeClr>
                </a:solidFill>
              </a:rPr>
              <a:t>Verteilung</a:t>
            </a:r>
            <a:r>
              <a:rPr lang="fr-FR" dirty="0">
                <a:solidFill>
                  <a:schemeClr val="accent5">
                    <a:lumMod val="60000"/>
                    <a:lumOff val="40000"/>
                  </a:schemeClr>
                </a:solidFill>
              </a:rPr>
              <a:t> </a:t>
            </a:r>
            <a:r>
              <a:rPr lang="fr-FR" dirty="0" err="1">
                <a:solidFill>
                  <a:schemeClr val="accent5">
                    <a:lumMod val="60000"/>
                    <a:lumOff val="40000"/>
                  </a:schemeClr>
                </a:solidFill>
              </a:rPr>
              <a:t>von</a:t>
            </a:r>
            <a:r>
              <a:rPr lang="fr-FR" dirty="0">
                <a:solidFill>
                  <a:schemeClr val="accent5">
                    <a:lumMod val="60000"/>
                    <a:lumOff val="40000"/>
                  </a:schemeClr>
                </a:solidFill>
              </a:rPr>
              <a:t> </a:t>
            </a:r>
            <a:r>
              <a:rPr lang="fr-FR" dirty="0" err="1">
                <a:solidFill>
                  <a:schemeClr val="accent5">
                    <a:lumMod val="60000"/>
                    <a:lumOff val="40000"/>
                  </a:schemeClr>
                </a:solidFill>
              </a:rPr>
              <a:t>Nahrung</a:t>
            </a:r>
            <a:r>
              <a:rPr lang="fr-FR" dirty="0">
                <a:solidFill>
                  <a:schemeClr val="accent5">
                    <a:lumMod val="60000"/>
                    <a:lumOff val="40000"/>
                  </a:schemeClr>
                </a:solidFill>
              </a:rPr>
              <a:t>, </a:t>
            </a:r>
            <a:r>
              <a:rPr lang="fr-FR" dirty="0" err="1">
                <a:solidFill>
                  <a:schemeClr val="accent5">
                    <a:lumMod val="60000"/>
                    <a:lumOff val="40000"/>
                  </a:schemeClr>
                </a:solidFill>
              </a:rPr>
              <a:t>Öl</a:t>
            </a:r>
            <a:r>
              <a:rPr lang="fr-FR" dirty="0">
                <a:solidFill>
                  <a:schemeClr val="accent5">
                    <a:lumMod val="60000"/>
                    <a:lumOff val="40000"/>
                  </a:schemeClr>
                </a:solidFill>
              </a:rPr>
              <a:t> </a:t>
            </a:r>
            <a:r>
              <a:rPr lang="fr-FR" dirty="0" err="1">
                <a:solidFill>
                  <a:schemeClr val="accent5">
                    <a:lumMod val="60000"/>
                    <a:lumOff val="40000"/>
                  </a:schemeClr>
                </a:solidFill>
              </a:rPr>
              <a:t>und</a:t>
            </a:r>
            <a:r>
              <a:rPr lang="fr-FR" dirty="0">
                <a:solidFill>
                  <a:schemeClr val="accent5">
                    <a:lumMod val="60000"/>
                    <a:lumOff val="40000"/>
                  </a:schemeClr>
                </a:solidFill>
              </a:rPr>
              <a:t> </a:t>
            </a:r>
            <a:r>
              <a:rPr lang="fr-FR" dirty="0" err="1">
                <a:solidFill>
                  <a:schemeClr val="accent5">
                    <a:lumMod val="60000"/>
                    <a:lumOff val="40000"/>
                  </a:schemeClr>
                </a:solidFill>
              </a:rPr>
              <a:t>Geld</a:t>
            </a:r>
            <a:endParaRPr lang="fr-FR" dirty="0">
              <a:solidFill>
                <a:schemeClr val="accent5">
                  <a:lumMod val="60000"/>
                  <a:lumOff val="40000"/>
                </a:schemeClr>
              </a:solidFill>
            </a:endParaRPr>
          </a:p>
        </p:txBody>
      </p:sp>
      <p:sp>
        <p:nvSpPr>
          <p:cNvPr id="6" name="Content Placeholder 2"/>
          <p:cNvSpPr txBox="1">
            <a:spLocks/>
          </p:cNvSpPr>
          <p:nvPr/>
        </p:nvSpPr>
        <p:spPr>
          <a:xfrm>
            <a:off x="3779912" y="1600200"/>
            <a:ext cx="5256584" cy="4997152"/>
          </a:xfrm>
          <a:prstGeom prst="rect">
            <a:avLst/>
          </a:prstGeom>
        </p:spPr>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None/>
            </a:pPr>
            <a:r>
              <a:rPr lang="en-GB" b="1" dirty="0" err="1"/>
              <a:t>I.Didyma</a:t>
            </a:r>
            <a:r>
              <a:rPr lang="en-GB" b="1" dirty="0"/>
              <a:t> 279</a:t>
            </a:r>
            <a:br>
              <a:rPr lang="en-GB" b="1" dirty="0"/>
            </a:br>
            <a:r>
              <a:rPr lang="en-GB" b="1" dirty="0" err="1"/>
              <a:t>Ehreninschrift</a:t>
            </a:r>
            <a:r>
              <a:rPr lang="en-GB" b="1" dirty="0"/>
              <a:t>  fur </a:t>
            </a:r>
            <a:r>
              <a:rPr lang="en-GB" b="1" dirty="0" err="1"/>
              <a:t>ihren</a:t>
            </a:r>
            <a:r>
              <a:rPr lang="en-GB" b="1" dirty="0"/>
              <a:t> </a:t>
            </a:r>
            <a:r>
              <a:rPr lang="en-GB" b="1" dirty="0" err="1"/>
              <a:t>Sohn</a:t>
            </a:r>
            <a:br>
              <a:rPr lang="en-GB" b="1" dirty="0"/>
            </a:br>
            <a:r>
              <a:rPr lang="el-GR" b="1" dirty="0">
                <a:solidFill>
                  <a:srgbClr val="FF0000"/>
                </a:solidFill>
              </a:rPr>
              <a:t>Μ. </a:t>
            </a:r>
            <a:r>
              <a:rPr lang="en-GB" b="1" dirty="0">
                <a:solidFill>
                  <a:srgbClr val="FF0000"/>
                </a:solidFill>
              </a:rPr>
              <a:t>O</a:t>
            </a:r>
            <a:r>
              <a:rPr lang="el-GR" b="1" dirty="0">
                <a:solidFill>
                  <a:srgbClr val="FF0000"/>
                </a:solidFill>
              </a:rPr>
              <a:t>ὔλπιος Φλαβιανὸς Δαμᾶς</a:t>
            </a:r>
            <a:br>
              <a:rPr lang="en-GB" b="1" dirty="0"/>
            </a:br>
            <a:br>
              <a:rPr lang="en-GB" b="1" dirty="0"/>
            </a:br>
            <a:r>
              <a:rPr lang="en-GB" dirty="0"/>
              <a:t>ll. 9-18 : </a:t>
            </a:r>
            <a:r>
              <a:rPr lang="vi-VN" dirty="0"/>
              <a:t>πατρὸς Φλ(αουίου) Δαμᾶ, μητρὸς δὲ Φλ[α]|βιανῆς Γλαφύρας, </a:t>
            </a:r>
            <a:r>
              <a:rPr lang="vi-VN" b="1" dirty="0">
                <a:solidFill>
                  <a:schemeClr val="accent5">
                    <a:lumMod val="60000"/>
                    <a:lumOff val="40000"/>
                  </a:schemeClr>
                </a:solidFill>
              </a:rPr>
              <a:t>ἀρχιερέων τῶν Σε|βαστῶν, </a:t>
            </a:r>
            <a:r>
              <a:rPr lang="vi-VN" dirty="0"/>
              <a:t>ποιησάντων θεωρίας ἐπὶ ἡ|μέρας δέκα καὶ μονομαχίας ἀποτό|μους ἐπὶ ἡμέρας δεκαδύο καὶ </a:t>
            </a:r>
            <a:r>
              <a:rPr lang="vi-VN" b="1" dirty="0">
                <a:solidFill>
                  <a:schemeClr val="accent5">
                    <a:lumMod val="60000"/>
                    <a:lumOff val="40000"/>
                  </a:schemeClr>
                </a:solidFill>
              </a:rPr>
              <a:t>ἀρχιερέ|ων τῆς Ἰωνίας</a:t>
            </a:r>
            <a:r>
              <a:rPr lang="vi-VN" dirty="0"/>
              <a:t>, ποιησάντων δὲ καὶ ἑ[σ|τιά]σεις καὶ δημοθοινίας καὶ γυμν[ι|κα ? καὶ ἐπι]δ̣όσει[ς] καὶ ἱπποδ[ρομίας]. </a:t>
            </a:r>
            <a:br>
              <a:rPr lang="vi-VN" dirty="0"/>
            </a:br>
            <a:r>
              <a:rPr lang="en-GB" dirty="0"/>
              <a:t>B l. 1: [</a:t>
            </a:r>
            <a:r>
              <a:rPr lang="vi-VN" dirty="0"/>
              <a:t>στεφα]νηφόρω̣[ν]</a:t>
            </a:r>
          </a:p>
          <a:p>
            <a:endParaRPr lang="en-GB" sz="2000" dirty="0"/>
          </a:p>
          <a:p>
            <a:pPr marL="0" indent="0">
              <a:buNone/>
            </a:pPr>
            <a:r>
              <a:rPr lang="en-GB" sz="2000" dirty="0" err="1">
                <a:solidFill>
                  <a:schemeClr val="accent2">
                    <a:lumMod val="40000"/>
                    <a:lumOff val="60000"/>
                  </a:schemeClr>
                </a:solidFill>
              </a:rPr>
              <a:t>Sein</a:t>
            </a:r>
            <a:r>
              <a:rPr lang="en-GB" sz="2000" dirty="0">
                <a:solidFill>
                  <a:schemeClr val="accent2">
                    <a:lumMod val="40000"/>
                    <a:lumOff val="60000"/>
                  </a:schemeClr>
                </a:solidFill>
              </a:rPr>
              <a:t> </a:t>
            </a:r>
            <a:r>
              <a:rPr lang="en-GB" sz="2000" dirty="0" err="1">
                <a:solidFill>
                  <a:schemeClr val="accent2">
                    <a:lumMod val="40000"/>
                    <a:lumOff val="60000"/>
                  </a:schemeClr>
                </a:solidFill>
              </a:rPr>
              <a:t>Vater</a:t>
            </a:r>
            <a:r>
              <a:rPr lang="en-GB" sz="2000" dirty="0">
                <a:solidFill>
                  <a:schemeClr val="accent2">
                    <a:lumMod val="40000"/>
                    <a:lumOff val="60000"/>
                  </a:schemeClr>
                </a:solidFill>
              </a:rPr>
              <a:t> </a:t>
            </a:r>
            <a:r>
              <a:rPr lang="en-GB" sz="2000" dirty="0" err="1">
                <a:solidFill>
                  <a:schemeClr val="accent2">
                    <a:lumMod val="40000"/>
                    <a:lumOff val="60000"/>
                  </a:schemeClr>
                </a:solidFill>
              </a:rPr>
              <a:t>ist</a:t>
            </a:r>
            <a:r>
              <a:rPr lang="en-GB" sz="2000" dirty="0">
                <a:solidFill>
                  <a:schemeClr val="accent2">
                    <a:lumMod val="40000"/>
                    <a:lumOff val="60000"/>
                  </a:schemeClr>
                </a:solidFill>
              </a:rPr>
              <a:t> Flavius </a:t>
            </a:r>
            <a:r>
              <a:rPr lang="en-GB" sz="2000" dirty="0" err="1">
                <a:solidFill>
                  <a:schemeClr val="accent2">
                    <a:lumMod val="40000"/>
                    <a:lumOff val="60000"/>
                  </a:schemeClr>
                </a:solidFill>
              </a:rPr>
              <a:t>Damas</a:t>
            </a:r>
            <a:r>
              <a:rPr lang="en-GB" sz="2000" dirty="0">
                <a:solidFill>
                  <a:schemeClr val="accent2">
                    <a:lumMod val="40000"/>
                    <a:lumOff val="60000"/>
                  </a:schemeClr>
                </a:solidFill>
              </a:rPr>
              <a:t>, seine Mutter </a:t>
            </a:r>
            <a:r>
              <a:rPr lang="en-GB" sz="2000" dirty="0" err="1">
                <a:solidFill>
                  <a:schemeClr val="accent2">
                    <a:lumMod val="40000"/>
                    <a:lumOff val="60000"/>
                  </a:schemeClr>
                </a:solidFill>
              </a:rPr>
              <a:t>Flavianè</a:t>
            </a:r>
            <a:r>
              <a:rPr lang="en-GB" sz="2000" dirty="0">
                <a:solidFill>
                  <a:schemeClr val="accent2">
                    <a:lumMod val="40000"/>
                    <a:lumOff val="60000"/>
                  </a:schemeClr>
                </a:solidFill>
              </a:rPr>
              <a:t> </a:t>
            </a:r>
            <a:r>
              <a:rPr lang="en-GB" sz="2000" dirty="0" err="1">
                <a:solidFill>
                  <a:schemeClr val="accent2">
                    <a:lumMod val="40000"/>
                    <a:lumOff val="60000"/>
                  </a:schemeClr>
                </a:solidFill>
              </a:rPr>
              <a:t>Glaphyra</a:t>
            </a:r>
            <a:r>
              <a:rPr lang="en-GB" sz="2000" dirty="0">
                <a:solidFill>
                  <a:schemeClr val="accent2">
                    <a:lumMod val="40000"/>
                    <a:lumOff val="60000"/>
                  </a:schemeClr>
                </a:solidFill>
              </a:rPr>
              <a:t> : </a:t>
            </a:r>
            <a:r>
              <a:rPr lang="en-GB" sz="2000" dirty="0" err="1">
                <a:solidFill>
                  <a:schemeClr val="accent2">
                    <a:lumMod val="40000"/>
                    <a:lumOff val="60000"/>
                  </a:schemeClr>
                </a:solidFill>
              </a:rPr>
              <a:t>als</a:t>
            </a:r>
            <a:r>
              <a:rPr lang="en-GB" sz="2000" dirty="0">
                <a:solidFill>
                  <a:schemeClr val="accent2">
                    <a:lumMod val="40000"/>
                    <a:lumOff val="60000"/>
                  </a:schemeClr>
                </a:solidFill>
              </a:rPr>
              <a:t> </a:t>
            </a:r>
            <a:r>
              <a:rPr lang="en-GB" sz="2000" b="1" dirty="0" err="1">
                <a:solidFill>
                  <a:schemeClr val="accent2">
                    <a:lumMod val="40000"/>
                    <a:lumOff val="60000"/>
                  </a:schemeClr>
                </a:solidFill>
              </a:rPr>
              <a:t>Hohepriester</a:t>
            </a:r>
            <a:r>
              <a:rPr lang="en-GB" sz="2000" b="1" dirty="0">
                <a:solidFill>
                  <a:schemeClr val="accent2">
                    <a:lumMod val="40000"/>
                    <a:lumOff val="60000"/>
                  </a:schemeClr>
                </a:solidFill>
              </a:rPr>
              <a:t> der Augusti </a:t>
            </a:r>
            <a:r>
              <a:rPr lang="en-GB" sz="2000" dirty="0" err="1">
                <a:solidFill>
                  <a:schemeClr val="accent2">
                    <a:lumMod val="40000"/>
                    <a:lumOff val="60000"/>
                  </a:schemeClr>
                </a:solidFill>
              </a:rPr>
              <a:t>haben</a:t>
            </a:r>
            <a:r>
              <a:rPr lang="en-GB" sz="2000" dirty="0">
                <a:solidFill>
                  <a:schemeClr val="accent2">
                    <a:lumMod val="40000"/>
                    <a:lumOff val="60000"/>
                  </a:schemeClr>
                </a:solidFill>
              </a:rPr>
              <a:t> </a:t>
            </a:r>
            <a:r>
              <a:rPr lang="en-GB" sz="2000" dirty="0" err="1">
                <a:solidFill>
                  <a:schemeClr val="accent2">
                    <a:lumMod val="40000"/>
                    <a:lumOff val="60000"/>
                  </a:schemeClr>
                </a:solidFill>
              </a:rPr>
              <a:t>Sie</a:t>
            </a:r>
            <a:r>
              <a:rPr lang="en-GB" sz="2000" dirty="0">
                <a:solidFill>
                  <a:schemeClr val="accent2">
                    <a:lumMod val="40000"/>
                    <a:lumOff val="60000"/>
                  </a:schemeClr>
                </a:solidFill>
              </a:rPr>
              <a:t> </a:t>
            </a:r>
            <a:r>
              <a:rPr lang="en-GB" sz="2000" dirty="0" err="1">
                <a:solidFill>
                  <a:schemeClr val="accent2">
                    <a:lumMod val="40000"/>
                    <a:lumOff val="60000"/>
                  </a:schemeClr>
                </a:solidFill>
              </a:rPr>
              <a:t>Spiele</a:t>
            </a:r>
            <a:r>
              <a:rPr lang="en-GB" sz="2000" dirty="0">
                <a:solidFill>
                  <a:schemeClr val="accent2">
                    <a:lumMod val="40000"/>
                    <a:lumOff val="60000"/>
                  </a:schemeClr>
                </a:solidFill>
              </a:rPr>
              <a:t> </a:t>
            </a:r>
            <a:r>
              <a:rPr lang="en-GB" sz="2000" dirty="0" err="1">
                <a:solidFill>
                  <a:schemeClr val="accent2">
                    <a:lumMod val="40000"/>
                    <a:lumOff val="60000"/>
                  </a:schemeClr>
                </a:solidFill>
              </a:rPr>
              <a:t>während</a:t>
            </a:r>
            <a:r>
              <a:rPr lang="en-GB" sz="2000" dirty="0">
                <a:solidFill>
                  <a:schemeClr val="accent2">
                    <a:lumMod val="40000"/>
                    <a:lumOff val="60000"/>
                  </a:schemeClr>
                </a:solidFill>
              </a:rPr>
              <a:t> 10 </a:t>
            </a:r>
            <a:r>
              <a:rPr lang="en-GB" sz="2000" dirty="0" err="1">
                <a:solidFill>
                  <a:schemeClr val="accent2">
                    <a:lumMod val="40000"/>
                    <a:lumOff val="60000"/>
                  </a:schemeClr>
                </a:solidFill>
              </a:rPr>
              <a:t>Tagen</a:t>
            </a:r>
            <a:r>
              <a:rPr lang="en-GB" sz="2000" dirty="0">
                <a:solidFill>
                  <a:schemeClr val="accent2">
                    <a:lumMod val="40000"/>
                    <a:lumOff val="60000"/>
                  </a:schemeClr>
                </a:solidFill>
              </a:rPr>
              <a:t>  und </a:t>
            </a:r>
            <a:r>
              <a:rPr lang="en-GB" sz="2000" b="1" dirty="0" err="1">
                <a:solidFill>
                  <a:schemeClr val="accent2">
                    <a:lumMod val="40000"/>
                    <a:lumOff val="60000"/>
                  </a:schemeClr>
                </a:solidFill>
              </a:rPr>
              <a:t>Gladiatorenkämpfe</a:t>
            </a:r>
            <a:r>
              <a:rPr lang="en-GB" sz="2000" dirty="0">
                <a:solidFill>
                  <a:schemeClr val="accent2">
                    <a:lumMod val="40000"/>
                    <a:lumOff val="60000"/>
                  </a:schemeClr>
                </a:solidFill>
              </a:rPr>
              <a:t> </a:t>
            </a:r>
            <a:r>
              <a:rPr lang="en-GB" sz="2000" dirty="0" err="1">
                <a:solidFill>
                  <a:schemeClr val="accent2">
                    <a:lumMod val="40000"/>
                    <a:lumOff val="60000"/>
                  </a:schemeClr>
                </a:solidFill>
              </a:rPr>
              <a:t>während</a:t>
            </a:r>
            <a:r>
              <a:rPr lang="en-GB" sz="2000" dirty="0">
                <a:solidFill>
                  <a:schemeClr val="accent2">
                    <a:lumMod val="40000"/>
                    <a:lumOff val="60000"/>
                  </a:schemeClr>
                </a:solidFill>
              </a:rPr>
              <a:t> 12 </a:t>
            </a:r>
            <a:r>
              <a:rPr lang="en-GB" sz="2000" dirty="0" err="1">
                <a:solidFill>
                  <a:schemeClr val="accent2">
                    <a:lumMod val="40000"/>
                    <a:lumOff val="60000"/>
                  </a:schemeClr>
                </a:solidFill>
              </a:rPr>
              <a:t>Tagen</a:t>
            </a:r>
            <a:r>
              <a:rPr lang="en-GB" sz="2000" dirty="0">
                <a:solidFill>
                  <a:schemeClr val="accent2">
                    <a:lumMod val="40000"/>
                    <a:lumOff val="60000"/>
                  </a:schemeClr>
                </a:solidFill>
              </a:rPr>
              <a:t> </a:t>
            </a:r>
            <a:r>
              <a:rPr lang="en-GB" sz="2000" dirty="0" err="1">
                <a:solidFill>
                  <a:schemeClr val="accent2">
                    <a:lumMod val="40000"/>
                    <a:lumOff val="60000"/>
                  </a:schemeClr>
                </a:solidFill>
              </a:rPr>
              <a:t>organisiert</a:t>
            </a:r>
            <a:r>
              <a:rPr lang="en-GB" sz="2000" dirty="0">
                <a:solidFill>
                  <a:schemeClr val="accent2">
                    <a:lumMod val="40000"/>
                    <a:lumOff val="60000"/>
                  </a:schemeClr>
                </a:solidFill>
              </a:rPr>
              <a:t>; </a:t>
            </a:r>
            <a:r>
              <a:rPr lang="en-GB" sz="2000" dirty="0" err="1">
                <a:solidFill>
                  <a:schemeClr val="accent2">
                    <a:lumMod val="40000"/>
                    <a:lumOff val="60000"/>
                  </a:schemeClr>
                </a:solidFill>
              </a:rPr>
              <a:t>sie</a:t>
            </a:r>
            <a:r>
              <a:rPr lang="en-GB" sz="2000" dirty="0">
                <a:solidFill>
                  <a:schemeClr val="accent2">
                    <a:lumMod val="40000"/>
                    <a:lumOff val="60000"/>
                  </a:schemeClr>
                </a:solidFill>
              </a:rPr>
              <a:t> </a:t>
            </a:r>
            <a:r>
              <a:rPr lang="en-GB" sz="2000" dirty="0" err="1">
                <a:solidFill>
                  <a:schemeClr val="accent2">
                    <a:lumMod val="40000"/>
                    <a:lumOff val="60000"/>
                  </a:schemeClr>
                </a:solidFill>
              </a:rPr>
              <a:t>sind</a:t>
            </a:r>
            <a:r>
              <a:rPr lang="en-GB" sz="2000" dirty="0">
                <a:solidFill>
                  <a:schemeClr val="accent2">
                    <a:lumMod val="40000"/>
                    <a:lumOff val="60000"/>
                  </a:schemeClr>
                </a:solidFill>
              </a:rPr>
              <a:t>  </a:t>
            </a:r>
            <a:r>
              <a:rPr lang="en-GB" sz="2000" b="1" dirty="0" err="1">
                <a:solidFill>
                  <a:schemeClr val="accent2">
                    <a:lumMod val="40000"/>
                    <a:lumOff val="60000"/>
                  </a:schemeClr>
                </a:solidFill>
              </a:rPr>
              <a:t>Hohepriester</a:t>
            </a:r>
            <a:r>
              <a:rPr lang="en-GB" sz="2000" b="1" dirty="0">
                <a:solidFill>
                  <a:schemeClr val="accent2">
                    <a:lumMod val="40000"/>
                    <a:lumOff val="60000"/>
                  </a:schemeClr>
                </a:solidFill>
              </a:rPr>
              <a:t> </a:t>
            </a:r>
            <a:r>
              <a:rPr lang="en-GB" sz="2000" b="1" dirty="0" err="1">
                <a:solidFill>
                  <a:schemeClr val="accent2">
                    <a:lumMod val="40000"/>
                    <a:lumOff val="60000"/>
                  </a:schemeClr>
                </a:solidFill>
              </a:rPr>
              <a:t>Ioniens</a:t>
            </a:r>
            <a:r>
              <a:rPr lang="en-GB" sz="2000" dirty="0">
                <a:solidFill>
                  <a:schemeClr val="accent2">
                    <a:lumMod val="40000"/>
                    <a:lumOff val="60000"/>
                  </a:schemeClr>
                </a:solidFill>
              </a:rPr>
              <a:t>, </a:t>
            </a:r>
            <a:r>
              <a:rPr lang="en-GB" sz="2000" dirty="0" err="1">
                <a:solidFill>
                  <a:schemeClr val="accent2">
                    <a:lumMod val="40000"/>
                    <a:lumOff val="60000"/>
                  </a:schemeClr>
                </a:solidFill>
              </a:rPr>
              <a:t>haben</a:t>
            </a:r>
            <a:r>
              <a:rPr lang="en-GB" sz="2000" dirty="0">
                <a:solidFill>
                  <a:schemeClr val="accent2">
                    <a:lumMod val="40000"/>
                    <a:lumOff val="60000"/>
                  </a:schemeClr>
                </a:solidFill>
              </a:rPr>
              <a:t> </a:t>
            </a:r>
            <a:r>
              <a:rPr lang="en-GB" sz="2000" dirty="0" err="1">
                <a:solidFill>
                  <a:schemeClr val="accent2">
                    <a:lumMod val="40000"/>
                    <a:lumOff val="60000"/>
                  </a:schemeClr>
                </a:solidFill>
              </a:rPr>
              <a:t>Mahlzeiten</a:t>
            </a:r>
            <a:r>
              <a:rPr lang="en-GB" sz="2000" dirty="0">
                <a:solidFill>
                  <a:schemeClr val="accent2">
                    <a:lumMod val="40000"/>
                    <a:lumOff val="60000"/>
                  </a:schemeClr>
                </a:solidFill>
              </a:rPr>
              <a:t> und Banquette, </a:t>
            </a:r>
            <a:r>
              <a:rPr lang="en-GB" sz="2000" dirty="0" err="1">
                <a:solidFill>
                  <a:schemeClr val="accent2">
                    <a:lumMod val="40000"/>
                    <a:lumOff val="60000"/>
                  </a:schemeClr>
                </a:solidFill>
              </a:rPr>
              <a:t>sportliche</a:t>
            </a:r>
            <a:r>
              <a:rPr lang="en-GB" sz="2000" dirty="0">
                <a:solidFill>
                  <a:schemeClr val="accent2">
                    <a:lumMod val="40000"/>
                    <a:lumOff val="60000"/>
                  </a:schemeClr>
                </a:solidFill>
              </a:rPr>
              <a:t> </a:t>
            </a:r>
            <a:r>
              <a:rPr lang="en-GB" sz="2000" dirty="0" err="1">
                <a:solidFill>
                  <a:schemeClr val="accent2">
                    <a:lumMod val="40000"/>
                    <a:lumOff val="60000"/>
                  </a:schemeClr>
                </a:solidFill>
              </a:rPr>
              <a:t>Wettkämpfe</a:t>
            </a:r>
            <a:r>
              <a:rPr lang="en-GB" sz="2000" dirty="0">
                <a:solidFill>
                  <a:schemeClr val="accent2">
                    <a:lumMod val="40000"/>
                    <a:lumOff val="60000"/>
                  </a:schemeClr>
                </a:solidFill>
              </a:rPr>
              <a:t>, </a:t>
            </a:r>
            <a:r>
              <a:rPr lang="en-GB" sz="2000" dirty="0" err="1">
                <a:solidFill>
                  <a:schemeClr val="accent2">
                    <a:lumMod val="40000"/>
                    <a:lumOff val="60000"/>
                  </a:schemeClr>
                </a:solidFill>
              </a:rPr>
              <a:t>Verteilungen</a:t>
            </a:r>
            <a:r>
              <a:rPr lang="en-GB" sz="2000" dirty="0">
                <a:solidFill>
                  <a:schemeClr val="accent2">
                    <a:lumMod val="40000"/>
                    <a:lumOff val="60000"/>
                  </a:schemeClr>
                </a:solidFill>
              </a:rPr>
              <a:t> und </a:t>
            </a:r>
            <a:r>
              <a:rPr lang="en-GB" sz="2000" dirty="0" err="1">
                <a:solidFill>
                  <a:schemeClr val="accent2">
                    <a:lumMod val="40000"/>
                    <a:lumOff val="60000"/>
                  </a:schemeClr>
                </a:solidFill>
              </a:rPr>
              <a:t>Pferderennen</a:t>
            </a:r>
            <a:r>
              <a:rPr lang="en-GB" sz="2000" dirty="0">
                <a:solidFill>
                  <a:schemeClr val="accent2">
                    <a:lumMod val="40000"/>
                    <a:lumOff val="60000"/>
                  </a:schemeClr>
                </a:solidFill>
              </a:rPr>
              <a:t> </a:t>
            </a:r>
            <a:r>
              <a:rPr lang="en-GB" sz="2000" dirty="0" err="1">
                <a:solidFill>
                  <a:schemeClr val="accent2">
                    <a:lumMod val="40000"/>
                    <a:lumOff val="60000"/>
                  </a:schemeClr>
                </a:solidFill>
              </a:rPr>
              <a:t>organisiert</a:t>
            </a:r>
            <a:endParaRPr lang="en-GB" dirty="0">
              <a:solidFill>
                <a:schemeClr val="accent2">
                  <a:lumMod val="40000"/>
                  <a:lumOff val="60000"/>
                </a:schemeClr>
              </a:solidFill>
            </a:endParaRPr>
          </a:p>
        </p:txBody>
      </p:sp>
      <p:sp>
        <p:nvSpPr>
          <p:cNvPr id="7" name="TextBox 6"/>
          <p:cNvSpPr txBox="1"/>
          <p:nvPr/>
        </p:nvSpPr>
        <p:spPr>
          <a:xfrm>
            <a:off x="179512" y="6433591"/>
            <a:ext cx="6480720" cy="307777"/>
          </a:xfrm>
          <a:prstGeom prst="rect">
            <a:avLst/>
          </a:prstGeom>
          <a:noFill/>
        </p:spPr>
        <p:txBody>
          <a:bodyPr wrap="square" rtlCol="0">
            <a:spAutoFit/>
          </a:bodyPr>
          <a:lstStyle/>
          <a:p>
            <a:r>
              <a:rPr lang="en-GB" sz="1400" dirty="0">
                <a:solidFill>
                  <a:schemeClr val="tx1">
                    <a:lumMod val="50000"/>
                  </a:schemeClr>
                </a:solidFill>
                <a:effectLst>
                  <a:outerShdw blurRad="38100" dist="38100" dir="2700000" algn="tl">
                    <a:srgbClr val="000000">
                      <a:alpha val="43137"/>
                    </a:srgbClr>
                  </a:outerShdw>
                </a:effectLst>
              </a:rPr>
              <a:t>129 n. Chr. </a:t>
            </a:r>
            <a:r>
              <a:rPr lang="en-GB" sz="1400" dirty="0" err="1">
                <a:solidFill>
                  <a:schemeClr val="tx1">
                    <a:lumMod val="50000"/>
                  </a:schemeClr>
                </a:solidFill>
                <a:effectLst>
                  <a:outerShdw blurRad="38100" dist="38100" dir="2700000" algn="tl">
                    <a:srgbClr val="000000">
                      <a:alpha val="43137"/>
                    </a:srgbClr>
                  </a:outerShdw>
                </a:effectLst>
              </a:rPr>
              <a:t>als</a:t>
            </a:r>
            <a:r>
              <a:rPr lang="en-GB" sz="1400" dirty="0">
                <a:solidFill>
                  <a:schemeClr val="tx1">
                    <a:lumMod val="50000"/>
                  </a:schemeClr>
                </a:solidFill>
                <a:effectLst>
                  <a:outerShdw blurRad="38100" dist="38100" dir="2700000" algn="tl">
                    <a:srgbClr val="000000">
                      <a:alpha val="43137"/>
                    </a:srgbClr>
                  </a:outerShdw>
                </a:effectLst>
              </a:rPr>
              <a:t> Hadrian </a:t>
            </a:r>
            <a:r>
              <a:rPr lang="en-GB" sz="1400" dirty="0" err="1">
                <a:solidFill>
                  <a:schemeClr val="tx1">
                    <a:lumMod val="50000"/>
                  </a:schemeClr>
                </a:solidFill>
                <a:effectLst>
                  <a:outerShdw blurRad="38100" dist="38100" dir="2700000" algn="tl">
                    <a:srgbClr val="000000">
                      <a:alpha val="43137"/>
                    </a:srgbClr>
                  </a:outerShdw>
                </a:effectLst>
              </a:rPr>
              <a:t>nach</a:t>
            </a:r>
            <a:r>
              <a:rPr lang="en-GB" sz="1400" dirty="0">
                <a:solidFill>
                  <a:schemeClr val="tx1">
                    <a:lumMod val="50000"/>
                  </a:schemeClr>
                </a:solidFill>
                <a:effectLst>
                  <a:outerShdw blurRad="38100" dist="38100" dir="2700000" algn="tl">
                    <a:srgbClr val="000000">
                      <a:alpha val="43137"/>
                    </a:srgbClr>
                  </a:outerShdw>
                </a:effectLst>
              </a:rPr>
              <a:t> </a:t>
            </a:r>
            <a:r>
              <a:rPr lang="en-GB" sz="1400" dirty="0" err="1">
                <a:solidFill>
                  <a:schemeClr val="tx1">
                    <a:lumMod val="50000"/>
                  </a:schemeClr>
                </a:solidFill>
                <a:effectLst>
                  <a:outerShdw blurRad="38100" dist="38100" dir="2700000" algn="tl">
                    <a:srgbClr val="000000">
                      <a:alpha val="43137"/>
                    </a:srgbClr>
                  </a:outerShdw>
                </a:effectLst>
              </a:rPr>
              <a:t>Milet</a:t>
            </a:r>
            <a:r>
              <a:rPr lang="en-GB" sz="1400" dirty="0">
                <a:solidFill>
                  <a:schemeClr val="tx1">
                    <a:lumMod val="50000"/>
                  </a:schemeClr>
                </a:solidFill>
                <a:effectLst>
                  <a:outerShdw blurRad="38100" dist="38100" dir="2700000" algn="tl">
                    <a:srgbClr val="000000">
                      <a:alpha val="43137"/>
                    </a:srgbClr>
                  </a:outerShdw>
                </a:effectLst>
              </a:rPr>
              <a:t> </a:t>
            </a:r>
            <a:r>
              <a:rPr lang="en-GB" sz="1400" dirty="0" err="1">
                <a:solidFill>
                  <a:schemeClr val="tx1">
                    <a:lumMod val="50000"/>
                  </a:schemeClr>
                </a:solidFill>
                <a:effectLst>
                  <a:outerShdw blurRad="38100" dist="38100" dir="2700000" algn="tl">
                    <a:srgbClr val="000000">
                      <a:alpha val="43137"/>
                    </a:srgbClr>
                  </a:outerShdw>
                </a:effectLst>
              </a:rPr>
              <a:t>kam</a:t>
            </a:r>
            <a:r>
              <a:rPr lang="en-GB" sz="1400" dirty="0">
                <a:solidFill>
                  <a:schemeClr val="tx1">
                    <a:lumMod val="50000"/>
                  </a:schemeClr>
                </a:solidFill>
                <a:effectLst>
                  <a:outerShdw blurRad="38100" dist="38100" dir="2700000" algn="tl">
                    <a:srgbClr val="000000">
                      <a:alpha val="43137"/>
                    </a:srgbClr>
                  </a:outerShdw>
                </a:effectLst>
              </a:rPr>
              <a:t>? Cf. </a:t>
            </a:r>
            <a:r>
              <a:rPr lang="en-GB" sz="1400" dirty="0">
                <a:solidFill>
                  <a:schemeClr val="tx1">
                    <a:lumMod val="50000"/>
                  </a:schemeClr>
                </a:solidFill>
              </a:rPr>
              <a:t>Robert, </a:t>
            </a:r>
            <a:r>
              <a:rPr lang="en-GB" sz="1400" i="1" dirty="0" err="1">
                <a:solidFill>
                  <a:schemeClr val="tx1">
                    <a:lumMod val="50000"/>
                  </a:schemeClr>
                </a:solidFill>
              </a:rPr>
              <a:t>Gladiateurs</a:t>
            </a:r>
            <a:r>
              <a:rPr lang="en-GB" sz="1400" dirty="0">
                <a:solidFill>
                  <a:schemeClr val="tx1">
                    <a:lumMod val="50000"/>
                  </a:schemeClr>
                </a:solidFill>
              </a:rPr>
              <a:t>, n°192</a:t>
            </a:r>
            <a:endParaRPr lang="en-GB" sz="1400" dirty="0">
              <a:solidFill>
                <a:schemeClr val="tx1">
                  <a:lumMod val="50000"/>
                </a:schemeClr>
              </a:solidFill>
              <a:effectLst>
                <a:outerShdw blurRad="38100" dist="38100" dir="2700000" algn="tl">
                  <a:srgbClr val="000000">
                    <a:alpha val="43137"/>
                  </a:srgbClr>
                </a:outerShdw>
              </a:effectLst>
            </a:endParaRPr>
          </a:p>
        </p:txBody>
      </p:sp>
      <p:sp>
        <p:nvSpPr>
          <p:cNvPr id="8" name="TextBox 7"/>
          <p:cNvSpPr txBox="1"/>
          <p:nvPr/>
        </p:nvSpPr>
        <p:spPr>
          <a:xfrm>
            <a:off x="4932040" y="188640"/>
            <a:ext cx="3672408" cy="923330"/>
          </a:xfrm>
          <a:prstGeom prst="rect">
            <a:avLst/>
          </a:prstGeom>
          <a:solidFill>
            <a:srgbClr val="FFFF00"/>
          </a:solidFill>
          <a:ln>
            <a:solidFill>
              <a:srgbClr val="FFC000"/>
            </a:solidFill>
          </a:ln>
        </p:spPr>
        <p:txBody>
          <a:bodyPr wrap="square" rtlCol="0">
            <a:spAutoFit/>
          </a:bodyPr>
          <a:lstStyle/>
          <a:p>
            <a:r>
              <a:rPr lang="de-DE" b="1" dirty="0">
                <a:solidFill>
                  <a:srgbClr val="00B0F0"/>
                </a:solidFill>
              </a:rPr>
              <a:t>EXAMPLE FOR ACTIVITIES AND BENEFACTIONS OF IMP CULT PRIESTS</a:t>
            </a:r>
            <a:endParaRPr lang="en-GB" b="1" dirty="0">
              <a:solidFill>
                <a:srgbClr val="00B0F0"/>
              </a:solidFill>
            </a:endParaRPr>
          </a:p>
        </p:txBody>
      </p:sp>
    </p:spTree>
    <p:extLst>
      <p:ext uri="{BB962C8B-B14F-4D97-AF65-F5344CB8AC3E}">
        <p14:creationId xmlns:p14="http://schemas.microsoft.com/office/powerpoint/2010/main" val="995121610"/>
      </p:ext>
    </p:extLst>
  </p:cSld>
  <p:clrMapOvr>
    <a:masterClrMapping/>
  </p:clrMapOvr>
  <p:transition spd="slow">
    <p:randomBa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45258" y="332656"/>
            <a:ext cx="4174124" cy="4248472"/>
          </a:xfrm>
        </p:spPr>
      </p:pic>
      <p:sp>
        <p:nvSpPr>
          <p:cNvPr id="5" name="TextBox 4"/>
          <p:cNvSpPr txBox="1"/>
          <p:nvPr/>
        </p:nvSpPr>
        <p:spPr>
          <a:xfrm>
            <a:off x="5364088" y="332656"/>
            <a:ext cx="3456384" cy="307777"/>
          </a:xfrm>
          <a:prstGeom prst="rect">
            <a:avLst/>
          </a:prstGeom>
          <a:noFill/>
        </p:spPr>
        <p:txBody>
          <a:bodyPr wrap="square" rtlCol="0">
            <a:spAutoFit/>
          </a:bodyPr>
          <a:lstStyle/>
          <a:p>
            <a:r>
              <a:rPr lang="en-GB" sz="1400" dirty="0" err="1"/>
              <a:t>Blöcke</a:t>
            </a:r>
            <a:r>
              <a:rPr lang="en-GB" sz="1400" dirty="0"/>
              <a:t> </a:t>
            </a:r>
            <a:r>
              <a:rPr lang="en-GB" sz="1400" dirty="0" err="1"/>
              <a:t>vom</a:t>
            </a:r>
            <a:r>
              <a:rPr lang="en-GB" sz="1400" dirty="0"/>
              <a:t> </a:t>
            </a:r>
            <a:r>
              <a:rPr lang="en-GB" sz="1400" b="1" dirty="0" err="1"/>
              <a:t>Sebasteion</a:t>
            </a:r>
            <a:r>
              <a:rPr lang="en-GB" sz="1400" b="1" dirty="0"/>
              <a:t> </a:t>
            </a:r>
            <a:r>
              <a:rPr lang="en-GB" sz="1400" dirty="0"/>
              <a:t>(NY </a:t>
            </a:r>
            <a:r>
              <a:rPr lang="en-GB" sz="1400" dirty="0" err="1"/>
              <a:t>Uni</a:t>
            </a:r>
            <a:r>
              <a:rPr lang="en-GB" sz="1400" dirty="0"/>
              <a:t>)</a:t>
            </a: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32913"/>
          <a:stretch/>
        </p:blipFill>
        <p:spPr>
          <a:xfrm>
            <a:off x="1979712" y="3521142"/>
            <a:ext cx="4699764" cy="3192842"/>
          </a:xfrm>
          <a:prstGeom prst="rect">
            <a:avLst/>
          </a:prstGeom>
        </p:spPr>
      </p:pic>
      <p:sp>
        <p:nvSpPr>
          <p:cNvPr id="7" name="TextBox 6"/>
          <p:cNvSpPr txBox="1"/>
          <p:nvPr/>
        </p:nvSpPr>
        <p:spPr>
          <a:xfrm>
            <a:off x="3923928" y="6361583"/>
            <a:ext cx="2376264" cy="307777"/>
          </a:xfrm>
          <a:prstGeom prst="rect">
            <a:avLst/>
          </a:prstGeom>
          <a:noFill/>
        </p:spPr>
        <p:txBody>
          <a:bodyPr wrap="square" rtlCol="0">
            <a:spAutoFit/>
          </a:bodyPr>
          <a:lstStyle/>
          <a:p>
            <a:pPr algn="r"/>
            <a:r>
              <a:rPr lang="en-GB" sz="1400" dirty="0"/>
              <a:t>SW </a:t>
            </a:r>
            <a:r>
              <a:rPr lang="en-GB" sz="1400" dirty="0" err="1"/>
              <a:t>Ecke</a:t>
            </a:r>
            <a:r>
              <a:rPr lang="en-GB" sz="1400" dirty="0"/>
              <a:t> der agora</a:t>
            </a:r>
          </a:p>
        </p:txBody>
      </p:sp>
      <p:sp>
        <p:nvSpPr>
          <p:cNvPr id="12" name="TextBox 11"/>
          <p:cNvSpPr txBox="1"/>
          <p:nvPr/>
        </p:nvSpPr>
        <p:spPr>
          <a:xfrm>
            <a:off x="395535" y="1447909"/>
            <a:ext cx="5058519" cy="646331"/>
          </a:xfrm>
          <a:prstGeom prst="rect">
            <a:avLst/>
          </a:prstGeom>
          <a:noFill/>
        </p:spPr>
        <p:txBody>
          <a:bodyPr wrap="square" rtlCol="0">
            <a:spAutoFit/>
          </a:bodyPr>
          <a:lstStyle/>
          <a:p>
            <a:r>
              <a:rPr lang="en-GB" dirty="0"/>
              <a:t>Die </a:t>
            </a:r>
            <a:r>
              <a:rPr lang="en-GB" dirty="0" err="1"/>
              <a:t>meisten</a:t>
            </a:r>
            <a:r>
              <a:rPr lang="en-GB" dirty="0"/>
              <a:t> </a:t>
            </a:r>
            <a:r>
              <a:rPr lang="en-GB" dirty="0" err="1"/>
              <a:t>Inschriften</a:t>
            </a:r>
            <a:r>
              <a:rPr lang="en-GB" dirty="0"/>
              <a:t> von den </a:t>
            </a:r>
            <a:br>
              <a:rPr lang="en-GB" dirty="0"/>
            </a:br>
            <a:r>
              <a:rPr lang="en-GB" dirty="0"/>
              <a:t>Hadrian </a:t>
            </a:r>
            <a:r>
              <a:rPr lang="en-GB" dirty="0" err="1"/>
              <a:t>Thermen</a:t>
            </a:r>
            <a:r>
              <a:rPr lang="en-GB" dirty="0"/>
              <a:t> und </a:t>
            </a:r>
            <a:r>
              <a:rPr lang="en-GB" dirty="0" err="1"/>
              <a:t>vom</a:t>
            </a:r>
            <a:r>
              <a:rPr lang="en-GB" dirty="0"/>
              <a:t> </a:t>
            </a:r>
            <a:r>
              <a:rPr lang="en-GB" dirty="0" err="1"/>
              <a:t>Aphrodisias</a:t>
            </a:r>
            <a:r>
              <a:rPr lang="en-GB" dirty="0"/>
              <a:t> </a:t>
            </a:r>
            <a:r>
              <a:rPr lang="en-GB" dirty="0" err="1"/>
              <a:t>Tempel</a:t>
            </a: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200" y="3521141"/>
            <a:ext cx="2642964" cy="3192843"/>
          </a:xfrm>
          <a:prstGeom prst="rect">
            <a:avLst/>
          </a:prstGeom>
        </p:spPr>
      </p:pic>
      <p:sp>
        <p:nvSpPr>
          <p:cNvPr id="10" name="TextBox 9"/>
          <p:cNvSpPr txBox="1"/>
          <p:nvPr/>
        </p:nvSpPr>
        <p:spPr>
          <a:xfrm>
            <a:off x="5940152" y="6146140"/>
            <a:ext cx="3096344" cy="523220"/>
          </a:xfrm>
          <a:prstGeom prst="rect">
            <a:avLst/>
          </a:prstGeom>
          <a:noFill/>
        </p:spPr>
        <p:txBody>
          <a:bodyPr wrap="square" rtlCol="0">
            <a:spAutoFit/>
          </a:bodyPr>
          <a:lstStyle/>
          <a:p>
            <a:pPr algn="r"/>
            <a:r>
              <a:rPr lang="en-GB" sz="1400" dirty="0" err="1">
                <a:effectLst>
                  <a:outerShdw blurRad="38100" dist="38100" dir="2700000" algn="tl">
                    <a:srgbClr val="000000">
                      <a:alpha val="43137"/>
                    </a:srgbClr>
                  </a:outerShdw>
                </a:effectLst>
              </a:rPr>
              <a:t>Sebasteion</a:t>
            </a:r>
            <a:r>
              <a:rPr lang="en-GB" sz="1400" dirty="0">
                <a:effectLst>
                  <a:outerShdw blurRad="38100" dist="38100" dir="2700000" algn="tl">
                    <a:srgbClr val="000000">
                      <a:alpha val="43137"/>
                    </a:srgbClr>
                  </a:outerShdw>
                </a:effectLst>
              </a:rPr>
              <a:t>: Claudius </a:t>
            </a:r>
            <a:r>
              <a:rPr lang="en-GB" sz="1400" dirty="0" err="1">
                <a:effectLst>
                  <a:outerShdw blurRad="38100" dist="38100" dir="2700000" algn="tl">
                    <a:srgbClr val="000000">
                      <a:alpha val="43137"/>
                    </a:srgbClr>
                  </a:outerShdw>
                </a:effectLst>
              </a:rPr>
              <a:t>erobert</a:t>
            </a:r>
            <a:r>
              <a:rPr lang="en-GB" sz="1400" dirty="0">
                <a:effectLst>
                  <a:outerShdw blurRad="38100" dist="38100" dir="2700000" algn="tl">
                    <a:srgbClr val="000000">
                      <a:alpha val="43137"/>
                    </a:srgbClr>
                  </a:outerShdw>
                </a:effectLst>
              </a:rPr>
              <a:t> </a:t>
            </a:r>
            <a:r>
              <a:rPr lang="en-GB" sz="1400" dirty="0" err="1">
                <a:effectLst>
                  <a:outerShdw blurRad="38100" dist="38100" dir="2700000" algn="tl">
                    <a:srgbClr val="000000">
                      <a:alpha val="43137"/>
                    </a:srgbClr>
                  </a:outerShdw>
                </a:effectLst>
              </a:rPr>
              <a:t>Britannien</a:t>
            </a:r>
            <a:endParaRPr lang="en-GB" sz="1400"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3049" y="4984763"/>
            <a:ext cx="1674655" cy="1608550"/>
          </a:xfrm>
          <a:prstGeom prst="rect">
            <a:avLst/>
          </a:prstGeom>
        </p:spPr>
      </p:pic>
      <p:pic>
        <p:nvPicPr>
          <p:cNvPr id="16" name="Picture 15"/>
          <p:cNvPicPr>
            <a:picLocks noChangeAspect="1"/>
          </p:cNvPicPr>
          <p:nvPr/>
        </p:nvPicPr>
        <p:blipFill>
          <a:blip r:embed="rId6" cstate="print">
            <a:duotone>
              <a:prstClr val="black"/>
              <a:schemeClr val="accent6">
                <a:tint val="45000"/>
                <a:satMod val="400000"/>
              </a:schemeClr>
            </a:duotone>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tretch>
            <a:fillRect/>
          </a:stretch>
        </p:blipFill>
        <p:spPr>
          <a:xfrm>
            <a:off x="251520" y="2019885"/>
            <a:ext cx="4320480" cy="4721483"/>
          </a:xfrm>
          <a:prstGeom prst="rect">
            <a:avLst/>
          </a:prstGeom>
        </p:spPr>
      </p:pic>
      <p:sp>
        <p:nvSpPr>
          <p:cNvPr id="17" name="Oval 16"/>
          <p:cNvSpPr/>
          <p:nvPr/>
        </p:nvSpPr>
        <p:spPr>
          <a:xfrm>
            <a:off x="827584" y="2204864"/>
            <a:ext cx="1800200" cy="1008112"/>
          </a:xfrm>
          <a:prstGeom prst="ellipse">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763688" y="2123564"/>
            <a:ext cx="2232248" cy="369332"/>
          </a:xfrm>
          <a:prstGeom prst="rect">
            <a:avLst/>
          </a:prstGeom>
          <a:noFill/>
        </p:spPr>
        <p:txBody>
          <a:bodyPr wrap="square" rtlCol="0">
            <a:spAutoFit/>
          </a:bodyPr>
          <a:lstStyle/>
          <a:p>
            <a:r>
              <a:rPr lang="de-DE" b="1" dirty="0">
                <a:solidFill>
                  <a:schemeClr val="bg2">
                    <a:lumMod val="75000"/>
                    <a:lumOff val="25000"/>
                  </a:schemeClr>
                </a:solidFill>
                <a:effectLst>
                  <a:outerShdw blurRad="38100" dist="38100" dir="2700000" algn="tl">
                    <a:srgbClr val="000000">
                      <a:alpha val="43137"/>
                    </a:srgbClr>
                  </a:outerShdw>
                </a:effectLst>
              </a:rPr>
              <a:t>ARTEMIS TEMPEL</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
        <p:nvSpPr>
          <p:cNvPr id="19" name="TextBox 18"/>
          <p:cNvSpPr txBox="1"/>
          <p:nvPr/>
        </p:nvSpPr>
        <p:spPr>
          <a:xfrm>
            <a:off x="1115616" y="3789040"/>
            <a:ext cx="1440160" cy="369332"/>
          </a:xfrm>
          <a:prstGeom prst="rect">
            <a:avLst/>
          </a:prstGeom>
          <a:noFill/>
        </p:spPr>
        <p:txBody>
          <a:bodyPr wrap="square" rtlCol="0">
            <a:spAutoFit/>
          </a:bodyPr>
          <a:lstStyle/>
          <a:p>
            <a:pPr algn="ctr"/>
            <a:r>
              <a:rPr lang="de-DE" b="1" dirty="0">
                <a:solidFill>
                  <a:schemeClr val="bg2">
                    <a:lumMod val="75000"/>
                    <a:lumOff val="25000"/>
                  </a:schemeClr>
                </a:solidFill>
                <a:effectLst>
                  <a:outerShdw blurRad="38100" dist="38100" dir="2700000" algn="tl">
                    <a:srgbClr val="000000">
                      <a:alpha val="43137"/>
                    </a:srgbClr>
                  </a:outerShdw>
                </a:effectLst>
              </a:rPr>
              <a:t>AGORA</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2002184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500"/>
                                        <p:tgtEl>
                                          <p:spTgt spid="6"/>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vertical)">
                                      <p:cBhvr>
                                        <p:cTn id="11" dur="500"/>
                                        <p:tgtEl>
                                          <p:spTgt spid="7"/>
                                        </p:tgtEl>
                                      </p:cBhvr>
                                    </p:animEffect>
                                  </p:childTnLst>
                                </p:cTn>
                              </p:par>
                            </p:childTnLst>
                          </p:cTn>
                        </p:par>
                        <p:par>
                          <p:cTn id="12" fill="hold">
                            <p:stCondLst>
                              <p:cond delay="1000"/>
                            </p:stCondLst>
                            <p:childTnLst>
                              <p:par>
                                <p:cTn id="13" presetID="14" presetClass="entr" presetSubtype="5"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randombar(vertical)">
                                      <p:cBhvr>
                                        <p:cTn id="15" dur="500"/>
                                        <p:tgtEl>
                                          <p:spTgt spid="9"/>
                                        </p:tgtEl>
                                      </p:cBhvr>
                                    </p:animEffect>
                                  </p:childTnLst>
                                </p:cTn>
                              </p:par>
                            </p:childTnLst>
                          </p:cTn>
                        </p:par>
                        <p:par>
                          <p:cTn id="16" fill="hold">
                            <p:stCondLst>
                              <p:cond delay="1500"/>
                            </p:stCondLst>
                            <p:childTnLst>
                              <p:par>
                                <p:cTn id="17" presetID="14" presetClass="entr" presetSubtype="5"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500"/>
                                        <p:tgtEl>
                                          <p:spTgt spid="15"/>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3000"/>
                            </p:stCondLst>
                            <p:childTnLst>
                              <p:par>
                                <p:cTn id="29" presetID="14" presetClass="entr" presetSubtype="5"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randombar(vertical)">
                                      <p:cBhvr>
                                        <p:cTn id="31" dur="500"/>
                                        <p:tgtEl>
                                          <p:spTgt spid="17"/>
                                        </p:tgtEl>
                                      </p:cBhvr>
                                    </p:animEffect>
                                  </p:childTnLst>
                                </p:cTn>
                              </p:par>
                            </p:childTnLst>
                          </p:cTn>
                        </p:par>
                        <p:par>
                          <p:cTn id="32" fill="hold">
                            <p:stCondLst>
                              <p:cond delay="3500"/>
                            </p:stCondLst>
                            <p:childTnLst>
                              <p:par>
                                <p:cTn id="33" presetID="14" presetClass="entr" presetSubtype="5"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randombar(vertical)">
                                      <p:cBhvr>
                                        <p:cTn id="35" dur="500"/>
                                        <p:tgtEl>
                                          <p:spTgt spid="18"/>
                                        </p:tgtEl>
                                      </p:cBhvr>
                                    </p:animEffect>
                                  </p:childTnLst>
                                </p:cTn>
                              </p:par>
                            </p:childTnLst>
                          </p:cTn>
                        </p:par>
                        <p:par>
                          <p:cTn id="36" fill="hold">
                            <p:stCondLst>
                              <p:cond delay="4000"/>
                            </p:stCondLst>
                            <p:childTnLst>
                              <p:par>
                                <p:cTn id="37" presetID="14" presetClass="entr" presetSubtype="5"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vertical)">
                                      <p:cBhvr>
                                        <p:cTn id="3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7" grpId="0" animBg="1"/>
      <p:bldP spid="18" grpId="0"/>
      <p:bldP spid="19"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endParaRPr lang="en-GB"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580112" y="214774"/>
            <a:ext cx="3293655" cy="4726394"/>
          </a:xfrm>
        </p:spPr>
      </p:pic>
      <p:sp>
        <p:nvSpPr>
          <p:cNvPr id="6" name="TextBox 5"/>
          <p:cNvSpPr txBox="1"/>
          <p:nvPr/>
        </p:nvSpPr>
        <p:spPr>
          <a:xfrm>
            <a:off x="395535" y="1447909"/>
            <a:ext cx="5058519" cy="646331"/>
          </a:xfrm>
          <a:prstGeom prst="rect">
            <a:avLst/>
          </a:prstGeom>
          <a:noFill/>
        </p:spPr>
        <p:txBody>
          <a:bodyPr wrap="square" rtlCol="0">
            <a:spAutoFit/>
          </a:bodyPr>
          <a:lstStyle/>
          <a:p>
            <a:r>
              <a:rPr lang="en-GB" dirty="0"/>
              <a:t>Die </a:t>
            </a:r>
            <a:r>
              <a:rPr lang="en-GB" dirty="0" err="1"/>
              <a:t>meisten</a:t>
            </a:r>
            <a:r>
              <a:rPr lang="en-GB" dirty="0"/>
              <a:t> </a:t>
            </a:r>
            <a:r>
              <a:rPr lang="en-GB" dirty="0" err="1"/>
              <a:t>Inschriften</a:t>
            </a:r>
            <a:r>
              <a:rPr lang="en-GB" dirty="0"/>
              <a:t> von den </a:t>
            </a:r>
            <a:br>
              <a:rPr lang="en-GB" dirty="0"/>
            </a:br>
            <a:r>
              <a:rPr lang="en-GB" dirty="0"/>
              <a:t>Hadrian </a:t>
            </a:r>
            <a:r>
              <a:rPr lang="en-GB" dirty="0" err="1"/>
              <a:t>Thermen</a:t>
            </a:r>
            <a:r>
              <a:rPr lang="en-GB" dirty="0"/>
              <a:t> und </a:t>
            </a:r>
            <a:r>
              <a:rPr lang="en-GB" dirty="0" err="1"/>
              <a:t>vom</a:t>
            </a:r>
            <a:r>
              <a:rPr lang="en-GB" dirty="0"/>
              <a:t> </a:t>
            </a:r>
            <a:r>
              <a:rPr lang="en-GB" dirty="0" err="1"/>
              <a:t>Aphrodisias</a:t>
            </a:r>
            <a:r>
              <a:rPr lang="en-GB" dirty="0"/>
              <a:t> </a:t>
            </a:r>
            <a:r>
              <a:rPr lang="en-GB" dirty="0" err="1"/>
              <a:t>Tempel</a:t>
            </a:r>
            <a:endParaRPr lang="en-GB" dirty="0"/>
          </a:p>
        </p:txBody>
      </p:sp>
      <p:sp>
        <p:nvSpPr>
          <p:cNvPr id="3" name="TextBox 2"/>
          <p:cNvSpPr txBox="1"/>
          <p:nvPr/>
        </p:nvSpPr>
        <p:spPr>
          <a:xfrm>
            <a:off x="5724128" y="4915034"/>
            <a:ext cx="3240360" cy="1754326"/>
          </a:xfrm>
          <a:prstGeom prst="rect">
            <a:avLst/>
          </a:prstGeom>
          <a:noFill/>
        </p:spPr>
        <p:txBody>
          <a:bodyPr wrap="square" rtlCol="0">
            <a:spAutoFit/>
          </a:bodyPr>
          <a:lstStyle/>
          <a:p>
            <a:pPr algn="ctr"/>
            <a:r>
              <a:rPr lang="de-DE" dirty="0"/>
              <a:t>Aphrodite: eine lokale karische Göttin.</a:t>
            </a:r>
          </a:p>
          <a:p>
            <a:pPr algn="ctr"/>
            <a:r>
              <a:rPr lang="de-DE" dirty="0"/>
              <a:t>Die hellenistische Ikonographie macht aus der lokalen „Aphrodite“ eine Universalgottheit</a:t>
            </a:r>
            <a:endParaRPr lang="en-GB" dirty="0"/>
          </a:p>
        </p:txBody>
      </p:sp>
      <p:pic>
        <p:nvPicPr>
          <p:cNvPr id="7" name="Picture 6"/>
          <p:cNvPicPr>
            <a:picLocks noChangeAspect="1"/>
          </p:cNvPicPr>
          <p:nvPr/>
        </p:nvPicPr>
        <p:blipFill>
          <a:blip r:embed="rId4" cstate="print">
            <a:duotone>
              <a:prstClr val="black"/>
              <a:schemeClr val="accent6">
                <a:tint val="45000"/>
                <a:satMod val="400000"/>
              </a:schemeClr>
            </a:duotone>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251520" y="2019885"/>
            <a:ext cx="4320480" cy="4721483"/>
          </a:xfrm>
          <a:prstGeom prst="rect">
            <a:avLst/>
          </a:prstGeom>
        </p:spPr>
      </p:pic>
      <p:sp>
        <p:nvSpPr>
          <p:cNvPr id="8" name="Oval 7"/>
          <p:cNvSpPr/>
          <p:nvPr/>
        </p:nvSpPr>
        <p:spPr>
          <a:xfrm>
            <a:off x="827584" y="2204864"/>
            <a:ext cx="1800200" cy="1008112"/>
          </a:xfrm>
          <a:prstGeom prst="ellipse">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763688" y="2123564"/>
            <a:ext cx="2232248" cy="369332"/>
          </a:xfrm>
          <a:prstGeom prst="rect">
            <a:avLst/>
          </a:prstGeom>
          <a:noFill/>
        </p:spPr>
        <p:txBody>
          <a:bodyPr wrap="square" rtlCol="0">
            <a:spAutoFit/>
          </a:bodyPr>
          <a:lstStyle/>
          <a:p>
            <a:r>
              <a:rPr lang="de-DE" b="1" dirty="0">
                <a:solidFill>
                  <a:schemeClr val="bg2">
                    <a:lumMod val="75000"/>
                    <a:lumOff val="25000"/>
                  </a:schemeClr>
                </a:solidFill>
                <a:effectLst>
                  <a:outerShdw blurRad="38100" dist="38100" dir="2700000" algn="tl">
                    <a:srgbClr val="000000">
                      <a:alpha val="43137"/>
                    </a:srgbClr>
                  </a:outerShdw>
                </a:effectLst>
              </a:rPr>
              <a:t>ARTEMIS TEMPEL</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
        <p:nvSpPr>
          <p:cNvPr id="10" name="TextBox 9"/>
          <p:cNvSpPr txBox="1"/>
          <p:nvPr/>
        </p:nvSpPr>
        <p:spPr>
          <a:xfrm>
            <a:off x="1115616" y="3789040"/>
            <a:ext cx="1440160" cy="369332"/>
          </a:xfrm>
          <a:prstGeom prst="rect">
            <a:avLst/>
          </a:prstGeom>
          <a:noFill/>
        </p:spPr>
        <p:txBody>
          <a:bodyPr wrap="square" rtlCol="0">
            <a:spAutoFit/>
          </a:bodyPr>
          <a:lstStyle/>
          <a:p>
            <a:pPr algn="ctr"/>
            <a:r>
              <a:rPr lang="de-DE" b="1" dirty="0">
                <a:solidFill>
                  <a:schemeClr val="bg2">
                    <a:lumMod val="75000"/>
                    <a:lumOff val="25000"/>
                  </a:schemeClr>
                </a:solidFill>
                <a:effectLst>
                  <a:outerShdw blurRad="38100" dist="38100" dir="2700000" algn="tl">
                    <a:srgbClr val="000000">
                      <a:alpha val="43137"/>
                    </a:srgbClr>
                  </a:outerShdw>
                </a:effectLst>
              </a:rPr>
              <a:t>AGORA</a:t>
            </a:r>
            <a:endParaRPr lang="en-GB" b="1" dirty="0">
              <a:solidFill>
                <a:schemeClr val="bg2">
                  <a:lumMod val="75000"/>
                  <a:lumOff val="2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9367317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3757015" y="1474913"/>
            <a:ext cx="6210910" cy="4148890"/>
          </a:xfrm>
          <a:prstGeom prst="rect">
            <a:avLst/>
          </a:prstGeom>
        </p:spPr>
      </p:pic>
      <p:sp>
        <p:nvSpPr>
          <p:cNvPr id="2" name="Title 1"/>
          <p:cNvSpPr>
            <a:spLocks noGrp="1"/>
          </p:cNvSpPr>
          <p:nvPr>
            <p:ph type="title"/>
          </p:nvPr>
        </p:nvSpPr>
        <p:spPr>
          <a:xfrm>
            <a:off x="457200" y="188640"/>
            <a:ext cx="8229600" cy="1143000"/>
          </a:xfrm>
        </p:spPr>
        <p:txBody>
          <a:bodyPr/>
          <a:lstStyle/>
          <a:p>
            <a:r>
              <a:rPr lang="en-GB" dirty="0" err="1"/>
              <a:t>Aphrodisias</a:t>
            </a:r>
            <a:endParaRPr lang="en-GB" dirty="0"/>
          </a:p>
        </p:txBody>
      </p:sp>
      <p:sp>
        <p:nvSpPr>
          <p:cNvPr id="3" name="Content Placeholder 2"/>
          <p:cNvSpPr>
            <a:spLocks noGrp="1"/>
          </p:cNvSpPr>
          <p:nvPr>
            <p:ph idx="1"/>
          </p:nvPr>
        </p:nvSpPr>
        <p:spPr>
          <a:xfrm>
            <a:off x="251520" y="1412776"/>
            <a:ext cx="4680520" cy="4525963"/>
          </a:xfrm>
        </p:spPr>
        <p:txBody>
          <a:bodyPr>
            <a:normAutofit/>
          </a:bodyPr>
          <a:lstStyle/>
          <a:p>
            <a:r>
              <a:rPr lang="en-GB" sz="2000" b="1" dirty="0" err="1">
                <a:solidFill>
                  <a:schemeClr val="accent5">
                    <a:lumMod val="60000"/>
                    <a:lumOff val="40000"/>
                  </a:schemeClr>
                </a:solidFill>
                <a:effectLst>
                  <a:outerShdw blurRad="38100" dist="38100" dir="2700000" algn="tl">
                    <a:srgbClr val="000000">
                      <a:alpha val="43137"/>
                    </a:srgbClr>
                  </a:outerShdw>
                </a:effectLst>
              </a:rPr>
              <a:t>Männliche</a:t>
            </a:r>
            <a:r>
              <a:rPr lang="en-GB" sz="2000" b="1" dirty="0">
                <a:solidFill>
                  <a:schemeClr val="accent5">
                    <a:lumMod val="60000"/>
                    <a:lumOff val="40000"/>
                  </a:schemeClr>
                </a:solidFill>
                <a:effectLst>
                  <a:outerShdw blurRad="38100" dist="38100" dir="2700000" algn="tl">
                    <a:srgbClr val="000000">
                      <a:alpha val="43137"/>
                    </a:srgbClr>
                  </a:outerShdw>
                </a:effectLst>
              </a:rPr>
              <a:t> </a:t>
            </a:r>
            <a:r>
              <a:rPr lang="en-GB" sz="2000" b="1" dirty="0" err="1">
                <a:solidFill>
                  <a:schemeClr val="accent5">
                    <a:lumMod val="60000"/>
                    <a:lumOff val="40000"/>
                  </a:schemeClr>
                </a:solidFill>
                <a:effectLst>
                  <a:outerShdw blurRad="38100" dist="38100" dir="2700000" algn="tl">
                    <a:srgbClr val="000000">
                      <a:alpha val="43137"/>
                    </a:srgbClr>
                  </a:outerShdw>
                </a:effectLst>
              </a:rPr>
              <a:t>Priester</a:t>
            </a:r>
            <a:r>
              <a:rPr lang="en-GB" sz="2000" b="1" dirty="0">
                <a:solidFill>
                  <a:schemeClr val="accent5">
                    <a:lumMod val="60000"/>
                    <a:lumOff val="40000"/>
                  </a:schemeClr>
                </a:solidFill>
                <a:effectLst>
                  <a:outerShdw blurRad="38100" dist="38100" dir="2700000" algn="tl">
                    <a:srgbClr val="000000">
                      <a:alpha val="43137"/>
                    </a:srgbClr>
                  </a:outerShdw>
                </a:effectLst>
              </a:rPr>
              <a:t> </a:t>
            </a:r>
            <a:br>
              <a:rPr lang="en-GB" sz="2000" b="1" dirty="0">
                <a:solidFill>
                  <a:schemeClr val="accent5">
                    <a:lumMod val="60000"/>
                    <a:lumOff val="40000"/>
                  </a:schemeClr>
                </a:solidFill>
                <a:effectLst>
                  <a:outerShdw blurRad="38100" dist="38100" dir="2700000" algn="tl">
                    <a:srgbClr val="000000">
                      <a:alpha val="43137"/>
                    </a:srgbClr>
                  </a:outerShdw>
                </a:effectLst>
              </a:rPr>
            </a:br>
            <a:r>
              <a:rPr lang="en-GB" sz="2000" b="1" dirty="0" err="1">
                <a:solidFill>
                  <a:schemeClr val="accent5">
                    <a:lumMod val="60000"/>
                    <a:lumOff val="40000"/>
                  </a:schemeClr>
                </a:solidFill>
                <a:effectLst>
                  <a:outerShdw blurRad="38100" dist="38100" dir="2700000" algn="tl">
                    <a:srgbClr val="000000">
                      <a:alpha val="43137"/>
                    </a:srgbClr>
                  </a:outerShdw>
                </a:effectLst>
              </a:rPr>
              <a:t>für</a:t>
            </a:r>
            <a:r>
              <a:rPr lang="en-GB" sz="2000" b="1" dirty="0">
                <a:solidFill>
                  <a:schemeClr val="accent5">
                    <a:lumMod val="60000"/>
                    <a:lumOff val="40000"/>
                  </a:schemeClr>
                </a:solidFill>
                <a:effectLst>
                  <a:outerShdw blurRad="38100" dist="38100" dir="2700000" algn="tl">
                    <a:srgbClr val="000000">
                      <a:alpha val="43137"/>
                    </a:srgbClr>
                  </a:outerShdw>
                </a:effectLst>
              </a:rPr>
              <a:t> Aphrodite </a:t>
            </a:r>
          </a:p>
          <a:p>
            <a:r>
              <a:rPr lang="en-GB" sz="2000" dirty="0" err="1">
                <a:solidFill>
                  <a:schemeClr val="accent5">
                    <a:lumMod val="60000"/>
                    <a:lumOff val="40000"/>
                  </a:schemeClr>
                </a:solidFill>
                <a:effectLst>
                  <a:outerShdw blurRad="38100" dist="38100" dir="2700000" algn="tl">
                    <a:srgbClr val="000000">
                      <a:alpha val="43137"/>
                    </a:srgbClr>
                  </a:outerShdw>
                </a:effectLst>
              </a:rPr>
              <a:t>z.B</a:t>
            </a:r>
            <a:r>
              <a:rPr lang="en-GB" sz="2000" dirty="0">
                <a:solidFill>
                  <a:schemeClr val="accent5">
                    <a:lumMod val="60000"/>
                    <a:lumOff val="40000"/>
                  </a:schemeClr>
                </a:solidFill>
                <a:effectLst>
                  <a:outerShdw blurRad="38100" dist="38100" dir="2700000" algn="tl">
                    <a:srgbClr val="000000">
                      <a:alpha val="43137"/>
                    </a:srgbClr>
                  </a:outerShdw>
                </a:effectLst>
              </a:rPr>
              <a:t>.</a:t>
            </a:r>
          </a:p>
          <a:p>
            <a:pPr lvl="1"/>
            <a:r>
              <a:rPr lang="vi-VN" sz="1800" dirty="0">
                <a:solidFill>
                  <a:schemeClr val="accent5">
                    <a:lumMod val="60000"/>
                    <a:lumOff val="40000"/>
                  </a:schemeClr>
                </a:solidFill>
                <a:effectLst>
                  <a:outerShdw blurRad="38100" dist="38100" dir="2700000" algn="tl">
                    <a:srgbClr val="000000">
                      <a:alpha val="43137"/>
                    </a:srgbClr>
                  </a:outerShdw>
                </a:effectLst>
              </a:rPr>
              <a:t>Γάϊος Ἰούλιος Ζώ[ι]λος̣ ὁ ἱερεὺς θε̣ο̣ῦ Ἀφροδείτη[ς] σωτὴρ καὶ εὐεργέτης τῆς πατρίδος τὸ ἱε̣ρ̣ὸν̣ Ἀφροδε̣ί̣τῃ</a:t>
            </a:r>
            <a:endParaRPr lang="en-GB" sz="1800" dirty="0">
              <a:solidFill>
                <a:schemeClr val="accent5">
                  <a:lumMod val="60000"/>
                  <a:lumOff val="40000"/>
                </a:schemeClr>
              </a:solidFill>
              <a:effectLst>
                <a:outerShdw blurRad="38100" dist="38100" dir="2700000" algn="tl">
                  <a:srgbClr val="000000">
                    <a:alpha val="43137"/>
                  </a:srgbClr>
                </a:outerShdw>
              </a:effectLst>
            </a:endParaRPr>
          </a:p>
          <a:p>
            <a:pPr lvl="1"/>
            <a:r>
              <a:rPr lang="en-GB" sz="1800" dirty="0">
                <a:solidFill>
                  <a:schemeClr val="accent5">
                    <a:lumMod val="60000"/>
                    <a:lumOff val="40000"/>
                  </a:schemeClr>
                </a:solidFill>
                <a:effectLst>
                  <a:outerShdw blurRad="38100" dist="38100" dir="2700000" algn="tl">
                    <a:srgbClr val="000000">
                      <a:alpha val="43137"/>
                    </a:srgbClr>
                  </a:outerShdw>
                </a:effectLst>
              </a:rPr>
              <a:t>Gaius </a:t>
            </a:r>
            <a:r>
              <a:rPr lang="en-GB" sz="1800" dirty="0" err="1">
                <a:solidFill>
                  <a:schemeClr val="accent5">
                    <a:lumMod val="60000"/>
                    <a:lumOff val="40000"/>
                  </a:schemeClr>
                </a:solidFill>
                <a:effectLst>
                  <a:outerShdw blurRad="38100" dist="38100" dir="2700000" algn="tl">
                    <a:srgbClr val="000000">
                      <a:alpha val="43137"/>
                    </a:srgbClr>
                  </a:outerShdw>
                </a:effectLst>
              </a:rPr>
              <a:t>Iulius</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en-GB" sz="1800" dirty="0" err="1">
                <a:solidFill>
                  <a:schemeClr val="accent5">
                    <a:lumMod val="60000"/>
                    <a:lumOff val="40000"/>
                  </a:schemeClr>
                </a:solidFill>
                <a:effectLst>
                  <a:outerShdw blurRad="38100" dist="38100" dir="2700000" algn="tl">
                    <a:srgbClr val="000000">
                      <a:alpha val="43137"/>
                    </a:srgbClr>
                  </a:outerShdw>
                </a:effectLst>
              </a:rPr>
              <a:t>Zoilos</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en-GB" sz="1800" dirty="0" err="1">
                <a:solidFill>
                  <a:schemeClr val="accent5">
                    <a:lumMod val="60000"/>
                    <a:lumOff val="40000"/>
                  </a:schemeClr>
                </a:solidFill>
                <a:effectLst>
                  <a:outerShdw blurRad="38100" dist="38100" dir="2700000" algn="tl">
                    <a:srgbClr val="000000">
                      <a:alpha val="43137"/>
                    </a:srgbClr>
                  </a:outerShdw>
                </a:effectLst>
              </a:rPr>
              <a:t>Priester</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vi-VN" sz="1800" i="1" dirty="0">
                <a:solidFill>
                  <a:schemeClr val="accent5">
                    <a:lumMod val="60000"/>
                    <a:lumOff val="40000"/>
                  </a:schemeClr>
                </a:solidFill>
                <a:effectLst>
                  <a:outerShdw blurRad="38100" dist="38100" dir="2700000" algn="tl">
                    <a:srgbClr val="000000">
                      <a:alpha val="43137"/>
                    </a:srgbClr>
                  </a:outerShdw>
                </a:effectLst>
              </a:rPr>
              <a:t>ἱερεὺς</a:t>
            </a:r>
            <a:r>
              <a:rPr lang="en-GB" sz="1800" dirty="0">
                <a:solidFill>
                  <a:schemeClr val="accent5">
                    <a:lumMod val="60000"/>
                    <a:lumOff val="40000"/>
                  </a:schemeClr>
                </a:solidFill>
                <a:effectLst>
                  <a:outerShdw blurRad="38100" dist="38100" dir="2700000" algn="tl">
                    <a:srgbClr val="000000">
                      <a:alpha val="43137"/>
                    </a:srgbClr>
                  </a:outerShdw>
                </a:effectLst>
              </a:rPr>
              <a:t>) der </a:t>
            </a:r>
            <a:r>
              <a:rPr lang="en-GB" sz="1800" dirty="0" err="1">
                <a:solidFill>
                  <a:schemeClr val="accent5">
                    <a:lumMod val="60000"/>
                    <a:lumOff val="40000"/>
                  </a:schemeClr>
                </a:solidFill>
                <a:effectLst>
                  <a:outerShdw blurRad="38100" dist="38100" dir="2700000" algn="tl">
                    <a:srgbClr val="000000">
                      <a:alpha val="43137"/>
                    </a:srgbClr>
                  </a:outerShdw>
                </a:effectLst>
              </a:rPr>
              <a:t>Göttin</a:t>
            </a:r>
            <a:r>
              <a:rPr lang="en-GB" sz="1800" dirty="0">
                <a:solidFill>
                  <a:schemeClr val="accent5">
                    <a:lumMod val="60000"/>
                    <a:lumOff val="40000"/>
                  </a:schemeClr>
                </a:solidFill>
                <a:effectLst>
                  <a:outerShdw blurRad="38100" dist="38100" dir="2700000" algn="tl">
                    <a:srgbClr val="000000">
                      <a:alpha val="43137"/>
                    </a:srgbClr>
                  </a:outerShdw>
                </a:effectLst>
              </a:rPr>
              <a:t> Aphrodite, </a:t>
            </a:r>
            <a:r>
              <a:rPr lang="en-GB" sz="1800" dirty="0" err="1">
                <a:solidFill>
                  <a:schemeClr val="accent5">
                    <a:lumMod val="60000"/>
                    <a:lumOff val="40000"/>
                  </a:schemeClr>
                </a:solidFill>
                <a:effectLst>
                  <a:outerShdw blurRad="38100" dist="38100" dir="2700000" algn="tl">
                    <a:srgbClr val="000000">
                      <a:alpha val="43137"/>
                    </a:srgbClr>
                  </a:outerShdw>
                </a:effectLst>
              </a:rPr>
              <a:t>Retter</a:t>
            </a:r>
            <a:r>
              <a:rPr lang="en-GB" sz="1800" dirty="0">
                <a:solidFill>
                  <a:schemeClr val="accent5">
                    <a:lumMod val="60000"/>
                    <a:lumOff val="40000"/>
                  </a:schemeClr>
                </a:solidFill>
                <a:effectLst>
                  <a:outerShdw blurRad="38100" dist="38100" dir="2700000" algn="tl">
                    <a:srgbClr val="000000">
                      <a:alpha val="43137"/>
                    </a:srgbClr>
                  </a:outerShdw>
                </a:effectLst>
              </a:rPr>
              <a:t> und </a:t>
            </a:r>
            <a:r>
              <a:rPr lang="en-GB" sz="1800" dirty="0" err="1">
                <a:solidFill>
                  <a:schemeClr val="accent5">
                    <a:lumMod val="60000"/>
                    <a:lumOff val="40000"/>
                  </a:schemeClr>
                </a:solidFill>
                <a:effectLst>
                  <a:outerShdw blurRad="38100" dist="38100" dir="2700000" algn="tl">
                    <a:srgbClr val="000000">
                      <a:alpha val="43137"/>
                    </a:srgbClr>
                  </a:outerShdw>
                </a:effectLst>
              </a:rPr>
              <a:t>Wohltäter</a:t>
            </a:r>
            <a:r>
              <a:rPr lang="en-GB" sz="1800" dirty="0">
                <a:solidFill>
                  <a:schemeClr val="accent5">
                    <a:lumMod val="60000"/>
                    <a:lumOff val="40000"/>
                  </a:schemeClr>
                </a:solidFill>
                <a:effectLst>
                  <a:outerShdw blurRad="38100" dist="38100" dir="2700000" algn="tl">
                    <a:srgbClr val="000000">
                      <a:alpha val="43137"/>
                    </a:srgbClr>
                  </a:outerShdw>
                </a:effectLst>
              </a:rPr>
              <a:t> seines </a:t>
            </a:r>
            <a:r>
              <a:rPr lang="en-GB" sz="1800" dirty="0" err="1">
                <a:solidFill>
                  <a:schemeClr val="accent5">
                    <a:lumMod val="60000"/>
                    <a:lumOff val="40000"/>
                  </a:schemeClr>
                </a:solidFill>
                <a:effectLst>
                  <a:outerShdw blurRad="38100" dist="38100" dir="2700000" algn="tl">
                    <a:srgbClr val="000000">
                      <a:alpha val="43137"/>
                    </a:srgbClr>
                  </a:outerShdw>
                </a:effectLst>
              </a:rPr>
              <a:t>Landes</a:t>
            </a:r>
            <a:r>
              <a:rPr lang="en-GB" sz="1800" dirty="0">
                <a:solidFill>
                  <a:schemeClr val="accent5">
                    <a:lumMod val="60000"/>
                    <a:lumOff val="40000"/>
                  </a:schemeClr>
                </a:solidFill>
                <a:effectLst>
                  <a:outerShdw blurRad="38100" dist="38100" dir="2700000" algn="tl">
                    <a:srgbClr val="000000">
                      <a:alpha val="43137"/>
                    </a:srgbClr>
                  </a:outerShdw>
                </a:effectLst>
              </a:rPr>
              <a:t> (</a:t>
            </a:r>
            <a:r>
              <a:rPr lang="en-GB" sz="1800" dirty="0" err="1">
                <a:solidFill>
                  <a:schemeClr val="accent5">
                    <a:lumMod val="60000"/>
                    <a:lumOff val="40000"/>
                  </a:schemeClr>
                </a:solidFill>
                <a:effectLst>
                  <a:outerShdw blurRad="38100" dist="38100" dir="2700000" algn="tl">
                    <a:srgbClr val="000000">
                      <a:alpha val="43137"/>
                    </a:srgbClr>
                  </a:outerShdw>
                </a:effectLst>
              </a:rPr>
              <a:t>stiftete</a:t>
            </a:r>
            <a:r>
              <a:rPr lang="en-GB" sz="1800" dirty="0">
                <a:solidFill>
                  <a:schemeClr val="accent5">
                    <a:lumMod val="60000"/>
                    <a:lumOff val="40000"/>
                  </a:schemeClr>
                </a:solidFill>
                <a:effectLst>
                  <a:outerShdw blurRad="38100" dist="38100" dir="2700000" algn="tl">
                    <a:srgbClr val="000000">
                      <a:alpha val="43137"/>
                    </a:srgbClr>
                  </a:outerShdw>
                </a:effectLst>
              </a:rPr>
              <a:t>?) dieses </a:t>
            </a:r>
            <a:r>
              <a:rPr lang="en-GB" sz="1800" dirty="0" err="1">
                <a:solidFill>
                  <a:schemeClr val="accent5">
                    <a:lumMod val="60000"/>
                    <a:lumOff val="40000"/>
                  </a:schemeClr>
                </a:solidFill>
                <a:effectLst>
                  <a:outerShdw blurRad="38100" dist="38100" dir="2700000" algn="tl">
                    <a:srgbClr val="000000">
                      <a:alpha val="43137"/>
                    </a:srgbClr>
                  </a:outerShdw>
                </a:effectLst>
              </a:rPr>
              <a:t>Heiligtum</a:t>
            </a:r>
            <a:r>
              <a:rPr lang="en-GB" sz="1800" dirty="0">
                <a:solidFill>
                  <a:schemeClr val="accent5">
                    <a:lumMod val="60000"/>
                    <a:lumOff val="40000"/>
                  </a:schemeClr>
                </a:solidFill>
                <a:effectLst>
                  <a:outerShdw blurRad="38100" dist="38100" dir="2700000" algn="tl">
                    <a:srgbClr val="000000">
                      <a:alpha val="43137"/>
                    </a:srgbClr>
                  </a:outerShdw>
                </a:effectLst>
              </a:rPr>
              <a:t> an Aphrodite. </a:t>
            </a:r>
          </a:p>
        </p:txBody>
      </p:sp>
      <p:sp>
        <p:nvSpPr>
          <p:cNvPr id="5" name="TextBox 4"/>
          <p:cNvSpPr txBox="1"/>
          <p:nvPr/>
        </p:nvSpPr>
        <p:spPr>
          <a:xfrm>
            <a:off x="179512" y="6095037"/>
            <a:ext cx="4464497" cy="646331"/>
          </a:xfrm>
          <a:prstGeom prst="rect">
            <a:avLst/>
          </a:prstGeom>
          <a:noFill/>
        </p:spPr>
        <p:txBody>
          <a:bodyPr wrap="square" rtlCol="0">
            <a:spAutoFit/>
          </a:bodyPr>
          <a:lstStyle/>
          <a:p>
            <a:r>
              <a:rPr lang="en-GB" sz="1200" dirty="0" err="1">
                <a:solidFill>
                  <a:schemeClr val="tx1">
                    <a:lumMod val="65000"/>
                  </a:schemeClr>
                </a:solidFill>
              </a:rPr>
              <a:t>Spätes</a:t>
            </a:r>
            <a:r>
              <a:rPr lang="en-GB" sz="1200" dirty="0">
                <a:solidFill>
                  <a:schemeClr val="tx1">
                    <a:lumMod val="65000"/>
                  </a:schemeClr>
                </a:solidFill>
              </a:rPr>
              <a:t> 1. </a:t>
            </a:r>
            <a:r>
              <a:rPr lang="en-GB" sz="1200" dirty="0" err="1">
                <a:solidFill>
                  <a:schemeClr val="tx1">
                    <a:lumMod val="65000"/>
                  </a:schemeClr>
                </a:solidFill>
              </a:rPr>
              <a:t>Jh</a:t>
            </a:r>
            <a:r>
              <a:rPr lang="en-GB" sz="1200" dirty="0">
                <a:solidFill>
                  <a:schemeClr val="tx1">
                    <a:lumMod val="65000"/>
                  </a:schemeClr>
                </a:solidFill>
              </a:rPr>
              <a:t>. </a:t>
            </a:r>
            <a:r>
              <a:rPr lang="en-GB" sz="1200" dirty="0" err="1">
                <a:solidFill>
                  <a:schemeClr val="tx1">
                    <a:lumMod val="65000"/>
                  </a:schemeClr>
                </a:solidFill>
              </a:rPr>
              <a:t>Jh</a:t>
            </a:r>
            <a:r>
              <a:rPr lang="en-GB" sz="1200" dirty="0">
                <a:solidFill>
                  <a:schemeClr val="tx1">
                    <a:lumMod val="65000"/>
                  </a:schemeClr>
                </a:solidFill>
              </a:rPr>
              <a:t>. v. Chr. – </a:t>
            </a:r>
            <a:r>
              <a:rPr lang="en-GB" sz="1200" dirty="0" err="1">
                <a:solidFill>
                  <a:schemeClr val="tx1">
                    <a:lumMod val="65000"/>
                  </a:schemeClr>
                </a:solidFill>
              </a:rPr>
              <a:t>Im</a:t>
            </a:r>
            <a:r>
              <a:rPr lang="en-GB" sz="1200" dirty="0">
                <a:solidFill>
                  <a:schemeClr val="tx1">
                    <a:lumMod val="65000"/>
                  </a:schemeClr>
                </a:solidFill>
              </a:rPr>
              <a:t> Atrium des </a:t>
            </a:r>
            <a:r>
              <a:rPr lang="en-GB" sz="1200" dirty="0" err="1">
                <a:solidFill>
                  <a:schemeClr val="tx1">
                    <a:lumMod val="65000"/>
                  </a:schemeClr>
                </a:solidFill>
              </a:rPr>
              <a:t>Tempels</a:t>
            </a:r>
            <a:r>
              <a:rPr lang="en-GB" sz="1200" dirty="0">
                <a:solidFill>
                  <a:schemeClr val="tx1">
                    <a:lumMod val="65000"/>
                  </a:schemeClr>
                </a:solidFill>
              </a:rPr>
              <a:t> </a:t>
            </a:r>
            <a:r>
              <a:rPr lang="en-GB" sz="1200" dirty="0" err="1">
                <a:solidFill>
                  <a:schemeClr val="tx1">
                    <a:lumMod val="65000"/>
                  </a:schemeClr>
                </a:solidFill>
              </a:rPr>
              <a:t>gefunden</a:t>
            </a:r>
            <a:r>
              <a:rPr lang="en-GB" sz="1200" dirty="0">
                <a:solidFill>
                  <a:schemeClr val="tx1">
                    <a:lumMod val="65000"/>
                  </a:schemeClr>
                </a:solidFill>
              </a:rPr>
              <a:t>; </a:t>
            </a:r>
            <a:r>
              <a:rPr lang="en-GB" sz="1200" dirty="0" err="1">
                <a:solidFill>
                  <a:schemeClr val="tx1">
                    <a:lumMod val="65000"/>
                  </a:schemeClr>
                </a:solidFill>
              </a:rPr>
              <a:t>ursprünglich</a:t>
            </a:r>
            <a:r>
              <a:rPr lang="en-GB" sz="1200" dirty="0">
                <a:solidFill>
                  <a:schemeClr val="tx1">
                    <a:lumMod val="65000"/>
                  </a:schemeClr>
                </a:solidFill>
              </a:rPr>
              <a:t> </a:t>
            </a:r>
            <a:r>
              <a:rPr lang="en-GB" sz="1200" dirty="0" err="1">
                <a:solidFill>
                  <a:schemeClr val="tx1">
                    <a:lumMod val="65000"/>
                  </a:schemeClr>
                </a:solidFill>
              </a:rPr>
              <a:t>wohl</a:t>
            </a:r>
            <a:r>
              <a:rPr lang="en-GB" sz="1200" dirty="0">
                <a:solidFill>
                  <a:schemeClr val="tx1">
                    <a:lumMod val="65000"/>
                  </a:schemeClr>
                </a:solidFill>
              </a:rPr>
              <a:t> </a:t>
            </a:r>
            <a:r>
              <a:rPr lang="en-GB" sz="1200" dirty="0" err="1">
                <a:solidFill>
                  <a:schemeClr val="tx1">
                    <a:lumMod val="65000"/>
                  </a:schemeClr>
                </a:solidFill>
              </a:rPr>
              <a:t>Architrav</a:t>
            </a:r>
            <a:r>
              <a:rPr lang="en-GB" sz="1200" dirty="0">
                <a:solidFill>
                  <a:schemeClr val="tx1">
                    <a:lumMod val="65000"/>
                  </a:schemeClr>
                </a:solidFill>
              </a:rPr>
              <a:t> des </a:t>
            </a:r>
            <a:r>
              <a:rPr lang="en-GB" sz="1200" dirty="0" err="1">
                <a:solidFill>
                  <a:schemeClr val="tx1">
                    <a:lumMod val="65000"/>
                  </a:schemeClr>
                </a:solidFill>
              </a:rPr>
              <a:t>westl</a:t>
            </a:r>
            <a:r>
              <a:rPr lang="en-GB" sz="1200" dirty="0">
                <a:solidFill>
                  <a:schemeClr val="tx1">
                    <a:lumMod val="65000"/>
                  </a:schemeClr>
                </a:solidFill>
              </a:rPr>
              <a:t>. </a:t>
            </a:r>
            <a:r>
              <a:rPr lang="en-GB" sz="1200" dirty="0" err="1">
                <a:solidFill>
                  <a:schemeClr val="tx1">
                    <a:lumMod val="65000"/>
                  </a:schemeClr>
                </a:solidFill>
              </a:rPr>
              <a:t>Haupttores</a:t>
            </a:r>
            <a:r>
              <a:rPr lang="en-GB" sz="1200" dirty="0">
                <a:solidFill>
                  <a:schemeClr val="tx1">
                    <a:lumMod val="65000"/>
                  </a:schemeClr>
                </a:solidFill>
              </a:rPr>
              <a:t> des </a:t>
            </a:r>
            <a:r>
              <a:rPr lang="en-GB" sz="1200" dirty="0" err="1">
                <a:solidFill>
                  <a:schemeClr val="tx1">
                    <a:lumMod val="65000"/>
                  </a:schemeClr>
                </a:solidFill>
              </a:rPr>
              <a:t>Tempels</a:t>
            </a:r>
            <a:endParaRPr lang="en-GB" sz="1200" dirty="0">
              <a:solidFill>
                <a:schemeClr val="tx1">
                  <a:lumMod val="65000"/>
                </a:schemeClr>
              </a:solidFill>
            </a:endParaRPr>
          </a:p>
          <a:p>
            <a:r>
              <a:rPr lang="nb-NO" sz="1200" i="1" dirty="0">
                <a:solidFill>
                  <a:schemeClr val="tx1">
                    <a:lumMod val="65000"/>
                  </a:schemeClr>
                </a:solidFill>
              </a:rPr>
              <a:t>SEG</a:t>
            </a:r>
            <a:r>
              <a:rPr lang="nb-NO" sz="1200" dirty="0">
                <a:solidFill>
                  <a:schemeClr val="tx1">
                    <a:lumMod val="65000"/>
                  </a:schemeClr>
                </a:solidFill>
              </a:rPr>
              <a:t> 1982,1097, </a:t>
            </a:r>
            <a:r>
              <a:rPr lang="nb-NO" sz="1200" i="1" dirty="0">
                <a:solidFill>
                  <a:schemeClr val="tx1">
                    <a:lumMod val="65000"/>
                  </a:schemeClr>
                </a:solidFill>
              </a:rPr>
              <a:t>BE</a:t>
            </a:r>
            <a:r>
              <a:rPr lang="nb-NO" sz="1200" dirty="0">
                <a:solidFill>
                  <a:schemeClr val="tx1">
                    <a:lumMod val="65000"/>
                  </a:schemeClr>
                </a:solidFill>
              </a:rPr>
              <a:t> 1983, 388, </a:t>
            </a:r>
            <a:r>
              <a:rPr lang="nb-NO" sz="1200" i="1" dirty="0">
                <a:solidFill>
                  <a:schemeClr val="tx1">
                    <a:lumMod val="65000"/>
                  </a:schemeClr>
                </a:solidFill>
              </a:rPr>
              <a:t>AE</a:t>
            </a:r>
            <a:r>
              <a:rPr lang="nb-NO" sz="1200" dirty="0">
                <a:solidFill>
                  <a:schemeClr val="tx1">
                    <a:lumMod val="65000"/>
                  </a:schemeClr>
                </a:solidFill>
              </a:rPr>
              <a:t> 1984, 878</a:t>
            </a:r>
            <a:endParaRPr lang="en-GB" sz="1200" dirty="0">
              <a:solidFill>
                <a:schemeClr val="tx1">
                  <a:lumMod val="65000"/>
                </a:schemeClr>
              </a:solidFill>
            </a:endParaRPr>
          </a:p>
        </p:txBody>
      </p:sp>
    </p:spTree>
    <p:extLst>
      <p:ext uri="{BB962C8B-B14F-4D97-AF65-F5344CB8AC3E}">
        <p14:creationId xmlns:p14="http://schemas.microsoft.com/office/powerpoint/2010/main" val="9117061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5"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vertical)">
                                      <p:cBhvr>
                                        <p:cTn id="13" dur="500"/>
                                        <p:tgtEl>
                                          <p:spTgt spid="3">
                                            <p:txEl>
                                              <p:pRg st="0" end="0"/>
                                            </p:txEl>
                                          </p:spTgt>
                                        </p:tgtEl>
                                      </p:cBhvr>
                                    </p:animEffect>
                                  </p:childTnLst>
                                </p:cTn>
                              </p:par>
                            </p:childTnLst>
                          </p:cTn>
                        </p:par>
                        <p:par>
                          <p:cTn id="14" fill="hold">
                            <p:stCondLst>
                              <p:cond delay="1500"/>
                            </p:stCondLst>
                            <p:childTnLst>
                              <p:par>
                                <p:cTn id="15" presetID="14" presetClass="entr" presetSubtype="5"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vertical)">
                                      <p:cBhvr>
                                        <p:cTn id="17" dur="500"/>
                                        <p:tgtEl>
                                          <p:spTgt spid="3">
                                            <p:txEl>
                                              <p:pRg st="1" end="1"/>
                                            </p:txEl>
                                          </p:spTgt>
                                        </p:tgtEl>
                                      </p:cBhvr>
                                    </p:animEffect>
                                  </p:childTnLst>
                                </p:cTn>
                              </p:par>
                            </p:childTnLst>
                          </p:cTn>
                        </p:par>
                        <p:par>
                          <p:cTn id="18" fill="hold">
                            <p:stCondLst>
                              <p:cond delay="2000"/>
                            </p:stCondLst>
                            <p:childTnLst>
                              <p:par>
                                <p:cTn id="19" presetID="14" presetClass="entr" presetSubtype="5"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randombar(vertical)">
                                      <p:cBhvr>
                                        <p:cTn id="21" dur="500"/>
                                        <p:tgtEl>
                                          <p:spTgt spid="3">
                                            <p:txEl>
                                              <p:pRg st="2" end="2"/>
                                            </p:txEl>
                                          </p:spTgt>
                                        </p:tgtEl>
                                      </p:cBhvr>
                                    </p:animEffect>
                                  </p:childTnLst>
                                </p:cTn>
                              </p:par>
                            </p:childTnLst>
                          </p:cTn>
                        </p:par>
                        <p:par>
                          <p:cTn id="22" fill="hold">
                            <p:stCondLst>
                              <p:cond delay="2500"/>
                            </p:stCondLst>
                            <p:childTnLst>
                              <p:par>
                                <p:cTn id="23" presetID="14" presetClass="entr" presetSubtype="5"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randombar(vertical)">
                                      <p:cBhvr>
                                        <p:cTn id="25" dur="500"/>
                                        <p:tgtEl>
                                          <p:spTgt spid="3">
                                            <p:txEl>
                                              <p:pRg st="3" end="3"/>
                                            </p:txEl>
                                          </p:spTgt>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err="1"/>
              <a:t>Aphrodisias</a:t>
            </a:r>
            <a:r>
              <a:rPr lang="en-GB" dirty="0"/>
              <a:t>: </a:t>
            </a:r>
            <a:r>
              <a:rPr lang="en-GB" dirty="0" err="1"/>
              <a:t>Tatia</a:t>
            </a:r>
            <a:r>
              <a:rPr lang="en-GB" dirty="0"/>
              <a:t> </a:t>
            </a:r>
            <a:r>
              <a:rPr lang="en-GB" dirty="0" err="1"/>
              <a:t>Attalis</a:t>
            </a:r>
            <a:endParaRPr lang="en-GB" dirty="0"/>
          </a:p>
        </p:txBody>
      </p:sp>
      <p:sp>
        <p:nvSpPr>
          <p:cNvPr id="3" name="Content Placeholder 2"/>
          <p:cNvSpPr>
            <a:spLocks noGrp="1"/>
          </p:cNvSpPr>
          <p:nvPr>
            <p:ph idx="1"/>
          </p:nvPr>
        </p:nvSpPr>
        <p:spPr>
          <a:xfrm>
            <a:off x="179512" y="1412776"/>
            <a:ext cx="4392488" cy="5256584"/>
          </a:xfrm>
        </p:spPr>
        <p:txBody>
          <a:bodyPr>
            <a:noAutofit/>
          </a:bodyPr>
          <a:lstStyle/>
          <a:p>
            <a:r>
              <a:rPr lang="en-GB" sz="1800" b="1" dirty="0" err="1">
                <a:solidFill>
                  <a:schemeClr val="accent5">
                    <a:lumMod val="60000"/>
                    <a:lumOff val="40000"/>
                  </a:schemeClr>
                </a:solidFill>
              </a:rPr>
              <a:t>ἱέρει</a:t>
            </a:r>
            <a:r>
              <a:rPr lang="en-GB" sz="1800" b="1" dirty="0">
                <a:solidFill>
                  <a:schemeClr val="accent5">
                    <a:lumMod val="60000"/>
                    <a:lumOff val="40000"/>
                  </a:schemeClr>
                </a:solidFill>
              </a:rPr>
              <a:t>α τῶν Σεβαστῶν</a:t>
            </a:r>
            <a:br>
              <a:rPr lang="en-GB" sz="1800" b="1" dirty="0">
                <a:solidFill>
                  <a:schemeClr val="accent5">
                    <a:lumMod val="60000"/>
                    <a:lumOff val="40000"/>
                  </a:schemeClr>
                </a:solidFill>
              </a:rPr>
            </a:br>
            <a:r>
              <a:rPr lang="de-DE" sz="1800" dirty="0">
                <a:solidFill>
                  <a:schemeClr val="accent5">
                    <a:lumMod val="60000"/>
                    <a:lumOff val="40000"/>
                  </a:schemeClr>
                </a:solidFill>
              </a:rPr>
              <a:t>Langes Dekret des </a:t>
            </a:r>
            <a:r>
              <a:rPr lang="de-DE" sz="1800" i="1" dirty="0">
                <a:solidFill>
                  <a:schemeClr val="accent5">
                    <a:lumMod val="60000"/>
                    <a:lumOff val="40000"/>
                  </a:schemeClr>
                </a:solidFill>
              </a:rPr>
              <a:t>demos </a:t>
            </a:r>
          </a:p>
          <a:p>
            <a:pPr lvl="1"/>
            <a:r>
              <a:rPr lang="de-DE" sz="1500" b="1" dirty="0">
                <a:solidFill>
                  <a:schemeClr val="accent5">
                    <a:lumMod val="60000"/>
                    <a:lumOff val="40000"/>
                  </a:schemeClr>
                </a:solidFill>
              </a:rPr>
              <a:t>jung</a:t>
            </a:r>
            <a:r>
              <a:rPr lang="de-DE" sz="1500" dirty="0">
                <a:solidFill>
                  <a:schemeClr val="accent5">
                    <a:lumMod val="60000"/>
                    <a:lumOff val="40000"/>
                  </a:schemeClr>
                </a:solidFill>
              </a:rPr>
              <a:t> gestorben, </a:t>
            </a:r>
            <a:br>
              <a:rPr lang="de-DE" sz="1500" dirty="0">
                <a:solidFill>
                  <a:schemeClr val="accent5">
                    <a:lumMod val="60000"/>
                    <a:lumOff val="40000"/>
                  </a:schemeClr>
                </a:solidFill>
              </a:rPr>
            </a:br>
            <a:r>
              <a:rPr lang="de-DE" sz="1500" b="1" dirty="0">
                <a:solidFill>
                  <a:schemeClr val="accent5">
                    <a:lumMod val="60000"/>
                    <a:lumOff val="40000"/>
                  </a:schemeClr>
                </a:solidFill>
              </a:rPr>
              <a:t>Unruhen während ihrer Bestattung</a:t>
            </a:r>
          </a:p>
          <a:p>
            <a:pPr lvl="1"/>
            <a:r>
              <a:rPr lang="en-GB" sz="1500" dirty="0" err="1">
                <a:solidFill>
                  <a:schemeClr val="accent5">
                    <a:lumMod val="60000"/>
                    <a:lumOff val="40000"/>
                  </a:schemeClr>
                </a:solidFill>
              </a:rPr>
              <a:t>Für</a:t>
            </a:r>
            <a:r>
              <a:rPr lang="en-GB" sz="1500" dirty="0">
                <a:solidFill>
                  <a:schemeClr val="accent5">
                    <a:lumMod val="60000"/>
                    <a:lumOff val="40000"/>
                  </a:schemeClr>
                </a:solidFill>
              </a:rPr>
              <a:t> Joyce Reynolds und Charlotte </a:t>
            </a:r>
            <a:r>
              <a:rPr lang="en-GB" sz="1500" dirty="0" err="1">
                <a:solidFill>
                  <a:schemeClr val="accent5">
                    <a:lumMod val="60000"/>
                    <a:lumOff val="40000"/>
                  </a:schemeClr>
                </a:solidFill>
              </a:rPr>
              <a:t>Roueche</a:t>
            </a:r>
            <a:r>
              <a:rPr lang="en-GB" sz="1500" dirty="0">
                <a:solidFill>
                  <a:schemeClr val="accent5">
                    <a:lumMod val="60000"/>
                    <a:lumOff val="40000"/>
                  </a:schemeClr>
                </a:solidFill>
              </a:rPr>
              <a:t> </a:t>
            </a:r>
            <a:r>
              <a:rPr lang="en-GB" sz="1500" dirty="0" err="1">
                <a:solidFill>
                  <a:schemeClr val="accent5">
                    <a:lumMod val="60000"/>
                    <a:lumOff val="40000"/>
                  </a:schemeClr>
                </a:solidFill>
              </a:rPr>
              <a:t>läßt</a:t>
            </a:r>
            <a:r>
              <a:rPr lang="en-GB" sz="1500" dirty="0">
                <a:solidFill>
                  <a:schemeClr val="accent5">
                    <a:lumMod val="60000"/>
                    <a:lumOff val="40000"/>
                  </a:schemeClr>
                </a:solidFill>
              </a:rPr>
              <a:t> der </a:t>
            </a:r>
            <a:r>
              <a:rPr lang="en-GB" sz="1500" i="1" dirty="0">
                <a:solidFill>
                  <a:schemeClr val="accent5">
                    <a:lumMod val="60000"/>
                    <a:lumOff val="40000"/>
                  </a:schemeClr>
                </a:solidFill>
              </a:rPr>
              <a:t>pathos </a:t>
            </a:r>
            <a:r>
              <a:rPr lang="en-GB" sz="1500" dirty="0">
                <a:solidFill>
                  <a:schemeClr val="accent5">
                    <a:lumMod val="60000"/>
                    <a:lumOff val="40000"/>
                  </a:schemeClr>
                </a:solidFill>
              </a:rPr>
              <a:t>der </a:t>
            </a:r>
            <a:r>
              <a:rPr lang="en-GB" sz="1500" dirty="0" err="1">
                <a:solidFill>
                  <a:schemeClr val="accent5">
                    <a:lumMod val="60000"/>
                    <a:lumOff val="40000"/>
                  </a:schemeClr>
                </a:solidFill>
              </a:rPr>
              <a:t>Inschrift</a:t>
            </a:r>
            <a:r>
              <a:rPr lang="en-GB" sz="1500" dirty="0">
                <a:solidFill>
                  <a:schemeClr val="accent5">
                    <a:lumMod val="60000"/>
                    <a:lumOff val="40000"/>
                  </a:schemeClr>
                </a:solidFill>
              </a:rPr>
              <a:t> </a:t>
            </a:r>
            <a:r>
              <a:rPr lang="en-GB" sz="1500" dirty="0" err="1">
                <a:solidFill>
                  <a:schemeClr val="accent5">
                    <a:lumMod val="60000"/>
                    <a:lumOff val="40000"/>
                  </a:schemeClr>
                </a:solidFill>
              </a:rPr>
              <a:t>vermuten</a:t>
            </a:r>
            <a:r>
              <a:rPr lang="en-GB" sz="1500" dirty="0">
                <a:solidFill>
                  <a:schemeClr val="accent5">
                    <a:lumMod val="60000"/>
                    <a:lumOff val="40000"/>
                  </a:schemeClr>
                </a:solidFill>
              </a:rPr>
              <a:t>, </a:t>
            </a:r>
            <a:r>
              <a:rPr lang="en-GB" sz="1500" dirty="0" err="1">
                <a:solidFill>
                  <a:schemeClr val="accent5">
                    <a:lumMod val="60000"/>
                    <a:lumOff val="40000"/>
                  </a:schemeClr>
                </a:solidFill>
              </a:rPr>
              <a:t>daß</a:t>
            </a:r>
            <a:r>
              <a:rPr lang="en-GB" sz="1500" dirty="0">
                <a:solidFill>
                  <a:schemeClr val="accent5">
                    <a:lumMod val="60000"/>
                    <a:lumOff val="40000"/>
                  </a:schemeClr>
                </a:solidFill>
              </a:rPr>
              <a:t> </a:t>
            </a:r>
            <a:r>
              <a:rPr lang="en-GB" sz="1500" dirty="0" err="1">
                <a:solidFill>
                  <a:schemeClr val="accent5">
                    <a:lumMod val="60000"/>
                    <a:lumOff val="40000"/>
                  </a:schemeClr>
                </a:solidFill>
              </a:rPr>
              <a:t>sie</a:t>
            </a:r>
            <a:r>
              <a:rPr lang="en-GB" sz="1500" dirty="0">
                <a:solidFill>
                  <a:schemeClr val="accent5">
                    <a:lumMod val="60000"/>
                    <a:lumOff val="40000"/>
                  </a:schemeClr>
                </a:solidFill>
              </a:rPr>
              <a:t> </a:t>
            </a:r>
            <a:r>
              <a:rPr lang="en-GB" sz="1500" b="1" dirty="0">
                <a:solidFill>
                  <a:schemeClr val="accent5">
                    <a:lumMod val="60000"/>
                    <a:lumOff val="40000"/>
                  </a:schemeClr>
                </a:solidFill>
              </a:rPr>
              <a:t>die </a:t>
            </a:r>
            <a:r>
              <a:rPr lang="en-GB" sz="1500" b="1" dirty="0" err="1">
                <a:solidFill>
                  <a:schemeClr val="accent5">
                    <a:lumMod val="60000"/>
                    <a:lumOff val="40000"/>
                  </a:schemeClr>
                </a:solidFill>
              </a:rPr>
              <a:t>letzte</a:t>
            </a:r>
            <a:r>
              <a:rPr lang="en-GB" sz="1500" b="1" dirty="0">
                <a:solidFill>
                  <a:schemeClr val="accent5">
                    <a:lumMod val="60000"/>
                    <a:lumOff val="40000"/>
                  </a:schemeClr>
                </a:solidFill>
              </a:rPr>
              <a:t> </a:t>
            </a:r>
            <a:r>
              <a:rPr lang="en-GB" sz="1500" b="1" dirty="0" err="1">
                <a:solidFill>
                  <a:schemeClr val="accent5">
                    <a:lumMod val="60000"/>
                    <a:lumOff val="40000"/>
                  </a:schemeClr>
                </a:solidFill>
              </a:rPr>
              <a:t>ihres</a:t>
            </a:r>
            <a:r>
              <a:rPr lang="en-GB" sz="1500" b="1" dirty="0">
                <a:solidFill>
                  <a:schemeClr val="accent5">
                    <a:lumMod val="60000"/>
                    <a:lumOff val="40000"/>
                  </a:schemeClr>
                </a:solidFill>
              </a:rPr>
              <a:t> </a:t>
            </a:r>
            <a:r>
              <a:rPr lang="en-GB" sz="1500" b="1" dirty="0" err="1">
                <a:solidFill>
                  <a:schemeClr val="accent5">
                    <a:lumMod val="60000"/>
                    <a:lumOff val="40000"/>
                  </a:schemeClr>
                </a:solidFill>
              </a:rPr>
              <a:t>Geschlechts</a:t>
            </a:r>
            <a:r>
              <a:rPr lang="en-GB" sz="1500" dirty="0">
                <a:solidFill>
                  <a:schemeClr val="accent5">
                    <a:lumMod val="60000"/>
                    <a:lumOff val="40000"/>
                  </a:schemeClr>
                </a:solidFill>
              </a:rPr>
              <a:t> war</a:t>
            </a:r>
          </a:p>
          <a:p>
            <a:pPr lvl="1"/>
            <a:r>
              <a:rPr lang="de-DE" sz="1500" dirty="0">
                <a:solidFill>
                  <a:schemeClr val="accent5">
                    <a:lumMod val="60000"/>
                    <a:lumOff val="40000"/>
                  </a:schemeClr>
                </a:solidFill>
              </a:rPr>
              <a:t>Sie war nur </a:t>
            </a:r>
            <a:r>
              <a:rPr lang="de-DE" sz="1500" b="1" dirty="0">
                <a:solidFill>
                  <a:schemeClr val="accent5">
                    <a:lumMod val="60000"/>
                    <a:lumOff val="40000"/>
                  </a:schemeClr>
                </a:solidFill>
              </a:rPr>
              <a:t>Priesterin der </a:t>
            </a:r>
            <a:r>
              <a:rPr lang="de-DE" sz="1500" b="1" i="1" dirty="0">
                <a:solidFill>
                  <a:schemeClr val="accent5">
                    <a:lumMod val="60000"/>
                    <a:lumOff val="40000"/>
                  </a:schemeClr>
                </a:solidFill>
              </a:rPr>
              <a:t>Augusti</a:t>
            </a:r>
            <a:r>
              <a:rPr lang="de-DE" sz="1500" b="1" dirty="0">
                <a:solidFill>
                  <a:schemeClr val="accent5">
                    <a:lumMod val="60000"/>
                    <a:lumOff val="40000"/>
                  </a:schemeClr>
                </a:solidFill>
              </a:rPr>
              <a:t> </a:t>
            </a:r>
          </a:p>
          <a:p>
            <a:pPr lvl="1"/>
            <a:r>
              <a:rPr lang="de-DE" sz="1500" dirty="0">
                <a:solidFill>
                  <a:schemeClr val="accent5">
                    <a:lumMod val="60000"/>
                    <a:lumOff val="40000"/>
                  </a:schemeClr>
                </a:solidFill>
              </a:rPr>
              <a:t>Familie als Euergeten-Philanthropen beschrieben</a:t>
            </a:r>
          </a:p>
          <a:p>
            <a:pPr lvl="1"/>
            <a:r>
              <a:rPr lang="de-DE" sz="1500" dirty="0">
                <a:solidFill>
                  <a:schemeClr val="accent5">
                    <a:lumMod val="60000"/>
                    <a:lumOff val="40000"/>
                  </a:schemeClr>
                </a:solidFill>
              </a:rPr>
              <a:t>Die Magistraturen und Liturgien der Familie werden beschrieben</a:t>
            </a:r>
          </a:p>
          <a:p>
            <a:pPr lvl="1"/>
            <a:r>
              <a:rPr lang="de-DE" sz="1500" b="1" dirty="0">
                <a:solidFill>
                  <a:schemeClr val="accent5">
                    <a:lumMod val="60000"/>
                    <a:lumOff val="40000"/>
                  </a:schemeClr>
                </a:solidFill>
              </a:rPr>
              <a:t>Sie hat das Recht erworben, im Heroengrab ihres Großvaters Adrastos beerdigt zu werden</a:t>
            </a:r>
            <a:br>
              <a:rPr lang="de-DE" sz="1500" b="1" dirty="0">
                <a:solidFill>
                  <a:schemeClr val="accent5">
                    <a:lumMod val="60000"/>
                    <a:lumOff val="40000"/>
                  </a:schemeClr>
                </a:solidFill>
              </a:rPr>
            </a:br>
            <a:r>
              <a:rPr lang="de-DE" sz="1500" b="1" dirty="0">
                <a:solidFill>
                  <a:schemeClr val="accent5">
                    <a:lumMod val="60000"/>
                    <a:lumOff val="40000"/>
                  </a:schemeClr>
                </a:solidFill>
              </a:rPr>
              <a:t>- eine seltene Ehre, selbst für Männer.</a:t>
            </a:r>
          </a:p>
          <a:p>
            <a:pPr lvl="1"/>
            <a:r>
              <a:rPr lang="de-DE" sz="1500" dirty="0">
                <a:solidFill>
                  <a:schemeClr val="accent5">
                    <a:lumMod val="60000"/>
                    <a:lumOff val="40000"/>
                  </a:schemeClr>
                </a:solidFill>
              </a:rPr>
              <a:t>Ebenso Recht auf mehrere Statuen auf öffentlichen Plätzen in der </a:t>
            </a:r>
            <a:r>
              <a:rPr lang="de-DE" sz="1500" i="1" dirty="0">
                <a:solidFill>
                  <a:schemeClr val="accent5">
                    <a:lumMod val="60000"/>
                    <a:lumOff val="40000"/>
                  </a:schemeClr>
                </a:solidFill>
              </a:rPr>
              <a:t>polis</a:t>
            </a:r>
          </a:p>
          <a:p>
            <a:pPr lvl="1"/>
            <a:r>
              <a:rPr lang="de-DE" sz="1500" dirty="0">
                <a:solidFill>
                  <a:schemeClr val="accent5">
                    <a:lumMod val="60000"/>
                    <a:lumOff val="40000"/>
                  </a:schemeClr>
                </a:solidFill>
              </a:rPr>
              <a:t>1. Hälfte des 2. Jh. n. Chr.</a:t>
            </a:r>
          </a:p>
          <a:p>
            <a:pPr lvl="1"/>
            <a:r>
              <a:rPr lang="de-DE" sz="1500" dirty="0">
                <a:solidFill>
                  <a:schemeClr val="accent5">
                    <a:lumMod val="60000"/>
                    <a:lumOff val="40000"/>
                  </a:schemeClr>
                </a:solidFill>
              </a:rPr>
              <a:t>Großmutter Tatia war auch Hohepriesterin</a:t>
            </a:r>
            <a:endParaRPr lang="en-GB" sz="1500" dirty="0">
              <a:solidFill>
                <a:schemeClr val="accent5">
                  <a:lumMod val="60000"/>
                  <a:lumOff val="40000"/>
                </a:schemeClr>
              </a:solidFill>
            </a:endParaRPr>
          </a:p>
        </p:txBody>
      </p:sp>
      <p:sp>
        <p:nvSpPr>
          <p:cNvPr id="4" name="TextBox 3"/>
          <p:cNvSpPr txBox="1"/>
          <p:nvPr/>
        </p:nvSpPr>
        <p:spPr>
          <a:xfrm>
            <a:off x="5406284" y="6021288"/>
            <a:ext cx="3600400" cy="646331"/>
          </a:xfrm>
          <a:prstGeom prst="rect">
            <a:avLst/>
          </a:prstGeom>
          <a:noFill/>
        </p:spPr>
        <p:txBody>
          <a:bodyPr wrap="square" rtlCol="0">
            <a:spAutoFit/>
          </a:bodyPr>
          <a:lstStyle/>
          <a:p>
            <a:r>
              <a:rPr lang="en-GB" sz="1200" dirty="0">
                <a:solidFill>
                  <a:schemeClr val="tx1">
                    <a:lumMod val="50000"/>
                  </a:schemeClr>
                </a:solidFill>
              </a:rPr>
              <a:t>Reynolds 1982 p. 165</a:t>
            </a:r>
            <a:r>
              <a:rPr lang="en-GB" sz="1200" i="1" dirty="0">
                <a:solidFill>
                  <a:schemeClr val="tx1">
                    <a:lumMod val="50000"/>
                  </a:schemeClr>
                </a:solidFill>
              </a:rPr>
              <a:t> ;</a:t>
            </a:r>
            <a:r>
              <a:rPr lang="en-GB" sz="1200" dirty="0">
                <a:solidFill>
                  <a:schemeClr val="tx1">
                    <a:lumMod val="50000"/>
                  </a:schemeClr>
                </a:solidFill>
              </a:rPr>
              <a:t> Reynolds-</a:t>
            </a:r>
            <a:r>
              <a:rPr lang="en-GB" sz="1200" dirty="0" err="1">
                <a:solidFill>
                  <a:schemeClr val="tx1">
                    <a:lumMod val="50000"/>
                  </a:schemeClr>
                </a:solidFill>
              </a:rPr>
              <a:t>Roueché</a:t>
            </a:r>
            <a:r>
              <a:rPr lang="en-GB" sz="1200" dirty="0">
                <a:solidFill>
                  <a:schemeClr val="tx1">
                    <a:lumMod val="50000"/>
                  </a:schemeClr>
                </a:solidFill>
              </a:rPr>
              <a:t> 1992</a:t>
            </a:r>
            <a:r>
              <a:rPr lang="en-GB" sz="1200" i="1" dirty="0">
                <a:solidFill>
                  <a:schemeClr val="tx1">
                    <a:lumMod val="50000"/>
                  </a:schemeClr>
                </a:solidFill>
              </a:rPr>
              <a:t> ;</a:t>
            </a:r>
            <a:r>
              <a:rPr lang="en-GB" sz="1200" dirty="0">
                <a:solidFill>
                  <a:schemeClr val="tx1">
                    <a:lumMod val="50000"/>
                  </a:schemeClr>
                </a:solidFill>
              </a:rPr>
              <a:t> Van Bremen 1996 p. 156-157</a:t>
            </a:r>
            <a:r>
              <a:rPr lang="en-GB" sz="1200" i="1" dirty="0">
                <a:solidFill>
                  <a:schemeClr val="tx1">
                    <a:lumMod val="50000"/>
                  </a:schemeClr>
                </a:solidFill>
              </a:rPr>
              <a:t> ;</a:t>
            </a:r>
            <a:r>
              <a:rPr lang="en-GB" sz="1200" dirty="0">
                <a:solidFill>
                  <a:schemeClr val="tx1">
                    <a:lumMod val="50000"/>
                  </a:schemeClr>
                </a:solidFill>
              </a:rPr>
              <a:t> </a:t>
            </a:r>
            <a:r>
              <a:rPr lang="en-GB" sz="1200" dirty="0" err="1">
                <a:solidFill>
                  <a:schemeClr val="tx1">
                    <a:lumMod val="50000"/>
                  </a:schemeClr>
                </a:solidFill>
              </a:rPr>
              <a:t>Bielman</a:t>
            </a:r>
            <a:r>
              <a:rPr lang="en-GB" sz="1200" dirty="0">
                <a:solidFill>
                  <a:schemeClr val="tx1">
                    <a:lumMod val="50000"/>
                  </a:schemeClr>
                </a:solidFill>
              </a:rPr>
              <a:t> - </a:t>
            </a:r>
            <a:r>
              <a:rPr lang="en-GB" sz="1200" dirty="0" err="1">
                <a:solidFill>
                  <a:schemeClr val="tx1">
                    <a:lumMod val="50000"/>
                  </a:schemeClr>
                </a:solidFill>
              </a:rPr>
              <a:t>Frei-Stolba</a:t>
            </a:r>
            <a:r>
              <a:rPr lang="en-GB" sz="1200" dirty="0">
                <a:solidFill>
                  <a:schemeClr val="tx1">
                    <a:lumMod val="50000"/>
                  </a:schemeClr>
                </a:solidFill>
              </a:rPr>
              <a:t> 1998 p. 16</a:t>
            </a:r>
            <a:r>
              <a:rPr lang="en-GB" sz="1200" i="1" dirty="0">
                <a:solidFill>
                  <a:schemeClr val="tx1">
                    <a:lumMod val="50000"/>
                  </a:schemeClr>
                </a:solidFill>
              </a:rPr>
              <a:t> ;</a:t>
            </a:r>
            <a:r>
              <a:rPr lang="en-GB" sz="1200" dirty="0">
                <a:solidFill>
                  <a:schemeClr val="tx1">
                    <a:lumMod val="50000"/>
                  </a:schemeClr>
                </a:solidFill>
              </a:rPr>
              <a:t> Jones 1999 p. 588-600.</a:t>
            </a:r>
          </a:p>
        </p:txBody>
      </p:sp>
      <p:sp>
        <p:nvSpPr>
          <p:cNvPr id="6" name="TextBox 5"/>
          <p:cNvSpPr txBox="1"/>
          <p:nvPr/>
        </p:nvSpPr>
        <p:spPr>
          <a:xfrm>
            <a:off x="3923928" y="1628800"/>
            <a:ext cx="4968552" cy="3693319"/>
          </a:xfrm>
          <a:prstGeom prst="rect">
            <a:avLst/>
          </a:prstGeom>
          <a:noFill/>
        </p:spPr>
        <p:txBody>
          <a:bodyPr wrap="square" rtlCol="0">
            <a:spAutoFit/>
          </a:bodyPr>
          <a:lstStyle/>
          <a:p>
            <a:r>
              <a:rPr lang="en-GB" dirty="0">
                <a:solidFill>
                  <a:schemeClr val="tx1">
                    <a:lumMod val="65000"/>
                  </a:schemeClr>
                </a:solidFill>
              </a:rPr>
              <a:t>Col 1, l. 7-15 : </a:t>
            </a:r>
            <a:r>
              <a:rPr lang="el-GR" dirty="0">
                <a:solidFill>
                  <a:schemeClr val="tx1">
                    <a:lumMod val="65000"/>
                  </a:schemeClr>
                </a:solidFill>
              </a:rPr>
              <a:t>Τατία Ὑψικ[λέους τοῦ Ἀδράσ]|του τοῦ Νεικοτείμου τοῦ Ἀρτεμιδώρου το[ῦ Ζήνωνος Ἱέρα]|κος Ἀτταλίς, γενομένη </a:t>
            </a:r>
            <a:r>
              <a:rPr lang="el-GR" b="1" dirty="0">
                <a:solidFill>
                  <a:schemeClr val="accent5">
                    <a:lumMod val="60000"/>
                    <a:lumOff val="40000"/>
                  </a:schemeClr>
                </a:solidFill>
              </a:rPr>
              <a:t>ἱέρεια Σεβαστῶν</a:t>
            </a:r>
            <a:r>
              <a:rPr lang="el-GR" dirty="0">
                <a:solidFill>
                  <a:schemeClr val="tx1">
                    <a:lumMod val="65000"/>
                  </a:schemeClr>
                </a:solidFill>
              </a:rPr>
              <a:t>, π[άτρος καὶ προγό]|νων ὑπάρχουσα τῶν πρώτων καὶ συνεκτικ[ότων τὴν ? πατρίδα] | καὶ ἐν </a:t>
            </a:r>
            <a:r>
              <a:rPr lang="el-GR" b="1" dirty="0">
                <a:solidFill>
                  <a:schemeClr val="tx1">
                    <a:lumMod val="65000"/>
                  </a:schemeClr>
                </a:solidFill>
              </a:rPr>
              <a:t>γυμνασιαρχίαις καὶ στεφανηφορίαις [καὶ ? ἀγωνοθεσίαις] | καὶ ἀρχιερωσύναις</a:t>
            </a:r>
            <a:r>
              <a:rPr lang="el-GR" dirty="0">
                <a:solidFill>
                  <a:schemeClr val="tx1">
                    <a:lumMod val="65000"/>
                  </a:schemeClr>
                </a:solidFill>
              </a:rPr>
              <a:t> καὶ ἔργων ἀναθέσεσιν κ[αὶ ? -9- ἐκ τῶν] | ἰδίων γεγονότων, ζήσασα βίον σώφρονα κ[αὶ ? κόσμιον καὶ ἀναλο]|γοῦντα τῇ τοῦ γένους σεμνότητι.</a:t>
            </a:r>
            <a:r>
              <a:rPr lang="en-GB" dirty="0">
                <a:solidFill>
                  <a:schemeClr val="tx1">
                    <a:lumMod val="65000"/>
                  </a:schemeClr>
                </a:solidFill>
              </a:rPr>
              <a:t> </a:t>
            </a:r>
          </a:p>
          <a:p>
            <a:r>
              <a:rPr lang="en-GB" b="1" dirty="0">
                <a:solidFill>
                  <a:schemeClr val="tx1">
                    <a:lumMod val="65000"/>
                  </a:schemeClr>
                </a:solidFill>
              </a:rPr>
              <a:t>Col 1, l. 2-4 : </a:t>
            </a:r>
            <a:r>
              <a:rPr lang="el-GR" b="1" dirty="0">
                <a:solidFill>
                  <a:schemeClr val="tx1">
                    <a:lumMod val="65000"/>
                  </a:schemeClr>
                </a:solidFill>
              </a:rPr>
              <a:t>Ζήνωνος τοῦ Ὑψικλέους το[ῦ Ζήνωνος τοῦ Ὑψικλέ]|ους τοῦ Μενάνδρου τοῦ Ζήνωνος γραμμα[τέως δήμου τὸ δεύ]|τερον.</a:t>
            </a:r>
          </a:p>
        </p:txBody>
      </p:sp>
      <p:pic>
        <p:nvPicPr>
          <p:cNvPr id="1026" name="Picture 2" descr="http://www.pretres-civiques.org/sites/default/files/category_pictures/1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9992" y="4221088"/>
            <a:ext cx="4434684"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83322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Effect transition="in" filter="fade">
                                      <p:cBhvr>
                                        <p:cTn id="48" dur="1000"/>
                                        <p:tgtEl>
                                          <p:spTgt spid="3">
                                            <p:txEl>
                                              <p:pRg st="6" end="6"/>
                                            </p:txEl>
                                          </p:spTgt>
                                        </p:tgtEl>
                                      </p:cBhvr>
                                    </p:animEffect>
                                    <p:anim calcmode="lin" valueType="num">
                                      <p:cBhvr>
                                        <p:cTn id="4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grpId="0" nodeType="afterEffect">
                                  <p:stCondLst>
                                    <p:cond delay="0"/>
                                  </p:stCondLst>
                                  <p:childTnLst>
                                    <p:set>
                                      <p:cBhvr>
                                        <p:cTn id="53" dur="1" fill="hold">
                                          <p:stCondLst>
                                            <p:cond delay="0"/>
                                          </p:stCondLst>
                                        </p:cTn>
                                        <p:tgtEl>
                                          <p:spTgt spid="3">
                                            <p:txEl>
                                              <p:pRg st="7" end="7"/>
                                            </p:txEl>
                                          </p:spTgt>
                                        </p:tgtEl>
                                        <p:attrNameLst>
                                          <p:attrName>style.visibility</p:attrName>
                                        </p:attrNameLst>
                                      </p:cBhvr>
                                      <p:to>
                                        <p:strVal val="visible"/>
                                      </p:to>
                                    </p:set>
                                    <p:animEffect transition="in" filter="fade">
                                      <p:cBhvr>
                                        <p:cTn id="54" dur="1000"/>
                                        <p:tgtEl>
                                          <p:spTgt spid="3">
                                            <p:txEl>
                                              <p:pRg st="7" end="7"/>
                                            </p:txEl>
                                          </p:spTgt>
                                        </p:tgtEl>
                                      </p:cBhvr>
                                    </p:animEffect>
                                    <p:anim calcmode="lin" valueType="num">
                                      <p:cBhvr>
                                        <p:cTn id="5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42" presetClass="entr" presetSubtype="0" fill="hold" grpId="0" nodeType="afterEffect">
                                  <p:stCondLst>
                                    <p:cond delay="0"/>
                                  </p:stCondLst>
                                  <p:childTnLst>
                                    <p:set>
                                      <p:cBhvr>
                                        <p:cTn id="59" dur="1" fill="hold">
                                          <p:stCondLst>
                                            <p:cond delay="0"/>
                                          </p:stCondLst>
                                        </p:cTn>
                                        <p:tgtEl>
                                          <p:spTgt spid="3">
                                            <p:txEl>
                                              <p:pRg st="8" end="8"/>
                                            </p:txEl>
                                          </p:spTgt>
                                        </p:tgtEl>
                                        <p:attrNameLst>
                                          <p:attrName>style.visibility</p:attrName>
                                        </p:attrNameLst>
                                      </p:cBhvr>
                                      <p:to>
                                        <p:strVal val="visible"/>
                                      </p:to>
                                    </p:set>
                                    <p:animEffect transition="in" filter="fade">
                                      <p:cBhvr>
                                        <p:cTn id="60" dur="1000"/>
                                        <p:tgtEl>
                                          <p:spTgt spid="3">
                                            <p:txEl>
                                              <p:pRg st="8" end="8"/>
                                            </p:txEl>
                                          </p:spTgt>
                                        </p:tgtEl>
                                      </p:cBhvr>
                                    </p:animEffect>
                                    <p:anim calcmode="lin" valueType="num">
                                      <p:cBhvr>
                                        <p:cTn id="61"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par>
                          <p:cTn id="63" fill="hold">
                            <p:stCondLst>
                              <p:cond delay="9000"/>
                            </p:stCondLst>
                            <p:childTnLst>
                              <p:par>
                                <p:cTn id="64" presetID="42" presetClass="entr" presetSubtype="0" fill="hold" grpId="0" nodeType="afterEffect">
                                  <p:stCondLst>
                                    <p:cond delay="0"/>
                                  </p:stCondLst>
                                  <p:childTnLst>
                                    <p:set>
                                      <p:cBhvr>
                                        <p:cTn id="65" dur="1" fill="hold">
                                          <p:stCondLst>
                                            <p:cond delay="0"/>
                                          </p:stCondLst>
                                        </p:cTn>
                                        <p:tgtEl>
                                          <p:spTgt spid="3">
                                            <p:txEl>
                                              <p:pRg st="9" end="9"/>
                                            </p:txEl>
                                          </p:spTgt>
                                        </p:tgtEl>
                                        <p:attrNameLst>
                                          <p:attrName>style.visibility</p:attrName>
                                        </p:attrNameLst>
                                      </p:cBhvr>
                                      <p:to>
                                        <p:strVal val="visible"/>
                                      </p:to>
                                    </p:set>
                                    <p:animEffect transition="in" filter="fade">
                                      <p:cBhvr>
                                        <p:cTn id="66" dur="1000"/>
                                        <p:tgtEl>
                                          <p:spTgt spid="3">
                                            <p:txEl>
                                              <p:pRg st="9" end="9"/>
                                            </p:txEl>
                                          </p:spTgt>
                                        </p:tgtEl>
                                      </p:cBhvr>
                                    </p:animEffect>
                                    <p:anim calcmode="lin" valueType="num">
                                      <p:cBhvr>
                                        <p:cTn id="6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par>
                          <p:cTn id="69" fill="hold">
                            <p:stCondLst>
                              <p:cond delay="10000"/>
                            </p:stCondLst>
                            <p:childTnLst>
                              <p:par>
                                <p:cTn id="70" presetID="42" presetClass="entr" presetSubtype="0" fill="hold" nodeType="afterEffect">
                                  <p:stCondLst>
                                    <p:cond delay="0"/>
                                  </p:stCondLst>
                                  <p:childTnLst>
                                    <p:set>
                                      <p:cBhvr>
                                        <p:cTn id="71" dur="1" fill="hold">
                                          <p:stCondLst>
                                            <p:cond delay="0"/>
                                          </p:stCondLst>
                                        </p:cTn>
                                        <p:tgtEl>
                                          <p:spTgt spid="1026"/>
                                        </p:tgtEl>
                                        <p:attrNameLst>
                                          <p:attrName>style.visibility</p:attrName>
                                        </p:attrNameLst>
                                      </p:cBhvr>
                                      <p:to>
                                        <p:strVal val="visible"/>
                                      </p:to>
                                    </p:set>
                                    <p:animEffect transition="in" filter="fade">
                                      <p:cBhvr>
                                        <p:cTn id="72" dur="1000"/>
                                        <p:tgtEl>
                                          <p:spTgt spid="1026"/>
                                        </p:tgtEl>
                                      </p:cBhvr>
                                    </p:animEffect>
                                    <p:anim calcmode="lin" valueType="num">
                                      <p:cBhvr>
                                        <p:cTn id="73" dur="1000" fill="hold"/>
                                        <p:tgtEl>
                                          <p:spTgt spid="1026"/>
                                        </p:tgtEl>
                                        <p:attrNameLst>
                                          <p:attrName>ppt_x</p:attrName>
                                        </p:attrNameLst>
                                      </p:cBhvr>
                                      <p:tavLst>
                                        <p:tav tm="0">
                                          <p:val>
                                            <p:strVal val="#ppt_x"/>
                                          </p:val>
                                        </p:tav>
                                        <p:tav tm="100000">
                                          <p:val>
                                            <p:strVal val="#ppt_x"/>
                                          </p:val>
                                        </p:tav>
                                      </p:tavLst>
                                    </p:anim>
                                    <p:anim calcmode="lin" valueType="num">
                                      <p:cBhvr>
                                        <p:cTn id="7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lowchart: Card 29"/>
          <p:cNvSpPr/>
          <p:nvPr/>
        </p:nvSpPr>
        <p:spPr>
          <a:xfrm>
            <a:off x="4788024" y="1340768"/>
            <a:ext cx="3816424" cy="1379743"/>
          </a:xfrm>
          <a:prstGeom prst="flowChartPunchedCa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CLAUDIA CRATEIA VERIANA</a:t>
            </a:r>
          </a:p>
          <a:p>
            <a:pPr algn="ctr"/>
            <a:r>
              <a:rPr lang="de-DE" dirty="0"/>
              <a:t>Prytanin, gymn., hiereia-kosmet.</a:t>
            </a:r>
          </a:p>
          <a:p>
            <a:pPr algn="ctr"/>
            <a:endParaRPr lang="de-DE" dirty="0"/>
          </a:p>
          <a:p>
            <a:pPr algn="ctr"/>
            <a:endParaRPr lang="de-DE" dirty="0"/>
          </a:p>
          <a:p>
            <a:pPr algn="ctr"/>
            <a:endParaRPr lang="en-GB" dirty="0"/>
          </a:p>
        </p:txBody>
      </p:sp>
      <p:sp>
        <p:nvSpPr>
          <p:cNvPr id="25" name="Flowchart: Alternate Process 24"/>
          <p:cNvSpPr/>
          <p:nvPr/>
        </p:nvSpPr>
        <p:spPr>
          <a:xfrm>
            <a:off x="5521032" y="2084126"/>
            <a:ext cx="2767252" cy="91282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Vater</a:t>
            </a:r>
          </a:p>
          <a:p>
            <a:pPr algn="ctr"/>
            <a:r>
              <a:rPr lang="de-DE" dirty="0"/>
              <a:t>KEIN AMT</a:t>
            </a:r>
            <a:endParaRPr lang="en-GB" dirty="0"/>
          </a:p>
        </p:txBody>
      </p:sp>
      <p:sp>
        <p:nvSpPr>
          <p:cNvPr id="4" name="Title 1"/>
          <p:cNvSpPr>
            <a:spLocks noGrp="1"/>
          </p:cNvSpPr>
          <p:nvPr>
            <p:ph type="title"/>
          </p:nvPr>
        </p:nvSpPr>
        <p:spPr>
          <a:xfrm>
            <a:off x="457200" y="188640"/>
            <a:ext cx="8229600" cy="1143000"/>
          </a:xfrm>
        </p:spPr>
        <p:txBody>
          <a:bodyPr/>
          <a:lstStyle/>
          <a:p>
            <a:r>
              <a:rPr lang="en-GB" dirty="0" err="1"/>
              <a:t>Ephesos</a:t>
            </a:r>
            <a:r>
              <a:rPr lang="en-GB" dirty="0"/>
              <a:t>: </a:t>
            </a:r>
            <a:r>
              <a:rPr lang="en-GB" dirty="0" err="1"/>
              <a:t>Karrierestrukturen</a:t>
            </a:r>
            <a:r>
              <a:rPr lang="en-GB" dirty="0"/>
              <a:t> ?</a:t>
            </a:r>
          </a:p>
        </p:txBody>
      </p:sp>
      <p:sp>
        <p:nvSpPr>
          <p:cNvPr id="18" name="TextBox 17"/>
          <p:cNvSpPr txBox="1"/>
          <p:nvPr/>
        </p:nvSpPr>
        <p:spPr>
          <a:xfrm>
            <a:off x="179511" y="1340768"/>
            <a:ext cx="4140460" cy="923330"/>
          </a:xfrm>
          <a:prstGeom prst="rect">
            <a:avLst/>
          </a:prstGeom>
          <a:noFill/>
        </p:spPr>
        <p:txBody>
          <a:bodyPr wrap="square" rtlCol="0">
            <a:spAutoFit/>
          </a:bodyPr>
          <a:lstStyle/>
          <a:p>
            <a:r>
              <a:rPr lang="en-GB" b="1" dirty="0" err="1">
                <a:solidFill>
                  <a:schemeClr val="accent5">
                    <a:lumMod val="60000"/>
                    <a:lumOff val="40000"/>
                  </a:schemeClr>
                </a:solidFill>
                <a:effectLst>
                  <a:outerShdw blurRad="38100" dist="38100" dir="2700000" algn="tl">
                    <a:srgbClr val="000000">
                      <a:alpha val="43137"/>
                    </a:srgbClr>
                  </a:outerShdw>
                </a:effectLst>
              </a:rPr>
              <a:t>Kombination</a:t>
            </a:r>
            <a:r>
              <a:rPr lang="en-GB" b="1" dirty="0">
                <a:solidFill>
                  <a:schemeClr val="accent5">
                    <a:lumMod val="60000"/>
                    <a:lumOff val="40000"/>
                  </a:schemeClr>
                </a:solidFill>
                <a:effectLst>
                  <a:outerShdw blurRad="38100" dist="38100" dir="2700000" algn="tl">
                    <a:srgbClr val="000000">
                      <a:alpha val="43137"/>
                    </a:srgbClr>
                  </a:outerShdw>
                </a:effectLst>
              </a:rPr>
              <a:t> von </a:t>
            </a:r>
            <a:r>
              <a:rPr lang="en-GB" b="1" dirty="0" err="1">
                <a:solidFill>
                  <a:schemeClr val="accent5">
                    <a:lumMod val="60000"/>
                    <a:lumOff val="40000"/>
                  </a:schemeClr>
                </a:solidFill>
                <a:effectLst>
                  <a:outerShdw blurRad="38100" dist="38100" dir="2700000" algn="tl">
                    <a:srgbClr val="000000">
                      <a:alpha val="43137"/>
                    </a:srgbClr>
                  </a:outerShdw>
                </a:effectLst>
              </a:rPr>
              <a:t>Ämtern</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prytanis</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err="1">
                <a:solidFill>
                  <a:schemeClr val="accent5">
                    <a:lumMod val="60000"/>
                    <a:lumOff val="40000"/>
                  </a:schemeClr>
                </a:solidFill>
                <a:effectLst>
                  <a:outerShdw blurRad="38100" dist="38100" dir="2700000" algn="tl">
                    <a:srgbClr val="000000">
                      <a:alpha val="43137"/>
                    </a:srgbClr>
                  </a:outerShdw>
                </a:effectLst>
              </a:rPr>
              <a:t>kosméteira</a:t>
            </a:r>
            <a:r>
              <a:rPr lang="en-GB" b="1" dirty="0">
                <a:solidFill>
                  <a:schemeClr val="accent5">
                    <a:lumMod val="60000"/>
                    <a:lumOff val="40000"/>
                  </a:schemeClr>
                </a:solidFill>
                <a:effectLst>
                  <a:outerShdw blurRad="38100" dist="38100" dir="2700000" algn="tl">
                    <a:srgbClr val="000000">
                      <a:alpha val="43137"/>
                    </a:srgbClr>
                  </a:outerShdw>
                </a:effectLst>
              </a:rPr>
              <a:t>, </a:t>
            </a:r>
            <a:r>
              <a:rPr lang="en-GB" b="1" i="1" dirty="0">
                <a:solidFill>
                  <a:schemeClr val="accent5">
                    <a:lumMod val="60000"/>
                    <a:lumOff val="40000"/>
                  </a:schemeClr>
                </a:solidFill>
                <a:effectLst>
                  <a:outerShdw blurRad="38100" dist="38100" dir="2700000" algn="tl">
                    <a:srgbClr val="000000">
                      <a:alpha val="43137"/>
                    </a:srgbClr>
                  </a:outerShdw>
                </a:effectLst>
              </a:rPr>
              <a:t>gymnasiarch</a:t>
            </a:r>
            <a:r>
              <a:rPr lang="en-GB" b="1" dirty="0">
                <a:solidFill>
                  <a:schemeClr val="accent5">
                    <a:lumMod val="60000"/>
                    <a:lumOff val="40000"/>
                  </a:schemeClr>
                </a:solidFill>
                <a:effectLst>
                  <a:outerShdw blurRad="38100" dist="38100" dir="2700000" algn="tl">
                    <a:srgbClr val="000000">
                      <a:alpha val="43137"/>
                    </a:srgbClr>
                  </a:outerShdw>
                </a:effectLst>
              </a:rPr>
              <a:t>,</a:t>
            </a:r>
            <a:br>
              <a:rPr lang="en-GB" b="1" dirty="0">
                <a:solidFill>
                  <a:schemeClr val="accent5">
                    <a:lumMod val="60000"/>
                    <a:lumOff val="40000"/>
                  </a:schemeClr>
                </a:solidFill>
                <a:effectLst>
                  <a:outerShdw blurRad="38100" dist="38100" dir="2700000" algn="tl">
                    <a:srgbClr val="000000">
                      <a:alpha val="43137"/>
                    </a:srgbClr>
                  </a:outerShdw>
                </a:effectLst>
              </a:rPr>
            </a:br>
            <a:r>
              <a:rPr lang="en-GB" b="1" i="1" dirty="0" err="1">
                <a:solidFill>
                  <a:schemeClr val="accent5">
                    <a:lumMod val="60000"/>
                    <a:lumOff val="40000"/>
                  </a:schemeClr>
                </a:solidFill>
                <a:effectLst>
                  <a:outerShdw blurRad="38100" dist="38100" dir="2700000" algn="tl">
                    <a:srgbClr val="000000">
                      <a:alpha val="43137"/>
                    </a:srgbClr>
                  </a:outerShdw>
                </a:effectLst>
              </a:rPr>
              <a:t>hiereia</a:t>
            </a:r>
            <a:r>
              <a:rPr lang="en-GB" b="1" dirty="0">
                <a:solidFill>
                  <a:schemeClr val="accent5">
                    <a:lumMod val="60000"/>
                    <a:lumOff val="40000"/>
                  </a:schemeClr>
                </a:solidFill>
                <a:effectLst>
                  <a:outerShdw blurRad="38100" dist="38100" dir="2700000" algn="tl">
                    <a:srgbClr val="000000">
                      <a:alpha val="43137"/>
                    </a:srgbClr>
                  </a:outerShdw>
                </a:effectLst>
              </a:rPr>
              <a:t> der Artemis &amp; </a:t>
            </a:r>
            <a:r>
              <a:rPr lang="en-GB" b="1" i="1" dirty="0" err="1">
                <a:solidFill>
                  <a:schemeClr val="accent5">
                    <a:lumMod val="60000"/>
                    <a:lumOff val="40000"/>
                  </a:schemeClr>
                </a:solidFill>
                <a:effectLst>
                  <a:outerShdw blurRad="38100" dist="38100" dir="2700000" algn="tl">
                    <a:srgbClr val="000000">
                      <a:alpha val="43137"/>
                    </a:srgbClr>
                  </a:outerShdw>
                </a:effectLst>
              </a:rPr>
              <a:t>archiereia</a:t>
            </a:r>
            <a:endParaRPr lang="en-GB" dirty="0"/>
          </a:p>
        </p:txBody>
      </p:sp>
      <p:sp>
        <p:nvSpPr>
          <p:cNvPr id="19" name="TextBox 18"/>
          <p:cNvSpPr txBox="1"/>
          <p:nvPr/>
        </p:nvSpPr>
        <p:spPr>
          <a:xfrm>
            <a:off x="292819" y="2516531"/>
            <a:ext cx="3859160" cy="1200329"/>
          </a:xfrm>
          <a:prstGeom prst="rect">
            <a:avLst/>
          </a:prstGeom>
          <a:noFill/>
        </p:spPr>
        <p:txBody>
          <a:bodyPr wrap="square" rtlCol="0">
            <a:spAutoFit/>
          </a:bodyPr>
          <a:lstStyle/>
          <a:p>
            <a:r>
              <a:rPr lang="en-GB" dirty="0">
                <a:solidFill>
                  <a:schemeClr val="tx1">
                    <a:lumMod val="65000"/>
                  </a:schemeClr>
                </a:solidFill>
                <a:effectLst>
                  <a:outerShdw blurRad="38100" dist="38100" dir="2700000" algn="tl">
                    <a:srgbClr val="000000">
                      <a:alpha val="43137"/>
                    </a:srgbClr>
                  </a:outerShdw>
                </a:effectLst>
              </a:rPr>
              <a:t>(1) </a:t>
            </a:r>
            <a:r>
              <a:rPr lang="en-GB" dirty="0" err="1">
                <a:solidFill>
                  <a:schemeClr val="tx1">
                    <a:lumMod val="65000"/>
                  </a:schemeClr>
                </a:solidFill>
                <a:effectLst>
                  <a:outerShdw blurRad="38100" dist="38100" dir="2700000" algn="tl">
                    <a:srgbClr val="000000">
                      <a:alpha val="43137"/>
                    </a:srgbClr>
                  </a:outerShdw>
                </a:effectLst>
              </a:rPr>
              <a:t>Widmung</a:t>
            </a:r>
            <a:r>
              <a:rPr lang="en-GB" dirty="0">
                <a:solidFill>
                  <a:schemeClr val="tx1">
                    <a:lumMod val="65000"/>
                  </a:schemeClr>
                </a:solidFill>
                <a:effectLst>
                  <a:outerShdw blurRad="38100" dist="38100" dir="2700000" algn="tl">
                    <a:srgbClr val="000000">
                      <a:alpha val="43137"/>
                    </a:srgbClr>
                  </a:outerShdw>
                </a:effectLst>
              </a:rPr>
              <a:t> an </a:t>
            </a:r>
            <a:br>
              <a:rPr lang="en-GB" dirty="0">
                <a:solidFill>
                  <a:schemeClr val="tx1">
                    <a:lumMod val="65000"/>
                  </a:schemeClr>
                </a:solidFill>
                <a:effectLst>
                  <a:outerShdw blurRad="38100" dist="38100" dir="2700000" algn="tl">
                    <a:srgbClr val="000000">
                      <a:alpha val="43137"/>
                    </a:srgbClr>
                  </a:outerShdw>
                </a:effectLst>
              </a:rPr>
            </a:br>
            <a:r>
              <a:rPr lang="en-GB" dirty="0">
                <a:solidFill>
                  <a:schemeClr val="tx1">
                    <a:lumMod val="65000"/>
                  </a:schemeClr>
                </a:solidFill>
                <a:effectLst>
                  <a:outerShdw blurRad="38100" dist="38100" dir="2700000" algn="tl">
                    <a:srgbClr val="000000">
                      <a:alpha val="43137"/>
                    </a:srgbClr>
                  </a:outerShdw>
                </a:effectLst>
              </a:rPr>
              <a:t>Claudia </a:t>
            </a:r>
            <a:r>
              <a:rPr lang="en-GB" dirty="0" err="1">
                <a:solidFill>
                  <a:schemeClr val="tx1">
                    <a:lumMod val="65000"/>
                  </a:schemeClr>
                </a:solidFill>
                <a:effectLst>
                  <a:outerShdw blurRad="38100" dist="38100" dir="2700000" algn="tl">
                    <a:srgbClr val="000000">
                      <a:alpha val="43137"/>
                    </a:srgbClr>
                  </a:outerShdw>
                </a:effectLst>
              </a:rPr>
              <a:t>Crateia</a:t>
            </a:r>
            <a:r>
              <a:rPr lang="en-GB" dirty="0">
                <a:solidFill>
                  <a:schemeClr val="tx1">
                    <a:lumMod val="65000"/>
                  </a:schemeClr>
                </a:solidFill>
                <a:effectLst>
                  <a:outerShdw blurRad="38100" dist="38100" dir="2700000" algn="tl">
                    <a:srgbClr val="000000">
                      <a:alpha val="43137"/>
                    </a:srgbClr>
                  </a:outerShdw>
                </a:effectLst>
              </a:rPr>
              <a:t> </a:t>
            </a:r>
            <a:r>
              <a:rPr lang="en-GB" dirty="0" err="1">
                <a:solidFill>
                  <a:schemeClr val="tx1">
                    <a:lumMod val="65000"/>
                  </a:schemeClr>
                </a:solidFill>
                <a:effectLst>
                  <a:outerShdw blurRad="38100" dist="38100" dir="2700000" algn="tl">
                    <a:srgbClr val="000000">
                      <a:alpha val="43137"/>
                    </a:srgbClr>
                  </a:outerShdw>
                </a:effectLst>
              </a:rPr>
              <a:t>Veriana</a:t>
            </a:r>
            <a:r>
              <a:rPr lang="en-GB" dirty="0">
                <a:solidFill>
                  <a:schemeClr val="tx1">
                    <a:lumMod val="65000"/>
                  </a:schemeClr>
                </a:solidFill>
                <a:effectLst>
                  <a:outerShdw blurRad="38100" dist="38100" dir="2700000" algn="tl">
                    <a:srgbClr val="000000">
                      <a:alpha val="43137"/>
                    </a:srgbClr>
                  </a:outerShdw>
                </a:effectLst>
              </a:rPr>
              <a:t>, </a:t>
            </a:r>
            <a:br>
              <a:rPr lang="en-GB" dirty="0">
                <a:solidFill>
                  <a:schemeClr val="tx1">
                    <a:lumMod val="65000"/>
                  </a:schemeClr>
                </a:solidFill>
                <a:effectLst>
                  <a:outerShdw blurRad="38100" dist="38100" dir="2700000" algn="tl">
                    <a:srgbClr val="000000">
                      <a:alpha val="43137"/>
                    </a:srgbClr>
                  </a:outerShdw>
                </a:effectLst>
              </a:rPr>
            </a:br>
            <a:r>
              <a:rPr lang="en-GB" dirty="0" err="1">
                <a:solidFill>
                  <a:schemeClr val="tx1">
                    <a:lumMod val="65000"/>
                  </a:schemeClr>
                </a:solidFill>
                <a:effectLst>
                  <a:outerShdw blurRad="38100" dist="38100" dir="2700000" algn="tl">
                    <a:srgbClr val="000000">
                      <a:alpha val="43137"/>
                    </a:srgbClr>
                  </a:outerShdw>
                </a:effectLst>
              </a:rPr>
              <a:t>senatorischer</a:t>
            </a:r>
            <a:r>
              <a:rPr lang="en-GB" dirty="0">
                <a:solidFill>
                  <a:schemeClr val="tx1">
                    <a:lumMod val="65000"/>
                  </a:schemeClr>
                </a:solidFill>
                <a:effectLst>
                  <a:outerShdw blurRad="38100" dist="38100" dir="2700000" algn="tl">
                    <a:srgbClr val="000000">
                      <a:alpha val="43137"/>
                    </a:srgbClr>
                  </a:outerShdw>
                </a:effectLst>
              </a:rPr>
              <a:t> Rang (</a:t>
            </a:r>
            <a:r>
              <a:rPr lang="el-GR" i="1" dirty="0">
                <a:solidFill>
                  <a:schemeClr val="tx1">
                    <a:lumMod val="65000"/>
                  </a:schemeClr>
                </a:solidFill>
                <a:effectLst>
                  <a:outerShdw blurRad="38100" dist="38100" dir="2700000" algn="tl">
                    <a:srgbClr val="000000">
                      <a:alpha val="43137"/>
                    </a:srgbClr>
                  </a:outerShdw>
                </a:effectLst>
              </a:rPr>
              <a:t>συνκλητικὴ</a:t>
            </a:r>
            <a:r>
              <a:rPr lang="el-GR" dirty="0">
                <a:solidFill>
                  <a:schemeClr val="tx1">
                    <a:lumMod val="65000"/>
                  </a:schemeClr>
                </a:solidFill>
                <a:effectLst>
                  <a:outerShdw blurRad="38100" dist="38100" dir="2700000" algn="tl">
                    <a:srgbClr val="000000">
                      <a:alpha val="43137"/>
                    </a:srgbClr>
                  </a:outerShdw>
                </a:effectLst>
              </a:rPr>
              <a:t>)</a:t>
            </a:r>
            <a:r>
              <a:rPr lang="en-GB" dirty="0">
                <a:solidFill>
                  <a:schemeClr val="tx1">
                    <a:lumMod val="65000"/>
                  </a:schemeClr>
                </a:solidFill>
                <a:effectLst>
                  <a:outerShdw blurRad="38100" dist="38100" dir="2700000" algn="tl">
                    <a:srgbClr val="000000">
                      <a:alpha val="43137"/>
                    </a:srgbClr>
                  </a:outerShdw>
                </a:effectLst>
              </a:rPr>
              <a:t> </a:t>
            </a:r>
          </a:p>
          <a:p>
            <a:pPr marL="742950" lvl="1" indent="-285750">
              <a:buFont typeface="Wingdings" pitchFamily="2" charset="2"/>
              <a:buChar char="v"/>
            </a:pPr>
            <a:r>
              <a:rPr lang="en-GB" dirty="0" err="1">
                <a:solidFill>
                  <a:schemeClr val="tx1">
                    <a:lumMod val="65000"/>
                  </a:schemeClr>
                </a:solidFill>
                <a:effectLst>
                  <a:outerShdw blurRad="38100" dist="38100" dir="2700000" algn="tl">
                    <a:srgbClr val="000000">
                      <a:alpha val="43137"/>
                    </a:srgbClr>
                  </a:outerShdw>
                </a:effectLst>
              </a:rPr>
              <a:t>Pryt</a:t>
            </a:r>
            <a:r>
              <a:rPr lang="en-GB" dirty="0">
                <a:solidFill>
                  <a:schemeClr val="tx1">
                    <a:lumMod val="65000"/>
                  </a:schemeClr>
                </a:solidFill>
                <a:effectLst>
                  <a:outerShdw blurRad="38100" dist="38100" dir="2700000" algn="tl">
                    <a:srgbClr val="000000">
                      <a:alpha val="43137"/>
                    </a:srgbClr>
                  </a:outerShdw>
                </a:effectLst>
              </a:rPr>
              <a:t>., Gym, </a:t>
            </a:r>
            <a:r>
              <a:rPr lang="en-GB" dirty="0" err="1">
                <a:solidFill>
                  <a:schemeClr val="tx1">
                    <a:lumMod val="65000"/>
                  </a:schemeClr>
                </a:solidFill>
                <a:effectLst>
                  <a:outerShdw blurRad="38100" dist="38100" dir="2700000" algn="tl">
                    <a:srgbClr val="000000">
                      <a:alpha val="43137"/>
                    </a:srgbClr>
                  </a:outerShdw>
                </a:effectLst>
              </a:rPr>
              <a:t>hiereia</a:t>
            </a:r>
            <a:r>
              <a:rPr lang="en-GB" dirty="0">
                <a:solidFill>
                  <a:schemeClr val="tx1">
                    <a:lumMod val="65000"/>
                  </a:schemeClr>
                </a:solidFill>
                <a:effectLst>
                  <a:outerShdw blurRad="38100" dist="38100" dir="2700000" algn="tl">
                    <a:srgbClr val="000000">
                      <a:alpha val="43137"/>
                    </a:srgbClr>
                  </a:outerShdw>
                </a:effectLst>
              </a:rPr>
              <a:t>/</a:t>
            </a:r>
            <a:r>
              <a:rPr lang="en-GB" dirty="0" err="1">
                <a:solidFill>
                  <a:schemeClr val="tx1">
                    <a:lumMod val="65000"/>
                  </a:schemeClr>
                </a:solidFill>
                <a:effectLst>
                  <a:outerShdw blurRad="38100" dist="38100" dir="2700000" algn="tl">
                    <a:srgbClr val="000000">
                      <a:alpha val="43137"/>
                    </a:srgbClr>
                  </a:outerShdw>
                </a:effectLst>
              </a:rPr>
              <a:t>kosmet</a:t>
            </a:r>
            <a:r>
              <a:rPr lang="en-GB" dirty="0">
                <a:solidFill>
                  <a:schemeClr val="tx1">
                    <a:lumMod val="65000"/>
                  </a:schemeClr>
                </a:solidFill>
                <a:effectLst>
                  <a:outerShdw blurRad="38100" dist="38100" dir="2700000" algn="tl">
                    <a:srgbClr val="000000">
                      <a:alpha val="43137"/>
                    </a:srgbClr>
                  </a:outerShdw>
                </a:effectLst>
              </a:rPr>
              <a:t>.</a:t>
            </a:r>
          </a:p>
        </p:txBody>
      </p:sp>
      <p:sp>
        <p:nvSpPr>
          <p:cNvPr id="20" name="TextBox 19"/>
          <p:cNvSpPr txBox="1"/>
          <p:nvPr/>
        </p:nvSpPr>
        <p:spPr>
          <a:xfrm>
            <a:off x="292819" y="3649087"/>
            <a:ext cx="3709849" cy="923330"/>
          </a:xfrm>
          <a:prstGeom prst="rect">
            <a:avLst/>
          </a:prstGeom>
          <a:noFill/>
        </p:spPr>
        <p:txBody>
          <a:bodyPr wrap="square" rtlCol="0">
            <a:spAutoFit/>
          </a:bodyPr>
          <a:lstStyle/>
          <a:p>
            <a:r>
              <a:rPr lang="de-DE" dirty="0">
                <a:solidFill>
                  <a:schemeClr val="tx1">
                    <a:lumMod val="65000"/>
                  </a:schemeClr>
                </a:solidFill>
              </a:rPr>
              <a:t>(2)  </a:t>
            </a:r>
            <a:r>
              <a:rPr lang="fr-FR" dirty="0">
                <a:solidFill>
                  <a:schemeClr val="tx1">
                    <a:lumMod val="65000"/>
                  </a:schemeClr>
                </a:solidFill>
                <a:effectLst>
                  <a:outerShdw blurRad="38100" dist="38100" dir="2700000" algn="tl">
                    <a:srgbClr val="000000">
                      <a:alpha val="43137"/>
                    </a:srgbClr>
                  </a:outerShdw>
                </a:effectLst>
              </a:rPr>
              <a:t>Claudius </a:t>
            </a:r>
            <a:r>
              <a:rPr lang="fr-FR" dirty="0" err="1">
                <a:solidFill>
                  <a:schemeClr val="tx1">
                    <a:lumMod val="65000"/>
                  </a:schemeClr>
                </a:solidFill>
                <a:effectLst>
                  <a:outerShdw blurRad="38100" dist="38100" dir="2700000" algn="tl">
                    <a:srgbClr val="000000">
                      <a:alpha val="43137"/>
                    </a:srgbClr>
                  </a:outerShdw>
                </a:effectLst>
              </a:rPr>
              <a:t>Metrobius</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und</a:t>
            </a:r>
            <a:br>
              <a:rPr lang="fr-FR" dirty="0">
                <a:solidFill>
                  <a:schemeClr val="tx1">
                    <a:lumMod val="65000"/>
                  </a:schemeClr>
                </a:solidFill>
                <a:effectLst>
                  <a:outerShdw blurRad="38100" dist="38100" dir="2700000" algn="tl">
                    <a:srgbClr val="000000">
                      <a:alpha val="43137"/>
                    </a:srgbClr>
                  </a:outerShdw>
                </a:effectLst>
              </a:rPr>
            </a:br>
            <a:r>
              <a:rPr lang="fr-FR" dirty="0">
                <a:solidFill>
                  <a:schemeClr val="tx1">
                    <a:lumMod val="65000"/>
                  </a:schemeClr>
                </a:solidFill>
                <a:effectLst>
                  <a:outerShdw blurRad="38100" dist="38100" dir="2700000" algn="tl">
                    <a:srgbClr val="000000">
                      <a:alpha val="43137"/>
                    </a:srgbClr>
                  </a:outerShdw>
                </a:effectLst>
              </a:rPr>
              <a:t> Claudia </a:t>
            </a:r>
            <a:r>
              <a:rPr lang="fr-FR" dirty="0" err="1">
                <a:solidFill>
                  <a:schemeClr val="tx1">
                    <a:lumMod val="65000"/>
                  </a:schemeClr>
                </a:solidFill>
                <a:effectLst>
                  <a:outerShdw blurRad="38100" dist="38100" dir="2700000" algn="tl">
                    <a:srgbClr val="000000">
                      <a:alpha val="43137"/>
                    </a:srgbClr>
                  </a:outerShdw>
                </a:effectLst>
              </a:rPr>
              <a:t>Crateia</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Hohepriester</a:t>
            </a:r>
            <a:endParaRPr lang="fr-FR" dirty="0">
              <a:solidFill>
                <a:schemeClr val="tx1">
                  <a:lumMod val="65000"/>
                </a:schemeClr>
              </a:solidFill>
              <a:effectLst>
                <a:outerShdw blurRad="38100" dist="38100" dir="2700000" algn="tl">
                  <a:srgbClr val="000000">
                    <a:alpha val="43137"/>
                  </a:srgbClr>
                </a:outerShdw>
              </a:effectLst>
            </a:endParaRPr>
          </a:p>
          <a:p>
            <a:endParaRPr lang="en-GB" dirty="0"/>
          </a:p>
        </p:txBody>
      </p:sp>
      <p:sp>
        <p:nvSpPr>
          <p:cNvPr id="21" name="TextBox 20"/>
          <p:cNvSpPr txBox="1"/>
          <p:nvPr/>
        </p:nvSpPr>
        <p:spPr>
          <a:xfrm>
            <a:off x="292819" y="4293096"/>
            <a:ext cx="3709849" cy="2308324"/>
          </a:xfrm>
          <a:prstGeom prst="rect">
            <a:avLst/>
          </a:prstGeom>
          <a:noFill/>
        </p:spPr>
        <p:txBody>
          <a:bodyPr wrap="square" rtlCol="0">
            <a:spAutoFit/>
          </a:bodyPr>
          <a:lstStyle/>
          <a:p>
            <a:r>
              <a:rPr lang="de-DE" dirty="0">
                <a:solidFill>
                  <a:schemeClr val="tx1">
                    <a:lumMod val="65000"/>
                  </a:schemeClr>
                </a:solidFill>
              </a:rPr>
              <a:t>(3) </a:t>
            </a:r>
            <a:r>
              <a:rPr lang="fr-FR" dirty="0" err="1">
                <a:solidFill>
                  <a:schemeClr val="tx1">
                    <a:lumMod val="65000"/>
                  </a:schemeClr>
                </a:solidFill>
                <a:effectLst>
                  <a:outerShdw blurRad="38100" dist="38100" dir="2700000" algn="tl">
                    <a:srgbClr val="000000">
                      <a:alpha val="43137"/>
                    </a:srgbClr>
                  </a:outerShdw>
                </a:effectLst>
              </a:rPr>
              <a:t>Ulpia</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Demokrateia</a:t>
            </a:r>
            <a:r>
              <a:rPr lang="fr-FR" dirty="0">
                <a:solidFill>
                  <a:schemeClr val="tx1">
                    <a:lumMod val="65000"/>
                  </a:schemeClr>
                </a:solidFill>
                <a:effectLst>
                  <a:outerShdw blurRad="38100" dist="38100" dir="2700000" algn="tl">
                    <a:srgbClr val="000000">
                      <a:alpha val="43137"/>
                    </a:srgbClr>
                  </a:outerShdw>
                </a:effectLst>
              </a:rPr>
              <a:t>: </a:t>
            </a:r>
            <a:r>
              <a:rPr lang="fr-FR" i="1" dirty="0">
                <a:solidFill>
                  <a:schemeClr val="tx1">
                    <a:lumMod val="65000"/>
                  </a:schemeClr>
                </a:solidFill>
                <a:effectLst>
                  <a:outerShdw blurRad="38100" dist="38100" dir="2700000" algn="tl">
                    <a:srgbClr val="000000">
                      <a:alpha val="43137"/>
                    </a:srgbClr>
                  </a:outerShdw>
                </a:effectLst>
              </a:rPr>
              <a:t>k</a:t>
            </a:r>
            <a:r>
              <a:rPr lang="en-GB" i="1" dirty="0" err="1">
                <a:solidFill>
                  <a:schemeClr val="tx1">
                    <a:lumMod val="65000"/>
                  </a:schemeClr>
                </a:solidFill>
                <a:effectLst>
                  <a:outerShdw blurRad="38100" dist="38100" dir="2700000" algn="tl">
                    <a:srgbClr val="000000">
                      <a:alpha val="43137"/>
                    </a:srgbClr>
                  </a:outerShdw>
                </a:effectLst>
              </a:rPr>
              <a:t>osméteira</a:t>
            </a:r>
            <a:endParaRPr lang="en-GB" i="1" dirty="0">
              <a:solidFill>
                <a:schemeClr val="tx1">
                  <a:lumMod val="65000"/>
                </a:schemeClr>
              </a:solidFill>
              <a:effectLst>
                <a:outerShdw blurRad="38100" dist="38100" dir="2700000" algn="tl">
                  <a:srgbClr val="000000">
                    <a:alpha val="43137"/>
                  </a:srgbClr>
                </a:outerShdw>
              </a:effectLst>
            </a:endParaRPr>
          </a:p>
          <a:p>
            <a:r>
              <a:rPr lang="de-DE" dirty="0">
                <a:solidFill>
                  <a:schemeClr val="tx1">
                    <a:lumMod val="65000"/>
                  </a:schemeClr>
                </a:solidFill>
                <a:effectLst>
                  <a:outerShdw blurRad="38100" dist="38100" dir="2700000" algn="tl">
                    <a:srgbClr val="000000">
                      <a:alpha val="43137"/>
                    </a:srgbClr>
                  </a:outerShdw>
                </a:effectLst>
              </a:rPr>
              <a:t>(4) </a:t>
            </a:r>
            <a:r>
              <a:rPr lang="fr-FR" dirty="0">
                <a:solidFill>
                  <a:schemeClr val="tx1">
                    <a:lumMod val="65000"/>
                  </a:schemeClr>
                </a:solidFill>
                <a:effectLst>
                  <a:outerShdw blurRad="38100" dist="38100" dir="2700000" algn="tl">
                    <a:srgbClr val="000000">
                      <a:alpha val="43137"/>
                    </a:srgbClr>
                  </a:outerShdw>
                </a:effectLst>
              </a:rPr>
              <a:t>Iulia </a:t>
            </a:r>
            <a:r>
              <a:rPr lang="fr-FR" dirty="0" err="1">
                <a:solidFill>
                  <a:schemeClr val="tx1">
                    <a:lumMod val="65000"/>
                  </a:schemeClr>
                </a:solidFill>
                <a:effectLst>
                  <a:outerShdw blurRad="38100" dist="38100" dir="2700000" algn="tl">
                    <a:srgbClr val="000000">
                      <a:alpha val="43137"/>
                    </a:srgbClr>
                  </a:outerShdw>
                </a:effectLst>
              </a:rPr>
              <a:t>Damane</a:t>
            </a:r>
            <a:r>
              <a:rPr lang="fr-FR" dirty="0">
                <a:solidFill>
                  <a:schemeClr val="tx1">
                    <a:lumMod val="65000"/>
                  </a:schemeClr>
                </a:solidFill>
                <a:effectLst>
                  <a:outerShdw blurRad="38100" dist="38100" dir="2700000" algn="tl">
                    <a:srgbClr val="000000">
                      <a:alpha val="43137"/>
                    </a:srgbClr>
                  </a:outerShdw>
                </a:effectLst>
              </a:rPr>
              <a:t> </a:t>
            </a:r>
            <a:r>
              <a:rPr lang="fr-FR" dirty="0" err="1">
                <a:solidFill>
                  <a:schemeClr val="tx1">
                    <a:lumMod val="65000"/>
                  </a:schemeClr>
                </a:solidFill>
                <a:effectLst>
                  <a:outerShdw blurRad="38100" dist="38100" dir="2700000" algn="tl">
                    <a:srgbClr val="000000">
                      <a:alpha val="43137"/>
                    </a:srgbClr>
                  </a:outerShdw>
                </a:effectLst>
              </a:rPr>
              <a:t>Polla</a:t>
            </a:r>
            <a:r>
              <a:rPr lang="fr-FR" dirty="0">
                <a:solidFill>
                  <a:schemeClr val="tx1">
                    <a:lumMod val="65000"/>
                  </a:schemeClr>
                </a:solidFill>
                <a:effectLst>
                  <a:outerShdw blurRad="38100" dist="38100" dir="2700000" algn="tl">
                    <a:srgbClr val="000000">
                      <a:alpha val="43137"/>
                    </a:srgbClr>
                  </a:outerShdw>
                </a:effectLst>
              </a:rPr>
              <a:t>:</a:t>
            </a:r>
          </a:p>
          <a:p>
            <a:pPr lvl="1"/>
            <a:r>
              <a:rPr lang="en-GB" i="1" dirty="0" err="1">
                <a:solidFill>
                  <a:schemeClr val="tx1">
                    <a:lumMod val="65000"/>
                  </a:schemeClr>
                </a:solidFill>
                <a:effectLst>
                  <a:outerShdw blurRad="38100" dist="38100" dir="2700000" algn="tl">
                    <a:srgbClr val="000000">
                      <a:alpha val="43137"/>
                    </a:srgbClr>
                  </a:outerShdw>
                </a:effectLst>
              </a:rPr>
              <a:t>hiereia</a:t>
            </a:r>
            <a:r>
              <a:rPr lang="en-GB"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kosméteira</a:t>
            </a:r>
            <a:r>
              <a:rPr lang="en-GB"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prytanis</a:t>
            </a:r>
            <a:r>
              <a:rPr lang="fr-FR" dirty="0">
                <a:solidFill>
                  <a:schemeClr val="tx1">
                    <a:lumMod val="65000"/>
                  </a:schemeClr>
                </a:solidFill>
                <a:effectLst>
                  <a:outerShdw blurRad="38100" dist="38100" dir="2700000" algn="tl">
                    <a:srgbClr val="000000">
                      <a:alpha val="43137"/>
                    </a:srgbClr>
                  </a:outerShdw>
                </a:effectLst>
              </a:rPr>
              <a:t> </a:t>
            </a:r>
          </a:p>
          <a:p>
            <a:r>
              <a:rPr lang="fr-FR" dirty="0">
                <a:solidFill>
                  <a:schemeClr val="tx1">
                    <a:lumMod val="65000"/>
                  </a:schemeClr>
                </a:solidFill>
                <a:effectLst>
                  <a:outerShdw blurRad="38100" dist="38100" dir="2700000" algn="tl">
                    <a:srgbClr val="000000">
                      <a:alpha val="43137"/>
                    </a:srgbClr>
                  </a:outerShdw>
                </a:effectLst>
              </a:rPr>
              <a:t>(5) Iulia </a:t>
            </a:r>
            <a:r>
              <a:rPr lang="fr-FR" dirty="0" err="1">
                <a:solidFill>
                  <a:schemeClr val="tx1">
                    <a:lumMod val="65000"/>
                  </a:schemeClr>
                </a:solidFill>
                <a:effectLst>
                  <a:outerShdw blurRad="38100" dist="38100" dir="2700000" algn="tl">
                    <a:srgbClr val="000000">
                      <a:alpha val="43137"/>
                    </a:srgbClr>
                  </a:outerShdw>
                </a:effectLst>
              </a:rPr>
              <a:t>Polla</a:t>
            </a:r>
            <a:endParaRPr lang="fr-FR" dirty="0">
              <a:solidFill>
                <a:schemeClr val="tx1">
                  <a:lumMod val="65000"/>
                </a:schemeClr>
              </a:solidFill>
              <a:effectLst>
                <a:outerShdw blurRad="38100" dist="38100" dir="2700000" algn="tl">
                  <a:srgbClr val="000000">
                    <a:alpha val="43137"/>
                  </a:srgbClr>
                </a:outerShdw>
              </a:effectLst>
            </a:endParaRPr>
          </a:p>
          <a:p>
            <a:pPr lvl="1"/>
            <a:r>
              <a:rPr lang="en-GB" i="1" dirty="0" err="1">
                <a:solidFill>
                  <a:schemeClr val="tx1">
                    <a:lumMod val="65000"/>
                  </a:schemeClr>
                </a:solidFill>
                <a:effectLst>
                  <a:outerShdw blurRad="38100" dist="38100" dir="2700000" algn="tl">
                    <a:srgbClr val="000000">
                      <a:alpha val="43137"/>
                    </a:srgbClr>
                  </a:outerShdw>
                </a:effectLst>
              </a:rPr>
              <a:t>hiereia</a:t>
            </a:r>
            <a:r>
              <a:rPr lang="en-GB"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kosméteira</a:t>
            </a:r>
            <a:r>
              <a:rPr lang="en-GB" dirty="0">
                <a:solidFill>
                  <a:schemeClr val="tx1">
                    <a:lumMod val="65000"/>
                  </a:schemeClr>
                </a:solidFill>
                <a:effectLst>
                  <a:outerShdw blurRad="38100" dist="38100" dir="2700000" algn="tl">
                    <a:srgbClr val="000000">
                      <a:alpha val="43137"/>
                    </a:srgbClr>
                  </a:outerShdw>
                </a:effectLst>
              </a:rPr>
              <a:t>, </a:t>
            </a:r>
            <a:br>
              <a:rPr lang="en-GB" dirty="0">
                <a:solidFill>
                  <a:schemeClr val="tx1">
                    <a:lumMod val="65000"/>
                  </a:schemeClr>
                </a:solidFill>
                <a:effectLst>
                  <a:outerShdw blurRad="38100" dist="38100" dir="2700000" algn="tl">
                    <a:srgbClr val="000000">
                      <a:alpha val="43137"/>
                    </a:srgbClr>
                  </a:outerShdw>
                </a:effectLst>
              </a:rPr>
            </a:br>
            <a:r>
              <a:rPr lang="en-GB" i="1" dirty="0" err="1">
                <a:solidFill>
                  <a:schemeClr val="tx1">
                    <a:lumMod val="65000"/>
                  </a:schemeClr>
                </a:solidFill>
                <a:effectLst>
                  <a:outerShdw blurRad="38100" dist="38100" dir="2700000" algn="tl">
                    <a:srgbClr val="000000">
                      <a:alpha val="43137"/>
                    </a:srgbClr>
                  </a:outerShdw>
                </a:effectLst>
              </a:rPr>
              <a:t>archiereia</a:t>
            </a:r>
            <a:r>
              <a:rPr lang="en-GB"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prytanis</a:t>
            </a:r>
            <a:endParaRPr lang="en-GB" i="1" dirty="0">
              <a:solidFill>
                <a:schemeClr val="tx1">
                  <a:lumMod val="65000"/>
                </a:schemeClr>
              </a:solidFill>
              <a:effectLst>
                <a:outerShdw blurRad="38100" dist="38100" dir="2700000" algn="tl">
                  <a:srgbClr val="000000">
                    <a:alpha val="43137"/>
                  </a:srgbClr>
                </a:outerShdw>
              </a:effectLst>
            </a:endParaRPr>
          </a:p>
          <a:p>
            <a:r>
              <a:rPr lang="en-GB" dirty="0">
                <a:solidFill>
                  <a:schemeClr val="tx1">
                    <a:lumMod val="65000"/>
                  </a:schemeClr>
                </a:solidFill>
                <a:effectLst>
                  <a:outerShdw blurRad="38100" dist="38100" dir="2700000" algn="tl">
                    <a:srgbClr val="000000">
                      <a:alpha val="43137"/>
                    </a:srgbClr>
                  </a:outerShdw>
                </a:effectLst>
              </a:rPr>
              <a:t>(6) </a:t>
            </a:r>
            <a:r>
              <a:rPr lang="en-GB" dirty="0" err="1">
                <a:solidFill>
                  <a:schemeClr val="tx1">
                    <a:lumMod val="65000"/>
                  </a:schemeClr>
                </a:solidFill>
                <a:effectLst>
                  <a:outerShdw blurRad="38100" dist="38100" dir="2700000" algn="tl">
                    <a:srgbClr val="000000">
                      <a:alpha val="43137"/>
                    </a:srgbClr>
                  </a:outerShdw>
                </a:effectLst>
              </a:rPr>
              <a:t>Mindia</a:t>
            </a:r>
            <a:r>
              <a:rPr lang="en-GB" dirty="0">
                <a:solidFill>
                  <a:schemeClr val="tx1">
                    <a:lumMod val="65000"/>
                  </a:schemeClr>
                </a:solidFill>
                <a:effectLst>
                  <a:outerShdw blurRad="38100" dist="38100" dir="2700000" algn="tl">
                    <a:srgbClr val="000000">
                      <a:alpha val="43137"/>
                    </a:srgbClr>
                  </a:outerShdw>
                </a:effectLst>
              </a:rPr>
              <a:t> </a:t>
            </a:r>
            <a:r>
              <a:rPr lang="en-GB" dirty="0" err="1">
                <a:solidFill>
                  <a:schemeClr val="tx1">
                    <a:lumMod val="65000"/>
                  </a:schemeClr>
                </a:solidFill>
                <a:effectLst>
                  <a:outerShdw blurRad="38100" dist="38100" dir="2700000" algn="tl">
                    <a:srgbClr val="000000">
                      <a:alpha val="43137"/>
                    </a:srgbClr>
                  </a:outerShdw>
                </a:effectLst>
              </a:rPr>
              <a:t>Potentilla</a:t>
            </a:r>
            <a:r>
              <a:rPr lang="en-GB" dirty="0">
                <a:solidFill>
                  <a:schemeClr val="tx1">
                    <a:lumMod val="65000"/>
                  </a:schemeClr>
                </a:solidFill>
                <a:effectLst>
                  <a:outerShdw blurRad="38100" dist="38100" dir="2700000" algn="tl">
                    <a:srgbClr val="000000">
                      <a:alpha val="43137"/>
                    </a:srgbClr>
                  </a:outerShdw>
                </a:effectLst>
              </a:rPr>
              <a:t> </a:t>
            </a:r>
          </a:p>
          <a:p>
            <a:pPr lvl="1"/>
            <a:r>
              <a:rPr lang="en-GB" i="1" dirty="0" err="1">
                <a:solidFill>
                  <a:schemeClr val="tx1">
                    <a:lumMod val="65000"/>
                  </a:schemeClr>
                </a:solidFill>
                <a:effectLst>
                  <a:outerShdw blurRad="38100" dist="38100" dir="2700000" algn="tl">
                    <a:srgbClr val="000000">
                      <a:alpha val="43137"/>
                    </a:srgbClr>
                  </a:outerShdw>
                </a:effectLst>
              </a:rPr>
              <a:t>archiereia</a:t>
            </a:r>
            <a:r>
              <a:rPr lang="en-GB" i="1" dirty="0">
                <a:solidFill>
                  <a:schemeClr val="tx1">
                    <a:lumMod val="65000"/>
                  </a:schemeClr>
                </a:solidFill>
                <a:effectLst>
                  <a:outerShdw blurRad="38100" dist="38100" dir="2700000" algn="tl">
                    <a:srgbClr val="000000">
                      <a:alpha val="43137"/>
                    </a:srgbClr>
                  </a:outerShdw>
                </a:effectLst>
              </a:rPr>
              <a:t> &amp;</a:t>
            </a:r>
            <a:r>
              <a:rPr lang="en-GB" dirty="0">
                <a:solidFill>
                  <a:schemeClr val="tx1">
                    <a:lumMod val="65000"/>
                  </a:schemeClr>
                </a:solidFill>
                <a:effectLst>
                  <a:outerShdw blurRad="38100" dist="38100" dir="2700000" algn="tl">
                    <a:srgbClr val="000000">
                      <a:alpha val="43137"/>
                    </a:srgbClr>
                  </a:outerShdw>
                </a:effectLst>
              </a:rPr>
              <a:t> </a:t>
            </a:r>
            <a:r>
              <a:rPr lang="en-GB" i="1" dirty="0" err="1">
                <a:solidFill>
                  <a:schemeClr val="tx1">
                    <a:lumMod val="65000"/>
                  </a:schemeClr>
                </a:solidFill>
                <a:effectLst>
                  <a:outerShdw blurRad="38100" dist="38100" dir="2700000" algn="tl">
                    <a:srgbClr val="000000">
                      <a:alpha val="43137"/>
                    </a:srgbClr>
                  </a:outerShdw>
                </a:effectLst>
              </a:rPr>
              <a:t>kosméteira</a:t>
            </a:r>
            <a:r>
              <a:rPr lang="en-GB" dirty="0">
                <a:solidFill>
                  <a:schemeClr val="tx1">
                    <a:lumMod val="65000"/>
                  </a:schemeClr>
                </a:solidFill>
                <a:effectLst>
                  <a:outerShdw blurRad="38100" dist="38100" dir="2700000" algn="tl">
                    <a:srgbClr val="000000">
                      <a:alpha val="43137"/>
                    </a:srgbClr>
                  </a:outerShdw>
                </a:effectLst>
              </a:rPr>
              <a:t>,</a:t>
            </a:r>
            <a:endParaRPr lang="en-GB" dirty="0">
              <a:solidFill>
                <a:schemeClr val="tx1">
                  <a:lumMod val="65000"/>
                </a:schemeClr>
              </a:solidFill>
            </a:endParaRPr>
          </a:p>
        </p:txBody>
      </p:sp>
      <p:sp>
        <p:nvSpPr>
          <p:cNvPr id="24" name="Flowchart: Process 23"/>
          <p:cNvSpPr/>
          <p:nvPr/>
        </p:nvSpPr>
        <p:spPr>
          <a:xfrm>
            <a:off x="4602948" y="2996952"/>
            <a:ext cx="4145516" cy="95938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Großeltern</a:t>
            </a:r>
            <a:br>
              <a:rPr lang="de-DE" dirty="0"/>
            </a:br>
            <a:r>
              <a:rPr lang="de-DE" dirty="0"/>
              <a:t>Claudius Metrobius / Claudia Crateia</a:t>
            </a:r>
          </a:p>
          <a:p>
            <a:pPr algn="ctr"/>
            <a:r>
              <a:rPr lang="de-DE" dirty="0"/>
              <a:t>HOHEPRIESTER</a:t>
            </a:r>
            <a:endParaRPr lang="en-GB" dirty="0"/>
          </a:p>
        </p:txBody>
      </p:sp>
      <p:sp>
        <p:nvSpPr>
          <p:cNvPr id="26" name="Flowchart: Card 25"/>
          <p:cNvSpPr/>
          <p:nvPr/>
        </p:nvSpPr>
        <p:spPr>
          <a:xfrm>
            <a:off x="4895527" y="3887470"/>
            <a:ext cx="2556285" cy="811252"/>
          </a:xfrm>
          <a:prstGeom prst="flowChartPunchedCa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Ulpia Demokrateia</a:t>
            </a:r>
          </a:p>
          <a:p>
            <a:pPr algn="ctr"/>
            <a:r>
              <a:rPr lang="de-DE" i="1" dirty="0"/>
              <a:t>Kosmeteira</a:t>
            </a:r>
          </a:p>
          <a:p>
            <a:pPr algn="ctr"/>
            <a:endParaRPr lang="en-GB" i="1" dirty="0"/>
          </a:p>
        </p:txBody>
      </p:sp>
      <p:sp>
        <p:nvSpPr>
          <p:cNvPr id="27" name="Flowchart: Card 26"/>
          <p:cNvSpPr/>
          <p:nvPr/>
        </p:nvSpPr>
        <p:spPr>
          <a:xfrm>
            <a:off x="4427984" y="4505956"/>
            <a:ext cx="2247722" cy="1178550"/>
          </a:xfrm>
          <a:prstGeom prst="flowChartPunchedCa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Iulia Damane Polla</a:t>
            </a:r>
          </a:p>
          <a:p>
            <a:pPr algn="ctr"/>
            <a:r>
              <a:rPr lang="de-DE" dirty="0"/>
              <a:t>hiereia,kosmeteira, prytanis</a:t>
            </a:r>
          </a:p>
          <a:p>
            <a:pPr algn="ctr"/>
            <a:endParaRPr lang="en-GB" dirty="0"/>
          </a:p>
        </p:txBody>
      </p:sp>
      <p:sp>
        <p:nvSpPr>
          <p:cNvPr id="29" name="Flowchart: Card 28"/>
          <p:cNvSpPr/>
          <p:nvPr/>
        </p:nvSpPr>
        <p:spPr>
          <a:xfrm>
            <a:off x="4151979" y="5447258"/>
            <a:ext cx="2364237" cy="1006078"/>
          </a:xfrm>
          <a:prstGeom prst="flowChartPunchedCa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Flavia Polla</a:t>
            </a:r>
          </a:p>
          <a:p>
            <a:pPr algn="ctr"/>
            <a:endParaRPr lang="de-DE" dirty="0"/>
          </a:p>
          <a:p>
            <a:pPr algn="ctr"/>
            <a:endParaRPr lang="en-GB" dirty="0"/>
          </a:p>
        </p:txBody>
      </p:sp>
    </p:spTree>
    <p:extLst>
      <p:ext uri="{BB962C8B-B14F-4D97-AF65-F5344CB8AC3E}">
        <p14:creationId xmlns:p14="http://schemas.microsoft.com/office/powerpoint/2010/main" val="480650862"/>
      </p:ext>
    </p:extLst>
  </p:cSld>
  <p:clrMapOvr>
    <a:masterClrMapping/>
  </p:clrMapOvr>
  <p:transition spd="slow">
    <p:randomBar/>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6839" b="2189"/>
          <a:stretch/>
        </p:blipFill>
        <p:spPr>
          <a:xfrm>
            <a:off x="5220072" y="2132856"/>
            <a:ext cx="3816424" cy="4629150"/>
          </a:xfrm>
          <a:prstGeom prst="rect">
            <a:avLst/>
          </a:prstGeom>
        </p:spPr>
      </p:pic>
      <p:sp>
        <p:nvSpPr>
          <p:cNvPr id="5" name="Content Placeholder 2"/>
          <p:cNvSpPr>
            <a:spLocks noGrp="1"/>
          </p:cNvSpPr>
          <p:nvPr>
            <p:ph idx="1"/>
          </p:nvPr>
        </p:nvSpPr>
        <p:spPr>
          <a:xfrm>
            <a:off x="179512" y="1412776"/>
            <a:ext cx="6347048" cy="4565103"/>
          </a:xfrm>
        </p:spPr>
        <p:txBody>
          <a:bodyPr>
            <a:normAutofit/>
          </a:bodyPr>
          <a:lstStyle/>
          <a:p>
            <a:r>
              <a:rPr lang="en-GB" sz="2000" dirty="0" err="1">
                <a:solidFill>
                  <a:schemeClr val="accent5">
                    <a:lumMod val="60000"/>
                    <a:lumOff val="40000"/>
                  </a:schemeClr>
                </a:solidFill>
              </a:rPr>
              <a:t>Tochter</a:t>
            </a:r>
            <a:r>
              <a:rPr lang="en-GB" sz="2000" dirty="0">
                <a:solidFill>
                  <a:schemeClr val="accent5">
                    <a:lumMod val="60000"/>
                    <a:lumOff val="40000"/>
                  </a:schemeClr>
                </a:solidFill>
              </a:rPr>
              <a:t> des </a:t>
            </a:r>
            <a:r>
              <a:rPr lang="en-GB" sz="2000" dirty="0" err="1">
                <a:solidFill>
                  <a:schemeClr val="accent5">
                    <a:lumMod val="60000"/>
                    <a:lumOff val="40000"/>
                  </a:schemeClr>
                </a:solidFill>
              </a:rPr>
              <a:t>Prokonsuls</a:t>
            </a:r>
            <a:r>
              <a:rPr lang="en-GB" sz="2000" dirty="0">
                <a:solidFill>
                  <a:schemeClr val="accent5">
                    <a:lumMod val="60000"/>
                    <a:lumOff val="40000"/>
                  </a:schemeClr>
                </a:solidFill>
              </a:rPr>
              <a:t> von </a:t>
            </a:r>
            <a:r>
              <a:rPr lang="en-GB" sz="2000" dirty="0" err="1">
                <a:solidFill>
                  <a:schemeClr val="accent5">
                    <a:lumMod val="60000"/>
                    <a:lumOff val="40000"/>
                  </a:schemeClr>
                </a:solidFill>
              </a:rPr>
              <a:t>Bithynien</a:t>
            </a:r>
            <a:endParaRPr lang="en-GB" sz="2000" dirty="0">
              <a:solidFill>
                <a:schemeClr val="accent5">
                  <a:lumMod val="60000"/>
                  <a:lumOff val="40000"/>
                </a:schemeClr>
              </a:solidFill>
            </a:endParaRPr>
          </a:p>
          <a:p>
            <a:r>
              <a:rPr lang="de-DE" sz="2000" dirty="0">
                <a:solidFill>
                  <a:schemeClr val="accent5">
                    <a:lumMod val="60000"/>
                    <a:lumOff val="40000"/>
                  </a:schemeClr>
                </a:solidFill>
              </a:rPr>
              <a:t>„Tochter der Polis“, </a:t>
            </a:r>
            <a:br>
              <a:rPr lang="de-DE" sz="2000" dirty="0">
                <a:solidFill>
                  <a:schemeClr val="accent5">
                    <a:lumMod val="60000"/>
                    <a:lumOff val="40000"/>
                  </a:schemeClr>
                </a:solidFill>
              </a:rPr>
            </a:br>
            <a:r>
              <a:rPr lang="de-DE" sz="2000" dirty="0">
                <a:solidFill>
                  <a:schemeClr val="accent5">
                    <a:lumMod val="60000"/>
                    <a:lumOff val="40000"/>
                  </a:schemeClr>
                </a:solidFill>
              </a:rPr>
              <a:t>Priesterin of Artemis Pergaia, </a:t>
            </a:r>
            <a:br>
              <a:rPr lang="de-DE" sz="2000" dirty="0">
                <a:solidFill>
                  <a:schemeClr val="accent5">
                    <a:lumMod val="60000"/>
                    <a:lumOff val="40000"/>
                  </a:schemeClr>
                </a:solidFill>
              </a:rPr>
            </a:br>
            <a:r>
              <a:rPr lang="de-DE" sz="2000" dirty="0">
                <a:solidFill>
                  <a:schemeClr val="accent5">
                    <a:lumMod val="60000"/>
                    <a:lumOff val="40000"/>
                  </a:schemeClr>
                </a:solidFill>
              </a:rPr>
              <a:t>Hohepriesterin des Kaiserkults</a:t>
            </a:r>
            <a:endParaRPr lang="en-GB" sz="2000" dirty="0">
              <a:solidFill>
                <a:schemeClr val="accent5">
                  <a:lumMod val="60000"/>
                  <a:lumOff val="40000"/>
                </a:schemeClr>
              </a:solidFill>
            </a:endParaRPr>
          </a:p>
          <a:p>
            <a:r>
              <a:rPr lang="de-DE" sz="2000" dirty="0">
                <a:solidFill>
                  <a:schemeClr val="accent5">
                    <a:lumMod val="60000"/>
                    <a:lumOff val="40000"/>
                  </a:schemeClr>
                </a:solidFill>
              </a:rPr>
              <a:t>Mehrere </a:t>
            </a:r>
            <a:r>
              <a:rPr lang="de-DE" sz="2000" b="1" dirty="0">
                <a:solidFill>
                  <a:schemeClr val="accent5">
                    <a:lumMod val="60000"/>
                    <a:lumOff val="40000"/>
                  </a:schemeClr>
                </a:solidFill>
              </a:rPr>
              <a:t>Großbauprojekte</a:t>
            </a:r>
            <a:r>
              <a:rPr lang="de-DE" sz="2000" dirty="0">
                <a:solidFill>
                  <a:schemeClr val="accent5">
                    <a:lumMod val="60000"/>
                    <a:lumOff val="40000"/>
                  </a:schemeClr>
                </a:solidFill>
              </a:rPr>
              <a:t> in Hadrians Regierungszeit (107-138)</a:t>
            </a:r>
          </a:p>
          <a:p>
            <a:pPr lvl="1"/>
            <a:r>
              <a:rPr lang="de-DE" sz="1800" dirty="0">
                <a:solidFill>
                  <a:schemeClr val="accent5">
                    <a:lumMod val="60000"/>
                    <a:lumOff val="40000"/>
                  </a:schemeClr>
                </a:solidFill>
              </a:rPr>
              <a:t>Renovierte Stadttor</a:t>
            </a:r>
          </a:p>
          <a:p>
            <a:pPr lvl="1"/>
            <a:r>
              <a:rPr lang="de-DE" sz="1800" dirty="0">
                <a:solidFill>
                  <a:schemeClr val="accent5">
                    <a:lumMod val="60000"/>
                    <a:lumOff val="40000"/>
                  </a:schemeClr>
                </a:solidFill>
              </a:rPr>
              <a:t>2-stöckiger ovaler Hof mit Statuen</a:t>
            </a:r>
          </a:p>
          <a:p>
            <a:pPr lvl="1"/>
            <a:r>
              <a:rPr lang="de-DE" sz="1800" dirty="0">
                <a:solidFill>
                  <a:schemeClr val="accent5">
                    <a:lumMod val="60000"/>
                    <a:lumOff val="40000"/>
                  </a:schemeClr>
                </a:solidFill>
              </a:rPr>
              <a:t>Monumentaler Bogen mit Statuen </a:t>
            </a:r>
            <a:br>
              <a:rPr lang="de-DE" sz="1800" dirty="0">
                <a:solidFill>
                  <a:schemeClr val="accent5">
                    <a:lumMod val="60000"/>
                    <a:lumOff val="40000"/>
                  </a:schemeClr>
                </a:solidFill>
              </a:rPr>
            </a:br>
            <a:r>
              <a:rPr lang="de-DE" sz="1800" dirty="0">
                <a:solidFill>
                  <a:schemeClr val="accent5">
                    <a:lumMod val="60000"/>
                    <a:lumOff val="40000"/>
                  </a:schemeClr>
                </a:solidFill>
              </a:rPr>
              <a:t>der hadrianischen Kaiserfamilie</a:t>
            </a:r>
            <a:endParaRPr lang="en-GB" sz="1800" dirty="0">
              <a:solidFill>
                <a:schemeClr val="accent5">
                  <a:lumMod val="60000"/>
                  <a:lumOff val="40000"/>
                </a:schemeClr>
              </a:solidFill>
            </a:endParaRPr>
          </a:p>
          <a:p>
            <a:r>
              <a:rPr lang="en-GB" sz="2000" dirty="0">
                <a:solidFill>
                  <a:schemeClr val="accent5">
                    <a:lumMod val="60000"/>
                    <a:lumOff val="40000"/>
                  </a:schemeClr>
                </a:solidFill>
              </a:rPr>
              <a:t>Elevated to the rank </a:t>
            </a:r>
            <a:r>
              <a:rPr lang="en-GB" sz="2000" dirty="0">
                <a:solidFill>
                  <a:srgbClr val="FF0000"/>
                </a:solidFill>
              </a:rPr>
              <a:t>of tutelary </a:t>
            </a:r>
            <a:br>
              <a:rPr lang="en-GB" sz="2000" dirty="0">
                <a:solidFill>
                  <a:srgbClr val="FF0000"/>
                </a:solidFill>
              </a:rPr>
            </a:br>
            <a:r>
              <a:rPr lang="en-GB" sz="2000" dirty="0">
                <a:solidFill>
                  <a:srgbClr val="FF0000"/>
                </a:solidFill>
              </a:rPr>
              <a:t>divinity of th</a:t>
            </a:r>
            <a:r>
              <a:rPr lang="en-GB" sz="2000" dirty="0">
                <a:solidFill>
                  <a:schemeClr val="accent5">
                    <a:lumMod val="60000"/>
                    <a:lumOff val="40000"/>
                  </a:schemeClr>
                </a:solidFill>
              </a:rPr>
              <a:t>e city</a:t>
            </a:r>
          </a:p>
          <a:p>
            <a:r>
              <a:rPr lang="de-DE" sz="2000" dirty="0">
                <a:solidFill>
                  <a:schemeClr val="accent5">
                    <a:lumMod val="60000"/>
                    <a:lumOff val="40000"/>
                  </a:schemeClr>
                </a:solidFill>
              </a:rPr>
              <a:t>Familie italischer Herkunft</a:t>
            </a:r>
            <a:endParaRPr lang="en-GB" sz="2000" dirty="0">
              <a:effectLst>
                <a:outerShdw blurRad="38100" dist="38100" dir="2700000" algn="tl">
                  <a:srgbClr val="000000">
                    <a:alpha val="43137"/>
                  </a:srgbClr>
                </a:outerShdw>
              </a:effectLst>
            </a:endParaRPr>
          </a:p>
        </p:txBody>
      </p:sp>
      <p:sp>
        <p:nvSpPr>
          <p:cNvPr id="6" name="Title 1"/>
          <p:cNvSpPr>
            <a:spLocks noGrp="1"/>
          </p:cNvSpPr>
          <p:nvPr>
            <p:ph type="title"/>
          </p:nvPr>
        </p:nvSpPr>
        <p:spPr>
          <a:xfrm>
            <a:off x="457200" y="188640"/>
            <a:ext cx="8229600" cy="1143000"/>
          </a:xfrm>
        </p:spPr>
        <p:txBody>
          <a:bodyPr/>
          <a:lstStyle/>
          <a:p>
            <a:r>
              <a:rPr lang="en-GB" dirty="0" err="1"/>
              <a:t>Perge</a:t>
            </a:r>
            <a:r>
              <a:rPr lang="en-GB" dirty="0"/>
              <a:t>: </a:t>
            </a:r>
            <a:r>
              <a:rPr lang="en-GB" dirty="0" err="1"/>
              <a:t>Plancia</a:t>
            </a:r>
            <a:r>
              <a:rPr lang="en-GB" dirty="0"/>
              <a:t> Magna</a:t>
            </a:r>
            <a:endParaRPr lang="en-GB" dirty="0">
              <a:effectLst>
                <a:outerShdw blurRad="38100" dist="38100" dir="2700000" algn="tl">
                  <a:srgbClr val="000000">
                    <a:alpha val="43137"/>
                  </a:srgbClr>
                </a:outerShdw>
              </a:effectLst>
            </a:endParaRPr>
          </a:p>
        </p:txBody>
      </p:sp>
      <p:sp>
        <p:nvSpPr>
          <p:cNvPr id="7" name="Oval 6"/>
          <p:cNvSpPr/>
          <p:nvPr/>
        </p:nvSpPr>
        <p:spPr>
          <a:xfrm>
            <a:off x="6948264" y="5445224"/>
            <a:ext cx="720080" cy="720080"/>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6561" y="220442"/>
            <a:ext cx="1357927" cy="3824827"/>
          </a:xfrm>
          <a:prstGeom prst="rect">
            <a:avLst/>
          </a:prstGeom>
        </p:spPr>
      </p:pic>
      <p:sp>
        <p:nvSpPr>
          <p:cNvPr id="9" name="Content Placeholder 2"/>
          <p:cNvSpPr txBox="1">
            <a:spLocks/>
          </p:cNvSpPr>
          <p:nvPr/>
        </p:nvSpPr>
        <p:spPr>
          <a:xfrm>
            <a:off x="5219397" y="4509120"/>
            <a:ext cx="2302429" cy="1356767"/>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None/>
            </a:pPr>
            <a:r>
              <a:rPr lang="en-GB" sz="1200" dirty="0">
                <a:solidFill>
                  <a:schemeClr val="accent6">
                    <a:lumMod val="50000"/>
                  </a:schemeClr>
                </a:solidFill>
                <a:effectLst>
                  <a:outerShdw blurRad="38100" dist="38100" dir="2700000" algn="tl">
                    <a:srgbClr val="000000">
                      <a:alpha val="43137"/>
                    </a:srgbClr>
                  </a:outerShdw>
                </a:effectLst>
              </a:rPr>
              <a:t>14 </a:t>
            </a:r>
            <a:r>
              <a:rPr lang="en-GB" sz="1200" dirty="0" err="1">
                <a:solidFill>
                  <a:schemeClr val="accent6">
                    <a:lumMod val="50000"/>
                  </a:schemeClr>
                </a:solidFill>
                <a:effectLst>
                  <a:outerShdw blurRad="38100" dist="38100" dir="2700000" algn="tl">
                    <a:srgbClr val="000000">
                      <a:alpha val="43137"/>
                    </a:srgbClr>
                  </a:outerShdw>
                </a:effectLst>
              </a:rPr>
              <a:t>Grabmal</a:t>
            </a:r>
            <a:r>
              <a:rPr lang="en-GB" sz="1200" dirty="0">
                <a:solidFill>
                  <a:schemeClr val="accent6">
                    <a:lumMod val="50000"/>
                  </a:schemeClr>
                </a:solidFill>
                <a:effectLst>
                  <a:outerShdw blurRad="38100" dist="38100" dir="2700000" algn="tl">
                    <a:srgbClr val="000000">
                      <a:alpha val="43137"/>
                    </a:srgbClr>
                  </a:outerShdw>
                </a:effectLst>
              </a:rPr>
              <a:t> </a:t>
            </a:r>
            <a:br>
              <a:rPr lang="en-GB" sz="1200" dirty="0">
                <a:solidFill>
                  <a:schemeClr val="accent6">
                    <a:lumMod val="50000"/>
                  </a:schemeClr>
                </a:solidFill>
                <a:effectLst>
                  <a:outerShdw blurRad="38100" dist="38100" dir="2700000" algn="tl">
                    <a:srgbClr val="000000">
                      <a:alpha val="43137"/>
                    </a:srgbClr>
                  </a:outerShdw>
                </a:effectLst>
              </a:rPr>
            </a:br>
            <a:r>
              <a:rPr lang="en-GB" sz="1200" dirty="0">
                <a:solidFill>
                  <a:schemeClr val="accent6">
                    <a:lumMod val="50000"/>
                  </a:schemeClr>
                </a:solidFill>
                <a:effectLst>
                  <a:outerShdw blurRad="38100" dist="38100" dir="2700000" algn="tl">
                    <a:srgbClr val="000000">
                      <a:alpha val="43137"/>
                    </a:srgbClr>
                  </a:outerShdw>
                </a:effectLst>
              </a:rPr>
              <a:t>der </a:t>
            </a:r>
            <a:r>
              <a:rPr lang="en-GB" sz="1200" dirty="0" err="1">
                <a:solidFill>
                  <a:schemeClr val="accent6">
                    <a:lumMod val="50000"/>
                  </a:schemeClr>
                </a:solidFill>
                <a:effectLst>
                  <a:outerShdw blurRad="38100" dist="38100" dir="2700000" algn="tl">
                    <a:srgbClr val="000000">
                      <a:alpha val="43137"/>
                    </a:srgbClr>
                  </a:outerShdw>
                </a:effectLst>
              </a:rPr>
              <a:t>Plancia</a:t>
            </a:r>
            <a:r>
              <a:rPr lang="en-GB" sz="1200" dirty="0">
                <a:solidFill>
                  <a:schemeClr val="accent6">
                    <a:lumMod val="50000"/>
                  </a:schemeClr>
                </a:solidFill>
                <a:effectLst>
                  <a:outerShdw blurRad="38100" dist="38100" dir="2700000" algn="tl">
                    <a:srgbClr val="000000">
                      <a:alpha val="43137"/>
                    </a:srgbClr>
                  </a:outerShdw>
                </a:effectLst>
              </a:rPr>
              <a:t> Magna</a:t>
            </a:r>
            <a:br>
              <a:rPr lang="en-GB" sz="1200" dirty="0">
                <a:solidFill>
                  <a:schemeClr val="accent6">
                    <a:lumMod val="50000"/>
                  </a:schemeClr>
                </a:solidFill>
                <a:effectLst>
                  <a:outerShdw blurRad="38100" dist="38100" dir="2700000" algn="tl">
                    <a:srgbClr val="000000">
                      <a:alpha val="43137"/>
                    </a:srgbClr>
                  </a:outerShdw>
                </a:effectLst>
              </a:rPr>
            </a:br>
            <a:r>
              <a:rPr lang="en-GB" sz="1200" dirty="0">
                <a:solidFill>
                  <a:schemeClr val="accent6">
                    <a:lumMod val="50000"/>
                  </a:schemeClr>
                </a:solidFill>
                <a:effectLst>
                  <a:outerShdw blurRad="38100" dist="38100" dir="2700000" algn="tl">
                    <a:srgbClr val="000000">
                      <a:alpha val="43137"/>
                    </a:srgbClr>
                  </a:outerShdw>
                </a:effectLst>
              </a:rPr>
              <a:t>4 Nymphaeum</a:t>
            </a:r>
            <a:br>
              <a:rPr lang="en-GB" sz="1200" dirty="0">
                <a:solidFill>
                  <a:schemeClr val="accent6">
                    <a:lumMod val="50000"/>
                  </a:schemeClr>
                </a:solidFill>
                <a:effectLst>
                  <a:outerShdw blurRad="38100" dist="38100" dir="2700000" algn="tl">
                    <a:srgbClr val="000000">
                      <a:alpha val="43137"/>
                    </a:srgbClr>
                  </a:outerShdw>
                </a:effectLst>
              </a:rPr>
            </a:br>
            <a:r>
              <a:rPr lang="en-GB" sz="1200" dirty="0">
                <a:solidFill>
                  <a:schemeClr val="accent6">
                    <a:lumMod val="50000"/>
                  </a:schemeClr>
                </a:solidFill>
                <a:effectLst>
                  <a:outerShdw blurRad="38100" dist="38100" dir="2700000" algn="tl">
                    <a:srgbClr val="000000">
                      <a:alpha val="43137"/>
                    </a:srgbClr>
                  </a:outerShdw>
                </a:effectLst>
              </a:rPr>
              <a:t>5  </a:t>
            </a:r>
            <a:r>
              <a:rPr lang="en-GB" sz="1200" dirty="0" err="1">
                <a:solidFill>
                  <a:schemeClr val="accent6">
                    <a:lumMod val="50000"/>
                  </a:schemeClr>
                </a:solidFill>
                <a:effectLst>
                  <a:outerShdw blurRad="38100" dist="38100" dir="2700000" algn="tl">
                    <a:srgbClr val="000000">
                      <a:alpha val="43137"/>
                    </a:srgbClr>
                  </a:outerShdw>
                </a:effectLst>
              </a:rPr>
              <a:t>Tempel</a:t>
            </a:r>
            <a:br>
              <a:rPr lang="en-GB" sz="1200" dirty="0">
                <a:solidFill>
                  <a:schemeClr val="accent6">
                    <a:lumMod val="50000"/>
                  </a:schemeClr>
                </a:solidFill>
                <a:effectLst>
                  <a:outerShdw blurRad="38100" dist="38100" dir="2700000" algn="tl">
                    <a:srgbClr val="000000">
                      <a:alpha val="43137"/>
                    </a:srgbClr>
                  </a:outerShdw>
                </a:effectLst>
              </a:rPr>
            </a:br>
            <a:r>
              <a:rPr lang="en-GB" sz="1200" dirty="0">
                <a:solidFill>
                  <a:schemeClr val="accent6">
                    <a:lumMod val="50000"/>
                  </a:schemeClr>
                </a:solidFill>
                <a:effectLst>
                  <a:outerShdw blurRad="38100" dist="38100" dir="2700000" algn="tl">
                    <a:srgbClr val="000000">
                      <a:alpha val="43137"/>
                    </a:srgbClr>
                  </a:outerShdw>
                </a:effectLst>
              </a:rPr>
              <a:t>9 Agora</a:t>
            </a:r>
            <a:br>
              <a:rPr lang="en-GB" sz="1200" dirty="0">
                <a:solidFill>
                  <a:schemeClr val="accent6">
                    <a:lumMod val="50000"/>
                  </a:schemeClr>
                </a:solidFill>
                <a:effectLst>
                  <a:outerShdw blurRad="38100" dist="38100" dir="2700000" algn="tl">
                    <a:srgbClr val="000000">
                      <a:alpha val="43137"/>
                    </a:srgbClr>
                  </a:outerShdw>
                </a:effectLst>
              </a:rPr>
            </a:br>
            <a:r>
              <a:rPr lang="en-GB" sz="1200" dirty="0">
                <a:solidFill>
                  <a:schemeClr val="accent6">
                    <a:lumMod val="50000"/>
                  </a:schemeClr>
                </a:solidFill>
                <a:effectLst>
                  <a:outerShdw blurRad="38100" dist="38100" dir="2700000" algn="tl">
                    <a:srgbClr val="000000">
                      <a:alpha val="43137"/>
                    </a:srgbClr>
                  </a:outerShdw>
                </a:effectLst>
              </a:rPr>
              <a:t>2+11 </a:t>
            </a:r>
            <a:r>
              <a:rPr lang="en-GB" sz="1200" dirty="0" err="1">
                <a:solidFill>
                  <a:schemeClr val="accent6">
                    <a:lumMod val="50000"/>
                  </a:schemeClr>
                </a:solidFill>
                <a:effectLst>
                  <a:outerShdw blurRad="38100" dist="38100" dir="2700000" algn="tl">
                    <a:srgbClr val="000000">
                      <a:alpha val="43137"/>
                    </a:srgbClr>
                  </a:outerShdw>
                </a:effectLst>
              </a:rPr>
              <a:t>Thermen</a:t>
            </a:r>
            <a:endParaRPr lang="en-GB" sz="1200" dirty="0">
              <a:solidFill>
                <a:schemeClr val="accent6">
                  <a:lumMod val="50000"/>
                </a:schemeClr>
              </a:solidFill>
              <a:effectLst>
                <a:outerShdw blurRad="38100" dist="38100" dir="2700000" algn="tl">
                  <a:srgbClr val="000000">
                    <a:alpha val="43137"/>
                  </a:srgbClr>
                </a:outerShdw>
              </a:effectLst>
            </a:endParaRPr>
          </a:p>
        </p:txBody>
      </p:sp>
      <p:sp>
        <p:nvSpPr>
          <p:cNvPr id="10" name="TextBox 9"/>
          <p:cNvSpPr txBox="1"/>
          <p:nvPr/>
        </p:nvSpPr>
        <p:spPr>
          <a:xfrm>
            <a:off x="107504" y="6402814"/>
            <a:ext cx="7632848" cy="338554"/>
          </a:xfrm>
          <a:prstGeom prst="rect">
            <a:avLst/>
          </a:prstGeom>
          <a:noFill/>
        </p:spPr>
        <p:txBody>
          <a:bodyPr wrap="square" rtlCol="0">
            <a:spAutoFit/>
          </a:bodyPr>
          <a:lstStyle/>
          <a:p>
            <a:r>
              <a:rPr lang="en-GB" sz="1600" dirty="0" err="1">
                <a:solidFill>
                  <a:schemeClr val="tx1">
                    <a:lumMod val="50000"/>
                  </a:schemeClr>
                </a:solidFill>
                <a:effectLst>
                  <a:outerShdw blurRad="38100" dist="38100" dir="2700000" algn="tl">
                    <a:srgbClr val="000000">
                      <a:alpha val="43137"/>
                    </a:srgbClr>
                  </a:outerShdw>
                </a:effectLst>
              </a:rPr>
              <a:t>Perge</a:t>
            </a:r>
            <a:r>
              <a:rPr lang="en-GB" sz="1600" dirty="0">
                <a:solidFill>
                  <a:schemeClr val="tx1">
                    <a:lumMod val="50000"/>
                  </a:schemeClr>
                </a:solidFill>
                <a:effectLst>
                  <a:outerShdw blurRad="38100" dist="38100" dir="2700000" algn="tl">
                    <a:srgbClr val="000000">
                      <a:alpha val="43137"/>
                    </a:srgbClr>
                  </a:outerShdw>
                </a:effectLst>
              </a:rPr>
              <a:t>: </a:t>
            </a:r>
            <a:r>
              <a:rPr lang="en-GB" sz="1600" dirty="0" err="1">
                <a:solidFill>
                  <a:schemeClr val="tx1">
                    <a:lumMod val="50000"/>
                  </a:schemeClr>
                </a:solidFill>
                <a:effectLst>
                  <a:outerShdw blurRad="38100" dist="38100" dir="2700000" algn="tl">
                    <a:srgbClr val="000000">
                      <a:alpha val="43137"/>
                    </a:srgbClr>
                  </a:outerShdw>
                </a:effectLst>
              </a:rPr>
              <a:t>Hauptstadt</a:t>
            </a:r>
            <a:r>
              <a:rPr lang="en-GB" sz="1600" dirty="0">
                <a:solidFill>
                  <a:schemeClr val="tx1">
                    <a:lumMod val="50000"/>
                  </a:schemeClr>
                </a:solidFill>
                <a:effectLst>
                  <a:outerShdw blurRad="38100" dist="38100" dir="2700000" algn="tl">
                    <a:srgbClr val="000000">
                      <a:alpha val="43137"/>
                    </a:srgbClr>
                  </a:outerShdw>
                </a:effectLst>
              </a:rPr>
              <a:t> der </a:t>
            </a:r>
            <a:r>
              <a:rPr lang="en-GB" sz="1600" dirty="0" err="1">
                <a:solidFill>
                  <a:schemeClr val="tx1">
                    <a:lumMod val="50000"/>
                  </a:schemeClr>
                </a:solidFill>
                <a:effectLst>
                  <a:outerShdw blurRad="38100" dist="38100" dir="2700000" algn="tl">
                    <a:srgbClr val="000000">
                      <a:alpha val="43137"/>
                    </a:srgbClr>
                  </a:outerShdw>
                </a:effectLst>
              </a:rPr>
              <a:t>Provinz</a:t>
            </a:r>
            <a:r>
              <a:rPr lang="en-GB" sz="1600" dirty="0">
                <a:solidFill>
                  <a:schemeClr val="tx1">
                    <a:lumMod val="50000"/>
                  </a:schemeClr>
                </a:solidFill>
                <a:effectLst>
                  <a:outerShdw blurRad="38100" dist="38100" dir="2700000" algn="tl">
                    <a:srgbClr val="000000">
                      <a:alpha val="43137"/>
                    </a:srgbClr>
                  </a:outerShdw>
                </a:effectLst>
              </a:rPr>
              <a:t> </a:t>
            </a:r>
            <a:r>
              <a:rPr lang="en-GB" sz="1600" dirty="0" err="1">
                <a:solidFill>
                  <a:schemeClr val="tx1">
                    <a:lumMod val="50000"/>
                  </a:schemeClr>
                </a:solidFill>
                <a:effectLst>
                  <a:outerShdw blurRad="38100" dist="38100" dir="2700000" algn="tl">
                    <a:srgbClr val="000000">
                      <a:alpha val="43137"/>
                    </a:srgbClr>
                  </a:outerShdw>
                </a:effectLst>
              </a:rPr>
              <a:t>Lykien</a:t>
            </a:r>
            <a:r>
              <a:rPr lang="en-GB" sz="1600" dirty="0">
                <a:solidFill>
                  <a:schemeClr val="tx1">
                    <a:lumMod val="50000"/>
                  </a:schemeClr>
                </a:solidFill>
                <a:effectLst>
                  <a:outerShdw blurRad="38100" dist="38100" dir="2700000" algn="tl">
                    <a:srgbClr val="000000">
                      <a:alpha val="43137"/>
                    </a:srgbClr>
                  </a:outerShdw>
                </a:effectLst>
              </a:rPr>
              <a:t> und </a:t>
            </a:r>
            <a:r>
              <a:rPr lang="en-GB" sz="1600" dirty="0" err="1">
                <a:solidFill>
                  <a:schemeClr val="tx1">
                    <a:lumMod val="50000"/>
                  </a:schemeClr>
                </a:solidFill>
                <a:effectLst>
                  <a:outerShdw blurRad="38100" dist="38100" dir="2700000" algn="tl">
                    <a:srgbClr val="000000">
                      <a:alpha val="43137"/>
                    </a:srgbClr>
                  </a:outerShdw>
                </a:effectLst>
              </a:rPr>
              <a:t>Pamphyliens</a:t>
            </a:r>
            <a:endParaRPr lang="en-GB" sz="1600" dirty="0">
              <a:solidFill>
                <a:schemeClr val="tx1">
                  <a:lumMod val="50000"/>
                </a:schemeClr>
              </a:solidFill>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00500" y="476672"/>
            <a:ext cx="2785746" cy="3714328"/>
          </a:xfrm>
          <a:prstGeom prst="rect">
            <a:avLst/>
          </a:prstGeom>
        </p:spPr>
      </p:pic>
    </p:spTree>
    <p:extLst>
      <p:ext uri="{BB962C8B-B14F-4D97-AF65-F5344CB8AC3E}">
        <p14:creationId xmlns:p14="http://schemas.microsoft.com/office/powerpoint/2010/main" val="1011037570"/>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500"/>
                                        <p:tgtEl>
                                          <p:spTgt spid="5"/>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6"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par>
                          <p:cTn id="18" fill="hold">
                            <p:stCondLst>
                              <p:cond delay="3500"/>
                            </p:stCondLst>
                            <p:childTnLst>
                              <p:par>
                                <p:cTn id="19" presetID="21" presetClass="entr" presetSubtype="1" fill="hold" grpId="0" nodeType="afterEffect">
                                  <p:stCondLst>
                                    <p:cond delay="750"/>
                                  </p:stCondLst>
                                  <p:childTnLst>
                                    <p:set>
                                      <p:cBhvr>
                                        <p:cTn id="20" dur="1" fill="hold">
                                          <p:stCondLst>
                                            <p:cond delay="0"/>
                                          </p:stCondLst>
                                        </p:cTn>
                                        <p:tgtEl>
                                          <p:spTgt spid="7"/>
                                        </p:tgtEl>
                                        <p:attrNameLst>
                                          <p:attrName>style.visibility</p:attrName>
                                        </p:attrNameLst>
                                      </p:cBhvr>
                                      <p:to>
                                        <p:strVal val="visible"/>
                                      </p:to>
                                    </p:set>
                                    <p:animEffect transition="in" filter="wheel(1)">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1143000"/>
          </a:xfrm>
        </p:spPr>
        <p:txBody>
          <a:bodyPr/>
          <a:lstStyle/>
          <a:p>
            <a:r>
              <a:rPr lang="en-GB" dirty="0" err="1"/>
              <a:t>Perge</a:t>
            </a:r>
            <a:r>
              <a:rPr lang="en-GB" dirty="0"/>
              <a:t>: </a:t>
            </a:r>
            <a:r>
              <a:rPr lang="en-GB" dirty="0" err="1"/>
              <a:t>Plancia</a:t>
            </a:r>
            <a:r>
              <a:rPr lang="en-GB" dirty="0"/>
              <a:t> Magna</a:t>
            </a:r>
          </a:p>
        </p:txBody>
      </p:sp>
      <p:sp>
        <p:nvSpPr>
          <p:cNvPr id="5" name="Content Placeholder 2"/>
          <p:cNvSpPr>
            <a:spLocks noGrp="1"/>
          </p:cNvSpPr>
          <p:nvPr>
            <p:ph idx="1"/>
          </p:nvPr>
        </p:nvSpPr>
        <p:spPr>
          <a:xfrm>
            <a:off x="179512" y="1412776"/>
            <a:ext cx="6347048" cy="4565103"/>
          </a:xfrm>
        </p:spPr>
        <p:txBody>
          <a:bodyPr>
            <a:normAutofit/>
          </a:bodyPr>
          <a:lstStyle/>
          <a:p>
            <a:r>
              <a:rPr lang="en-GB" sz="2000" dirty="0" err="1">
                <a:solidFill>
                  <a:schemeClr val="accent5">
                    <a:lumMod val="60000"/>
                    <a:lumOff val="40000"/>
                  </a:schemeClr>
                </a:solidFill>
              </a:rPr>
              <a:t>Tochter</a:t>
            </a:r>
            <a:r>
              <a:rPr lang="en-GB" sz="2000" dirty="0">
                <a:solidFill>
                  <a:schemeClr val="accent5">
                    <a:lumMod val="60000"/>
                    <a:lumOff val="40000"/>
                  </a:schemeClr>
                </a:solidFill>
              </a:rPr>
              <a:t> des </a:t>
            </a:r>
            <a:r>
              <a:rPr lang="en-GB" sz="2000" dirty="0" err="1">
                <a:solidFill>
                  <a:schemeClr val="accent5">
                    <a:lumMod val="60000"/>
                    <a:lumOff val="40000"/>
                  </a:schemeClr>
                </a:solidFill>
              </a:rPr>
              <a:t>Prokonsuls</a:t>
            </a:r>
            <a:r>
              <a:rPr lang="en-GB" sz="2000" dirty="0">
                <a:solidFill>
                  <a:schemeClr val="accent5">
                    <a:lumMod val="60000"/>
                    <a:lumOff val="40000"/>
                  </a:schemeClr>
                </a:solidFill>
              </a:rPr>
              <a:t> von </a:t>
            </a:r>
            <a:r>
              <a:rPr lang="en-GB" sz="2000" dirty="0" err="1">
                <a:solidFill>
                  <a:schemeClr val="accent5">
                    <a:lumMod val="60000"/>
                    <a:lumOff val="40000"/>
                  </a:schemeClr>
                </a:solidFill>
              </a:rPr>
              <a:t>Bithynien</a:t>
            </a:r>
            <a:endParaRPr lang="en-GB" sz="2000" dirty="0">
              <a:solidFill>
                <a:schemeClr val="accent5">
                  <a:lumMod val="60000"/>
                  <a:lumOff val="40000"/>
                </a:schemeClr>
              </a:solidFill>
            </a:endParaRPr>
          </a:p>
          <a:p>
            <a:r>
              <a:rPr lang="de-DE" sz="2000" dirty="0">
                <a:solidFill>
                  <a:schemeClr val="accent5">
                    <a:lumMod val="60000"/>
                    <a:lumOff val="40000"/>
                  </a:schemeClr>
                </a:solidFill>
              </a:rPr>
              <a:t>„Tochter der Polis“, </a:t>
            </a:r>
            <a:br>
              <a:rPr lang="de-DE" sz="2000" dirty="0">
                <a:solidFill>
                  <a:schemeClr val="accent5">
                    <a:lumMod val="60000"/>
                    <a:lumOff val="40000"/>
                  </a:schemeClr>
                </a:solidFill>
              </a:rPr>
            </a:br>
            <a:r>
              <a:rPr lang="de-DE" sz="2000" dirty="0">
                <a:solidFill>
                  <a:schemeClr val="accent5">
                    <a:lumMod val="60000"/>
                    <a:lumOff val="40000"/>
                  </a:schemeClr>
                </a:solidFill>
              </a:rPr>
              <a:t>Priesterin of Artemis Pergaia, </a:t>
            </a:r>
            <a:br>
              <a:rPr lang="de-DE" sz="2000" dirty="0">
                <a:solidFill>
                  <a:schemeClr val="accent5">
                    <a:lumMod val="60000"/>
                    <a:lumOff val="40000"/>
                  </a:schemeClr>
                </a:solidFill>
              </a:rPr>
            </a:br>
            <a:r>
              <a:rPr lang="de-DE" sz="2000" dirty="0">
                <a:solidFill>
                  <a:schemeClr val="accent5">
                    <a:lumMod val="60000"/>
                    <a:lumOff val="40000"/>
                  </a:schemeClr>
                </a:solidFill>
              </a:rPr>
              <a:t>Hohepriesterin des Kaiserkults</a:t>
            </a:r>
            <a:endParaRPr lang="en-GB" sz="2000" dirty="0">
              <a:solidFill>
                <a:schemeClr val="accent5">
                  <a:lumMod val="60000"/>
                  <a:lumOff val="40000"/>
                </a:schemeClr>
              </a:solidFill>
            </a:endParaRPr>
          </a:p>
          <a:p>
            <a:r>
              <a:rPr lang="de-DE" sz="2000" dirty="0">
                <a:solidFill>
                  <a:schemeClr val="accent5">
                    <a:lumMod val="60000"/>
                    <a:lumOff val="40000"/>
                  </a:schemeClr>
                </a:solidFill>
              </a:rPr>
              <a:t>Mehrere </a:t>
            </a:r>
            <a:r>
              <a:rPr lang="de-DE" sz="2000" b="1" dirty="0">
                <a:solidFill>
                  <a:schemeClr val="accent5">
                    <a:lumMod val="60000"/>
                    <a:lumOff val="40000"/>
                  </a:schemeClr>
                </a:solidFill>
              </a:rPr>
              <a:t>Großbauprojekte</a:t>
            </a:r>
            <a:r>
              <a:rPr lang="de-DE" sz="2000" dirty="0">
                <a:solidFill>
                  <a:schemeClr val="accent5">
                    <a:lumMod val="60000"/>
                    <a:lumOff val="40000"/>
                  </a:schemeClr>
                </a:solidFill>
              </a:rPr>
              <a:t> in Hadrians Regierungszeit (107-138)</a:t>
            </a:r>
          </a:p>
          <a:p>
            <a:pPr lvl="1"/>
            <a:r>
              <a:rPr lang="de-DE" sz="1800" dirty="0">
                <a:solidFill>
                  <a:schemeClr val="accent5">
                    <a:lumMod val="60000"/>
                    <a:lumOff val="40000"/>
                  </a:schemeClr>
                </a:solidFill>
              </a:rPr>
              <a:t>Renovierte Stadttor</a:t>
            </a:r>
          </a:p>
          <a:p>
            <a:pPr lvl="1"/>
            <a:r>
              <a:rPr lang="de-DE" sz="1800" dirty="0">
                <a:solidFill>
                  <a:schemeClr val="accent5">
                    <a:lumMod val="60000"/>
                    <a:lumOff val="40000"/>
                  </a:schemeClr>
                </a:solidFill>
              </a:rPr>
              <a:t>2-stöckiger ovaler Hof mit Statuen</a:t>
            </a:r>
          </a:p>
          <a:p>
            <a:pPr lvl="1"/>
            <a:r>
              <a:rPr lang="de-DE" sz="1800" dirty="0">
                <a:solidFill>
                  <a:schemeClr val="accent5">
                    <a:lumMod val="60000"/>
                    <a:lumOff val="40000"/>
                  </a:schemeClr>
                </a:solidFill>
              </a:rPr>
              <a:t>Monumentaler Bogen mit Statuen </a:t>
            </a:r>
            <a:br>
              <a:rPr lang="de-DE" sz="1800" dirty="0">
                <a:solidFill>
                  <a:schemeClr val="accent5">
                    <a:lumMod val="60000"/>
                    <a:lumOff val="40000"/>
                  </a:schemeClr>
                </a:solidFill>
              </a:rPr>
            </a:br>
            <a:r>
              <a:rPr lang="de-DE" sz="1800" dirty="0">
                <a:solidFill>
                  <a:schemeClr val="accent5">
                    <a:lumMod val="60000"/>
                    <a:lumOff val="40000"/>
                  </a:schemeClr>
                </a:solidFill>
              </a:rPr>
              <a:t>der hadrianischen Kaiserfamilie</a:t>
            </a:r>
            <a:endParaRPr lang="en-GB" sz="1800" dirty="0">
              <a:solidFill>
                <a:schemeClr val="accent5">
                  <a:lumMod val="60000"/>
                  <a:lumOff val="40000"/>
                </a:schemeClr>
              </a:solidFill>
            </a:endParaRPr>
          </a:p>
          <a:p>
            <a:r>
              <a:rPr lang="en-GB" sz="2000" dirty="0">
                <a:solidFill>
                  <a:schemeClr val="accent5">
                    <a:lumMod val="60000"/>
                    <a:lumOff val="40000"/>
                  </a:schemeClr>
                </a:solidFill>
              </a:rPr>
              <a:t>Elevated to the rank </a:t>
            </a:r>
            <a:r>
              <a:rPr lang="en-GB" sz="2000" dirty="0">
                <a:solidFill>
                  <a:srgbClr val="FF0000"/>
                </a:solidFill>
              </a:rPr>
              <a:t>of tutelary </a:t>
            </a:r>
            <a:br>
              <a:rPr lang="en-GB" sz="2000" dirty="0">
                <a:solidFill>
                  <a:srgbClr val="FF0000"/>
                </a:solidFill>
              </a:rPr>
            </a:br>
            <a:r>
              <a:rPr lang="en-GB" sz="2000" dirty="0">
                <a:solidFill>
                  <a:srgbClr val="FF0000"/>
                </a:solidFill>
              </a:rPr>
              <a:t>divinity of th</a:t>
            </a:r>
            <a:r>
              <a:rPr lang="en-GB" sz="2000" dirty="0">
                <a:solidFill>
                  <a:schemeClr val="accent5">
                    <a:lumMod val="60000"/>
                    <a:lumOff val="40000"/>
                  </a:schemeClr>
                </a:solidFill>
              </a:rPr>
              <a:t>e city</a:t>
            </a:r>
          </a:p>
          <a:p>
            <a:r>
              <a:rPr lang="de-DE" sz="2000" dirty="0">
                <a:solidFill>
                  <a:schemeClr val="accent5">
                    <a:lumMod val="60000"/>
                    <a:lumOff val="40000"/>
                  </a:schemeClr>
                </a:solidFill>
              </a:rPr>
              <a:t>Familie italischer Herkunft</a:t>
            </a:r>
            <a:endParaRPr lang="en-GB" sz="20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1800" y="1484784"/>
            <a:ext cx="5830045" cy="4032448"/>
          </a:xfrm>
          <a:prstGeom prst="rect">
            <a:avLst/>
          </a:prstGeom>
        </p:spPr>
      </p:pic>
      <p:sp>
        <p:nvSpPr>
          <p:cNvPr id="7" name="Oval 6"/>
          <p:cNvSpPr/>
          <p:nvPr/>
        </p:nvSpPr>
        <p:spPr>
          <a:xfrm>
            <a:off x="4059762" y="2924944"/>
            <a:ext cx="2157637" cy="1296144"/>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2"/>
          <p:cNvSpPr txBox="1">
            <a:spLocks/>
          </p:cNvSpPr>
          <p:nvPr/>
        </p:nvSpPr>
        <p:spPr>
          <a:xfrm>
            <a:off x="3841576" y="116632"/>
            <a:ext cx="4042792" cy="720080"/>
          </a:xfrm>
          <a:prstGeom prst="rect">
            <a:avLst/>
          </a:prstGeom>
          <a:gradFill>
            <a:gsLst>
              <a:gs pos="0">
                <a:schemeClr val="accent5">
                  <a:tint val="79000"/>
                  <a:satMod val="180000"/>
                  <a:alpha val="55000"/>
                </a:schemeClr>
              </a:gs>
              <a:gs pos="65000">
                <a:schemeClr val="accent5">
                  <a:tint val="52000"/>
                  <a:satMod val="250000"/>
                </a:schemeClr>
              </a:gs>
              <a:gs pos="100000">
                <a:schemeClr val="accent5">
                  <a:tint val="29000"/>
                  <a:satMod val="300000"/>
                </a:schemeClr>
              </a:gs>
            </a:gsLst>
          </a:grad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dk1"/>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dk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dk1"/>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dk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dk1"/>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dk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dk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dk1"/>
                </a:solidFill>
                <a:latin typeface="+mn-lt"/>
                <a:ea typeface="+mn-ea"/>
                <a:cs typeface="+mn-cs"/>
              </a:defRPr>
            </a:lvl9pPr>
          </a:lstStyle>
          <a:p>
            <a:r>
              <a:rPr lang="de-DE" dirty="0"/>
              <a:t>UNABHÄNGIGKEIT</a:t>
            </a:r>
          </a:p>
          <a:p>
            <a:pPr lvl="1"/>
            <a:r>
              <a:rPr lang="de-DE" dirty="0"/>
              <a:t>Rolle der Frauen als Hohepriesterinnen</a:t>
            </a:r>
            <a:br>
              <a:rPr lang="de-DE" dirty="0"/>
            </a:br>
            <a:endParaRPr lang="de-DE" dirty="0"/>
          </a:p>
        </p:txBody>
      </p:sp>
    </p:spTree>
    <p:extLst>
      <p:ext uri="{BB962C8B-B14F-4D97-AF65-F5344CB8AC3E}">
        <p14:creationId xmlns:p14="http://schemas.microsoft.com/office/powerpoint/2010/main" val="3029909095"/>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7876" r="37000"/>
          <a:stretch/>
        </p:blipFill>
        <p:spPr>
          <a:xfrm>
            <a:off x="3558158" y="188640"/>
            <a:ext cx="5429251" cy="6480720"/>
          </a:xfrm>
          <a:prstGeom prst="rect">
            <a:avLst/>
          </a:prstGeom>
        </p:spPr>
      </p:pic>
      <p:sp>
        <p:nvSpPr>
          <p:cNvPr id="2" name="Title 1"/>
          <p:cNvSpPr>
            <a:spLocks noGrp="1"/>
          </p:cNvSpPr>
          <p:nvPr>
            <p:ph type="title"/>
          </p:nvPr>
        </p:nvSpPr>
        <p:spPr>
          <a:xfrm>
            <a:off x="457200" y="188640"/>
            <a:ext cx="8229600" cy="1143000"/>
          </a:xfrm>
        </p:spPr>
        <p:txBody>
          <a:bodyPr/>
          <a:lstStyle/>
          <a:p>
            <a:r>
              <a:rPr lang="en-GB" dirty="0" err="1"/>
              <a:t>Didyma</a:t>
            </a:r>
            <a:r>
              <a:rPr lang="en-GB" dirty="0"/>
              <a:t>: </a:t>
            </a:r>
            <a:r>
              <a:rPr lang="en-GB" dirty="0" err="1"/>
              <a:t>Karrierestart</a:t>
            </a:r>
            <a:r>
              <a:rPr lang="en-GB" dirty="0"/>
              <a:t> </a:t>
            </a:r>
            <a:r>
              <a:rPr lang="en-GB" dirty="0" err="1"/>
              <a:t>für</a:t>
            </a:r>
            <a:r>
              <a:rPr lang="en-GB" dirty="0"/>
              <a:t> Frauen?</a:t>
            </a:r>
            <a:r>
              <a:rPr lang="el-GR" dirty="0">
                <a:solidFill>
                  <a:schemeClr val="accent5">
                    <a:lumMod val="60000"/>
                    <a:lumOff val="40000"/>
                  </a:schemeClr>
                </a:solidFill>
              </a:rPr>
              <a:t> </a:t>
            </a:r>
            <a:endParaRPr lang="en-GB" dirty="0"/>
          </a:p>
        </p:txBody>
      </p:sp>
      <p:sp>
        <p:nvSpPr>
          <p:cNvPr id="3" name="Content Placeholder 2"/>
          <p:cNvSpPr>
            <a:spLocks noGrp="1"/>
          </p:cNvSpPr>
          <p:nvPr>
            <p:ph idx="1"/>
          </p:nvPr>
        </p:nvSpPr>
        <p:spPr>
          <a:xfrm>
            <a:off x="169167" y="1512169"/>
            <a:ext cx="6103615" cy="5445223"/>
          </a:xfrm>
          <a:solidFill>
            <a:schemeClr val="bg2">
              <a:lumMod val="90000"/>
              <a:lumOff val="10000"/>
              <a:alpha val="45000"/>
            </a:schemeClr>
          </a:solidFill>
        </p:spPr>
        <p:txBody>
          <a:bodyPr>
            <a:noAutofit/>
          </a:bodyPr>
          <a:lstStyle/>
          <a:p>
            <a:r>
              <a:rPr lang="en-GB" sz="1800" b="1" dirty="0" err="1">
                <a:solidFill>
                  <a:schemeClr val="accent5">
                    <a:lumMod val="75000"/>
                  </a:schemeClr>
                </a:solidFill>
                <a:effectLst>
                  <a:outerShdw blurRad="38100" dist="38100" dir="2700000" algn="tl">
                    <a:srgbClr val="000000">
                      <a:alpha val="43137"/>
                    </a:srgbClr>
                  </a:outerShdw>
                </a:effectLst>
                <a:sym typeface="Wingdings" pitchFamily="2" charset="2"/>
              </a:rPr>
              <a:t>Nur</a:t>
            </a: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800" b="1" dirty="0" err="1">
                <a:solidFill>
                  <a:schemeClr val="accent5">
                    <a:lumMod val="75000"/>
                  </a:schemeClr>
                </a:solidFill>
                <a:effectLst>
                  <a:outerShdw blurRad="38100" dist="38100" dir="2700000" algn="tl">
                    <a:srgbClr val="000000">
                      <a:alpha val="43137"/>
                    </a:srgbClr>
                  </a:outerShdw>
                </a:effectLst>
                <a:sym typeface="Wingdings" pitchFamily="2" charset="2"/>
              </a:rPr>
              <a:t>wenige</a:t>
            </a: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800" b="1" i="1" dirty="0" err="1">
                <a:solidFill>
                  <a:schemeClr val="accent5">
                    <a:lumMod val="75000"/>
                  </a:schemeClr>
                </a:solidFill>
                <a:effectLst>
                  <a:outerShdw blurRad="38100" dist="38100" dir="2700000" algn="tl">
                    <a:srgbClr val="000000">
                      <a:alpha val="43137"/>
                    </a:srgbClr>
                  </a:outerShdw>
                </a:effectLst>
                <a:sym typeface="Wingdings" pitchFamily="2" charset="2"/>
              </a:rPr>
              <a:t>hydrophoroi</a:t>
            </a: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800" b="1" dirty="0" err="1">
                <a:solidFill>
                  <a:schemeClr val="accent5">
                    <a:lumMod val="75000"/>
                  </a:schemeClr>
                </a:solidFill>
                <a:effectLst>
                  <a:outerShdw blurRad="38100" dist="38100" dir="2700000" algn="tl">
                    <a:srgbClr val="000000">
                      <a:alpha val="43137"/>
                    </a:srgbClr>
                  </a:outerShdw>
                </a:effectLst>
                <a:sym typeface="Wingdings" pitchFamily="2" charset="2"/>
              </a:rPr>
              <a:t>werden</a:t>
            </a: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800" b="1" dirty="0" err="1">
                <a:solidFill>
                  <a:schemeClr val="accent5">
                    <a:lumMod val="75000"/>
                  </a:schemeClr>
                </a:solidFill>
                <a:effectLst>
                  <a:outerShdw blurRad="38100" dist="38100" dir="2700000" algn="tl">
                    <a:srgbClr val="000000">
                      <a:alpha val="43137"/>
                    </a:srgbClr>
                  </a:outerShdw>
                </a:effectLst>
                <a:sym typeface="Wingdings" pitchFamily="2" charset="2"/>
              </a:rPr>
              <a:t>zu</a:t>
            </a: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800" b="1" dirty="0" err="1">
                <a:solidFill>
                  <a:schemeClr val="accent5">
                    <a:lumMod val="75000"/>
                  </a:schemeClr>
                </a:solidFill>
                <a:effectLst>
                  <a:outerShdw blurRad="38100" dist="38100" dir="2700000" algn="tl">
                    <a:srgbClr val="000000">
                      <a:alpha val="43137"/>
                    </a:srgbClr>
                  </a:outerShdw>
                </a:effectLst>
                <a:sym typeface="Wingdings" pitchFamily="2" charset="2"/>
              </a:rPr>
              <a:t>Priesterinnen</a:t>
            </a:r>
            <a:endParaRPr lang="en-GB" sz="1800" b="1" dirty="0">
              <a:solidFill>
                <a:schemeClr val="accent5">
                  <a:lumMod val="75000"/>
                </a:schemeClr>
              </a:solidFill>
              <a:effectLst>
                <a:outerShdw blurRad="38100" dist="38100" dir="2700000" algn="tl">
                  <a:srgbClr val="000000">
                    <a:alpha val="43137"/>
                  </a:srgbClr>
                </a:outerShdw>
              </a:effectLst>
              <a:sym typeface="Wingdings" pitchFamily="2" charset="2"/>
            </a:endParaRPr>
          </a:p>
          <a:p>
            <a:pPr lvl="1"/>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Hohepriesterin</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b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b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vor</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allem</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Familien</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die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auch</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andere</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Priesterämter</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(polis /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Provinz</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600" b="1" dirty="0" err="1">
                <a:solidFill>
                  <a:schemeClr val="accent5">
                    <a:lumMod val="75000"/>
                  </a:schemeClr>
                </a:solidFill>
                <a:effectLst>
                  <a:outerShdw blurRad="38100" dist="38100" dir="2700000" algn="tl">
                    <a:srgbClr val="000000">
                      <a:alpha val="43137"/>
                    </a:srgbClr>
                  </a:outerShdw>
                </a:effectLst>
                <a:sym typeface="Wingdings" pitchFamily="2" charset="2"/>
              </a:rPr>
              <a:t>dominieren</a:t>
            </a:r>
            <a:r>
              <a:rPr lang="en-GB" sz="1600" b="1" dirty="0">
                <a:solidFill>
                  <a:schemeClr val="accent5">
                    <a:lumMod val="75000"/>
                  </a:schemeClr>
                </a:solidFill>
                <a:effectLst>
                  <a:outerShdw blurRad="38100" dist="38100" dir="2700000" algn="tl">
                    <a:srgbClr val="000000">
                      <a:alpha val="43137"/>
                    </a:srgbClr>
                  </a:outerShdw>
                </a:effectLst>
                <a:sym typeface="Wingdings" pitchFamily="2" charset="2"/>
              </a:rPr>
              <a:t> </a:t>
            </a:r>
          </a:p>
          <a:p>
            <a:br>
              <a:rPr lang="en-GB" sz="1800" b="1" i="1" dirty="0">
                <a:solidFill>
                  <a:schemeClr val="accent5">
                    <a:lumMod val="75000"/>
                  </a:schemeClr>
                </a:solidFill>
                <a:effectLst>
                  <a:outerShdw blurRad="38100" dist="38100" dir="2700000" algn="tl">
                    <a:srgbClr val="000000">
                      <a:alpha val="43137"/>
                    </a:srgbClr>
                  </a:outerShdw>
                </a:effectLst>
                <a:sym typeface="Wingdings" pitchFamily="2" charset="2"/>
              </a:rPr>
            </a:br>
            <a:r>
              <a:rPr lang="en-GB" sz="1800" b="1" i="1" dirty="0" err="1">
                <a:solidFill>
                  <a:schemeClr val="accent5">
                    <a:lumMod val="75000"/>
                  </a:schemeClr>
                </a:solidFill>
                <a:effectLst>
                  <a:outerShdw blurRad="38100" dist="38100" dir="2700000" algn="tl">
                    <a:srgbClr val="000000">
                      <a:alpha val="43137"/>
                    </a:srgbClr>
                  </a:outerShdw>
                </a:effectLst>
                <a:sym typeface="Wingdings" pitchFamily="2" charset="2"/>
              </a:rPr>
              <a:t>hydrophoros</a:t>
            </a: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 &amp; </a:t>
            </a:r>
            <a:r>
              <a:rPr lang="en-GB" sz="1800" b="1" i="1" dirty="0" err="1">
                <a:solidFill>
                  <a:schemeClr val="accent5">
                    <a:lumMod val="75000"/>
                  </a:schemeClr>
                </a:solidFill>
                <a:effectLst>
                  <a:outerShdw blurRad="38100" dist="38100" dir="2700000" algn="tl">
                    <a:srgbClr val="000000">
                      <a:alpha val="43137"/>
                    </a:srgbClr>
                  </a:outerShdw>
                </a:effectLst>
                <a:sym typeface="Wingdings" pitchFamily="2" charset="2"/>
              </a:rPr>
              <a:t>stephanophoroi</a:t>
            </a:r>
            <a:r>
              <a:rPr lang="en-GB" sz="1800" b="1" i="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800" b="1" i="1" dirty="0" err="1">
                <a:solidFill>
                  <a:schemeClr val="accent5">
                    <a:lumMod val="75000"/>
                  </a:schemeClr>
                </a:solidFill>
                <a:effectLst>
                  <a:outerShdw blurRad="38100" dist="38100" dir="2700000" algn="tl">
                    <a:srgbClr val="000000">
                      <a:alpha val="43137"/>
                    </a:srgbClr>
                  </a:outerShdw>
                </a:effectLst>
                <a:sym typeface="Wingdings" pitchFamily="2" charset="2"/>
              </a:rPr>
              <a:t>gymnasiarchia</a:t>
            </a:r>
            <a:b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b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Frauen </a:t>
            </a:r>
            <a:r>
              <a:rPr lang="en-GB" sz="1800" b="1" dirty="0" err="1">
                <a:solidFill>
                  <a:schemeClr val="accent5">
                    <a:lumMod val="75000"/>
                  </a:schemeClr>
                </a:solidFill>
                <a:effectLst>
                  <a:outerShdw blurRad="38100" dist="38100" dir="2700000" algn="tl">
                    <a:srgbClr val="000000">
                      <a:alpha val="43137"/>
                    </a:srgbClr>
                  </a:outerShdw>
                </a:effectLst>
                <a:sym typeface="Wingdings" pitchFamily="2" charset="2"/>
              </a:rPr>
              <a:t>finanziell</a:t>
            </a:r>
            <a:r>
              <a:rPr lang="en-GB" sz="1800" b="1"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800" b="1" u="sng" dirty="0" err="1">
                <a:solidFill>
                  <a:schemeClr val="accent5">
                    <a:lumMod val="75000"/>
                  </a:schemeClr>
                </a:solidFill>
                <a:effectLst>
                  <a:outerShdw blurRad="38100" dist="38100" dir="2700000" algn="tl">
                    <a:srgbClr val="000000">
                      <a:alpha val="43137"/>
                    </a:srgbClr>
                  </a:outerShdw>
                </a:effectLst>
                <a:sym typeface="Wingdings" pitchFamily="2" charset="2"/>
              </a:rPr>
              <a:t>unabhängig</a:t>
            </a:r>
            <a:endParaRPr lang="en-GB" sz="1800" b="1" u="sng" dirty="0">
              <a:solidFill>
                <a:schemeClr val="accent5">
                  <a:lumMod val="75000"/>
                </a:schemeClr>
              </a:solidFill>
              <a:effectLst>
                <a:outerShdw blurRad="38100" dist="38100" dir="2700000" algn="tl">
                  <a:srgbClr val="000000">
                    <a:alpha val="43137"/>
                  </a:srgbClr>
                </a:outerShdw>
              </a:effectLst>
              <a:sym typeface="Wingdings" pitchFamily="2" charset="2"/>
            </a:endParaRPr>
          </a:p>
          <a:p>
            <a:pPr lvl="1"/>
            <a:r>
              <a:rPr lang="en-GB" sz="1400" b="1" dirty="0" err="1">
                <a:solidFill>
                  <a:schemeClr val="accent5">
                    <a:lumMod val="75000"/>
                  </a:schemeClr>
                </a:solidFill>
                <a:effectLst>
                  <a:outerShdw blurRad="38100" dist="38100" dir="2700000" algn="tl">
                    <a:srgbClr val="000000">
                      <a:alpha val="43137"/>
                    </a:srgbClr>
                  </a:outerShdw>
                </a:effectLst>
              </a:rPr>
              <a:t>Finanzkraft</a:t>
            </a:r>
            <a:r>
              <a:rPr lang="en-GB" sz="1400" b="1" dirty="0">
                <a:solidFill>
                  <a:schemeClr val="accent5">
                    <a:lumMod val="75000"/>
                  </a:schemeClr>
                </a:solidFill>
                <a:effectLst>
                  <a:outerShdw blurRad="38100" dist="38100" dir="2700000" algn="tl">
                    <a:srgbClr val="000000">
                      <a:alpha val="43137"/>
                    </a:srgbClr>
                  </a:outerShdw>
                </a:effectLst>
              </a:rPr>
              <a:t> - </a:t>
            </a:r>
            <a:r>
              <a:rPr lang="en-GB" sz="1400" b="1" dirty="0" err="1">
                <a:solidFill>
                  <a:schemeClr val="accent5">
                    <a:lumMod val="75000"/>
                  </a:schemeClr>
                </a:solidFill>
                <a:effectLst>
                  <a:outerShdw blurRad="38100" dist="38100" dir="2700000" algn="tl">
                    <a:srgbClr val="000000">
                      <a:alpha val="43137"/>
                    </a:srgbClr>
                  </a:outerShdw>
                </a:effectLst>
              </a:rPr>
              <a:t>Vermögen</a:t>
            </a:r>
            <a:endParaRPr lang="en-GB" sz="1400" b="1" dirty="0">
              <a:solidFill>
                <a:schemeClr val="accent5">
                  <a:lumMod val="75000"/>
                </a:schemeClr>
              </a:solidFill>
              <a:effectLst>
                <a:outerShdw blurRad="38100" dist="38100" dir="2700000" algn="tl">
                  <a:srgbClr val="000000">
                    <a:alpha val="43137"/>
                  </a:srgbClr>
                </a:outerShdw>
              </a:effectLst>
            </a:endParaRPr>
          </a:p>
          <a:p>
            <a:pPr lvl="2"/>
            <a:r>
              <a:rPr lang="en-GB" sz="1600" b="1" dirty="0" err="1">
                <a:solidFill>
                  <a:schemeClr val="accent5">
                    <a:lumMod val="75000"/>
                  </a:schemeClr>
                </a:solidFill>
                <a:effectLst>
                  <a:outerShdw blurRad="38100" dist="38100" dir="2700000" algn="tl">
                    <a:srgbClr val="000000">
                      <a:alpha val="43137"/>
                    </a:srgbClr>
                  </a:outerShdw>
                </a:effectLst>
              </a:rPr>
              <a:t>z.B</a:t>
            </a:r>
            <a:r>
              <a:rPr lang="en-GB" sz="1600" b="1" dirty="0">
                <a:solidFill>
                  <a:schemeClr val="accent5">
                    <a:lumMod val="75000"/>
                  </a:schemeClr>
                </a:solidFill>
                <a:effectLst>
                  <a:outerShdw blurRad="38100" dist="38100" dir="2700000" algn="tl">
                    <a:srgbClr val="000000">
                      <a:alpha val="43137"/>
                    </a:srgbClr>
                  </a:outerShdw>
                </a:effectLst>
              </a:rPr>
              <a:t>. </a:t>
            </a:r>
            <a:r>
              <a:rPr lang="en-GB" sz="1600" b="1" dirty="0" err="1">
                <a:solidFill>
                  <a:schemeClr val="accent5">
                    <a:lumMod val="75000"/>
                  </a:schemeClr>
                </a:solidFill>
                <a:effectLst>
                  <a:outerShdw blurRad="38100" dist="38100" dir="2700000" algn="tl">
                    <a:srgbClr val="000000">
                      <a:alpha val="43137"/>
                    </a:srgbClr>
                  </a:outerShdw>
                </a:effectLst>
              </a:rPr>
              <a:t>Vorhange</a:t>
            </a:r>
            <a:r>
              <a:rPr lang="en-GB" sz="1600" b="1" dirty="0">
                <a:solidFill>
                  <a:schemeClr val="accent5">
                    <a:lumMod val="75000"/>
                  </a:schemeClr>
                </a:solidFill>
                <a:effectLst>
                  <a:outerShdw blurRad="38100" dist="38100" dir="2700000" algn="tl">
                    <a:srgbClr val="000000">
                      <a:alpha val="43137"/>
                    </a:srgbClr>
                  </a:outerShdw>
                </a:effectLst>
              </a:rPr>
              <a:t> fur den </a:t>
            </a:r>
            <a:r>
              <a:rPr lang="en-GB" sz="1600" b="1" dirty="0" err="1">
                <a:solidFill>
                  <a:schemeClr val="accent5">
                    <a:lumMod val="75000"/>
                  </a:schemeClr>
                </a:solidFill>
                <a:effectLst>
                  <a:outerShdw blurRad="38100" dist="38100" dir="2700000" algn="tl">
                    <a:srgbClr val="000000">
                      <a:alpha val="43137"/>
                    </a:srgbClr>
                  </a:outerShdw>
                </a:effectLst>
              </a:rPr>
              <a:t>Artemistempel</a:t>
            </a:r>
            <a:r>
              <a:rPr lang="en-GB" sz="1600" b="1" dirty="0">
                <a:solidFill>
                  <a:schemeClr val="accent5">
                    <a:lumMod val="75000"/>
                  </a:schemeClr>
                </a:solidFill>
                <a:effectLst>
                  <a:outerShdw blurRad="38100" dist="38100" dir="2700000" algn="tl">
                    <a:srgbClr val="000000">
                      <a:alpha val="43137"/>
                    </a:srgbClr>
                  </a:outerShdw>
                </a:effectLst>
              </a:rPr>
              <a:t>, </a:t>
            </a:r>
            <a:r>
              <a:rPr lang="en-GB" sz="1600" b="1" dirty="0" err="1">
                <a:solidFill>
                  <a:schemeClr val="accent5">
                    <a:lumMod val="75000"/>
                  </a:schemeClr>
                </a:solidFill>
                <a:effectLst>
                  <a:outerShdw blurRad="38100" dist="38100" dir="2700000" algn="tl">
                    <a:srgbClr val="000000">
                      <a:alpha val="43137"/>
                    </a:srgbClr>
                  </a:outerShdw>
                </a:effectLst>
              </a:rPr>
              <a:t>Bronzeturen</a:t>
            </a:r>
            <a:r>
              <a:rPr lang="en-GB" sz="1600" b="1" dirty="0">
                <a:solidFill>
                  <a:schemeClr val="accent5">
                    <a:lumMod val="75000"/>
                  </a:schemeClr>
                </a:solidFill>
                <a:effectLst>
                  <a:outerShdw blurRad="38100" dist="38100" dir="2700000" algn="tl">
                    <a:srgbClr val="000000">
                      <a:alpha val="43137"/>
                    </a:srgbClr>
                  </a:outerShdw>
                </a:effectLst>
              </a:rPr>
              <a:t> fur den </a:t>
            </a:r>
            <a:r>
              <a:rPr lang="en-GB" sz="1600" b="1" dirty="0" err="1">
                <a:solidFill>
                  <a:schemeClr val="accent5">
                    <a:lumMod val="75000"/>
                  </a:schemeClr>
                </a:solidFill>
                <a:effectLst>
                  <a:outerShdw blurRad="38100" dist="38100" dir="2700000" algn="tl">
                    <a:srgbClr val="000000">
                      <a:alpha val="43137"/>
                    </a:srgbClr>
                  </a:outerShdw>
                </a:effectLst>
              </a:rPr>
              <a:t>Tempel</a:t>
            </a:r>
            <a:endParaRPr lang="en-GB" sz="1600" b="1" dirty="0">
              <a:solidFill>
                <a:schemeClr val="accent5">
                  <a:lumMod val="75000"/>
                </a:schemeClr>
              </a:solidFill>
              <a:effectLst>
                <a:outerShdw blurRad="38100" dist="38100" dir="2700000" algn="tl">
                  <a:srgbClr val="000000">
                    <a:alpha val="43137"/>
                  </a:srgbClr>
                </a:outerShdw>
              </a:effectLst>
            </a:endParaRPr>
          </a:p>
          <a:p>
            <a:r>
              <a:rPr lang="de-DE" sz="2000" b="1" dirty="0">
                <a:solidFill>
                  <a:schemeClr val="accent5">
                    <a:lumMod val="75000"/>
                  </a:schemeClr>
                </a:solidFill>
                <a:effectLst>
                  <a:outerShdw blurRad="38100" dist="38100" dir="2700000" algn="tl">
                    <a:srgbClr val="000000">
                      <a:alpha val="43137"/>
                    </a:srgbClr>
                  </a:outerShdw>
                </a:effectLst>
                <a:sym typeface="Wingdings" pitchFamily="2" charset="2"/>
              </a:rPr>
              <a:t>Vermögen kombiniert mit sozialem Priestige</a:t>
            </a:r>
          </a:p>
          <a:p>
            <a:pPr lvl="1"/>
            <a:r>
              <a:rPr lang="de-DE" sz="1400" b="1" u="sng" dirty="0">
                <a:solidFill>
                  <a:schemeClr val="accent5">
                    <a:lumMod val="75000"/>
                  </a:schemeClr>
                </a:solidFill>
                <a:effectLst>
                  <a:outerShdw blurRad="38100" dist="38100" dir="2700000" algn="tl">
                    <a:srgbClr val="000000">
                      <a:alpha val="43137"/>
                    </a:srgbClr>
                  </a:outerShdw>
                </a:effectLst>
                <a:sym typeface="Wingdings" pitchFamily="2" charset="2"/>
              </a:rPr>
              <a:t> </a:t>
            </a:r>
            <a:r>
              <a:rPr lang="en-GB" sz="1400" b="1" dirty="0" err="1">
                <a:solidFill>
                  <a:schemeClr val="accent5">
                    <a:lumMod val="75000"/>
                  </a:schemeClr>
                </a:solidFill>
                <a:effectLst>
                  <a:outerShdw blurRad="38100" dist="38100" dir="2700000" algn="tl">
                    <a:srgbClr val="000000">
                      <a:alpha val="43137"/>
                    </a:srgbClr>
                  </a:outerShdw>
                </a:effectLst>
              </a:rPr>
              <a:t>Auch</a:t>
            </a:r>
            <a:r>
              <a:rPr lang="en-GB" sz="1400" b="1" dirty="0">
                <a:solidFill>
                  <a:schemeClr val="accent5">
                    <a:lumMod val="75000"/>
                  </a:schemeClr>
                </a:solidFill>
                <a:effectLst>
                  <a:outerShdw blurRad="38100" dist="38100" dir="2700000" algn="tl">
                    <a:srgbClr val="000000">
                      <a:alpha val="43137"/>
                    </a:srgbClr>
                  </a:outerShdw>
                </a:effectLst>
              </a:rPr>
              <a:t> </a:t>
            </a:r>
            <a:r>
              <a:rPr lang="en-GB" sz="1400" b="1" dirty="0" err="1">
                <a:solidFill>
                  <a:schemeClr val="accent5">
                    <a:lumMod val="75000"/>
                  </a:schemeClr>
                </a:solidFill>
                <a:effectLst>
                  <a:outerShdw blurRad="38100" dist="38100" dir="2700000" algn="tl">
                    <a:srgbClr val="000000">
                      <a:alpha val="43137"/>
                    </a:srgbClr>
                  </a:outerShdw>
                </a:effectLst>
              </a:rPr>
              <a:t>Netzwerk</a:t>
            </a:r>
            <a:r>
              <a:rPr lang="en-GB" sz="1400" b="1" dirty="0">
                <a:solidFill>
                  <a:schemeClr val="accent5">
                    <a:lumMod val="75000"/>
                  </a:schemeClr>
                </a:solidFill>
                <a:effectLst>
                  <a:outerShdw blurRad="38100" dist="38100" dir="2700000" algn="tl">
                    <a:srgbClr val="000000">
                      <a:alpha val="43137"/>
                    </a:srgbClr>
                  </a:outerShdw>
                </a:effectLst>
              </a:rPr>
              <a:t> an </a:t>
            </a:r>
            <a:r>
              <a:rPr lang="en-GB" sz="1400" b="1" dirty="0" err="1">
                <a:solidFill>
                  <a:schemeClr val="accent5">
                    <a:lumMod val="75000"/>
                  </a:schemeClr>
                </a:solidFill>
                <a:effectLst>
                  <a:outerShdw blurRad="38100" dist="38100" dir="2700000" algn="tl">
                    <a:srgbClr val="000000">
                      <a:alpha val="43137"/>
                    </a:srgbClr>
                  </a:outerShdw>
                </a:effectLst>
              </a:rPr>
              <a:t>Ahnen</a:t>
            </a:r>
            <a:r>
              <a:rPr lang="en-GB" sz="1400" b="1" dirty="0">
                <a:solidFill>
                  <a:schemeClr val="accent5">
                    <a:lumMod val="75000"/>
                  </a:schemeClr>
                </a:solidFill>
                <a:effectLst>
                  <a:outerShdw blurRad="38100" dist="38100" dir="2700000" algn="tl">
                    <a:srgbClr val="000000">
                      <a:alpha val="43137"/>
                    </a:srgbClr>
                  </a:outerShdw>
                </a:effectLst>
              </a:rPr>
              <a:t> und </a:t>
            </a:r>
            <a:r>
              <a:rPr lang="en-GB" sz="1400" b="1" dirty="0" err="1">
                <a:solidFill>
                  <a:schemeClr val="accent5">
                    <a:lumMod val="75000"/>
                  </a:schemeClr>
                </a:solidFill>
                <a:effectLst>
                  <a:outerShdw blurRad="38100" dist="38100" dir="2700000" algn="tl">
                    <a:srgbClr val="000000">
                      <a:alpha val="43137"/>
                    </a:srgbClr>
                  </a:outerShdw>
                </a:effectLst>
              </a:rPr>
              <a:t>Verwandten</a:t>
            </a:r>
            <a:endParaRPr lang="en-GB" sz="1400" b="1" dirty="0">
              <a:solidFill>
                <a:schemeClr val="accent5">
                  <a:lumMod val="75000"/>
                </a:schemeClr>
              </a:solidFill>
              <a:effectLst>
                <a:outerShdw blurRad="38100" dist="38100" dir="2700000" algn="tl">
                  <a:srgbClr val="000000">
                    <a:alpha val="43137"/>
                  </a:srgbClr>
                </a:outerShdw>
              </a:effectLst>
            </a:endParaRPr>
          </a:p>
          <a:p>
            <a:endParaRPr lang="en-GB" sz="1800" b="1" dirty="0">
              <a:solidFill>
                <a:schemeClr val="accent5">
                  <a:lumMod val="75000"/>
                </a:schemeClr>
              </a:solidFill>
              <a:effectLst>
                <a:outerShdw blurRad="38100" dist="38100" dir="2700000" algn="tl">
                  <a:srgbClr val="000000">
                    <a:alpha val="43137"/>
                  </a:srgbClr>
                </a:outerShdw>
              </a:effectLst>
            </a:endParaRPr>
          </a:p>
        </p:txBody>
      </p:sp>
      <p:sp>
        <p:nvSpPr>
          <p:cNvPr id="5" name="TextBox 4"/>
          <p:cNvSpPr txBox="1"/>
          <p:nvPr/>
        </p:nvSpPr>
        <p:spPr>
          <a:xfrm>
            <a:off x="1403648" y="332656"/>
            <a:ext cx="3528392" cy="64633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de-DE" sz="3600" dirty="0"/>
              <a:t>LEAVE OUT</a:t>
            </a:r>
            <a:endParaRPr lang="en-GB" sz="3600" dirty="0"/>
          </a:p>
        </p:txBody>
      </p:sp>
    </p:spTree>
    <p:extLst>
      <p:ext uri="{BB962C8B-B14F-4D97-AF65-F5344CB8AC3E}">
        <p14:creationId xmlns:p14="http://schemas.microsoft.com/office/powerpoint/2010/main" val="2664458206"/>
      </p:ext>
    </p:extLst>
  </p:cSld>
  <p:clrMapOvr>
    <a:masterClrMapping/>
  </p:clrMapOvr>
  <p:transition spd="slow">
    <p:randomBar/>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34. Valerian I (253-260 AD). </a:t>
            </a:r>
            <a:r>
              <a:rPr lang="en-GB" dirty="0" err="1"/>
              <a:t>Obv</a:t>
            </a:r>
            <a:r>
              <a:rPr lang="en-GB" dirty="0"/>
              <a:t>. AYT K </a:t>
            </a:r>
            <a:r>
              <a:rPr lang="el-GR" dirty="0"/>
              <a:t>Π</a:t>
            </a:r>
            <a:r>
              <a:rPr lang="en-GB" dirty="0"/>
              <a:t>O </a:t>
            </a:r>
            <a:r>
              <a:rPr lang="el-GR" dirty="0"/>
              <a:t>ΛΙΚΙ </a:t>
            </a:r>
            <a:r>
              <a:rPr lang="en-GB" dirty="0"/>
              <a:t>N BALEPIANOC. Head of emperor. Rev. </a:t>
            </a:r>
            <a:r>
              <a:rPr lang="el-GR" dirty="0"/>
              <a:t>ΕΦΕ</a:t>
            </a:r>
            <a:r>
              <a:rPr lang="az-Cyrl-AZ" dirty="0"/>
              <a:t>С</a:t>
            </a:r>
            <a:r>
              <a:rPr lang="el-GR" dirty="0"/>
              <a:t>ΙΩΝ Γ </a:t>
            </a:r>
            <a:r>
              <a:rPr lang="en-GB" dirty="0"/>
              <a:t>NEOKOP</a:t>
            </a:r>
            <a:r>
              <a:rPr lang="el-GR" dirty="0"/>
              <a:t>ΩΝ. </a:t>
            </a:r>
            <a:r>
              <a:rPr lang="en-GB" dirty="0"/>
              <a:t>Artemis huntress with bow, reaching for arrow from quiver. Bronze. Wt.8.19g; dia. 27mm. (</a:t>
            </a:r>
            <a:r>
              <a:rPr lang="en-GB" i="1" dirty="0"/>
              <a:t>ACANS/AHDC Col.</a:t>
            </a:r>
            <a:r>
              <a:rPr lang="en-GB" dirty="0"/>
              <a:t>)</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9632" y="3408947"/>
            <a:ext cx="3048000" cy="28575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3406025"/>
            <a:ext cx="3048000" cy="2857500"/>
          </a:xfrm>
          <a:prstGeom prst="rect">
            <a:avLst/>
          </a:prstGeom>
        </p:spPr>
      </p:pic>
    </p:spTree>
    <p:extLst>
      <p:ext uri="{BB962C8B-B14F-4D97-AF65-F5344CB8AC3E}">
        <p14:creationId xmlns:p14="http://schemas.microsoft.com/office/powerpoint/2010/main" val="2994828356"/>
      </p:ext>
    </p:extLst>
  </p:cSld>
  <p:clrMapOvr>
    <a:masterClrMapping/>
  </p:clrMapOvr>
  <p:transition spd="slow">
    <p:randomBar/>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TextBox 3"/>
          <p:cNvSpPr txBox="1"/>
          <p:nvPr/>
        </p:nvSpPr>
        <p:spPr>
          <a:xfrm>
            <a:off x="1475656" y="116632"/>
            <a:ext cx="7272808" cy="5078313"/>
          </a:xfrm>
          <a:prstGeom prst="rect">
            <a:avLst/>
          </a:prstGeom>
          <a:noFill/>
        </p:spPr>
        <p:txBody>
          <a:bodyPr wrap="square" rtlCol="0">
            <a:spAutoFit/>
          </a:bodyPr>
          <a:lstStyle/>
          <a:p>
            <a:r>
              <a:rPr lang="en-GB" b="1" dirty="0" err="1"/>
              <a:t>Ephesos</a:t>
            </a:r>
            <a:r>
              <a:rPr lang="en-GB" b="1" dirty="0"/>
              <a:t>. Dedicatory inscriptions on the occasion of </a:t>
            </a:r>
            <a:r>
              <a:rPr lang="en-GB" b="1" dirty="0" err="1"/>
              <a:t>Ephesos</a:t>
            </a:r>
            <a:r>
              <a:rPr lang="en-GB" b="1" dirty="0"/>
              <a:t>’ first </a:t>
            </a:r>
            <a:r>
              <a:rPr lang="en-GB" b="1" dirty="0" err="1"/>
              <a:t>neokoria</a:t>
            </a:r>
            <a:r>
              <a:rPr lang="en-GB" b="1" dirty="0"/>
              <a:t>, ca. 88-91 A.D. (56-1220) (245 words) </a:t>
            </a:r>
          </a:p>
          <a:p>
            <a:r>
              <a:rPr lang="en-GB" dirty="0" err="1">
                <a:hlinkClick r:id="rId2"/>
              </a:rPr>
              <a:t>Chaniotis</a:t>
            </a:r>
            <a:r>
              <a:rPr lang="en-GB" dirty="0">
                <a:hlinkClick r:id="rId2"/>
              </a:rPr>
              <a:t>, A.</a:t>
            </a:r>
            <a:r>
              <a:rPr lang="en-GB" dirty="0"/>
              <a:t>;  </a:t>
            </a:r>
            <a:r>
              <a:rPr lang="en-GB" dirty="0" err="1">
                <a:hlinkClick r:id="rId3"/>
              </a:rPr>
              <a:t>Corsten</a:t>
            </a:r>
            <a:r>
              <a:rPr lang="en-GB" dirty="0">
                <a:hlinkClick r:id="rId3"/>
              </a:rPr>
              <a:t>, T.</a:t>
            </a:r>
            <a:r>
              <a:rPr lang="en-GB" dirty="0"/>
              <a:t>;  </a:t>
            </a:r>
            <a:r>
              <a:rPr lang="en-GB" dirty="0">
                <a:hlinkClick r:id="rId4"/>
              </a:rPr>
              <a:t>Stroud, R.S.</a:t>
            </a:r>
            <a:r>
              <a:rPr lang="en-GB" dirty="0"/>
              <a:t>;  </a:t>
            </a:r>
            <a:r>
              <a:rPr lang="en-GB" dirty="0" err="1">
                <a:hlinkClick r:id="rId5"/>
              </a:rPr>
              <a:t>Tybout</a:t>
            </a:r>
            <a:r>
              <a:rPr lang="en-GB" dirty="0">
                <a:hlinkClick r:id="rId5"/>
              </a:rPr>
              <a:t>, R.A.</a:t>
            </a:r>
            <a:r>
              <a:rPr lang="en-GB" dirty="0"/>
              <a:t> </a:t>
            </a:r>
            <a:br>
              <a:rPr lang="en-GB" dirty="0"/>
            </a:br>
            <a:endParaRPr lang="en-GB" dirty="0"/>
          </a:p>
          <a:p>
            <a:r>
              <a:rPr lang="en-GB" b="1" dirty="0"/>
              <a:t>Article Table Of Contents</a:t>
            </a:r>
          </a:p>
          <a:p>
            <a:r>
              <a:rPr lang="en-GB" dirty="0">
                <a:hlinkClick r:id="rId6"/>
              </a:rPr>
              <a:t>SEG 56 1220</a:t>
            </a:r>
            <a:r>
              <a:rPr lang="en-GB" dirty="0"/>
              <a:t> </a:t>
            </a:r>
          </a:p>
          <a:p>
            <a:r>
              <a:rPr lang="en-GB" b="1" dirty="0"/>
              <a:t>SEG 56 1220 </a:t>
            </a:r>
          </a:p>
          <a:p>
            <a:r>
              <a:rPr lang="en-GB" dirty="0"/>
              <a:t>Publication Year: </a:t>
            </a:r>
            <a:r>
              <a:rPr lang="en-GB" dirty="0">
                <a:hlinkClick r:id="rId7" tooltip="Search for "/>
              </a:rPr>
              <a:t>2006</a:t>
            </a:r>
            <a:r>
              <a:rPr lang="en-GB" dirty="0"/>
              <a:t> </a:t>
            </a:r>
          </a:p>
          <a:p>
            <a:r>
              <a:rPr lang="en-GB" dirty="0"/>
              <a:t>Place: </a:t>
            </a:r>
            <a:r>
              <a:rPr lang="en-GB" dirty="0">
                <a:hlinkClick r:id="rId8" tooltip="Search for "/>
              </a:rPr>
              <a:t>Asia Min…</a:t>
            </a:r>
            <a:endParaRPr lang="en-GB" dirty="0"/>
          </a:p>
          <a:p>
            <a:r>
              <a:rPr lang="en-GB" b="1" dirty="0"/>
              <a:t>Citation</a:t>
            </a:r>
          </a:p>
          <a:p>
            <a:r>
              <a:rPr lang="en-GB" dirty="0" err="1"/>
              <a:t>Chaniotis</a:t>
            </a:r>
            <a:r>
              <a:rPr lang="en-GB" dirty="0"/>
              <a:t>, A.; </a:t>
            </a:r>
            <a:r>
              <a:rPr lang="en-GB" dirty="0" err="1"/>
              <a:t>Corsten</a:t>
            </a:r>
            <a:r>
              <a:rPr lang="en-GB" dirty="0"/>
              <a:t>, T.; Stroud, R.S.; </a:t>
            </a:r>
            <a:r>
              <a:rPr lang="en-GB" dirty="0" err="1"/>
              <a:t>Tybout</a:t>
            </a:r>
            <a:r>
              <a:rPr lang="en-GB" dirty="0"/>
              <a:t>, R.A.. " </a:t>
            </a:r>
            <a:r>
              <a:rPr lang="en-GB" dirty="0" err="1"/>
              <a:t>Ephesos</a:t>
            </a:r>
            <a:r>
              <a:rPr lang="en-GB" dirty="0"/>
              <a:t>. Dedicatory inscriptions on the occasion of </a:t>
            </a:r>
            <a:r>
              <a:rPr lang="en-GB" dirty="0" err="1"/>
              <a:t>Ephesos</a:t>
            </a:r>
            <a:r>
              <a:rPr lang="en-GB" dirty="0"/>
              <a:t>’ first </a:t>
            </a:r>
            <a:r>
              <a:rPr lang="en-GB" dirty="0" err="1"/>
              <a:t>neokoria</a:t>
            </a:r>
            <a:r>
              <a:rPr lang="en-GB" dirty="0"/>
              <a:t>, ca. 88-91 A.D. (56-1220)." </a:t>
            </a:r>
            <a:r>
              <a:rPr lang="en-GB" dirty="0" err="1"/>
              <a:t>Supplementum</a:t>
            </a:r>
            <a:r>
              <a:rPr lang="en-GB" dirty="0"/>
              <a:t> </a:t>
            </a:r>
            <a:r>
              <a:rPr lang="en-GB" dirty="0" err="1"/>
              <a:t>Epigraphicum</a:t>
            </a:r>
            <a:r>
              <a:rPr lang="en-GB" dirty="0"/>
              <a:t> </a:t>
            </a:r>
            <a:r>
              <a:rPr lang="en-GB" dirty="0" err="1"/>
              <a:t>Graecum</a:t>
            </a:r>
            <a:r>
              <a:rPr lang="en-GB" dirty="0"/>
              <a:t>. Brill Online , 2012. Reference. 02 December 2012 &lt;http://referenceworks.brillonline.com/entries/supplementum-epigraphicum-graecum/ephesos-dedicatory-inscriptions-on-the-occasion-of-ephesos-first-neokoria-ca-88-91-a-d-56-1220-a56_1220&gt; </a:t>
            </a:r>
          </a:p>
          <a:p>
            <a:endParaRPr lang="en-GB" dirty="0"/>
          </a:p>
        </p:txBody>
      </p:sp>
    </p:spTree>
    <p:extLst>
      <p:ext uri="{BB962C8B-B14F-4D97-AF65-F5344CB8AC3E}">
        <p14:creationId xmlns:p14="http://schemas.microsoft.com/office/powerpoint/2010/main" val="810380813"/>
      </p:ext>
    </p:extLst>
  </p:cSld>
  <p:clrMapOvr>
    <a:masterClrMapping/>
  </p:clrMapOvr>
  <p:transition spd="slow">
    <p:randomBar/>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de-DE" dirty="0"/>
              <a:t>Summa honoraria – and gifts „ob honorem“</a:t>
            </a:r>
          </a:p>
          <a:p>
            <a:pPr lvl="1"/>
            <a:r>
              <a:rPr lang="de-DE" dirty="0"/>
              <a:t>Hemelrijk , Priestesses of the imp cult i the Latin west  </a:t>
            </a:r>
          </a:p>
          <a:p>
            <a:pPr lvl="2"/>
            <a:r>
              <a:rPr lang="de-DE" dirty="0"/>
              <a:t>p. 88: 100,000 paid by father!</a:t>
            </a:r>
          </a:p>
          <a:p>
            <a:pPr lvl="3"/>
            <a:r>
              <a:rPr lang="de-DE" dirty="0"/>
              <a:t>Or 300,000 for a flaminica perpetua! Paid by father, again!</a:t>
            </a:r>
          </a:p>
          <a:p>
            <a:pPr lvl="2"/>
            <a:r>
              <a:rPr lang="de-DE" dirty="0"/>
              <a:t>P. 89 For flamen in N Afria: 5000-10,000 HS</a:t>
            </a:r>
          </a:p>
          <a:p>
            <a:pPr lvl="2"/>
            <a:r>
              <a:rPr lang="de-DE" dirty="0"/>
              <a:t>E.g. HS 400,000 promised by Annia Aelia Restituta, flaminica perpetua Augustarum, to build a theatre!</a:t>
            </a:r>
          </a:p>
          <a:p>
            <a:pPr marL="365760" lvl="1" indent="0">
              <a:buNone/>
            </a:pPr>
            <a:r>
              <a:rPr lang="de-DE" dirty="0"/>
              <a:t>	</a:t>
            </a:r>
            <a:endParaRPr lang="en-GB" dirty="0"/>
          </a:p>
        </p:txBody>
      </p:sp>
    </p:spTree>
    <p:extLst>
      <p:ext uri="{BB962C8B-B14F-4D97-AF65-F5344CB8AC3E}">
        <p14:creationId xmlns:p14="http://schemas.microsoft.com/office/powerpoint/2010/main" val="3258831342"/>
      </p:ext>
    </p:extLst>
  </p:cSld>
  <p:clrMapOvr>
    <a:masterClrMapping/>
  </p:clrMapOvr>
  <p:transition spd="slow">
    <p:randomBar/>
  </p:transition>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r="2265" b="4174"/>
          <a:stretch/>
        </p:blipFill>
        <p:spPr>
          <a:xfrm>
            <a:off x="73008" y="1137953"/>
            <a:ext cx="4850191" cy="3213940"/>
          </a:xfrm>
          <a:prstGeom prst="rect">
            <a:avLst/>
          </a:prstGeom>
        </p:spPr>
      </p:pic>
      <p:sp>
        <p:nvSpPr>
          <p:cNvPr id="11" name="Title 1"/>
          <p:cNvSpPr>
            <a:spLocks noGrp="1"/>
          </p:cNvSpPr>
          <p:nvPr>
            <p:ph type="title"/>
          </p:nvPr>
        </p:nvSpPr>
        <p:spPr>
          <a:xfrm>
            <a:off x="457200" y="260648"/>
            <a:ext cx="8229600" cy="854968"/>
          </a:xfrm>
        </p:spPr>
        <p:txBody>
          <a:bodyPr/>
          <a:lstStyle/>
          <a:p>
            <a:r>
              <a:rPr lang="en-GB" dirty="0" err="1"/>
              <a:t>Perge</a:t>
            </a:r>
            <a:r>
              <a:rPr lang="en-GB" dirty="0"/>
              <a:t>: </a:t>
            </a:r>
            <a:r>
              <a:rPr lang="en-GB" dirty="0" err="1"/>
              <a:t>Plancia</a:t>
            </a:r>
            <a:r>
              <a:rPr lang="en-GB" dirty="0"/>
              <a:t> Magna</a:t>
            </a:r>
            <a:endParaRPr lang="en-GB" dirty="0">
              <a:effectLst>
                <a:outerShdw blurRad="38100" dist="38100" dir="2700000" algn="tl">
                  <a:srgbClr val="000000">
                    <a:alpha val="43137"/>
                  </a:srgbClr>
                </a:outerShdw>
              </a:effectLst>
            </a:endParaRPr>
          </a:p>
        </p:txBody>
      </p:sp>
      <p:sp>
        <p:nvSpPr>
          <p:cNvPr id="18" name="Content Placeholder 2"/>
          <p:cNvSpPr txBox="1">
            <a:spLocks/>
          </p:cNvSpPr>
          <p:nvPr/>
        </p:nvSpPr>
        <p:spPr>
          <a:xfrm rot="21004573">
            <a:off x="4802517" y="369938"/>
            <a:ext cx="3466728" cy="2140485"/>
          </a:xfrm>
          <a:prstGeom prst="rect">
            <a:avLst/>
          </a:prstGeom>
        </p:spPr>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Font typeface="Arial" pitchFamily="34" charset="0"/>
              <a:buNone/>
            </a:pPr>
            <a:r>
              <a:rPr lang="en-GB" b="1" dirty="0" err="1">
                <a:solidFill>
                  <a:srgbClr val="00B0F0"/>
                </a:solidFill>
                <a:effectLst>
                  <a:outerShdw blurRad="38100" dist="38100" dir="2700000" algn="tl">
                    <a:srgbClr val="000000">
                      <a:alpha val="43137"/>
                    </a:srgbClr>
                  </a:outerShdw>
                </a:effectLst>
              </a:rPr>
              <a:t>ἱέρει</a:t>
            </a:r>
            <a:r>
              <a:rPr lang="en-GB" b="1" dirty="0">
                <a:solidFill>
                  <a:srgbClr val="00B0F0"/>
                </a:solidFill>
                <a:effectLst>
                  <a:outerShdw blurRad="38100" dist="38100" dir="2700000" algn="tl">
                    <a:srgbClr val="000000">
                      <a:alpha val="43137"/>
                    </a:srgbClr>
                  </a:outerShdw>
                </a:effectLst>
              </a:rPr>
              <a:t>αν τῆς Ἀρτέμιδος </a:t>
            </a:r>
            <a:br>
              <a:rPr lang="en-GB" b="1" dirty="0">
                <a:effectLst>
                  <a:outerShdw blurRad="38100" dist="38100" dir="2700000" algn="tl">
                    <a:srgbClr val="000000">
                      <a:alpha val="43137"/>
                    </a:srgbClr>
                  </a:outerShdw>
                </a:effectLst>
              </a:rPr>
            </a:br>
            <a:r>
              <a:rPr lang="en-GB" b="1" dirty="0">
                <a:effectLst>
                  <a:outerShdw blurRad="38100" dist="38100" dir="2700000" algn="tl">
                    <a:srgbClr val="000000">
                      <a:alpha val="43137"/>
                    </a:srgbClr>
                  </a:outerShdw>
                </a:effectLst>
              </a:rPr>
              <a:t>καὶ] [</a:t>
            </a:r>
            <a:r>
              <a:rPr lang="en-GB" b="1" dirty="0">
                <a:solidFill>
                  <a:srgbClr val="00B0F0"/>
                </a:solidFill>
                <a:effectLst>
                  <a:outerShdw blurRad="38100" dist="38100" dir="2700000" algn="tl">
                    <a:srgbClr val="000000">
                      <a:alpha val="43137"/>
                    </a:srgbClr>
                  </a:outerShdw>
                </a:effectLst>
              </a:rPr>
              <a:t>δημιουργ]ὸν</a:t>
            </a:r>
            <a:r>
              <a:rPr lang="en-GB" b="1" dirty="0">
                <a:effectLst>
                  <a:outerShdw blurRad="38100" dist="38100" dir="2700000" algn="tl">
                    <a:srgbClr val="000000">
                      <a:alpha val="43137"/>
                    </a:srgbClr>
                  </a:outerShdw>
                </a:effectLst>
              </a:rPr>
              <a:t> τὸ δε[ύτερον], [</a:t>
            </a:r>
            <a:r>
              <a:rPr lang="en-GB" b="1" dirty="0">
                <a:solidFill>
                  <a:srgbClr val="00B0F0"/>
                </a:solidFill>
                <a:effectLst>
                  <a:outerShdw blurRad="38100" dist="38100" dir="2700000" algn="tl">
                    <a:srgbClr val="000000">
                      <a:alpha val="43137"/>
                    </a:srgbClr>
                  </a:outerShdw>
                </a:effectLst>
              </a:rPr>
              <a:t>ἱέρειαν Μητρ]ὸς θεῶν</a:t>
            </a:r>
            <a:r>
              <a:rPr lang="en-GB" b="1" dirty="0">
                <a:effectLst>
                  <a:outerShdw blurRad="38100" dist="38100" dir="2700000" algn="tl">
                    <a:srgbClr val="000000">
                      <a:alpha val="43137"/>
                    </a:srgbClr>
                  </a:outerShdw>
                </a:effectLst>
              </a:rPr>
              <a:t> διὰ [βίου] </a:t>
            </a:r>
            <a:r>
              <a:rPr lang="en-GB" b="1" dirty="0">
                <a:solidFill>
                  <a:srgbClr val="00B0F0"/>
                </a:solidFill>
                <a:effectLst>
                  <a:outerShdw blurRad="38100" dist="38100" dir="2700000" algn="tl">
                    <a:srgbClr val="000000">
                      <a:alpha val="43137"/>
                    </a:srgbClr>
                  </a:outerShdw>
                </a:effectLst>
              </a:rPr>
              <a:t>[ἀ]ρχιέρειαν τῶν Σεβασ[τῶν]</a:t>
            </a:r>
          </a:p>
        </p:txBody>
      </p:sp>
      <p:sp>
        <p:nvSpPr>
          <p:cNvPr id="19" name="TextBox 18"/>
          <p:cNvSpPr txBox="1"/>
          <p:nvPr/>
        </p:nvSpPr>
        <p:spPr>
          <a:xfrm rot="16200000">
            <a:off x="-1142762" y="2591035"/>
            <a:ext cx="2664295" cy="307777"/>
          </a:xfrm>
          <a:prstGeom prst="rect">
            <a:avLst/>
          </a:prstGeom>
          <a:noFill/>
        </p:spPr>
        <p:txBody>
          <a:bodyPr wrap="square" rtlCol="0">
            <a:spAutoFit/>
          </a:bodyPr>
          <a:lstStyle/>
          <a:p>
            <a:pPr algn="r"/>
            <a:r>
              <a:rPr lang="en-GB" sz="1400" dirty="0">
                <a:solidFill>
                  <a:schemeClr val="accent5">
                    <a:lumMod val="40000"/>
                    <a:lumOff val="60000"/>
                  </a:schemeClr>
                </a:solidFill>
              </a:rPr>
              <a:t>Antalya Museum</a:t>
            </a:r>
          </a:p>
        </p:txBody>
      </p:sp>
      <p:sp>
        <p:nvSpPr>
          <p:cNvPr id="21" name="Content Placeholder 2"/>
          <p:cNvSpPr>
            <a:spLocks noGrp="1"/>
          </p:cNvSpPr>
          <p:nvPr>
            <p:ph idx="1"/>
          </p:nvPr>
        </p:nvSpPr>
        <p:spPr>
          <a:xfrm>
            <a:off x="4860032" y="1412776"/>
            <a:ext cx="4283968" cy="4565103"/>
          </a:xfrm>
        </p:spPr>
        <p:txBody>
          <a:bodyPr>
            <a:normAutofit/>
          </a:bodyPr>
          <a:lstStyle/>
          <a:p>
            <a:r>
              <a:rPr lang="en-GB" sz="2000" dirty="0" err="1">
                <a:solidFill>
                  <a:schemeClr val="accent5">
                    <a:lumMod val="60000"/>
                    <a:lumOff val="40000"/>
                  </a:schemeClr>
                </a:solidFill>
              </a:rPr>
              <a:t>Tochter</a:t>
            </a:r>
            <a:r>
              <a:rPr lang="en-GB" sz="2000" dirty="0">
                <a:solidFill>
                  <a:schemeClr val="accent5">
                    <a:lumMod val="60000"/>
                    <a:lumOff val="40000"/>
                  </a:schemeClr>
                </a:solidFill>
              </a:rPr>
              <a:t> des </a:t>
            </a:r>
            <a:r>
              <a:rPr lang="en-GB" sz="2000" dirty="0" err="1">
                <a:solidFill>
                  <a:schemeClr val="accent5">
                    <a:lumMod val="60000"/>
                    <a:lumOff val="40000"/>
                  </a:schemeClr>
                </a:solidFill>
              </a:rPr>
              <a:t>Prokonsuls</a:t>
            </a:r>
            <a:r>
              <a:rPr lang="en-GB" sz="2000" dirty="0">
                <a:solidFill>
                  <a:schemeClr val="accent5">
                    <a:lumMod val="60000"/>
                    <a:lumOff val="40000"/>
                  </a:schemeClr>
                </a:solidFill>
              </a:rPr>
              <a:t> von </a:t>
            </a:r>
            <a:r>
              <a:rPr lang="en-GB" sz="2000" dirty="0" err="1">
                <a:solidFill>
                  <a:schemeClr val="accent5">
                    <a:lumMod val="60000"/>
                    <a:lumOff val="40000"/>
                  </a:schemeClr>
                </a:solidFill>
              </a:rPr>
              <a:t>Bithynien</a:t>
            </a:r>
            <a:endParaRPr lang="en-GB" sz="2000" dirty="0">
              <a:solidFill>
                <a:schemeClr val="accent5">
                  <a:lumMod val="60000"/>
                  <a:lumOff val="40000"/>
                </a:schemeClr>
              </a:solidFill>
            </a:endParaRPr>
          </a:p>
          <a:p>
            <a:r>
              <a:rPr lang="de-DE" sz="2000" dirty="0">
                <a:solidFill>
                  <a:schemeClr val="accent5">
                    <a:lumMod val="60000"/>
                    <a:lumOff val="40000"/>
                  </a:schemeClr>
                </a:solidFill>
              </a:rPr>
              <a:t>„Tochter der Polis“, Priesterin der Artemis, </a:t>
            </a:r>
            <a:r>
              <a:rPr lang="de-DE" sz="2000" i="1" dirty="0">
                <a:solidFill>
                  <a:schemeClr val="accent5">
                    <a:lumMod val="60000"/>
                    <a:lumOff val="40000"/>
                  </a:schemeClr>
                </a:solidFill>
              </a:rPr>
              <a:t>demiurgos</a:t>
            </a:r>
            <a:r>
              <a:rPr lang="de-DE" sz="2000" dirty="0">
                <a:solidFill>
                  <a:schemeClr val="accent5">
                    <a:lumMod val="60000"/>
                    <a:lumOff val="40000"/>
                  </a:schemeClr>
                </a:solidFill>
              </a:rPr>
              <a:t>, </a:t>
            </a:r>
            <a:br>
              <a:rPr lang="de-DE" sz="2000" dirty="0">
                <a:solidFill>
                  <a:schemeClr val="accent5">
                    <a:lumMod val="60000"/>
                    <a:lumOff val="40000"/>
                  </a:schemeClr>
                </a:solidFill>
              </a:rPr>
            </a:br>
            <a:r>
              <a:rPr lang="de-DE" sz="2000" dirty="0">
                <a:solidFill>
                  <a:schemeClr val="accent5">
                    <a:lumMod val="60000"/>
                    <a:lumOff val="40000"/>
                  </a:schemeClr>
                </a:solidFill>
              </a:rPr>
              <a:t>Priesterin der Muttergottheit, </a:t>
            </a:r>
            <a:br>
              <a:rPr lang="de-DE" sz="2000" dirty="0">
                <a:solidFill>
                  <a:schemeClr val="accent5">
                    <a:lumMod val="60000"/>
                    <a:lumOff val="40000"/>
                  </a:schemeClr>
                </a:solidFill>
              </a:rPr>
            </a:br>
            <a:r>
              <a:rPr lang="de-DE" sz="2000" dirty="0">
                <a:solidFill>
                  <a:schemeClr val="accent5">
                    <a:lumMod val="60000"/>
                    <a:lumOff val="40000"/>
                  </a:schemeClr>
                </a:solidFill>
              </a:rPr>
              <a:t>Hohepriesterin der </a:t>
            </a:r>
            <a:r>
              <a:rPr lang="de-DE" sz="2000" i="1" dirty="0">
                <a:solidFill>
                  <a:schemeClr val="accent5">
                    <a:lumMod val="60000"/>
                    <a:lumOff val="40000"/>
                  </a:schemeClr>
                </a:solidFill>
              </a:rPr>
              <a:t>Augusti</a:t>
            </a:r>
            <a:endParaRPr lang="en-GB" sz="2000" i="1" dirty="0">
              <a:solidFill>
                <a:schemeClr val="accent5">
                  <a:lumMod val="60000"/>
                  <a:lumOff val="40000"/>
                </a:schemeClr>
              </a:solidFill>
            </a:endParaRPr>
          </a:p>
          <a:p>
            <a:r>
              <a:rPr lang="de-DE" sz="2000" dirty="0">
                <a:solidFill>
                  <a:schemeClr val="tx1">
                    <a:lumMod val="65000"/>
                  </a:schemeClr>
                </a:solidFill>
              </a:rPr>
              <a:t>Mehrere </a:t>
            </a:r>
            <a:r>
              <a:rPr lang="de-DE" sz="2000" b="1" dirty="0">
                <a:solidFill>
                  <a:schemeClr val="tx1">
                    <a:lumMod val="65000"/>
                  </a:schemeClr>
                </a:solidFill>
              </a:rPr>
              <a:t>Großbauprojekte</a:t>
            </a:r>
            <a:r>
              <a:rPr lang="de-DE" sz="2000" dirty="0">
                <a:solidFill>
                  <a:schemeClr val="tx1">
                    <a:lumMod val="65000"/>
                  </a:schemeClr>
                </a:solidFill>
              </a:rPr>
              <a:t> in Hadrians Regierungszeit (107-138)</a:t>
            </a:r>
          </a:p>
          <a:p>
            <a:pPr lvl="1"/>
            <a:r>
              <a:rPr lang="de-DE" sz="1800" dirty="0">
                <a:solidFill>
                  <a:schemeClr val="tx1">
                    <a:lumMod val="65000"/>
                  </a:schemeClr>
                </a:solidFill>
              </a:rPr>
              <a:t>Renovierte Stadttor</a:t>
            </a:r>
          </a:p>
          <a:p>
            <a:pPr lvl="1"/>
            <a:r>
              <a:rPr lang="de-DE" sz="1800" dirty="0">
                <a:solidFill>
                  <a:schemeClr val="tx1">
                    <a:lumMod val="65000"/>
                  </a:schemeClr>
                </a:solidFill>
              </a:rPr>
              <a:t>2-stöckiger ovaler Hof mit Statuen</a:t>
            </a:r>
          </a:p>
          <a:p>
            <a:pPr lvl="1"/>
            <a:r>
              <a:rPr lang="de-DE" sz="1800" dirty="0">
                <a:solidFill>
                  <a:schemeClr val="tx1">
                    <a:lumMod val="65000"/>
                  </a:schemeClr>
                </a:solidFill>
              </a:rPr>
              <a:t>Monumentaler Bogen mit Statuen </a:t>
            </a:r>
            <a:br>
              <a:rPr lang="de-DE" sz="1800" dirty="0">
                <a:solidFill>
                  <a:schemeClr val="tx1">
                    <a:lumMod val="65000"/>
                  </a:schemeClr>
                </a:solidFill>
              </a:rPr>
            </a:br>
            <a:r>
              <a:rPr lang="de-DE" sz="1800" dirty="0">
                <a:solidFill>
                  <a:schemeClr val="tx1">
                    <a:lumMod val="65000"/>
                  </a:schemeClr>
                </a:solidFill>
              </a:rPr>
              <a:t>der hadrianischen Kaiserfamilie</a:t>
            </a:r>
            <a:endParaRPr lang="en-GB" sz="1800" dirty="0">
              <a:solidFill>
                <a:schemeClr val="tx1">
                  <a:lumMod val="65000"/>
                </a:schemeClr>
              </a:solidFill>
            </a:endParaRPr>
          </a:p>
          <a:p>
            <a:r>
              <a:rPr lang="en-GB" sz="2000" dirty="0" err="1">
                <a:solidFill>
                  <a:schemeClr val="tx1">
                    <a:lumMod val="65000"/>
                  </a:schemeClr>
                </a:solidFill>
              </a:rPr>
              <a:t>Schutzgottheit</a:t>
            </a:r>
            <a:r>
              <a:rPr lang="en-GB" sz="2000" dirty="0">
                <a:solidFill>
                  <a:schemeClr val="tx1">
                    <a:lumMod val="65000"/>
                  </a:schemeClr>
                </a:solidFill>
              </a:rPr>
              <a:t> der Polis</a:t>
            </a:r>
          </a:p>
        </p:txBody>
      </p:sp>
      <p:sp>
        <p:nvSpPr>
          <p:cNvPr id="3" name="TextBox 2"/>
          <p:cNvSpPr txBox="1"/>
          <p:nvPr/>
        </p:nvSpPr>
        <p:spPr>
          <a:xfrm rot="21075897">
            <a:off x="829034" y="3524614"/>
            <a:ext cx="4104456" cy="3139321"/>
          </a:xfrm>
          <a:prstGeom prst="rect">
            <a:avLst/>
          </a:prstGeom>
          <a:noFill/>
        </p:spPr>
        <p:txBody>
          <a:bodyPr wrap="square" rtlCol="0">
            <a:spAutoFit/>
          </a:bodyPr>
          <a:lstStyle/>
          <a:p>
            <a:r>
              <a:rPr lang="de-DE" b="1" dirty="0">
                <a:solidFill>
                  <a:schemeClr val="accent5">
                    <a:lumMod val="40000"/>
                    <a:lumOff val="60000"/>
                  </a:schemeClr>
                </a:solidFill>
              </a:rPr>
              <a:t>   </a:t>
            </a:r>
            <a:r>
              <a:rPr lang="vi-VN" b="1" dirty="0">
                <a:solidFill>
                  <a:schemeClr val="accent5">
                    <a:lumMod val="40000"/>
                    <a:lumOff val="60000"/>
                  </a:schemeClr>
                </a:solidFill>
              </a:rPr>
              <a:t>ἡ βουλὴ καὶ [ὁ δ]ῆμος</a:t>
            </a:r>
          </a:p>
          <a:p>
            <a:r>
              <a:rPr lang="de-DE" b="1" dirty="0">
                <a:solidFill>
                  <a:schemeClr val="accent5">
                    <a:lumMod val="40000"/>
                    <a:lumOff val="60000"/>
                  </a:schemeClr>
                </a:solidFill>
              </a:rPr>
              <a:t>   </a:t>
            </a:r>
            <a:r>
              <a:rPr lang="vi-VN" b="1" dirty="0">
                <a:solidFill>
                  <a:schemeClr val="accent5">
                    <a:lumMod val="40000"/>
                    <a:lumOff val="60000"/>
                  </a:schemeClr>
                </a:solidFill>
              </a:rPr>
              <a:t>Πλανκίαν [Μ]άγναν</a:t>
            </a:r>
          </a:p>
          <a:p>
            <a:r>
              <a:rPr lang="de-DE" b="1" dirty="0">
                <a:solidFill>
                  <a:schemeClr val="accent5">
                    <a:lumMod val="40000"/>
                    <a:lumOff val="60000"/>
                  </a:schemeClr>
                </a:solidFill>
              </a:rPr>
              <a:t>   </a:t>
            </a:r>
            <a:r>
              <a:rPr lang="vi-VN" b="1" dirty="0">
                <a:solidFill>
                  <a:schemeClr val="accent5">
                    <a:lumMod val="40000"/>
                    <a:lumOff val="60000"/>
                  </a:schemeClr>
                </a:solidFill>
              </a:rPr>
              <a:t>Μ. Πλανκίου Οὐά[ρου]</a:t>
            </a:r>
          </a:p>
          <a:p>
            <a:r>
              <a:rPr lang="de-DE" b="1" dirty="0">
                <a:solidFill>
                  <a:schemeClr val="accent5">
                    <a:lumMod val="40000"/>
                    <a:lumOff val="60000"/>
                  </a:schemeClr>
                </a:solidFill>
              </a:rPr>
              <a:t>   </a:t>
            </a:r>
            <a:r>
              <a:rPr lang="vi-VN" b="1" dirty="0">
                <a:solidFill>
                  <a:schemeClr val="accent5">
                    <a:lumMod val="40000"/>
                    <a:lumOff val="60000"/>
                  </a:schemeClr>
                </a:solidFill>
              </a:rPr>
              <a:t>[κ]αὶ </a:t>
            </a:r>
            <a:r>
              <a:rPr lang="vi-VN" b="1" dirty="0">
                <a:solidFill>
                  <a:srgbClr val="FFC000"/>
                </a:solidFill>
              </a:rPr>
              <a:t>Πόλεως θυγατέρα</a:t>
            </a:r>
            <a:r>
              <a:rPr lang="vi-VN" b="1" dirty="0">
                <a:solidFill>
                  <a:schemeClr val="accent5">
                    <a:lumMod val="40000"/>
                    <a:lumOff val="60000"/>
                  </a:schemeClr>
                </a:solidFill>
              </a:rPr>
              <a:t>,</a:t>
            </a:r>
          </a:p>
          <a:p>
            <a:r>
              <a:rPr lang="vi-VN" baseline="30000" dirty="0">
                <a:solidFill>
                  <a:schemeClr val="accent5">
                    <a:lumMod val="40000"/>
                    <a:lumOff val="60000"/>
                  </a:schemeClr>
                </a:solidFill>
              </a:rPr>
              <a:t>5</a:t>
            </a:r>
            <a:r>
              <a:rPr lang="de-DE" b="1" dirty="0">
                <a:solidFill>
                  <a:schemeClr val="accent5">
                    <a:lumMod val="40000"/>
                    <a:lumOff val="60000"/>
                  </a:schemeClr>
                </a:solidFill>
              </a:rPr>
              <a:t> </a:t>
            </a:r>
            <a:r>
              <a:rPr lang="vi-VN" b="1" dirty="0">
                <a:solidFill>
                  <a:srgbClr val="FFC000"/>
                </a:solidFill>
              </a:rPr>
              <a:t>[ἱέ]ρειαν</a:t>
            </a:r>
            <a:r>
              <a:rPr lang="vi-VN" b="1" dirty="0">
                <a:solidFill>
                  <a:schemeClr val="accent5">
                    <a:lumMod val="40000"/>
                    <a:lumOff val="60000"/>
                  </a:schemeClr>
                </a:solidFill>
              </a:rPr>
              <a:t> τῆς Ἀρτέμι-</a:t>
            </a:r>
          </a:p>
          <a:p>
            <a:r>
              <a:rPr lang="de-DE" b="1" dirty="0">
                <a:solidFill>
                  <a:schemeClr val="accent5">
                    <a:lumMod val="40000"/>
                    <a:lumOff val="60000"/>
                  </a:schemeClr>
                </a:solidFill>
              </a:rPr>
              <a:t>   </a:t>
            </a:r>
            <a:r>
              <a:rPr lang="vi-VN" b="1" dirty="0">
                <a:solidFill>
                  <a:schemeClr val="accent5">
                    <a:lumMod val="40000"/>
                    <a:lumOff val="60000"/>
                  </a:schemeClr>
                </a:solidFill>
              </a:rPr>
              <a:t>δος καὶ </a:t>
            </a:r>
            <a:r>
              <a:rPr lang="vi-VN" b="1" dirty="0">
                <a:solidFill>
                  <a:srgbClr val="FFC000"/>
                </a:solidFill>
              </a:rPr>
              <a:t>δ̣η̣μ̣ιουργόν</a:t>
            </a:r>
            <a:r>
              <a:rPr lang="vi-VN" b="1" dirty="0">
                <a:solidFill>
                  <a:schemeClr val="accent5">
                    <a:lumMod val="40000"/>
                    <a:lumOff val="60000"/>
                  </a:schemeClr>
                </a:solidFill>
              </a:rPr>
              <a:t>,</a:t>
            </a:r>
          </a:p>
          <a:p>
            <a:r>
              <a:rPr lang="de-DE" b="1" dirty="0">
                <a:solidFill>
                  <a:srgbClr val="FFC000"/>
                </a:solidFill>
              </a:rPr>
              <a:t>   </a:t>
            </a:r>
            <a:r>
              <a:rPr lang="vi-VN" b="1" dirty="0">
                <a:solidFill>
                  <a:srgbClr val="FFC000"/>
                </a:solidFill>
              </a:rPr>
              <a:t>ἱέρειαν Μη̣τρὸς θεῶν</a:t>
            </a:r>
          </a:p>
          <a:p>
            <a:r>
              <a:rPr lang="de-DE" b="1" dirty="0">
                <a:solidFill>
                  <a:srgbClr val="FFC000"/>
                </a:solidFill>
              </a:rPr>
              <a:t>   </a:t>
            </a:r>
            <a:r>
              <a:rPr lang="vi-VN" b="1" dirty="0">
                <a:solidFill>
                  <a:srgbClr val="FFC000"/>
                </a:solidFill>
              </a:rPr>
              <a:t>διὰ βίου πρώτην</a:t>
            </a:r>
            <a:r>
              <a:rPr lang="vi-VN" b="1" dirty="0">
                <a:solidFill>
                  <a:schemeClr val="accent5">
                    <a:lumMod val="40000"/>
                    <a:lumOff val="60000"/>
                  </a:schemeClr>
                </a:solidFill>
              </a:rPr>
              <a:t> καὶ</a:t>
            </a:r>
          </a:p>
          <a:p>
            <a:r>
              <a:rPr lang="de-DE" b="1" dirty="0">
                <a:solidFill>
                  <a:schemeClr val="accent5">
                    <a:lumMod val="40000"/>
                    <a:lumOff val="60000"/>
                  </a:schemeClr>
                </a:solidFill>
              </a:rPr>
              <a:t>   </a:t>
            </a:r>
            <a:r>
              <a:rPr lang="vi-VN" b="1" dirty="0">
                <a:solidFill>
                  <a:schemeClr val="accent5">
                    <a:lumMod val="40000"/>
                    <a:lumOff val="60000"/>
                  </a:schemeClr>
                </a:solidFill>
              </a:rPr>
              <a:t>μ̣ό̣ν̣ην, εὐσεβῆ καὶ</a:t>
            </a:r>
          </a:p>
          <a:p>
            <a:r>
              <a:rPr lang="vi-VN" baseline="30000" dirty="0">
                <a:solidFill>
                  <a:schemeClr val="accent5">
                    <a:lumMod val="40000"/>
                    <a:lumOff val="60000"/>
                  </a:schemeClr>
                </a:solidFill>
              </a:rPr>
              <a:t>10</a:t>
            </a:r>
            <a:r>
              <a:rPr lang="de-DE" baseline="30000" dirty="0">
                <a:solidFill>
                  <a:schemeClr val="accent5">
                    <a:lumMod val="40000"/>
                    <a:lumOff val="60000"/>
                  </a:schemeClr>
                </a:solidFill>
              </a:rPr>
              <a:t> </a:t>
            </a:r>
            <a:r>
              <a:rPr lang="vi-VN" b="1" dirty="0">
                <a:solidFill>
                  <a:schemeClr val="accent5">
                    <a:lumMod val="40000"/>
                    <a:lumOff val="60000"/>
                  </a:schemeClr>
                </a:solidFill>
              </a:rPr>
              <a:t>φιλόπατριν</a:t>
            </a:r>
            <a:r>
              <a:rPr lang="de-DE" b="1" dirty="0">
                <a:solidFill>
                  <a:schemeClr val="accent5">
                    <a:lumMod val="40000"/>
                    <a:lumOff val="60000"/>
                  </a:schemeClr>
                </a:solidFill>
              </a:rPr>
              <a:t>.  </a:t>
            </a:r>
            <a:endParaRPr lang="vi-VN" b="1" dirty="0">
              <a:solidFill>
                <a:schemeClr val="accent5">
                  <a:lumMod val="40000"/>
                  <a:lumOff val="60000"/>
                </a:schemeClr>
              </a:solidFill>
            </a:endParaRPr>
          </a:p>
          <a:p>
            <a:endParaRPr lang="en-GB" b="1" dirty="0">
              <a:solidFill>
                <a:schemeClr val="accent5">
                  <a:lumMod val="40000"/>
                  <a:lumOff val="60000"/>
                </a:schemeClr>
              </a:solidFill>
            </a:endParaRPr>
          </a:p>
        </p:txBody>
      </p:sp>
      <p:sp>
        <p:nvSpPr>
          <p:cNvPr id="4" name="TextBox 3"/>
          <p:cNvSpPr txBox="1"/>
          <p:nvPr/>
        </p:nvSpPr>
        <p:spPr>
          <a:xfrm>
            <a:off x="4788024" y="6309320"/>
            <a:ext cx="4233072" cy="461665"/>
          </a:xfrm>
          <a:prstGeom prst="rect">
            <a:avLst/>
          </a:prstGeom>
          <a:noFill/>
        </p:spPr>
        <p:txBody>
          <a:bodyPr wrap="square" rtlCol="0">
            <a:spAutoFit/>
          </a:bodyPr>
          <a:lstStyle/>
          <a:p>
            <a:pPr algn="r"/>
            <a:r>
              <a:rPr lang="en-GB" sz="1200" i="1" dirty="0">
                <a:solidFill>
                  <a:schemeClr val="tx1">
                    <a:lumMod val="65000"/>
                  </a:schemeClr>
                </a:solidFill>
              </a:rPr>
              <a:t>ca. 124-125 n. Chr. — </a:t>
            </a:r>
            <a:r>
              <a:rPr lang="en-GB" sz="1200" i="1" dirty="0" err="1">
                <a:solidFill>
                  <a:schemeClr val="tx1">
                    <a:lumMod val="65000"/>
                  </a:schemeClr>
                </a:solidFill>
              </a:rPr>
              <a:t>Arch.Anz</a:t>
            </a:r>
            <a:r>
              <a:rPr lang="en-GB" sz="1200" i="1" dirty="0">
                <a:solidFill>
                  <a:schemeClr val="tx1">
                    <a:lumMod val="65000"/>
                  </a:schemeClr>
                </a:solidFill>
              </a:rPr>
              <a:t>. 71.1956.119, fig. 69;  EA 11.1988.122,36; SEG 36.1409; AE 1958.78, 1965.209</a:t>
            </a:r>
            <a:endParaRPr lang="en-GB" sz="1200" dirty="0">
              <a:solidFill>
                <a:schemeClr val="tx1">
                  <a:lumMod val="65000"/>
                </a:schemeClr>
              </a:solidFill>
            </a:endParaRPr>
          </a:p>
        </p:txBody>
      </p:sp>
    </p:spTree>
    <p:extLst>
      <p:ext uri="{BB962C8B-B14F-4D97-AF65-F5344CB8AC3E}">
        <p14:creationId xmlns:p14="http://schemas.microsoft.com/office/powerpoint/2010/main" val="16849416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par>
                                <p:cTn id="12" presetID="14" presetClass="entr" presetSubtype="5" fill="hold" grpId="0" nodeType="withEffect">
                                  <p:stCondLst>
                                    <p:cond delay="250"/>
                                  </p:stCondLst>
                                  <p:childTnLst>
                                    <p:set>
                                      <p:cBhvr>
                                        <p:cTn id="13" dur="1" fill="hold">
                                          <p:stCondLst>
                                            <p:cond delay="0"/>
                                          </p:stCondLst>
                                        </p:cTn>
                                        <p:tgtEl>
                                          <p:spTgt spid="18"/>
                                        </p:tgtEl>
                                        <p:attrNameLst>
                                          <p:attrName>style.visibility</p:attrName>
                                        </p:attrNameLst>
                                      </p:cBhvr>
                                      <p:to>
                                        <p:strVal val="visible"/>
                                      </p:to>
                                    </p:set>
                                    <p:animEffect transition="in" filter="randombar(vertical)">
                                      <p:cBhvr>
                                        <p:cTn id="14" dur="500"/>
                                        <p:tgtEl>
                                          <p:spTgt spid="18"/>
                                        </p:tgtEl>
                                      </p:cBhvr>
                                    </p:animEffect>
                                  </p:childTnLst>
                                </p:cTn>
                              </p:par>
                              <p:par>
                                <p:cTn id="15" presetID="14" presetClass="entr" presetSubtype="5" fill="hold" grpId="0" nodeType="withEffect">
                                  <p:stCondLst>
                                    <p:cond delay="250"/>
                                  </p:stCondLst>
                                  <p:childTnLst>
                                    <p:set>
                                      <p:cBhvr>
                                        <p:cTn id="16" dur="1" fill="hold">
                                          <p:stCondLst>
                                            <p:cond delay="0"/>
                                          </p:stCondLst>
                                        </p:cTn>
                                        <p:tgtEl>
                                          <p:spTgt spid="19"/>
                                        </p:tgtEl>
                                        <p:attrNameLst>
                                          <p:attrName>style.visibility</p:attrName>
                                        </p:attrNameLst>
                                      </p:cBhvr>
                                      <p:to>
                                        <p:strVal val="visible"/>
                                      </p:to>
                                    </p:set>
                                    <p:animEffect transition="in" filter="randombar(vertical)">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3" grpId="0"/>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926976"/>
          </a:xfrm>
        </p:spPr>
        <p:txBody>
          <a:bodyPr/>
          <a:lstStyle/>
          <a:p>
            <a:r>
              <a:rPr lang="en-GB" dirty="0" err="1"/>
              <a:t>Perge</a:t>
            </a:r>
            <a:r>
              <a:rPr lang="en-GB" dirty="0"/>
              <a:t>: Aurelia Paulina</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08" y="3406826"/>
            <a:ext cx="4967249" cy="3435681"/>
          </a:xfrm>
          <a:prstGeom prst="rect">
            <a:avLst/>
          </a:prstGeom>
        </p:spPr>
      </p:pic>
      <p:sp>
        <p:nvSpPr>
          <p:cNvPr id="6" name="Oval 5"/>
          <p:cNvSpPr/>
          <p:nvPr/>
        </p:nvSpPr>
        <p:spPr>
          <a:xfrm>
            <a:off x="1475656" y="4365104"/>
            <a:ext cx="1296144" cy="110912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2"/>
          <p:cNvSpPr txBox="1">
            <a:spLocks/>
          </p:cNvSpPr>
          <p:nvPr/>
        </p:nvSpPr>
        <p:spPr>
          <a:xfrm>
            <a:off x="4860032" y="1412776"/>
            <a:ext cx="4283968" cy="456510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GB" sz="2000" dirty="0">
                <a:solidFill>
                  <a:schemeClr val="accent5">
                    <a:lumMod val="60000"/>
                    <a:lumOff val="40000"/>
                  </a:schemeClr>
                </a:solidFill>
              </a:rPr>
              <a:t>Aurelia Paulina</a:t>
            </a:r>
          </a:p>
          <a:p>
            <a:pPr lvl="1"/>
            <a:r>
              <a:rPr lang="de-DE" sz="1800" dirty="0">
                <a:solidFill>
                  <a:schemeClr val="accent5">
                    <a:lumMod val="60000"/>
                    <a:lumOff val="40000"/>
                  </a:schemeClr>
                </a:solidFill>
              </a:rPr>
              <a:t>Großbauprojekt: Nymphaeum</a:t>
            </a:r>
          </a:p>
        </p:txBody>
      </p:sp>
      <p:pic>
        <p:nvPicPr>
          <p:cNvPr id="8" name="Picture 7"/>
          <p:cNvPicPr>
            <a:picLocks noChangeAspect="1"/>
          </p:cNvPicPr>
          <p:nvPr/>
        </p:nvPicPr>
        <p:blipFill>
          <a:blip r:embed="rId3" cstate="print">
            <a:extLst>
              <a:ext uri="{BEBA8EAE-BF5A-486C-A8C5-ECC9F3942E4B}">
                <a14:imgProps xmlns:a14="http://schemas.microsoft.com/office/drawing/2010/main">
                  <a14:imgLayer r:embed="rId4">
                    <a14:imgEffect>
                      <a14:backgroundRemoval t="4357" b="95436" l="556" r="100000">
                        <a14:foregroundMark x1="1944" y1="48548" x2="1944" y2="48548"/>
                        <a14:foregroundMark x1="2222" y1="58299" x2="2222" y2="58299"/>
                        <a14:foregroundMark x1="2222" y1="69710" x2="2222" y2="69710"/>
                        <a14:foregroundMark x1="1250" y1="81743" x2="1250" y2="81743"/>
                        <a14:foregroundMark x1="7361" y1="95436" x2="7361" y2="95436"/>
                        <a14:foregroundMark x1="24583" y1="29046" x2="24583" y2="29046"/>
                        <a14:foregroundMark x1="15417" y1="20954" x2="15417" y2="20954"/>
                        <a14:foregroundMark x1="12361" y1="16805" x2="12361" y2="16805"/>
                        <a14:foregroundMark x1="2639" y1="4357" x2="2639" y2="4357"/>
                        <a14:foregroundMark x1="7083" y1="9751" x2="7083" y2="9751"/>
                      </a14:backgroundRemoval>
                    </a14:imgEffect>
                  </a14:imgLayer>
                </a14:imgProps>
              </a:ext>
              <a:ext uri="{28A0092B-C50C-407E-A947-70E740481C1C}">
                <a14:useLocalDpi xmlns:a14="http://schemas.microsoft.com/office/drawing/2010/main" val="0"/>
              </a:ext>
            </a:extLst>
          </a:blip>
          <a:stretch>
            <a:fillRect/>
          </a:stretch>
        </p:blipFill>
        <p:spPr>
          <a:xfrm>
            <a:off x="152961" y="1052737"/>
            <a:ext cx="4517681" cy="3024336"/>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916058">
            <a:off x="4406117" y="2986239"/>
            <a:ext cx="4277156" cy="2594808"/>
          </a:xfrm>
          <a:prstGeom prst="rect">
            <a:avLst/>
          </a:prstGeom>
        </p:spPr>
      </p:pic>
      <p:sp>
        <p:nvSpPr>
          <p:cNvPr id="10" name="TextBox 9"/>
          <p:cNvSpPr txBox="1"/>
          <p:nvPr/>
        </p:nvSpPr>
        <p:spPr>
          <a:xfrm>
            <a:off x="5580112" y="5674022"/>
            <a:ext cx="3233728" cy="923330"/>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de-DE" b="1" dirty="0">
                <a:sym typeface="Wingdings" pitchFamily="2" charset="2"/>
              </a:rPr>
              <a:t> </a:t>
            </a:r>
            <a:r>
              <a:rPr lang="de-DE" b="1" dirty="0"/>
              <a:t>Euergesie </a:t>
            </a:r>
          </a:p>
          <a:p>
            <a:r>
              <a:rPr lang="de-DE" b="1" dirty="0">
                <a:sym typeface="Wingdings" pitchFamily="2" charset="2"/>
              </a:rPr>
              <a:t> </a:t>
            </a:r>
            <a:r>
              <a:rPr lang="de-DE" b="1" dirty="0"/>
              <a:t>Patronage/Matronage</a:t>
            </a:r>
          </a:p>
          <a:p>
            <a:r>
              <a:rPr lang="de-DE" b="1" dirty="0">
                <a:sym typeface="Wingdings" pitchFamily="2" charset="2"/>
              </a:rPr>
              <a:t> Öffentliche Persona</a:t>
            </a:r>
            <a:endParaRPr lang="de-DE" b="1" dirty="0"/>
          </a:p>
        </p:txBody>
      </p:sp>
    </p:spTree>
    <p:extLst>
      <p:ext uri="{BB962C8B-B14F-4D97-AF65-F5344CB8AC3E}">
        <p14:creationId xmlns:p14="http://schemas.microsoft.com/office/powerpoint/2010/main" val="137106849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102</TotalTime>
  <Words>15401</Words>
  <Application>Microsoft Office PowerPoint</Application>
  <PresentationFormat>On-screen Show (4:3)</PresentationFormat>
  <Paragraphs>3343</Paragraphs>
  <Slides>165</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165</vt:i4>
      </vt:variant>
    </vt:vector>
  </HeadingPairs>
  <TitlesOfParts>
    <vt:vector size="173" baseType="lpstr">
      <vt:lpstr>Arial</vt:lpstr>
      <vt:lpstr>Calibri</vt:lpstr>
      <vt:lpstr>Tahoma</vt:lpstr>
      <vt:lpstr>Times New Roman</vt:lpstr>
      <vt:lpstr>Tw Cen MT</vt:lpstr>
      <vt:lpstr>Wingdings</vt:lpstr>
      <vt:lpstr>Wingdings 2</vt:lpstr>
      <vt:lpstr>Thatch</vt:lpstr>
      <vt:lpstr>Religion / Cults in the Greek East</vt:lpstr>
      <vt:lpstr>Aims &amp; Objective</vt:lpstr>
      <vt:lpstr>Aims &amp; Objective</vt:lpstr>
      <vt:lpstr>Aims &amp; Objective</vt:lpstr>
      <vt:lpstr>Aims &amp; Objective</vt:lpstr>
      <vt:lpstr>Aims &amp; Objective</vt:lpstr>
      <vt:lpstr>Aims &amp; Objective</vt:lpstr>
      <vt:lpstr>Aims &amp; Objective</vt:lpstr>
      <vt:lpstr>Aims &amp; Objective</vt:lpstr>
      <vt:lpstr>Aims &amp; Objective</vt:lpstr>
      <vt:lpstr>Aims &amp; Objective</vt:lpstr>
      <vt:lpstr>Aims &amp; Objective</vt:lpstr>
      <vt:lpstr>Aims &amp; Objective</vt:lpstr>
      <vt:lpstr>Aims &amp; Objective</vt:lpstr>
      <vt:lpstr>PowerPoint Presentation</vt:lpstr>
      <vt:lpstr>The archiereiai in Asia Minor. The imperial cult in Roman Asia Minor</vt:lpstr>
      <vt:lpstr>PowerPoint Presentation</vt:lpstr>
      <vt:lpstr>PowerPoint Presentation</vt:lpstr>
      <vt:lpstr>PowerPoint Presentation</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Priestess Iulianè from Magnesia</vt:lpstr>
      <vt:lpstr>Questions</vt:lpstr>
      <vt:lpstr>Questions</vt:lpstr>
      <vt:lpstr>Questions</vt:lpstr>
      <vt:lpstr>Questions</vt:lpstr>
      <vt:lpstr>Questions</vt:lpstr>
      <vt:lpstr>Methodology</vt:lpstr>
      <vt:lpstr>Methodology</vt:lpstr>
      <vt:lpstr>Case studies</vt:lpstr>
      <vt:lpstr>Ephesos: “Career Structures”</vt:lpstr>
      <vt:lpstr>Ephesos: “Career Structures”</vt:lpstr>
      <vt:lpstr>Ephesos: “Career Structures”</vt:lpstr>
      <vt:lpstr>Ephesos: “Career Structures”</vt:lpstr>
      <vt:lpstr>Ephesos: “Career Structures”</vt:lpstr>
      <vt:lpstr>Ephesos: “Career Structures”</vt:lpstr>
      <vt:lpstr>Ephesos: “Career Structures”</vt:lpstr>
      <vt:lpstr>Ephesos: “Career Structures”</vt:lpstr>
      <vt:lpstr>Ephesos: “Career Structures”</vt:lpstr>
      <vt:lpstr>Ephesos: “Career Structures”</vt:lpstr>
      <vt:lpstr>Ephesos: “Career Structures”</vt:lpstr>
      <vt:lpstr>Didyma/Milet: career start</vt:lpstr>
      <vt:lpstr>Didyma/Milet: career start</vt:lpstr>
      <vt:lpstr>Didyma/Milet: career start</vt:lpstr>
      <vt:lpstr>Didyma/Milet: career start</vt:lpstr>
      <vt:lpstr>Aphrodisias </vt:lpstr>
      <vt:lpstr>Aphrodisias: 17 priestesses \ 66</vt:lpstr>
      <vt:lpstr>Aphrodisias: 17 priestesses \ 66</vt:lpstr>
      <vt:lpstr>Aphrodisias: 17 priestesses \ 66</vt:lpstr>
      <vt:lpstr>Aphrodisias: 17 priestesses \ 66</vt:lpstr>
      <vt:lpstr>Aphrodisias: 17 priestesses \ 66</vt:lpstr>
      <vt:lpstr>Aphrodisias: power&amp; influence</vt:lpstr>
      <vt:lpstr>Aphrodisias: power&amp; influence</vt:lpstr>
      <vt:lpstr>Aphrodisias: power&amp; influence</vt:lpstr>
      <vt:lpstr>Aphrodisias: power&amp; influence</vt:lpstr>
      <vt:lpstr>Aphrodisias: power&amp; influence</vt:lpstr>
      <vt:lpstr>Aphrodisias: power&amp; influence</vt:lpstr>
      <vt:lpstr>Perge: Plancia Magna</vt:lpstr>
      <vt:lpstr>Perge: Plancia Magna</vt:lpstr>
      <vt:lpstr>Perge: Plancia Magna</vt:lpstr>
      <vt:lpstr>Perge: Plancia Magna</vt:lpstr>
      <vt:lpstr>Perge: Plancia Magna</vt:lpstr>
      <vt:lpstr>Perge: Plancia Magna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Résumé</vt:lpstr>
      <vt:lpstr>Résumé</vt:lpstr>
      <vt:lpstr>Résumé</vt:lpstr>
      <vt:lpstr>The End</vt:lpstr>
      <vt:lpstr>PowerPoint Presentation</vt:lpstr>
      <vt:lpstr>Perge: Plancia Magna</vt:lpstr>
      <vt:lpstr>Perge Bull inscription</vt:lpstr>
      <vt:lpstr>Stratonicée de Carie: Aphhion</vt:lpstr>
      <vt:lpstr>Stratonicée de Carie: noch ein Paar</vt:lpstr>
      <vt:lpstr>Stratonicée de Carie: noch ein Paar</vt:lpstr>
      <vt:lpstr>Stratonicée de Carie: 3. PAAR!!!</vt:lpstr>
      <vt:lpstr>Stratonicée de Carie: 3. PAAR!!! x</vt:lpstr>
      <vt:lpstr>Kéramos – noch ein Paar!</vt:lpstr>
      <vt:lpstr>Pergamon: Couple - priests</vt:lpstr>
      <vt:lpstr>Bibliography</vt:lpstr>
      <vt:lpstr>Magnesia… Other priestesses !</vt:lpstr>
      <vt:lpstr>Mylasa: dedication of OIKOS</vt:lpstr>
      <vt:lpstr>Hellenistic honorary decree</vt:lpstr>
      <vt:lpstr>Panamara: Zeus sanctuary</vt:lpstr>
      <vt:lpstr>List of priest(esses) of Ares</vt:lpstr>
      <vt:lpstr>Priesterin Iulianè von Magnesia</vt:lpstr>
      <vt:lpstr>Magistraturen… maennlich f. Frauen</vt:lpstr>
      <vt:lpstr>Ephesos: Artemis &amp; Kaiserkult</vt:lpstr>
      <vt:lpstr>Ephesos: Artemis &amp; Kaiserkult</vt:lpstr>
      <vt:lpstr>Problematisierung</vt:lpstr>
      <vt:lpstr>Zielsetzung/Fragestellung</vt:lpstr>
      <vt:lpstr>Zielsetzung / Forschungsmeinung</vt:lpstr>
      <vt:lpstr>Zielsetzung</vt:lpstr>
      <vt:lpstr>Ephesos: Lage des ‘Augusteums’</vt:lpstr>
      <vt:lpstr>Aphrodisias… DTO. From IAPh</vt:lpstr>
      <vt:lpstr>Aphrodisias: Aphrodite &amp; Augusti</vt:lpstr>
      <vt:lpstr>Smyrna</vt:lpstr>
      <vt:lpstr>Smyrna: high-priests &amp; high-priestess</vt:lpstr>
      <vt:lpstr>Smyrna: Aurelia Fausta: ἀρχιέρεια</vt:lpstr>
      <vt:lpstr>Aphrodisias: AUSLASSEN</vt:lpstr>
      <vt:lpstr>Aphrodisias: AUSLASSEN</vt:lpstr>
      <vt:lpstr>Aphrodisias: AUSLASSEN</vt:lpstr>
      <vt:lpstr>Aphrodisias: AUSLASSEN</vt:lpstr>
      <vt:lpstr>Women – patroness (KEARSLEY)</vt:lpstr>
      <vt:lpstr>Diversität der archiereia: Fragen</vt:lpstr>
      <vt:lpstr>Iulia Severa ... </vt:lpstr>
      <vt:lpstr>PowerPoint Presentation</vt:lpstr>
      <vt:lpstr>PowerPoint Presentation</vt:lpstr>
      <vt:lpstr>Ephesos: Artemis &amp; Kaiserkult</vt:lpstr>
      <vt:lpstr>Adada Kaiserkulttempel</vt:lpstr>
      <vt:lpstr>Aphrodisias: Ammia Hypsiclis</vt:lpstr>
      <vt:lpstr>Aphrodisias: Ammia</vt:lpstr>
      <vt:lpstr>Aphrodisias: AMMIA  - Forts. </vt:lpstr>
      <vt:lpstr>Aphrodisias: 2. Generation -</vt:lpstr>
      <vt:lpstr>Ephesos: Prytane &amp; Priesterin</vt:lpstr>
      <vt:lpstr>Aphrodisias: Artemis &amp; Augusti</vt:lpstr>
      <vt:lpstr>Aphrodisias: Tatia Attalis</vt:lpstr>
      <vt:lpstr>Aphrodisias: Aphrodite &amp; Augusti</vt:lpstr>
      <vt:lpstr>Aphrodisias: Aphrodite &amp; Augusti</vt:lpstr>
      <vt:lpstr>Perge</vt:lpstr>
      <vt:lpstr>Perge</vt:lpstr>
      <vt:lpstr>Perge: Plancia Magna</vt:lpstr>
      <vt:lpstr>Perge: Plancia Magna</vt:lpstr>
      <vt:lpstr>Perge: Plancia Magna</vt:lpstr>
      <vt:lpstr>Perge: Plancia Magna</vt:lpstr>
      <vt:lpstr>Ephesos: Kult, Status &amp; Macht </vt:lpstr>
      <vt:lpstr>Didyma / Milet: ὑδροφόρος </vt:lpstr>
      <vt:lpstr>Didyma / Milet: ὑδροφόρος </vt:lpstr>
      <vt:lpstr>Didyma / Milet: ὑδροφόρος </vt:lpstr>
      <vt:lpstr>Didyma / Milet: ὑδροφόρος </vt:lpstr>
      <vt:lpstr>Didyma / Milet: Euergeten </vt:lpstr>
      <vt:lpstr>Didyma / Milet: Euergeten </vt:lpstr>
      <vt:lpstr>Aphrodisias</vt:lpstr>
      <vt:lpstr>Aphrodisias</vt:lpstr>
      <vt:lpstr>Aphrodisias</vt:lpstr>
      <vt:lpstr>Aphrodisias: Tatia Attalis</vt:lpstr>
      <vt:lpstr>Ephesos: Karrierestrukturen ?</vt:lpstr>
      <vt:lpstr>Perge: Plancia Magna</vt:lpstr>
      <vt:lpstr>Perge: Plancia Magna</vt:lpstr>
      <vt:lpstr>Didyma: Karrierestart für Frauen? </vt:lpstr>
      <vt:lpstr>PowerPoint Presentation</vt:lpstr>
      <vt:lpstr>PowerPoint Presentation</vt:lpstr>
      <vt:lpstr>PowerPoint Presentation</vt:lpstr>
      <vt:lpstr>Perge: Plancia Magna</vt:lpstr>
      <vt:lpstr>Perge: Aurelia Paulina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Archiereia in Kleinasien</dc:title>
  <dc:creator>Ralph</dc:creator>
  <cp:lastModifiedBy>Ralph Haeussler</cp:lastModifiedBy>
  <cp:revision>1681</cp:revision>
  <dcterms:created xsi:type="dcterms:W3CDTF">2012-11-08T01:00:29Z</dcterms:created>
  <dcterms:modified xsi:type="dcterms:W3CDTF">2017-03-27T00:38:23Z</dcterms:modified>
</cp:coreProperties>
</file>