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7506C3-8872-47D5-86CE-72C605A6CB29}" v="5" dt="2025-11-24T20:21:23.1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447" autoAdjust="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li Green (2402480)" userId="7fee9a7c-79b3-4cb0-aeaf-7647df25ded7" providerId="ADAL" clId="{10AB5430-CC8F-42FB-88BE-0EE6C2022132}"/>
    <pc:docChg chg="custSel modSld">
      <pc:chgData name="Soli Green (2402480)" userId="7fee9a7c-79b3-4cb0-aeaf-7647df25ded7" providerId="ADAL" clId="{10AB5430-CC8F-42FB-88BE-0EE6C2022132}" dt="2025-11-24T20:34:33.100" v="32" actId="20577"/>
      <pc:docMkLst>
        <pc:docMk/>
      </pc:docMkLst>
      <pc:sldChg chg="modSp mod">
        <pc:chgData name="Soli Green (2402480)" userId="7fee9a7c-79b3-4cb0-aeaf-7647df25ded7" providerId="ADAL" clId="{10AB5430-CC8F-42FB-88BE-0EE6C2022132}" dt="2025-11-24T20:21:30.507" v="31" actId="113"/>
        <pc:sldMkLst>
          <pc:docMk/>
          <pc:sldMk cId="2128349511" sldId="257"/>
        </pc:sldMkLst>
        <pc:spChg chg="mod">
          <ac:chgData name="Soli Green (2402480)" userId="7fee9a7c-79b3-4cb0-aeaf-7647df25ded7" providerId="ADAL" clId="{10AB5430-CC8F-42FB-88BE-0EE6C2022132}" dt="2025-11-24T20:21:30.507" v="31" actId="113"/>
          <ac:spMkLst>
            <pc:docMk/>
            <pc:sldMk cId="2128349511" sldId="257"/>
            <ac:spMk id="3" creationId="{C87D0E21-C148-7B90-1A35-97F0F3158EE7}"/>
          </ac:spMkLst>
        </pc:spChg>
      </pc:sldChg>
      <pc:sldChg chg="modNotesTx">
        <pc:chgData name="Soli Green (2402480)" userId="7fee9a7c-79b3-4cb0-aeaf-7647df25ded7" providerId="ADAL" clId="{10AB5430-CC8F-42FB-88BE-0EE6C2022132}" dt="2025-11-24T20:34:33.100" v="32" actId="20577"/>
        <pc:sldMkLst>
          <pc:docMk/>
          <pc:sldMk cId="3743582367" sldId="26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94311A-A377-41BF-B4C9-DD85DD21D10C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6528B-68C1-45E0-843B-EC7B974F0A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3942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26528B-68C1-45E0-843B-EC7B974F0A7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731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54E54-2DA3-2CCA-AD44-1C2D14AA86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B1F6E1-5AB8-DC13-F3FA-E74A364644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F0102C-FA23-C5A6-2B22-82C436FC8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2D1-EC63-4C1D-B129-3906633FA00D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D6038-B1F3-E9B3-F194-6F76C0D6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38D2CE-E5BB-9BDD-F950-DBB7C02A0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80D52-F2D4-4509-A50D-C0A6463C7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436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EB3A2-BD5A-D6E1-00DA-766AB65B5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FCF5A-A33D-333A-4BD8-DFBA0BB1E9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F06AAC-8B3F-67D9-BF01-9756C00B2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2D1-EC63-4C1D-B129-3906633FA00D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EE7F3-284C-37EE-C549-C51E0D17A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44726F-4ACD-BC94-EEEF-8B37A9F91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80D52-F2D4-4509-A50D-C0A6463C7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530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EC179-E255-3703-DD9B-47699451D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C2F9CE-751D-2380-5434-E2067442DB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D90CE-3E91-2E45-496B-B4497D72F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2D1-EC63-4C1D-B129-3906633FA00D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40E6B-3591-DC68-F82F-39D45733D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0FEA5-ADC8-25BB-06EF-2E59DDA52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80D52-F2D4-4509-A50D-C0A6463C7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47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DDECD-A2E6-8C41-FCFF-E6270CC3F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B5EB-92E4-97F5-72AA-0965F218C6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509F69-1733-BEF1-3B38-53012752DF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AD967D-8CA0-F370-1B1C-B7AB1BF0F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2D1-EC63-4C1D-B129-3906633FA00D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13EE0-5692-7A31-9F8F-89D184F88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A04BA1-B4DF-8F3C-1BC4-3EA68B8B4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80D52-F2D4-4509-A50D-C0A6463C7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143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F2F31-60DF-8805-A62B-CC712EA24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AAA458-B6CD-4DB8-CAAC-57446D503A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472601-AB89-A0DC-5405-19BB20D738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0DDEEA-49E5-6E6E-A843-9420ACBB5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CCE433-D762-F86E-E261-E83DAD04B6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083B87E-A68D-629D-1E7B-6AC560073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2D1-EC63-4C1D-B129-3906633FA00D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EC6836-8D48-973D-F5F4-A24D233BE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68DFEB-2D3D-3452-C627-F5341C917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80D52-F2D4-4509-A50D-C0A6463C7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360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69F88-56FA-FB88-6586-6AE6E39AF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CD7F57-9512-3B76-656E-F0399D97A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2D1-EC63-4C1D-B129-3906633FA00D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E644B0-F762-C4F6-9267-DCE21476B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0EFE26-6817-2C15-3F5C-155E69899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80D52-F2D4-4509-A50D-C0A6463C7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093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9A1C8B-471E-95CA-C457-1B3B2B1B3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2D1-EC63-4C1D-B129-3906633FA00D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85B71E-D10C-4C78-B8BD-50E23B7556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A856D5-3997-62BF-0FF0-F855738DC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80D52-F2D4-4509-A50D-C0A6463C7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441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6F747-5A3C-A453-404F-79C576A16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F0605-A598-DC1D-F8B9-038FFC744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B7A673-DCEE-5BC7-6E79-380F2DFCD4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284B10-2A74-74AD-915D-ECD97BD3B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2D1-EC63-4C1D-B129-3906633FA00D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79948D-1CA7-790A-8B97-9C2914776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BA292C-5DDB-88F4-4B7D-9BBE0E762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80D52-F2D4-4509-A50D-C0A6463C7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865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61A5A-8F0F-FBF9-A3C2-5FC216531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4A50F5-5545-E35D-0CB6-F47D777F3C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36D76D-14B2-83D2-0754-7A7090D526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3B5BFF-A21A-29EF-D719-0B7116112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2D1-EC63-4C1D-B129-3906633FA00D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B2BC6B-F1BC-96EE-5B5C-72944E7BA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CD008-076E-59A8-100E-D6B3D545F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80D52-F2D4-4509-A50D-C0A6463C7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958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06003-9619-C839-7AC5-0B74B6527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8CE4EB-C338-F5EC-6F68-E7AC454052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644F84-212A-6AD5-B348-51DE59CE9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2D1-EC63-4C1D-B129-3906633FA00D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A2F29-9C5C-9DDD-BFC9-EDF7EFF3C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C70DF5-F69A-23AA-F208-E84C1BFBB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80D52-F2D4-4509-A50D-C0A6463C7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235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DEAF16-F8CB-1C84-A73F-009D52B7DA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99381C-9B00-9AA7-8FE7-562289E764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7E50BA-8D9A-E22A-0E68-9228BD17A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2D1-EC63-4C1D-B129-3906633FA00D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0BF515-A705-72D1-CA58-D75CB37B8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D2F28-E6B7-67D9-6517-6A1EA7BD0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80D52-F2D4-4509-A50D-C0A6463C7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950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9944B5-2871-7897-C5D2-CDAA8FC1B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55555C-E157-4603-A6C1-64C17FE6FE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BED7B-E88C-E3E6-56AE-89CEB2627E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9EB2D1-EC63-4C1D-B129-3906633FA00D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3D7BD7-8DA0-10CB-59AE-C07FAD516B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EFCCE-C232-28EE-7F7F-A6C7F45600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180D52-F2D4-4509-A50D-C0A6463C7B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065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ishmuseum.org/collection/object/G_1887-0501-6" TargetMode="External"/><Relationship Id="rId2" Type="http://schemas.openxmlformats.org/officeDocument/2006/relationships/hyperlink" Target="https://digitalmapsoftheancientworld.com/ancient-history/the-history-of-the-mycenaean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52B07F-E0B7-4150-770F-678E050974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Ostrich Egg Rhyton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31DBE3-31C2-A047-DCDD-C7792B518F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Soli Green</a:t>
            </a:r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124C2993-CA4D-DDD8-A088-41F99326F5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709"/>
          <a:stretch>
            <a:fillRect/>
          </a:stretch>
        </p:blipFill>
        <p:spPr bwMode="auto"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817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3" name="Rectangle 2092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0DA9A-5E9C-60B0-A56F-A86FE04F7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GB" sz="5400"/>
              <a:t>What is it?</a:t>
            </a:r>
          </a:p>
        </p:txBody>
      </p:sp>
      <p:sp>
        <p:nvSpPr>
          <p:cNvPr id="2094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D0E21-C148-7B90-1A35-97F0F3158E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726298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A rhyton is a ceremonial drinking or pouring vessel used in ritual contexts. </a:t>
            </a:r>
          </a:p>
          <a:p>
            <a:r>
              <a:rPr lang="en-GB" sz="2000" dirty="0"/>
              <a:t>They were made from ceramics, metals like gold or silver, and sometimes exotic materials such as ostrich eggs.</a:t>
            </a:r>
          </a:p>
          <a:p>
            <a:r>
              <a:rPr lang="en-GB" sz="2000" dirty="0"/>
              <a:t>Rhytons often have a small opening at the base, allowing liquid to be poured in a controlled, symbolic way.</a:t>
            </a:r>
          </a:p>
          <a:p>
            <a:r>
              <a:rPr lang="en-GB" sz="2000" dirty="0"/>
              <a:t>They were used to pour oils, wine, water, or other offerings during religious ceremonies or elite feasting events.</a:t>
            </a:r>
          </a:p>
          <a:p>
            <a:r>
              <a:rPr lang="en-GB" sz="2000" dirty="0"/>
              <a:t>Their materials and shapes often reflected status, ritual importance, and cultural connections across the region.</a:t>
            </a:r>
          </a:p>
        </p:txBody>
      </p:sp>
      <p:pic>
        <p:nvPicPr>
          <p:cNvPr id="2054" name="Picture 6" descr="Terracotta conical rhyton (vase for liquid offerings) - Minoan - Late  Minoan I - The Metropolitan Museum of Art">
            <a:extLst>
              <a:ext uri="{FF2B5EF4-FFF2-40B4-BE49-F238E27FC236}">
                <a16:creationId xmlns:a16="http://schemas.microsoft.com/office/drawing/2014/main" id="{944F41BB-EA5F-5CDB-5416-F6614C68A9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75" r="-3" b="-3"/>
          <a:stretch>
            <a:fillRect/>
          </a:stretch>
        </p:blipFill>
        <p:spPr bwMode="auto">
          <a:xfrm>
            <a:off x="6705874" y="362384"/>
            <a:ext cx="1984651" cy="288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Rhyton terminating in the forepart of a ram - Achaemenid - Achaemenid - The  Metropolitan Museum of Art">
            <a:extLst>
              <a:ext uri="{FF2B5EF4-FFF2-40B4-BE49-F238E27FC236}">
                <a16:creationId xmlns:a16="http://schemas.microsoft.com/office/drawing/2014/main" id="{BC2D756C-A0A8-08C4-F37F-D4B9FC8C1B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68" r="3" b="1807"/>
          <a:stretch>
            <a:fillRect/>
          </a:stretch>
        </p:blipFill>
        <p:spPr bwMode="auto">
          <a:xfrm>
            <a:off x="9224328" y="489360"/>
            <a:ext cx="2603605" cy="2630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hyton | British Museum">
            <a:extLst>
              <a:ext uri="{FF2B5EF4-FFF2-40B4-BE49-F238E27FC236}">
                <a16:creationId xmlns:a16="http://schemas.microsoft.com/office/drawing/2014/main" id="{081AB3B1-6E69-D4B6-30A8-285EFF54E0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68" r="11023" b="4"/>
          <a:stretch>
            <a:fillRect/>
          </a:stretch>
        </p:blipFill>
        <p:spPr bwMode="auto">
          <a:xfrm>
            <a:off x="7750886" y="3426258"/>
            <a:ext cx="2722557" cy="2750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349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92F10-1539-1CBF-968A-02E4D112E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80" y="185743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dirty="0"/>
              <a:t>Ostrich Egg Rhyton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C4982-8766-0146-FA71-0146CCC78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1578429"/>
            <a:ext cx="6002110" cy="5093828"/>
          </a:xfrm>
        </p:spPr>
        <p:txBody>
          <a:bodyPr>
            <a:normAutofit/>
          </a:bodyPr>
          <a:lstStyle/>
          <a:p>
            <a:r>
              <a:rPr lang="en-GB" sz="2000" dirty="0"/>
              <a:t>Made from ostrich eggshell, with gold and copper detailing.</a:t>
            </a:r>
          </a:p>
          <a:p>
            <a:r>
              <a:rPr lang="en-GB" sz="2000" dirty="0"/>
              <a:t>Measurements: (without spout/opening on top)</a:t>
            </a:r>
          </a:p>
          <a:p>
            <a:pPr lvl="1"/>
            <a:r>
              <a:rPr lang="en-GB" sz="2000" dirty="0"/>
              <a:t>Height: 18-25cm</a:t>
            </a:r>
          </a:p>
          <a:p>
            <a:pPr lvl="1"/>
            <a:r>
              <a:rPr lang="en-GB" sz="2000" dirty="0"/>
              <a:t>Width: 12-15cm</a:t>
            </a:r>
          </a:p>
          <a:p>
            <a:r>
              <a:rPr lang="en-GB" sz="2000" dirty="0"/>
              <a:t>Detailing:</a:t>
            </a:r>
          </a:p>
          <a:p>
            <a:pPr lvl="1"/>
            <a:r>
              <a:rPr lang="en-GB" sz="2000" dirty="0"/>
              <a:t>Small holes/ indentations in U-shape around the top</a:t>
            </a:r>
          </a:p>
          <a:p>
            <a:pPr lvl="1"/>
            <a:r>
              <a:rPr lang="en-GB" sz="2000" dirty="0"/>
              <a:t>Larger holes around the egg</a:t>
            </a:r>
          </a:p>
          <a:p>
            <a:pPr lvl="1"/>
            <a:r>
              <a:rPr lang="en-GB" sz="2000" dirty="0"/>
              <a:t>Four copper and gold stripes</a:t>
            </a:r>
          </a:p>
          <a:p>
            <a:r>
              <a:rPr lang="en-GB" sz="2400" dirty="0"/>
              <a:t>Location:</a:t>
            </a:r>
          </a:p>
          <a:p>
            <a:pPr lvl="1"/>
            <a:r>
              <a:rPr lang="en-GB" sz="2000" dirty="0"/>
              <a:t>Dendra, Argolid region, Northeastern Peloponnese, Greece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72F0F65E-E473-1F7A-9598-2B9E76F0CE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8311"/>
          <a:stretch>
            <a:fillRect/>
          </a:stretch>
        </p:blipFill>
        <p:spPr bwMode="auto">
          <a:xfrm>
            <a:off x="7199440" y="10"/>
            <a:ext cx="4992560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289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8D314-B198-BFBE-1181-97D1949A4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Location on map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F458C96-D372-6277-60BD-36251A3A4A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53343" y="1375721"/>
            <a:ext cx="7685314" cy="5117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2832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8" name="Rectangle 3087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542F5-4E37-139C-AFE4-245660866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000"/>
              <a:t>Connectivity</a:t>
            </a:r>
          </a:p>
        </p:txBody>
      </p:sp>
      <p:sp>
        <p:nvSpPr>
          <p:cNvPr id="3090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C25A3C5-383A-7690-C553-163473BDAF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Ostrich eggs imported from </a:t>
            </a:r>
            <a:r>
              <a:rPr lang="en-US" altLang="en-US" sz="1500" dirty="0"/>
              <a:t>Egypt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 show long-distance trade networks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500" dirty="0"/>
              <a:t>Combination of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 local gold and copper, and exotic materials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Shared motifs: animals &amp; geometric patterns across regions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Techniques: cutting, engraving, mounting spread between cultures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</a:rPr>
              <a:t>Ceremonial use: drinking/libation rituals across Mediterranean</a:t>
            </a:r>
          </a:p>
        </p:txBody>
      </p:sp>
      <p:pic>
        <p:nvPicPr>
          <p:cNvPr id="3075" name="Picture 3">
            <a:extLst>
              <a:ext uri="{FF2B5EF4-FFF2-40B4-BE49-F238E27FC236}">
                <a16:creationId xmlns:a16="http://schemas.microsoft.com/office/drawing/2014/main" id="{349DECDD-B9AA-E0CD-42E7-E1385BC3C8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1487329"/>
            <a:ext cx="6903720" cy="388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3582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B93CD-83E3-D988-D6A7-9FF3C3C86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665" y="245264"/>
            <a:ext cx="6002110" cy="957270"/>
          </a:xfrm>
        </p:spPr>
        <p:txBody>
          <a:bodyPr>
            <a:normAutofit/>
          </a:bodyPr>
          <a:lstStyle/>
          <a:p>
            <a:r>
              <a:rPr lang="en-GB" sz="4000" dirty="0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390548A-9144-AAEF-E3B3-5DEC876228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8665" y="1564483"/>
            <a:ext cx="6002110" cy="37290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Ostrich egg rhyta show how distant regions were linked through trade and movement of exotic materials.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Their presence in places like Dendra highlights connections stretching from </a:t>
            </a:r>
            <a:r>
              <a:rPr lang="en-US" altLang="en-US" sz="1900" dirty="0"/>
              <a:t>Egypt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 to the Aegean.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These vessels blend foreign materials with local craftsmanship, symbolizing cultural interaction.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Shared styles and ritual uses point to overlapping beliefs and practices across the East Mediterranean.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A single object - crafted, traded, and reinterpreted - embodies the complexity of Bronze Age connectivity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63F81D7C-46A5-AB79-54D1-2ECD282B4C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8311"/>
          <a:stretch>
            <a:fillRect/>
          </a:stretch>
        </p:blipFill>
        <p:spPr bwMode="auto">
          <a:xfrm>
            <a:off x="7199440" y="10"/>
            <a:ext cx="4992560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8073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7B36F-4E7E-6B07-6C44-F539F096A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31144-A1AF-4AAE-33C0-BE4EC326BA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Digital Maps of the Ancient World. (2023). </a:t>
            </a:r>
            <a:r>
              <a:rPr lang="en-GB" i="1" dirty="0"/>
              <a:t>The History of the Mycenaeans</a:t>
            </a:r>
            <a:r>
              <a:rPr lang="en-GB" dirty="0"/>
              <a:t>. [online] Available at: </a:t>
            </a:r>
            <a:r>
              <a:rPr lang="en-GB" dirty="0">
                <a:hlinkClick r:id="rId2"/>
              </a:rPr>
              <a:t>https://digitalmapsoftheancientworld.com/ancient-history/the-history-of-the-mycenaeans/</a:t>
            </a:r>
            <a:r>
              <a:rPr lang="en-GB" dirty="0"/>
              <a:t>.</a:t>
            </a:r>
          </a:p>
          <a:p>
            <a:r>
              <a:rPr lang="en-GB" dirty="0" err="1"/>
              <a:t>Brysbaert</a:t>
            </a:r>
            <a:r>
              <a:rPr lang="en-GB" dirty="0"/>
              <a:t>, A. (2013). ‘The Chicken or the Egg?’ Interregional Contacts Viewed Through a Technological Lens at Late Bronze Age Tiryns, Greece. </a:t>
            </a:r>
            <a:r>
              <a:rPr lang="en-GB" i="1" dirty="0"/>
              <a:t>Oxford Journal of Archaeology</a:t>
            </a:r>
            <a:r>
              <a:rPr lang="en-GB" dirty="0"/>
              <a:t>, 32(3), pp.233–256. </a:t>
            </a:r>
            <a:r>
              <a:rPr lang="en-GB" dirty="0" err="1"/>
              <a:t>doi:https</a:t>
            </a:r>
            <a:r>
              <a:rPr lang="en-GB" dirty="0"/>
              <a:t>://doi.org/10.1111/ojoa.12013.</a:t>
            </a:r>
          </a:p>
          <a:p>
            <a:r>
              <a:rPr lang="en-GB" dirty="0"/>
              <a:t>The British Museum. (n.d.). </a:t>
            </a:r>
            <a:r>
              <a:rPr lang="en-GB" i="1" dirty="0"/>
              <a:t>rhyton | British Museum</a:t>
            </a:r>
            <a:r>
              <a:rPr lang="en-GB" dirty="0"/>
              <a:t>. [online] Available at: </a:t>
            </a:r>
            <a:r>
              <a:rPr lang="en-GB" dirty="0">
                <a:hlinkClick r:id="rId3"/>
              </a:rPr>
              <a:t>https://www.britishmuseum.org/collection/object/G_1887-0501-6</a:t>
            </a:r>
            <a:r>
              <a:rPr lang="en-GB" dirty="0"/>
              <a:t>.</a:t>
            </a:r>
          </a:p>
          <a:p>
            <a:r>
              <a:rPr lang="en-GB" dirty="0"/>
              <a:t>Proquest.com. (2025). </a:t>
            </a:r>
            <a:r>
              <a:rPr lang="en-GB" i="1" dirty="0"/>
              <a:t>Orientalia in the Late Bronze Age Aegean: A catalogue and analysis of trade and contacts between the Aegean and Egypt, Anatolia and the Near East - ProQuest</a:t>
            </a:r>
            <a:r>
              <a:rPr lang="en-GB" dirty="0"/>
              <a:t>. [online] Available at: https://www.proquest.com/docview/303952990/abstract/FB9984EC0FD94E24PQ/1?sourcetype=Dissertations%20&amp;%20Theses [Accessed 24 Nov. 2025].</a:t>
            </a:r>
          </a:p>
          <a:p>
            <a:r>
              <a:rPr lang="en-GB" dirty="0"/>
              <a:t>Dawson, H. and Nikolakopoulou, I. (2020). East Meets West: Aegean Identities and Interactions in the Late Bronze Age Mediterranean. </a:t>
            </a:r>
            <a:r>
              <a:rPr lang="en-GB" i="1" dirty="0" err="1"/>
              <a:t>ETopoi</a:t>
            </a:r>
            <a:r>
              <a:rPr lang="en-GB" dirty="0"/>
              <a:t>, pp.155–192. </a:t>
            </a:r>
            <a:r>
              <a:rPr lang="en-GB" dirty="0" err="1"/>
              <a:t>doi:https</a:t>
            </a:r>
            <a:r>
              <a:rPr lang="en-GB" dirty="0"/>
              <a:t>://doi.org/10.17169/refubium-28214.</a:t>
            </a:r>
          </a:p>
          <a:p>
            <a:r>
              <a:rPr lang="en-GB" dirty="0"/>
              <a:t>Hodos, T., Cartwright, C.R., Montgomery, J., Nowell, G., Crowder, K., Fletcher, A.C. and </a:t>
            </a:r>
            <a:r>
              <a:rPr lang="en-GB" dirty="0" err="1"/>
              <a:t>Gönster</a:t>
            </a:r>
            <a:r>
              <a:rPr lang="en-GB" dirty="0"/>
              <a:t>, Y. (2020). The origins of decorated ostrich eggs in the ancient Mediterranean and Middle East. </a:t>
            </a:r>
            <a:r>
              <a:rPr lang="en-GB" i="1" dirty="0"/>
              <a:t>Antiquity</a:t>
            </a:r>
            <a:r>
              <a:rPr lang="en-GB" dirty="0"/>
              <a:t>, 94(374), pp.381–400. </a:t>
            </a:r>
            <a:r>
              <a:rPr lang="en-GB" dirty="0" err="1"/>
              <a:t>doi:https</a:t>
            </a:r>
            <a:r>
              <a:rPr lang="en-GB" dirty="0"/>
              <a:t>://doi.org/10.15184/aqy.2020.14.</a:t>
            </a:r>
          </a:p>
        </p:txBody>
      </p:sp>
    </p:spTree>
    <p:extLst>
      <p:ext uri="{BB962C8B-B14F-4D97-AF65-F5344CB8AC3E}">
        <p14:creationId xmlns:p14="http://schemas.microsoft.com/office/powerpoint/2010/main" val="13821379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ef7f76fc3cb0703811f262adffbd568a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8c77c9b958c629195416a9a35518f8f9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DDD0FDE5-4DDD-4A14-AC53-7731D1A87D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505AB70-3630-4887-B1DF-017BBE52010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8EF0988-810E-44DE-A4FA-4FE55E69EB14}">
  <ds:schemaRefs>
    <ds:schemaRef ds:uri="http://purl.org/dc/elements/1.1/"/>
    <ds:schemaRef ds:uri="0085e1a2-9cbf-4b92-866b-21f3c89040b6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616</Words>
  <Application>Microsoft Office PowerPoint</Application>
  <PresentationFormat>Widescreen</PresentationFormat>
  <Paragraphs>40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Ostrich Egg Rhyton</vt:lpstr>
      <vt:lpstr>What is it?</vt:lpstr>
      <vt:lpstr>Ostrich Egg Rhyton</vt:lpstr>
      <vt:lpstr>Location on map</vt:lpstr>
      <vt:lpstr>Connectivity</vt:lpstr>
      <vt:lpstr>Conclusion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Soli Green (2402480)</dc:creator>
  <cp:lastModifiedBy>Soli Green (2402480)</cp:lastModifiedBy>
  <cp:revision>1</cp:revision>
  <dcterms:created xsi:type="dcterms:W3CDTF">2025-11-24T17:08:10Z</dcterms:created>
  <dcterms:modified xsi:type="dcterms:W3CDTF">2025-11-24T20:34:43Z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