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1"/>
  </p:sldMasterIdLst>
  <p:notesMasterIdLst>
    <p:notesMasterId r:id="rId26"/>
  </p:notesMasterIdLst>
  <p:handoutMasterIdLst>
    <p:handoutMasterId r:id="rId27"/>
  </p:handoutMasterIdLst>
  <p:sldIdLst>
    <p:sldId id="344" r:id="rId2"/>
    <p:sldId id="362" r:id="rId3"/>
    <p:sldId id="345" r:id="rId4"/>
    <p:sldId id="357" r:id="rId5"/>
    <p:sldId id="346" r:id="rId6"/>
    <p:sldId id="358" r:id="rId7"/>
    <p:sldId id="359" r:id="rId8"/>
    <p:sldId id="360" r:id="rId9"/>
    <p:sldId id="361" r:id="rId10"/>
    <p:sldId id="363" r:id="rId11"/>
    <p:sldId id="364" r:id="rId12"/>
    <p:sldId id="350" r:id="rId13"/>
    <p:sldId id="366" r:id="rId14"/>
    <p:sldId id="376" r:id="rId15"/>
    <p:sldId id="365" r:id="rId16"/>
    <p:sldId id="368" r:id="rId17"/>
    <p:sldId id="367" r:id="rId18"/>
    <p:sldId id="371" r:id="rId19"/>
    <p:sldId id="370" r:id="rId20"/>
    <p:sldId id="369" r:id="rId21"/>
    <p:sldId id="372" r:id="rId22"/>
    <p:sldId id="356" r:id="rId23"/>
    <p:sldId id="373" r:id="rId24"/>
    <p:sldId id="37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52"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490"/>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FD0F851-EC5A-4D38-B0AD-8093EC10F33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8" autoAdjust="0"/>
    <p:restoredTop sz="55948" autoAdjust="0"/>
  </p:normalViewPr>
  <p:slideViewPr>
    <p:cSldViewPr snapToGrid="0">
      <p:cViewPr varScale="1">
        <p:scale>
          <a:sx n="62" d="100"/>
          <a:sy n="62" d="100"/>
        </p:scale>
        <p:origin x="2298" y="84"/>
      </p:cViewPr>
      <p:guideLst>
        <p:guide orient="horz" pos="1752"/>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10109"/>
    </p:cViewPr>
  </p:sorterViewPr>
  <p:notesViewPr>
    <p:cSldViewPr snapToGrid="0" showGuides="1">
      <p:cViewPr varScale="1">
        <p:scale>
          <a:sx n="58" d="100"/>
          <a:sy n="58" d="100"/>
        </p:scale>
        <p:origin x="3240" y="6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F94089-6B62-42D0-B06D-1EE3AE29ED0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EEFFE7F1-3EE6-48BD-89E2-BDBC6DF15D97}">
      <dgm:prSet/>
      <dgm:spPr/>
      <dgm:t>
        <a:bodyPr/>
        <a:lstStyle/>
        <a:p>
          <a:r>
            <a:rPr lang="en-US" b="1"/>
            <a:t>Hospitality waste: </a:t>
          </a:r>
          <a:r>
            <a:rPr lang="en-US"/>
            <a:t>$100 billion annual cost globally (WRI, 2023) </a:t>
          </a:r>
        </a:p>
      </dgm:t>
    </dgm:pt>
    <dgm:pt modelId="{1C3C604F-2BF5-4454-8F6D-BA8CA39780DC}" type="parTrans" cxnId="{7CDF88BC-27B3-4C2E-97DE-F4FE7293D539}">
      <dgm:prSet/>
      <dgm:spPr/>
      <dgm:t>
        <a:bodyPr/>
        <a:lstStyle/>
        <a:p>
          <a:endParaRPr lang="en-US"/>
        </a:p>
      </dgm:t>
    </dgm:pt>
    <dgm:pt modelId="{291579E1-881D-41BA-839F-7738DD2D7A74}" type="sibTrans" cxnId="{7CDF88BC-27B3-4C2E-97DE-F4FE7293D539}">
      <dgm:prSet/>
      <dgm:spPr/>
      <dgm:t>
        <a:bodyPr/>
        <a:lstStyle/>
        <a:p>
          <a:endParaRPr lang="en-US"/>
        </a:p>
      </dgm:t>
    </dgm:pt>
    <dgm:pt modelId="{491B63A2-7073-4356-BE4A-B064E5814B1C}">
      <dgm:prSet/>
      <dgm:spPr/>
      <dgm:t>
        <a:bodyPr/>
        <a:lstStyle/>
        <a:p>
          <a:r>
            <a:rPr lang="en-US" b="1"/>
            <a:t>Average: </a:t>
          </a:r>
          <a:r>
            <a:rPr lang="en-US"/>
            <a:t>1.2 kg food waste per guest per night (Papargyropoulou et al., 2023) </a:t>
          </a:r>
        </a:p>
      </dgm:t>
    </dgm:pt>
    <dgm:pt modelId="{8A9377A9-A0D0-418E-A643-95A45CA59F73}" type="parTrans" cxnId="{B1B611E5-3E7F-4489-8429-CB542C4D9947}">
      <dgm:prSet/>
      <dgm:spPr/>
      <dgm:t>
        <a:bodyPr/>
        <a:lstStyle/>
        <a:p>
          <a:endParaRPr lang="en-US"/>
        </a:p>
      </dgm:t>
    </dgm:pt>
    <dgm:pt modelId="{B34110E7-6A96-47DE-90A5-BFA4B0CBAF96}" type="sibTrans" cxnId="{B1B611E5-3E7F-4489-8429-CB542C4D9947}">
      <dgm:prSet/>
      <dgm:spPr/>
      <dgm:t>
        <a:bodyPr/>
        <a:lstStyle/>
        <a:p>
          <a:endParaRPr lang="en-US"/>
        </a:p>
      </dgm:t>
    </dgm:pt>
    <dgm:pt modelId="{AE485260-144D-49B5-8004-033562F8BB09}">
      <dgm:prSet/>
      <dgm:spPr/>
      <dgm:t>
        <a:bodyPr/>
        <a:lstStyle/>
        <a:p>
          <a:r>
            <a:rPr lang="en-US" b="1"/>
            <a:t>Environmental toll: </a:t>
          </a:r>
          <a:r>
            <a:rPr lang="en-US"/>
            <a:t>8-10% of global GHG emissions (FAO, 2023) </a:t>
          </a:r>
        </a:p>
      </dgm:t>
    </dgm:pt>
    <dgm:pt modelId="{D3CC5CC8-5DAF-4FD7-8178-B9D7FAD97484}" type="parTrans" cxnId="{B04DF3FF-C795-46F4-A678-14A169CA1AAA}">
      <dgm:prSet/>
      <dgm:spPr/>
      <dgm:t>
        <a:bodyPr/>
        <a:lstStyle/>
        <a:p>
          <a:endParaRPr lang="en-US"/>
        </a:p>
      </dgm:t>
    </dgm:pt>
    <dgm:pt modelId="{C2E41F2B-94FF-45DE-BC3B-89F99E3F7C87}" type="sibTrans" cxnId="{B04DF3FF-C795-46F4-A678-14A169CA1AAA}">
      <dgm:prSet/>
      <dgm:spPr/>
      <dgm:t>
        <a:bodyPr/>
        <a:lstStyle/>
        <a:p>
          <a:endParaRPr lang="en-US"/>
        </a:p>
      </dgm:t>
    </dgm:pt>
    <dgm:pt modelId="{18C29A27-382E-41B2-BA05-28DCD33846D9}">
      <dgm:prSet/>
      <dgm:spPr/>
      <dgm:t>
        <a:bodyPr/>
        <a:lstStyle/>
        <a:p>
          <a:r>
            <a:rPr lang="en-US" b="1"/>
            <a:t>Industry response: </a:t>
          </a:r>
          <a:r>
            <a:rPr lang="en-US"/>
            <a:t>Shift to circular economy, tech, training, and partnerships </a:t>
          </a:r>
        </a:p>
      </dgm:t>
    </dgm:pt>
    <dgm:pt modelId="{FEF85882-7494-4C95-A93F-2EA4CE1125F3}" type="parTrans" cxnId="{218EAB51-FDE2-4ED6-8A4C-AF6EBBA417D7}">
      <dgm:prSet/>
      <dgm:spPr/>
      <dgm:t>
        <a:bodyPr/>
        <a:lstStyle/>
        <a:p>
          <a:endParaRPr lang="en-US"/>
        </a:p>
      </dgm:t>
    </dgm:pt>
    <dgm:pt modelId="{D2CF4EE3-6EF6-4227-A2E4-D9DDA576280C}" type="sibTrans" cxnId="{218EAB51-FDE2-4ED6-8A4C-AF6EBBA417D7}">
      <dgm:prSet/>
      <dgm:spPr/>
      <dgm:t>
        <a:bodyPr/>
        <a:lstStyle/>
        <a:p>
          <a:endParaRPr lang="en-US"/>
        </a:p>
      </dgm:t>
    </dgm:pt>
    <dgm:pt modelId="{C0C85E65-FEC4-4AAA-AF2C-C7B07BE6316B}">
      <dgm:prSet/>
      <dgm:spPr/>
      <dgm:t>
        <a:bodyPr/>
        <a:lstStyle/>
        <a:p>
          <a:r>
            <a:rPr lang="en-US" b="1"/>
            <a:t>Marriott example: </a:t>
          </a:r>
          <a:r>
            <a:rPr lang="en-US"/>
            <a:t>Halving waste as part of broader sustainability trend </a:t>
          </a:r>
        </a:p>
      </dgm:t>
    </dgm:pt>
    <dgm:pt modelId="{A404D3B1-E719-4F10-8120-C886C6634118}" type="parTrans" cxnId="{C362E015-AEFC-4B97-B623-66BAECE7834E}">
      <dgm:prSet/>
      <dgm:spPr/>
      <dgm:t>
        <a:bodyPr/>
        <a:lstStyle/>
        <a:p>
          <a:endParaRPr lang="en-US"/>
        </a:p>
      </dgm:t>
    </dgm:pt>
    <dgm:pt modelId="{381CA940-9F60-4708-92FB-652C1E58A30D}" type="sibTrans" cxnId="{C362E015-AEFC-4B97-B623-66BAECE7834E}">
      <dgm:prSet/>
      <dgm:spPr/>
      <dgm:t>
        <a:bodyPr/>
        <a:lstStyle/>
        <a:p>
          <a:endParaRPr lang="en-US"/>
        </a:p>
      </dgm:t>
    </dgm:pt>
    <dgm:pt modelId="{9AD7D078-C85D-4BB9-A4F0-E1E241D69198}" type="pres">
      <dgm:prSet presAssocID="{3EF94089-6B62-42D0-B06D-1EE3AE29ED0F}" presName="vert0" presStyleCnt="0">
        <dgm:presLayoutVars>
          <dgm:dir/>
          <dgm:animOne val="branch"/>
          <dgm:animLvl val="lvl"/>
        </dgm:presLayoutVars>
      </dgm:prSet>
      <dgm:spPr/>
    </dgm:pt>
    <dgm:pt modelId="{0FAC205C-E1D5-4B9E-A790-1669624A5D6F}" type="pres">
      <dgm:prSet presAssocID="{EEFFE7F1-3EE6-48BD-89E2-BDBC6DF15D97}" presName="thickLine" presStyleLbl="alignNode1" presStyleIdx="0" presStyleCnt="5"/>
      <dgm:spPr/>
    </dgm:pt>
    <dgm:pt modelId="{48BB09E3-E921-4861-B4B2-4B5BDA2600CE}" type="pres">
      <dgm:prSet presAssocID="{EEFFE7F1-3EE6-48BD-89E2-BDBC6DF15D97}" presName="horz1" presStyleCnt="0"/>
      <dgm:spPr/>
    </dgm:pt>
    <dgm:pt modelId="{D95EFCC9-48B1-4740-8D51-88B4330ECBC3}" type="pres">
      <dgm:prSet presAssocID="{EEFFE7F1-3EE6-48BD-89E2-BDBC6DF15D97}" presName="tx1" presStyleLbl="revTx" presStyleIdx="0" presStyleCnt="5"/>
      <dgm:spPr/>
    </dgm:pt>
    <dgm:pt modelId="{78AF9B53-B55F-45B8-9525-C440A0D75C71}" type="pres">
      <dgm:prSet presAssocID="{EEFFE7F1-3EE6-48BD-89E2-BDBC6DF15D97}" presName="vert1" presStyleCnt="0"/>
      <dgm:spPr/>
    </dgm:pt>
    <dgm:pt modelId="{B398E21C-30D0-43EC-B6C3-E267276954E8}" type="pres">
      <dgm:prSet presAssocID="{491B63A2-7073-4356-BE4A-B064E5814B1C}" presName="thickLine" presStyleLbl="alignNode1" presStyleIdx="1" presStyleCnt="5"/>
      <dgm:spPr/>
    </dgm:pt>
    <dgm:pt modelId="{2BD0CB7A-FBFA-49BC-82AE-7C7D9FDFA66A}" type="pres">
      <dgm:prSet presAssocID="{491B63A2-7073-4356-BE4A-B064E5814B1C}" presName="horz1" presStyleCnt="0"/>
      <dgm:spPr/>
    </dgm:pt>
    <dgm:pt modelId="{57434550-132C-45AB-943F-E71BF4FBFA80}" type="pres">
      <dgm:prSet presAssocID="{491B63A2-7073-4356-BE4A-B064E5814B1C}" presName="tx1" presStyleLbl="revTx" presStyleIdx="1" presStyleCnt="5"/>
      <dgm:spPr/>
    </dgm:pt>
    <dgm:pt modelId="{7C91F342-BB8A-4FD3-8F1B-4A2017C04BB9}" type="pres">
      <dgm:prSet presAssocID="{491B63A2-7073-4356-BE4A-B064E5814B1C}" presName="vert1" presStyleCnt="0"/>
      <dgm:spPr/>
    </dgm:pt>
    <dgm:pt modelId="{ED09079F-0892-4E68-BFFE-0F799B6BC1A1}" type="pres">
      <dgm:prSet presAssocID="{AE485260-144D-49B5-8004-033562F8BB09}" presName="thickLine" presStyleLbl="alignNode1" presStyleIdx="2" presStyleCnt="5"/>
      <dgm:spPr/>
    </dgm:pt>
    <dgm:pt modelId="{B01032C3-6545-47B6-AD86-51CDEA8B7AAA}" type="pres">
      <dgm:prSet presAssocID="{AE485260-144D-49B5-8004-033562F8BB09}" presName="horz1" presStyleCnt="0"/>
      <dgm:spPr/>
    </dgm:pt>
    <dgm:pt modelId="{06DFE30E-D6EE-42B4-B6F5-A33B0476B376}" type="pres">
      <dgm:prSet presAssocID="{AE485260-144D-49B5-8004-033562F8BB09}" presName="tx1" presStyleLbl="revTx" presStyleIdx="2" presStyleCnt="5"/>
      <dgm:spPr/>
    </dgm:pt>
    <dgm:pt modelId="{F5BC7719-09EE-427E-8DE0-A7D3522407E3}" type="pres">
      <dgm:prSet presAssocID="{AE485260-144D-49B5-8004-033562F8BB09}" presName="vert1" presStyleCnt="0"/>
      <dgm:spPr/>
    </dgm:pt>
    <dgm:pt modelId="{89C79B2C-EA77-4A83-B02E-61855C168F03}" type="pres">
      <dgm:prSet presAssocID="{18C29A27-382E-41B2-BA05-28DCD33846D9}" presName="thickLine" presStyleLbl="alignNode1" presStyleIdx="3" presStyleCnt="5"/>
      <dgm:spPr/>
    </dgm:pt>
    <dgm:pt modelId="{2A27DC26-EB45-4C08-A9AB-0C96611521AD}" type="pres">
      <dgm:prSet presAssocID="{18C29A27-382E-41B2-BA05-28DCD33846D9}" presName="horz1" presStyleCnt="0"/>
      <dgm:spPr/>
    </dgm:pt>
    <dgm:pt modelId="{24B8FBF6-910D-4206-A028-1275F7BBA2D0}" type="pres">
      <dgm:prSet presAssocID="{18C29A27-382E-41B2-BA05-28DCD33846D9}" presName="tx1" presStyleLbl="revTx" presStyleIdx="3" presStyleCnt="5"/>
      <dgm:spPr/>
    </dgm:pt>
    <dgm:pt modelId="{6860B647-DF59-4E7F-A17C-8F343CB5FFDE}" type="pres">
      <dgm:prSet presAssocID="{18C29A27-382E-41B2-BA05-28DCD33846D9}" presName="vert1" presStyleCnt="0"/>
      <dgm:spPr/>
    </dgm:pt>
    <dgm:pt modelId="{2205AA3A-CA78-4199-B02B-5D439C7CB75F}" type="pres">
      <dgm:prSet presAssocID="{C0C85E65-FEC4-4AAA-AF2C-C7B07BE6316B}" presName="thickLine" presStyleLbl="alignNode1" presStyleIdx="4" presStyleCnt="5"/>
      <dgm:spPr/>
    </dgm:pt>
    <dgm:pt modelId="{7BFC633B-3F59-4BA4-A75B-07A0DE95B1C1}" type="pres">
      <dgm:prSet presAssocID="{C0C85E65-FEC4-4AAA-AF2C-C7B07BE6316B}" presName="horz1" presStyleCnt="0"/>
      <dgm:spPr/>
    </dgm:pt>
    <dgm:pt modelId="{EBB2762D-2DCD-4606-A37A-68DA6F726AA0}" type="pres">
      <dgm:prSet presAssocID="{C0C85E65-FEC4-4AAA-AF2C-C7B07BE6316B}" presName="tx1" presStyleLbl="revTx" presStyleIdx="4" presStyleCnt="5"/>
      <dgm:spPr/>
    </dgm:pt>
    <dgm:pt modelId="{AE48E83A-83E7-40F7-82A5-9CF0C78E323D}" type="pres">
      <dgm:prSet presAssocID="{C0C85E65-FEC4-4AAA-AF2C-C7B07BE6316B}" presName="vert1" presStyleCnt="0"/>
      <dgm:spPr/>
    </dgm:pt>
  </dgm:ptLst>
  <dgm:cxnLst>
    <dgm:cxn modelId="{C362E015-AEFC-4B97-B623-66BAECE7834E}" srcId="{3EF94089-6B62-42D0-B06D-1EE3AE29ED0F}" destId="{C0C85E65-FEC4-4AAA-AF2C-C7B07BE6316B}" srcOrd="4" destOrd="0" parTransId="{A404D3B1-E719-4F10-8120-C886C6634118}" sibTransId="{381CA940-9F60-4708-92FB-652C1E58A30D}"/>
    <dgm:cxn modelId="{CBF1E721-D883-4FEA-A585-7E794568000E}" type="presOf" srcId="{EEFFE7F1-3EE6-48BD-89E2-BDBC6DF15D97}" destId="{D95EFCC9-48B1-4740-8D51-88B4330ECBC3}" srcOrd="0" destOrd="0" presId="urn:microsoft.com/office/officeart/2008/layout/LinedList"/>
    <dgm:cxn modelId="{F0987522-1329-4D69-9216-343C3FDBF717}" type="presOf" srcId="{3EF94089-6B62-42D0-B06D-1EE3AE29ED0F}" destId="{9AD7D078-C85D-4BB9-A4F0-E1E241D69198}" srcOrd="0" destOrd="0" presId="urn:microsoft.com/office/officeart/2008/layout/LinedList"/>
    <dgm:cxn modelId="{3B06A343-0328-4C2B-8B41-246DCC018B40}" type="presOf" srcId="{18C29A27-382E-41B2-BA05-28DCD33846D9}" destId="{24B8FBF6-910D-4206-A028-1275F7BBA2D0}" srcOrd="0" destOrd="0" presId="urn:microsoft.com/office/officeart/2008/layout/LinedList"/>
    <dgm:cxn modelId="{218EAB51-FDE2-4ED6-8A4C-AF6EBBA417D7}" srcId="{3EF94089-6B62-42D0-B06D-1EE3AE29ED0F}" destId="{18C29A27-382E-41B2-BA05-28DCD33846D9}" srcOrd="3" destOrd="0" parTransId="{FEF85882-7494-4C95-A93F-2EA4CE1125F3}" sibTransId="{D2CF4EE3-6EF6-4227-A2E4-D9DDA576280C}"/>
    <dgm:cxn modelId="{55905073-262F-4349-A6F1-D8B22267282A}" type="presOf" srcId="{AE485260-144D-49B5-8004-033562F8BB09}" destId="{06DFE30E-D6EE-42B4-B6F5-A33B0476B376}" srcOrd="0" destOrd="0" presId="urn:microsoft.com/office/officeart/2008/layout/LinedList"/>
    <dgm:cxn modelId="{2ECE1E80-178D-4333-B6BA-83F4ACA47086}" type="presOf" srcId="{C0C85E65-FEC4-4AAA-AF2C-C7B07BE6316B}" destId="{EBB2762D-2DCD-4606-A37A-68DA6F726AA0}" srcOrd="0" destOrd="0" presId="urn:microsoft.com/office/officeart/2008/layout/LinedList"/>
    <dgm:cxn modelId="{7CDF88BC-27B3-4C2E-97DE-F4FE7293D539}" srcId="{3EF94089-6B62-42D0-B06D-1EE3AE29ED0F}" destId="{EEFFE7F1-3EE6-48BD-89E2-BDBC6DF15D97}" srcOrd="0" destOrd="0" parTransId="{1C3C604F-2BF5-4454-8F6D-BA8CA39780DC}" sibTransId="{291579E1-881D-41BA-839F-7738DD2D7A74}"/>
    <dgm:cxn modelId="{C5B962C2-D5A6-48B0-86E8-EA460ED7ACA7}" type="presOf" srcId="{491B63A2-7073-4356-BE4A-B064E5814B1C}" destId="{57434550-132C-45AB-943F-E71BF4FBFA80}" srcOrd="0" destOrd="0" presId="urn:microsoft.com/office/officeart/2008/layout/LinedList"/>
    <dgm:cxn modelId="{B1B611E5-3E7F-4489-8429-CB542C4D9947}" srcId="{3EF94089-6B62-42D0-B06D-1EE3AE29ED0F}" destId="{491B63A2-7073-4356-BE4A-B064E5814B1C}" srcOrd="1" destOrd="0" parTransId="{8A9377A9-A0D0-418E-A643-95A45CA59F73}" sibTransId="{B34110E7-6A96-47DE-90A5-BFA4B0CBAF96}"/>
    <dgm:cxn modelId="{B04DF3FF-C795-46F4-A678-14A169CA1AAA}" srcId="{3EF94089-6B62-42D0-B06D-1EE3AE29ED0F}" destId="{AE485260-144D-49B5-8004-033562F8BB09}" srcOrd="2" destOrd="0" parTransId="{D3CC5CC8-5DAF-4FD7-8178-B9D7FAD97484}" sibTransId="{C2E41F2B-94FF-45DE-BC3B-89F99E3F7C87}"/>
    <dgm:cxn modelId="{CE5A9617-E0ED-48AE-88AB-628798A39149}" type="presParOf" srcId="{9AD7D078-C85D-4BB9-A4F0-E1E241D69198}" destId="{0FAC205C-E1D5-4B9E-A790-1669624A5D6F}" srcOrd="0" destOrd="0" presId="urn:microsoft.com/office/officeart/2008/layout/LinedList"/>
    <dgm:cxn modelId="{759E7610-0DC7-4AA1-BAAD-2BCA7DA77E68}" type="presParOf" srcId="{9AD7D078-C85D-4BB9-A4F0-E1E241D69198}" destId="{48BB09E3-E921-4861-B4B2-4B5BDA2600CE}" srcOrd="1" destOrd="0" presId="urn:microsoft.com/office/officeart/2008/layout/LinedList"/>
    <dgm:cxn modelId="{B31A5F9F-E869-41BD-8C8B-5C21F9A0402E}" type="presParOf" srcId="{48BB09E3-E921-4861-B4B2-4B5BDA2600CE}" destId="{D95EFCC9-48B1-4740-8D51-88B4330ECBC3}" srcOrd="0" destOrd="0" presId="urn:microsoft.com/office/officeart/2008/layout/LinedList"/>
    <dgm:cxn modelId="{BA6CCC8B-0B90-4A74-B299-14378EA18B41}" type="presParOf" srcId="{48BB09E3-E921-4861-B4B2-4B5BDA2600CE}" destId="{78AF9B53-B55F-45B8-9525-C440A0D75C71}" srcOrd="1" destOrd="0" presId="urn:microsoft.com/office/officeart/2008/layout/LinedList"/>
    <dgm:cxn modelId="{644E96F8-352F-4811-9C69-93542C07A413}" type="presParOf" srcId="{9AD7D078-C85D-4BB9-A4F0-E1E241D69198}" destId="{B398E21C-30D0-43EC-B6C3-E267276954E8}" srcOrd="2" destOrd="0" presId="urn:microsoft.com/office/officeart/2008/layout/LinedList"/>
    <dgm:cxn modelId="{23C2B47B-6B8F-42F5-BC54-5AC002C8EAC5}" type="presParOf" srcId="{9AD7D078-C85D-4BB9-A4F0-E1E241D69198}" destId="{2BD0CB7A-FBFA-49BC-82AE-7C7D9FDFA66A}" srcOrd="3" destOrd="0" presId="urn:microsoft.com/office/officeart/2008/layout/LinedList"/>
    <dgm:cxn modelId="{709E2E42-CB12-4083-9A4E-95486C8EFE01}" type="presParOf" srcId="{2BD0CB7A-FBFA-49BC-82AE-7C7D9FDFA66A}" destId="{57434550-132C-45AB-943F-E71BF4FBFA80}" srcOrd="0" destOrd="0" presId="urn:microsoft.com/office/officeart/2008/layout/LinedList"/>
    <dgm:cxn modelId="{19B98C51-A41C-4BAD-843A-547231D3A67C}" type="presParOf" srcId="{2BD0CB7A-FBFA-49BC-82AE-7C7D9FDFA66A}" destId="{7C91F342-BB8A-4FD3-8F1B-4A2017C04BB9}" srcOrd="1" destOrd="0" presId="urn:microsoft.com/office/officeart/2008/layout/LinedList"/>
    <dgm:cxn modelId="{BB755046-E311-435F-A23A-35A87A604D35}" type="presParOf" srcId="{9AD7D078-C85D-4BB9-A4F0-E1E241D69198}" destId="{ED09079F-0892-4E68-BFFE-0F799B6BC1A1}" srcOrd="4" destOrd="0" presId="urn:microsoft.com/office/officeart/2008/layout/LinedList"/>
    <dgm:cxn modelId="{BFE0936A-A308-46DB-BF07-CCA7F93F60D9}" type="presParOf" srcId="{9AD7D078-C85D-4BB9-A4F0-E1E241D69198}" destId="{B01032C3-6545-47B6-AD86-51CDEA8B7AAA}" srcOrd="5" destOrd="0" presId="urn:microsoft.com/office/officeart/2008/layout/LinedList"/>
    <dgm:cxn modelId="{92030ABD-44DD-48E7-8AB8-900FC64B37EE}" type="presParOf" srcId="{B01032C3-6545-47B6-AD86-51CDEA8B7AAA}" destId="{06DFE30E-D6EE-42B4-B6F5-A33B0476B376}" srcOrd="0" destOrd="0" presId="urn:microsoft.com/office/officeart/2008/layout/LinedList"/>
    <dgm:cxn modelId="{269B494E-B69F-482B-B741-26875F66F97A}" type="presParOf" srcId="{B01032C3-6545-47B6-AD86-51CDEA8B7AAA}" destId="{F5BC7719-09EE-427E-8DE0-A7D3522407E3}" srcOrd="1" destOrd="0" presId="urn:microsoft.com/office/officeart/2008/layout/LinedList"/>
    <dgm:cxn modelId="{60D27D15-7459-4E5F-B949-EBB048D4A428}" type="presParOf" srcId="{9AD7D078-C85D-4BB9-A4F0-E1E241D69198}" destId="{89C79B2C-EA77-4A83-B02E-61855C168F03}" srcOrd="6" destOrd="0" presId="urn:microsoft.com/office/officeart/2008/layout/LinedList"/>
    <dgm:cxn modelId="{EDDCD1DE-DAA1-456B-AFB2-01AEA407264E}" type="presParOf" srcId="{9AD7D078-C85D-4BB9-A4F0-E1E241D69198}" destId="{2A27DC26-EB45-4C08-A9AB-0C96611521AD}" srcOrd="7" destOrd="0" presId="urn:microsoft.com/office/officeart/2008/layout/LinedList"/>
    <dgm:cxn modelId="{EA644A9B-04B1-4AC6-89F2-3434DF2E052A}" type="presParOf" srcId="{2A27DC26-EB45-4C08-A9AB-0C96611521AD}" destId="{24B8FBF6-910D-4206-A028-1275F7BBA2D0}" srcOrd="0" destOrd="0" presId="urn:microsoft.com/office/officeart/2008/layout/LinedList"/>
    <dgm:cxn modelId="{24A5DCE2-E556-43EE-9B3E-739F8479D6E4}" type="presParOf" srcId="{2A27DC26-EB45-4C08-A9AB-0C96611521AD}" destId="{6860B647-DF59-4E7F-A17C-8F343CB5FFDE}" srcOrd="1" destOrd="0" presId="urn:microsoft.com/office/officeart/2008/layout/LinedList"/>
    <dgm:cxn modelId="{3FB2D5AA-98DA-479C-824C-4A9B01033028}" type="presParOf" srcId="{9AD7D078-C85D-4BB9-A4F0-E1E241D69198}" destId="{2205AA3A-CA78-4199-B02B-5D439C7CB75F}" srcOrd="8" destOrd="0" presId="urn:microsoft.com/office/officeart/2008/layout/LinedList"/>
    <dgm:cxn modelId="{45ADFDC7-69DD-4501-AFD9-4B8906E60083}" type="presParOf" srcId="{9AD7D078-C85D-4BB9-A4F0-E1E241D69198}" destId="{7BFC633B-3F59-4BA4-A75B-07A0DE95B1C1}" srcOrd="9" destOrd="0" presId="urn:microsoft.com/office/officeart/2008/layout/LinedList"/>
    <dgm:cxn modelId="{AAEBFEFE-9BE2-4711-9FB8-9189A4D6FEA1}" type="presParOf" srcId="{7BFC633B-3F59-4BA4-A75B-07A0DE95B1C1}" destId="{EBB2762D-2DCD-4606-A37A-68DA6F726AA0}" srcOrd="0" destOrd="0" presId="urn:microsoft.com/office/officeart/2008/layout/LinedList"/>
    <dgm:cxn modelId="{D460DD65-4C60-41DB-885A-F6D6B6680424}" type="presParOf" srcId="{7BFC633B-3F59-4BA4-A75B-07A0DE95B1C1}" destId="{AE48E83A-83E7-40F7-82A5-9CF0C78E323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E033DF-665D-48E3-AA5D-1032DC908FA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B63F72F9-97AD-40BC-A661-BC605A1145A6}">
      <dgm:prSet/>
      <dgm:spPr/>
      <dgm:t>
        <a:bodyPr/>
        <a:lstStyle/>
        <a:p>
          <a:r>
            <a:rPr lang="en-US" b="1"/>
            <a:t>Serve 360 pillars:</a:t>
          </a:r>
          <a:r>
            <a:rPr lang="en-US"/>
            <a:t> Nurture Our World, Sustain Responsible Operations, etc.</a:t>
          </a:r>
        </a:p>
      </dgm:t>
    </dgm:pt>
    <dgm:pt modelId="{BA2AB169-2EEB-4A1A-A583-E23AA6DB23E8}" type="parTrans" cxnId="{73A32DCA-6C4D-4F5C-BDE1-4F9DB7CF04BF}">
      <dgm:prSet/>
      <dgm:spPr/>
      <dgm:t>
        <a:bodyPr/>
        <a:lstStyle/>
        <a:p>
          <a:endParaRPr lang="en-US"/>
        </a:p>
      </dgm:t>
    </dgm:pt>
    <dgm:pt modelId="{AFC5B77F-238B-4502-A289-3931099AA56E}" type="sibTrans" cxnId="{73A32DCA-6C4D-4F5C-BDE1-4F9DB7CF04BF}">
      <dgm:prSet/>
      <dgm:spPr/>
      <dgm:t>
        <a:bodyPr/>
        <a:lstStyle/>
        <a:p>
          <a:endParaRPr lang="en-US"/>
        </a:p>
      </dgm:t>
    </dgm:pt>
    <dgm:pt modelId="{3E55C4BC-1793-409E-B38A-08731741689E}">
      <dgm:prSet/>
      <dgm:spPr/>
      <dgm:t>
        <a:bodyPr/>
        <a:lstStyle/>
        <a:p>
          <a:r>
            <a:rPr lang="en-US" b="1"/>
            <a:t>Focus: </a:t>
          </a:r>
          <a:r>
            <a:rPr lang="en-US"/>
            <a:t>Waste reduction, ethical sourcing, energy efficiency</a:t>
          </a:r>
        </a:p>
      </dgm:t>
    </dgm:pt>
    <dgm:pt modelId="{003582F1-01E6-4AB3-9C59-D85A67E289FE}" type="parTrans" cxnId="{71BEDCD6-4CDD-4AC7-B881-BBACF2D8A287}">
      <dgm:prSet/>
      <dgm:spPr/>
      <dgm:t>
        <a:bodyPr/>
        <a:lstStyle/>
        <a:p>
          <a:endParaRPr lang="en-US"/>
        </a:p>
      </dgm:t>
    </dgm:pt>
    <dgm:pt modelId="{182F582B-CA5A-458F-BF41-0C3221B6C46B}" type="sibTrans" cxnId="{71BEDCD6-4CDD-4AC7-B881-BBACF2D8A287}">
      <dgm:prSet/>
      <dgm:spPr/>
      <dgm:t>
        <a:bodyPr/>
        <a:lstStyle/>
        <a:p>
          <a:endParaRPr lang="en-US"/>
        </a:p>
      </dgm:t>
    </dgm:pt>
    <dgm:pt modelId="{F33DE3B4-0146-481C-BDE3-95BEC5DD5881}">
      <dgm:prSet/>
      <dgm:spPr/>
      <dgm:t>
        <a:bodyPr/>
        <a:lstStyle/>
        <a:p>
          <a:r>
            <a:rPr lang="en-US" b="1"/>
            <a:t>Partnerships: </a:t>
          </a:r>
          <a:r>
            <a:rPr lang="en-US"/>
            <a:t>WWF, WRI for "Hotel Kitchen Toolkit“</a:t>
          </a:r>
        </a:p>
      </dgm:t>
    </dgm:pt>
    <dgm:pt modelId="{AC06942C-CC0D-4F21-9ECC-674BE1F05BD2}" type="parTrans" cxnId="{A00ECC9A-5191-4020-8BFB-C45041B722B2}">
      <dgm:prSet/>
      <dgm:spPr/>
      <dgm:t>
        <a:bodyPr/>
        <a:lstStyle/>
        <a:p>
          <a:endParaRPr lang="en-US"/>
        </a:p>
      </dgm:t>
    </dgm:pt>
    <dgm:pt modelId="{F8DD3BAF-39E1-46EF-9616-E77CFE8588B7}" type="sibTrans" cxnId="{A00ECC9A-5191-4020-8BFB-C45041B722B2}">
      <dgm:prSet/>
      <dgm:spPr/>
      <dgm:t>
        <a:bodyPr/>
        <a:lstStyle/>
        <a:p>
          <a:endParaRPr lang="en-US"/>
        </a:p>
      </dgm:t>
    </dgm:pt>
    <dgm:pt modelId="{02C2D9CE-7C35-48E8-8481-9564F08F0DDF}">
      <dgm:prSet/>
      <dgm:spPr/>
      <dgm:t>
        <a:bodyPr/>
        <a:lstStyle/>
        <a:p>
          <a:r>
            <a:rPr lang="en-US" b="1"/>
            <a:t>Pilot results: </a:t>
          </a:r>
          <a:r>
            <a:rPr lang="en-US"/>
            <a:t>32% average waste reduction in U.S./Asia-Pacific properties (WRI, 2023)</a:t>
          </a:r>
        </a:p>
      </dgm:t>
    </dgm:pt>
    <dgm:pt modelId="{C63C45B4-BB98-4DC5-8598-553201DC8574}" type="parTrans" cxnId="{46196AB7-CFF2-4744-915A-0F1976E7D8E5}">
      <dgm:prSet/>
      <dgm:spPr/>
      <dgm:t>
        <a:bodyPr/>
        <a:lstStyle/>
        <a:p>
          <a:endParaRPr lang="en-US"/>
        </a:p>
      </dgm:t>
    </dgm:pt>
    <dgm:pt modelId="{EAB61256-1089-4C5F-A95F-E9E1D22ECCA6}" type="sibTrans" cxnId="{46196AB7-CFF2-4744-915A-0F1976E7D8E5}">
      <dgm:prSet/>
      <dgm:spPr/>
      <dgm:t>
        <a:bodyPr/>
        <a:lstStyle/>
        <a:p>
          <a:endParaRPr lang="en-US"/>
        </a:p>
      </dgm:t>
    </dgm:pt>
    <dgm:pt modelId="{89C9B36C-73A7-4F0D-8E01-08FB8E782AD8}">
      <dgm:prSet/>
      <dgm:spPr/>
      <dgm:t>
        <a:bodyPr/>
        <a:lstStyle/>
        <a:p>
          <a:r>
            <a:rPr lang="en-US" b="1"/>
            <a:t>Behavioral nudges: </a:t>
          </a:r>
          <a:r>
            <a:rPr lang="en-US"/>
            <a:t>Smaller plates/signage reduce waste by 20% (Kallbekken &amp; Saelen, 2023)</a:t>
          </a:r>
        </a:p>
      </dgm:t>
    </dgm:pt>
    <dgm:pt modelId="{A01E8419-922D-4AFE-A3EF-CA7E724D18D9}" type="parTrans" cxnId="{DA5C1727-BBF9-4316-9995-EC261F9706C9}">
      <dgm:prSet/>
      <dgm:spPr/>
      <dgm:t>
        <a:bodyPr/>
        <a:lstStyle/>
        <a:p>
          <a:endParaRPr lang="en-US"/>
        </a:p>
      </dgm:t>
    </dgm:pt>
    <dgm:pt modelId="{2E8F8293-27DF-4448-A900-3EF6D4986880}" type="sibTrans" cxnId="{DA5C1727-BBF9-4316-9995-EC261F9706C9}">
      <dgm:prSet/>
      <dgm:spPr/>
      <dgm:t>
        <a:bodyPr/>
        <a:lstStyle/>
        <a:p>
          <a:endParaRPr lang="en-US"/>
        </a:p>
      </dgm:t>
    </dgm:pt>
    <dgm:pt modelId="{787D283A-3BAD-4B6D-B5F8-89ECABB9F404}" type="pres">
      <dgm:prSet presAssocID="{61E033DF-665D-48E3-AA5D-1032DC908FAF}" presName="vert0" presStyleCnt="0">
        <dgm:presLayoutVars>
          <dgm:dir/>
          <dgm:animOne val="branch"/>
          <dgm:animLvl val="lvl"/>
        </dgm:presLayoutVars>
      </dgm:prSet>
      <dgm:spPr/>
    </dgm:pt>
    <dgm:pt modelId="{52495622-563A-44FC-BE42-7FCE23D530FB}" type="pres">
      <dgm:prSet presAssocID="{B63F72F9-97AD-40BC-A661-BC605A1145A6}" presName="thickLine" presStyleLbl="alignNode1" presStyleIdx="0" presStyleCnt="5"/>
      <dgm:spPr/>
    </dgm:pt>
    <dgm:pt modelId="{6E380B33-BD2F-47B9-94AF-45BF7A77F451}" type="pres">
      <dgm:prSet presAssocID="{B63F72F9-97AD-40BC-A661-BC605A1145A6}" presName="horz1" presStyleCnt="0"/>
      <dgm:spPr/>
    </dgm:pt>
    <dgm:pt modelId="{0AB171DA-FE7F-49EC-A52D-040562F54026}" type="pres">
      <dgm:prSet presAssocID="{B63F72F9-97AD-40BC-A661-BC605A1145A6}" presName="tx1" presStyleLbl="revTx" presStyleIdx="0" presStyleCnt="5"/>
      <dgm:spPr/>
    </dgm:pt>
    <dgm:pt modelId="{0642AF6A-25DE-4C2B-8BA2-E6427646B0BE}" type="pres">
      <dgm:prSet presAssocID="{B63F72F9-97AD-40BC-A661-BC605A1145A6}" presName="vert1" presStyleCnt="0"/>
      <dgm:spPr/>
    </dgm:pt>
    <dgm:pt modelId="{C48D79D5-8078-491F-B19A-6A3A4F241F76}" type="pres">
      <dgm:prSet presAssocID="{3E55C4BC-1793-409E-B38A-08731741689E}" presName="thickLine" presStyleLbl="alignNode1" presStyleIdx="1" presStyleCnt="5"/>
      <dgm:spPr/>
    </dgm:pt>
    <dgm:pt modelId="{4CE4B2E0-FAEC-44A3-8354-3430605B0A9A}" type="pres">
      <dgm:prSet presAssocID="{3E55C4BC-1793-409E-B38A-08731741689E}" presName="horz1" presStyleCnt="0"/>
      <dgm:spPr/>
    </dgm:pt>
    <dgm:pt modelId="{AA3009D2-37CE-4C70-81E0-20C593E37012}" type="pres">
      <dgm:prSet presAssocID="{3E55C4BC-1793-409E-B38A-08731741689E}" presName="tx1" presStyleLbl="revTx" presStyleIdx="1" presStyleCnt="5"/>
      <dgm:spPr/>
    </dgm:pt>
    <dgm:pt modelId="{8DE05C68-76BA-49AD-AD85-2A116A336EC2}" type="pres">
      <dgm:prSet presAssocID="{3E55C4BC-1793-409E-B38A-08731741689E}" presName="vert1" presStyleCnt="0"/>
      <dgm:spPr/>
    </dgm:pt>
    <dgm:pt modelId="{7E732705-54D8-4C3E-9670-A257B2DC0650}" type="pres">
      <dgm:prSet presAssocID="{F33DE3B4-0146-481C-BDE3-95BEC5DD5881}" presName="thickLine" presStyleLbl="alignNode1" presStyleIdx="2" presStyleCnt="5"/>
      <dgm:spPr/>
    </dgm:pt>
    <dgm:pt modelId="{DDAF4683-AF1C-4F47-B12F-0A49917996FC}" type="pres">
      <dgm:prSet presAssocID="{F33DE3B4-0146-481C-BDE3-95BEC5DD5881}" presName="horz1" presStyleCnt="0"/>
      <dgm:spPr/>
    </dgm:pt>
    <dgm:pt modelId="{1DD31852-5D17-4160-A1A4-9C63AB0D7B04}" type="pres">
      <dgm:prSet presAssocID="{F33DE3B4-0146-481C-BDE3-95BEC5DD5881}" presName="tx1" presStyleLbl="revTx" presStyleIdx="2" presStyleCnt="5"/>
      <dgm:spPr/>
    </dgm:pt>
    <dgm:pt modelId="{C61EBBD5-1760-45F3-8657-A37FE84CC63D}" type="pres">
      <dgm:prSet presAssocID="{F33DE3B4-0146-481C-BDE3-95BEC5DD5881}" presName="vert1" presStyleCnt="0"/>
      <dgm:spPr/>
    </dgm:pt>
    <dgm:pt modelId="{F5AD72F0-34C5-491A-81E4-3B845DFFEF1A}" type="pres">
      <dgm:prSet presAssocID="{02C2D9CE-7C35-48E8-8481-9564F08F0DDF}" presName="thickLine" presStyleLbl="alignNode1" presStyleIdx="3" presStyleCnt="5"/>
      <dgm:spPr/>
    </dgm:pt>
    <dgm:pt modelId="{BCAA9143-F1FB-4F16-B3D3-98AD25307A36}" type="pres">
      <dgm:prSet presAssocID="{02C2D9CE-7C35-48E8-8481-9564F08F0DDF}" presName="horz1" presStyleCnt="0"/>
      <dgm:spPr/>
    </dgm:pt>
    <dgm:pt modelId="{16051782-0BC9-4543-8B30-CAB760C14F23}" type="pres">
      <dgm:prSet presAssocID="{02C2D9CE-7C35-48E8-8481-9564F08F0DDF}" presName="tx1" presStyleLbl="revTx" presStyleIdx="3" presStyleCnt="5"/>
      <dgm:spPr/>
    </dgm:pt>
    <dgm:pt modelId="{A014EF55-8665-48B1-A297-78641625A7DC}" type="pres">
      <dgm:prSet presAssocID="{02C2D9CE-7C35-48E8-8481-9564F08F0DDF}" presName="vert1" presStyleCnt="0"/>
      <dgm:spPr/>
    </dgm:pt>
    <dgm:pt modelId="{E4F5A092-DBF0-4880-9246-E92FD174C0D3}" type="pres">
      <dgm:prSet presAssocID="{89C9B36C-73A7-4F0D-8E01-08FB8E782AD8}" presName="thickLine" presStyleLbl="alignNode1" presStyleIdx="4" presStyleCnt="5"/>
      <dgm:spPr/>
    </dgm:pt>
    <dgm:pt modelId="{01B15811-09EC-46CB-A779-A17D28C4E0A4}" type="pres">
      <dgm:prSet presAssocID="{89C9B36C-73A7-4F0D-8E01-08FB8E782AD8}" presName="horz1" presStyleCnt="0"/>
      <dgm:spPr/>
    </dgm:pt>
    <dgm:pt modelId="{2F40F4F8-C457-4985-8DC2-6B90E253C3E8}" type="pres">
      <dgm:prSet presAssocID="{89C9B36C-73A7-4F0D-8E01-08FB8E782AD8}" presName="tx1" presStyleLbl="revTx" presStyleIdx="4" presStyleCnt="5"/>
      <dgm:spPr/>
    </dgm:pt>
    <dgm:pt modelId="{D8F9086D-8E14-428D-A41B-054139382996}" type="pres">
      <dgm:prSet presAssocID="{89C9B36C-73A7-4F0D-8E01-08FB8E782AD8}" presName="vert1" presStyleCnt="0"/>
      <dgm:spPr/>
    </dgm:pt>
  </dgm:ptLst>
  <dgm:cxnLst>
    <dgm:cxn modelId="{DA5C1727-BBF9-4316-9995-EC261F9706C9}" srcId="{61E033DF-665D-48E3-AA5D-1032DC908FAF}" destId="{89C9B36C-73A7-4F0D-8E01-08FB8E782AD8}" srcOrd="4" destOrd="0" parTransId="{A01E8419-922D-4AFE-A3EF-CA7E724D18D9}" sibTransId="{2E8F8293-27DF-4448-A900-3EF6D4986880}"/>
    <dgm:cxn modelId="{98A2C25B-2BF1-499A-8CE6-4B18183990E8}" type="presOf" srcId="{89C9B36C-73A7-4F0D-8E01-08FB8E782AD8}" destId="{2F40F4F8-C457-4985-8DC2-6B90E253C3E8}" srcOrd="0" destOrd="0" presId="urn:microsoft.com/office/officeart/2008/layout/LinedList"/>
    <dgm:cxn modelId="{F9B62B7C-36A3-49DC-BCD7-E697AFB7BB90}" type="presOf" srcId="{B63F72F9-97AD-40BC-A661-BC605A1145A6}" destId="{0AB171DA-FE7F-49EC-A52D-040562F54026}" srcOrd="0" destOrd="0" presId="urn:microsoft.com/office/officeart/2008/layout/LinedList"/>
    <dgm:cxn modelId="{EDBC8881-EFD1-45C2-9660-AC03C0AA09E7}" type="presOf" srcId="{02C2D9CE-7C35-48E8-8481-9564F08F0DDF}" destId="{16051782-0BC9-4543-8B30-CAB760C14F23}" srcOrd="0" destOrd="0" presId="urn:microsoft.com/office/officeart/2008/layout/LinedList"/>
    <dgm:cxn modelId="{A00ECC9A-5191-4020-8BFB-C45041B722B2}" srcId="{61E033DF-665D-48E3-AA5D-1032DC908FAF}" destId="{F33DE3B4-0146-481C-BDE3-95BEC5DD5881}" srcOrd="2" destOrd="0" parTransId="{AC06942C-CC0D-4F21-9ECC-674BE1F05BD2}" sibTransId="{F8DD3BAF-39E1-46EF-9616-E77CFE8588B7}"/>
    <dgm:cxn modelId="{C8B6A3A4-C8D6-4281-A60B-61342EC0D438}" type="presOf" srcId="{3E55C4BC-1793-409E-B38A-08731741689E}" destId="{AA3009D2-37CE-4C70-81E0-20C593E37012}" srcOrd="0" destOrd="0" presId="urn:microsoft.com/office/officeart/2008/layout/LinedList"/>
    <dgm:cxn modelId="{46196AB7-CFF2-4744-915A-0F1976E7D8E5}" srcId="{61E033DF-665D-48E3-AA5D-1032DC908FAF}" destId="{02C2D9CE-7C35-48E8-8481-9564F08F0DDF}" srcOrd="3" destOrd="0" parTransId="{C63C45B4-BB98-4DC5-8598-553201DC8574}" sibTransId="{EAB61256-1089-4C5F-A95F-E9E1D22ECCA6}"/>
    <dgm:cxn modelId="{DB2704BB-2146-46E9-BD57-0D27368D31AA}" type="presOf" srcId="{61E033DF-665D-48E3-AA5D-1032DC908FAF}" destId="{787D283A-3BAD-4B6D-B5F8-89ECABB9F404}" srcOrd="0" destOrd="0" presId="urn:microsoft.com/office/officeart/2008/layout/LinedList"/>
    <dgm:cxn modelId="{73A32DCA-6C4D-4F5C-BDE1-4F9DB7CF04BF}" srcId="{61E033DF-665D-48E3-AA5D-1032DC908FAF}" destId="{B63F72F9-97AD-40BC-A661-BC605A1145A6}" srcOrd="0" destOrd="0" parTransId="{BA2AB169-2EEB-4A1A-A583-E23AA6DB23E8}" sibTransId="{AFC5B77F-238B-4502-A289-3931099AA56E}"/>
    <dgm:cxn modelId="{71BEDCD6-4CDD-4AC7-B881-BBACF2D8A287}" srcId="{61E033DF-665D-48E3-AA5D-1032DC908FAF}" destId="{3E55C4BC-1793-409E-B38A-08731741689E}" srcOrd="1" destOrd="0" parTransId="{003582F1-01E6-4AB3-9C59-D85A67E289FE}" sibTransId="{182F582B-CA5A-458F-BF41-0C3221B6C46B}"/>
    <dgm:cxn modelId="{04D3C3F1-87EF-4398-8522-0C9B6281B7DB}" type="presOf" srcId="{F33DE3B4-0146-481C-BDE3-95BEC5DD5881}" destId="{1DD31852-5D17-4160-A1A4-9C63AB0D7B04}" srcOrd="0" destOrd="0" presId="urn:microsoft.com/office/officeart/2008/layout/LinedList"/>
    <dgm:cxn modelId="{0BB2C029-E653-40FA-86CA-53EFEF9B6E69}" type="presParOf" srcId="{787D283A-3BAD-4B6D-B5F8-89ECABB9F404}" destId="{52495622-563A-44FC-BE42-7FCE23D530FB}" srcOrd="0" destOrd="0" presId="urn:microsoft.com/office/officeart/2008/layout/LinedList"/>
    <dgm:cxn modelId="{75F91405-962B-46E1-B884-38768281C335}" type="presParOf" srcId="{787D283A-3BAD-4B6D-B5F8-89ECABB9F404}" destId="{6E380B33-BD2F-47B9-94AF-45BF7A77F451}" srcOrd="1" destOrd="0" presId="urn:microsoft.com/office/officeart/2008/layout/LinedList"/>
    <dgm:cxn modelId="{53726D11-75E3-4BCD-8BE9-60C67F21CB4E}" type="presParOf" srcId="{6E380B33-BD2F-47B9-94AF-45BF7A77F451}" destId="{0AB171DA-FE7F-49EC-A52D-040562F54026}" srcOrd="0" destOrd="0" presId="urn:microsoft.com/office/officeart/2008/layout/LinedList"/>
    <dgm:cxn modelId="{9966CD73-DC4D-49A9-B757-D140284A05A7}" type="presParOf" srcId="{6E380B33-BD2F-47B9-94AF-45BF7A77F451}" destId="{0642AF6A-25DE-4C2B-8BA2-E6427646B0BE}" srcOrd="1" destOrd="0" presId="urn:microsoft.com/office/officeart/2008/layout/LinedList"/>
    <dgm:cxn modelId="{8F70FB52-2CF2-4108-BB9C-AFD47ED83778}" type="presParOf" srcId="{787D283A-3BAD-4B6D-B5F8-89ECABB9F404}" destId="{C48D79D5-8078-491F-B19A-6A3A4F241F76}" srcOrd="2" destOrd="0" presId="urn:microsoft.com/office/officeart/2008/layout/LinedList"/>
    <dgm:cxn modelId="{CC249918-5716-4152-ABFB-C170F7A083A4}" type="presParOf" srcId="{787D283A-3BAD-4B6D-B5F8-89ECABB9F404}" destId="{4CE4B2E0-FAEC-44A3-8354-3430605B0A9A}" srcOrd="3" destOrd="0" presId="urn:microsoft.com/office/officeart/2008/layout/LinedList"/>
    <dgm:cxn modelId="{416DEE8E-9A19-4FA0-8D8F-E2133EB5E2A5}" type="presParOf" srcId="{4CE4B2E0-FAEC-44A3-8354-3430605B0A9A}" destId="{AA3009D2-37CE-4C70-81E0-20C593E37012}" srcOrd="0" destOrd="0" presId="urn:microsoft.com/office/officeart/2008/layout/LinedList"/>
    <dgm:cxn modelId="{8D7DC9EE-60B7-4D3A-9453-91B29A3983A9}" type="presParOf" srcId="{4CE4B2E0-FAEC-44A3-8354-3430605B0A9A}" destId="{8DE05C68-76BA-49AD-AD85-2A116A336EC2}" srcOrd="1" destOrd="0" presId="urn:microsoft.com/office/officeart/2008/layout/LinedList"/>
    <dgm:cxn modelId="{83615AF3-8940-4039-9942-50F6160FCF45}" type="presParOf" srcId="{787D283A-3BAD-4B6D-B5F8-89ECABB9F404}" destId="{7E732705-54D8-4C3E-9670-A257B2DC0650}" srcOrd="4" destOrd="0" presId="urn:microsoft.com/office/officeart/2008/layout/LinedList"/>
    <dgm:cxn modelId="{25E1EBD9-712F-4D1F-9925-7AD5FF898367}" type="presParOf" srcId="{787D283A-3BAD-4B6D-B5F8-89ECABB9F404}" destId="{DDAF4683-AF1C-4F47-B12F-0A49917996FC}" srcOrd="5" destOrd="0" presId="urn:microsoft.com/office/officeart/2008/layout/LinedList"/>
    <dgm:cxn modelId="{800A01F0-B156-4B3B-9666-F398927B4484}" type="presParOf" srcId="{DDAF4683-AF1C-4F47-B12F-0A49917996FC}" destId="{1DD31852-5D17-4160-A1A4-9C63AB0D7B04}" srcOrd="0" destOrd="0" presId="urn:microsoft.com/office/officeart/2008/layout/LinedList"/>
    <dgm:cxn modelId="{43266F26-A5E4-490E-BC3D-31BC119546B6}" type="presParOf" srcId="{DDAF4683-AF1C-4F47-B12F-0A49917996FC}" destId="{C61EBBD5-1760-45F3-8657-A37FE84CC63D}" srcOrd="1" destOrd="0" presId="urn:microsoft.com/office/officeart/2008/layout/LinedList"/>
    <dgm:cxn modelId="{E66F950A-ED6E-4A53-9F3B-8A8BB951ACC5}" type="presParOf" srcId="{787D283A-3BAD-4B6D-B5F8-89ECABB9F404}" destId="{F5AD72F0-34C5-491A-81E4-3B845DFFEF1A}" srcOrd="6" destOrd="0" presId="urn:microsoft.com/office/officeart/2008/layout/LinedList"/>
    <dgm:cxn modelId="{EF8377AB-40C2-4449-9ED7-A7E8EABF0397}" type="presParOf" srcId="{787D283A-3BAD-4B6D-B5F8-89ECABB9F404}" destId="{BCAA9143-F1FB-4F16-B3D3-98AD25307A36}" srcOrd="7" destOrd="0" presId="urn:microsoft.com/office/officeart/2008/layout/LinedList"/>
    <dgm:cxn modelId="{593EAC5D-3671-4ABA-848D-79E9FE99B95F}" type="presParOf" srcId="{BCAA9143-F1FB-4F16-B3D3-98AD25307A36}" destId="{16051782-0BC9-4543-8B30-CAB760C14F23}" srcOrd="0" destOrd="0" presId="urn:microsoft.com/office/officeart/2008/layout/LinedList"/>
    <dgm:cxn modelId="{65ED96C9-24CA-4426-90E6-71A42AD41545}" type="presParOf" srcId="{BCAA9143-F1FB-4F16-B3D3-98AD25307A36}" destId="{A014EF55-8665-48B1-A297-78641625A7DC}" srcOrd="1" destOrd="0" presId="urn:microsoft.com/office/officeart/2008/layout/LinedList"/>
    <dgm:cxn modelId="{D2B823C9-FFEB-48D6-AFF2-8595B475D4AE}" type="presParOf" srcId="{787D283A-3BAD-4B6D-B5F8-89ECABB9F404}" destId="{E4F5A092-DBF0-4880-9246-E92FD174C0D3}" srcOrd="8" destOrd="0" presId="urn:microsoft.com/office/officeart/2008/layout/LinedList"/>
    <dgm:cxn modelId="{61598D0C-56E3-4619-B607-E4499B6FE3F7}" type="presParOf" srcId="{787D283A-3BAD-4B6D-B5F8-89ECABB9F404}" destId="{01B15811-09EC-46CB-A779-A17D28C4E0A4}" srcOrd="9" destOrd="0" presId="urn:microsoft.com/office/officeart/2008/layout/LinedList"/>
    <dgm:cxn modelId="{C810A8DE-EF11-4501-BF31-9198114F9239}" type="presParOf" srcId="{01B15811-09EC-46CB-A779-A17D28C4E0A4}" destId="{2F40F4F8-C457-4985-8DC2-6B90E253C3E8}" srcOrd="0" destOrd="0" presId="urn:microsoft.com/office/officeart/2008/layout/LinedList"/>
    <dgm:cxn modelId="{7B4109D9-848D-43B9-B8FE-82762CAA7544}" type="presParOf" srcId="{01B15811-09EC-46CB-A779-A17D28C4E0A4}" destId="{D8F9086D-8E14-428D-A41B-05413938299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BBA313-D32A-4EDB-8D4B-E2CBEB6514F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063A77BB-C5D0-444C-B375-A2BC81DAC20D}">
      <dgm:prSet/>
      <dgm:spPr/>
      <dgm:t>
        <a:bodyPr/>
        <a:lstStyle/>
        <a:p>
          <a:r>
            <a:rPr lang="en-US" b="1"/>
            <a:t>Economic benefits: </a:t>
          </a:r>
          <a:r>
            <a:rPr lang="en-US"/>
            <a:t>$7 savings per $1 invested in waste reduction (WRAP, 2022)</a:t>
          </a:r>
        </a:p>
      </dgm:t>
    </dgm:pt>
    <dgm:pt modelId="{A9AE5398-0F0F-4F97-94D2-3862ADA1D3D9}" type="parTrans" cxnId="{05CEEB24-8B62-419E-B198-72398A6DB432}">
      <dgm:prSet/>
      <dgm:spPr/>
      <dgm:t>
        <a:bodyPr/>
        <a:lstStyle/>
        <a:p>
          <a:endParaRPr lang="en-US"/>
        </a:p>
      </dgm:t>
    </dgm:pt>
    <dgm:pt modelId="{5AC99097-2A88-4955-AEF1-0045764F5238}" type="sibTrans" cxnId="{05CEEB24-8B62-419E-B198-72398A6DB432}">
      <dgm:prSet/>
      <dgm:spPr/>
      <dgm:t>
        <a:bodyPr/>
        <a:lstStyle/>
        <a:p>
          <a:endParaRPr lang="en-US"/>
        </a:p>
      </dgm:t>
    </dgm:pt>
    <dgm:pt modelId="{103D78D2-1791-488B-B3D9-C81EEAE6AE1F}">
      <dgm:prSet/>
      <dgm:spPr/>
      <dgm:t>
        <a:bodyPr/>
        <a:lstStyle/>
        <a:p>
          <a:r>
            <a:rPr lang="en-US" b="1"/>
            <a:t>Marriott savings: </a:t>
          </a:r>
          <a:r>
            <a:rPr lang="en-US"/>
            <a:t>&gt;$25 million globally (2019-2023) via inventory optimization</a:t>
          </a:r>
        </a:p>
      </dgm:t>
    </dgm:pt>
    <dgm:pt modelId="{AE7B13E8-729C-4B36-B354-6BC95A3F6C83}" type="parTrans" cxnId="{C328D684-4A1D-4816-94DB-477D33B6B628}">
      <dgm:prSet/>
      <dgm:spPr/>
      <dgm:t>
        <a:bodyPr/>
        <a:lstStyle/>
        <a:p>
          <a:endParaRPr lang="en-US"/>
        </a:p>
      </dgm:t>
    </dgm:pt>
    <dgm:pt modelId="{72C17A7D-A522-45B5-8A21-1CEB282928FE}" type="sibTrans" cxnId="{C328D684-4A1D-4816-94DB-477D33B6B628}">
      <dgm:prSet/>
      <dgm:spPr/>
      <dgm:t>
        <a:bodyPr/>
        <a:lstStyle/>
        <a:p>
          <a:endParaRPr lang="en-US"/>
        </a:p>
      </dgm:t>
    </dgm:pt>
    <dgm:pt modelId="{813391C4-72B4-484C-8669-3ACAE5A67D4A}">
      <dgm:prSet/>
      <dgm:spPr/>
      <dgm:t>
        <a:bodyPr/>
        <a:lstStyle/>
        <a:p>
          <a:r>
            <a:rPr lang="en-US" b="1"/>
            <a:t>Tech tools: </a:t>
          </a:r>
          <a:r>
            <a:rPr lang="en-US"/>
            <a:t>Winnow Vision AI for tracking, up to 50% kitchen waste cut (Gossling &amp; Hall, 2022)</a:t>
          </a:r>
        </a:p>
      </dgm:t>
    </dgm:pt>
    <dgm:pt modelId="{D0C55AB0-2448-4BF3-9944-1F1CB64B8FF9}" type="parTrans" cxnId="{F3AF9C19-C0BA-42A7-ACE3-7140252D9312}">
      <dgm:prSet/>
      <dgm:spPr/>
      <dgm:t>
        <a:bodyPr/>
        <a:lstStyle/>
        <a:p>
          <a:endParaRPr lang="en-US"/>
        </a:p>
      </dgm:t>
    </dgm:pt>
    <dgm:pt modelId="{A63D8313-6231-499F-A51A-F274E87573B8}" type="sibTrans" cxnId="{F3AF9C19-C0BA-42A7-ACE3-7140252D9312}">
      <dgm:prSet/>
      <dgm:spPr/>
      <dgm:t>
        <a:bodyPr/>
        <a:lstStyle/>
        <a:p>
          <a:endParaRPr lang="en-US"/>
        </a:p>
      </dgm:t>
    </dgm:pt>
    <dgm:pt modelId="{A45E23BB-B7F7-42B8-BC79-FA2060307A88}">
      <dgm:prSet/>
      <dgm:spPr/>
      <dgm:t>
        <a:bodyPr/>
        <a:lstStyle/>
        <a:p>
          <a:r>
            <a:rPr lang="en-US" b="1"/>
            <a:t>Operational gains: </a:t>
          </a:r>
          <a:r>
            <a:rPr lang="en-US"/>
            <a:t>34% landfill waste reduction in 250 European hotels (Marriott, 2024)</a:t>
          </a:r>
        </a:p>
      </dgm:t>
    </dgm:pt>
    <dgm:pt modelId="{85B5A808-4BEC-4AA3-9C6B-8C2EC219AB53}" type="parTrans" cxnId="{57CA7761-CC3A-47D9-A5E0-62CCB19A11BF}">
      <dgm:prSet/>
      <dgm:spPr/>
      <dgm:t>
        <a:bodyPr/>
        <a:lstStyle/>
        <a:p>
          <a:endParaRPr lang="en-US"/>
        </a:p>
      </dgm:t>
    </dgm:pt>
    <dgm:pt modelId="{02329F34-393B-4F0B-8A51-5222CB8A8321}" type="sibTrans" cxnId="{57CA7761-CC3A-47D9-A5E0-62CCB19A11BF}">
      <dgm:prSet/>
      <dgm:spPr/>
      <dgm:t>
        <a:bodyPr/>
        <a:lstStyle/>
        <a:p>
          <a:endParaRPr lang="en-US"/>
        </a:p>
      </dgm:t>
    </dgm:pt>
    <dgm:pt modelId="{98E33D02-140C-4713-B0A4-9288D55E89E9}">
      <dgm:prSet/>
      <dgm:spPr/>
      <dgm:t>
        <a:bodyPr/>
        <a:lstStyle/>
        <a:p>
          <a:r>
            <a:rPr lang="en-US" b="1"/>
            <a:t>Visual Suggestion: </a:t>
          </a:r>
          <a:r>
            <a:rPr lang="en-US"/>
            <a:t>Chart showing cost savings ratio</a:t>
          </a:r>
        </a:p>
      </dgm:t>
    </dgm:pt>
    <dgm:pt modelId="{761FE128-667B-4620-B8A2-9B4E47E21D8F}" type="parTrans" cxnId="{22A7CE68-C7E4-4418-A071-69F9637782C5}">
      <dgm:prSet/>
      <dgm:spPr/>
      <dgm:t>
        <a:bodyPr/>
        <a:lstStyle/>
        <a:p>
          <a:endParaRPr lang="en-US"/>
        </a:p>
      </dgm:t>
    </dgm:pt>
    <dgm:pt modelId="{43B63144-C4B7-4C6B-8862-CE8FA73A2772}" type="sibTrans" cxnId="{22A7CE68-C7E4-4418-A071-69F9637782C5}">
      <dgm:prSet/>
      <dgm:spPr/>
      <dgm:t>
        <a:bodyPr/>
        <a:lstStyle/>
        <a:p>
          <a:endParaRPr lang="en-US"/>
        </a:p>
      </dgm:t>
    </dgm:pt>
    <dgm:pt modelId="{1D0C3D7E-7507-49FB-9766-D5E472C0B0F8}" type="pres">
      <dgm:prSet presAssocID="{23BBA313-D32A-4EDB-8D4B-E2CBEB6514FF}" presName="vert0" presStyleCnt="0">
        <dgm:presLayoutVars>
          <dgm:dir/>
          <dgm:animOne val="branch"/>
          <dgm:animLvl val="lvl"/>
        </dgm:presLayoutVars>
      </dgm:prSet>
      <dgm:spPr/>
    </dgm:pt>
    <dgm:pt modelId="{E1A4855F-C59C-425B-A621-F12EE3D55AD2}" type="pres">
      <dgm:prSet presAssocID="{063A77BB-C5D0-444C-B375-A2BC81DAC20D}" presName="thickLine" presStyleLbl="alignNode1" presStyleIdx="0" presStyleCnt="5"/>
      <dgm:spPr/>
    </dgm:pt>
    <dgm:pt modelId="{BE9B463E-5F69-4D52-9C14-F25071785E36}" type="pres">
      <dgm:prSet presAssocID="{063A77BB-C5D0-444C-B375-A2BC81DAC20D}" presName="horz1" presStyleCnt="0"/>
      <dgm:spPr/>
    </dgm:pt>
    <dgm:pt modelId="{ABFD3E31-1200-4EB6-9C22-CAAFAE91686F}" type="pres">
      <dgm:prSet presAssocID="{063A77BB-C5D0-444C-B375-A2BC81DAC20D}" presName="tx1" presStyleLbl="revTx" presStyleIdx="0" presStyleCnt="5"/>
      <dgm:spPr/>
    </dgm:pt>
    <dgm:pt modelId="{3ACF52DE-B94E-49C7-A941-47498749BD04}" type="pres">
      <dgm:prSet presAssocID="{063A77BB-C5D0-444C-B375-A2BC81DAC20D}" presName="vert1" presStyleCnt="0"/>
      <dgm:spPr/>
    </dgm:pt>
    <dgm:pt modelId="{5A4686A1-ABFE-416B-9074-372EDC092B70}" type="pres">
      <dgm:prSet presAssocID="{103D78D2-1791-488B-B3D9-C81EEAE6AE1F}" presName="thickLine" presStyleLbl="alignNode1" presStyleIdx="1" presStyleCnt="5"/>
      <dgm:spPr/>
    </dgm:pt>
    <dgm:pt modelId="{2B9ED5C1-5D21-42D0-952C-0352B9FD91F4}" type="pres">
      <dgm:prSet presAssocID="{103D78D2-1791-488B-B3D9-C81EEAE6AE1F}" presName="horz1" presStyleCnt="0"/>
      <dgm:spPr/>
    </dgm:pt>
    <dgm:pt modelId="{1874B7EA-669A-4BD6-ACCB-AB74EEE09F50}" type="pres">
      <dgm:prSet presAssocID="{103D78D2-1791-488B-B3D9-C81EEAE6AE1F}" presName="tx1" presStyleLbl="revTx" presStyleIdx="1" presStyleCnt="5"/>
      <dgm:spPr/>
    </dgm:pt>
    <dgm:pt modelId="{E3A5C640-3633-4B8D-AEF0-44E692D27A6F}" type="pres">
      <dgm:prSet presAssocID="{103D78D2-1791-488B-B3D9-C81EEAE6AE1F}" presName="vert1" presStyleCnt="0"/>
      <dgm:spPr/>
    </dgm:pt>
    <dgm:pt modelId="{AA93BBF6-1E65-4873-8B07-CA2D77792A71}" type="pres">
      <dgm:prSet presAssocID="{813391C4-72B4-484C-8669-3ACAE5A67D4A}" presName="thickLine" presStyleLbl="alignNode1" presStyleIdx="2" presStyleCnt="5"/>
      <dgm:spPr/>
    </dgm:pt>
    <dgm:pt modelId="{2844A153-12E2-47F0-B4EE-662C37F537B4}" type="pres">
      <dgm:prSet presAssocID="{813391C4-72B4-484C-8669-3ACAE5A67D4A}" presName="horz1" presStyleCnt="0"/>
      <dgm:spPr/>
    </dgm:pt>
    <dgm:pt modelId="{FEC1865D-27F6-4372-8416-2E0F8A3D8058}" type="pres">
      <dgm:prSet presAssocID="{813391C4-72B4-484C-8669-3ACAE5A67D4A}" presName="tx1" presStyleLbl="revTx" presStyleIdx="2" presStyleCnt="5"/>
      <dgm:spPr/>
    </dgm:pt>
    <dgm:pt modelId="{39D2E278-6BDD-49A6-B32C-B458B99AB007}" type="pres">
      <dgm:prSet presAssocID="{813391C4-72B4-484C-8669-3ACAE5A67D4A}" presName="vert1" presStyleCnt="0"/>
      <dgm:spPr/>
    </dgm:pt>
    <dgm:pt modelId="{056521C2-BFD0-4A10-AAE7-D0EDE320CCB9}" type="pres">
      <dgm:prSet presAssocID="{A45E23BB-B7F7-42B8-BC79-FA2060307A88}" presName="thickLine" presStyleLbl="alignNode1" presStyleIdx="3" presStyleCnt="5"/>
      <dgm:spPr/>
    </dgm:pt>
    <dgm:pt modelId="{BE81A9BC-106D-4A0E-BA14-1EDD0D4220EC}" type="pres">
      <dgm:prSet presAssocID="{A45E23BB-B7F7-42B8-BC79-FA2060307A88}" presName="horz1" presStyleCnt="0"/>
      <dgm:spPr/>
    </dgm:pt>
    <dgm:pt modelId="{575319F3-CA81-486A-80D8-3EC28F30BC73}" type="pres">
      <dgm:prSet presAssocID="{A45E23BB-B7F7-42B8-BC79-FA2060307A88}" presName="tx1" presStyleLbl="revTx" presStyleIdx="3" presStyleCnt="5"/>
      <dgm:spPr/>
    </dgm:pt>
    <dgm:pt modelId="{1218732C-71E4-4430-9B87-5C974CCD19DD}" type="pres">
      <dgm:prSet presAssocID="{A45E23BB-B7F7-42B8-BC79-FA2060307A88}" presName="vert1" presStyleCnt="0"/>
      <dgm:spPr/>
    </dgm:pt>
    <dgm:pt modelId="{72B3EECC-982A-4B8B-8F3E-FD563895EEA7}" type="pres">
      <dgm:prSet presAssocID="{98E33D02-140C-4713-B0A4-9288D55E89E9}" presName="thickLine" presStyleLbl="alignNode1" presStyleIdx="4" presStyleCnt="5"/>
      <dgm:spPr/>
    </dgm:pt>
    <dgm:pt modelId="{C5054C2E-D923-4F00-B786-3A8B53040F21}" type="pres">
      <dgm:prSet presAssocID="{98E33D02-140C-4713-B0A4-9288D55E89E9}" presName="horz1" presStyleCnt="0"/>
      <dgm:spPr/>
    </dgm:pt>
    <dgm:pt modelId="{76F0826E-53BF-45BE-81F1-61B64406F0A6}" type="pres">
      <dgm:prSet presAssocID="{98E33D02-140C-4713-B0A4-9288D55E89E9}" presName="tx1" presStyleLbl="revTx" presStyleIdx="4" presStyleCnt="5"/>
      <dgm:spPr/>
    </dgm:pt>
    <dgm:pt modelId="{2FCCCAD4-D50A-4BD1-BDCD-2B9FAEBD31D9}" type="pres">
      <dgm:prSet presAssocID="{98E33D02-140C-4713-B0A4-9288D55E89E9}" presName="vert1" presStyleCnt="0"/>
      <dgm:spPr/>
    </dgm:pt>
  </dgm:ptLst>
  <dgm:cxnLst>
    <dgm:cxn modelId="{D762BE17-6968-4D77-B179-0CD693B03B7E}" type="presOf" srcId="{A45E23BB-B7F7-42B8-BC79-FA2060307A88}" destId="{575319F3-CA81-486A-80D8-3EC28F30BC73}" srcOrd="0" destOrd="0" presId="urn:microsoft.com/office/officeart/2008/layout/LinedList"/>
    <dgm:cxn modelId="{F3AF9C19-C0BA-42A7-ACE3-7140252D9312}" srcId="{23BBA313-D32A-4EDB-8D4B-E2CBEB6514FF}" destId="{813391C4-72B4-484C-8669-3ACAE5A67D4A}" srcOrd="2" destOrd="0" parTransId="{D0C55AB0-2448-4BF3-9944-1F1CB64B8FF9}" sibTransId="{A63D8313-6231-499F-A51A-F274E87573B8}"/>
    <dgm:cxn modelId="{9BC23821-BBBD-470C-875F-BEF6AEF693E6}" type="presOf" srcId="{103D78D2-1791-488B-B3D9-C81EEAE6AE1F}" destId="{1874B7EA-669A-4BD6-ACCB-AB74EEE09F50}" srcOrd="0" destOrd="0" presId="urn:microsoft.com/office/officeart/2008/layout/LinedList"/>
    <dgm:cxn modelId="{05CEEB24-8B62-419E-B198-72398A6DB432}" srcId="{23BBA313-D32A-4EDB-8D4B-E2CBEB6514FF}" destId="{063A77BB-C5D0-444C-B375-A2BC81DAC20D}" srcOrd="0" destOrd="0" parTransId="{A9AE5398-0F0F-4F97-94D2-3862ADA1D3D9}" sibTransId="{5AC99097-2A88-4955-AEF1-0045764F5238}"/>
    <dgm:cxn modelId="{80000F2E-7113-4309-9972-1879BD646A24}" type="presOf" srcId="{813391C4-72B4-484C-8669-3ACAE5A67D4A}" destId="{FEC1865D-27F6-4372-8416-2E0F8A3D8058}" srcOrd="0" destOrd="0" presId="urn:microsoft.com/office/officeart/2008/layout/LinedList"/>
    <dgm:cxn modelId="{57CA7761-CC3A-47D9-A5E0-62CCB19A11BF}" srcId="{23BBA313-D32A-4EDB-8D4B-E2CBEB6514FF}" destId="{A45E23BB-B7F7-42B8-BC79-FA2060307A88}" srcOrd="3" destOrd="0" parTransId="{85B5A808-4BEC-4AA3-9C6B-8C2EC219AB53}" sibTransId="{02329F34-393B-4F0B-8A51-5222CB8A8321}"/>
    <dgm:cxn modelId="{8AC82145-5998-4301-B5BB-FEF7EDC5FCAE}" type="presOf" srcId="{23BBA313-D32A-4EDB-8D4B-E2CBEB6514FF}" destId="{1D0C3D7E-7507-49FB-9766-D5E472C0B0F8}" srcOrd="0" destOrd="0" presId="urn:microsoft.com/office/officeart/2008/layout/LinedList"/>
    <dgm:cxn modelId="{22A7CE68-C7E4-4418-A071-69F9637782C5}" srcId="{23BBA313-D32A-4EDB-8D4B-E2CBEB6514FF}" destId="{98E33D02-140C-4713-B0A4-9288D55E89E9}" srcOrd="4" destOrd="0" parTransId="{761FE128-667B-4620-B8A2-9B4E47E21D8F}" sibTransId="{43B63144-C4B7-4C6B-8862-CE8FA73A2772}"/>
    <dgm:cxn modelId="{B172E276-4E96-4403-87B3-02B477C3B0D6}" type="presOf" srcId="{98E33D02-140C-4713-B0A4-9288D55E89E9}" destId="{76F0826E-53BF-45BE-81F1-61B64406F0A6}" srcOrd="0" destOrd="0" presId="urn:microsoft.com/office/officeart/2008/layout/LinedList"/>
    <dgm:cxn modelId="{C328D684-4A1D-4816-94DB-477D33B6B628}" srcId="{23BBA313-D32A-4EDB-8D4B-E2CBEB6514FF}" destId="{103D78D2-1791-488B-B3D9-C81EEAE6AE1F}" srcOrd="1" destOrd="0" parTransId="{AE7B13E8-729C-4B36-B354-6BC95A3F6C83}" sibTransId="{72C17A7D-A522-45B5-8A21-1CEB282928FE}"/>
    <dgm:cxn modelId="{ED95FBE7-D378-4C04-8806-AC6BD63ECABF}" type="presOf" srcId="{063A77BB-C5D0-444C-B375-A2BC81DAC20D}" destId="{ABFD3E31-1200-4EB6-9C22-CAAFAE91686F}" srcOrd="0" destOrd="0" presId="urn:microsoft.com/office/officeart/2008/layout/LinedList"/>
    <dgm:cxn modelId="{2835AA6B-BFD4-4743-AB9D-4A4CD66BBD9C}" type="presParOf" srcId="{1D0C3D7E-7507-49FB-9766-D5E472C0B0F8}" destId="{E1A4855F-C59C-425B-A621-F12EE3D55AD2}" srcOrd="0" destOrd="0" presId="urn:microsoft.com/office/officeart/2008/layout/LinedList"/>
    <dgm:cxn modelId="{5C147C0D-6C0B-43E8-BFF6-60DF040310FD}" type="presParOf" srcId="{1D0C3D7E-7507-49FB-9766-D5E472C0B0F8}" destId="{BE9B463E-5F69-4D52-9C14-F25071785E36}" srcOrd="1" destOrd="0" presId="urn:microsoft.com/office/officeart/2008/layout/LinedList"/>
    <dgm:cxn modelId="{9EED45EA-8D52-4AF1-86D0-CA95DCA3E37A}" type="presParOf" srcId="{BE9B463E-5F69-4D52-9C14-F25071785E36}" destId="{ABFD3E31-1200-4EB6-9C22-CAAFAE91686F}" srcOrd="0" destOrd="0" presId="urn:microsoft.com/office/officeart/2008/layout/LinedList"/>
    <dgm:cxn modelId="{0E30C1EB-EAAA-4F96-A90E-B924B72EDC7E}" type="presParOf" srcId="{BE9B463E-5F69-4D52-9C14-F25071785E36}" destId="{3ACF52DE-B94E-49C7-A941-47498749BD04}" srcOrd="1" destOrd="0" presId="urn:microsoft.com/office/officeart/2008/layout/LinedList"/>
    <dgm:cxn modelId="{B36B54E3-DB60-4E2F-82AC-59EE69909650}" type="presParOf" srcId="{1D0C3D7E-7507-49FB-9766-D5E472C0B0F8}" destId="{5A4686A1-ABFE-416B-9074-372EDC092B70}" srcOrd="2" destOrd="0" presId="urn:microsoft.com/office/officeart/2008/layout/LinedList"/>
    <dgm:cxn modelId="{ADDEBFFE-F428-4F0C-91DD-503D26F3FE8E}" type="presParOf" srcId="{1D0C3D7E-7507-49FB-9766-D5E472C0B0F8}" destId="{2B9ED5C1-5D21-42D0-952C-0352B9FD91F4}" srcOrd="3" destOrd="0" presId="urn:microsoft.com/office/officeart/2008/layout/LinedList"/>
    <dgm:cxn modelId="{96243BC6-B05D-47B1-960F-7570A73C77C7}" type="presParOf" srcId="{2B9ED5C1-5D21-42D0-952C-0352B9FD91F4}" destId="{1874B7EA-669A-4BD6-ACCB-AB74EEE09F50}" srcOrd="0" destOrd="0" presId="urn:microsoft.com/office/officeart/2008/layout/LinedList"/>
    <dgm:cxn modelId="{7FD59F66-1F57-4117-A18E-3DB20ED19B85}" type="presParOf" srcId="{2B9ED5C1-5D21-42D0-952C-0352B9FD91F4}" destId="{E3A5C640-3633-4B8D-AEF0-44E692D27A6F}" srcOrd="1" destOrd="0" presId="urn:microsoft.com/office/officeart/2008/layout/LinedList"/>
    <dgm:cxn modelId="{5B64345C-0BCC-40A1-91B7-6BA154031A64}" type="presParOf" srcId="{1D0C3D7E-7507-49FB-9766-D5E472C0B0F8}" destId="{AA93BBF6-1E65-4873-8B07-CA2D77792A71}" srcOrd="4" destOrd="0" presId="urn:microsoft.com/office/officeart/2008/layout/LinedList"/>
    <dgm:cxn modelId="{6A74BA43-680C-494F-9087-A75E83405CC1}" type="presParOf" srcId="{1D0C3D7E-7507-49FB-9766-D5E472C0B0F8}" destId="{2844A153-12E2-47F0-B4EE-662C37F537B4}" srcOrd="5" destOrd="0" presId="urn:microsoft.com/office/officeart/2008/layout/LinedList"/>
    <dgm:cxn modelId="{82F07318-2E4D-49FB-AB80-6D521238B13A}" type="presParOf" srcId="{2844A153-12E2-47F0-B4EE-662C37F537B4}" destId="{FEC1865D-27F6-4372-8416-2E0F8A3D8058}" srcOrd="0" destOrd="0" presId="urn:microsoft.com/office/officeart/2008/layout/LinedList"/>
    <dgm:cxn modelId="{20EB94FD-A81F-47B5-B218-21B1194A151C}" type="presParOf" srcId="{2844A153-12E2-47F0-B4EE-662C37F537B4}" destId="{39D2E278-6BDD-49A6-B32C-B458B99AB007}" srcOrd="1" destOrd="0" presId="urn:microsoft.com/office/officeart/2008/layout/LinedList"/>
    <dgm:cxn modelId="{5E4D587B-B50A-4F6C-AB00-E4E262670D7F}" type="presParOf" srcId="{1D0C3D7E-7507-49FB-9766-D5E472C0B0F8}" destId="{056521C2-BFD0-4A10-AAE7-D0EDE320CCB9}" srcOrd="6" destOrd="0" presId="urn:microsoft.com/office/officeart/2008/layout/LinedList"/>
    <dgm:cxn modelId="{DF40F9C1-514A-4172-B931-7AB82FD70E1F}" type="presParOf" srcId="{1D0C3D7E-7507-49FB-9766-D5E472C0B0F8}" destId="{BE81A9BC-106D-4A0E-BA14-1EDD0D4220EC}" srcOrd="7" destOrd="0" presId="urn:microsoft.com/office/officeart/2008/layout/LinedList"/>
    <dgm:cxn modelId="{6BAE3400-2E96-4FEC-90AD-5E0FC84F0353}" type="presParOf" srcId="{BE81A9BC-106D-4A0E-BA14-1EDD0D4220EC}" destId="{575319F3-CA81-486A-80D8-3EC28F30BC73}" srcOrd="0" destOrd="0" presId="urn:microsoft.com/office/officeart/2008/layout/LinedList"/>
    <dgm:cxn modelId="{40D46011-D258-4B04-9F1D-7C71B0604790}" type="presParOf" srcId="{BE81A9BC-106D-4A0E-BA14-1EDD0D4220EC}" destId="{1218732C-71E4-4430-9B87-5C974CCD19DD}" srcOrd="1" destOrd="0" presId="urn:microsoft.com/office/officeart/2008/layout/LinedList"/>
    <dgm:cxn modelId="{656E989D-696E-4B0C-A69C-9E5E65E0090C}" type="presParOf" srcId="{1D0C3D7E-7507-49FB-9766-D5E472C0B0F8}" destId="{72B3EECC-982A-4B8B-8F3E-FD563895EEA7}" srcOrd="8" destOrd="0" presId="urn:microsoft.com/office/officeart/2008/layout/LinedList"/>
    <dgm:cxn modelId="{53311C98-5E90-44A1-8859-5331FA461275}" type="presParOf" srcId="{1D0C3D7E-7507-49FB-9766-D5E472C0B0F8}" destId="{C5054C2E-D923-4F00-B786-3A8B53040F21}" srcOrd="9" destOrd="0" presId="urn:microsoft.com/office/officeart/2008/layout/LinedList"/>
    <dgm:cxn modelId="{8882A61D-9FA3-498D-BA71-0FE290E9BF5D}" type="presParOf" srcId="{C5054C2E-D923-4F00-B786-3A8B53040F21}" destId="{76F0826E-53BF-45BE-81F1-61B64406F0A6}" srcOrd="0" destOrd="0" presId="urn:microsoft.com/office/officeart/2008/layout/LinedList"/>
    <dgm:cxn modelId="{B531C341-A40E-4786-BE65-65A5A74FF7FF}" type="presParOf" srcId="{C5054C2E-D923-4F00-B786-3A8B53040F21}" destId="{2FCCCAD4-D50A-4BD1-BDCD-2B9FAEBD31D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4812B9-C0E6-4A0D-A2C4-CA73FCE578C6}"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5114E602-0C9B-492D-929C-E7CD8B52F2B3}">
      <dgm:prSet/>
      <dgm:spPr/>
      <dgm:t>
        <a:bodyPr/>
        <a:lstStyle/>
        <a:p>
          <a:r>
            <a:rPr lang="en-US" b="1"/>
            <a:t>Social: </a:t>
          </a:r>
          <a:r>
            <a:rPr lang="en-US"/>
            <a:t>CSR via food donations (Food for Good, Feeding America) enhances brand loyalty</a:t>
          </a:r>
        </a:p>
      </dgm:t>
    </dgm:pt>
    <dgm:pt modelId="{10350EFF-B338-4046-8C99-979F2E7A01C1}" type="parTrans" cxnId="{A59FD83D-A46C-4956-A990-8331648367F8}">
      <dgm:prSet/>
      <dgm:spPr/>
      <dgm:t>
        <a:bodyPr/>
        <a:lstStyle/>
        <a:p>
          <a:endParaRPr lang="en-US"/>
        </a:p>
      </dgm:t>
    </dgm:pt>
    <dgm:pt modelId="{DFF44EB7-BC77-470D-9054-9854E046ABEE}" type="sibTrans" cxnId="{A59FD83D-A46C-4956-A990-8331648367F8}">
      <dgm:prSet/>
      <dgm:spPr/>
      <dgm:t>
        <a:bodyPr/>
        <a:lstStyle/>
        <a:p>
          <a:endParaRPr lang="en-US"/>
        </a:p>
      </dgm:t>
    </dgm:pt>
    <dgm:pt modelId="{1A08016A-63AD-43ED-8FDA-208A648F50B5}">
      <dgm:prSet/>
      <dgm:spPr/>
      <dgm:t>
        <a:bodyPr/>
        <a:lstStyle/>
        <a:p>
          <a:r>
            <a:rPr lang="en-US" b="1"/>
            <a:t>Guest preferences: </a:t>
          </a:r>
          <a:r>
            <a:rPr lang="en-US"/>
            <a:t>76% favor sustainable hotels, 68% willing to pay more (Booking.com, 2024)</a:t>
          </a:r>
        </a:p>
      </dgm:t>
    </dgm:pt>
    <dgm:pt modelId="{8E8A97C9-B4AA-4CFF-994B-D77CC2D4F292}" type="parTrans" cxnId="{C18EA131-63F6-4D93-888B-4293C693B3CC}">
      <dgm:prSet/>
      <dgm:spPr/>
      <dgm:t>
        <a:bodyPr/>
        <a:lstStyle/>
        <a:p>
          <a:endParaRPr lang="en-US"/>
        </a:p>
      </dgm:t>
    </dgm:pt>
    <dgm:pt modelId="{BFB9A102-E381-4214-9FB0-ABCD71BD68E2}" type="sibTrans" cxnId="{C18EA131-63F6-4D93-888B-4293C693B3CC}">
      <dgm:prSet/>
      <dgm:spPr/>
      <dgm:t>
        <a:bodyPr/>
        <a:lstStyle/>
        <a:p>
          <a:endParaRPr lang="en-US"/>
        </a:p>
      </dgm:t>
    </dgm:pt>
    <dgm:pt modelId="{D1D96A50-657F-4C41-BC69-322FB25FC2DE}">
      <dgm:prSet/>
      <dgm:spPr/>
      <dgm:t>
        <a:bodyPr/>
        <a:lstStyle/>
        <a:p>
          <a:r>
            <a:rPr lang="en-US" b="1"/>
            <a:t>Environmental: </a:t>
          </a:r>
          <a:r>
            <a:rPr lang="en-US"/>
            <a:t>1 ton avoided waste prevents 4.5 tons CO2-eq emissions (UNEP, 2024)</a:t>
          </a:r>
        </a:p>
      </dgm:t>
    </dgm:pt>
    <dgm:pt modelId="{D4F3FFEC-04E4-4B51-B0F0-832F38E3D80D}" type="parTrans" cxnId="{52EFC696-C46C-4099-A5EE-23E0C1DDF78E}">
      <dgm:prSet/>
      <dgm:spPr/>
      <dgm:t>
        <a:bodyPr/>
        <a:lstStyle/>
        <a:p>
          <a:endParaRPr lang="en-US"/>
        </a:p>
      </dgm:t>
    </dgm:pt>
    <dgm:pt modelId="{99F34EFA-B14A-49CF-BE75-C11C925E6834}" type="sibTrans" cxnId="{52EFC696-C46C-4099-A5EE-23E0C1DDF78E}">
      <dgm:prSet/>
      <dgm:spPr/>
      <dgm:t>
        <a:bodyPr/>
        <a:lstStyle/>
        <a:p>
          <a:endParaRPr lang="en-US"/>
        </a:p>
      </dgm:t>
    </dgm:pt>
    <dgm:pt modelId="{7C8A0000-7CD8-4D85-BD7A-E2D4614A1671}">
      <dgm:prSet/>
      <dgm:spPr/>
      <dgm:t>
        <a:bodyPr/>
        <a:lstStyle/>
        <a:p>
          <a:r>
            <a:rPr lang="en-US" b="1"/>
            <a:t>Marriott progress: </a:t>
          </a:r>
          <a:r>
            <a:rPr lang="en-US"/>
            <a:t>42% reduction in landfill waste intensity since 2016 (ESG Report, 2023)</a:t>
          </a:r>
        </a:p>
      </dgm:t>
    </dgm:pt>
    <dgm:pt modelId="{B36FFDA0-4659-4CC9-8D07-3364494F5A08}" type="parTrans" cxnId="{94BB9EE5-7CA3-49F7-84F9-314485AE7CEC}">
      <dgm:prSet/>
      <dgm:spPr/>
      <dgm:t>
        <a:bodyPr/>
        <a:lstStyle/>
        <a:p>
          <a:endParaRPr lang="en-US"/>
        </a:p>
      </dgm:t>
    </dgm:pt>
    <dgm:pt modelId="{292C5C53-D765-434A-9455-9CB7AEC57964}" type="sibTrans" cxnId="{94BB9EE5-7CA3-49F7-84F9-314485AE7CEC}">
      <dgm:prSet/>
      <dgm:spPr/>
      <dgm:t>
        <a:bodyPr/>
        <a:lstStyle/>
        <a:p>
          <a:endParaRPr lang="en-US"/>
        </a:p>
      </dgm:t>
    </dgm:pt>
    <dgm:pt modelId="{02B865FB-B2D9-4AA8-AE06-374115801074}">
      <dgm:prSet/>
      <dgm:spPr/>
      <dgm:t>
        <a:bodyPr/>
        <a:lstStyle/>
        <a:p>
          <a:r>
            <a:rPr lang="en-US" b="1" i="1"/>
            <a:t>Aligns with community hunger relief efforts</a:t>
          </a:r>
          <a:endParaRPr lang="en-US"/>
        </a:p>
      </dgm:t>
    </dgm:pt>
    <dgm:pt modelId="{9DA78EF8-A20E-437A-9BF6-CA68CD1ED5EA}" type="parTrans" cxnId="{599D5B28-E141-4DF9-B820-60C751DF792D}">
      <dgm:prSet/>
      <dgm:spPr/>
      <dgm:t>
        <a:bodyPr/>
        <a:lstStyle/>
        <a:p>
          <a:endParaRPr lang="en-US"/>
        </a:p>
      </dgm:t>
    </dgm:pt>
    <dgm:pt modelId="{D611EA94-0913-4225-A761-B67CFC9F9C76}" type="sibTrans" cxnId="{599D5B28-E141-4DF9-B820-60C751DF792D}">
      <dgm:prSet/>
      <dgm:spPr/>
      <dgm:t>
        <a:bodyPr/>
        <a:lstStyle/>
        <a:p>
          <a:endParaRPr lang="en-US"/>
        </a:p>
      </dgm:t>
    </dgm:pt>
    <dgm:pt modelId="{F23AC61E-9928-4E82-8514-E7AF24E69FB0}" type="pres">
      <dgm:prSet presAssocID="{644812B9-C0E6-4A0D-A2C4-CA73FCE578C6}" presName="vert0" presStyleCnt="0">
        <dgm:presLayoutVars>
          <dgm:dir/>
          <dgm:animOne val="branch"/>
          <dgm:animLvl val="lvl"/>
        </dgm:presLayoutVars>
      </dgm:prSet>
      <dgm:spPr/>
    </dgm:pt>
    <dgm:pt modelId="{83BC9269-16C4-4377-8329-BC725DC8D9EE}" type="pres">
      <dgm:prSet presAssocID="{5114E602-0C9B-492D-929C-E7CD8B52F2B3}" presName="thickLine" presStyleLbl="alignNode1" presStyleIdx="0" presStyleCnt="5"/>
      <dgm:spPr/>
    </dgm:pt>
    <dgm:pt modelId="{E121E003-EB40-416D-A541-8365C7FCA850}" type="pres">
      <dgm:prSet presAssocID="{5114E602-0C9B-492D-929C-E7CD8B52F2B3}" presName="horz1" presStyleCnt="0"/>
      <dgm:spPr/>
    </dgm:pt>
    <dgm:pt modelId="{F17A3B93-00E3-4311-80CE-C518A0F6B803}" type="pres">
      <dgm:prSet presAssocID="{5114E602-0C9B-492D-929C-E7CD8B52F2B3}" presName="tx1" presStyleLbl="revTx" presStyleIdx="0" presStyleCnt="5"/>
      <dgm:spPr/>
    </dgm:pt>
    <dgm:pt modelId="{CDDB5A11-2890-42F4-932B-8E810A13139E}" type="pres">
      <dgm:prSet presAssocID="{5114E602-0C9B-492D-929C-E7CD8B52F2B3}" presName="vert1" presStyleCnt="0"/>
      <dgm:spPr/>
    </dgm:pt>
    <dgm:pt modelId="{7548413C-5A67-4644-86C3-82C21E10BD31}" type="pres">
      <dgm:prSet presAssocID="{1A08016A-63AD-43ED-8FDA-208A648F50B5}" presName="thickLine" presStyleLbl="alignNode1" presStyleIdx="1" presStyleCnt="5"/>
      <dgm:spPr/>
    </dgm:pt>
    <dgm:pt modelId="{8093BB8A-04E8-4CE5-93D5-A0C40BBC4733}" type="pres">
      <dgm:prSet presAssocID="{1A08016A-63AD-43ED-8FDA-208A648F50B5}" presName="horz1" presStyleCnt="0"/>
      <dgm:spPr/>
    </dgm:pt>
    <dgm:pt modelId="{EC290EE7-C0DE-494D-ABC3-EE88B16A2BA8}" type="pres">
      <dgm:prSet presAssocID="{1A08016A-63AD-43ED-8FDA-208A648F50B5}" presName="tx1" presStyleLbl="revTx" presStyleIdx="1" presStyleCnt="5"/>
      <dgm:spPr/>
    </dgm:pt>
    <dgm:pt modelId="{F2288ECF-6826-4A38-ACD2-A11052E5220F}" type="pres">
      <dgm:prSet presAssocID="{1A08016A-63AD-43ED-8FDA-208A648F50B5}" presName="vert1" presStyleCnt="0"/>
      <dgm:spPr/>
    </dgm:pt>
    <dgm:pt modelId="{66DC0182-F68C-476D-A1E6-D9D1227775F3}" type="pres">
      <dgm:prSet presAssocID="{D1D96A50-657F-4C41-BC69-322FB25FC2DE}" presName="thickLine" presStyleLbl="alignNode1" presStyleIdx="2" presStyleCnt="5"/>
      <dgm:spPr/>
    </dgm:pt>
    <dgm:pt modelId="{28F5F648-E9D7-4328-BAE9-773B83DE3C03}" type="pres">
      <dgm:prSet presAssocID="{D1D96A50-657F-4C41-BC69-322FB25FC2DE}" presName="horz1" presStyleCnt="0"/>
      <dgm:spPr/>
    </dgm:pt>
    <dgm:pt modelId="{4BCA0438-7211-4264-9D6D-BE172C2607DA}" type="pres">
      <dgm:prSet presAssocID="{D1D96A50-657F-4C41-BC69-322FB25FC2DE}" presName="tx1" presStyleLbl="revTx" presStyleIdx="2" presStyleCnt="5"/>
      <dgm:spPr/>
    </dgm:pt>
    <dgm:pt modelId="{CCEE06B5-CD04-462C-968F-25A4AF255043}" type="pres">
      <dgm:prSet presAssocID="{D1D96A50-657F-4C41-BC69-322FB25FC2DE}" presName="vert1" presStyleCnt="0"/>
      <dgm:spPr/>
    </dgm:pt>
    <dgm:pt modelId="{8414995F-83FB-46E7-8C30-AF3DF6949097}" type="pres">
      <dgm:prSet presAssocID="{7C8A0000-7CD8-4D85-BD7A-E2D4614A1671}" presName="thickLine" presStyleLbl="alignNode1" presStyleIdx="3" presStyleCnt="5"/>
      <dgm:spPr/>
    </dgm:pt>
    <dgm:pt modelId="{A0C4FBA9-C826-4E80-8C6C-BC5ADD774282}" type="pres">
      <dgm:prSet presAssocID="{7C8A0000-7CD8-4D85-BD7A-E2D4614A1671}" presName="horz1" presStyleCnt="0"/>
      <dgm:spPr/>
    </dgm:pt>
    <dgm:pt modelId="{7348016A-8AD3-4F26-84AF-C5EAEA911062}" type="pres">
      <dgm:prSet presAssocID="{7C8A0000-7CD8-4D85-BD7A-E2D4614A1671}" presName="tx1" presStyleLbl="revTx" presStyleIdx="3" presStyleCnt="5"/>
      <dgm:spPr/>
    </dgm:pt>
    <dgm:pt modelId="{6E21BFCC-48D7-41E2-8B0E-31D0BAB0BAD3}" type="pres">
      <dgm:prSet presAssocID="{7C8A0000-7CD8-4D85-BD7A-E2D4614A1671}" presName="vert1" presStyleCnt="0"/>
      <dgm:spPr/>
    </dgm:pt>
    <dgm:pt modelId="{0DD815B5-1363-403F-94CF-28EEB0A41746}" type="pres">
      <dgm:prSet presAssocID="{02B865FB-B2D9-4AA8-AE06-374115801074}" presName="thickLine" presStyleLbl="alignNode1" presStyleIdx="4" presStyleCnt="5"/>
      <dgm:spPr/>
    </dgm:pt>
    <dgm:pt modelId="{7D29F338-2A49-4F22-ACC2-49B8E078460C}" type="pres">
      <dgm:prSet presAssocID="{02B865FB-B2D9-4AA8-AE06-374115801074}" presName="horz1" presStyleCnt="0"/>
      <dgm:spPr/>
    </dgm:pt>
    <dgm:pt modelId="{95FDBA6E-8AEA-4C26-A879-8FBF67766E47}" type="pres">
      <dgm:prSet presAssocID="{02B865FB-B2D9-4AA8-AE06-374115801074}" presName="tx1" presStyleLbl="revTx" presStyleIdx="4" presStyleCnt="5"/>
      <dgm:spPr/>
    </dgm:pt>
    <dgm:pt modelId="{ECEA28D6-E3B6-47E7-877A-135928B0262D}" type="pres">
      <dgm:prSet presAssocID="{02B865FB-B2D9-4AA8-AE06-374115801074}" presName="vert1" presStyleCnt="0"/>
      <dgm:spPr/>
    </dgm:pt>
  </dgm:ptLst>
  <dgm:cxnLst>
    <dgm:cxn modelId="{599D5B28-E141-4DF9-B820-60C751DF792D}" srcId="{644812B9-C0E6-4A0D-A2C4-CA73FCE578C6}" destId="{02B865FB-B2D9-4AA8-AE06-374115801074}" srcOrd="4" destOrd="0" parTransId="{9DA78EF8-A20E-437A-9BF6-CA68CD1ED5EA}" sibTransId="{D611EA94-0913-4225-A761-B67CFC9F9C76}"/>
    <dgm:cxn modelId="{C18EA131-63F6-4D93-888B-4293C693B3CC}" srcId="{644812B9-C0E6-4A0D-A2C4-CA73FCE578C6}" destId="{1A08016A-63AD-43ED-8FDA-208A648F50B5}" srcOrd="1" destOrd="0" parTransId="{8E8A97C9-B4AA-4CFF-994B-D77CC2D4F292}" sibTransId="{BFB9A102-E381-4214-9FB0-ABCD71BD68E2}"/>
    <dgm:cxn modelId="{A59FD83D-A46C-4956-A990-8331648367F8}" srcId="{644812B9-C0E6-4A0D-A2C4-CA73FCE578C6}" destId="{5114E602-0C9B-492D-929C-E7CD8B52F2B3}" srcOrd="0" destOrd="0" parTransId="{10350EFF-B338-4046-8C99-979F2E7A01C1}" sibTransId="{DFF44EB7-BC77-470D-9054-9854E046ABEE}"/>
    <dgm:cxn modelId="{10C0865C-6E06-406E-81D3-E7F06B0B6953}" type="presOf" srcId="{02B865FB-B2D9-4AA8-AE06-374115801074}" destId="{95FDBA6E-8AEA-4C26-A879-8FBF67766E47}" srcOrd="0" destOrd="0" presId="urn:microsoft.com/office/officeart/2008/layout/LinedList"/>
    <dgm:cxn modelId="{5AD8574E-FEBA-44F7-9F79-E6197B50FACE}" type="presOf" srcId="{5114E602-0C9B-492D-929C-E7CD8B52F2B3}" destId="{F17A3B93-00E3-4311-80CE-C518A0F6B803}" srcOrd="0" destOrd="0" presId="urn:microsoft.com/office/officeart/2008/layout/LinedList"/>
    <dgm:cxn modelId="{52EFC696-C46C-4099-A5EE-23E0C1DDF78E}" srcId="{644812B9-C0E6-4A0D-A2C4-CA73FCE578C6}" destId="{D1D96A50-657F-4C41-BC69-322FB25FC2DE}" srcOrd="2" destOrd="0" parTransId="{D4F3FFEC-04E4-4B51-B0F0-832F38E3D80D}" sibTransId="{99F34EFA-B14A-49CF-BE75-C11C925E6834}"/>
    <dgm:cxn modelId="{0779C3AA-46BD-4F24-8792-5E2044A43ABE}" type="presOf" srcId="{D1D96A50-657F-4C41-BC69-322FB25FC2DE}" destId="{4BCA0438-7211-4264-9D6D-BE172C2607DA}" srcOrd="0" destOrd="0" presId="urn:microsoft.com/office/officeart/2008/layout/LinedList"/>
    <dgm:cxn modelId="{C711A6CF-21EF-4E46-B296-711708721B19}" type="presOf" srcId="{7C8A0000-7CD8-4D85-BD7A-E2D4614A1671}" destId="{7348016A-8AD3-4F26-84AF-C5EAEA911062}" srcOrd="0" destOrd="0" presId="urn:microsoft.com/office/officeart/2008/layout/LinedList"/>
    <dgm:cxn modelId="{94BB9EE5-7CA3-49F7-84F9-314485AE7CEC}" srcId="{644812B9-C0E6-4A0D-A2C4-CA73FCE578C6}" destId="{7C8A0000-7CD8-4D85-BD7A-E2D4614A1671}" srcOrd="3" destOrd="0" parTransId="{B36FFDA0-4659-4CC9-8D07-3364494F5A08}" sibTransId="{292C5C53-D765-434A-9455-9CB7AEC57964}"/>
    <dgm:cxn modelId="{68EEF5EE-A653-4D05-A205-4BF3BD6BA530}" type="presOf" srcId="{644812B9-C0E6-4A0D-A2C4-CA73FCE578C6}" destId="{F23AC61E-9928-4E82-8514-E7AF24E69FB0}" srcOrd="0" destOrd="0" presId="urn:microsoft.com/office/officeart/2008/layout/LinedList"/>
    <dgm:cxn modelId="{CC10C5F0-3B8D-4548-B8AF-2D87DDB2419F}" type="presOf" srcId="{1A08016A-63AD-43ED-8FDA-208A648F50B5}" destId="{EC290EE7-C0DE-494D-ABC3-EE88B16A2BA8}" srcOrd="0" destOrd="0" presId="urn:microsoft.com/office/officeart/2008/layout/LinedList"/>
    <dgm:cxn modelId="{A72B20D7-207D-4068-B2BB-6B5249AD4ED1}" type="presParOf" srcId="{F23AC61E-9928-4E82-8514-E7AF24E69FB0}" destId="{83BC9269-16C4-4377-8329-BC725DC8D9EE}" srcOrd="0" destOrd="0" presId="urn:microsoft.com/office/officeart/2008/layout/LinedList"/>
    <dgm:cxn modelId="{567A589B-59B9-4ED4-A990-86E8D6F175C2}" type="presParOf" srcId="{F23AC61E-9928-4E82-8514-E7AF24E69FB0}" destId="{E121E003-EB40-416D-A541-8365C7FCA850}" srcOrd="1" destOrd="0" presId="urn:microsoft.com/office/officeart/2008/layout/LinedList"/>
    <dgm:cxn modelId="{41133D35-8EB0-4EE7-8544-9F240626744E}" type="presParOf" srcId="{E121E003-EB40-416D-A541-8365C7FCA850}" destId="{F17A3B93-00E3-4311-80CE-C518A0F6B803}" srcOrd="0" destOrd="0" presId="urn:microsoft.com/office/officeart/2008/layout/LinedList"/>
    <dgm:cxn modelId="{2C964094-0BC8-499B-810C-D90CF0FA28D2}" type="presParOf" srcId="{E121E003-EB40-416D-A541-8365C7FCA850}" destId="{CDDB5A11-2890-42F4-932B-8E810A13139E}" srcOrd="1" destOrd="0" presId="urn:microsoft.com/office/officeart/2008/layout/LinedList"/>
    <dgm:cxn modelId="{EC1EC7B7-5967-4649-B9C1-9E0A60204D71}" type="presParOf" srcId="{F23AC61E-9928-4E82-8514-E7AF24E69FB0}" destId="{7548413C-5A67-4644-86C3-82C21E10BD31}" srcOrd="2" destOrd="0" presId="urn:microsoft.com/office/officeart/2008/layout/LinedList"/>
    <dgm:cxn modelId="{F59B239C-134A-4CB8-ACE3-5B00029CBF9C}" type="presParOf" srcId="{F23AC61E-9928-4E82-8514-E7AF24E69FB0}" destId="{8093BB8A-04E8-4CE5-93D5-A0C40BBC4733}" srcOrd="3" destOrd="0" presId="urn:microsoft.com/office/officeart/2008/layout/LinedList"/>
    <dgm:cxn modelId="{74551F37-B110-47DA-A584-ADCC83F882B3}" type="presParOf" srcId="{8093BB8A-04E8-4CE5-93D5-A0C40BBC4733}" destId="{EC290EE7-C0DE-494D-ABC3-EE88B16A2BA8}" srcOrd="0" destOrd="0" presId="urn:microsoft.com/office/officeart/2008/layout/LinedList"/>
    <dgm:cxn modelId="{6FEBEE56-7FE9-428D-84AD-6D56BF5C3C27}" type="presParOf" srcId="{8093BB8A-04E8-4CE5-93D5-A0C40BBC4733}" destId="{F2288ECF-6826-4A38-ACD2-A11052E5220F}" srcOrd="1" destOrd="0" presId="urn:microsoft.com/office/officeart/2008/layout/LinedList"/>
    <dgm:cxn modelId="{0DD523AA-D196-4318-B18C-6C8ACD998C49}" type="presParOf" srcId="{F23AC61E-9928-4E82-8514-E7AF24E69FB0}" destId="{66DC0182-F68C-476D-A1E6-D9D1227775F3}" srcOrd="4" destOrd="0" presId="urn:microsoft.com/office/officeart/2008/layout/LinedList"/>
    <dgm:cxn modelId="{AF1C456D-A894-47D5-A80F-0A2DA082ED5B}" type="presParOf" srcId="{F23AC61E-9928-4E82-8514-E7AF24E69FB0}" destId="{28F5F648-E9D7-4328-BAE9-773B83DE3C03}" srcOrd="5" destOrd="0" presId="urn:microsoft.com/office/officeart/2008/layout/LinedList"/>
    <dgm:cxn modelId="{13C3A897-8EDA-42EA-867E-D69EB10983B7}" type="presParOf" srcId="{28F5F648-E9D7-4328-BAE9-773B83DE3C03}" destId="{4BCA0438-7211-4264-9D6D-BE172C2607DA}" srcOrd="0" destOrd="0" presId="urn:microsoft.com/office/officeart/2008/layout/LinedList"/>
    <dgm:cxn modelId="{BEFBACC3-6F17-4ACA-813E-ED0241FF02A0}" type="presParOf" srcId="{28F5F648-E9D7-4328-BAE9-773B83DE3C03}" destId="{CCEE06B5-CD04-462C-968F-25A4AF255043}" srcOrd="1" destOrd="0" presId="urn:microsoft.com/office/officeart/2008/layout/LinedList"/>
    <dgm:cxn modelId="{7BA33519-47AF-4031-B5AB-E77C4930300A}" type="presParOf" srcId="{F23AC61E-9928-4E82-8514-E7AF24E69FB0}" destId="{8414995F-83FB-46E7-8C30-AF3DF6949097}" srcOrd="6" destOrd="0" presId="urn:microsoft.com/office/officeart/2008/layout/LinedList"/>
    <dgm:cxn modelId="{B14BA07C-3F3F-4931-B612-74C1E906098C}" type="presParOf" srcId="{F23AC61E-9928-4E82-8514-E7AF24E69FB0}" destId="{A0C4FBA9-C826-4E80-8C6C-BC5ADD774282}" srcOrd="7" destOrd="0" presId="urn:microsoft.com/office/officeart/2008/layout/LinedList"/>
    <dgm:cxn modelId="{6314BC1F-703C-4C3D-9C41-59B5695CBA1E}" type="presParOf" srcId="{A0C4FBA9-C826-4E80-8C6C-BC5ADD774282}" destId="{7348016A-8AD3-4F26-84AF-C5EAEA911062}" srcOrd="0" destOrd="0" presId="urn:microsoft.com/office/officeart/2008/layout/LinedList"/>
    <dgm:cxn modelId="{A330C764-1C72-41A2-B534-D4B9685EC33B}" type="presParOf" srcId="{A0C4FBA9-C826-4E80-8C6C-BC5ADD774282}" destId="{6E21BFCC-48D7-41E2-8B0E-31D0BAB0BAD3}" srcOrd="1" destOrd="0" presId="urn:microsoft.com/office/officeart/2008/layout/LinedList"/>
    <dgm:cxn modelId="{2D7AD9B8-1DAB-4AFC-ADB5-A86045143C1F}" type="presParOf" srcId="{F23AC61E-9928-4E82-8514-E7AF24E69FB0}" destId="{0DD815B5-1363-403F-94CF-28EEB0A41746}" srcOrd="8" destOrd="0" presId="urn:microsoft.com/office/officeart/2008/layout/LinedList"/>
    <dgm:cxn modelId="{1717099F-A18C-4395-AEC7-5738CE3ED07F}" type="presParOf" srcId="{F23AC61E-9928-4E82-8514-E7AF24E69FB0}" destId="{7D29F338-2A49-4F22-ACC2-49B8E078460C}" srcOrd="9" destOrd="0" presId="urn:microsoft.com/office/officeart/2008/layout/LinedList"/>
    <dgm:cxn modelId="{C2D096D6-E52F-4038-9FF3-1B79A0FDEF6B}" type="presParOf" srcId="{7D29F338-2A49-4F22-ACC2-49B8E078460C}" destId="{95FDBA6E-8AEA-4C26-A879-8FBF67766E47}" srcOrd="0" destOrd="0" presId="urn:microsoft.com/office/officeart/2008/layout/LinedList"/>
    <dgm:cxn modelId="{C8D99379-1F1A-4E46-9B1A-07E68671BC36}" type="presParOf" srcId="{7D29F338-2A49-4F22-ACC2-49B8E078460C}" destId="{ECEA28D6-E3B6-47E7-877A-135928B0262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9A8FFB-350B-4DB2-BF23-C7178CB04634}" type="doc">
      <dgm:prSet loTypeId="urn:microsoft.com/office/officeart/2018/2/layout/IconVerticalSolidList" loCatId="icon" qsTypeId="urn:microsoft.com/office/officeart/2005/8/quickstyle/simple1" qsCatId="simple" csTypeId="urn:microsoft.com/office/officeart/2005/8/colors/accent0_1" csCatId="mainScheme" phldr="1"/>
      <dgm:spPr/>
      <dgm:t>
        <a:bodyPr/>
        <a:lstStyle/>
        <a:p>
          <a:endParaRPr lang="en-US"/>
        </a:p>
      </dgm:t>
    </dgm:pt>
    <dgm:pt modelId="{4B17A4AA-1A73-47BD-BBBF-910FFAB27435}">
      <dgm:prSet/>
      <dgm:spPr/>
      <dgm:t>
        <a:bodyPr/>
        <a:lstStyle/>
        <a:p>
          <a:pPr>
            <a:lnSpc>
              <a:spcPct val="100000"/>
            </a:lnSpc>
          </a:pPr>
          <a:r>
            <a:rPr lang="en-US" b="1"/>
            <a:t>Qualitative approach: </a:t>
          </a:r>
          <a:r>
            <a:rPr lang="en-US"/>
            <a:t>Secondary data analysis (academic/industry reports, 2019-2024)</a:t>
          </a:r>
        </a:p>
      </dgm:t>
    </dgm:pt>
    <dgm:pt modelId="{722E1247-658B-460C-B28C-C51059181AFB}" type="parTrans" cxnId="{4BA25A3F-BF90-464D-B294-A7DEE499EE22}">
      <dgm:prSet/>
      <dgm:spPr/>
      <dgm:t>
        <a:bodyPr/>
        <a:lstStyle/>
        <a:p>
          <a:endParaRPr lang="en-US"/>
        </a:p>
      </dgm:t>
    </dgm:pt>
    <dgm:pt modelId="{96057CD3-323B-44B1-AE97-4C1B05C156FE}" type="sibTrans" cxnId="{4BA25A3F-BF90-464D-B294-A7DEE499EE22}">
      <dgm:prSet/>
      <dgm:spPr/>
      <dgm:t>
        <a:bodyPr/>
        <a:lstStyle/>
        <a:p>
          <a:endParaRPr lang="en-US"/>
        </a:p>
      </dgm:t>
    </dgm:pt>
    <dgm:pt modelId="{E783D08A-50E7-4580-AFB9-D50B0D2CAC64}">
      <dgm:prSet/>
      <dgm:spPr/>
      <dgm:t>
        <a:bodyPr/>
        <a:lstStyle/>
        <a:p>
          <a:pPr>
            <a:lnSpc>
              <a:spcPct val="100000"/>
            </a:lnSpc>
          </a:pPr>
          <a:r>
            <a:rPr lang="en-US" b="1"/>
            <a:t>Sources: </a:t>
          </a:r>
          <a:r>
            <a:rPr lang="en-US"/>
            <a:t>Marriott Serve 360/ESG reports, UNEP Food Waste Index, peer-reviewed articles</a:t>
          </a:r>
        </a:p>
      </dgm:t>
    </dgm:pt>
    <dgm:pt modelId="{8B2BDBED-9BA6-4DB7-AA97-7E3B2C2290F7}" type="parTrans" cxnId="{D68D08B5-398F-4178-870E-B66D4EDA94B2}">
      <dgm:prSet/>
      <dgm:spPr/>
      <dgm:t>
        <a:bodyPr/>
        <a:lstStyle/>
        <a:p>
          <a:endParaRPr lang="en-US"/>
        </a:p>
      </dgm:t>
    </dgm:pt>
    <dgm:pt modelId="{1E8181AD-2291-415F-BE89-022967455899}" type="sibTrans" cxnId="{D68D08B5-398F-4178-870E-B66D4EDA94B2}">
      <dgm:prSet/>
      <dgm:spPr/>
      <dgm:t>
        <a:bodyPr/>
        <a:lstStyle/>
        <a:p>
          <a:endParaRPr lang="en-US"/>
        </a:p>
      </dgm:t>
    </dgm:pt>
    <dgm:pt modelId="{6613A369-BD25-457F-A68A-D177535FC1A7}">
      <dgm:prSet/>
      <dgm:spPr/>
      <dgm:t>
        <a:bodyPr/>
        <a:lstStyle/>
        <a:p>
          <a:pPr>
            <a:lnSpc>
              <a:spcPct val="100000"/>
            </a:lnSpc>
          </a:pPr>
          <a:r>
            <a:rPr lang="en-US" b="1"/>
            <a:t>Analysis: </a:t>
          </a:r>
          <a:r>
            <a:rPr lang="en-US"/>
            <a:t>Thematic analysis for trends in waste management</a:t>
          </a:r>
        </a:p>
      </dgm:t>
    </dgm:pt>
    <dgm:pt modelId="{BF6981C3-F140-41CE-9E20-0163EA6CB3E7}" type="parTrans" cxnId="{0822C813-EA8B-4C36-927A-203823D69D82}">
      <dgm:prSet/>
      <dgm:spPr/>
      <dgm:t>
        <a:bodyPr/>
        <a:lstStyle/>
        <a:p>
          <a:endParaRPr lang="en-US"/>
        </a:p>
      </dgm:t>
    </dgm:pt>
    <dgm:pt modelId="{15A8FD0D-E68D-45DF-A96C-4E4FEE290D55}" type="sibTrans" cxnId="{0822C813-EA8B-4C36-927A-203823D69D82}">
      <dgm:prSet/>
      <dgm:spPr/>
      <dgm:t>
        <a:bodyPr/>
        <a:lstStyle/>
        <a:p>
          <a:endParaRPr lang="en-US"/>
        </a:p>
      </dgm:t>
    </dgm:pt>
    <dgm:pt modelId="{ABE8386D-1F76-40F2-BD47-41763CA7C4E9}">
      <dgm:prSet/>
      <dgm:spPr/>
      <dgm:t>
        <a:bodyPr/>
        <a:lstStyle/>
        <a:p>
          <a:pPr>
            <a:lnSpc>
              <a:spcPct val="100000"/>
            </a:lnSpc>
          </a:pPr>
          <a:r>
            <a:rPr lang="en-US" b="1" dirty="0"/>
            <a:t>Frameworks: </a:t>
          </a:r>
          <a:r>
            <a:rPr lang="en-US" dirty="0"/>
            <a:t>PEST and SWOT for external/internal evaluation</a:t>
          </a:r>
        </a:p>
      </dgm:t>
    </dgm:pt>
    <dgm:pt modelId="{CD70601C-5248-4B15-8FD8-91D2A8BB3FB4}" type="parTrans" cxnId="{1321A953-4D83-4293-9FB0-A77604A960C8}">
      <dgm:prSet/>
      <dgm:spPr/>
      <dgm:t>
        <a:bodyPr/>
        <a:lstStyle/>
        <a:p>
          <a:endParaRPr lang="en-US"/>
        </a:p>
      </dgm:t>
    </dgm:pt>
    <dgm:pt modelId="{E85D3946-5FC2-43BD-8F17-262997FC9E3C}" type="sibTrans" cxnId="{1321A953-4D83-4293-9FB0-A77604A960C8}">
      <dgm:prSet/>
      <dgm:spPr/>
      <dgm:t>
        <a:bodyPr/>
        <a:lstStyle/>
        <a:p>
          <a:endParaRPr lang="en-US"/>
        </a:p>
      </dgm:t>
    </dgm:pt>
    <dgm:pt modelId="{8C10DD94-DE00-4936-8922-E79166288D6A}">
      <dgm:prSet/>
      <dgm:spPr/>
      <dgm:t>
        <a:bodyPr/>
        <a:lstStyle/>
        <a:p>
          <a:pPr>
            <a:lnSpc>
              <a:spcPct val="100000"/>
            </a:lnSpc>
          </a:pPr>
          <a:r>
            <a:rPr lang="en-US" b="1"/>
            <a:t>Ethical: </a:t>
          </a:r>
          <a:r>
            <a:rPr lang="en-US"/>
            <a:t>Proper citation of sources; data triangulation for validity</a:t>
          </a:r>
        </a:p>
      </dgm:t>
    </dgm:pt>
    <dgm:pt modelId="{E4DA758B-9EFC-4EED-B1D0-90F9EDEFC5D8}" type="parTrans" cxnId="{BC32823C-072F-4D55-AD52-8B488C40FA0A}">
      <dgm:prSet/>
      <dgm:spPr/>
      <dgm:t>
        <a:bodyPr/>
        <a:lstStyle/>
        <a:p>
          <a:endParaRPr lang="en-US"/>
        </a:p>
      </dgm:t>
    </dgm:pt>
    <dgm:pt modelId="{61AAD2CB-AB50-4D63-88C2-85FAC39DF170}" type="sibTrans" cxnId="{BC32823C-072F-4D55-AD52-8B488C40FA0A}">
      <dgm:prSet/>
      <dgm:spPr/>
      <dgm:t>
        <a:bodyPr/>
        <a:lstStyle/>
        <a:p>
          <a:endParaRPr lang="en-US"/>
        </a:p>
      </dgm:t>
    </dgm:pt>
    <dgm:pt modelId="{AC60105E-2E19-4201-A4CF-DE0444B7831C}" type="pres">
      <dgm:prSet presAssocID="{A89A8FFB-350B-4DB2-BF23-C7178CB04634}" presName="root" presStyleCnt="0">
        <dgm:presLayoutVars>
          <dgm:dir/>
          <dgm:resizeHandles val="exact"/>
        </dgm:presLayoutVars>
      </dgm:prSet>
      <dgm:spPr/>
    </dgm:pt>
    <dgm:pt modelId="{3728A545-63C6-40B9-A727-869C22F46AFE}" type="pres">
      <dgm:prSet presAssocID="{4B17A4AA-1A73-47BD-BBBF-910FFAB27435}" presName="compNode" presStyleCnt="0"/>
      <dgm:spPr/>
    </dgm:pt>
    <dgm:pt modelId="{D2E2596C-B06C-4F00-8422-E41F99B2B161}" type="pres">
      <dgm:prSet presAssocID="{4B17A4AA-1A73-47BD-BBBF-910FFAB27435}" presName="bgRect" presStyleLbl="bgShp" presStyleIdx="0" presStyleCnt="5"/>
      <dgm:spPr/>
    </dgm:pt>
    <dgm:pt modelId="{5E282504-331C-4D18-803A-4924237B5409}" type="pres">
      <dgm:prSet presAssocID="{4B17A4AA-1A73-47BD-BBBF-910FFAB2743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search"/>
        </a:ext>
      </dgm:extLst>
    </dgm:pt>
    <dgm:pt modelId="{E951B282-6368-4163-8234-A380D082A75C}" type="pres">
      <dgm:prSet presAssocID="{4B17A4AA-1A73-47BD-BBBF-910FFAB27435}" presName="spaceRect" presStyleCnt="0"/>
      <dgm:spPr/>
    </dgm:pt>
    <dgm:pt modelId="{39DD2953-1FAC-4E9E-9FD3-E9116EB77A0D}" type="pres">
      <dgm:prSet presAssocID="{4B17A4AA-1A73-47BD-BBBF-910FFAB27435}" presName="parTx" presStyleLbl="revTx" presStyleIdx="0" presStyleCnt="5">
        <dgm:presLayoutVars>
          <dgm:chMax val="0"/>
          <dgm:chPref val="0"/>
        </dgm:presLayoutVars>
      </dgm:prSet>
      <dgm:spPr/>
    </dgm:pt>
    <dgm:pt modelId="{44DF18F3-2FBB-4C7B-9278-DC4A7619A68A}" type="pres">
      <dgm:prSet presAssocID="{96057CD3-323B-44B1-AE97-4C1B05C156FE}" presName="sibTrans" presStyleCnt="0"/>
      <dgm:spPr/>
    </dgm:pt>
    <dgm:pt modelId="{695D0CB6-26FB-468A-A5A7-F6950E8E99BD}" type="pres">
      <dgm:prSet presAssocID="{E783D08A-50E7-4580-AFB9-D50B0D2CAC64}" presName="compNode" presStyleCnt="0"/>
      <dgm:spPr/>
    </dgm:pt>
    <dgm:pt modelId="{2BA8A61C-A205-4055-8A21-0CBDA0E7EF12}" type="pres">
      <dgm:prSet presAssocID="{E783D08A-50E7-4580-AFB9-D50B0D2CAC64}" presName="bgRect" presStyleLbl="bgShp" presStyleIdx="1" presStyleCnt="5"/>
      <dgm:spPr/>
    </dgm:pt>
    <dgm:pt modelId="{28CFDEF2-D867-4A7C-87E0-2839361447E2}" type="pres">
      <dgm:prSet presAssocID="{E783D08A-50E7-4580-AFB9-D50B0D2CAC6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wspaper"/>
        </a:ext>
      </dgm:extLst>
    </dgm:pt>
    <dgm:pt modelId="{7ECFB6B1-01E1-4B99-9097-07345070A18E}" type="pres">
      <dgm:prSet presAssocID="{E783D08A-50E7-4580-AFB9-D50B0D2CAC64}" presName="spaceRect" presStyleCnt="0"/>
      <dgm:spPr/>
    </dgm:pt>
    <dgm:pt modelId="{BF5EC15A-85C7-42C1-9773-C085A47B6454}" type="pres">
      <dgm:prSet presAssocID="{E783D08A-50E7-4580-AFB9-D50B0D2CAC64}" presName="parTx" presStyleLbl="revTx" presStyleIdx="1" presStyleCnt="5">
        <dgm:presLayoutVars>
          <dgm:chMax val="0"/>
          <dgm:chPref val="0"/>
        </dgm:presLayoutVars>
      </dgm:prSet>
      <dgm:spPr/>
    </dgm:pt>
    <dgm:pt modelId="{CBAA2BF0-28E3-4AEB-8A2F-469A314975C9}" type="pres">
      <dgm:prSet presAssocID="{1E8181AD-2291-415F-BE89-022967455899}" presName="sibTrans" presStyleCnt="0"/>
      <dgm:spPr/>
    </dgm:pt>
    <dgm:pt modelId="{3162E6EF-8F81-4917-A74F-F838992349A8}" type="pres">
      <dgm:prSet presAssocID="{6613A369-BD25-457F-A68A-D177535FC1A7}" presName="compNode" presStyleCnt="0"/>
      <dgm:spPr/>
    </dgm:pt>
    <dgm:pt modelId="{1F9BB8E7-171B-4CC8-8AA4-EDD762001CC6}" type="pres">
      <dgm:prSet presAssocID="{6613A369-BD25-457F-A68A-D177535FC1A7}" presName="bgRect" presStyleLbl="bgShp" presStyleIdx="2" presStyleCnt="5"/>
      <dgm:spPr/>
    </dgm:pt>
    <dgm:pt modelId="{E6F23D04-AEFC-4C38-995B-4610FD75C5D1}" type="pres">
      <dgm:prSet presAssocID="{6613A369-BD25-457F-A68A-D177535FC1A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cycle Sign"/>
        </a:ext>
      </dgm:extLst>
    </dgm:pt>
    <dgm:pt modelId="{F9F7EBC2-A565-4A80-8C58-5C1D961AB960}" type="pres">
      <dgm:prSet presAssocID="{6613A369-BD25-457F-A68A-D177535FC1A7}" presName="spaceRect" presStyleCnt="0"/>
      <dgm:spPr/>
    </dgm:pt>
    <dgm:pt modelId="{4F0D8BD0-63D9-44BB-B1E5-45B97490E0E4}" type="pres">
      <dgm:prSet presAssocID="{6613A369-BD25-457F-A68A-D177535FC1A7}" presName="parTx" presStyleLbl="revTx" presStyleIdx="2" presStyleCnt="5">
        <dgm:presLayoutVars>
          <dgm:chMax val="0"/>
          <dgm:chPref val="0"/>
        </dgm:presLayoutVars>
      </dgm:prSet>
      <dgm:spPr/>
    </dgm:pt>
    <dgm:pt modelId="{2047C5F9-5217-4CFB-BD8B-02DE20BE88B1}" type="pres">
      <dgm:prSet presAssocID="{15A8FD0D-E68D-45DF-A96C-4E4FEE290D55}" presName="sibTrans" presStyleCnt="0"/>
      <dgm:spPr/>
    </dgm:pt>
    <dgm:pt modelId="{1D2AAC4D-0078-42F1-8E4D-6B29DF550983}" type="pres">
      <dgm:prSet presAssocID="{ABE8386D-1F76-40F2-BD47-41763CA7C4E9}" presName="compNode" presStyleCnt="0"/>
      <dgm:spPr/>
    </dgm:pt>
    <dgm:pt modelId="{DC1B61CA-1D00-4C69-8347-7785BC1CE935}" type="pres">
      <dgm:prSet presAssocID="{ABE8386D-1F76-40F2-BD47-41763CA7C4E9}" presName="bgRect" presStyleLbl="bgShp" presStyleIdx="3" presStyleCnt="5"/>
      <dgm:spPr/>
    </dgm:pt>
    <dgm:pt modelId="{40ED27F7-5944-4425-8982-E16DEA83F33A}" type="pres">
      <dgm:prSet presAssocID="{ABE8386D-1F76-40F2-BD47-41763CA7C4E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g spray"/>
        </a:ext>
      </dgm:extLst>
    </dgm:pt>
    <dgm:pt modelId="{B75A80E1-7660-4D11-AF5F-41DBF50636D5}" type="pres">
      <dgm:prSet presAssocID="{ABE8386D-1F76-40F2-BD47-41763CA7C4E9}" presName="spaceRect" presStyleCnt="0"/>
      <dgm:spPr/>
    </dgm:pt>
    <dgm:pt modelId="{2A5A67CC-504B-49F3-A5F2-9474493EE5F6}" type="pres">
      <dgm:prSet presAssocID="{ABE8386D-1F76-40F2-BD47-41763CA7C4E9}" presName="parTx" presStyleLbl="revTx" presStyleIdx="3" presStyleCnt="5">
        <dgm:presLayoutVars>
          <dgm:chMax val="0"/>
          <dgm:chPref val="0"/>
        </dgm:presLayoutVars>
      </dgm:prSet>
      <dgm:spPr/>
    </dgm:pt>
    <dgm:pt modelId="{99AF0557-38C8-405B-A079-F61F745D82F5}" type="pres">
      <dgm:prSet presAssocID="{E85D3946-5FC2-43BD-8F17-262997FC9E3C}" presName="sibTrans" presStyleCnt="0"/>
      <dgm:spPr/>
    </dgm:pt>
    <dgm:pt modelId="{63D554BA-F162-46D8-914B-E43BD1544317}" type="pres">
      <dgm:prSet presAssocID="{8C10DD94-DE00-4936-8922-E79166288D6A}" presName="compNode" presStyleCnt="0"/>
      <dgm:spPr/>
    </dgm:pt>
    <dgm:pt modelId="{143C8F76-0F7C-416D-B043-E1D829BBD2DD}" type="pres">
      <dgm:prSet presAssocID="{8C10DD94-DE00-4936-8922-E79166288D6A}" presName="bgRect" presStyleLbl="bgShp" presStyleIdx="4" presStyleCnt="5"/>
      <dgm:spPr/>
    </dgm:pt>
    <dgm:pt modelId="{865537C0-82D9-4C30-B9FB-C482D2518F94}" type="pres">
      <dgm:prSet presAssocID="{8C10DD94-DE00-4936-8922-E79166288D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BE5416E2-ED46-404F-B3AC-F367D19B555B}" type="pres">
      <dgm:prSet presAssocID="{8C10DD94-DE00-4936-8922-E79166288D6A}" presName="spaceRect" presStyleCnt="0"/>
      <dgm:spPr/>
    </dgm:pt>
    <dgm:pt modelId="{2146AA6E-9DF0-4AC8-9325-91F13410F979}" type="pres">
      <dgm:prSet presAssocID="{8C10DD94-DE00-4936-8922-E79166288D6A}" presName="parTx" presStyleLbl="revTx" presStyleIdx="4" presStyleCnt="5">
        <dgm:presLayoutVars>
          <dgm:chMax val="0"/>
          <dgm:chPref val="0"/>
        </dgm:presLayoutVars>
      </dgm:prSet>
      <dgm:spPr/>
    </dgm:pt>
  </dgm:ptLst>
  <dgm:cxnLst>
    <dgm:cxn modelId="{0822C813-EA8B-4C36-927A-203823D69D82}" srcId="{A89A8FFB-350B-4DB2-BF23-C7178CB04634}" destId="{6613A369-BD25-457F-A68A-D177535FC1A7}" srcOrd="2" destOrd="0" parTransId="{BF6981C3-F140-41CE-9E20-0163EA6CB3E7}" sibTransId="{15A8FD0D-E68D-45DF-A96C-4E4FEE290D55}"/>
    <dgm:cxn modelId="{BC32823C-072F-4D55-AD52-8B488C40FA0A}" srcId="{A89A8FFB-350B-4DB2-BF23-C7178CB04634}" destId="{8C10DD94-DE00-4936-8922-E79166288D6A}" srcOrd="4" destOrd="0" parTransId="{E4DA758B-9EFC-4EED-B1D0-90F9EDEFC5D8}" sibTransId="{61AAD2CB-AB50-4D63-88C2-85FAC39DF170}"/>
    <dgm:cxn modelId="{4BA25A3F-BF90-464D-B294-A7DEE499EE22}" srcId="{A89A8FFB-350B-4DB2-BF23-C7178CB04634}" destId="{4B17A4AA-1A73-47BD-BBBF-910FFAB27435}" srcOrd="0" destOrd="0" parTransId="{722E1247-658B-460C-B28C-C51059181AFB}" sibTransId="{96057CD3-323B-44B1-AE97-4C1B05C156FE}"/>
    <dgm:cxn modelId="{E580FA44-FE61-4D40-ADB8-BFACFC2EF91C}" type="presOf" srcId="{ABE8386D-1F76-40F2-BD47-41763CA7C4E9}" destId="{2A5A67CC-504B-49F3-A5F2-9474493EE5F6}" srcOrd="0" destOrd="0" presId="urn:microsoft.com/office/officeart/2018/2/layout/IconVerticalSolidList"/>
    <dgm:cxn modelId="{1321A953-4D83-4293-9FB0-A77604A960C8}" srcId="{A89A8FFB-350B-4DB2-BF23-C7178CB04634}" destId="{ABE8386D-1F76-40F2-BD47-41763CA7C4E9}" srcOrd="3" destOrd="0" parTransId="{CD70601C-5248-4B15-8FD8-91D2A8BB3FB4}" sibTransId="{E85D3946-5FC2-43BD-8F17-262997FC9E3C}"/>
    <dgm:cxn modelId="{54B564A3-1380-497B-A98D-96C708294129}" type="presOf" srcId="{E783D08A-50E7-4580-AFB9-D50B0D2CAC64}" destId="{BF5EC15A-85C7-42C1-9773-C085A47B6454}" srcOrd="0" destOrd="0" presId="urn:microsoft.com/office/officeart/2018/2/layout/IconVerticalSolidList"/>
    <dgm:cxn modelId="{B99A3FAC-5F75-4D12-8790-2A72091A6D55}" type="presOf" srcId="{A89A8FFB-350B-4DB2-BF23-C7178CB04634}" destId="{AC60105E-2E19-4201-A4CF-DE0444B7831C}" srcOrd="0" destOrd="0" presId="urn:microsoft.com/office/officeart/2018/2/layout/IconVerticalSolidList"/>
    <dgm:cxn modelId="{D68D08B5-398F-4178-870E-B66D4EDA94B2}" srcId="{A89A8FFB-350B-4DB2-BF23-C7178CB04634}" destId="{E783D08A-50E7-4580-AFB9-D50B0D2CAC64}" srcOrd="1" destOrd="0" parTransId="{8B2BDBED-9BA6-4DB7-AA97-7E3B2C2290F7}" sibTransId="{1E8181AD-2291-415F-BE89-022967455899}"/>
    <dgm:cxn modelId="{17F4D3E6-8E7F-4D1B-B88E-1C8312617500}" type="presOf" srcId="{8C10DD94-DE00-4936-8922-E79166288D6A}" destId="{2146AA6E-9DF0-4AC8-9325-91F13410F979}" srcOrd="0" destOrd="0" presId="urn:microsoft.com/office/officeart/2018/2/layout/IconVerticalSolidList"/>
    <dgm:cxn modelId="{BDA660F1-76E9-44E4-82A1-45453DD08A99}" type="presOf" srcId="{4B17A4AA-1A73-47BD-BBBF-910FFAB27435}" destId="{39DD2953-1FAC-4E9E-9FD3-E9116EB77A0D}" srcOrd="0" destOrd="0" presId="urn:microsoft.com/office/officeart/2018/2/layout/IconVerticalSolidList"/>
    <dgm:cxn modelId="{2005CAF6-3D07-49D7-A6B3-06346F350002}" type="presOf" srcId="{6613A369-BD25-457F-A68A-D177535FC1A7}" destId="{4F0D8BD0-63D9-44BB-B1E5-45B97490E0E4}" srcOrd="0" destOrd="0" presId="urn:microsoft.com/office/officeart/2018/2/layout/IconVerticalSolidList"/>
    <dgm:cxn modelId="{2B47F6D8-7903-4474-B80B-8232B49B48C0}" type="presParOf" srcId="{AC60105E-2E19-4201-A4CF-DE0444B7831C}" destId="{3728A545-63C6-40B9-A727-869C22F46AFE}" srcOrd="0" destOrd="0" presId="urn:microsoft.com/office/officeart/2018/2/layout/IconVerticalSolidList"/>
    <dgm:cxn modelId="{1CABCA45-EE86-40E8-A964-8D5389C89269}" type="presParOf" srcId="{3728A545-63C6-40B9-A727-869C22F46AFE}" destId="{D2E2596C-B06C-4F00-8422-E41F99B2B161}" srcOrd="0" destOrd="0" presId="urn:microsoft.com/office/officeart/2018/2/layout/IconVerticalSolidList"/>
    <dgm:cxn modelId="{C93E58D3-5835-41C3-8A46-E65E7C04695E}" type="presParOf" srcId="{3728A545-63C6-40B9-A727-869C22F46AFE}" destId="{5E282504-331C-4D18-803A-4924237B5409}" srcOrd="1" destOrd="0" presId="urn:microsoft.com/office/officeart/2018/2/layout/IconVerticalSolidList"/>
    <dgm:cxn modelId="{E40293CB-76E0-4D49-BD94-C0C41B74435B}" type="presParOf" srcId="{3728A545-63C6-40B9-A727-869C22F46AFE}" destId="{E951B282-6368-4163-8234-A380D082A75C}" srcOrd="2" destOrd="0" presId="urn:microsoft.com/office/officeart/2018/2/layout/IconVerticalSolidList"/>
    <dgm:cxn modelId="{2324C313-D61C-4D62-B1D4-EF5DAC19A661}" type="presParOf" srcId="{3728A545-63C6-40B9-A727-869C22F46AFE}" destId="{39DD2953-1FAC-4E9E-9FD3-E9116EB77A0D}" srcOrd="3" destOrd="0" presId="urn:microsoft.com/office/officeart/2018/2/layout/IconVerticalSolidList"/>
    <dgm:cxn modelId="{9DF3FB5D-9A07-4344-857E-BD188081379A}" type="presParOf" srcId="{AC60105E-2E19-4201-A4CF-DE0444B7831C}" destId="{44DF18F3-2FBB-4C7B-9278-DC4A7619A68A}" srcOrd="1" destOrd="0" presId="urn:microsoft.com/office/officeart/2018/2/layout/IconVerticalSolidList"/>
    <dgm:cxn modelId="{DEE6E1DE-46D8-4CE5-B20C-6F2D295B37A4}" type="presParOf" srcId="{AC60105E-2E19-4201-A4CF-DE0444B7831C}" destId="{695D0CB6-26FB-468A-A5A7-F6950E8E99BD}" srcOrd="2" destOrd="0" presId="urn:microsoft.com/office/officeart/2018/2/layout/IconVerticalSolidList"/>
    <dgm:cxn modelId="{2F5DD918-AA57-4D73-8CDC-38C26B85F01F}" type="presParOf" srcId="{695D0CB6-26FB-468A-A5A7-F6950E8E99BD}" destId="{2BA8A61C-A205-4055-8A21-0CBDA0E7EF12}" srcOrd="0" destOrd="0" presId="urn:microsoft.com/office/officeart/2018/2/layout/IconVerticalSolidList"/>
    <dgm:cxn modelId="{C70E3E7A-C1AA-42EB-BB40-E52764773367}" type="presParOf" srcId="{695D0CB6-26FB-468A-A5A7-F6950E8E99BD}" destId="{28CFDEF2-D867-4A7C-87E0-2839361447E2}" srcOrd="1" destOrd="0" presId="urn:microsoft.com/office/officeart/2018/2/layout/IconVerticalSolidList"/>
    <dgm:cxn modelId="{1B260937-00DA-469D-BF86-C1F5160D7FC4}" type="presParOf" srcId="{695D0CB6-26FB-468A-A5A7-F6950E8E99BD}" destId="{7ECFB6B1-01E1-4B99-9097-07345070A18E}" srcOrd="2" destOrd="0" presId="urn:microsoft.com/office/officeart/2018/2/layout/IconVerticalSolidList"/>
    <dgm:cxn modelId="{6A36E29A-D908-43CE-B55F-B2D0A3F77FA9}" type="presParOf" srcId="{695D0CB6-26FB-468A-A5A7-F6950E8E99BD}" destId="{BF5EC15A-85C7-42C1-9773-C085A47B6454}" srcOrd="3" destOrd="0" presId="urn:microsoft.com/office/officeart/2018/2/layout/IconVerticalSolidList"/>
    <dgm:cxn modelId="{726D6C22-A46C-4C76-A8FF-879F6B9C3C99}" type="presParOf" srcId="{AC60105E-2E19-4201-A4CF-DE0444B7831C}" destId="{CBAA2BF0-28E3-4AEB-8A2F-469A314975C9}" srcOrd="3" destOrd="0" presId="urn:microsoft.com/office/officeart/2018/2/layout/IconVerticalSolidList"/>
    <dgm:cxn modelId="{BDBE8833-DE6D-421B-951D-DB60108B1261}" type="presParOf" srcId="{AC60105E-2E19-4201-A4CF-DE0444B7831C}" destId="{3162E6EF-8F81-4917-A74F-F838992349A8}" srcOrd="4" destOrd="0" presId="urn:microsoft.com/office/officeart/2018/2/layout/IconVerticalSolidList"/>
    <dgm:cxn modelId="{1A3BACD5-A227-4F97-AB58-A8929D31F355}" type="presParOf" srcId="{3162E6EF-8F81-4917-A74F-F838992349A8}" destId="{1F9BB8E7-171B-4CC8-8AA4-EDD762001CC6}" srcOrd="0" destOrd="0" presId="urn:microsoft.com/office/officeart/2018/2/layout/IconVerticalSolidList"/>
    <dgm:cxn modelId="{49D30D39-B47E-4D5C-B9AD-C04B70503E80}" type="presParOf" srcId="{3162E6EF-8F81-4917-A74F-F838992349A8}" destId="{E6F23D04-AEFC-4C38-995B-4610FD75C5D1}" srcOrd="1" destOrd="0" presId="urn:microsoft.com/office/officeart/2018/2/layout/IconVerticalSolidList"/>
    <dgm:cxn modelId="{2AB95DEE-45E6-4E22-8FEC-3EDE7DBA16B4}" type="presParOf" srcId="{3162E6EF-8F81-4917-A74F-F838992349A8}" destId="{F9F7EBC2-A565-4A80-8C58-5C1D961AB960}" srcOrd="2" destOrd="0" presId="urn:microsoft.com/office/officeart/2018/2/layout/IconVerticalSolidList"/>
    <dgm:cxn modelId="{02C9A323-2481-45B8-848F-FBA9677FFA39}" type="presParOf" srcId="{3162E6EF-8F81-4917-A74F-F838992349A8}" destId="{4F0D8BD0-63D9-44BB-B1E5-45B97490E0E4}" srcOrd="3" destOrd="0" presId="urn:microsoft.com/office/officeart/2018/2/layout/IconVerticalSolidList"/>
    <dgm:cxn modelId="{7233A80D-8FDA-43E1-9280-397391A0EA58}" type="presParOf" srcId="{AC60105E-2E19-4201-A4CF-DE0444B7831C}" destId="{2047C5F9-5217-4CFB-BD8B-02DE20BE88B1}" srcOrd="5" destOrd="0" presId="urn:microsoft.com/office/officeart/2018/2/layout/IconVerticalSolidList"/>
    <dgm:cxn modelId="{B1FE0BEC-5DC8-4CAB-AA84-48D821CFB22D}" type="presParOf" srcId="{AC60105E-2E19-4201-A4CF-DE0444B7831C}" destId="{1D2AAC4D-0078-42F1-8E4D-6B29DF550983}" srcOrd="6" destOrd="0" presId="urn:microsoft.com/office/officeart/2018/2/layout/IconVerticalSolidList"/>
    <dgm:cxn modelId="{48019A85-4600-48D4-A6BE-7B3E4FB6D2D3}" type="presParOf" srcId="{1D2AAC4D-0078-42F1-8E4D-6B29DF550983}" destId="{DC1B61CA-1D00-4C69-8347-7785BC1CE935}" srcOrd="0" destOrd="0" presId="urn:microsoft.com/office/officeart/2018/2/layout/IconVerticalSolidList"/>
    <dgm:cxn modelId="{B3F4C40A-AF4E-41B6-8A39-D23230DDA4AF}" type="presParOf" srcId="{1D2AAC4D-0078-42F1-8E4D-6B29DF550983}" destId="{40ED27F7-5944-4425-8982-E16DEA83F33A}" srcOrd="1" destOrd="0" presId="urn:microsoft.com/office/officeart/2018/2/layout/IconVerticalSolidList"/>
    <dgm:cxn modelId="{371CB07B-1898-4FC2-9994-F998D98F9194}" type="presParOf" srcId="{1D2AAC4D-0078-42F1-8E4D-6B29DF550983}" destId="{B75A80E1-7660-4D11-AF5F-41DBF50636D5}" srcOrd="2" destOrd="0" presId="urn:microsoft.com/office/officeart/2018/2/layout/IconVerticalSolidList"/>
    <dgm:cxn modelId="{9228DBC5-A585-4843-9028-A45EF28F2192}" type="presParOf" srcId="{1D2AAC4D-0078-42F1-8E4D-6B29DF550983}" destId="{2A5A67CC-504B-49F3-A5F2-9474493EE5F6}" srcOrd="3" destOrd="0" presId="urn:microsoft.com/office/officeart/2018/2/layout/IconVerticalSolidList"/>
    <dgm:cxn modelId="{3EDF024A-8F76-4A21-9020-F679E4FB08A2}" type="presParOf" srcId="{AC60105E-2E19-4201-A4CF-DE0444B7831C}" destId="{99AF0557-38C8-405B-A079-F61F745D82F5}" srcOrd="7" destOrd="0" presId="urn:microsoft.com/office/officeart/2018/2/layout/IconVerticalSolidList"/>
    <dgm:cxn modelId="{188D6B7F-DDAD-4618-8DB8-55365563F805}" type="presParOf" srcId="{AC60105E-2E19-4201-A4CF-DE0444B7831C}" destId="{63D554BA-F162-46D8-914B-E43BD1544317}" srcOrd="8" destOrd="0" presId="urn:microsoft.com/office/officeart/2018/2/layout/IconVerticalSolidList"/>
    <dgm:cxn modelId="{DE8BB17F-F9FC-4148-8A4A-486DEE3E5D56}" type="presParOf" srcId="{63D554BA-F162-46D8-914B-E43BD1544317}" destId="{143C8F76-0F7C-416D-B043-E1D829BBD2DD}" srcOrd="0" destOrd="0" presId="urn:microsoft.com/office/officeart/2018/2/layout/IconVerticalSolidList"/>
    <dgm:cxn modelId="{A3C38A8D-C7B9-4213-9957-B0F9F6F38F27}" type="presParOf" srcId="{63D554BA-F162-46D8-914B-E43BD1544317}" destId="{865537C0-82D9-4C30-B9FB-C482D2518F94}" srcOrd="1" destOrd="0" presId="urn:microsoft.com/office/officeart/2018/2/layout/IconVerticalSolidList"/>
    <dgm:cxn modelId="{4223F9AD-3CE1-411B-9BA8-6B8E118378B0}" type="presParOf" srcId="{63D554BA-F162-46D8-914B-E43BD1544317}" destId="{BE5416E2-ED46-404F-B3AC-F367D19B555B}" srcOrd="2" destOrd="0" presId="urn:microsoft.com/office/officeart/2018/2/layout/IconVerticalSolidList"/>
    <dgm:cxn modelId="{8E291DE7-05BB-4A5E-9E2B-C2C756181DD4}" type="presParOf" srcId="{63D554BA-F162-46D8-914B-E43BD1544317}" destId="{2146AA6E-9DF0-4AC8-9325-91F13410F979}" srcOrd="3" destOrd="0" presId="urn:microsoft.com/office/officeart/2018/2/layout/IconVerticalSolidList"/>
  </dgm:cxnLst>
  <dgm:bg>
    <a:noFill/>
  </dgm:bg>
  <dgm:whole>
    <a:ln>
      <a:noFill/>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CF6DB622-B8B3-40B7-A144-EBA084E29D1A}" type="doc">
      <dgm:prSet loTypeId="urn:microsoft.com/office/officeart/2008/layout/LinedList" loCatId="list" qsTypeId="urn:microsoft.com/office/officeart/2005/8/quickstyle/simple5" qsCatId="simple" csTypeId="urn:microsoft.com/office/officeart/2005/8/colors/accent3_2" csCatId="accent3"/>
      <dgm:spPr/>
      <dgm:t>
        <a:bodyPr/>
        <a:lstStyle/>
        <a:p>
          <a:endParaRPr lang="en-US"/>
        </a:p>
      </dgm:t>
    </dgm:pt>
    <dgm:pt modelId="{90824DD5-4D59-4B89-938E-FE7BF8E9DF6D}">
      <dgm:prSet/>
      <dgm:spPr/>
      <dgm:t>
        <a:bodyPr/>
        <a:lstStyle/>
        <a:p>
          <a:r>
            <a:rPr lang="en-US" b="1"/>
            <a:t>Political: </a:t>
          </a:r>
          <a:r>
            <a:rPr lang="en-US"/>
            <a:t>Alignment with UN SDG 12.3, EU Waste Directive, U.S. EPA Hierarchy. Challenge: Inconsistent global policies affect data standardization</a:t>
          </a:r>
        </a:p>
      </dgm:t>
    </dgm:pt>
    <dgm:pt modelId="{60BA59BE-B096-498A-AD28-DE69A0A374FA}" type="parTrans" cxnId="{B5D22CDB-F25D-495B-8A42-2F22ED0A67FC}">
      <dgm:prSet/>
      <dgm:spPr/>
      <dgm:t>
        <a:bodyPr/>
        <a:lstStyle/>
        <a:p>
          <a:endParaRPr lang="en-US"/>
        </a:p>
      </dgm:t>
    </dgm:pt>
    <dgm:pt modelId="{C33368D7-69CD-41C0-8BA9-DB22458F10FD}" type="sibTrans" cxnId="{B5D22CDB-F25D-495B-8A42-2F22ED0A67FC}">
      <dgm:prSet/>
      <dgm:spPr/>
      <dgm:t>
        <a:bodyPr/>
        <a:lstStyle/>
        <a:p>
          <a:endParaRPr lang="en-US"/>
        </a:p>
      </dgm:t>
    </dgm:pt>
    <dgm:pt modelId="{DE15C319-50C0-4AFE-ADA9-2D2393DB9A2B}">
      <dgm:prSet/>
      <dgm:spPr/>
      <dgm:t>
        <a:bodyPr/>
        <a:lstStyle/>
        <a:p>
          <a:r>
            <a:rPr lang="en-US" b="1"/>
            <a:t>Economic: </a:t>
          </a:r>
          <a:r>
            <a:rPr lang="en-US"/>
            <a:t>Rising food prices (23% increase 2021-2024, FAO, 2024). Benefits: 2-3% margin improvement in F&amp;B; $1:7 ROI on investments (WRAP, 2023)</a:t>
          </a:r>
        </a:p>
      </dgm:t>
    </dgm:pt>
    <dgm:pt modelId="{6169A943-6349-4826-B096-41BB84854FF9}" type="parTrans" cxnId="{7B23F272-0165-489B-9AAB-A9C952F73246}">
      <dgm:prSet/>
      <dgm:spPr/>
      <dgm:t>
        <a:bodyPr/>
        <a:lstStyle/>
        <a:p>
          <a:endParaRPr lang="en-US"/>
        </a:p>
      </dgm:t>
    </dgm:pt>
    <dgm:pt modelId="{28421436-10B5-4F34-86BC-61C525122C26}" type="sibTrans" cxnId="{7B23F272-0165-489B-9AAB-A9C952F73246}">
      <dgm:prSet/>
      <dgm:spPr/>
      <dgm:t>
        <a:bodyPr/>
        <a:lstStyle/>
        <a:p>
          <a:endParaRPr lang="en-US"/>
        </a:p>
      </dgm:t>
    </dgm:pt>
    <dgm:pt modelId="{493C62AE-BF1A-4065-A84C-0E94E1538387}">
      <dgm:prSet/>
      <dgm:spPr/>
      <dgm:t>
        <a:bodyPr/>
        <a:lstStyle/>
        <a:p>
          <a:r>
            <a:rPr lang="en-US" b="1"/>
            <a:t>Social: </a:t>
          </a:r>
          <a:r>
            <a:rPr lang="en-US"/>
            <a:t>Consumer demand for sustainability (75% expect waste reduction, WTTC, 2024)</a:t>
          </a:r>
          <a:r>
            <a:rPr lang="en-AE"/>
            <a:t>. </a:t>
          </a:r>
          <a:r>
            <a:rPr lang="en-US"/>
            <a:t>Marriott's response: Food donations, guest education improve CSR image</a:t>
          </a:r>
        </a:p>
      </dgm:t>
    </dgm:pt>
    <dgm:pt modelId="{32439754-9556-4C4A-8F27-A85F11766A56}" type="parTrans" cxnId="{B6708174-CE4C-4A2A-82AE-D181B94762FE}">
      <dgm:prSet/>
      <dgm:spPr/>
      <dgm:t>
        <a:bodyPr/>
        <a:lstStyle/>
        <a:p>
          <a:endParaRPr lang="en-US"/>
        </a:p>
      </dgm:t>
    </dgm:pt>
    <dgm:pt modelId="{F7302206-534A-4DA0-9F4A-BEE08537ADB2}" type="sibTrans" cxnId="{B6708174-CE4C-4A2A-82AE-D181B94762FE}">
      <dgm:prSet/>
      <dgm:spPr/>
      <dgm:t>
        <a:bodyPr/>
        <a:lstStyle/>
        <a:p>
          <a:endParaRPr lang="en-US"/>
        </a:p>
      </dgm:t>
    </dgm:pt>
    <dgm:pt modelId="{785334F8-390F-43A2-B7B3-EF1D797EFAD5}">
      <dgm:prSet/>
      <dgm:spPr/>
      <dgm:t>
        <a:bodyPr/>
        <a:lstStyle/>
        <a:p>
          <a:r>
            <a:rPr lang="en-US" b="1"/>
            <a:t>Technological:</a:t>
          </a:r>
          <a:r>
            <a:rPr lang="en-US"/>
            <a:t> AI/IoT (Winnow Vision) reduce kitchen waste by 45%</a:t>
          </a:r>
          <a:r>
            <a:rPr lang="en-AE"/>
            <a:t>. </a:t>
          </a:r>
          <a:r>
            <a:rPr lang="en-US"/>
            <a:t>Barrier: High costs in low-income markets is a specific barrier</a:t>
          </a:r>
        </a:p>
      </dgm:t>
    </dgm:pt>
    <dgm:pt modelId="{611539EE-78F7-4C75-855E-767BA2422EAB}" type="parTrans" cxnId="{AF5237E1-95F6-4881-8D2F-ACF9DA4024DE}">
      <dgm:prSet/>
      <dgm:spPr/>
      <dgm:t>
        <a:bodyPr/>
        <a:lstStyle/>
        <a:p>
          <a:endParaRPr lang="en-US"/>
        </a:p>
      </dgm:t>
    </dgm:pt>
    <dgm:pt modelId="{9057A1F6-4AA7-4FBB-9D9A-5D289B58481C}" type="sibTrans" cxnId="{AF5237E1-95F6-4881-8D2F-ACF9DA4024DE}">
      <dgm:prSet/>
      <dgm:spPr/>
      <dgm:t>
        <a:bodyPr/>
        <a:lstStyle/>
        <a:p>
          <a:endParaRPr lang="en-US"/>
        </a:p>
      </dgm:t>
    </dgm:pt>
    <dgm:pt modelId="{240E5BD3-3A55-4F2E-82F3-6A96965CFEAF}">
      <dgm:prSet/>
      <dgm:spPr/>
      <dgm:t>
        <a:bodyPr/>
        <a:lstStyle/>
        <a:p>
          <a:r>
            <a:rPr lang="en-US" b="1" i="1"/>
            <a:t>Overall: Tech as a key pillar for innovation</a:t>
          </a:r>
          <a:endParaRPr lang="en-US"/>
        </a:p>
      </dgm:t>
    </dgm:pt>
    <dgm:pt modelId="{6285A78B-48E7-459F-AA34-15CD073F56B3}" type="parTrans" cxnId="{497A2888-6011-404E-96B4-2716293FF920}">
      <dgm:prSet/>
      <dgm:spPr/>
      <dgm:t>
        <a:bodyPr/>
        <a:lstStyle/>
        <a:p>
          <a:endParaRPr lang="en-US"/>
        </a:p>
      </dgm:t>
    </dgm:pt>
    <dgm:pt modelId="{3921EB7E-05A6-45B9-97EA-BE17299041A2}" type="sibTrans" cxnId="{497A2888-6011-404E-96B4-2716293FF920}">
      <dgm:prSet/>
      <dgm:spPr/>
      <dgm:t>
        <a:bodyPr/>
        <a:lstStyle/>
        <a:p>
          <a:endParaRPr lang="en-US"/>
        </a:p>
      </dgm:t>
    </dgm:pt>
    <dgm:pt modelId="{2C2E95B6-3259-4DAF-96EB-F713BE6EC6F4}" type="pres">
      <dgm:prSet presAssocID="{CF6DB622-B8B3-40B7-A144-EBA084E29D1A}" presName="vert0" presStyleCnt="0">
        <dgm:presLayoutVars>
          <dgm:dir/>
          <dgm:animOne val="branch"/>
          <dgm:animLvl val="lvl"/>
        </dgm:presLayoutVars>
      </dgm:prSet>
      <dgm:spPr/>
    </dgm:pt>
    <dgm:pt modelId="{3C49BE36-EDB1-4C0F-AF8B-71918F9BAAE9}" type="pres">
      <dgm:prSet presAssocID="{90824DD5-4D59-4B89-938E-FE7BF8E9DF6D}" presName="thickLine" presStyleLbl="alignNode1" presStyleIdx="0" presStyleCnt="5"/>
      <dgm:spPr/>
    </dgm:pt>
    <dgm:pt modelId="{1F9DAB20-32F2-43BA-82A7-735A7D45C606}" type="pres">
      <dgm:prSet presAssocID="{90824DD5-4D59-4B89-938E-FE7BF8E9DF6D}" presName="horz1" presStyleCnt="0"/>
      <dgm:spPr/>
    </dgm:pt>
    <dgm:pt modelId="{6108B256-77D5-4AD7-9C31-606256BAF856}" type="pres">
      <dgm:prSet presAssocID="{90824DD5-4D59-4B89-938E-FE7BF8E9DF6D}" presName="tx1" presStyleLbl="revTx" presStyleIdx="0" presStyleCnt="5"/>
      <dgm:spPr/>
    </dgm:pt>
    <dgm:pt modelId="{3E8D772E-FEBB-40E8-9A27-8FB32A9D97AA}" type="pres">
      <dgm:prSet presAssocID="{90824DD5-4D59-4B89-938E-FE7BF8E9DF6D}" presName="vert1" presStyleCnt="0"/>
      <dgm:spPr/>
    </dgm:pt>
    <dgm:pt modelId="{FACE8379-61CD-47C9-A549-2F61C17E0641}" type="pres">
      <dgm:prSet presAssocID="{DE15C319-50C0-4AFE-ADA9-2D2393DB9A2B}" presName="thickLine" presStyleLbl="alignNode1" presStyleIdx="1" presStyleCnt="5"/>
      <dgm:spPr/>
    </dgm:pt>
    <dgm:pt modelId="{AD31EF82-99F3-4DB8-9E4F-9AA509742E92}" type="pres">
      <dgm:prSet presAssocID="{DE15C319-50C0-4AFE-ADA9-2D2393DB9A2B}" presName="horz1" presStyleCnt="0"/>
      <dgm:spPr/>
    </dgm:pt>
    <dgm:pt modelId="{A8E12A1D-1219-4FD2-AD0B-855180CF04DE}" type="pres">
      <dgm:prSet presAssocID="{DE15C319-50C0-4AFE-ADA9-2D2393DB9A2B}" presName="tx1" presStyleLbl="revTx" presStyleIdx="1" presStyleCnt="5"/>
      <dgm:spPr/>
    </dgm:pt>
    <dgm:pt modelId="{A2496310-D7B2-4FB0-894D-1227921175A0}" type="pres">
      <dgm:prSet presAssocID="{DE15C319-50C0-4AFE-ADA9-2D2393DB9A2B}" presName="vert1" presStyleCnt="0"/>
      <dgm:spPr/>
    </dgm:pt>
    <dgm:pt modelId="{428D16B7-46C7-4064-9D2A-B128106857A1}" type="pres">
      <dgm:prSet presAssocID="{493C62AE-BF1A-4065-A84C-0E94E1538387}" presName="thickLine" presStyleLbl="alignNode1" presStyleIdx="2" presStyleCnt="5"/>
      <dgm:spPr/>
    </dgm:pt>
    <dgm:pt modelId="{6C0E2FA9-367A-46CC-938A-CBD31A832D0E}" type="pres">
      <dgm:prSet presAssocID="{493C62AE-BF1A-4065-A84C-0E94E1538387}" presName="horz1" presStyleCnt="0"/>
      <dgm:spPr/>
    </dgm:pt>
    <dgm:pt modelId="{0F97B6BF-75C7-4D8E-B363-D9683B71D2E4}" type="pres">
      <dgm:prSet presAssocID="{493C62AE-BF1A-4065-A84C-0E94E1538387}" presName="tx1" presStyleLbl="revTx" presStyleIdx="2" presStyleCnt="5"/>
      <dgm:spPr/>
    </dgm:pt>
    <dgm:pt modelId="{0BA4B105-CE06-42AD-B575-ADFF5D71E3AD}" type="pres">
      <dgm:prSet presAssocID="{493C62AE-BF1A-4065-A84C-0E94E1538387}" presName="vert1" presStyleCnt="0"/>
      <dgm:spPr/>
    </dgm:pt>
    <dgm:pt modelId="{5BB7E912-16F3-4533-99CB-D276208012C3}" type="pres">
      <dgm:prSet presAssocID="{785334F8-390F-43A2-B7B3-EF1D797EFAD5}" presName="thickLine" presStyleLbl="alignNode1" presStyleIdx="3" presStyleCnt="5"/>
      <dgm:spPr/>
    </dgm:pt>
    <dgm:pt modelId="{E9ED1260-9EE3-4F88-BE4C-6D4080D8A573}" type="pres">
      <dgm:prSet presAssocID="{785334F8-390F-43A2-B7B3-EF1D797EFAD5}" presName="horz1" presStyleCnt="0"/>
      <dgm:spPr/>
    </dgm:pt>
    <dgm:pt modelId="{2DEC1CC6-190D-40FF-955F-528C26F4FB4D}" type="pres">
      <dgm:prSet presAssocID="{785334F8-390F-43A2-B7B3-EF1D797EFAD5}" presName="tx1" presStyleLbl="revTx" presStyleIdx="3" presStyleCnt="5"/>
      <dgm:spPr/>
    </dgm:pt>
    <dgm:pt modelId="{756B9532-02F5-4238-9C23-A7178BB2AAD1}" type="pres">
      <dgm:prSet presAssocID="{785334F8-390F-43A2-B7B3-EF1D797EFAD5}" presName="vert1" presStyleCnt="0"/>
      <dgm:spPr/>
    </dgm:pt>
    <dgm:pt modelId="{392947B9-5A36-4DDB-9343-73079EA2CB7A}" type="pres">
      <dgm:prSet presAssocID="{240E5BD3-3A55-4F2E-82F3-6A96965CFEAF}" presName="thickLine" presStyleLbl="alignNode1" presStyleIdx="4" presStyleCnt="5"/>
      <dgm:spPr/>
    </dgm:pt>
    <dgm:pt modelId="{2D4DCC3B-318A-4773-9F28-56CF10D102FE}" type="pres">
      <dgm:prSet presAssocID="{240E5BD3-3A55-4F2E-82F3-6A96965CFEAF}" presName="horz1" presStyleCnt="0"/>
      <dgm:spPr/>
    </dgm:pt>
    <dgm:pt modelId="{44BAF3DC-71BC-46C5-85F2-E7438E2CF43B}" type="pres">
      <dgm:prSet presAssocID="{240E5BD3-3A55-4F2E-82F3-6A96965CFEAF}" presName="tx1" presStyleLbl="revTx" presStyleIdx="4" presStyleCnt="5"/>
      <dgm:spPr/>
    </dgm:pt>
    <dgm:pt modelId="{E431179F-E70C-49DC-8D1C-E762F4DDFC31}" type="pres">
      <dgm:prSet presAssocID="{240E5BD3-3A55-4F2E-82F3-6A96965CFEAF}" presName="vert1" presStyleCnt="0"/>
      <dgm:spPr/>
    </dgm:pt>
  </dgm:ptLst>
  <dgm:cxnLst>
    <dgm:cxn modelId="{4171FE11-2C25-45B1-A034-8B7728CAE04C}" type="presOf" srcId="{DE15C319-50C0-4AFE-ADA9-2D2393DB9A2B}" destId="{A8E12A1D-1219-4FD2-AD0B-855180CF04DE}" srcOrd="0" destOrd="0" presId="urn:microsoft.com/office/officeart/2008/layout/LinedList"/>
    <dgm:cxn modelId="{726CED61-D254-418B-A2C9-3C3573A0F7C4}" type="presOf" srcId="{785334F8-390F-43A2-B7B3-EF1D797EFAD5}" destId="{2DEC1CC6-190D-40FF-955F-528C26F4FB4D}" srcOrd="0" destOrd="0" presId="urn:microsoft.com/office/officeart/2008/layout/LinedList"/>
    <dgm:cxn modelId="{7D53C545-1152-49B7-9D0E-C0E43168825C}" type="presOf" srcId="{493C62AE-BF1A-4065-A84C-0E94E1538387}" destId="{0F97B6BF-75C7-4D8E-B363-D9683B71D2E4}" srcOrd="0" destOrd="0" presId="urn:microsoft.com/office/officeart/2008/layout/LinedList"/>
    <dgm:cxn modelId="{0E0C1047-B9C2-4F95-8756-78DC1B5B848B}" type="presOf" srcId="{240E5BD3-3A55-4F2E-82F3-6A96965CFEAF}" destId="{44BAF3DC-71BC-46C5-85F2-E7438E2CF43B}" srcOrd="0" destOrd="0" presId="urn:microsoft.com/office/officeart/2008/layout/LinedList"/>
    <dgm:cxn modelId="{C423D352-37CF-4929-A919-A6CBEA6EE27C}" type="presOf" srcId="{90824DD5-4D59-4B89-938E-FE7BF8E9DF6D}" destId="{6108B256-77D5-4AD7-9C31-606256BAF856}" srcOrd="0" destOrd="0" presId="urn:microsoft.com/office/officeart/2008/layout/LinedList"/>
    <dgm:cxn modelId="{7B23F272-0165-489B-9AAB-A9C952F73246}" srcId="{CF6DB622-B8B3-40B7-A144-EBA084E29D1A}" destId="{DE15C319-50C0-4AFE-ADA9-2D2393DB9A2B}" srcOrd="1" destOrd="0" parTransId="{6169A943-6349-4826-B096-41BB84854FF9}" sibTransId="{28421436-10B5-4F34-86BC-61C525122C26}"/>
    <dgm:cxn modelId="{B6708174-CE4C-4A2A-82AE-D181B94762FE}" srcId="{CF6DB622-B8B3-40B7-A144-EBA084E29D1A}" destId="{493C62AE-BF1A-4065-A84C-0E94E1538387}" srcOrd="2" destOrd="0" parTransId="{32439754-9556-4C4A-8F27-A85F11766A56}" sibTransId="{F7302206-534A-4DA0-9F4A-BEE08537ADB2}"/>
    <dgm:cxn modelId="{8FB0E974-196F-49B1-85CF-4441F81CC7A7}" type="presOf" srcId="{CF6DB622-B8B3-40B7-A144-EBA084E29D1A}" destId="{2C2E95B6-3259-4DAF-96EB-F713BE6EC6F4}" srcOrd="0" destOrd="0" presId="urn:microsoft.com/office/officeart/2008/layout/LinedList"/>
    <dgm:cxn modelId="{497A2888-6011-404E-96B4-2716293FF920}" srcId="{CF6DB622-B8B3-40B7-A144-EBA084E29D1A}" destId="{240E5BD3-3A55-4F2E-82F3-6A96965CFEAF}" srcOrd="4" destOrd="0" parTransId="{6285A78B-48E7-459F-AA34-15CD073F56B3}" sibTransId="{3921EB7E-05A6-45B9-97EA-BE17299041A2}"/>
    <dgm:cxn modelId="{B5D22CDB-F25D-495B-8A42-2F22ED0A67FC}" srcId="{CF6DB622-B8B3-40B7-A144-EBA084E29D1A}" destId="{90824DD5-4D59-4B89-938E-FE7BF8E9DF6D}" srcOrd="0" destOrd="0" parTransId="{60BA59BE-B096-498A-AD28-DE69A0A374FA}" sibTransId="{C33368D7-69CD-41C0-8BA9-DB22458F10FD}"/>
    <dgm:cxn modelId="{AF5237E1-95F6-4881-8D2F-ACF9DA4024DE}" srcId="{CF6DB622-B8B3-40B7-A144-EBA084E29D1A}" destId="{785334F8-390F-43A2-B7B3-EF1D797EFAD5}" srcOrd="3" destOrd="0" parTransId="{611539EE-78F7-4C75-855E-767BA2422EAB}" sibTransId="{9057A1F6-4AA7-4FBB-9D9A-5D289B58481C}"/>
    <dgm:cxn modelId="{DCF7300B-1C86-46AD-A601-9715C635DD0E}" type="presParOf" srcId="{2C2E95B6-3259-4DAF-96EB-F713BE6EC6F4}" destId="{3C49BE36-EDB1-4C0F-AF8B-71918F9BAAE9}" srcOrd="0" destOrd="0" presId="urn:microsoft.com/office/officeart/2008/layout/LinedList"/>
    <dgm:cxn modelId="{22FAF0FA-D625-49BF-B6CE-5FAE3F72D70E}" type="presParOf" srcId="{2C2E95B6-3259-4DAF-96EB-F713BE6EC6F4}" destId="{1F9DAB20-32F2-43BA-82A7-735A7D45C606}" srcOrd="1" destOrd="0" presId="urn:microsoft.com/office/officeart/2008/layout/LinedList"/>
    <dgm:cxn modelId="{9BF6032D-D984-420F-8A7C-CAF5C0E45BB3}" type="presParOf" srcId="{1F9DAB20-32F2-43BA-82A7-735A7D45C606}" destId="{6108B256-77D5-4AD7-9C31-606256BAF856}" srcOrd="0" destOrd="0" presId="urn:microsoft.com/office/officeart/2008/layout/LinedList"/>
    <dgm:cxn modelId="{E5C1E66B-AC10-479B-A1C1-1A8D7E33E372}" type="presParOf" srcId="{1F9DAB20-32F2-43BA-82A7-735A7D45C606}" destId="{3E8D772E-FEBB-40E8-9A27-8FB32A9D97AA}" srcOrd="1" destOrd="0" presId="urn:microsoft.com/office/officeart/2008/layout/LinedList"/>
    <dgm:cxn modelId="{23F078C7-7EFA-482D-905F-5587791AECB6}" type="presParOf" srcId="{2C2E95B6-3259-4DAF-96EB-F713BE6EC6F4}" destId="{FACE8379-61CD-47C9-A549-2F61C17E0641}" srcOrd="2" destOrd="0" presId="urn:microsoft.com/office/officeart/2008/layout/LinedList"/>
    <dgm:cxn modelId="{E8774E8A-EF75-464C-BA65-687C3AB6094F}" type="presParOf" srcId="{2C2E95B6-3259-4DAF-96EB-F713BE6EC6F4}" destId="{AD31EF82-99F3-4DB8-9E4F-9AA509742E92}" srcOrd="3" destOrd="0" presId="urn:microsoft.com/office/officeart/2008/layout/LinedList"/>
    <dgm:cxn modelId="{C3979B7C-B2B8-4C70-A4D9-C4F6776305A2}" type="presParOf" srcId="{AD31EF82-99F3-4DB8-9E4F-9AA509742E92}" destId="{A8E12A1D-1219-4FD2-AD0B-855180CF04DE}" srcOrd="0" destOrd="0" presId="urn:microsoft.com/office/officeart/2008/layout/LinedList"/>
    <dgm:cxn modelId="{7ABEC378-D4A0-42C2-9DDB-9F51EB21C3ED}" type="presParOf" srcId="{AD31EF82-99F3-4DB8-9E4F-9AA509742E92}" destId="{A2496310-D7B2-4FB0-894D-1227921175A0}" srcOrd="1" destOrd="0" presId="urn:microsoft.com/office/officeart/2008/layout/LinedList"/>
    <dgm:cxn modelId="{20D4060B-A659-4A4F-8A58-29C4695362E5}" type="presParOf" srcId="{2C2E95B6-3259-4DAF-96EB-F713BE6EC6F4}" destId="{428D16B7-46C7-4064-9D2A-B128106857A1}" srcOrd="4" destOrd="0" presId="urn:microsoft.com/office/officeart/2008/layout/LinedList"/>
    <dgm:cxn modelId="{208AA29D-1249-451F-9CA7-173D1E57144C}" type="presParOf" srcId="{2C2E95B6-3259-4DAF-96EB-F713BE6EC6F4}" destId="{6C0E2FA9-367A-46CC-938A-CBD31A832D0E}" srcOrd="5" destOrd="0" presId="urn:microsoft.com/office/officeart/2008/layout/LinedList"/>
    <dgm:cxn modelId="{1678213A-429F-493B-A547-1DB44F229D55}" type="presParOf" srcId="{6C0E2FA9-367A-46CC-938A-CBD31A832D0E}" destId="{0F97B6BF-75C7-4D8E-B363-D9683B71D2E4}" srcOrd="0" destOrd="0" presId="urn:microsoft.com/office/officeart/2008/layout/LinedList"/>
    <dgm:cxn modelId="{6838F8FE-C6C2-4853-8281-3AAB05AF80A6}" type="presParOf" srcId="{6C0E2FA9-367A-46CC-938A-CBD31A832D0E}" destId="{0BA4B105-CE06-42AD-B575-ADFF5D71E3AD}" srcOrd="1" destOrd="0" presId="urn:microsoft.com/office/officeart/2008/layout/LinedList"/>
    <dgm:cxn modelId="{25AA1BDC-63CD-4878-A29A-34090002FE52}" type="presParOf" srcId="{2C2E95B6-3259-4DAF-96EB-F713BE6EC6F4}" destId="{5BB7E912-16F3-4533-99CB-D276208012C3}" srcOrd="6" destOrd="0" presId="urn:microsoft.com/office/officeart/2008/layout/LinedList"/>
    <dgm:cxn modelId="{5AD41282-86C9-41A3-9759-FCEF812AA855}" type="presParOf" srcId="{2C2E95B6-3259-4DAF-96EB-F713BE6EC6F4}" destId="{E9ED1260-9EE3-4F88-BE4C-6D4080D8A573}" srcOrd="7" destOrd="0" presId="urn:microsoft.com/office/officeart/2008/layout/LinedList"/>
    <dgm:cxn modelId="{2AC4DED2-7604-4006-8388-F9AE2DD5DC9E}" type="presParOf" srcId="{E9ED1260-9EE3-4F88-BE4C-6D4080D8A573}" destId="{2DEC1CC6-190D-40FF-955F-528C26F4FB4D}" srcOrd="0" destOrd="0" presId="urn:microsoft.com/office/officeart/2008/layout/LinedList"/>
    <dgm:cxn modelId="{A68A8815-1C9B-4BF0-B760-D4434EC53DF7}" type="presParOf" srcId="{E9ED1260-9EE3-4F88-BE4C-6D4080D8A573}" destId="{756B9532-02F5-4238-9C23-A7178BB2AAD1}" srcOrd="1" destOrd="0" presId="urn:microsoft.com/office/officeart/2008/layout/LinedList"/>
    <dgm:cxn modelId="{59975809-B0CA-463F-BD9B-C7205E7B4A2F}" type="presParOf" srcId="{2C2E95B6-3259-4DAF-96EB-F713BE6EC6F4}" destId="{392947B9-5A36-4DDB-9343-73079EA2CB7A}" srcOrd="8" destOrd="0" presId="urn:microsoft.com/office/officeart/2008/layout/LinedList"/>
    <dgm:cxn modelId="{485269E4-4D74-41C3-8D32-93A065A8539A}" type="presParOf" srcId="{2C2E95B6-3259-4DAF-96EB-F713BE6EC6F4}" destId="{2D4DCC3B-318A-4773-9F28-56CF10D102FE}" srcOrd="9" destOrd="0" presId="urn:microsoft.com/office/officeart/2008/layout/LinedList"/>
    <dgm:cxn modelId="{77B98C26-D077-4DFA-B5DB-309431B3B958}" type="presParOf" srcId="{2D4DCC3B-318A-4773-9F28-56CF10D102FE}" destId="{44BAF3DC-71BC-46C5-85F2-E7438E2CF43B}" srcOrd="0" destOrd="0" presId="urn:microsoft.com/office/officeart/2008/layout/LinedList"/>
    <dgm:cxn modelId="{8FC314B7-53FB-4E98-B425-730A7C635811}" type="presParOf" srcId="{2D4DCC3B-318A-4773-9F28-56CF10D102FE}" destId="{E431179F-E70C-49DC-8D1C-E762F4DDFC3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1E9F31-8E86-4E59-AB23-ABD42890D4A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A6A669A0-81C2-4C55-8248-7FCCC1616D52}">
      <dgm:prSet/>
      <dgm:spPr/>
      <dgm:t>
        <a:bodyPr/>
        <a:lstStyle/>
        <a:p>
          <a:r>
            <a:rPr lang="en-US" b="1"/>
            <a:t>Strengths: Innovation, partnerships, policy alignment </a:t>
          </a:r>
          <a:endParaRPr lang="en-US"/>
        </a:p>
      </dgm:t>
    </dgm:pt>
    <dgm:pt modelId="{453C2B2E-E3CF-4F4F-BDAB-8CD2144F4EF7}" type="parTrans" cxnId="{A4A22802-5F77-4C8C-9ABD-C191E34C424F}">
      <dgm:prSet/>
      <dgm:spPr/>
      <dgm:t>
        <a:bodyPr/>
        <a:lstStyle/>
        <a:p>
          <a:endParaRPr lang="en-US"/>
        </a:p>
      </dgm:t>
    </dgm:pt>
    <dgm:pt modelId="{84D1AF7C-1404-4EC0-AEDD-5287CF8D4910}" type="sibTrans" cxnId="{A4A22802-5F77-4C8C-9ABD-C191E34C424F}">
      <dgm:prSet/>
      <dgm:spPr/>
      <dgm:t>
        <a:bodyPr/>
        <a:lstStyle/>
        <a:p>
          <a:endParaRPr lang="en-US"/>
        </a:p>
      </dgm:t>
    </dgm:pt>
    <dgm:pt modelId="{2D6D831D-54AC-44A7-BB3C-3EA19B167164}">
      <dgm:prSet/>
      <dgm:spPr/>
      <dgm:t>
        <a:bodyPr/>
        <a:lstStyle/>
        <a:p>
          <a:r>
            <a:rPr lang="en-US" b="1"/>
            <a:t>Limitations: Voluntary reporting, regional inconsistencies, supply chain issues </a:t>
          </a:r>
          <a:endParaRPr lang="en-US"/>
        </a:p>
      </dgm:t>
    </dgm:pt>
    <dgm:pt modelId="{76C476E8-351F-447B-A13D-DDEE41907D2F}" type="parTrans" cxnId="{2A5E6568-A26B-4CEE-A7BF-E8A559701507}">
      <dgm:prSet/>
      <dgm:spPr/>
      <dgm:t>
        <a:bodyPr/>
        <a:lstStyle/>
        <a:p>
          <a:endParaRPr lang="en-US"/>
        </a:p>
      </dgm:t>
    </dgm:pt>
    <dgm:pt modelId="{EED04B11-986A-4371-B24D-6DE7BD6CBF68}" type="sibTrans" cxnId="{2A5E6568-A26B-4CEE-A7BF-E8A559701507}">
      <dgm:prSet/>
      <dgm:spPr/>
      <dgm:t>
        <a:bodyPr/>
        <a:lstStyle/>
        <a:p>
          <a:endParaRPr lang="en-US"/>
        </a:p>
      </dgm:t>
    </dgm:pt>
    <dgm:pt modelId="{80D627FE-076D-44D8-B8CE-5D7440814BA2}">
      <dgm:prSet/>
      <dgm:spPr/>
      <dgm:t>
        <a:bodyPr/>
        <a:lstStyle/>
        <a:p>
          <a:r>
            <a:rPr lang="en-US" b="1"/>
            <a:t>Suggestions: Adopt Science-Based Targets (SBTi-F), Life Cycle Assessments (LCA) </a:t>
          </a:r>
          <a:endParaRPr lang="en-US"/>
        </a:p>
      </dgm:t>
    </dgm:pt>
    <dgm:pt modelId="{CB948558-9B1D-4758-8BFB-014B53A1F88F}" type="parTrans" cxnId="{C5C27376-D918-4733-B9E6-BAA758E0E8F7}">
      <dgm:prSet/>
      <dgm:spPr/>
      <dgm:t>
        <a:bodyPr/>
        <a:lstStyle/>
        <a:p>
          <a:endParaRPr lang="en-US"/>
        </a:p>
      </dgm:t>
    </dgm:pt>
    <dgm:pt modelId="{A1763844-1107-40FB-81C9-2C8C55978B64}" type="sibTrans" cxnId="{C5C27376-D918-4733-B9E6-BAA758E0E8F7}">
      <dgm:prSet/>
      <dgm:spPr/>
      <dgm:t>
        <a:bodyPr/>
        <a:lstStyle/>
        <a:p>
          <a:endParaRPr lang="en-US"/>
        </a:p>
      </dgm:t>
    </dgm:pt>
    <dgm:pt modelId="{BBA419F3-75F1-4341-B720-E96403723E0F}">
      <dgm:prSet/>
      <dgm:spPr/>
      <dgm:t>
        <a:bodyPr/>
        <a:lstStyle/>
        <a:p>
          <a:r>
            <a:rPr lang="en-US" b="1"/>
            <a:t>Future: Address operational fragmentation, enhance data transparency, embed in culture </a:t>
          </a:r>
          <a:endParaRPr lang="en-US"/>
        </a:p>
      </dgm:t>
    </dgm:pt>
    <dgm:pt modelId="{461A46C1-6091-4A94-B889-0AC77807F26C}" type="parTrans" cxnId="{4B3F71BA-0507-4B25-A184-605477243783}">
      <dgm:prSet/>
      <dgm:spPr/>
      <dgm:t>
        <a:bodyPr/>
        <a:lstStyle/>
        <a:p>
          <a:endParaRPr lang="en-US"/>
        </a:p>
      </dgm:t>
    </dgm:pt>
    <dgm:pt modelId="{AC6D31D3-2EB9-43F5-83AD-9E40ABAD12AB}" type="sibTrans" cxnId="{4B3F71BA-0507-4B25-A184-605477243783}">
      <dgm:prSet/>
      <dgm:spPr/>
      <dgm:t>
        <a:bodyPr/>
        <a:lstStyle/>
        <a:p>
          <a:endParaRPr lang="en-US"/>
        </a:p>
      </dgm:t>
    </dgm:pt>
    <dgm:pt modelId="{887A7B3A-2637-44F9-BF08-6E157451C77C}" type="pres">
      <dgm:prSet presAssocID="{871E9F31-8E86-4E59-AB23-ABD42890D4AF}" presName="vert0" presStyleCnt="0">
        <dgm:presLayoutVars>
          <dgm:dir/>
          <dgm:animOne val="branch"/>
          <dgm:animLvl val="lvl"/>
        </dgm:presLayoutVars>
      </dgm:prSet>
      <dgm:spPr/>
    </dgm:pt>
    <dgm:pt modelId="{14D2F194-3FC0-477E-BD7C-B0ECFD4FA74E}" type="pres">
      <dgm:prSet presAssocID="{A6A669A0-81C2-4C55-8248-7FCCC1616D52}" presName="thickLine" presStyleLbl="alignNode1" presStyleIdx="0" presStyleCnt="4"/>
      <dgm:spPr/>
    </dgm:pt>
    <dgm:pt modelId="{34A8F447-6ECB-4338-B0D8-1A2712008A0D}" type="pres">
      <dgm:prSet presAssocID="{A6A669A0-81C2-4C55-8248-7FCCC1616D52}" presName="horz1" presStyleCnt="0"/>
      <dgm:spPr/>
    </dgm:pt>
    <dgm:pt modelId="{60959002-F686-4A9F-A7B1-E9515950754C}" type="pres">
      <dgm:prSet presAssocID="{A6A669A0-81C2-4C55-8248-7FCCC1616D52}" presName="tx1" presStyleLbl="revTx" presStyleIdx="0" presStyleCnt="4"/>
      <dgm:spPr/>
    </dgm:pt>
    <dgm:pt modelId="{35CE94DE-0538-471E-A006-4E22A01CB651}" type="pres">
      <dgm:prSet presAssocID="{A6A669A0-81C2-4C55-8248-7FCCC1616D52}" presName="vert1" presStyleCnt="0"/>
      <dgm:spPr/>
    </dgm:pt>
    <dgm:pt modelId="{179E335C-FF46-403D-8F73-6D81F8D0860B}" type="pres">
      <dgm:prSet presAssocID="{2D6D831D-54AC-44A7-BB3C-3EA19B167164}" presName="thickLine" presStyleLbl="alignNode1" presStyleIdx="1" presStyleCnt="4"/>
      <dgm:spPr/>
    </dgm:pt>
    <dgm:pt modelId="{F1AB3556-E75B-42EE-BCE1-D9004579BDBE}" type="pres">
      <dgm:prSet presAssocID="{2D6D831D-54AC-44A7-BB3C-3EA19B167164}" presName="horz1" presStyleCnt="0"/>
      <dgm:spPr/>
    </dgm:pt>
    <dgm:pt modelId="{B9B39E6B-EF77-4D9A-9CAC-F6C8C74347F0}" type="pres">
      <dgm:prSet presAssocID="{2D6D831D-54AC-44A7-BB3C-3EA19B167164}" presName="tx1" presStyleLbl="revTx" presStyleIdx="1" presStyleCnt="4"/>
      <dgm:spPr/>
    </dgm:pt>
    <dgm:pt modelId="{0D725679-B428-44F2-98A3-F3DB2DF3CF48}" type="pres">
      <dgm:prSet presAssocID="{2D6D831D-54AC-44A7-BB3C-3EA19B167164}" presName="vert1" presStyleCnt="0"/>
      <dgm:spPr/>
    </dgm:pt>
    <dgm:pt modelId="{42B2BF3F-3152-46B0-9AEB-5796436CE010}" type="pres">
      <dgm:prSet presAssocID="{80D627FE-076D-44D8-B8CE-5D7440814BA2}" presName="thickLine" presStyleLbl="alignNode1" presStyleIdx="2" presStyleCnt="4"/>
      <dgm:spPr/>
    </dgm:pt>
    <dgm:pt modelId="{302B54B7-4931-4BE2-8DAA-FDD62A5DD5E4}" type="pres">
      <dgm:prSet presAssocID="{80D627FE-076D-44D8-B8CE-5D7440814BA2}" presName="horz1" presStyleCnt="0"/>
      <dgm:spPr/>
    </dgm:pt>
    <dgm:pt modelId="{C28B711C-65F0-4561-AA69-964E4C862BEB}" type="pres">
      <dgm:prSet presAssocID="{80D627FE-076D-44D8-B8CE-5D7440814BA2}" presName="tx1" presStyleLbl="revTx" presStyleIdx="2" presStyleCnt="4"/>
      <dgm:spPr/>
    </dgm:pt>
    <dgm:pt modelId="{6DCA7DA9-827F-4BA6-A9B3-69F23B093F84}" type="pres">
      <dgm:prSet presAssocID="{80D627FE-076D-44D8-B8CE-5D7440814BA2}" presName="vert1" presStyleCnt="0"/>
      <dgm:spPr/>
    </dgm:pt>
    <dgm:pt modelId="{FDC13E15-99C7-4657-85A3-2387A8D90651}" type="pres">
      <dgm:prSet presAssocID="{BBA419F3-75F1-4341-B720-E96403723E0F}" presName="thickLine" presStyleLbl="alignNode1" presStyleIdx="3" presStyleCnt="4"/>
      <dgm:spPr/>
    </dgm:pt>
    <dgm:pt modelId="{3AE88A76-E97E-4D3C-997F-8CEAF33E6E24}" type="pres">
      <dgm:prSet presAssocID="{BBA419F3-75F1-4341-B720-E96403723E0F}" presName="horz1" presStyleCnt="0"/>
      <dgm:spPr/>
    </dgm:pt>
    <dgm:pt modelId="{69BAD0C0-C959-4CCB-AD1C-74CEFC7AC1E9}" type="pres">
      <dgm:prSet presAssocID="{BBA419F3-75F1-4341-B720-E96403723E0F}" presName="tx1" presStyleLbl="revTx" presStyleIdx="3" presStyleCnt="4"/>
      <dgm:spPr/>
    </dgm:pt>
    <dgm:pt modelId="{4D49F766-666B-40CC-A5E2-89D78AC0631F}" type="pres">
      <dgm:prSet presAssocID="{BBA419F3-75F1-4341-B720-E96403723E0F}" presName="vert1" presStyleCnt="0"/>
      <dgm:spPr/>
    </dgm:pt>
  </dgm:ptLst>
  <dgm:cxnLst>
    <dgm:cxn modelId="{A4A22802-5F77-4C8C-9ABD-C191E34C424F}" srcId="{871E9F31-8E86-4E59-AB23-ABD42890D4AF}" destId="{A6A669A0-81C2-4C55-8248-7FCCC1616D52}" srcOrd="0" destOrd="0" parTransId="{453C2B2E-E3CF-4F4F-BDAB-8CD2144F4EF7}" sibTransId="{84D1AF7C-1404-4EC0-AEDD-5287CF8D4910}"/>
    <dgm:cxn modelId="{2A5E6568-A26B-4CEE-A7BF-E8A559701507}" srcId="{871E9F31-8E86-4E59-AB23-ABD42890D4AF}" destId="{2D6D831D-54AC-44A7-BB3C-3EA19B167164}" srcOrd="1" destOrd="0" parTransId="{76C476E8-351F-447B-A13D-DDEE41907D2F}" sibTransId="{EED04B11-986A-4371-B24D-6DE7BD6CBF68}"/>
    <dgm:cxn modelId="{C5C27376-D918-4733-B9E6-BAA758E0E8F7}" srcId="{871E9F31-8E86-4E59-AB23-ABD42890D4AF}" destId="{80D627FE-076D-44D8-B8CE-5D7440814BA2}" srcOrd="2" destOrd="0" parTransId="{CB948558-9B1D-4758-8BFB-014B53A1F88F}" sibTransId="{A1763844-1107-40FB-81C9-2C8C55978B64}"/>
    <dgm:cxn modelId="{C720C97A-3253-49EE-A17E-431130F182F9}" type="presOf" srcId="{871E9F31-8E86-4E59-AB23-ABD42890D4AF}" destId="{887A7B3A-2637-44F9-BF08-6E157451C77C}" srcOrd="0" destOrd="0" presId="urn:microsoft.com/office/officeart/2008/layout/LinedList"/>
    <dgm:cxn modelId="{DB9190A4-6982-49C0-A944-59A080841B35}" type="presOf" srcId="{80D627FE-076D-44D8-B8CE-5D7440814BA2}" destId="{C28B711C-65F0-4561-AA69-964E4C862BEB}" srcOrd="0" destOrd="0" presId="urn:microsoft.com/office/officeart/2008/layout/LinedList"/>
    <dgm:cxn modelId="{4B3F71BA-0507-4B25-A184-605477243783}" srcId="{871E9F31-8E86-4E59-AB23-ABD42890D4AF}" destId="{BBA419F3-75F1-4341-B720-E96403723E0F}" srcOrd="3" destOrd="0" parTransId="{461A46C1-6091-4A94-B889-0AC77807F26C}" sibTransId="{AC6D31D3-2EB9-43F5-83AD-9E40ABAD12AB}"/>
    <dgm:cxn modelId="{AA97D5BA-C2DF-414B-B2AE-64CE8E35AF70}" type="presOf" srcId="{BBA419F3-75F1-4341-B720-E96403723E0F}" destId="{69BAD0C0-C959-4CCB-AD1C-74CEFC7AC1E9}" srcOrd="0" destOrd="0" presId="urn:microsoft.com/office/officeart/2008/layout/LinedList"/>
    <dgm:cxn modelId="{B13200DE-A6FC-440F-B5D7-5D69F1B9972E}" type="presOf" srcId="{A6A669A0-81C2-4C55-8248-7FCCC1616D52}" destId="{60959002-F686-4A9F-A7B1-E9515950754C}" srcOrd="0" destOrd="0" presId="urn:microsoft.com/office/officeart/2008/layout/LinedList"/>
    <dgm:cxn modelId="{1616D1E1-5B39-4AAC-8D14-39C8CA59C356}" type="presOf" srcId="{2D6D831D-54AC-44A7-BB3C-3EA19B167164}" destId="{B9B39E6B-EF77-4D9A-9CAC-F6C8C74347F0}" srcOrd="0" destOrd="0" presId="urn:microsoft.com/office/officeart/2008/layout/LinedList"/>
    <dgm:cxn modelId="{3CD404C9-521C-4E26-BA95-BC79DF96CE83}" type="presParOf" srcId="{887A7B3A-2637-44F9-BF08-6E157451C77C}" destId="{14D2F194-3FC0-477E-BD7C-B0ECFD4FA74E}" srcOrd="0" destOrd="0" presId="urn:microsoft.com/office/officeart/2008/layout/LinedList"/>
    <dgm:cxn modelId="{85F37F59-9F14-4B0C-BFEB-1AB59CFDC842}" type="presParOf" srcId="{887A7B3A-2637-44F9-BF08-6E157451C77C}" destId="{34A8F447-6ECB-4338-B0D8-1A2712008A0D}" srcOrd="1" destOrd="0" presId="urn:microsoft.com/office/officeart/2008/layout/LinedList"/>
    <dgm:cxn modelId="{1F1A7013-5CEA-4FC1-A2C0-8AC3882714C9}" type="presParOf" srcId="{34A8F447-6ECB-4338-B0D8-1A2712008A0D}" destId="{60959002-F686-4A9F-A7B1-E9515950754C}" srcOrd="0" destOrd="0" presId="urn:microsoft.com/office/officeart/2008/layout/LinedList"/>
    <dgm:cxn modelId="{B7C95330-361C-45A2-A1B8-9A4218C898E9}" type="presParOf" srcId="{34A8F447-6ECB-4338-B0D8-1A2712008A0D}" destId="{35CE94DE-0538-471E-A006-4E22A01CB651}" srcOrd="1" destOrd="0" presId="urn:microsoft.com/office/officeart/2008/layout/LinedList"/>
    <dgm:cxn modelId="{09B44264-79F9-4432-9EA5-E6264CA556A1}" type="presParOf" srcId="{887A7B3A-2637-44F9-BF08-6E157451C77C}" destId="{179E335C-FF46-403D-8F73-6D81F8D0860B}" srcOrd="2" destOrd="0" presId="urn:microsoft.com/office/officeart/2008/layout/LinedList"/>
    <dgm:cxn modelId="{AB1FB14E-1AAE-4758-8354-167965949AA5}" type="presParOf" srcId="{887A7B3A-2637-44F9-BF08-6E157451C77C}" destId="{F1AB3556-E75B-42EE-BCE1-D9004579BDBE}" srcOrd="3" destOrd="0" presId="urn:microsoft.com/office/officeart/2008/layout/LinedList"/>
    <dgm:cxn modelId="{596A4245-5483-4936-A889-00328076F46B}" type="presParOf" srcId="{F1AB3556-E75B-42EE-BCE1-D9004579BDBE}" destId="{B9B39E6B-EF77-4D9A-9CAC-F6C8C74347F0}" srcOrd="0" destOrd="0" presId="urn:microsoft.com/office/officeart/2008/layout/LinedList"/>
    <dgm:cxn modelId="{0426DF4A-5F2A-4675-9096-5B882892398F}" type="presParOf" srcId="{F1AB3556-E75B-42EE-BCE1-D9004579BDBE}" destId="{0D725679-B428-44F2-98A3-F3DB2DF3CF48}" srcOrd="1" destOrd="0" presId="urn:microsoft.com/office/officeart/2008/layout/LinedList"/>
    <dgm:cxn modelId="{B854A9E0-C042-4448-A5A7-BA3971D6981A}" type="presParOf" srcId="{887A7B3A-2637-44F9-BF08-6E157451C77C}" destId="{42B2BF3F-3152-46B0-9AEB-5796436CE010}" srcOrd="4" destOrd="0" presId="urn:microsoft.com/office/officeart/2008/layout/LinedList"/>
    <dgm:cxn modelId="{944E124C-C699-4398-9EF2-C678C0E01285}" type="presParOf" srcId="{887A7B3A-2637-44F9-BF08-6E157451C77C}" destId="{302B54B7-4931-4BE2-8DAA-FDD62A5DD5E4}" srcOrd="5" destOrd="0" presId="urn:microsoft.com/office/officeart/2008/layout/LinedList"/>
    <dgm:cxn modelId="{E61A2DC1-FDAD-4D27-ABA4-E3107786C9F9}" type="presParOf" srcId="{302B54B7-4931-4BE2-8DAA-FDD62A5DD5E4}" destId="{C28B711C-65F0-4561-AA69-964E4C862BEB}" srcOrd="0" destOrd="0" presId="urn:microsoft.com/office/officeart/2008/layout/LinedList"/>
    <dgm:cxn modelId="{A58FA17C-430A-4CE5-A8C3-36F14974329C}" type="presParOf" srcId="{302B54B7-4931-4BE2-8DAA-FDD62A5DD5E4}" destId="{6DCA7DA9-827F-4BA6-A9B3-69F23B093F84}" srcOrd="1" destOrd="0" presId="urn:microsoft.com/office/officeart/2008/layout/LinedList"/>
    <dgm:cxn modelId="{519B0D83-1DAF-439D-B5E6-F6CCF3780B57}" type="presParOf" srcId="{887A7B3A-2637-44F9-BF08-6E157451C77C}" destId="{FDC13E15-99C7-4657-85A3-2387A8D90651}" srcOrd="6" destOrd="0" presId="urn:microsoft.com/office/officeart/2008/layout/LinedList"/>
    <dgm:cxn modelId="{11E75781-96CD-43BC-B6FD-C0D8D4189AE1}" type="presParOf" srcId="{887A7B3A-2637-44F9-BF08-6E157451C77C}" destId="{3AE88A76-E97E-4D3C-997F-8CEAF33E6E24}" srcOrd="7" destOrd="0" presId="urn:microsoft.com/office/officeart/2008/layout/LinedList"/>
    <dgm:cxn modelId="{025F28FD-AE2B-4608-A9E9-DF8DF5F86F51}" type="presParOf" srcId="{3AE88A76-E97E-4D3C-997F-8CEAF33E6E24}" destId="{69BAD0C0-C959-4CCB-AD1C-74CEFC7AC1E9}" srcOrd="0" destOrd="0" presId="urn:microsoft.com/office/officeart/2008/layout/LinedList"/>
    <dgm:cxn modelId="{90E1BE38-1EAF-4D00-815E-15089370549C}" type="presParOf" srcId="{3AE88A76-E97E-4D3C-997F-8CEAF33E6E24}" destId="{4D49F766-666B-40CC-A5E2-89D78AC063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9BD55B-4C4C-455E-ADAC-780C04B7425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ED7D0BD0-B246-43A9-B4CE-38CD7C8EB42E}">
      <dgm:prSet/>
      <dgm:spPr/>
      <dgm:t>
        <a:bodyPr/>
        <a:lstStyle/>
        <a:p>
          <a:pPr>
            <a:lnSpc>
              <a:spcPct val="100000"/>
            </a:lnSpc>
          </a:pPr>
          <a:r>
            <a:rPr lang="en-US" b="1"/>
            <a:t>Unified Global Metrics: Align KPIs with UNEP/SBTi-F for benchmarking</a:t>
          </a:r>
          <a:endParaRPr lang="en-US"/>
        </a:p>
      </dgm:t>
    </dgm:pt>
    <dgm:pt modelId="{21E7774C-2064-43E0-BDD2-63C7B3332BF2}" type="parTrans" cxnId="{04C51E68-50C8-45EA-84CE-C82708674EF0}">
      <dgm:prSet/>
      <dgm:spPr/>
      <dgm:t>
        <a:bodyPr/>
        <a:lstStyle/>
        <a:p>
          <a:endParaRPr lang="en-US"/>
        </a:p>
      </dgm:t>
    </dgm:pt>
    <dgm:pt modelId="{E6A50511-0F1E-4EA9-8AA0-95B5A01F8EF3}" type="sibTrans" cxnId="{04C51E68-50C8-45EA-84CE-C82708674EF0}">
      <dgm:prSet/>
      <dgm:spPr/>
      <dgm:t>
        <a:bodyPr/>
        <a:lstStyle/>
        <a:p>
          <a:pPr>
            <a:lnSpc>
              <a:spcPct val="100000"/>
            </a:lnSpc>
          </a:pPr>
          <a:endParaRPr lang="en-US"/>
        </a:p>
      </dgm:t>
    </dgm:pt>
    <dgm:pt modelId="{29BB52FD-7380-4734-AEC2-3D0D9DC9AB9D}">
      <dgm:prSet/>
      <dgm:spPr/>
      <dgm:t>
        <a:bodyPr/>
        <a:lstStyle/>
        <a:p>
          <a:pPr>
            <a:lnSpc>
              <a:spcPct val="100000"/>
            </a:lnSpc>
          </a:pPr>
          <a:r>
            <a:rPr lang="en-US" b="1"/>
            <a:t>AI and Big Data: Scale Winnow Vision for tracking and analytics</a:t>
          </a:r>
          <a:endParaRPr lang="en-US"/>
        </a:p>
      </dgm:t>
    </dgm:pt>
    <dgm:pt modelId="{33B5C70E-6D8F-4ABC-992A-598558ADEE9D}" type="parTrans" cxnId="{F1412A86-5F7C-44ED-AE42-52C9090EA962}">
      <dgm:prSet/>
      <dgm:spPr/>
      <dgm:t>
        <a:bodyPr/>
        <a:lstStyle/>
        <a:p>
          <a:endParaRPr lang="en-US"/>
        </a:p>
      </dgm:t>
    </dgm:pt>
    <dgm:pt modelId="{DB83CCAB-53CD-45C2-B047-20F11A4EED80}" type="sibTrans" cxnId="{F1412A86-5F7C-44ED-AE42-52C9090EA962}">
      <dgm:prSet/>
      <dgm:spPr/>
      <dgm:t>
        <a:bodyPr/>
        <a:lstStyle/>
        <a:p>
          <a:pPr>
            <a:lnSpc>
              <a:spcPct val="100000"/>
            </a:lnSpc>
          </a:pPr>
          <a:endParaRPr lang="en-US"/>
        </a:p>
      </dgm:t>
    </dgm:pt>
    <dgm:pt modelId="{73CF56FB-21D3-4AAB-AD7F-1824206161CE}">
      <dgm:prSet/>
      <dgm:spPr/>
      <dgm:t>
        <a:bodyPr/>
        <a:lstStyle/>
        <a:p>
          <a:pPr>
            <a:lnSpc>
              <a:spcPct val="100000"/>
            </a:lnSpc>
          </a:pPr>
          <a:r>
            <a:rPr lang="en-US" b="1"/>
            <a:t>Supplier Collaboration: Sustainability clauses, local sourcing for circular economy</a:t>
          </a:r>
          <a:endParaRPr lang="en-US"/>
        </a:p>
      </dgm:t>
    </dgm:pt>
    <dgm:pt modelId="{DC4CCC38-1BDD-42AD-99D8-341A3885A54D}" type="parTrans" cxnId="{0F59E46F-AFFF-427A-8D26-6580486BB590}">
      <dgm:prSet/>
      <dgm:spPr/>
      <dgm:t>
        <a:bodyPr/>
        <a:lstStyle/>
        <a:p>
          <a:endParaRPr lang="en-US"/>
        </a:p>
      </dgm:t>
    </dgm:pt>
    <dgm:pt modelId="{DE819796-806F-4D43-989E-95F4A2710BBA}" type="sibTrans" cxnId="{0F59E46F-AFFF-427A-8D26-6580486BB590}">
      <dgm:prSet/>
      <dgm:spPr/>
      <dgm:t>
        <a:bodyPr/>
        <a:lstStyle/>
        <a:p>
          <a:pPr>
            <a:lnSpc>
              <a:spcPct val="100000"/>
            </a:lnSpc>
          </a:pPr>
          <a:endParaRPr lang="en-US"/>
        </a:p>
      </dgm:t>
    </dgm:pt>
    <dgm:pt modelId="{CEBB1D37-DF69-423F-9EC4-2979549426A4}">
      <dgm:prSet/>
      <dgm:spPr/>
      <dgm:t>
        <a:bodyPr/>
        <a:lstStyle/>
        <a:p>
          <a:pPr>
            <a:lnSpc>
              <a:spcPct val="100000"/>
            </a:lnSpc>
          </a:pPr>
          <a:r>
            <a:rPr lang="en-US" b="1"/>
            <a:t>Employee/Guest Empowerment: Training, nudges to cut buffet waste by 25%</a:t>
          </a:r>
          <a:endParaRPr lang="en-US"/>
        </a:p>
      </dgm:t>
    </dgm:pt>
    <dgm:pt modelId="{814BAC95-EC0E-427C-8578-F38ACCC309FD}" type="parTrans" cxnId="{11D7B523-680F-44F2-AD02-056694BDF028}">
      <dgm:prSet/>
      <dgm:spPr/>
      <dgm:t>
        <a:bodyPr/>
        <a:lstStyle/>
        <a:p>
          <a:endParaRPr lang="en-US"/>
        </a:p>
      </dgm:t>
    </dgm:pt>
    <dgm:pt modelId="{3E1B9DCF-EF69-4D10-A6A2-3A430BEB78A1}" type="sibTrans" cxnId="{11D7B523-680F-44F2-AD02-056694BDF028}">
      <dgm:prSet/>
      <dgm:spPr/>
      <dgm:t>
        <a:bodyPr/>
        <a:lstStyle/>
        <a:p>
          <a:endParaRPr lang="en-US"/>
        </a:p>
      </dgm:t>
    </dgm:pt>
    <dgm:pt modelId="{C25D18E2-EA18-4E08-9C15-FEB2547D5E99}" type="pres">
      <dgm:prSet presAssocID="{F09BD55B-4C4C-455E-ADAC-780C04B74257}" presName="vert0" presStyleCnt="0">
        <dgm:presLayoutVars>
          <dgm:dir/>
          <dgm:animOne val="branch"/>
          <dgm:animLvl val="lvl"/>
        </dgm:presLayoutVars>
      </dgm:prSet>
      <dgm:spPr/>
    </dgm:pt>
    <dgm:pt modelId="{55A42AC7-865D-49AD-91D4-22BAAAFDE4C6}" type="pres">
      <dgm:prSet presAssocID="{ED7D0BD0-B246-43A9-B4CE-38CD7C8EB42E}" presName="thickLine" presStyleLbl="alignNode1" presStyleIdx="0" presStyleCnt="4"/>
      <dgm:spPr/>
    </dgm:pt>
    <dgm:pt modelId="{E726DC6D-1AAC-46C3-BAB4-987C8DB6480B}" type="pres">
      <dgm:prSet presAssocID="{ED7D0BD0-B246-43A9-B4CE-38CD7C8EB42E}" presName="horz1" presStyleCnt="0"/>
      <dgm:spPr/>
    </dgm:pt>
    <dgm:pt modelId="{2979B5CF-C1E2-4AD4-A98D-64E46FDB3B95}" type="pres">
      <dgm:prSet presAssocID="{ED7D0BD0-B246-43A9-B4CE-38CD7C8EB42E}" presName="tx1" presStyleLbl="revTx" presStyleIdx="0" presStyleCnt="4"/>
      <dgm:spPr/>
    </dgm:pt>
    <dgm:pt modelId="{A28A4E72-CEAB-4B2F-AAB8-42908CFC8699}" type="pres">
      <dgm:prSet presAssocID="{ED7D0BD0-B246-43A9-B4CE-38CD7C8EB42E}" presName="vert1" presStyleCnt="0"/>
      <dgm:spPr/>
    </dgm:pt>
    <dgm:pt modelId="{67579BE2-9658-45B1-BA4A-DB1030209B94}" type="pres">
      <dgm:prSet presAssocID="{29BB52FD-7380-4734-AEC2-3D0D9DC9AB9D}" presName="thickLine" presStyleLbl="alignNode1" presStyleIdx="1" presStyleCnt="4"/>
      <dgm:spPr/>
    </dgm:pt>
    <dgm:pt modelId="{10A2CE78-1EC6-42FC-9FA7-281E67F55BDC}" type="pres">
      <dgm:prSet presAssocID="{29BB52FD-7380-4734-AEC2-3D0D9DC9AB9D}" presName="horz1" presStyleCnt="0"/>
      <dgm:spPr/>
    </dgm:pt>
    <dgm:pt modelId="{09965FC5-36BC-4630-9A53-779918B26B89}" type="pres">
      <dgm:prSet presAssocID="{29BB52FD-7380-4734-AEC2-3D0D9DC9AB9D}" presName="tx1" presStyleLbl="revTx" presStyleIdx="1" presStyleCnt="4"/>
      <dgm:spPr/>
    </dgm:pt>
    <dgm:pt modelId="{F1A15475-9397-4A4F-B7F5-7E75466C798B}" type="pres">
      <dgm:prSet presAssocID="{29BB52FD-7380-4734-AEC2-3D0D9DC9AB9D}" presName="vert1" presStyleCnt="0"/>
      <dgm:spPr/>
    </dgm:pt>
    <dgm:pt modelId="{CF9C2A93-EE25-4827-BFD6-297F88C531C9}" type="pres">
      <dgm:prSet presAssocID="{73CF56FB-21D3-4AAB-AD7F-1824206161CE}" presName="thickLine" presStyleLbl="alignNode1" presStyleIdx="2" presStyleCnt="4"/>
      <dgm:spPr/>
    </dgm:pt>
    <dgm:pt modelId="{AF7526B6-8248-4BFA-ABAB-920F997C71CA}" type="pres">
      <dgm:prSet presAssocID="{73CF56FB-21D3-4AAB-AD7F-1824206161CE}" presName="horz1" presStyleCnt="0"/>
      <dgm:spPr/>
    </dgm:pt>
    <dgm:pt modelId="{F8BF41EE-EA55-4B2B-84A2-0263C69E510D}" type="pres">
      <dgm:prSet presAssocID="{73CF56FB-21D3-4AAB-AD7F-1824206161CE}" presName="tx1" presStyleLbl="revTx" presStyleIdx="2" presStyleCnt="4"/>
      <dgm:spPr/>
    </dgm:pt>
    <dgm:pt modelId="{F823BA43-782A-4AAB-B079-57CAA6AAF1A8}" type="pres">
      <dgm:prSet presAssocID="{73CF56FB-21D3-4AAB-AD7F-1824206161CE}" presName="vert1" presStyleCnt="0"/>
      <dgm:spPr/>
    </dgm:pt>
    <dgm:pt modelId="{C3CCE90D-95B0-4964-9571-D2F2E05C6A88}" type="pres">
      <dgm:prSet presAssocID="{CEBB1D37-DF69-423F-9EC4-2979549426A4}" presName="thickLine" presStyleLbl="alignNode1" presStyleIdx="3" presStyleCnt="4"/>
      <dgm:spPr/>
    </dgm:pt>
    <dgm:pt modelId="{98704F69-D692-4E8F-8760-11D989C9D452}" type="pres">
      <dgm:prSet presAssocID="{CEBB1D37-DF69-423F-9EC4-2979549426A4}" presName="horz1" presStyleCnt="0"/>
      <dgm:spPr/>
    </dgm:pt>
    <dgm:pt modelId="{AC75133D-5D73-41D6-8CDF-1A01C62BE66B}" type="pres">
      <dgm:prSet presAssocID="{CEBB1D37-DF69-423F-9EC4-2979549426A4}" presName="tx1" presStyleLbl="revTx" presStyleIdx="3" presStyleCnt="4"/>
      <dgm:spPr/>
    </dgm:pt>
    <dgm:pt modelId="{32FD463E-0CAE-4687-A5DA-EE36F3BBF6DF}" type="pres">
      <dgm:prSet presAssocID="{CEBB1D37-DF69-423F-9EC4-2979549426A4}" presName="vert1" presStyleCnt="0"/>
      <dgm:spPr/>
    </dgm:pt>
  </dgm:ptLst>
  <dgm:cxnLst>
    <dgm:cxn modelId="{9F57DE1C-34DF-4D03-97E8-CFDF88CA71DC}" type="presOf" srcId="{73CF56FB-21D3-4AAB-AD7F-1824206161CE}" destId="{F8BF41EE-EA55-4B2B-84A2-0263C69E510D}" srcOrd="0" destOrd="0" presId="urn:microsoft.com/office/officeart/2008/layout/LinedList"/>
    <dgm:cxn modelId="{11D7B523-680F-44F2-AD02-056694BDF028}" srcId="{F09BD55B-4C4C-455E-ADAC-780C04B74257}" destId="{CEBB1D37-DF69-423F-9EC4-2979549426A4}" srcOrd="3" destOrd="0" parTransId="{814BAC95-EC0E-427C-8578-F38ACCC309FD}" sibTransId="{3E1B9DCF-EF69-4D10-A6A2-3A430BEB78A1}"/>
    <dgm:cxn modelId="{5615F732-6882-4C61-8DBB-024BB7500ABB}" type="presOf" srcId="{ED7D0BD0-B246-43A9-B4CE-38CD7C8EB42E}" destId="{2979B5CF-C1E2-4AD4-A98D-64E46FDB3B95}" srcOrd="0" destOrd="0" presId="urn:microsoft.com/office/officeart/2008/layout/LinedList"/>
    <dgm:cxn modelId="{8416C53A-F064-4BFA-AF47-55A01921F9C4}" type="presOf" srcId="{CEBB1D37-DF69-423F-9EC4-2979549426A4}" destId="{AC75133D-5D73-41D6-8CDF-1A01C62BE66B}" srcOrd="0" destOrd="0" presId="urn:microsoft.com/office/officeart/2008/layout/LinedList"/>
    <dgm:cxn modelId="{04C51E68-50C8-45EA-84CE-C82708674EF0}" srcId="{F09BD55B-4C4C-455E-ADAC-780C04B74257}" destId="{ED7D0BD0-B246-43A9-B4CE-38CD7C8EB42E}" srcOrd="0" destOrd="0" parTransId="{21E7774C-2064-43E0-BDD2-63C7B3332BF2}" sibTransId="{E6A50511-0F1E-4EA9-8AA0-95B5A01F8EF3}"/>
    <dgm:cxn modelId="{00285D6F-0E08-493D-B1F8-EE8BC3415635}" type="presOf" srcId="{29BB52FD-7380-4734-AEC2-3D0D9DC9AB9D}" destId="{09965FC5-36BC-4630-9A53-779918B26B89}" srcOrd="0" destOrd="0" presId="urn:microsoft.com/office/officeart/2008/layout/LinedList"/>
    <dgm:cxn modelId="{0F59E46F-AFFF-427A-8D26-6580486BB590}" srcId="{F09BD55B-4C4C-455E-ADAC-780C04B74257}" destId="{73CF56FB-21D3-4AAB-AD7F-1824206161CE}" srcOrd="2" destOrd="0" parTransId="{DC4CCC38-1BDD-42AD-99D8-341A3885A54D}" sibTransId="{DE819796-806F-4D43-989E-95F4A2710BBA}"/>
    <dgm:cxn modelId="{F1412A86-5F7C-44ED-AE42-52C9090EA962}" srcId="{F09BD55B-4C4C-455E-ADAC-780C04B74257}" destId="{29BB52FD-7380-4734-AEC2-3D0D9DC9AB9D}" srcOrd="1" destOrd="0" parTransId="{33B5C70E-6D8F-4ABC-992A-598558ADEE9D}" sibTransId="{DB83CCAB-53CD-45C2-B047-20F11A4EED80}"/>
    <dgm:cxn modelId="{DBDB35FA-E96E-4279-B198-56622A3A6586}" type="presOf" srcId="{F09BD55B-4C4C-455E-ADAC-780C04B74257}" destId="{C25D18E2-EA18-4E08-9C15-FEB2547D5E99}" srcOrd="0" destOrd="0" presId="urn:microsoft.com/office/officeart/2008/layout/LinedList"/>
    <dgm:cxn modelId="{4E4212EC-AB60-4342-A2AD-8A87717BD413}" type="presParOf" srcId="{C25D18E2-EA18-4E08-9C15-FEB2547D5E99}" destId="{55A42AC7-865D-49AD-91D4-22BAAAFDE4C6}" srcOrd="0" destOrd="0" presId="urn:microsoft.com/office/officeart/2008/layout/LinedList"/>
    <dgm:cxn modelId="{B4A28DEB-D2C4-4D6B-92C5-D53D67B5CDF5}" type="presParOf" srcId="{C25D18E2-EA18-4E08-9C15-FEB2547D5E99}" destId="{E726DC6D-1AAC-46C3-BAB4-987C8DB6480B}" srcOrd="1" destOrd="0" presId="urn:microsoft.com/office/officeart/2008/layout/LinedList"/>
    <dgm:cxn modelId="{5AA6F14D-2D6F-4ACF-B85C-121FB0870AB5}" type="presParOf" srcId="{E726DC6D-1AAC-46C3-BAB4-987C8DB6480B}" destId="{2979B5CF-C1E2-4AD4-A98D-64E46FDB3B95}" srcOrd="0" destOrd="0" presId="urn:microsoft.com/office/officeart/2008/layout/LinedList"/>
    <dgm:cxn modelId="{5A0592A7-EFC5-41B2-9F1E-FE32C5BE3E4C}" type="presParOf" srcId="{E726DC6D-1AAC-46C3-BAB4-987C8DB6480B}" destId="{A28A4E72-CEAB-4B2F-AAB8-42908CFC8699}" srcOrd="1" destOrd="0" presId="urn:microsoft.com/office/officeart/2008/layout/LinedList"/>
    <dgm:cxn modelId="{C5C3C423-182E-401E-8460-3D46E0276FD8}" type="presParOf" srcId="{C25D18E2-EA18-4E08-9C15-FEB2547D5E99}" destId="{67579BE2-9658-45B1-BA4A-DB1030209B94}" srcOrd="2" destOrd="0" presId="urn:microsoft.com/office/officeart/2008/layout/LinedList"/>
    <dgm:cxn modelId="{1785ED18-5D02-4113-B9BB-9C900E0F74FE}" type="presParOf" srcId="{C25D18E2-EA18-4E08-9C15-FEB2547D5E99}" destId="{10A2CE78-1EC6-42FC-9FA7-281E67F55BDC}" srcOrd="3" destOrd="0" presId="urn:microsoft.com/office/officeart/2008/layout/LinedList"/>
    <dgm:cxn modelId="{4D69253D-A285-4436-A4B1-705E35347611}" type="presParOf" srcId="{10A2CE78-1EC6-42FC-9FA7-281E67F55BDC}" destId="{09965FC5-36BC-4630-9A53-779918B26B89}" srcOrd="0" destOrd="0" presId="urn:microsoft.com/office/officeart/2008/layout/LinedList"/>
    <dgm:cxn modelId="{6DE26BEF-80CF-4C68-9852-7C1E641C85E2}" type="presParOf" srcId="{10A2CE78-1EC6-42FC-9FA7-281E67F55BDC}" destId="{F1A15475-9397-4A4F-B7F5-7E75466C798B}" srcOrd="1" destOrd="0" presId="urn:microsoft.com/office/officeart/2008/layout/LinedList"/>
    <dgm:cxn modelId="{31011B20-DC82-4947-8902-E0D2615A805F}" type="presParOf" srcId="{C25D18E2-EA18-4E08-9C15-FEB2547D5E99}" destId="{CF9C2A93-EE25-4827-BFD6-297F88C531C9}" srcOrd="4" destOrd="0" presId="urn:microsoft.com/office/officeart/2008/layout/LinedList"/>
    <dgm:cxn modelId="{F910328C-698E-4CEC-B767-E8F6446821EC}" type="presParOf" srcId="{C25D18E2-EA18-4E08-9C15-FEB2547D5E99}" destId="{AF7526B6-8248-4BFA-ABAB-920F997C71CA}" srcOrd="5" destOrd="0" presId="urn:microsoft.com/office/officeart/2008/layout/LinedList"/>
    <dgm:cxn modelId="{80DCE97B-618E-42D0-92AB-7D02FB644C35}" type="presParOf" srcId="{AF7526B6-8248-4BFA-ABAB-920F997C71CA}" destId="{F8BF41EE-EA55-4B2B-84A2-0263C69E510D}" srcOrd="0" destOrd="0" presId="urn:microsoft.com/office/officeart/2008/layout/LinedList"/>
    <dgm:cxn modelId="{C8A6800B-FE7E-4A55-898F-E285E40A29EC}" type="presParOf" srcId="{AF7526B6-8248-4BFA-ABAB-920F997C71CA}" destId="{F823BA43-782A-4AAB-B079-57CAA6AAF1A8}" srcOrd="1" destOrd="0" presId="urn:microsoft.com/office/officeart/2008/layout/LinedList"/>
    <dgm:cxn modelId="{031B8E57-6853-4ABD-A45C-DFF9BB6E39D5}" type="presParOf" srcId="{C25D18E2-EA18-4E08-9C15-FEB2547D5E99}" destId="{C3CCE90D-95B0-4964-9571-D2F2E05C6A88}" srcOrd="6" destOrd="0" presId="urn:microsoft.com/office/officeart/2008/layout/LinedList"/>
    <dgm:cxn modelId="{9FF7354F-63C7-46A7-8092-60E0AE9DBA19}" type="presParOf" srcId="{C25D18E2-EA18-4E08-9C15-FEB2547D5E99}" destId="{98704F69-D692-4E8F-8760-11D989C9D452}" srcOrd="7" destOrd="0" presId="urn:microsoft.com/office/officeart/2008/layout/LinedList"/>
    <dgm:cxn modelId="{57D811C6-A247-469F-A3D3-1C719D0555D0}" type="presParOf" srcId="{98704F69-D692-4E8F-8760-11D989C9D452}" destId="{AC75133D-5D73-41D6-8CDF-1A01C62BE66B}" srcOrd="0" destOrd="0" presId="urn:microsoft.com/office/officeart/2008/layout/LinedList"/>
    <dgm:cxn modelId="{A20B2CCE-FDFA-4BF6-A413-6352D48FE35B}" type="presParOf" srcId="{98704F69-D692-4E8F-8760-11D989C9D452}" destId="{32FD463E-0CAE-4687-A5DA-EE36F3BBF6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C205C-E1D5-4B9E-A790-1669624A5D6F}">
      <dsp:nvSpPr>
        <dsp:cNvPr id="0" name=""/>
        <dsp:cNvSpPr/>
      </dsp:nvSpPr>
      <dsp:spPr>
        <a:xfrm>
          <a:off x="0" y="460"/>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5EFCC9-48B1-4740-8D51-88B4330ECBC3}">
      <dsp:nvSpPr>
        <dsp:cNvPr id="0" name=""/>
        <dsp:cNvSpPr/>
      </dsp:nvSpPr>
      <dsp:spPr>
        <a:xfrm>
          <a:off x="0" y="460"/>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Hospitality waste: </a:t>
          </a:r>
          <a:r>
            <a:rPr lang="en-US" sz="2000" kern="1200"/>
            <a:t>$100 billion annual cost globally (WRI, 2023) </a:t>
          </a:r>
        </a:p>
      </dsp:txBody>
      <dsp:txXfrm>
        <a:off x="0" y="460"/>
        <a:ext cx="6553200" cy="754410"/>
      </dsp:txXfrm>
    </dsp:sp>
    <dsp:sp modelId="{B398E21C-30D0-43EC-B6C3-E267276954E8}">
      <dsp:nvSpPr>
        <dsp:cNvPr id="0" name=""/>
        <dsp:cNvSpPr/>
      </dsp:nvSpPr>
      <dsp:spPr>
        <a:xfrm>
          <a:off x="0" y="754871"/>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34550-132C-45AB-943F-E71BF4FBFA80}">
      <dsp:nvSpPr>
        <dsp:cNvPr id="0" name=""/>
        <dsp:cNvSpPr/>
      </dsp:nvSpPr>
      <dsp:spPr>
        <a:xfrm>
          <a:off x="0" y="754871"/>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Average: </a:t>
          </a:r>
          <a:r>
            <a:rPr lang="en-US" sz="2000" kern="1200"/>
            <a:t>1.2 kg food waste per guest per night (Papargyropoulou et al., 2023) </a:t>
          </a:r>
        </a:p>
      </dsp:txBody>
      <dsp:txXfrm>
        <a:off x="0" y="754871"/>
        <a:ext cx="6553200" cy="754410"/>
      </dsp:txXfrm>
    </dsp:sp>
    <dsp:sp modelId="{ED09079F-0892-4E68-BFFE-0F799B6BC1A1}">
      <dsp:nvSpPr>
        <dsp:cNvPr id="0" name=""/>
        <dsp:cNvSpPr/>
      </dsp:nvSpPr>
      <dsp:spPr>
        <a:xfrm>
          <a:off x="0" y="1509281"/>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FE30E-D6EE-42B4-B6F5-A33B0476B376}">
      <dsp:nvSpPr>
        <dsp:cNvPr id="0" name=""/>
        <dsp:cNvSpPr/>
      </dsp:nvSpPr>
      <dsp:spPr>
        <a:xfrm>
          <a:off x="0" y="1509281"/>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Environmental toll: </a:t>
          </a:r>
          <a:r>
            <a:rPr lang="en-US" sz="2000" kern="1200"/>
            <a:t>8-10% of global GHG emissions (FAO, 2023) </a:t>
          </a:r>
        </a:p>
      </dsp:txBody>
      <dsp:txXfrm>
        <a:off x="0" y="1509281"/>
        <a:ext cx="6553200" cy="754410"/>
      </dsp:txXfrm>
    </dsp:sp>
    <dsp:sp modelId="{89C79B2C-EA77-4A83-B02E-61855C168F03}">
      <dsp:nvSpPr>
        <dsp:cNvPr id="0" name=""/>
        <dsp:cNvSpPr/>
      </dsp:nvSpPr>
      <dsp:spPr>
        <a:xfrm>
          <a:off x="0" y="2263692"/>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8FBF6-910D-4206-A028-1275F7BBA2D0}">
      <dsp:nvSpPr>
        <dsp:cNvPr id="0" name=""/>
        <dsp:cNvSpPr/>
      </dsp:nvSpPr>
      <dsp:spPr>
        <a:xfrm>
          <a:off x="0" y="2263692"/>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Industry response: </a:t>
          </a:r>
          <a:r>
            <a:rPr lang="en-US" sz="2000" kern="1200"/>
            <a:t>Shift to circular economy, tech, training, and partnerships </a:t>
          </a:r>
        </a:p>
      </dsp:txBody>
      <dsp:txXfrm>
        <a:off x="0" y="2263692"/>
        <a:ext cx="6553200" cy="754410"/>
      </dsp:txXfrm>
    </dsp:sp>
    <dsp:sp modelId="{2205AA3A-CA78-4199-B02B-5D439C7CB75F}">
      <dsp:nvSpPr>
        <dsp:cNvPr id="0" name=""/>
        <dsp:cNvSpPr/>
      </dsp:nvSpPr>
      <dsp:spPr>
        <a:xfrm>
          <a:off x="0" y="3018102"/>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B2762D-2DCD-4606-A37A-68DA6F726AA0}">
      <dsp:nvSpPr>
        <dsp:cNvPr id="0" name=""/>
        <dsp:cNvSpPr/>
      </dsp:nvSpPr>
      <dsp:spPr>
        <a:xfrm>
          <a:off x="0" y="3018102"/>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Marriott example: </a:t>
          </a:r>
          <a:r>
            <a:rPr lang="en-US" sz="2000" kern="1200"/>
            <a:t>Halving waste as part of broader sustainability trend </a:t>
          </a:r>
        </a:p>
      </dsp:txBody>
      <dsp:txXfrm>
        <a:off x="0" y="3018102"/>
        <a:ext cx="6553200" cy="754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495622-563A-44FC-BE42-7FCE23D530FB}">
      <dsp:nvSpPr>
        <dsp:cNvPr id="0" name=""/>
        <dsp:cNvSpPr/>
      </dsp:nvSpPr>
      <dsp:spPr>
        <a:xfrm>
          <a:off x="0" y="460"/>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171DA-FE7F-49EC-A52D-040562F54026}">
      <dsp:nvSpPr>
        <dsp:cNvPr id="0" name=""/>
        <dsp:cNvSpPr/>
      </dsp:nvSpPr>
      <dsp:spPr>
        <a:xfrm>
          <a:off x="0" y="460"/>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Serve 360 pillars:</a:t>
          </a:r>
          <a:r>
            <a:rPr lang="en-US" sz="2000" kern="1200"/>
            <a:t> Nurture Our World, Sustain Responsible Operations, etc.</a:t>
          </a:r>
        </a:p>
      </dsp:txBody>
      <dsp:txXfrm>
        <a:off x="0" y="460"/>
        <a:ext cx="6553200" cy="754410"/>
      </dsp:txXfrm>
    </dsp:sp>
    <dsp:sp modelId="{C48D79D5-8078-491F-B19A-6A3A4F241F76}">
      <dsp:nvSpPr>
        <dsp:cNvPr id="0" name=""/>
        <dsp:cNvSpPr/>
      </dsp:nvSpPr>
      <dsp:spPr>
        <a:xfrm>
          <a:off x="0" y="754871"/>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009D2-37CE-4C70-81E0-20C593E37012}">
      <dsp:nvSpPr>
        <dsp:cNvPr id="0" name=""/>
        <dsp:cNvSpPr/>
      </dsp:nvSpPr>
      <dsp:spPr>
        <a:xfrm>
          <a:off x="0" y="754871"/>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Focus: </a:t>
          </a:r>
          <a:r>
            <a:rPr lang="en-US" sz="2000" kern="1200"/>
            <a:t>Waste reduction, ethical sourcing, energy efficiency</a:t>
          </a:r>
        </a:p>
      </dsp:txBody>
      <dsp:txXfrm>
        <a:off x="0" y="754871"/>
        <a:ext cx="6553200" cy="754410"/>
      </dsp:txXfrm>
    </dsp:sp>
    <dsp:sp modelId="{7E732705-54D8-4C3E-9670-A257B2DC0650}">
      <dsp:nvSpPr>
        <dsp:cNvPr id="0" name=""/>
        <dsp:cNvSpPr/>
      </dsp:nvSpPr>
      <dsp:spPr>
        <a:xfrm>
          <a:off x="0" y="1509281"/>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31852-5D17-4160-A1A4-9C63AB0D7B04}">
      <dsp:nvSpPr>
        <dsp:cNvPr id="0" name=""/>
        <dsp:cNvSpPr/>
      </dsp:nvSpPr>
      <dsp:spPr>
        <a:xfrm>
          <a:off x="0" y="1509281"/>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Partnerships: </a:t>
          </a:r>
          <a:r>
            <a:rPr lang="en-US" sz="2000" kern="1200"/>
            <a:t>WWF, WRI for "Hotel Kitchen Toolkit“</a:t>
          </a:r>
        </a:p>
      </dsp:txBody>
      <dsp:txXfrm>
        <a:off x="0" y="1509281"/>
        <a:ext cx="6553200" cy="754410"/>
      </dsp:txXfrm>
    </dsp:sp>
    <dsp:sp modelId="{F5AD72F0-34C5-491A-81E4-3B845DFFEF1A}">
      <dsp:nvSpPr>
        <dsp:cNvPr id="0" name=""/>
        <dsp:cNvSpPr/>
      </dsp:nvSpPr>
      <dsp:spPr>
        <a:xfrm>
          <a:off x="0" y="2263692"/>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051782-0BC9-4543-8B30-CAB760C14F23}">
      <dsp:nvSpPr>
        <dsp:cNvPr id="0" name=""/>
        <dsp:cNvSpPr/>
      </dsp:nvSpPr>
      <dsp:spPr>
        <a:xfrm>
          <a:off x="0" y="2263692"/>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Pilot results: </a:t>
          </a:r>
          <a:r>
            <a:rPr lang="en-US" sz="2000" kern="1200"/>
            <a:t>32% average waste reduction in U.S./Asia-Pacific properties (WRI, 2023)</a:t>
          </a:r>
        </a:p>
      </dsp:txBody>
      <dsp:txXfrm>
        <a:off x="0" y="2263692"/>
        <a:ext cx="6553200" cy="754410"/>
      </dsp:txXfrm>
    </dsp:sp>
    <dsp:sp modelId="{E4F5A092-DBF0-4880-9246-E92FD174C0D3}">
      <dsp:nvSpPr>
        <dsp:cNvPr id="0" name=""/>
        <dsp:cNvSpPr/>
      </dsp:nvSpPr>
      <dsp:spPr>
        <a:xfrm>
          <a:off x="0" y="3018102"/>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40F4F8-C457-4985-8DC2-6B90E253C3E8}">
      <dsp:nvSpPr>
        <dsp:cNvPr id="0" name=""/>
        <dsp:cNvSpPr/>
      </dsp:nvSpPr>
      <dsp:spPr>
        <a:xfrm>
          <a:off x="0" y="3018102"/>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Behavioral nudges: </a:t>
          </a:r>
          <a:r>
            <a:rPr lang="en-US" sz="2000" kern="1200"/>
            <a:t>Smaller plates/signage reduce waste by 20% (Kallbekken &amp; Saelen, 2023)</a:t>
          </a:r>
        </a:p>
      </dsp:txBody>
      <dsp:txXfrm>
        <a:off x="0" y="3018102"/>
        <a:ext cx="6553200" cy="7544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4855F-C59C-425B-A621-F12EE3D55AD2}">
      <dsp:nvSpPr>
        <dsp:cNvPr id="0" name=""/>
        <dsp:cNvSpPr/>
      </dsp:nvSpPr>
      <dsp:spPr>
        <a:xfrm>
          <a:off x="0" y="427"/>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FD3E31-1200-4EB6-9C22-CAAFAE91686F}">
      <dsp:nvSpPr>
        <dsp:cNvPr id="0" name=""/>
        <dsp:cNvSpPr/>
      </dsp:nvSpPr>
      <dsp:spPr>
        <a:xfrm>
          <a:off x="0" y="427"/>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Economic benefits: </a:t>
          </a:r>
          <a:r>
            <a:rPr lang="en-US" sz="1900" kern="1200"/>
            <a:t>$7 savings per $1 invested in waste reduction (WRAP, 2022)</a:t>
          </a:r>
        </a:p>
      </dsp:txBody>
      <dsp:txXfrm>
        <a:off x="0" y="427"/>
        <a:ext cx="6964680" cy="699916"/>
      </dsp:txXfrm>
    </dsp:sp>
    <dsp:sp modelId="{5A4686A1-ABFE-416B-9074-372EDC092B70}">
      <dsp:nvSpPr>
        <dsp:cNvPr id="0" name=""/>
        <dsp:cNvSpPr/>
      </dsp:nvSpPr>
      <dsp:spPr>
        <a:xfrm>
          <a:off x="0" y="700343"/>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74B7EA-669A-4BD6-ACCB-AB74EEE09F50}">
      <dsp:nvSpPr>
        <dsp:cNvPr id="0" name=""/>
        <dsp:cNvSpPr/>
      </dsp:nvSpPr>
      <dsp:spPr>
        <a:xfrm>
          <a:off x="0" y="700343"/>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Marriott savings: </a:t>
          </a:r>
          <a:r>
            <a:rPr lang="en-US" sz="1900" kern="1200"/>
            <a:t>&gt;$25 million globally (2019-2023) via inventory optimization</a:t>
          </a:r>
        </a:p>
      </dsp:txBody>
      <dsp:txXfrm>
        <a:off x="0" y="700343"/>
        <a:ext cx="6964680" cy="699916"/>
      </dsp:txXfrm>
    </dsp:sp>
    <dsp:sp modelId="{AA93BBF6-1E65-4873-8B07-CA2D77792A71}">
      <dsp:nvSpPr>
        <dsp:cNvPr id="0" name=""/>
        <dsp:cNvSpPr/>
      </dsp:nvSpPr>
      <dsp:spPr>
        <a:xfrm>
          <a:off x="0" y="1400260"/>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C1865D-27F6-4372-8416-2E0F8A3D8058}">
      <dsp:nvSpPr>
        <dsp:cNvPr id="0" name=""/>
        <dsp:cNvSpPr/>
      </dsp:nvSpPr>
      <dsp:spPr>
        <a:xfrm>
          <a:off x="0" y="1400260"/>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Tech tools: </a:t>
          </a:r>
          <a:r>
            <a:rPr lang="en-US" sz="1900" kern="1200"/>
            <a:t>Winnow Vision AI for tracking, up to 50% kitchen waste cut (Gossling &amp; Hall, 2022)</a:t>
          </a:r>
        </a:p>
      </dsp:txBody>
      <dsp:txXfrm>
        <a:off x="0" y="1400260"/>
        <a:ext cx="6964680" cy="699916"/>
      </dsp:txXfrm>
    </dsp:sp>
    <dsp:sp modelId="{056521C2-BFD0-4A10-AAE7-D0EDE320CCB9}">
      <dsp:nvSpPr>
        <dsp:cNvPr id="0" name=""/>
        <dsp:cNvSpPr/>
      </dsp:nvSpPr>
      <dsp:spPr>
        <a:xfrm>
          <a:off x="0" y="2100177"/>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319F3-CA81-486A-80D8-3EC28F30BC73}">
      <dsp:nvSpPr>
        <dsp:cNvPr id="0" name=""/>
        <dsp:cNvSpPr/>
      </dsp:nvSpPr>
      <dsp:spPr>
        <a:xfrm>
          <a:off x="0" y="2100177"/>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Operational gains: </a:t>
          </a:r>
          <a:r>
            <a:rPr lang="en-US" sz="1900" kern="1200"/>
            <a:t>34% landfill waste reduction in 250 European hotels (Marriott, 2024)</a:t>
          </a:r>
        </a:p>
      </dsp:txBody>
      <dsp:txXfrm>
        <a:off x="0" y="2100177"/>
        <a:ext cx="6964680" cy="699916"/>
      </dsp:txXfrm>
    </dsp:sp>
    <dsp:sp modelId="{72B3EECC-982A-4B8B-8F3E-FD563895EEA7}">
      <dsp:nvSpPr>
        <dsp:cNvPr id="0" name=""/>
        <dsp:cNvSpPr/>
      </dsp:nvSpPr>
      <dsp:spPr>
        <a:xfrm>
          <a:off x="0" y="2800094"/>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F0826E-53BF-45BE-81F1-61B64406F0A6}">
      <dsp:nvSpPr>
        <dsp:cNvPr id="0" name=""/>
        <dsp:cNvSpPr/>
      </dsp:nvSpPr>
      <dsp:spPr>
        <a:xfrm>
          <a:off x="0" y="2800094"/>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Visual Suggestion: </a:t>
          </a:r>
          <a:r>
            <a:rPr lang="en-US" sz="1900" kern="1200"/>
            <a:t>Chart showing cost savings ratio</a:t>
          </a:r>
        </a:p>
      </dsp:txBody>
      <dsp:txXfrm>
        <a:off x="0" y="2800094"/>
        <a:ext cx="6964680" cy="6999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C9269-16C4-4377-8329-BC725DC8D9EE}">
      <dsp:nvSpPr>
        <dsp:cNvPr id="0" name=""/>
        <dsp:cNvSpPr/>
      </dsp:nvSpPr>
      <dsp:spPr>
        <a:xfrm>
          <a:off x="0" y="460"/>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7A3B93-00E3-4311-80CE-C518A0F6B803}">
      <dsp:nvSpPr>
        <dsp:cNvPr id="0" name=""/>
        <dsp:cNvSpPr/>
      </dsp:nvSpPr>
      <dsp:spPr>
        <a:xfrm>
          <a:off x="0" y="460"/>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Social: </a:t>
          </a:r>
          <a:r>
            <a:rPr lang="en-US" sz="2000" kern="1200"/>
            <a:t>CSR via food donations (Food for Good, Feeding America) enhances brand loyalty</a:t>
          </a:r>
        </a:p>
      </dsp:txBody>
      <dsp:txXfrm>
        <a:off x="0" y="460"/>
        <a:ext cx="6553200" cy="754410"/>
      </dsp:txXfrm>
    </dsp:sp>
    <dsp:sp modelId="{7548413C-5A67-4644-86C3-82C21E10BD31}">
      <dsp:nvSpPr>
        <dsp:cNvPr id="0" name=""/>
        <dsp:cNvSpPr/>
      </dsp:nvSpPr>
      <dsp:spPr>
        <a:xfrm>
          <a:off x="0" y="754871"/>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290EE7-C0DE-494D-ABC3-EE88B16A2BA8}">
      <dsp:nvSpPr>
        <dsp:cNvPr id="0" name=""/>
        <dsp:cNvSpPr/>
      </dsp:nvSpPr>
      <dsp:spPr>
        <a:xfrm>
          <a:off x="0" y="754871"/>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Guest preferences: </a:t>
          </a:r>
          <a:r>
            <a:rPr lang="en-US" sz="2000" kern="1200"/>
            <a:t>76% favor sustainable hotels, 68% willing to pay more (Booking.com, 2024)</a:t>
          </a:r>
        </a:p>
      </dsp:txBody>
      <dsp:txXfrm>
        <a:off x="0" y="754871"/>
        <a:ext cx="6553200" cy="754410"/>
      </dsp:txXfrm>
    </dsp:sp>
    <dsp:sp modelId="{66DC0182-F68C-476D-A1E6-D9D1227775F3}">
      <dsp:nvSpPr>
        <dsp:cNvPr id="0" name=""/>
        <dsp:cNvSpPr/>
      </dsp:nvSpPr>
      <dsp:spPr>
        <a:xfrm>
          <a:off x="0" y="1509281"/>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A0438-7211-4264-9D6D-BE172C2607DA}">
      <dsp:nvSpPr>
        <dsp:cNvPr id="0" name=""/>
        <dsp:cNvSpPr/>
      </dsp:nvSpPr>
      <dsp:spPr>
        <a:xfrm>
          <a:off x="0" y="1509281"/>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Environmental: </a:t>
          </a:r>
          <a:r>
            <a:rPr lang="en-US" sz="2000" kern="1200"/>
            <a:t>1 ton avoided waste prevents 4.5 tons CO2-eq emissions (UNEP, 2024)</a:t>
          </a:r>
        </a:p>
      </dsp:txBody>
      <dsp:txXfrm>
        <a:off x="0" y="1509281"/>
        <a:ext cx="6553200" cy="754410"/>
      </dsp:txXfrm>
    </dsp:sp>
    <dsp:sp modelId="{8414995F-83FB-46E7-8C30-AF3DF6949097}">
      <dsp:nvSpPr>
        <dsp:cNvPr id="0" name=""/>
        <dsp:cNvSpPr/>
      </dsp:nvSpPr>
      <dsp:spPr>
        <a:xfrm>
          <a:off x="0" y="2263692"/>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8016A-8AD3-4F26-84AF-C5EAEA911062}">
      <dsp:nvSpPr>
        <dsp:cNvPr id="0" name=""/>
        <dsp:cNvSpPr/>
      </dsp:nvSpPr>
      <dsp:spPr>
        <a:xfrm>
          <a:off x="0" y="2263692"/>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Marriott progress: </a:t>
          </a:r>
          <a:r>
            <a:rPr lang="en-US" sz="2000" kern="1200"/>
            <a:t>42% reduction in landfill waste intensity since 2016 (ESG Report, 2023)</a:t>
          </a:r>
        </a:p>
      </dsp:txBody>
      <dsp:txXfrm>
        <a:off x="0" y="2263692"/>
        <a:ext cx="6553200" cy="754410"/>
      </dsp:txXfrm>
    </dsp:sp>
    <dsp:sp modelId="{0DD815B5-1363-403F-94CF-28EEB0A41746}">
      <dsp:nvSpPr>
        <dsp:cNvPr id="0" name=""/>
        <dsp:cNvSpPr/>
      </dsp:nvSpPr>
      <dsp:spPr>
        <a:xfrm>
          <a:off x="0" y="3018102"/>
          <a:ext cx="6553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FDBA6E-8AEA-4C26-A879-8FBF67766E47}">
      <dsp:nvSpPr>
        <dsp:cNvPr id="0" name=""/>
        <dsp:cNvSpPr/>
      </dsp:nvSpPr>
      <dsp:spPr>
        <a:xfrm>
          <a:off x="0" y="3018102"/>
          <a:ext cx="6553200" cy="75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1" kern="1200"/>
            <a:t>Aligns with community hunger relief efforts</a:t>
          </a:r>
          <a:endParaRPr lang="en-US" sz="2000" kern="1200"/>
        </a:p>
      </dsp:txBody>
      <dsp:txXfrm>
        <a:off x="0" y="3018102"/>
        <a:ext cx="6553200" cy="7544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596C-B06C-4F00-8422-E41F99B2B161}">
      <dsp:nvSpPr>
        <dsp:cNvPr id="0" name=""/>
        <dsp:cNvSpPr/>
      </dsp:nvSpPr>
      <dsp:spPr>
        <a:xfrm>
          <a:off x="0" y="3077"/>
          <a:ext cx="10331450" cy="655485"/>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82504-331C-4D18-803A-4924237B5409}">
      <dsp:nvSpPr>
        <dsp:cNvPr id="0" name=""/>
        <dsp:cNvSpPr/>
      </dsp:nvSpPr>
      <dsp:spPr>
        <a:xfrm>
          <a:off x="198284" y="150561"/>
          <a:ext cx="360517" cy="3605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DD2953-1FAC-4E9E-9FD3-E9116EB77A0D}">
      <dsp:nvSpPr>
        <dsp:cNvPr id="0" name=""/>
        <dsp:cNvSpPr/>
      </dsp:nvSpPr>
      <dsp:spPr>
        <a:xfrm>
          <a:off x="757085" y="3077"/>
          <a:ext cx="9574364" cy="65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72" tIns="69372" rIns="69372" bIns="69372" numCol="1" spcCol="1270" anchor="ctr" anchorCtr="0">
          <a:noAutofit/>
        </a:bodyPr>
        <a:lstStyle/>
        <a:p>
          <a:pPr marL="0" lvl="0" indent="0" algn="l" defTabSz="844550">
            <a:lnSpc>
              <a:spcPct val="100000"/>
            </a:lnSpc>
            <a:spcBef>
              <a:spcPct val="0"/>
            </a:spcBef>
            <a:spcAft>
              <a:spcPct val="35000"/>
            </a:spcAft>
            <a:buNone/>
          </a:pPr>
          <a:r>
            <a:rPr lang="en-US" sz="1900" b="1" kern="1200"/>
            <a:t>Qualitative approach: </a:t>
          </a:r>
          <a:r>
            <a:rPr lang="en-US" sz="1900" kern="1200"/>
            <a:t>Secondary data analysis (academic/industry reports, 2019-2024)</a:t>
          </a:r>
        </a:p>
      </dsp:txBody>
      <dsp:txXfrm>
        <a:off x="757085" y="3077"/>
        <a:ext cx="9574364" cy="655485"/>
      </dsp:txXfrm>
    </dsp:sp>
    <dsp:sp modelId="{2BA8A61C-A205-4055-8A21-0CBDA0E7EF12}">
      <dsp:nvSpPr>
        <dsp:cNvPr id="0" name=""/>
        <dsp:cNvSpPr/>
      </dsp:nvSpPr>
      <dsp:spPr>
        <a:xfrm>
          <a:off x="0" y="822434"/>
          <a:ext cx="10331450" cy="655485"/>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FDEF2-D867-4A7C-87E0-2839361447E2}">
      <dsp:nvSpPr>
        <dsp:cNvPr id="0" name=""/>
        <dsp:cNvSpPr/>
      </dsp:nvSpPr>
      <dsp:spPr>
        <a:xfrm>
          <a:off x="198284" y="969918"/>
          <a:ext cx="360517" cy="3605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EC15A-85C7-42C1-9773-C085A47B6454}">
      <dsp:nvSpPr>
        <dsp:cNvPr id="0" name=""/>
        <dsp:cNvSpPr/>
      </dsp:nvSpPr>
      <dsp:spPr>
        <a:xfrm>
          <a:off x="757085" y="822434"/>
          <a:ext cx="9574364" cy="65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72" tIns="69372" rIns="69372" bIns="69372" numCol="1" spcCol="1270" anchor="ctr" anchorCtr="0">
          <a:noAutofit/>
        </a:bodyPr>
        <a:lstStyle/>
        <a:p>
          <a:pPr marL="0" lvl="0" indent="0" algn="l" defTabSz="844550">
            <a:lnSpc>
              <a:spcPct val="100000"/>
            </a:lnSpc>
            <a:spcBef>
              <a:spcPct val="0"/>
            </a:spcBef>
            <a:spcAft>
              <a:spcPct val="35000"/>
            </a:spcAft>
            <a:buNone/>
          </a:pPr>
          <a:r>
            <a:rPr lang="en-US" sz="1900" b="1" kern="1200"/>
            <a:t>Sources: </a:t>
          </a:r>
          <a:r>
            <a:rPr lang="en-US" sz="1900" kern="1200"/>
            <a:t>Marriott Serve 360/ESG reports, UNEP Food Waste Index, peer-reviewed articles</a:t>
          </a:r>
        </a:p>
      </dsp:txBody>
      <dsp:txXfrm>
        <a:off x="757085" y="822434"/>
        <a:ext cx="9574364" cy="655485"/>
      </dsp:txXfrm>
    </dsp:sp>
    <dsp:sp modelId="{1F9BB8E7-171B-4CC8-8AA4-EDD762001CC6}">
      <dsp:nvSpPr>
        <dsp:cNvPr id="0" name=""/>
        <dsp:cNvSpPr/>
      </dsp:nvSpPr>
      <dsp:spPr>
        <a:xfrm>
          <a:off x="0" y="1641791"/>
          <a:ext cx="10331450" cy="655485"/>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23D04-AEFC-4C38-995B-4610FD75C5D1}">
      <dsp:nvSpPr>
        <dsp:cNvPr id="0" name=""/>
        <dsp:cNvSpPr/>
      </dsp:nvSpPr>
      <dsp:spPr>
        <a:xfrm>
          <a:off x="198284" y="1789275"/>
          <a:ext cx="360517" cy="3605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0D8BD0-63D9-44BB-B1E5-45B97490E0E4}">
      <dsp:nvSpPr>
        <dsp:cNvPr id="0" name=""/>
        <dsp:cNvSpPr/>
      </dsp:nvSpPr>
      <dsp:spPr>
        <a:xfrm>
          <a:off x="757085" y="1641791"/>
          <a:ext cx="9574364" cy="65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72" tIns="69372" rIns="69372" bIns="69372" numCol="1" spcCol="1270" anchor="ctr" anchorCtr="0">
          <a:noAutofit/>
        </a:bodyPr>
        <a:lstStyle/>
        <a:p>
          <a:pPr marL="0" lvl="0" indent="0" algn="l" defTabSz="844550">
            <a:lnSpc>
              <a:spcPct val="100000"/>
            </a:lnSpc>
            <a:spcBef>
              <a:spcPct val="0"/>
            </a:spcBef>
            <a:spcAft>
              <a:spcPct val="35000"/>
            </a:spcAft>
            <a:buNone/>
          </a:pPr>
          <a:r>
            <a:rPr lang="en-US" sz="1900" b="1" kern="1200"/>
            <a:t>Analysis: </a:t>
          </a:r>
          <a:r>
            <a:rPr lang="en-US" sz="1900" kern="1200"/>
            <a:t>Thematic analysis for trends in waste management</a:t>
          </a:r>
        </a:p>
      </dsp:txBody>
      <dsp:txXfrm>
        <a:off x="757085" y="1641791"/>
        <a:ext cx="9574364" cy="655485"/>
      </dsp:txXfrm>
    </dsp:sp>
    <dsp:sp modelId="{DC1B61CA-1D00-4C69-8347-7785BC1CE935}">
      <dsp:nvSpPr>
        <dsp:cNvPr id="0" name=""/>
        <dsp:cNvSpPr/>
      </dsp:nvSpPr>
      <dsp:spPr>
        <a:xfrm>
          <a:off x="0" y="2461148"/>
          <a:ext cx="10331450" cy="655485"/>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D27F7-5944-4425-8982-E16DEA83F33A}">
      <dsp:nvSpPr>
        <dsp:cNvPr id="0" name=""/>
        <dsp:cNvSpPr/>
      </dsp:nvSpPr>
      <dsp:spPr>
        <a:xfrm>
          <a:off x="198284" y="2608632"/>
          <a:ext cx="360517" cy="3605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5A67CC-504B-49F3-A5F2-9474493EE5F6}">
      <dsp:nvSpPr>
        <dsp:cNvPr id="0" name=""/>
        <dsp:cNvSpPr/>
      </dsp:nvSpPr>
      <dsp:spPr>
        <a:xfrm>
          <a:off x="757085" y="2461148"/>
          <a:ext cx="9574364" cy="65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72" tIns="69372" rIns="69372" bIns="69372" numCol="1" spcCol="1270" anchor="ctr" anchorCtr="0">
          <a:noAutofit/>
        </a:bodyPr>
        <a:lstStyle/>
        <a:p>
          <a:pPr marL="0" lvl="0" indent="0" algn="l" defTabSz="844550">
            <a:lnSpc>
              <a:spcPct val="100000"/>
            </a:lnSpc>
            <a:spcBef>
              <a:spcPct val="0"/>
            </a:spcBef>
            <a:spcAft>
              <a:spcPct val="35000"/>
            </a:spcAft>
            <a:buNone/>
          </a:pPr>
          <a:r>
            <a:rPr lang="en-US" sz="1900" b="1" kern="1200" dirty="0"/>
            <a:t>Frameworks: </a:t>
          </a:r>
          <a:r>
            <a:rPr lang="en-US" sz="1900" kern="1200" dirty="0"/>
            <a:t>PEST and SWOT for external/internal evaluation</a:t>
          </a:r>
        </a:p>
      </dsp:txBody>
      <dsp:txXfrm>
        <a:off x="757085" y="2461148"/>
        <a:ext cx="9574364" cy="655485"/>
      </dsp:txXfrm>
    </dsp:sp>
    <dsp:sp modelId="{143C8F76-0F7C-416D-B043-E1D829BBD2DD}">
      <dsp:nvSpPr>
        <dsp:cNvPr id="0" name=""/>
        <dsp:cNvSpPr/>
      </dsp:nvSpPr>
      <dsp:spPr>
        <a:xfrm>
          <a:off x="0" y="3280505"/>
          <a:ext cx="10331450" cy="655485"/>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537C0-82D9-4C30-B9FB-C482D2518F94}">
      <dsp:nvSpPr>
        <dsp:cNvPr id="0" name=""/>
        <dsp:cNvSpPr/>
      </dsp:nvSpPr>
      <dsp:spPr>
        <a:xfrm>
          <a:off x="198284" y="3427989"/>
          <a:ext cx="360517" cy="3605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46AA6E-9DF0-4AC8-9325-91F13410F979}">
      <dsp:nvSpPr>
        <dsp:cNvPr id="0" name=""/>
        <dsp:cNvSpPr/>
      </dsp:nvSpPr>
      <dsp:spPr>
        <a:xfrm>
          <a:off x="757085" y="3280505"/>
          <a:ext cx="9574364" cy="65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72" tIns="69372" rIns="69372" bIns="69372" numCol="1" spcCol="1270" anchor="ctr" anchorCtr="0">
          <a:noAutofit/>
        </a:bodyPr>
        <a:lstStyle/>
        <a:p>
          <a:pPr marL="0" lvl="0" indent="0" algn="l" defTabSz="844550">
            <a:lnSpc>
              <a:spcPct val="100000"/>
            </a:lnSpc>
            <a:spcBef>
              <a:spcPct val="0"/>
            </a:spcBef>
            <a:spcAft>
              <a:spcPct val="35000"/>
            </a:spcAft>
            <a:buNone/>
          </a:pPr>
          <a:r>
            <a:rPr lang="en-US" sz="1900" b="1" kern="1200"/>
            <a:t>Ethical: </a:t>
          </a:r>
          <a:r>
            <a:rPr lang="en-US" sz="1900" kern="1200"/>
            <a:t>Proper citation of sources; data triangulation for validity</a:t>
          </a:r>
        </a:p>
      </dsp:txBody>
      <dsp:txXfrm>
        <a:off x="757085" y="3280505"/>
        <a:ext cx="9574364" cy="6554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9BE36-EDB1-4C0F-AF8B-71918F9BAAE9}">
      <dsp:nvSpPr>
        <dsp:cNvPr id="0" name=""/>
        <dsp:cNvSpPr/>
      </dsp:nvSpPr>
      <dsp:spPr>
        <a:xfrm>
          <a:off x="0" y="427"/>
          <a:ext cx="696468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108B256-77D5-4AD7-9C31-606256BAF856}">
      <dsp:nvSpPr>
        <dsp:cNvPr id="0" name=""/>
        <dsp:cNvSpPr/>
      </dsp:nvSpPr>
      <dsp:spPr>
        <a:xfrm>
          <a:off x="0" y="427"/>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Political: </a:t>
          </a:r>
          <a:r>
            <a:rPr lang="en-US" sz="1600" kern="1200"/>
            <a:t>Alignment with UN SDG 12.3, EU Waste Directive, U.S. EPA Hierarchy. Challenge: Inconsistent global policies affect data standardization</a:t>
          </a:r>
        </a:p>
      </dsp:txBody>
      <dsp:txXfrm>
        <a:off x="0" y="427"/>
        <a:ext cx="6964680" cy="699916"/>
      </dsp:txXfrm>
    </dsp:sp>
    <dsp:sp modelId="{FACE8379-61CD-47C9-A549-2F61C17E0641}">
      <dsp:nvSpPr>
        <dsp:cNvPr id="0" name=""/>
        <dsp:cNvSpPr/>
      </dsp:nvSpPr>
      <dsp:spPr>
        <a:xfrm>
          <a:off x="0" y="700343"/>
          <a:ext cx="696468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8E12A1D-1219-4FD2-AD0B-855180CF04DE}">
      <dsp:nvSpPr>
        <dsp:cNvPr id="0" name=""/>
        <dsp:cNvSpPr/>
      </dsp:nvSpPr>
      <dsp:spPr>
        <a:xfrm>
          <a:off x="0" y="700343"/>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Economic: </a:t>
          </a:r>
          <a:r>
            <a:rPr lang="en-US" sz="1600" kern="1200"/>
            <a:t>Rising food prices (23% increase 2021-2024, FAO, 2024). Benefits: 2-3% margin improvement in F&amp;B; $1:7 ROI on investments (WRAP, 2023)</a:t>
          </a:r>
        </a:p>
      </dsp:txBody>
      <dsp:txXfrm>
        <a:off x="0" y="700343"/>
        <a:ext cx="6964680" cy="699916"/>
      </dsp:txXfrm>
    </dsp:sp>
    <dsp:sp modelId="{428D16B7-46C7-4064-9D2A-B128106857A1}">
      <dsp:nvSpPr>
        <dsp:cNvPr id="0" name=""/>
        <dsp:cNvSpPr/>
      </dsp:nvSpPr>
      <dsp:spPr>
        <a:xfrm>
          <a:off x="0" y="1400260"/>
          <a:ext cx="696468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F97B6BF-75C7-4D8E-B363-D9683B71D2E4}">
      <dsp:nvSpPr>
        <dsp:cNvPr id="0" name=""/>
        <dsp:cNvSpPr/>
      </dsp:nvSpPr>
      <dsp:spPr>
        <a:xfrm>
          <a:off x="0" y="1400260"/>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Social: </a:t>
          </a:r>
          <a:r>
            <a:rPr lang="en-US" sz="1600" kern="1200"/>
            <a:t>Consumer demand for sustainability (75% expect waste reduction, WTTC, 2024)</a:t>
          </a:r>
          <a:r>
            <a:rPr lang="en-AE" sz="1600" kern="1200"/>
            <a:t>. </a:t>
          </a:r>
          <a:r>
            <a:rPr lang="en-US" sz="1600" kern="1200"/>
            <a:t>Marriott's response: Food donations, guest education improve CSR image</a:t>
          </a:r>
        </a:p>
      </dsp:txBody>
      <dsp:txXfrm>
        <a:off x="0" y="1400260"/>
        <a:ext cx="6964680" cy="699916"/>
      </dsp:txXfrm>
    </dsp:sp>
    <dsp:sp modelId="{5BB7E912-16F3-4533-99CB-D276208012C3}">
      <dsp:nvSpPr>
        <dsp:cNvPr id="0" name=""/>
        <dsp:cNvSpPr/>
      </dsp:nvSpPr>
      <dsp:spPr>
        <a:xfrm>
          <a:off x="0" y="2100177"/>
          <a:ext cx="696468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DEC1CC6-190D-40FF-955F-528C26F4FB4D}">
      <dsp:nvSpPr>
        <dsp:cNvPr id="0" name=""/>
        <dsp:cNvSpPr/>
      </dsp:nvSpPr>
      <dsp:spPr>
        <a:xfrm>
          <a:off x="0" y="2100177"/>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Technological:</a:t>
          </a:r>
          <a:r>
            <a:rPr lang="en-US" sz="1600" kern="1200"/>
            <a:t> AI/IoT (Winnow Vision) reduce kitchen waste by 45%</a:t>
          </a:r>
          <a:r>
            <a:rPr lang="en-AE" sz="1600" kern="1200"/>
            <a:t>. </a:t>
          </a:r>
          <a:r>
            <a:rPr lang="en-US" sz="1600" kern="1200"/>
            <a:t>Barrier: High costs in low-income markets is a specific barrier</a:t>
          </a:r>
        </a:p>
      </dsp:txBody>
      <dsp:txXfrm>
        <a:off x="0" y="2100177"/>
        <a:ext cx="6964680" cy="699916"/>
      </dsp:txXfrm>
    </dsp:sp>
    <dsp:sp modelId="{392947B9-5A36-4DDB-9343-73079EA2CB7A}">
      <dsp:nvSpPr>
        <dsp:cNvPr id="0" name=""/>
        <dsp:cNvSpPr/>
      </dsp:nvSpPr>
      <dsp:spPr>
        <a:xfrm>
          <a:off x="0" y="2800094"/>
          <a:ext cx="696468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4BAF3DC-71BC-46C5-85F2-E7438E2CF43B}">
      <dsp:nvSpPr>
        <dsp:cNvPr id="0" name=""/>
        <dsp:cNvSpPr/>
      </dsp:nvSpPr>
      <dsp:spPr>
        <a:xfrm>
          <a:off x="0" y="2800094"/>
          <a:ext cx="6964680" cy="699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1" kern="1200"/>
            <a:t>Overall: Tech as a key pillar for innovation</a:t>
          </a:r>
          <a:endParaRPr lang="en-US" sz="1600" kern="1200"/>
        </a:p>
      </dsp:txBody>
      <dsp:txXfrm>
        <a:off x="0" y="2800094"/>
        <a:ext cx="6964680" cy="6999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2F194-3FC0-477E-BD7C-B0ECFD4FA74E}">
      <dsp:nvSpPr>
        <dsp:cNvPr id="0" name=""/>
        <dsp:cNvSpPr/>
      </dsp:nvSpPr>
      <dsp:spPr>
        <a:xfrm>
          <a:off x="0" y="0"/>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59002-F686-4A9F-A7B1-E9515950754C}">
      <dsp:nvSpPr>
        <dsp:cNvPr id="0" name=""/>
        <dsp:cNvSpPr/>
      </dsp:nvSpPr>
      <dsp:spPr>
        <a:xfrm>
          <a:off x="0" y="0"/>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Strengths: Innovation, partnerships, policy alignment </a:t>
          </a:r>
          <a:endParaRPr lang="en-US" sz="2400" kern="1200"/>
        </a:p>
      </dsp:txBody>
      <dsp:txXfrm>
        <a:off x="0" y="0"/>
        <a:ext cx="6964680" cy="875109"/>
      </dsp:txXfrm>
    </dsp:sp>
    <dsp:sp modelId="{179E335C-FF46-403D-8F73-6D81F8D0860B}">
      <dsp:nvSpPr>
        <dsp:cNvPr id="0" name=""/>
        <dsp:cNvSpPr/>
      </dsp:nvSpPr>
      <dsp:spPr>
        <a:xfrm>
          <a:off x="0" y="875109"/>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39E6B-EF77-4D9A-9CAC-F6C8C74347F0}">
      <dsp:nvSpPr>
        <dsp:cNvPr id="0" name=""/>
        <dsp:cNvSpPr/>
      </dsp:nvSpPr>
      <dsp:spPr>
        <a:xfrm>
          <a:off x="0" y="875109"/>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Limitations: Voluntary reporting, regional inconsistencies, supply chain issues </a:t>
          </a:r>
          <a:endParaRPr lang="en-US" sz="2400" kern="1200"/>
        </a:p>
      </dsp:txBody>
      <dsp:txXfrm>
        <a:off x="0" y="875109"/>
        <a:ext cx="6964680" cy="875109"/>
      </dsp:txXfrm>
    </dsp:sp>
    <dsp:sp modelId="{42B2BF3F-3152-46B0-9AEB-5796436CE010}">
      <dsp:nvSpPr>
        <dsp:cNvPr id="0" name=""/>
        <dsp:cNvSpPr/>
      </dsp:nvSpPr>
      <dsp:spPr>
        <a:xfrm>
          <a:off x="0" y="1750218"/>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B711C-65F0-4561-AA69-964E4C862BEB}">
      <dsp:nvSpPr>
        <dsp:cNvPr id="0" name=""/>
        <dsp:cNvSpPr/>
      </dsp:nvSpPr>
      <dsp:spPr>
        <a:xfrm>
          <a:off x="0" y="1750219"/>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Suggestions: Adopt Science-Based Targets (SBTi-F), Life Cycle Assessments (LCA) </a:t>
          </a:r>
          <a:endParaRPr lang="en-US" sz="2400" kern="1200"/>
        </a:p>
      </dsp:txBody>
      <dsp:txXfrm>
        <a:off x="0" y="1750219"/>
        <a:ext cx="6964680" cy="875109"/>
      </dsp:txXfrm>
    </dsp:sp>
    <dsp:sp modelId="{FDC13E15-99C7-4657-85A3-2387A8D90651}">
      <dsp:nvSpPr>
        <dsp:cNvPr id="0" name=""/>
        <dsp:cNvSpPr/>
      </dsp:nvSpPr>
      <dsp:spPr>
        <a:xfrm>
          <a:off x="0" y="2625328"/>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D0C0-C959-4CCB-AD1C-74CEFC7AC1E9}">
      <dsp:nvSpPr>
        <dsp:cNvPr id="0" name=""/>
        <dsp:cNvSpPr/>
      </dsp:nvSpPr>
      <dsp:spPr>
        <a:xfrm>
          <a:off x="0" y="2625328"/>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Future: Address operational fragmentation, enhance data transparency, embed in culture </a:t>
          </a:r>
          <a:endParaRPr lang="en-US" sz="2400" kern="1200"/>
        </a:p>
      </dsp:txBody>
      <dsp:txXfrm>
        <a:off x="0" y="2625328"/>
        <a:ext cx="6964680" cy="8751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42AC7-865D-49AD-91D4-22BAAAFDE4C6}">
      <dsp:nvSpPr>
        <dsp:cNvPr id="0" name=""/>
        <dsp:cNvSpPr/>
      </dsp:nvSpPr>
      <dsp:spPr>
        <a:xfrm>
          <a:off x="0" y="0"/>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9B5CF-C1E2-4AD4-A98D-64E46FDB3B95}">
      <dsp:nvSpPr>
        <dsp:cNvPr id="0" name=""/>
        <dsp:cNvSpPr/>
      </dsp:nvSpPr>
      <dsp:spPr>
        <a:xfrm>
          <a:off x="0" y="0"/>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a:t>Unified Global Metrics: Align KPIs with UNEP/SBTi-F for benchmarking</a:t>
          </a:r>
          <a:endParaRPr lang="en-US" sz="2200" kern="1200"/>
        </a:p>
      </dsp:txBody>
      <dsp:txXfrm>
        <a:off x="0" y="0"/>
        <a:ext cx="6964680" cy="875109"/>
      </dsp:txXfrm>
    </dsp:sp>
    <dsp:sp modelId="{67579BE2-9658-45B1-BA4A-DB1030209B94}">
      <dsp:nvSpPr>
        <dsp:cNvPr id="0" name=""/>
        <dsp:cNvSpPr/>
      </dsp:nvSpPr>
      <dsp:spPr>
        <a:xfrm>
          <a:off x="0" y="875109"/>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965FC5-36BC-4630-9A53-779918B26B89}">
      <dsp:nvSpPr>
        <dsp:cNvPr id="0" name=""/>
        <dsp:cNvSpPr/>
      </dsp:nvSpPr>
      <dsp:spPr>
        <a:xfrm>
          <a:off x="0" y="875109"/>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a:t>AI and Big Data: Scale Winnow Vision for tracking and analytics</a:t>
          </a:r>
          <a:endParaRPr lang="en-US" sz="2200" kern="1200"/>
        </a:p>
      </dsp:txBody>
      <dsp:txXfrm>
        <a:off x="0" y="875109"/>
        <a:ext cx="6964680" cy="875109"/>
      </dsp:txXfrm>
    </dsp:sp>
    <dsp:sp modelId="{CF9C2A93-EE25-4827-BFD6-297F88C531C9}">
      <dsp:nvSpPr>
        <dsp:cNvPr id="0" name=""/>
        <dsp:cNvSpPr/>
      </dsp:nvSpPr>
      <dsp:spPr>
        <a:xfrm>
          <a:off x="0" y="1750218"/>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BF41EE-EA55-4B2B-84A2-0263C69E510D}">
      <dsp:nvSpPr>
        <dsp:cNvPr id="0" name=""/>
        <dsp:cNvSpPr/>
      </dsp:nvSpPr>
      <dsp:spPr>
        <a:xfrm>
          <a:off x="0" y="1750219"/>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a:t>Supplier Collaboration: Sustainability clauses, local sourcing for circular economy</a:t>
          </a:r>
          <a:endParaRPr lang="en-US" sz="2200" kern="1200"/>
        </a:p>
      </dsp:txBody>
      <dsp:txXfrm>
        <a:off x="0" y="1750219"/>
        <a:ext cx="6964680" cy="875109"/>
      </dsp:txXfrm>
    </dsp:sp>
    <dsp:sp modelId="{C3CCE90D-95B0-4964-9571-D2F2E05C6A88}">
      <dsp:nvSpPr>
        <dsp:cNvPr id="0" name=""/>
        <dsp:cNvSpPr/>
      </dsp:nvSpPr>
      <dsp:spPr>
        <a:xfrm>
          <a:off x="0" y="2625328"/>
          <a:ext cx="69646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75133D-5D73-41D6-8CDF-1A01C62BE66B}">
      <dsp:nvSpPr>
        <dsp:cNvPr id="0" name=""/>
        <dsp:cNvSpPr/>
      </dsp:nvSpPr>
      <dsp:spPr>
        <a:xfrm>
          <a:off x="0" y="2625328"/>
          <a:ext cx="6964680" cy="8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a:t>Employee/Guest Empowerment: Training, nudges to cut buffet waste by 25%</a:t>
          </a:r>
          <a:endParaRPr lang="en-US" sz="2200" kern="1200"/>
        </a:p>
      </dsp:txBody>
      <dsp:txXfrm>
        <a:off x="0" y="2625328"/>
        <a:ext cx="6964680" cy="8751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440F78-2C9E-4C7F-818C-B40BB19D3AB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ED3FB98-80B9-4155-809A-82659D34A0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818EB1-FF96-47AA-9A30-F1BFF2FFD1F7}" type="datetimeFigureOut">
              <a:rPr lang="en-US" smtClean="0"/>
              <a:t>11/6/2025</a:t>
            </a:fld>
            <a:endParaRPr lang="en-US" dirty="0"/>
          </a:p>
        </p:txBody>
      </p:sp>
      <p:sp>
        <p:nvSpPr>
          <p:cNvPr id="4" name="Footer Placeholder 3">
            <a:extLst>
              <a:ext uri="{FF2B5EF4-FFF2-40B4-BE49-F238E27FC236}">
                <a16:creationId xmlns:a16="http://schemas.microsoft.com/office/drawing/2014/main" id="{D8DEF847-3492-4888-9C23-150423853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9E48C54-2332-4748-9C65-6A27E550C1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7F75FB2-D12E-4669-8522-D3E2C7E6DC97}" type="slidenum">
              <a:rPr lang="en-US" smtClean="0"/>
              <a:t>‹#›</a:t>
            </a:fld>
            <a:endParaRPr lang="en-US" dirty="0"/>
          </a:p>
        </p:txBody>
      </p:sp>
    </p:spTree>
    <p:extLst>
      <p:ext uri="{BB962C8B-B14F-4D97-AF65-F5344CB8AC3E}">
        <p14:creationId xmlns:p14="http://schemas.microsoft.com/office/powerpoint/2010/main" val="19969918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4A361-7934-4769-9B16-8A939698742C}" type="datetimeFigureOut">
              <a:rPr lang="en-US" smtClean="0"/>
              <a:t>11/6/2025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18E0B9-48E4-499D-93B2-B07D00395BAC}" type="slidenum">
              <a:rPr lang="en-US" smtClean="0"/>
              <a:t>‹#›</a:t>
            </a:fld>
            <a:endParaRPr lang="en-US" dirty="0"/>
          </a:p>
        </p:txBody>
      </p:sp>
    </p:spTree>
    <p:extLst>
      <p:ext uri="{BB962C8B-B14F-4D97-AF65-F5344CB8AC3E}">
        <p14:creationId xmlns:p14="http://schemas.microsoft.com/office/powerpoint/2010/main" val="3914043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Good morning/afternoon, everyone. Today, we will be delving into a critical issue at the intersection of hospitality and environmental stewardship. Our presentation is titled: 'Sustainability in Terms of Food Waste and Its Efficacy: A Study on Marriott International.</a:t>
            </a:r>
          </a:p>
        </p:txBody>
      </p:sp>
      <p:sp>
        <p:nvSpPr>
          <p:cNvPr id="4" name="Slide Number Placeholder 3"/>
          <p:cNvSpPr>
            <a:spLocks noGrp="1"/>
          </p:cNvSpPr>
          <p:nvPr>
            <p:ph type="sldNum" sz="quarter" idx="5"/>
          </p:nvPr>
        </p:nvSpPr>
        <p:spPr/>
        <p:txBody>
          <a:bodyPr/>
          <a:lstStyle/>
          <a:p>
            <a:fld id="{8D18E0B9-48E4-499D-93B2-B07D00395BAC}" type="slidenum">
              <a:rPr lang="en-US" smtClean="0"/>
              <a:t>1</a:t>
            </a:fld>
            <a:endParaRPr lang="en-US" dirty="0"/>
          </a:p>
        </p:txBody>
      </p:sp>
    </p:spTree>
    <p:extLst>
      <p:ext uri="{BB962C8B-B14F-4D97-AF65-F5344CB8AC3E}">
        <p14:creationId xmlns:p14="http://schemas.microsoft.com/office/powerpoint/2010/main" val="218129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6B4EF-37FC-3084-0A07-0552D2F3C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3A8DBC-8B76-18C5-6572-3F811F60C42E}"/>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FE8EBB90-065E-7913-2434-53DF2F67D396}"/>
              </a:ext>
            </a:extLst>
          </p:cNvPr>
          <p:cNvSpPr>
            <a:spLocks noGrp="1"/>
          </p:cNvSpPr>
          <p:nvPr>
            <p:ph type="body" idx="1"/>
          </p:nvPr>
        </p:nvSpPr>
        <p:spPr/>
        <p:txBody>
          <a:bodyPr/>
          <a:lstStyle/>
          <a:p>
            <a:r>
              <a:rPr lang="en-US" dirty="0"/>
              <a:t>Let us start with the introduction.</a:t>
            </a:r>
          </a:p>
        </p:txBody>
      </p:sp>
      <p:sp>
        <p:nvSpPr>
          <p:cNvPr id="4" name="Slide Number Placeholder 3">
            <a:extLst>
              <a:ext uri="{FF2B5EF4-FFF2-40B4-BE49-F238E27FC236}">
                <a16:creationId xmlns:a16="http://schemas.microsoft.com/office/drawing/2014/main" id="{235EFBD8-BA4A-2D42-7DA2-17CAEB81502D}"/>
              </a:ext>
            </a:extLst>
          </p:cNvPr>
          <p:cNvSpPr>
            <a:spLocks noGrp="1"/>
          </p:cNvSpPr>
          <p:nvPr>
            <p:ph type="sldNum" sz="quarter" idx="5"/>
          </p:nvPr>
        </p:nvSpPr>
        <p:spPr/>
        <p:txBody>
          <a:bodyPr/>
          <a:lstStyle/>
          <a:p>
            <a:fld id="{8D18E0B9-48E4-499D-93B2-B07D00395BAC}" type="slidenum">
              <a:rPr lang="en-US" smtClean="0"/>
              <a:t>2</a:t>
            </a:fld>
            <a:endParaRPr lang="en-US" dirty="0"/>
          </a:p>
        </p:txBody>
      </p:sp>
    </p:spTree>
    <p:extLst>
      <p:ext uri="{BB962C8B-B14F-4D97-AF65-F5344CB8AC3E}">
        <p14:creationId xmlns:p14="http://schemas.microsoft.com/office/powerpoint/2010/main" val="492197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To set the context, let's look at the broader industry landscape. The hospitality sector is a significant contributor to the global food waste problem, accounting for a staggering 25 to 30 percent of all waste generated in the industry worldwide. This is not a challenge any single entity can ignore. In response, Marriott International has positioned itself at the forefront with its Serve 360: Doing Good in Every Direction strategy, which includes a bold aim to reduce food waste by 50% by the year 2025. This goal directly aligns with the United Nations' Sustainable Development Goal 12.3. Our study examines this effort through a mixed-method qualitative approach, looking at the operational, social, and environmental impacts of their key initiatives, such as the 'Waste Not' program and their partnership with the World Wildlife Fund (WWF). Our conclusions will offer actionable recommendations focused on data-driven tracking, enhanced stakeholder engagement, and the integration of circular economy principles.</a:t>
            </a:r>
          </a:p>
        </p:txBody>
      </p:sp>
      <p:sp>
        <p:nvSpPr>
          <p:cNvPr id="4" name="Slide Number Placeholder 3"/>
          <p:cNvSpPr>
            <a:spLocks noGrp="1"/>
          </p:cNvSpPr>
          <p:nvPr>
            <p:ph type="sldNum" sz="quarter" idx="5"/>
          </p:nvPr>
        </p:nvSpPr>
        <p:spPr/>
        <p:txBody>
          <a:bodyPr/>
          <a:lstStyle/>
          <a:p>
            <a:fld id="{8D18E0B9-48E4-499D-93B2-B07D00395BAC}" type="slidenum">
              <a:rPr lang="en-US" smtClean="0"/>
              <a:t>3</a:t>
            </a:fld>
            <a:endParaRPr lang="en-US" dirty="0"/>
          </a:p>
        </p:txBody>
      </p:sp>
    </p:spTree>
    <p:extLst>
      <p:ext uri="{BB962C8B-B14F-4D97-AF65-F5344CB8AC3E}">
        <p14:creationId xmlns:p14="http://schemas.microsoft.com/office/powerpoint/2010/main" val="4207700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E237A-0D6A-C9A7-0A27-EEBD3EB146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6E53F7-6CB8-4DA2-59E5-1B28537669E3}"/>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92EE5A21-45DA-3A23-167F-B481EB069368}"/>
              </a:ext>
            </a:extLst>
          </p:cNvPr>
          <p:cNvSpPr>
            <a:spLocks noGrp="1"/>
          </p:cNvSpPr>
          <p:nvPr>
            <p:ph type="body" idx="1"/>
          </p:nvPr>
        </p:nvSpPr>
        <p:spPr/>
        <p:txBody>
          <a:bodyPr/>
          <a:lstStyle/>
          <a:p>
            <a:pPr algn="l">
              <a:spcBef>
                <a:spcPts val="1200"/>
              </a:spcBef>
              <a:spcAft>
                <a:spcPts val="1200"/>
              </a:spcAft>
              <a:buNone/>
            </a:pPr>
            <a:r>
              <a:rPr lang="en-US" b="0" i="0" dirty="0">
                <a:solidFill>
                  <a:srgbClr val="0F1115"/>
                </a:solidFill>
                <a:effectLst/>
                <a:latin typeface="quote-cjk-patch"/>
              </a:rPr>
              <a:t>Now, let's clearly define the problem. On a global scale, the hospitality industry is responsible for approximately 26% of all food waste—that's over 80 million </a:t>
            </a:r>
            <a:r>
              <a:rPr lang="en-US" b="0" i="0" dirty="0" err="1">
                <a:solidFill>
                  <a:srgbClr val="0F1115"/>
                </a:solidFill>
                <a:effectLst/>
                <a:latin typeface="quote-cjk-patch"/>
              </a:rPr>
              <a:t>tonnes</a:t>
            </a:r>
            <a:r>
              <a:rPr lang="en-US" b="0" i="0" dirty="0">
                <a:solidFill>
                  <a:srgbClr val="0F1115"/>
                </a:solidFill>
                <a:effectLst/>
                <a:latin typeface="quote-cjk-patch"/>
              </a:rPr>
              <a:t> of food wasted every single year, according to UNEP data from 2024. The root causes are multifaceted. They include over-production in kitchens, spoilage due to improper storage or forecasting, and significant customer plate waste, especially in buffet and banquet settings. The environmental impact of this waste is profound. When food decomposes in landfills, it releases methane, a greenhouse gas far more potent than carbon dioxide, directly contributing to climate change. So, where does Marriott fit into this? As a global leader with over 8,800 properties across 139 countries, Marriott serves an estimated 1.5 billion meals annually. The scale of their operations means their actions have a monumental impact. This is why their commitment is so crucial. Through their Serve 360 strategy, they have pledged to achieve a 50% reduction in waste by 2025. Our analysis will explore the efficacy of this ambitious and necessary goal.</a:t>
            </a:r>
            <a:endParaRPr lang="en-US" dirty="0"/>
          </a:p>
        </p:txBody>
      </p:sp>
      <p:sp>
        <p:nvSpPr>
          <p:cNvPr id="4" name="Slide Number Placeholder 3">
            <a:extLst>
              <a:ext uri="{FF2B5EF4-FFF2-40B4-BE49-F238E27FC236}">
                <a16:creationId xmlns:a16="http://schemas.microsoft.com/office/drawing/2014/main" id="{913CE380-32A5-8E4F-B95A-6830BFF89C2C}"/>
              </a:ext>
            </a:extLst>
          </p:cNvPr>
          <p:cNvSpPr>
            <a:spLocks noGrp="1"/>
          </p:cNvSpPr>
          <p:nvPr>
            <p:ph type="sldNum" sz="quarter" idx="5"/>
          </p:nvPr>
        </p:nvSpPr>
        <p:spPr/>
        <p:txBody>
          <a:bodyPr/>
          <a:lstStyle/>
          <a:p>
            <a:fld id="{8D18E0B9-48E4-499D-93B2-B07D00395BAC}" type="slidenum">
              <a:rPr lang="en-US" smtClean="0"/>
              <a:t>4</a:t>
            </a:fld>
            <a:endParaRPr lang="en-US" dirty="0"/>
          </a:p>
        </p:txBody>
      </p:sp>
    </p:spTree>
    <p:extLst>
      <p:ext uri="{BB962C8B-B14F-4D97-AF65-F5344CB8AC3E}">
        <p14:creationId xmlns:p14="http://schemas.microsoft.com/office/powerpoint/2010/main" val="468603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Now let’s delve into literature review</a:t>
            </a:r>
          </a:p>
          <a:p>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t>5</a:t>
            </a:fld>
            <a:endParaRPr lang="en-US" dirty="0"/>
          </a:p>
        </p:txBody>
      </p:sp>
    </p:spTree>
    <p:extLst>
      <p:ext uri="{BB962C8B-B14F-4D97-AF65-F5344CB8AC3E}">
        <p14:creationId xmlns:p14="http://schemas.microsoft.com/office/powerpoint/2010/main" val="678461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F2221B-582D-7EC8-07F3-7045DD36BA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2913E2-4407-B69D-57AF-D9E244236C76}"/>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69B6FA9A-2F16-216A-5E74-9AB68B4208C7}"/>
              </a:ext>
            </a:extLst>
          </p:cNvPr>
          <p:cNvSpPr>
            <a:spLocks noGrp="1"/>
          </p:cNvSpPr>
          <p:nvPr>
            <p:ph type="body" idx="1"/>
          </p:nvPr>
        </p:nvSpPr>
        <p:spPr/>
        <p:txBody>
          <a:bodyPr/>
          <a:lstStyle/>
          <a:p>
            <a:r>
              <a:rPr lang="en-US" dirty="0"/>
              <a:t>To understand the full scope of this issue, we turn to the global context established by recent literature. The financial cost is staggering, with hospitality food waste amounting to approximately $100 billion annually </a:t>
            </a:r>
            <a:r>
              <a:rPr lang="en-US" dirty="0" err="1"/>
              <a:t>worldwide.The</a:t>
            </a:r>
            <a:r>
              <a:rPr lang="en-US" dirty="0"/>
              <a:t> problem is also measurable at the property level, where studies show an average of 1.2 kilograms of food is wasted per guest, per night. The environmental toll is equally concerning, with the global food system—and the waste within it—being responsible for 8 to 10% of total greenhouse gas emissions. In response, the industry is undergoing a significant shift, moving towards a circular economy model. This is being driven by investments in technology, staff training, and strategic partnerships. Marriott's goal of halving waste is a prominent example of this broader, necessary trend in corporate sustainability.</a:t>
            </a:r>
          </a:p>
        </p:txBody>
      </p:sp>
      <p:sp>
        <p:nvSpPr>
          <p:cNvPr id="4" name="Slide Number Placeholder 3">
            <a:extLst>
              <a:ext uri="{FF2B5EF4-FFF2-40B4-BE49-F238E27FC236}">
                <a16:creationId xmlns:a16="http://schemas.microsoft.com/office/drawing/2014/main" id="{C9431D9C-BF2A-4528-5090-637B8327EC96}"/>
              </a:ext>
            </a:extLst>
          </p:cNvPr>
          <p:cNvSpPr>
            <a:spLocks noGrp="1"/>
          </p:cNvSpPr>
          <p:nvPr>
            <p:ph type="sldNum" sz="quarter" idx="5"/>
          </p:nvPr>
        </p:nvSpPr>
        <p:spPr/>
        <p:txBody>
          <a:bodyPr/>
          <a:lstStyle/>
          <a:p>
            <a:fld id="{8D18E0B9-48E4-499D-93B2-B07D00395BAC}" type="slidenum">
              <a:rPr lang="en-US" smtClean="0"/>
              <a:t>6</a:t>
            </a:fld>
            <a:endParaRPr lang="en-US" dirty="0"/>
          </a:p>
        </p:txBody>
      </p:sp>
    </p:spTree>
    <p:extLst>
      <p:ext uri="{BB962C8B-B14F-4D97-AF65-F5344CB8AC3E}">
        <p14:creationId xmlns:p14="http://schemas.microsoft.com/office/powerpoint/2010/main" val="901940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245F3-5E99-B19F-6720-B575D7494B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6F6D15-9181-796E-1872-E67208ADAC12}"/>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0189CD8C-1688-E398-142B-6631F800D067}"/>
              </a:ext>
            </a:extLst>
          </p:cNvPr>
          <p:cNvSpPr>
            <a:spLocks noGrp="1"/>
          </p:cNvSpPr>
          <p:nvPr>
            <p:ph type="body" idx="1"/>
          </p:nvPr>
        </p:nvSpPr>
        <p:spPr/>
        <p:txBody>
          <a:bodyPr/>
          <a:lstStyle/>
          <a:p>
            <a:r>
              <a:rPr lang="en-US" dirty="0"/>
              <a:t>Delving specifically into Marriott's approach, their efforts are anchored by the core pillars of their Serve 360 strategy, particularly 'Nurture Our World' and 'Sustain Responsible Operations.' This framework focuses holistically on waste reduction, ethical sourcing, and energy efficiency. A key to their strategy has been forming powerful alliances. Their partnerships with organizations like the World Wildlife Fund and the World Resources Institute have been instrumental, leading to the creation of practical tools like the 'Hotel Kitchen Toolkit. And the results from pilot programs are promising. Properties in the U.S. and Asia-Pacific that implemented these strategies saw an average waste reduction of 32%. Furthermore, simple behavioral nudges, such as introducing smaller plates and informative signage in buffet areas, have proven highly effective, reducing guest plate waste by as much as 20%. This shows that low-cost, high-impact solutions are a critical part of the puzzle.</a:t>
            </a:r>
          </a:p>
        </p:txBody>
      </p:sp>
      <p:sp>
        <p:nvSpPr>
          <p:cNvPr id="4" name="Slide Number Placeholder 3">
            <a:extLst>
              <a:ext uri="{FF2B5EF4-FFF2-40B4-BE49-F238E27FC236}">
                <a16:creationId xmlns:a16="http://schemas.microsoft.com/office/drawing/2014/main" id="{08C6B6A8-AB29-B660-5298-190AD4B9D66B}"/>
              </a:ext>
            </a:extLst>
          </p:cNvPr>
          <p:cNvSpPr>
            <a:spLocks noGrp="1"/>
          </p:cNvSpPr>
          <p:nvPr>
            <p:ph type="sldNum" sz="quarter" idx="5"/>
          </p:nvPr>
        </p:nvSpPr>
        <p:spPr/>
        <p:txBody>
          <a:bodyPr/>
          <a:lstStyle/>
          <a:p>
            <a:fld id="{8D18E0B9-48E4-499D-93B2-B07D00395BAC}" type="slidenum">
              <a:rPr lang="en-US" smtClean="0"/>
              <a:t>7</a:t>
            </a:fld>
            <a:endParaRPr lang="en-US" dirty="0"/>
          </a:p>
        </p:txBody>
      </p:sp>
    </p:spTree>
    <p:extLst>
      <p:ext uri="{BB962C8B-B14F-4D97-AF65-F5344CB8AC3E}">
        <p14:creationId xmlns:p14="http://schemas.microsoft.com/office/powerpoint/2010/main" val="2390016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1F2A4-C5AE-8160-3076-423EC8D171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95EB4-4814-C4CA-8C15-7FFD5DA35666}"/>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1F6572B8-9672-1596-731F-D77A64F9D2AE}"/>
              </a:ext>
            </a:extLst>
          </p:cNvPr>
          <p:cNvSpPr>
            <a:spLocks noGrp="1"/>
          </p:cNvSpPr>
          <p:nvPr>
            <p:ph type="body" idx="1"/>
          </p:nvPr>
        </p:nvSpPr>
        <p:spPr/>
        <p:txBody>
          <a:bodyPr/>
          <a:lstStyle/>
          <a:p>
            <a:r>
              <a:rPr lang="en-US" dirty="0"/>
              <a:t>Perhaps one of the most compelling arguments for action is the clear economic and operational benefit. Literature shows that for every single dollar invested in waste reduction programs, </a:t>
            </a:r>
            <a:r>
              <a:rPr lang="en-US" b="0" dirty="0"/>
              <a:t>hotels can save seven dollars—a significant return on investment. </a:t>
            </a:r>
            <a:r>
              <a:rPr lang="en-US" sz="1200" b="0" i="0" kern="1200" dirty="0">
                <a:solidFill>
                  <a:schemeClr val="tx1"/>
                </a:solidFill>
                <a:effectLst/>
                <a:latin typeface="+mn-lt"/>
                <a:ea typeface="+mn-ea"/>
                <a:cs typeface="+mn-cs"/>
              </a:rPr>
              <a:t>For a giant like Marriott, this translates into substantial savings, with reports indicating over $25 million saved globally between 2019 and 2023, primarily through better inventory management. Technology is a major driver here. AI-powered tools like Winnow Vision automatically track kitchen waste, providing the data needed for chefs to make smarter decisions, leading to cuts in kitchen waste of up to 50%. The operational gains are tangible. As reported this year, Marriott has achieved a 34% reduction in landfill waste across 250 of its European hotels, demonstrating that these strategies are scalable and effective across a large portfolio.</a:t>
            </a:r>
            <a:endParaRPr lang="en-US" dirty="0"/>
          </a:p>
        </p:txBody>
      </p:sp>
      <p:sp>
        <p:nvSpPr>
          <p:cNvPr id="4" name="Slide Number Placeholder 3">
            <a:extLst>
              <a:ext uri="{FF2B5EF4-FFF2-40B4-BE49-F238E27FC236}">
                <a16:creationId xmlns:a16="http://schemas.microsoft.com/office/drawing/2014/main" id="{27CB3151-65FF-0969-EC77-3F1E5F571B78}"/>
              </a:ext>
            </a:extLst>
          </p:cNvPr>
          <p:cNvSpPr>
            <a:spLocks noGrp="1"/>
          </p:cNvSpPr>
          <p:nvPr>
            <p:ph type="sldNum" sz="quarter" idx="5"/>
          </p:nvPr>
        </p:nvSpPr>
        <p:spPr/>
        <p:txBody>
          <a:bodyPr/>
          <a:lstStyle/>
          <a:p>
            <a:fld id="{8D18E0B9-48E4-499D-93B2-B07D00395BAC}" type="slidenum">
              <a:rPr lang="en-US" smtClean="0"/>
              <a:t>8</a:t>
            </a:fld>
            <a:endParaRPr lang="en-US" dirty="0"/>
          </a:p>
        </p:txBody>
      </p:sp>
    </p:spTree>
    <p:extLst>
      <p:ext uri="{BB962C8B-B14F-4D97-AF65-F5344CB8AC3E}">
        <p14:creationId xmlns:p14="http://schemas.microsoft.com/office/powerpoint/2010/main" val="1164415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AA1934-BEBD-8A4E-B484-BCFEEA9EE4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8A2654-B1F3-0BA4-DE84-6CCF85F930CB}"/>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07E95B28-A072-B7B8-166F-B82F31FFDB02}"/>
              </a:ext>
            </a:extLst>
          </p:cNvPr>
          <p:cNvSpPr>
            <a:spLocks noGrp="1"/>
          </p:cNvSpPr>
          <p:nvPr>
            <p:ph type="body" idx="1"/>
          </p:nvPr>
        </p:nvSpPr>
        <p:spPr/>
        <p:txBody>
          <a:bodyPr/>
          <a:lstStyle/>
          <a:p>
            <a:r>
              <a:rPr lang="en-US" dirty="0"/>
              <a:t>Finally, the benefits extend beyond the balance sheet to profound social and environmental dimensions. Through Corporate Social Responsibility initiatives like food donation programs with Feeding America, Marriott not only addresses hunger but also enhances its brand loyalty among socially conscious consumers. This aligns perfectly with evolving guest preferences. Recent data shows that 76% of travelers prefer to stay in sustainable hotels, and 68% are even willing to pay more for that commitment. Environmentally, the impact is direct. For every ton of food waste avoided, we prevent 4.5 tons of carbon dioxide-equivalent emissions. Marriott's progress is evident. They report a 42% reduction in landfill waste intensity since 2016. This journey is not just about mitigating harm; it's about actively creating value for the planet, for communities, and for the business itself—a true triple bottom line.</a:t>
            </a:r>
          </a:p>
        </p:txBody>
      </p:sp>
      <p:sp>
        <p:nvSpPr>
          <p:cNvPr id="4" name="Slide Number Placeholder 3">
            <a:extLst>
              <a:ext uri="{FF2B5EF4-FFF2-40B4-BE49-F238E27FC236}">
                <a16:creationId xmlns:a16="http://schemas.microsoft.com/office/drawing/2014/main" id="{739554CE-9F69-4EAF-0C1B-8781FCA147CF}"/>
              </a:ext>
            </a:extLst>
          </p:cNvPr>
          <p:cNvSpPr>
            <a:spLocks noGrp="1"/>
          </p:cNvSpPr>
          <p:nvPr>
            <p:ph type="sldNum" sz="quarter" idx="5"/>
          </p:nvPr>
        </p:nvSpPr>
        <p:spPr/>
        <p:txBody>
          <a:bodyPr/>
          <a:lstStyle/>
          <a:p>
            <a:fld id="{8D18E0B9-48E4-499D-93B2-B07D00395BAC}" type="slidenum">
              <a:rPr lang="en-US" smtClean="0"/>
              <a:t>9</a:t>
            </a:fld>
            <a:endParaRPr lang="en-US" dirty="0"/>
          </a:p>
        </p:txBody>
      </p:sp>
    </p:spTree>
    <p:extLst>
      <p:ext uri="{BB962C8B-B14F-4D97-AF65-F5344CB8AC3E}">
        <p14:creationId xmlns:p14="http://schemas.microsoft.com/office/powerpoint/2010/main" val="558929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D3F9D-2B70-7979-993D-EDACBA10B3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9A5B02-EBF7-F522-0743-D557D20CCC05}"/>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3FD4CD54-E9C6-760F-9D6E-6BF4E8FA229D}"/>
              </a:ext>
            </a:extLst>
          </p:cNvPr>
          <p:cNvSpPr>
            <a:spLocks noGrp="1"/>
          </p:cNvSpPr>
          <p:nvPr>
            <p:ph type="body" idx="1"/>
          </p:nvPr>
        </p:nvSpPr>
        <p:spPr/>
        <p:txBody>
          <a:bodyPr/>
          <a:lstStyle/>
          <a:p>
            <a:r>
              <a:rPr lang="en-US" dirty="0"/>
              <a:t>This slide highlights the key frameworks guiding the study. First, the Circular Economy model by the Ellen MacArthur Foundation (2023) focuses on reuse, recycle, and redesign — creating closed loops that minimize waste. For example, Marriott applies this through composting and food donation initiatives. Next, the Triple Bottom Line by Elkington (1997) expands success beyond profit to include People, Planet, and Profit, balancing economic, social, and environmental goals. Together, these frameworks show how sustainable practices can benefit both business performance and society. However, gaps remain in areas like long-term behavior change, scalability of technology, and standardized sustainability reporting</a:t>
            </a:r>
          </a:p>
        </p:txBody>
      </p:sp>
      <p:sp>
        <p:nvSpPr>
          <p:cNvPr id="4" name="Slide Number Placeholder 3">
            <a:extLst>
              <a:ext uri="{FF2B5EF4-FFF2-40B4-BE49-F238E27FC236}">
                <a16:creationId xmlns:a16="http://schemas.microsoft.com/office/drawing/2014/main" id="{78731A37-D046-DACE-A302-137F6BBA7E7F}"/>
              </a:ext>
            </a:extLst>
          </p:cNvPr>
          <p:cNvSpPr>
            <a:spLocks noGrp="1"/>
          </p:cNvSpPr>
          <p:nvPr>
            <p:ph type="sldNum" sz="quarter" idx="5"/>
          </p:nvPr>
        </p:nvSpPr>
        <p:spPr/>
        <p:txBody>
          <a:bodyPr/>
          <a:lstStyle/>
          <a:p>
            <a:fld id="{8D18E0B9-48E4-499D-93B2-B07D00395BAC}" type="slidenum">
              <a:rPr lang="en-US" smtClean="0"/>
              <a:t>10</a:t>
            </a:fld>
            <a:endParaRPr lang="en-US" dirty="0"/>
          </a:p>
        </p:txBody>
      </p:sp>
    </p:spTree>
    <p:extLst>
      <p:ext uri="{BB962C8B-B14F-4D97-AF65-F5344CB8AC3E}">
        <p14:creationId xmlns:p14="http://schemas.microsoft.com/office/powerpoint/2010/main" val="2475661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E70F8-5AD5-EAF8-6810-E1CADCBD0A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E4913-90E4-410E-CFF3-79DEE7A708AC}"/>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EFC1106C-A282-ABE8-8BC1-A8DC297EA933}"/>
              </a:ext>
            </a:extLst>
          </p:cNvPr>
          <p:cNvSpPr>
            <a:spLocks noGrp="1"/>
          </p:cNvSpPr>
          <p:nvPr>
            <p:ph type="body" idx="1"/>
          </p:nvPr>
        </p:nvSpPr>
        <p:spPr/>
        <p:txBody>
          <a:bodyPr/>
          <a:lstStyle/>
          <a:p>
            <a:r>
              <a:rPr lang="en-US" dirty="0"/>
              <a:t>Next we have methodology.</a:t>
            </a:r>
          </a:p>
        </p:txBody>
      </p:sp>
      <p:sp>
        <p:nvSpPr>
          <p:cNvPr id="4" name="Slide Number Placeholder 3">
            <a:extLst>
              <a:ext uri="{FF2B5EF4-FFF2-40B4-BE49-F238E27FC236}">
                <a16:creationId xmlns:a16="http://schemas.microsoft.com/office/drawing/2014/main" id="{81CEFA06-D69F-A429-FD2D-74065B2EC290}"/>
              </a:ext>
            </a:extLst>
          </p:cNvPr>
          <p:cNvSpPr>
            <a:spLocks noGrp="1"/>
          </p:cNvSpPr>
          <p:nvPr>
            <p:ph type="sldNum" sz="quarter" idx="5"/>
          </p:nvPr>
        </p:nvSpPr>
        <p:spPr/>
        <p:txBody>
          <a:bodyPr/>
          <a:lstStyle/>
          <a:p>
            <a:fld id="{8D18E0B9-48E4-499D-93B2-B07D00395BAC}" type="slidenum">
              <a:rPr lang="en-US" smtClean="0"/>
              <a:t>11</a:t>
            </a:fld>
            <a:endParaRPr lang="en-US" dirty="0"/>
          </a:p>
        </p:txBody>
      </p:sp>
    </p:spTree>
    <p:extLst>
      <p:ext uri="{BB962C8B-B14F-4D97-AF65-F5344CB8AC3E}">
        <p14:creationId xmlns:p14="http://schemas.microsoft.com/office/powerpoint/2010/main" val="2358799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Our methodology was a qualitative approach, based on a comprehensive analysis of secondary data from 2019 to 2024. We synthesized information from key sources, including Marriott's own Serve 360 and ESG reports, the UNEP Food Waste Index, and peer-reviewed academic articles. Our analysis identified central themes in waste management, and we used established frameworks like PEST and SWOT, to evaluate external and internal factors. Throughout the process, we ensured ethical research practices through proper citation and data triangulation to validate our findings.</a:t>
            </a:r>
          </a:p>
        </p:txBody>
      </p:sp>
      <p:sp>
        <p:nvSpPr>
          <p:cNvPr id="4" name="Slide Number Placeholder 3"/>
          <p:cNvSpPr>
            <a:spLocks noGrp="1"/>
          </p:cNvSpPr>
          <p:nvPr>
            <p:ph type="sldNum" sz="quarter" idx="5"/>
          </p:nvPr>
        </p:nvSpPr>
        <p:spPr/>
        <p:txBody>
          <a:bodyPr/>
          <a:lstStyle/>
          <a:p>
            <a:fld id="{8D18E0B9-48E4-499D-93B2-B07D00395BAC}" type="slidenum">
              <a:rPr lang="en-US" smtClean="0"/>
              <a:t>12</a:t>
            </a:fld>
            <a:endParaRPr lang="en-US" dirty="0"/>
          </a:p>
        </p:txBody>
      </p:sp>
    </p:spTree>
    <p:extLst>
      <p:ext uri="{BB962C8B-B14F-4D97-AF65-F5344CB8AC3E}">
        <p14:creationId xmlns:p14="http://schemas.microsoft.com/office/powerpoint/2010/main" val="3407099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F2727-445E-2588-DF95-E33C805BE3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043672-0C36-8985-AE11-A8738E65822D}"/>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14C9439E-DC3E-7388-B148-E1DBF767F93B}"/>
              </a:ext>
            </a:extLst>
          </p:cNvPr>
          <p:cNvSpPr>
            <a:spLocks noGrp="1"/>
          </p:cNvSpPr>
          <p:nvPr>
            <p:ph type="body" idx="1"/>
          </p:nvPr>
        </p:nvSpPr>
        <p:spPr/>
        <p:txBody>
          <a:bodyPr/>
          <a:lstStyle/>
          <a:p>
            <a:r>
              <a:rPr lang="en-US" dirty="0"/>
              <a:t>Moving onto Theme impact analysis.</a:t>
            </a:r>
          </a:p>
        </p:txBody>
      </p:sp>
      <p:sp>
        <p:nvSpPr>
          <p:cNvPr id="4" name="Slide Number Placeholder 3">
            <a:extLst>
              <a:ext uri="{FF2B5EF4-FFF2-40B4-BE49-F238E27FC236}">
                <a16:creationId xmlns:a16="http://schemas.microsoft.com/office/drawing/2014/main" id="{87F6203A-AF53-BE0F-B6D8-61CE220F7D61}"/>
              </a:ext>
            </a:extLst>
          </p:cNvPr>
          <p:cNvSpPr>
            <a:spLocks noGrp="1"/>
          </p:cNvSpPr>
          <p:nvPr>
            <p:ph type="sldNum" sz="quarter" idx="5"/>
          </p:nvPr>
        </p:nvSpPr>
        <p:spPr/>
        <p:txBody>
          <a:bodyPr/>
          <a:lstStyle/>
          <a:p>
            <a:fld id="{8D18E0B9-48E4-499D-93B2-B07D00395BAC}" type="slidenum">
              <a:rPr lang="en-US" smtClean="0"/>
              <a:t>13</a:t>
            </a:fld>
            <a:endParaRPr lang="en-US" dirty="0"/>
          </a:p>
        </p:txBody>
      </p:sp>
    </p:spTree>
    <p:extLst>
      <p:ext uri="{BB962C8B-B14F-4D97-AF65-F5344CB8AC3E}">
        <p14:creationId xmlns:p14="http://schemas.microsoft.com/office/powerpoint/2010/main" val="3162221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5F075-BEB1-A917-631B-85E0A0ABAB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D91D4-16F6-7CE8-B005-D94130802376}"/>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B17D185F-F012-290D-8EAD-1CF8EB303BA1}"/>
              </a:ext>
            </a:extLst>
          </p:cNvPr>
          <p:cNvSpPr>
            <a:spLocks noGrp="1"/>
          </p:cNvSpPr>
          <p:nvPr>
            <p:ph type="body" idx="1"/>
          </p:nvPr>
        </p:nvSpPr>
        <p:spPr/>
        <p:txBody>
          <a:bodyPr/>
          <a:lstStyle/>
          <a:p>
            <a:r>
              <a:rPr lang="en-US" dirty="0"/>
              <a:t>This slide outlines the external factors shaping sustainability strategies. Politically, Marriott aligns with frameworks like the UN SDG 12.3, EU Waste Directive, and U.S. EPA hierarchy. However, inconsistent global policies make data standardization a challenge. Economically, rising food prices — up by 23% between 2021 and 2024 — push businesses to focus on efficiency. Sustainable practices can yield 2–3% margin gains and up to $1.7 return on every $1 invested. Socially, consumer awareness is driving change — 75% of guests now expect hotels to reduce waste. Marriott addresses this through food donations and guest education, which strengthen its CSR image. And technologically, innovations like AI and IoT (e.g., Winnow Vision) are reducing kitchen waste by 45%, though high setup costs remain a barrier in low-income markets. Overall, technology stands out as a key pillar for driving sustainability and innovation</a:t>
            </a:r>
          </a:p>
        </p:txBody>
      </p:sp>
      <p:sp>
        <p:nvSpPr>
          <p:cNvPr id="4" name="Slide Number Placeholder 3">
            <a:extLst>
              <a:ext uri="{FF2B5EF4-FFF2-40B4-BE49-F238E27FC236}">
                <a16:creationId xmlns:a16="http://schemas.microsoft.com/office/drawing/2014/main" id="{EA7C947C-AE26-9954-D7A0-92EAB9D450A1}"/>
              </a:ext>
            </a:extLst>
          </p:cNvPr>
          <p:cNvSpPr>
            <a:spLocks noGrp="1"/>
          </p:cNvSpPr>
          <p:nvPr>
            <p:ph type="sldNum" sz="quarter" idx="5"/>
          </p:nvPr>
        </p:nvSpPr>
        <p:spPr/>
        <p:txBody>
          <a:bodyPr/>
          <a:lstStyle/>
          <a:p>
            <a:fld id="{8D18E0B9-48E4-499D-93B2-B07D00395BAC}" type="slidenum">
              <a:rPr lang="en-US" smtClean="0"/>
              <a:t>14</a:t>
            </a:fld>
            <a:endParaRPr lang="en-US" dirty="0"/>
          </a:p>
        </p:txBody>
      </p:sp>
    </p:spTree>
    <p:extLst>
      <p:ext uri="{BB962C8B-B14F-4D97-AF65-F5344CB8AC3E}">
        <p14:creationId xmlns:p14="http://schemas.microsoft.com/office/powerpoint/2010/main" val="1865350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25BA6-6670-9496-BABD-554157D8D6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80E5F4-165B-B74B-EBC9-ED2B02950A13}"/>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6EBEB851-6EB2-2476-414C-BFF19B7BF2FB}"/>
              </a:ext>
            </a:extLst>
          </p:cNvPr>
          <p:cNvSpPr>
            <a:spLocks noGrp="1"/>
          </p:cNvSpPr>
          <p:nvPr>
            <p:ph type="body" idx="1"/>
          </p:nvPr>
        </p:nvSpPr>
        <p:spPr/>
        <p:txBody>
          <a:bodyPr/>
          <a:lstStyle/>
          <a:p>
            <a:r>
              <a:rPr lang="en-US" dirty="0"/>
              <a:t>A comprehensive SWOT analysis helps us evaluate Marriott's strategic position in tackling food waste. Starting with Strengths, the company possesses a strong global sustainability framework in its Serve 360 strategy. This is supported by strategic partnerships with leading organizations like the WWF and WRI, which have been crucial in developing effective toolkits. These efforts have yielded proven reduction results, including a 42% cut in landfill waste intensity, and are backed by high levels of employee and guest engagement. However, there are notable Weaknesses. There is inconsistent data reporting across different regions, which makes global tracking a challenge. Furthermore, the high upfront costs for AI and IoT technology can be a barrier to uniform implementation. There is also a need for more robust, third-party verification of their reported waste data to enhance credibility.</a:t>
            </a:r>
          </a:p>
        </p:txBody>
      </p:sp>
      <p:sp>
        <p:nvSpPr>
          <p:cNvPr id="4" name="Slide Number Placeholder 3">
            <a:extLst>
              <a:ext uri="{FF2B5EF4-FFF2-40B4-BE49-F238E27FC236}">
                <a16:creationId xmlns:a16="http://schemas.microsoft.com/office/drawing/2014/main" id="{C25EB139-9C84-FD1B-A9BC-C74869B6C286}"/>
              </a:ext>
            </a:extLst>
          </p:cNvPr>
          <p:cNvSpPr>
            <a:spLocks noGrp="1"/>
          </p:cNvSpPr>
          <p:nvPr>
            <p:ph type="sldNum" sz="quarter" idx="5"/>
          </p:nvPr>
        </p:nvSpPr>
        <p:spPr/>
        <p:txBody>
          <a:bodyPr/>
          <a:lstStyle/>
          <a:p>
            <a:fld id="{8D18E0B9-48E4-499D-93B2-B07D00395BAC}" type="slidenum">
              <a:rPr lang="en-US" smtClean="0"/>
              <a:t>15</a:t>
            </a:fld>
            <a:endParaRPr lang="en-US" dirty="0"/>
          </a:p>
        </p:txBody>
      </p:sp>
    </p:spTree>
    <p:extLst>
      <p:ext uri="{BB962C8B-B14F-4D97-AF65-F5344CB8AC3E}">
        <p14:creationId xmlns:p14="http://schemas.microsoft.com/office/powerpoint/2010/main" val="31161502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92099-6D23-D692-0909-7CCEB47508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3333ED-3697-973E-3F35-05D340A1C0A1}"/>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32C05A71-6D19-C626-84E8-0B9C15D49FC4}"/>
              </a:ext>
            </a:extLst>
          </p:cNvPr>
          <p:cNvSpPr>
            <a:spLocks noGrp="1"/>
          </p:cNvSpPr>
          <p:nvPr>
            <p:ph type="body" idx="1"/>
          </p:nvPr>
        </p:nvSpPr>
        <p:spPr/>
        <p:txBody>
          <a:bodyPr/>
          <a:lstStyle/>
          <a:p>
            <a:r>
              <a:rPr lang="en-US" dirty="0"/>
              <a:t>Looking at external factors, significant Opportunities exist. Marriott can further expand circular economy models into its supply chains, deepen partnerships with NGOs for global food redistribution, and improve transparency by integrating its waste data with broader ESG reporting tools. Finally, several Threats could impact progress. Global economic volatility and inflation affect food costs and operational budgets. There are also technological barriers in developing regions, and regulatory uncertainty in emerging markets poses a risk to consistent global policy.</a:t>
            </a:r>
          </a:p>
        </p:txBody>
      </p:sp>
      <p:sp>
        <p:nvSpPr>
          <p:cNvPr id="4" name="Slide Number Placeholder 3">
            <a:extLst>
              <a:ext uri="{FF2B5EF4-FFF2-40B4-BE49-F238E27FC236}">
                <a16:creationId xmlns:a16="http://schemas.microsoft.com/office/drawing/2014/main" id="{A3EBE62E-0615-07E9-C89D-A7349F2C4360}"/>
              </a:ext>
            </a:extLst>
          </p:cNvPr>
          <p:cNvSpPr>
            <a:spLocks noGrp="1"/>
          </p:cNvSpPr>
          <p:nvPr>
            <p:ph type="sldNum" sz="quarter" idx="5"/>
          </p:nvPr>
        </p:nvSpPr>
        <p:spPr/>
        <p:txBody>
          <a:bodyPr/>
          <a:lstStyle/>
          <a:p>
            <a:fld id="{8D18E0B9-48E4-499D-93B2-B07D00395BAC}" type="slidenum">
              <a:rPr lang="en-US" smtClean="0"/>
              <a:t>16</a:t>
            </a:fld>
            <a:endParaRPr lang="en-US" dirty="0"/>
          </a:p>
        </p:txBody>
      </p:sp>
    </p:spTree>
    <p:extLst>
      <p:ext uri="{BB962C8B-B14F-4D97-AF65-F5344CB8AC3E}">
        <p14:creationId xmlns:p14="http://schemas.microsoft.com/office/powerpoint/2010/main" val="3468428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E77C0-A388-232E-04FE-8172BBAB27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E60550-ABE8-E7AC-DBA4-237DE2767657}"/>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3E10B122-C322-08C2-345E-62369AC18FD4}"/>
              </a:ext>
            </a:extLst>
          </p:cNvPr>
          <p:cNvSpPr>
            <a:spLocks noGrp="1"/>
          </p:cNvSpPr>
          <p:nvPr>
            <p:ph type="body" idx="1"/>
          </p:nvPr>
        </p:nvSpPr>
        <p:spPr/>
        <p:txBody>
          <a:bodyPr/>
          <a:lstStyle/>
          <a:p>
            <a:r>
              <a:rPr lang="en-US" dirty="0"/>
              <a:t>In terms of efficacy, Marriott is a high performer. Its 'Hotel Kitchen Toolkit' has driven impressive results, like a 34% waste reduction in Europe. However, barriers like cultural differences and a lack of third-party audits remain. When compared to competitors like Hilton and IHG, Marriott is a leader, but it must invest in more ambitious data systems to maintain its edge.</a:t>
            </a:r>
          </a:p>
        </p:txBody>
      </p:sp>
      <p:sp>
        <p:nvSpPr>
          <p:cNvPr id="4" name="Slide Number Placeholder 3">
            <a:extLst>
              <a:ext uri="{FF2B5EF4-FFF2-40B4-BE49-F238E27FC236}">
                <a16:creationId xmlns:a16="http://schemas.microsoft.com/office/drawing/2014/main" id="{5A2D3576-0F86-E71A-9718-3C58FF75B26E}"/>
              </a:ext>
            </a:extLst>
          </p:cNvPr>
          <p:cNvSpPr>
            <a:spLocks noGrp="1"/>
          </p:cNvSpPr>
          <p:nvPr>
            <p:ph type="sldNum" sz="quarter" idx="5"/>
          </p:nvPr>
        </p:nvSpPr>
        <p:spPr/>
        <p:txBody>
          <a:bodyPr/>
          <a:lstStyle/>
          <a:p>
            <a:fld id="{8D18E0B9-48E4-499D-93B2-B07D00395BAC}" type="slidenum">
              <a:rPr lang="en-US" smtClean="0"/>
              <a:t>17</a:t>
            </a:fld>
            <a:endParaRPr lang="en-US" dirty="0"/>
          </a:p>
        </p:txBody>
      </p:sp>
    </p:spTree>
    <p:extLst>
      <p:ext uri="{BB962C8B-B14F-4D97-AF65-F5344CB8AC3E}">
        <p14:creationId xmlns:p14="http://schemas.microsoft.com/office/powerpoint/2010/main" val="1562336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D2799-3667-10E7-A04A-B7FA09DA6A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8BE053-E62C-5E6D-F22F-BAA4BFD0E5D4}"/>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0EF0371B-F583-2D85-DDB1-25B885F88E3E}"/>
              </a:ext>
            </a:extLst>
          </p:cNvPr>
          <p:cNvSpPr>
            <a:spLocks noGrp="1"/>
          </p:cNvSpPr>
          <p:nvPr>
            <p:ph type="body" idx="1"/>
          </p:nvPr>
        </p:nvSpPr>
        <p:spPr/>
        <p:txBody>
          <a:bodyPr/>
          <a:lstStyle/>
          <a:p>
            <a:r>
              <a:rPr lang="en-US" dirty="0"/>
              <a:t>So what is the conclusion?</a:t>
            </a:r>
          </a:p>
        </p:txBody>
      </p:sp>
      <p:sp>
        <p:nvSpPr>
          <p:cNvPr id="4" name="Slide Number Placeholder 3">
            <a:extLst>
              <a:ext uri="{FF2B5EF4-FFF2-40B4-BE49-F238E27FC236}">
                <a16:creationId xmlns:a16="http://schemas.microsoft.com/office/drawing/2014/main" id="{9CD4659D-563B-20AA-C444-4308178368FC}"/>
              </a:ext>
            </a:extLst>
          </p:cNvPr>
          <p:cNvSpPr>
            <a:spLocks noGrp="1"/>
          </p:cNvSpPr>
          <p:nvPr>
            <p:ph type="sldNum" sz="quarter" idx="5"/>
          </p:nvPr>
        </p:nvSpPr>
        <p:spPr/>
        <p:txBody>
          <a:bodyPr/>
          <a:lstStyle/>
          <a:p>
            <a:fld id="{8D18E0B9-48E4-499D-93B2-B07D00395BAC}" type="slidenum">
              <a:rPr lang="en-US" smtClean="0"/>
              <a:t>18</a:t>
            </a:fld>
            <a:endParaRPr lang="en-US" dirty="0"/>
          </a:p>
        </p:txBody>
      </p:sp>
    </p:spTree>
    <p:extLst>
      <p:ext uri="{BB962C8B-B14F-4D97-AF65-F5344CB8AC3E}">
        <p14:creationId xmlns:p14="http://schemas.microsoft.com/office/powerpoint/2010/main" val="4130320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684D97-1968-DC4A-433A-BD1B07FCDB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8F1FF8-B336-1EA0-8EB6-87F9E89B18C1}"/>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A2AE9445-63E4-6A9D-9B08-FBEE8E11EEF1}"/>
              </a:ext>
            </a:extLst>
          </p:cNvPr>
          <p:cNvSpPr>
            <a:spLocks noGrp="1"/>
          </p:cNvSpPr>
          <p:nvPr>
            <p:ph type="body" idx="1"/>
          </p:nvPr>
        </p:nvSpPr>
        <p:spPr/>
        <p:txBody>
          <a:bodyPr/>
          <a:lstStyle/>
          <a:p>
            <a:r>
              <a:rPr lang="en-US" dirty="0"/>
              <a:t>In conclusion, addressing food waste is critical for Marriott, impacting not just environmental health but also operational efficiency and social accountability. Marriott's achievements in technology adoption, strategic partnerships, and employee involvement clearly align with UN Sustainable Development Goal 12.3 and demonstrate a strong commitment. Despite this, challenges remain, particularly concerning data reporting gaps and the difficulty of scaling interventions across its vast and diverse portfolio. For long-term, sustainable success, there is a clear need for ongoing research, the adoption of global standardized metrics, and stronger inter-sector partnerships. To summarize, Marriott's strengths lie in its innovation and policy alignment, but it is limited by voluntary reporting and regional inconsistencies. Moving forward, we suggest adopting frameworks like Science-Based Targets and Life Cycle Assessments to address operational fragmentation and truly embed sustainability into the corporate culture</a:t>
            </a:r>
          </a:p>
        </p:txBody>
      </p:sp>
      <p:sp>
        <p:nvSpPr>
          <p:cNvPr id="4" name="Slide Number Placeholder 3">
            <a:extLst>
              <a:ext uri="{FF2B5EF4-FFF2-40B4-BE49-F238E27FC236}">
                <a16:creationId xmlns:a16="http://schemas.microsoft.com/office/drawing/2014/main" id="{CE08A14F-E1C9-F2BE-56A2-94386B9D7A70}"/>
              </a:ext>
            </a:extLst>
          </p:cNvPr>
          <p:cNvSpPr>
            <a:spLocks noGrp="1"/>
          </p:cNvSpPr>
          <p:nvPr>
            <p:ph type="sldNum" sz="quarter" idx="5"/>
          </p:nvPr>
        </p:nvSpPr>
        <p:spPr/>
        <p:txBody>
          <a:bodyPr/>
          <a:lstStyle/>
          <a:p>
            <a:fld id="{8D18E0B9-48E4-499D-93B2-B07D00395BAC}" type="slidenum">
              <a:rPr lang="en-US" smtClean="0"/>
              <a:t>19</a:t>
            </a:fld>
            <a:endParaRPr lang="en-US" dirty="0"/>
          </a:p>
        </p:txBody>
      </p:sp>
    </p:spTree>
    <p:extLst>
      <p:ext uri="{BB962C8B-B14F-4D97-AF65-F5344CB8AC3E}">
        <p14:creationId xmlns:p14="http://schemas.microsoft.com/office/powerpoint/2010/main" val="41823410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13985-6388-C8A6-2B28-7FB216B77E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C5A4AC-94DE-917A-1620-9C1D8B8B3213}"/>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529DED00-28A7-DCD2-A20C-4D631B290903}"/>
              </a:ext>
            </a:extLst>
          </p:cNvPr>
          <p:cNvSpPr>
            <a:spLocks noGrp="1"/>
          </p:cNvSpPr>
          <p:nvPr>
            <p:ph type="body" idx="1"/>
          </p:nvPr>
        </p:nvSpPr>
        <p:spPr/>
        <p:txBody>
          <a:bodyPr/>
          <a:lstStyle/>
          <a:p>
            <a:r>
              <a:rPr lang="en-US" dirty="0"/>
              <a:t>Based on our analysis, we propose the following actionable recommendations to reinforce Marriott's leadership.</a:t>
            </a:r>
          </a:p>
        </p:txBody>
      </p:sp>
      <p:sp>
        <p:nvSpPr>
          <p:cNvPr id="4" name="Slide Number Placeholder 3">
            <a:extLst>
              <a:ext uri="{FF2B5EF4-FFF2-40B4-BE49-F238E27FC236}">
                <a16:creationId xmlns:a16="http://schemas.microsoft.com/office/drawing/2014/main" id="{374BA426-ECCE-4855-C9D9-CD1A94CE5C83}"/>
              </a:ext>
            </a:extLst>
          </p:cNvPr>
          <p:cNvSpPr>
            <a:spLocks noGrp="1"/>
          </p:cNvSpPr>
          <p:nvPr>
            <p:ph type="sldNum" sz="quarter" idx="5"/>
          </p:nvPr>
        </p:nvSpPr>
        <p:spPr/>
        <p:txBody>
          <a:bodyPr/>
          <a:lstStyle/>
          <a:p>
            <a:fld id="{8D18E0B9-48E4-499D-93B2-B07D00395BAC}" type="slidenum">
              <a:rPr lang="en-US" smtClean="0"/>
              <a:t>20</a:t>
            </a:fld>
            <a:endParaRPr lang="en-US" dirty="0"/>
          </a:p>
        </p:txBody>
      </p:sp>
    </p:spTree>
    <p:extLst>
      <p:ext uri="{BB962C8B-B14F-4D97-AF65-F5344CB8AC3E}">
        <p14:creationId xmlns:p14="http://schemas.microsoft.com/office/powerpoint/2010/main" val="25428514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51093-A594-0F47-6A3C-0A33FB5BB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166AC-D976-A753-24EE-991782DF7335}"/>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22605AC7-D817-3E8F-3FF5-B5C315FCE725}"/>
              </a:ext>
            </a:extLst>
          </p:cNvPr>
          <p:cNvSpPr>
            <a:spLocks noGrp="1"/>
          </p:cNvSpPr>
          <p:nvPr>
            <p:ph type="body" idx="1"/>
          </p:nvPr>
        </p:nvSpPr>
        <p:spPr/>
        <p:txBody>
          <a:bodyPr/>
          <a:lstStyle/>
          <a:p>
            <a:r>
              <a:rPr lang="en-US" dirty="0"/>
              <a:t>First, we recommend adopting Unified Global Metrics. Aligning key performance indicators with international benchmarks like UNEP will ensure consistent and comparable reporting across all regions. Second, leverage AI and Big Data fully. Scaling technologies like Winnow Vision beyond pilot programs will provide the robust tracking and analytics needed for precise waste reduction. Third, strengthen Supplier Collaboration. Introducing sustainability clauses into contracts and prioritizing local sourcing are vital steps toward building a true circular economy. And finally, focus on Employee and Guest Empowerment. Through targeted training and simple behavioral nudges in buffets, Marriott can aim to cut plate waste by a further 25%. Overall, by expanding food donation programs, integrating waste reduction into its core climate strategy, and pursuing third-party verification for credibility, Marriott can reinforce its leadership and set the global benchmark for circular food systems in hospitality</a:t>
            </a:r>
          </a:p>
        </p:txBody>
      </p:sp>
      <p:sp>
        <p:nvSpPr>
          <p:cNvPr id="4" name="Slide Number Placeholder 3">
            <a:extLst>
              <a:ext uri="{FF2B5EF4-FFF2-40B4-BE49-F238E27FC236}">
                <a16:creationId xmlns:a16="http://schemas.microsoft.com/office/drawing/2014/main" id="{BA5027E2-757F-8EEE-4140-00ED93A239E0}"/>
              </a:ext>
            </a:extLst>
          </p:cNvPr>
          <p:cNvSpPr>
            <a:spLocks noGrp="1"/>
          </p:cNvSpPr>
          <p:nvPr>
            <p:ph type="sldNum" sz="quarter" idx="5"/>
          </p:nvPr>
        </p:nvSpPr>
        <p:spPr/>
        <p:txBody>
          <a:bodyPr/>
          <a:lstStyle/>
          <a:p>
            <a:fld id="{8D18E0B9-48E4-499D-93B2-B07D00395BAC}" type="slidenum">
              <a:rPr lang="en-US" smtClean="0"/>
              <a:t>21</a:t>
            </a:fld>
            <a:endParaRPr lang="en-US" dirty="0"/>
          </a:p>
        </p:txBody>
      </p:sp>
    </p:spTree>
    <p:extLst>
      <p:ext uri="{BB962C8B-B14F-4D97-AF65-F5344CB8AC3E}">
        <p14:creationId xmlns:p14="http://schemas.microsoft.com/office/powerpoint/2010/main" val="23262331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Thank you for your time </a:t>
            </a:r>
            <a:r>
              <a:rPr lang="en-US"/>
              <a:t>and attention.</a:t>
            </a:r>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t>22</a:t>
            </a:fld>
            <a:endParaRPr lang="en-US" dirty="0"/>
          </a:p>
        </p:txBody>
      </p:sp>
    </p:spTree>
    <p:extLst>
      <p:ext uri="{BB962C8B-B14F-4D97-AF65-F5344CB8AC3E}">
        <p14:creationId xmlns:p14="http://schemas.microsoft.com/office/powerpoint/2010/main" val="17638785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63D993-35D1-4135-CCF3-68741D4069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75849B-9A55-143A-AB99-063111B0EDA0}"/>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4AF6B7E4-6F02-30A6-BF50-34A1299FDE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0F06916-107D-4136-FB73-A1AE98A88C79}"/>
              </a:ext>
            </a:extLst>
          </p:cNvPr>
          <p:cNvSpPr>
            <a:spLocks noGrp="1"/>
          </p:cNvSpPr>
          <p:nvPr>
            <p:ph type="sldNum" sz="quarter" idx="5"/>
          </p:nvPr>
        </p:nvSpPr>
        <p:spPr/>
        <p:txBody>
          <a:bodyPr/>
          <a:lstStyle/>
          <a:p>
            <a:fld id="{8D18E0B9-48E4-499D-93B2-B07D00395BAC}" type="slidenum">
              <a:rPr lang="en-US" smtClean="0"/>
              <a:t>23</a:t>
            </a:fld>
            <a:endParaRPr lang="en-US" dirty="0"/>
          </a:p>
        </p:txBody>
      </p:sp>
    </p:spTree>
    <p:extLst>
      <p:ext uri="{BB962C8B-B14F-4D97-AF65-F5344CB8AC3E}">
        <p14:creationId xmlns:p14="http://schemas.microsoft.com/office/powerpoint/2010/main" val="12506922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AC66A-4C67-4219-AD7D-6197F9DB84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04C09B-5F50-D8BA-FEA5-469587A546B1}"/>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5E1D981D-75A2-5531-CCD7-98A98336215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6CB0F3A-A2CE-D8FD-AAA1-A9E14438E038}"/>
              </a:ext>
            </a:extLst>
          </p:cNvPr>
          <p:cNvSpPr>
            <a:spLocks noGrp="1"/>
          </p:cNvSpPr>
          <p:nvPr>
            <p:ph type="sldNum" sz="quarter" idx="5"/>
          </p:nvPr>
        </p:nvSpPr>
        <p:spPr/>
        <p:txBody>
          <a:bodyPr/>
          <a:lstStyle/>
          <a:p>
            <a:fld id="{8D18E0B9-48E4-499D-93B2-B07D00395BAC}" type="slidenum">
              <a:rPr lang="en-US" smtClean="0"/>
              <a:t>24</a:t>
            </a:fld>
            <a:endParaRPr lang="en-US" dirty="0"/>
          </a:p>
        </p:txBody>
      </p:sp>
    </p:spTree>
    <p:extLst>
      <p:ext uri="{BB962C8B-B14F-4D97-AF65-F5344CB8AC3E}">
        <p14:creationId xmlns:p14="http://schemas.microsoft.com/office/powerpoint/2010/main" val="302049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CA39D92-9919-A80E-44FF-6B912E850733}"/>
              </a:ext>
            </a:extLst>
          </p:cNvPr>
          <p:cNvSpPr>
            <a:spLocks noGrp="1"/>
          </p:cNvSpPr>
          <p:nvPr>
            <p:ph type="pic" sz="quarter" idx="10" hasCustomPrompt="1"/>
          </p:nvPr>
        </p:nvSpPr>
        <p:spPr>
          <a:xfrm>
            <a:off x="458788" y="457200"/>
            <a:ext cx="11274425" cy="5943600"/>
          </a:xfrm>
        </p:spPr>
        <p:txBody>
          <a:bodyPr>
            <a:normAutofit/>
          </a:bodyPr>
          <a:lstStyle>
            <a:lvl1pPr marL="0" indent="0">
              <a:buNone/>
              <a:defRPr sz="2000"/>
            </a:lvl1pPr>
          </a:lstStyle>
          <a:p>
            <a:r>
              <a:rPr lang="en-US" dirty="0"/>
              <a:t>Click icon to insert picture</a:t>
            </a:r>
          </a:p>
        </p:txBody>
      </p:sp>
      <p:sp>
        <p:nvSpPr>
          <p:cNvPr id="6" name="Title 5">
            <a:extLst>
              <a:ext uri="{FF2B5EF4-FFF2-40B4-BE49-F238E27FC236}">
                <a16:creationId xmlns:a16="http://schemas.microsoft.com/office/drawing/2014/main" id="{B62FF34D-C8F8-1796-647D-D17056A27E11}"/>
              </a:ext>
            </a:extLst>
          </p:cNvPr>
          <p:cNvSpPr>
            <a:spLocks noGrp="1"/>
          </p:cNvSpPr>
          <p:nvPr>
            <p:ph type="title" hasCustomPrompt="1"/>
          </p:nvPr>
        </p:nvSpPr>
        <p:spPr>
          <a:xfrm>
            <a:off x="6581955" y="612475"/>
            <a:ext cx="4701904" cy="3079029"/>
          </a:xfrm>
        </p:spPr>
        <p:txBody>
          <a:bodyPr anchor="b">
            <a:normAutofit/>
          </a:bodyPr>
          <a:lstStyle>
            <a:lvl1pPr algn="r">
              <a:defRPr sz="4800">
                <a:solidFill>
                  <a:schemeClr val="tx1"/>
                </a:solidFill>
              </a:defRPr>
            </a:lvl1pPr>
          </a:lstStyle>
          <a:p>
            <a:r>
              <a:rPr lang="en-US" dirty="0"/>
              <a:t>Click to add title</a:t>
            </a:r>
          </a:p>
        </p:txBody>
      </p:sp>
    </p:spTree>
    <p:extLst>
      <p:ext uri="{BB962C8B-B14F-4D97-AF65-F5344CB8AC3E}">
        <p14:creationId xmlns:p14="http://schemas.microsoft.com/office/powerpoint/2010/main" val="907688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C229E2-8757-94D8-A1B6-702189DCCBF2}"/>
              </a:ext>
              <a:ext uri="{C183D7F6-B498-43B3-948B-1728B52AA6E4}">
                <adec:decorative xmlns:adec="http://schemas.microsoft.com/office/drawing/2017/decorative" val="1"/>
              </a:ext>
            </a:extLst>
          </p:cNvPr>
          <p:cNvSpPr/>
          <p:nvPr userDrawn="1"/>
        </p:nvSpPr>
        <p:spPr>
          <a:xfrm>
            <a:off x="6096000" y="3249"/>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A77143C8-CDFF-B937-C00C-5E7B5093991E}"/>
              </a:ext>
            </a:extLst>
          </p:cNvPr>
          <p:cNvSpPr>
            <a:spLocks noGrp="1"/>
          </p:cNvSpPr>
          <p:nvPr>
            <p:ph type="title" hasCustomPrompt="1"/>
          </p:nvPr>
        </p:nvSpPr>
        <p:spPr>
          <a:xfrm>
            <a:off x="914400" y="883920"/>
            <a:ext cx="4114800" cy="5059680"/>
          </a:xfrm>
        </p:spPr>
        <p:txBody>
          <a:bodyPr>
            <a:normAutofit/>
          </a:bodyPr>
          <a:lstStyle>
            <a:lvl1pPr>
              <a:defRPr sz="3600">
                <a:solidFill>
                  <a:schemeClr val="tx1">
                    <a:lumMod val="75000"/>
                    <a:lumOff val="25000"/>
                  </a:schemeClr>
                </a:solidFill>
              </a:defRPr>
            </a:lvl1pPr>
          </a:lstStyle>
          <a:p>
            <a:r>
              <a:rPr lang="en-US" dirty="0"/>
              <a:t>Click to add title</a:t>
            </a:r>
          </a:p>
        </p:txBody>
      </p:sp>
      <p:sp>
        <p:nvSpPr>
          <p:cNvPr id="10" name="Content Placeholder 9">
            <a:extLst>
              <a:ext uri="{FF2B5EF4-FFF2-40B4-BE49-F238E27FC236}">
                <a16:creationId xmlns:a16="http://schemas.microsoft.com/office/drawing/2014/main" id="{F82637A1-1BB4-AF51-24C3-6FE78DD45D99}"/>
              </a:ext>
            </a:extLst>
          </p:cNvPr>
          <p:cNvSpPr>
            <a:spLocks noGrp="1"/>
          </p:cNvSpPr>
          <p:nvPr>
            <p:ph sz="quarter" idx="10" hasCustomPrompt="1"/>
          </p:nvPr>
        </p:nvSpPr>
        <p:spPr>
          <a:xfrm>
            <a:off x="6475413" y="2438400"/>
            <a:ext cx="4799012" cy="3505200"/>
          </a:xfrm>
        </p:spPr>
        <p:txBody>
          <a:bodyPr>
            <a:normAutofit/>
          </a:bodyPr>
          <a:lstStyle>
            <a:lvl1pPr marL="0" indent="0">
              <a:lnSpc>
                <a:spcPct val="125000"/>
              </a:lnSpc>
              <a:buNone/>
              <a:defRPr sz="1800"/>
            </a:lvl1pPr>
            <a:lvl2pPr marL="457200" indent="0">
              <a:lnSpc>
                <a:spcPct val="125000"/>
              </a:lnSpc>
              <a:buNone/>
              <a:defRPr sz="1600"/>
            </a:lvl2pPr>
            <a:lvl3pPr marL="914400" indent="0">
              <a:lnSpc>
                <a:spcPct val="125000"/>
              </a:lnSpc>
              <a:buNone/>
              <a:defRPr sz="1400"/>
            </a:lvl3pPr>
            <a:lvl4pPr marL="1371600" indent="0">
              <a:lnSpc>
                <a:spcPct val="125000"/>
              </a:lnSpc>
              <a:buNone/>
              <a:defRPr sz="1200"/>
            </a:lvl4pPr>
            <a:lvl5pPr marL="1828800" indent="0">
              <a:lnSpc>
                <a:spcPct val="125000"/>
              </a:lnSpc>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3" name="Frame 2">
            <a:extLst>
              <a:ext uri="{FF2B5EF4-FFF2-40B4-BE49-F238E27FC236}">
                <a16:creationId xmlns:a16="http://schemas.microsoft.com/office/drawing/2014/main" id="{56F59DF2-AB3C-B7B3-826A-636B8CC5AB31}"/>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457687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737016-0B2B-9F81-7A77-63223C4864D8}"/>
              </a:ext>
              <a:ext uri="{C183D7F6-B498-43B3-948B-1728B52AA6E4}">
                <adec:decorative xmlns:adec="http://schemas.microsoft.com/office/drawing/2017/decorative" val="1"/>
              </a:ext>
            </a:extLst>
          </p:cNvPr>
          <p:cNvSpPr/>
          <p:nvPr userDrawn="1"/>
        </p:nvSpPr>
        <p:spPr>
          <a:xfrm>
            <a:off x="386316" y="347329"/>
            <a:ext cx="11419368" cy="615270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1134E572-08FE-0439-A460-8DFE1183A605}"/>
              </a:ext>
            </a:extLst>
          </p:cNvPr>
          <p:cNvSpPr>
            <a:spLocks noGrp="1"/>
          </p:cNvSpPr>
          <p:nvPr>
            <p:ph type="title" hasCustomPrompt="1"/>
          </p:nvPr>
        </p:nvSpPr>
        <p:spPr>
          <a:xfrm>
            <a:off x="6478742" y="914399"/>
            <a:ext cx="4798858" cy="5029199"/>
          </a:xfrm>
        </p:spPr>
        <p:txBody>
          <a:bodyPr>
            <a:normAutofit/>
          </a:bodyPr>
          <a:lstStyle>
            <a:lvl1pPr>
              <a:defRPr sz="4800"/>
            </a:lvl1pPr>
          </a:lstStyle>
          <a:p>
            <a:r>
              <a:rPr lang="en-US" dirty="0"/>
              <a:t>Click to add title</a:t>
            </a:r>
          </a:p>
        </p:txBody>
      </p:sp>
      <p:sp>
        <p:nvSpPr>
          <p:cNvPr id="9" name="Picture Placeholder 8">
            <a:extLst>
              <a:ext uri="{FF2B5EF4-FFF2-40B4-BE49-F238E27FC236}">
                <a16:creationId xmlns:a16="http://schemas.microsoft.com/office/drawing/2014/main" id="{01EB46EC-087C-B8FF-2363-B99FAE983B02}"/>
              </a:ext>
            </a:extLst>
          </p:cNvPr>
          <p:cNvSpPr>
            <a:spLocks noGrp="1"/>
          </p:cNvSpPr>
          <p:nvPr>
            <p:ph type="pic" sz="quarter" idx="10"/>
          </p:nvPr>
        </p:nvSpPr>
        <p:spPr>
          <a:xfrm>
            <a:off x="0" y="914400"/>
            <a:ext cx="5713413" cy="5029200"/>
          </a:xfrm>
        </p:spPr>
        <p:txBody>
          <a:bodyPr>
            <a:norm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19926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1D49246-C641-C3BA-F07B-89FFC6CDAEB8}"/>
              </a:ext>
            </a:extLst>
          </p:cNvPr>
          <p:cNvSpPr>
            <a:spLocks noGrp="1"/>
          </p:cNvSpPr>
          <p:nvPr>
            <p:ph type="title" hasCustomPrompt="1"/>
          </p:nvPr>
        </p:nvSpPr>
        <p:spPr>
          <a:xfrm>
            <a:off x="914399" y="853439"/>
            <a:ext cx="4802373" cy="2833689"/>
          </a:xfrm>
        </p:spPr>
        <p:txBody>
          <a:bodyPr rIns="914400" anchor="b"/>
          <a:lstStyle>
            <a:lvl1pPr>
              <a:defRPr sz="4800"/>
            </a:lvl1pPr>
          </a:lstStyle>
          <a:p>
            <a:r>
              <a:rPr lang="en-US" dirty="0"/>
              <a:t>Click to add title</a:t>
            </a:r>
          </a:p>
        </p:txBody>
      </p:sp>
      <p:sp>
        <p:nvSpPr>
          <p:cNvPr id="11" name="Content Placeholder 10">
            <a:extLst>
              <a:ext uri="{FF2B5EF4-FFF2-40B4-BE49-F238E27FC236}">
                <a16:creationId xmlns:a16="http://schemas.microsoft.com/office/drawing/2014/main" id="{5BE7E1DF-A70C-8F79-9B76-72B2A7B4DC71}"/>
              </a:ext>
            </a:extLst>
          </p:cNvPr>
          <p:cNvSpPr>
            <a:spLocks noGrp="1"/>
          </p:cNvSpPr>
          <p:nvPr>
            <p:ph sz="quarter" idx="11" hasCustomPrompt="1"/>
          </p:nvPr>
        </p:nvSpPr>
        <p:spPr>
          <a:xfrm>
            <a:off x="914400" y="3931919"/>
            <a:ext cx="4802735"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1CD5F637-DFBF-7FED-7CD5-F46A26E5CD15}"/>
              </a:ext>
            </a:extLst>
          </p:cNvPr>
          <p:cNvSpPr>
            <a:spLocks noGrp="1"/>
          </p:cNvSpPr>
          <p:nvPr>
            <p:ph type="pic" sz="quarter" idx="10"/>
          </p:nvPr>
        </p:nvSpPr>
        <p:spPr>
          <a:xfrm>
            <a:off x="6478587" y="921230"/>
            <a:ext cx="5713413"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13" name="Frame 12">
            <a:extLst>
              <a:ext uri="{FF2B5EF4-FFF2-40B4-BE49-F238E27FC236}">
                <a16:creationId xmlns:a16="http://schemas.microsoft.com/office/drawing/2014/main" id="{33E3B934-3E16-21AF-8F5A-9EFD93255705}"/>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278050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D872928-B479-F7C5-9C83-C448FBA36175}"/>
              </a:ext>
            </a:extLst>
          </p:cNvPr>
          <p:cNvSpPr>
            <a:spLocks noGrp="1"/>
          </p:cNvSpPr>
          <p:nvPr>
            <p:ph type="title" hasCustomPrompt="1"/>
          </p:nvPr>
        </p:nvSpPr>
        <p:spPr>
          <a:xfrm>
            <a:off x="914400" y="1020445"/>
            <a:ext cx="4114800" cy="5029200"/>
          </a:xfrm>
        </p:spPr>
        <p:txBody>
          <a:bodyPr>
            <a:normAutofit/>
          </a:bodyPr>
          <a:lstStyle>
            <a:lvl1pPr>
              <a:defRPr sz="3600"/>
            </a:lvl1pPr>
          </a:lstStyle>
          <a:p>
            <a:r>
              <a:rPr lang="en-US" dirty="0"/>
              <a:t>Click to add title</a:t>
            </a:r>
          </a:p>
        </p:txBody>
      </p:sp>
      <p:sp>
        <p:nvSpPr>
          <p:cNvPr id="9" name="Content Placeholder 10">
            <a:extLst>
              <a:ext uri="{FF2B5EF4-FFF2-40B4-BE49-F238E27FC236}">
                <a16:creationId xmlns:a16="http://schemas.microsoft.com/office/drawing/2014/main" id="{61E3771A-E1EB-0CBE-828C-2C5E1F2AE6CF}"/>
              </a:ext>
            </a:extLst>
          </p:cNvPr>
          <p:cNvSpPr>
            <a:spLocks noGrp="1"/>
          </p:cNvSpPr>
          <p:nvPr>
            <p:ph sz="quarter" idx="11" hasCustomPrompt="1"/>
          </p:nvPr>
        </p:nvSpPr>
        <p:spPr>
          <a:xfrm>
            <a:off x="6475227" y="1020445"/>
            <a:ext cx="4802735" cy="5029200"/>
          </a:xfrm>
        </p:spPr>
        <p:txBody>
          <a:bodyPr anchor="ctr">
            <a:normAutofit/>
          </a:bodyPr>
          <a:lstStyle>
            <a:lvl1pPr marL="228600" indent="-228600">
              <a:lnSpc>
                <a:spcPct val="125000"/>
              </a:lnSpc>
              <a:spcBef>
                <a:spcPts val="0"/>
              </a:spcBef>
              <a:spcAft>
                <a:spcPts val="1200"/>
              </a:spcAft>
              <a:buFont typeface="Arial" panose="020B0604020202020204" pitchFamily="34" charset="0"/>
              <a:buChar char="•"/>
              <a:defRPr sz="1800"/>
            </a:lvl1pPr>
            <a:lvl2pPr marL="411480" indent="-228600">
              <a:lnSpc>
                <a:spcPct val="125000"/>
              </a:lnSpc>
              <a:spcBef>
                <a:spcPts val="0"/>
              </a:spcBef>
              <a:spcAft>
                <a:spcPts val="1200"/>
              </a:spcAft>
              <a:buFont typeface="Arial" panose="020B0604020202020204" pitchFamily="34" charset="0"/>
              <a:buChar char="•"/>
              <a:defRPr sz="1600"/>
            </a:lvl2pPr>
            <a:lvl3pPr marL="594360" indent="-228600">
              <a:lnSpc>
                <a:spcPct val="125000"/>
              </a:lnSpc>
              <a:spcBef>
                <a:spcPts val="0"/>
              </a:spcBef>
              <a:spcAft>
                <a:spcPts val="1200"/>
              </a:spcAft>
              <a:buFont typeface="Arial" panose="020B0604020202020204" pitchFamily="34" charset="0"/>
              <a:buChar char="•"/>
              <a:defRPr sz="1400"/>
            </a:lvl3pPr>
            <a:lvl4pPr marL="777240" indent="-228600">
              <a:lnSpc>
                <a:spcPct val="125000"/>
              </a:lnSpc>
              <a:spcBef>
                <a:spcPts val="0"/>
              </a:spcBef>
              <a:spcAft>
                <a:spcPts val="1200"/>
              </a:spcAft>
              <a:buFont typeface="Arial" panose="020B0604020202020204" pitchFamily="34" charset="0"/>
              <a:buChar char="•"/>
              <a:defRPr sz="1200"/>
            </a:lvl4pPr>
            <a:lvl5pPr marL="960120" indent="-228600">
              <a:lnSpc>
                <a:spcPct val="125000"/>
              </a:lnSpc>
              <a:spcBef>
                <a:spcPts val="0"/>
              </a:spcBef>
              <a:spcAft>
                <a:spcPts val="12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Rectangle 1">
            <a:extLst>
              <a:ext uri="{FF2B5EF4-FFF2-40B4-BE49-F238E27FC236}">
                <a16:creationId xmlns:a16="http://schemas.microsoft.com/office/drawing/2014/main" id="{62A1635D-96F0-769B-4ECB-70502770ABBC}"/>
              </a:ext>
              <a:ext uri="{C183D7F6-B498-43B3-948B-1728B52AA6E4}">
                <adec:decorative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ame 5">
            <a:extLst>
              <a:ext uri="{FF2B5EF4-FFF2-40B4-BE49-F238E27FC236}">
                <a16:creationId xmlns:a16="http://schemas.microsoft.com/office/drawing/2014/main" id="{4F877767-0342-A344-0462-A0D877FF68F8}"/>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297152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21F215D-0D9E-64B3-1F66-E90B87932A89}"/>
              </a:ext>
            </a:extLst>
          </p:cNvPr>
          <p:cNvSpPr>
            <a:spLocks noGrp="1"/>
          </p:cNvSpPr>
          <p:nvPr>
            <p:ph type="title" hasCustomPrompt="1"/>
          </p:nvPr>
        </p:nvSpPr>
        <p:spPr>
          <a:xfrm>
            <a:off x="914400" y="900741"/>
            <a:ext cx="4802372" cy="2788919"/>
          </a:xfrm>
        </p:spPr>
        <p:txBody>
          <a:bodyPr anchor="b">
            <a:normAutofit/>
          </a:bodyPr>
          <a:lstStyle>
            <a:lvl1pPr>
              <a:defRPr sz="4800"/>
            </a:lvl1pPr>
          </a:lstStyle>
          <a:p>
            <a:r>
              <a:rPr lang="en-US" dirty="0"/>
              <a:t>Click to add title</a:t>
            </a:r>
          </a:p>
        </p:txBody>
      </p:sp>
      <p:sp>
        <p:nvSpPr>
          <p:cNvPr id="9" name="Content Placeholder 10">
            <a:extLst>
              <a:ext uri="{FF2B5EF4-FFF2-40B4-BE49-F238E27FC236}">
                <a16:creationId xmlns:a16="http://schemas.microsoft.com/office/drawing/2014/main" id="{E86A4459-11C2-44C6-0173-C666D5AADC1E}"/>
              </a:ext>
            </a:extLst>
          </p:cNvPr>
          <p:cNvSpPr>
            <a:spLocks noGrp="1"/>
          </p:cNvSpPr>
          <p:nvPr>
            <p:ph sz="quarter" idx="11" hasCustomPrompt="1"/>
          </p:nvPr>
        </p:nvSpPr>
        <p:spPr>
          <a:xfrm>
            <a:off x="914400" y="3825239"/>
            <a:ext cx="4802735"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2">
            <a:extLst>
              <a:ext uri="{FF2B5EF4-FFF2-40B4-BE49-F238E27FC236}">
                <a16:creationId xmlns:a16="http://schemas.microsoft.com/office/drawing/2014/main" id="{9284EF14-0982-D931-9DD6-ECFE61D5B0F6}"/>
              </a:ext>
            </a:extLst>
          </p:cNvPr>
          <p:cNvSpPr>
            <a:spLocks noGrp="1"/>
          </p:cNvSpPr>
          <p:nvPr>
            <p:ph type="pic" sz="quarter" idx="10"/>
          </p:nvPr>
        </p:nvSpPr>
        <p:spPr>
          <a:xfrm>
            <a:off x="6478587" y="921230"/>
            <a:ext cx="5713413"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6" name="Frame 5">
            <a:extLst>
              <a:ext uri="{FF2B5EF4-FFF2-40B4-BE49-F238E27FC236}">
                <a16:creationId xmlns:a16="http://schemas.microsoft.com/office/drawing/2014/main" id="{7D7E927E-4F73-5579-4F1D-E13899DEEA04}"/>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849067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lumn layout 1">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2090F11-94D5-C2A6-0759-3E7541B0993A}"/>
              </a:ext>
            </a:extLst>
          </p:cNvPr>
          <p:cNvSpPr>
            <a:spLocks noGrp="1"/>
          </p:cNvSpPr>
          <p:nvPr>
            <p:ph type="title" hasCustomPrompt="1"/>
          </p:nvPr>
        </p:nvSpPr>
        <p:spPr>
          <a:xfrm>
            <a:off x="929640" y="485113"/>
            <a:ext cx="10515600" cy="1531525"/>
          </a:xfrm>
        </p:spPr>
        <p:txBody>
          <a:bodyPr>
            <a:normAutofit/>
          </a:bodyPr>
          <a:lstStyle>
            <a:lvl1pPr>
              <a:defRPr sz="3600"/>
            </a:lvl1pPr>
          </a:lstStyle>
          <a:p>
            <a:r>
              <a:rPr lang="en-US" dirty="0"/>
              <a:t>Click to add title</a:t>
            </a:r>
          </a:p>
        </p:txBody>
      </p:sp>
      <p:sp>
        <p:nvSpPr>
          <p:cNvPr id="7" name="Rectangle 6">
            <a:extLst>
              <a:ext uri="{FF2B5EF4-FFF2-40B4-BE49-F238E27FC236}">
                <a16:creationId xmlns:a16="http://schemas.microsoft.com/office/drawing/2014/main" id="{10F349F3-2C28-5A44-EDFC-75FD6CA95EAD}"/>
              </a:ext>
              <a:ext uri="{C183D7F6-B498-43B3-948B-1728B52AA6E4}">
                <adec:decorative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a16="http://schemas.microsoft.com/office/drawing/2014/main" id="{634FD449-C6E0-CF8A-82B2-52438C952C07}"/>
              </a:ext>
            </a:extLst>
          </p:cNvPr>
          <p:cNvSpPr>
            <a:spLocks noGrp="1"/>
          </p:cNvSpPr>
          <p:nvPr>
            <p:ph sz="quarter" idx="10" hasCustomPrompt="1"/>
          </p:nvPr>
        </p:nvSpPr>
        <p:spPr>
          <a:xfrm>
            <a:off x="929640" y="2153285"/>
            <a:ext cx="4953001" cy="3500438"/>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1">
            <a:extLst>
              <a:ext uri="{FF2B5EF4-FFF2-40B4-BE49-F238E27FC236}">
                <a16:creationId xmlns:a16="http://schemas.microsoft.com/office/drawing/2014/main" id="{F971E741-6253-D410-B562-50CA5976207A}"/>
              </a:ext>
            </a:extLst>
          </p:cNvPr>
          <p:cNvSpPr>
            <a:spLocks noGrp="1"/>
          </p:cNvSpPr>
          <p:nvPr>
            <p:ph sz="quarter" idx="11" hasCustomPrompt="1"/>
          </p:nvPr>
        </p:nvSpPr>
        <p:spPr>
          <a:xfrm>
            <a:off x="6309360" y="2153285"/>
            <a:ext cx="5135880" cy="3500438"/>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a16="http://schemas.microsoft.com/office/drawing/2014/main" id="{55D7E8F5-692D-24DD-0F8C-9563BA74AAF4}"/>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519435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lumn layout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2090F11-94D5-C2A6-0759-3E7541B0993A}"/>
              </a:ext>
            </a:extLst>
          </p:cNvPr>
          <p:cNvSpPr>
            <a:spLocks noGrp="1"/>
          </p:cNvSpPr>
          <p:nvPr>
            <p:ph type="title" hasCustomPrompt="1"/>
          </p:nvPr>
        </p:nvSpPr>
        <p:spPr>
          <a:xfrm>
            <a:off x="929640" y="485113"/>
            <a:ext cx="10515600" cy="1531525"/>
          </a:xfrm>
        </p:spPr>
        <p:txBody>
          <a:bodyPr>
            <a:normAutofit/>
          </a:bodyPr>
          <a:lstStyle>
            <a:lvl1pPr>
              <a:defRPr sz="3600"/>
            </a:lvl1pPr>
          </a:lstStyle>
          <a:p>
            <a:r>
              <a:rPr lang="en-US" dirty="0"/>
              <a:t>Click to add title</a:t>
            </a:r>
          </a:p>
        </p:txBody>
      </p:sp>
      <p:sp>
        <p:nvSpPr>
          <p:cNvPr id="7" name="Rectangle 6">
            <a:extLst>
              <a:ext uri="{FF2B5EF4-FFF2-40B4-BE49-F238E27FC236}">
                <a16:creationId xmlns:a16="http://schemas.microsoft.com/office/drawing/2014/main" id="{10F349F3-2C28-5A44-EDFC-75FD6CA95EAD}"/>
              </a:ext>
              <a:ext uri="{C183D7F6-B498-43B3-948B-1728B52AA6E4}">
                <adec:decorative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a16="http://schemas.microsoft.com/office/drawing/2014/main" id="{634FD449-C6E0-CF8A-82B2-52438C952C07}"/>
              </a:ext>
            </a:extLst>
          </p:cNvPr>
          <p:cNvSpPr>
            <a:spLocks noGrp="1"/>
          </p:cNvSpPr>
          <p:nvPr>
            <p:ph sz="quarter" idx="10" hasCustomPrompt="1"/>
          </p:nvPr>
        </p:nvSpPr>
        <p:spPr>
          <a:xfrm>
            <a:off x="929641" y="2153285"/>
            <a:ext cx="3261359" cy="3500438"/>
          </a:xfrm>
        </p:spPr>
        <p:txBody>
          <a:bodyPr lIns="91440">
            <a:normAutofit/>
          </a:bodyPr>
          <a:lstStyle>
            <a:lvl1pPr>
              <a:spcBef>
                <a:spcPts val="1000"/>
              </a:spcBef>
              <a:spcAft>
                <a:spcPts val="1200"/>
              </a:spcAft>
              <a:defRPr sz="1800" b="1"/>
            </a:lvl1pPr>
            <a:lvl2pPr>
              <a:spcBef>
                <a:spcPts val="1000"/>
              </a:spcBef>
              <a:spcAft>
                <a:spcPts val="1200"/>
              </a:spcAft>
              <a:defRPr sz="1600" b="1"/>
            </a:lvl2pPr>
            <a:lvl3pPr>
              <a:spcBef>
                <a:spcPts val="1000"/>
              </a:spcBef>
              <a:spcAft>
                <a:spcPts val="1200"/>
              </a:spcAft>
              <a:defRPr sz="1400" b="1"/>
            </a:lvl3pPr>
            <a:lvl4pPr>
              <a:spcBef>
                <a:spcPts val="1000"/>
              </a:spcBef>
              <a:spcAft>
                <a:spcPts val="1200"/>
              </a:spcAft>
              <a:defRPr sz="1200" b="1"/>
            </a:lvl4pPr>
            <a:lvl5pPr>
              <a:spcBef>
                <a:spcPts val="1000"/>
              </a:spcBef>
              <a:spcAft>
                <a:spcPts val="1200"/>
              </a:spcAft>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1">
            <a:extLst>
              <a:ext uri="{FF2B5EF4-FFF2-40B4-BE49-F238E27FC236}">
                <a16:creationId xmlns:a16="http://schemas.microsoft.com/office/drawing/2014/main" id="{F971E741-6253-D410-B562-50CA5976207A}"/>
              </a:ext>
            </a:extLst>
          </p:cNvPr>
          <p:cNvSpPr>
            <a:spLocks noGrp="1"/>
          </p:cNvSpPr>
          <p:nvPr>
            <p:ph sz="quarter" idx="11" hasCustomPrompt="1"/>
          </p:nvPr>
        </p:nvSpPr>
        <p:spPr>
          <a:xfrm>
            <a:off x="4480560" y="2153285"/>
            <a:ext cx="6964680" cy="3500438"/>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a16="http://schemas.microsoft.com/office/drawing/2014/main" id="{5C0F1533-3810-C210-9B67-D2F4A1846C23}"/>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308165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9C70371-D147-2B29-EAEB-B10A799D09DF}"/>
              </a:ext>
            </a:extLst>
          </p:cNvPr>
          <p:cNvSpPr>
            <a:spLocks noGrp="1"/>
          </p:cNvSpPr>
          <p:nvPr>
            <p:ph type="title" hasCustomPrompt="1"/>
          </p:nvPr>
        </p:nvSpPr>
        <p:spPr>
          <a:xfrm>
            <a:off x="916169" y="614812"/>
            <a:ext cx="10359659" cy="1325563"/>
          </a:xfrm>
        </p:spPr>
        <p:txBody>
          <a:bodyPr>
            <a:normAutofit/>
          </a:bodyPr>
          <a:lstStyle>
            <a:lvl1pPr>
              <a:defRPr sz="3600"/>
            </a:lvl1pPr>
          </a:lstStyle>
          <a:p>
            <a:r>
              <a:rPr lang="en-US" dirty="0"/>
              <a:t>Click to add title</a:t>
            </a:r>
          </a:p>
        </p:txBody>
      </p:sp>
      <p:sp>
        <p:nvSpPr>
          <p:cNvPr id="3" name="Picture Placeholder 2">
            <a:extLst>
              <a:ext uri="{FF2B5EF4-FFF2-40B4-BE49-F238E27FC236}">
                <a16:creationId xmlns:a16="http://schemas.microsoft.com/office/drawing/2014/main" id="{1C5AE226-98C6-70F4-8DED-59E8FE30401C}"/>
              </a:ext>
            </a:extLst>
          </p:cNvPr>
          <p:cNvSpPr>
            <a:spLocks noGrp="1"/>
          </p:cNvSpPr>
          <p:nvPr>
            <p:ph type="pic" sz="quarter" idx="11"/>
          </p:nvPr>
        </p:nvSpPr>
        <p:spPr>
          <a:xfrm>
            <a:off x="-367" y="2177378"/>
            <a:ext cx="5713413" cy="4669987"/>
          </a:xfrm>
          <a:custGeom>
            <a:avLst/>
            <a:gdLst>
              <a:gd name="connsiteX0" fmla="*/ 400038 w 5713413"/>
              <a:gd name="connsiteY0" fmla="*/ 0 h 4669987"/>
              <a:gd name="connsiteX1" fmla="*/ 5713413 w 5713413"/>
              <a:gd name="connsiteY1" fmla="*/ 0 h 4669987"/>
              <a:gd name="connsiteX2" fmla="*/ 5713413 w 5713413"/>
              <a:gd name="connsiteY2" fmla="*/ 4315224 h 4669987"/>
              <a:gd name="connsiteX3" fmla="*/ 400038 w 5713413"/>
              <a:gd name="connsiteY3" fmla="*/ 4315224 h 4669987"/>
              <a:gd name="connsiteX4" fmla="*/ 0 w 5713413"/>
              <a:gd name="connsiteY4" fmla="*/ 0 h 4669987"/>
              <a:gd name="connsiteX5" fmla="*/ 386684 w 5713413"/>
              <a:gd name="connsiteY5" fmla="*/ 0 h 4669987"/>
              <a:gd name="connsiteX6" fmla="*/ 386684 w 5713413"/>
              <a:gd name="connsiteY6" fmla="*/ 4328578 h 4669987"/>
              <a:gd name="connsiteX7" fmla="*/ 5713413 w 5713413"/>
              <a:gd name="connsiteY7" fmla="*/ 4328578 h 4669987"/>
              <a:gd name="connsiteX8" fmla="*/ 5713413 w 5713413"/>
              <a:gd name="connsiteY8" fmla="*/ 4669987 h 4669987"/>
              <a:gd name="connsiteX9" fmla="*/ 0 w 5713413"/>
              <a:gd name="connsiteY9" fmla="*/ 4669987 h 4669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13413" h="4669987">
                <a:moveTo>
                  <a:pt x="400038" y="0"/>
                </a:moveTo>
                <a:lnTo>
                  <a:pt x="5713413" y="0"/>
                </a:lnTo>
                <a:lnTo>
                  <a:pt x="5713413" y="4315224"/>
                </a:lnTo>
                <a:lnTo>
                  <a:pt x="400038" y="4315224"/>
                </a:lnTo>
                <a:close/>
                <a:moveTo>
                  <a:pt x="0" y="0"/>
                </a:moveTo>
                <a:lnTo>
                  <a:pt x="386684" y="0"/>
                </a:lnTo>
                <a:lnTo>
                  <a:pt x="386684" y="4328578"/>
                </a:lnTo>
                <a:lnTo>
                  <a:pt x="5713413" y="4328578"/>
                </a:lnTo>
                <a:lnTo>
                  <a:pt x="5713413" y="4669987"/>
                </a:lnTo>
                <a:lnTo>
                  <a:pt x="0" y="4669987"/>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12" name="Content Placeholder 11">
            <a:extLst>
              <a:ext uri="{FF2B5EF4-FFF2-40B4-BE49-F238E27FC236}">
                <a16:creationId xmlns:a16="http://schemas.microsoft.com/office/drawing/2014/main" id="{8EEA9034-22FD-3C2F-6A27-63638969802D}"/>
              </a:ext>
            </a:extLst>
          </p:cNvPr>
          <p:cNvSpPr>
            <a:spLocks noGrp="1"/>
          </p:cNvSpPr>
          <p:nvPr>
            <p:ph sz="quarter" idx="10" hasCustomPrompt="1"/>
          </p:nvPr>
        </p:nvSpPr>
        <p:spPr>
          <a:xfrm>
            <a:off x="6475413" y="2153285"/>
            <a:ext cx="4799012" cy="3790315"/>
          </a:xfrm>
        </p:spPr>
        <p:txBody>
          <a:bodyPr>
            <a:normAutofit/>
          </a:bodyPr>
          <a:lstStyle>
            <a:lvl1pPr>
              <a:lnSpc>
                <a:spcPct val="95000"/>
              </a:lnSpc>
              <a:spcBef>
                <a:spcPts val="1000"/>
              </a:spcBef>
              <a:spcAft>
                <a:spcPts val="1200"/>
              </a:spcAft>
              <a:defRPr sz="2000"/>
            </a:lvl1pPr>
            <a:lvl2pPr>
              <a:lnSpc>
                <a:spcPct val="95000"/>
              </a:lnSpc>
              <a:spcBef>
                <a:spcPts val="1000"/>
              </a:spcBef>
              <a:spcAft>
                <a:spcPts val="1200"/>
              </a:spcAft>
              <a:defRPr sz="1800"/>
            </a:lvl2pPr>
            <a:lvl3pPr>
              <a:lnSpc>
                <a:spcPct val="95000"/>
              </a:lnSpc>
              <a:spcBef>
                <a:spcPts val="1000"/>
              </a:spcBef>
              <a:spcAft>
                <a:spcPts val="1200"/>
              </a:spcAft>
              <a:defRPr sz="1600"/>
            </a:lvl3pPr>
            <a:lvl4pPr>
              <a:lnSpc>
                <a:spcPct val="95000"/>
              </a:lnSpc>
              <a:spcBef>
                <a:spcPts val="1000"/>
              </a:spcBef>
              <a:spcAft>
                <a:spcPts val="1200"/>
              </a:spcAft>
              <a:defRPr sz="1400"/>
            </a:lvl4pPr>
            <a:lvl5pPr>
              <a:lnSpc>
                <a:spcPct val="95000"/>
              </a:lnSpc>
              <a:spcBef>
                <a:spcPts val="1000"/>
              </a:spcBef>
              <a:spcAft>
                <a:spcPts val="12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5">
            <a:extLst>
              <a:ext uri="{FF2B5EF4-FFF2-40B4-BE49-F238E27FC236}">
                <a16:creationId xmlns:a16="http://schemas.microsoft.com/office/drawing/2014/main" id="{0C72AFED-AF5A-A2E9-0D36-388733BBE998}"/>
              </a:ext>
              <a:ext uri="{C183D7F6-B498-43B3-948B-1728B52AA6E4}">
                <adec:decorative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7" name="Frame 6">
            <a:extLst>
              <a:ext uri="{FF2B5EF4-FFF2-40B4-BE49-F238E27FC236}">
                <a16:creationId xmlns:a16="http://schemas.microsoft.com/office/drawing/2014/main" id="{7A42E613-3DCC-07A2-BA9B-74B13F28E591}"/>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613901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30338E2-B50A-8F3E-2CA7-A75753E7ED96}"/>
              </a:ext>
            </a:extLst>
          </p:cNvPr>
          <p:cNvSpPr>
            <a:spLocks noGrp="1"/>
          </p:cNvSpPr>
          <p:nvPr>
            <p:ph type="title" hasCustomPrompt="1"/>
          </p:nvPr>
        </p:nvSpPr>
        <p:spPr>
          <a:xfrm>
            <a:off x="912629" y="598947"/>
            <a:ext cx="10515600" cy="1325563"/>
          </a:xfrm>
        </p:spPr>
        <p:txBody>
          <a:bodyPr>
            <a:normAutofit/>
          </a:bodyPr>
          <a:lstStyle>
            <a:lvl1pPr>
              <a:defRPr sz="3600"/>
            </a:lvl1pPr>
          </a:lstStyle>
          <a:p>
            <a:r>
              <a:rPr lang="en-US" dirty="0"/>
              <a:t>Click to add title</a:t>
            </a:r>
          </a:p>
        </p:txBody>
      </p:sp>
      <p:sp>
        <p:nvSpPr>
          <p:cNvPr id="12" name="Content Placeholder 11">
            <a:extLst>
              <a:ext uri="{FF2B5EF4-FFF2-40B4-BE49-F238E27FC236}">
                <a16:creationId xmlns:a16="http://schemas.microsoft.com/office/drawing/2014/main" id="{CC8DD029-A673-92B9-0343-3B35BE46D2F3}"/>
              </a:ext>
            </a:extLst>
          </p:cNvPr>
          <p:cNvSpPr>
            <a:spLocks noGrp="1"/>
          </p:cNvSpPr>
          <p:nvPr>
            <p:ph sz="quarter" idx="11" hasCustomPrompt="1"/>
          </p:nvPr>
        </p:nvSpPr>
        <p:spPr>
          <a:xfrm>
            <a:off x="929641" y="2153285"/>
            <a:ext cx="3032759" cy="3790310"/>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able Placeholder 10">
            <a:extLst>
              <a:ext uri="{FF2B5EF4-FFF2-40B4-BE49-F238E27FC236}">
                <a16:creationId xmlns:a16="http://schemas.microsoft.com/office/drawing/2014/main" id="{6E658BA3-0202-C705-7A02-8B70B7884420}"/>
              </a:ext>
            </a:extLst>
          </p:cNvPr>
          <p:cNvSpPr>
            <a:spLocks noGrp="1"/>
          </p:cNvSpPr>
          <p:nvPr>
            <p:ph type="tbl" sz="quarter" idx="10"/>
          </p:nvPr>
        </p:nvSpPr>
        <p:spPr>
          <a:xfrm>
            <a:off x="4724400" y="2170621"/>
            <a:ext cx="6553200" cy="3772974"/>
          </a:xfrm>
        </p:spPr>
        <p:txBody>
          <a:bodyPr>
            <a:normAutofit/>
          </a:bodyPr>
          <a:lstStyle>
            <a:lvl1pPr>
              <a:defRPr sz="2000"/>
            </a:lvl1pPr>
          </a:lstStyle>
          <a:p>
            <a:r>
              <a:rPr lang="en-US"/>
              <a:t>Click icon to add table</a:t>
            </a: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a16="http://schemas.microsoft.com/office/drawing/2014/main" id="{BD761E53-47C7-492A-D5B5-A8C2740B5157}"/>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702953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lumn layout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2090F11-94D5-C2A6-0759-3E7541B0993A}"/>
              </a:ext>
            </a:extLst>
          </p:cNvPr>
          <p:cNvSpPr>
            <a:spLocks noGrp="1"/>
          </p:cNvSpPr>
          <p:nvPr>
            <p:ph type="title" hasCustomPrompt="1"/>
          </p:nvPr>
        </p:nvSpPr>
        <p:spPr>
          <a:xfrm>
            <a:off x="929640" y="485113"/>
            <a:ext cx="10515600" cy="1531525"/>
          </a:xfrm>
        </p:spPr>
        <p:txBody>
          <a:bodyPr>
            <a:normAutofit/>
          </a:bodyPr>
          <a:lstStyle>
            <a:lvl1pPr>
              <a:defRPr sz="3600"/>
            </a:lvl1pPr>
          </a:lstStyle>
          <a:p>
            <a:r>
              <a:rPr lang="en-US" dirty="0"/>
              <a:t>Click to add title</a:t>
            </a:r>
          </a:p>
        </p:txBody>
      </p:sp>
      <p:sp>
        <p:nvSpPr>
          <p:cNvPr id="7" name="Rectangle 6">
            <a:extLst>
              <a:ext uri="{FF2B5EF4-FFF2-40B4-BE49-F238E27FC236}">
                <a16:creationId xmlns:a16="http://schemas.microsoft.com/office/drawing/2014/main" id="{10F349F3-2C28-5A44-EDFC-75FD6CA95EAD}"/>
              </a:ext>
              <a:ext uri="{C183D7F6-B498-43B3-948B-1728B52AA6E4}">
                <adec:decorative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a16="http://schemas.microsoft.com/office/drawing/2014/main" id="{634FD449-C6E0-CF8A-82B2-52438C952C07}"/>
              </a:ext>
            </a:extLst>
          </p:cNvPr>
          <p:cNvSpPr>
            <a:spLocks noGrp="1"/>
          </p:cNvSpPr>
          <p:nvPr>
            <p:ph sz="quarter" idx="10" hasCustomPrompt="1"/>
          </p:nvPr>
        </p:nvSpPr>
        <p:spPr>
          <a:xfrm>
            <a:off x="929642" y="2153285"/>
            <a:ext cx="6925660" cy="3500438"/>
          </a:xfrm>
        </p:spPr>
        <p:txBody>
          <a:bodyPr lIns="91440">
            <a:normAutofit/>
          </a:bodyPr>
          <a:lstStyle>
            <a:lvl1pPr marL="0" indent="0">
              <a:spcBef>
                <a:spcPts val="1000"/>
              </a:spcBef>
              <a:spcAft>
                <a:spcPts val="1200"/>
              </a:spcAft>
              <a:buNone/>
              <a:defRPr sz="1800" b="0"/>
            </a:lvl1pPr>
            <a:lvl2pPr marL="228600">
              <a:spcBef>
                <a:spcPts val="1000"/>
              </a:spcBef>
              <a:spcAft>
                <a:spcPts val="1200"/>
              </a:spcAft>
              <a:defRPr sz="1800" b="0"/>
            </a:lvl2pPr>
            <a:lvl3pPr marL="685800">
              <a:spcBef>
                <a:spcPts val="1000"/>
              </a:spcBef>
              <a:spcAft>
                <a:spcPts val="1200"/>
              </a:spcAft>
              <a:defRPr sz="1800" b="0"/>
            </a:lvl3pPr>
            <a:lvl4pPr marL="868680">
              <a:spcBef>
                <a:spcPts val="1000"/>
              </a:spcBef>
              <a:spcAft>
                <a:spcPts val="1200"/>
              </a:spcAft>
              <a:defRPr sz="1800" b="0"/>
            </a:lvl4pPr>
            <a:lvl5pPr marL="1143000">
              <a:spcBef>
                <a:spcPts val="1000"/>
              </a:spcBef>
              <a:spcAft>
                <a:spcPts val="1200"/>
              </a:spcAft>
              <a:defRPr sz="18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1">
            <a:extLst>
              <a:ext uri="{FF2B5EF4-FFF2-40B4-BE49-F238E27FC236}">
                <a16:creationId xmlns:a16="http://schemas.microsoft.com/office/drawing/2014/main" id="{F971E741-6253-D410-B562-50CA5976207A}"/>
              </a:ext>
            </a:extLst>
          </p:cNvPr>
          <p:cNvSpPr>
            <a:spLocks noGrp="1"/>
          </p:cNvSpPr>
          <p:nvPr>
            <p:ph sz="quarter" idx="11" hasCustomPrompt="1"/>
          </p:nvPr>
        </p:nvSpPr>
        <p:spPr>
          <a:xfrm>
            <a:off x="8215745" y="2153285"/>
            <a:ext cx="3229495" cy="3500438"/>
          </a:xfrm>
        </p:spPr>
        <p:txBody>
          <a:bodyPr lIns="91440">
            <a:normAutofit/>
          </a:bodyPr>
          <a:lstStyle>
            <a:lvl1pPr>
              <a:spcBef>
                <a:spcPts val="1000"/>
              </a:spcBef>
              <a:spcAft>
                <a:spcPts val="1200"/>
              </a:spcAft>
              <a:defRPr sz="1800" b="1"/>
            </a:lvl1pPr>
            <a:lvl2pPr>
              <a:spcBef>
                <a:spcPts val="1000"/>
              </a:spcBef>
              <a:spcAft>
                <a:spcPts val="1200"/>
              </a:spcAft>
              <a:defRPr sz="1600" b="1"/>
            </a:lvl2pPr>
            <a:lvl3pPr>
              <a:spcBef>
                <a:spcPts val="1000"/>
              </a:spcBef>
              <a:spcAft>
                <a:spcPts val="1200"/>
              </a:spcAft>
              <a:defRPr sz="1400" b="1"/>
            </a:lvl3pPr>
            <a:lvl4pPr>
              <a:spcBef>
                <a:spcPts val="1000"/>
              </a:spcBef>
              <a:spcAft>
                <a:spcPts val="1200"/>
              </a:spcAft>
              <a:defRPr sz="1200" b="1"/>
            </a:lvl4pPr>
            <a:lvl5pPr>
              <a:spcBef>
                <a:spcPts val="1000"/>
              </a:spcBef>
              <a:spcAft>
                <a:spcPts val="1200"/>
              </a:spcAft>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a16="http://schemas.microsoft.com/office/drawing/2014/main" id="{C9F70CF1-DCAD-AE71-6B34-7BFB25EE530B}"/>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154235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2090F11-94D5-C2A6-0759-3E7541B0993A}"/>
              </a:ext>
            </a:extLst>
          </p:cNvPr>
          <p:cNvSpPr>
            <a:spLocks noGrp="1"/>
          </p:cNvSpPr>
          <p:nvPr>
            <p:ph type="title" hasCustomPrompt="1"/>
          </p:nvPr>
        </p:nvSpPr>
        <p:spPr>
          <a:xfrm>
            <a:off x="929640" y="485113"/>
            <a:ext cx="10331450" cy="1531525"/>
          </a:xfrm>
        </p:spPr>
        <p:txBody>
          <a:bodyPr>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0CF90928-AB48-3554-E2B9-417A00F286AD}"/>
              </a:ext>
            </a:extLst>
          </p:cNvPr>
          <p:cNvSpPr>
            <a:spLocks noGrp="1"/>
          </p:cNvSpPr>
          <p:nvPr>
            <p:ph type="tbl" sz="quarter" idx="10" hasCustomPrompt="1"/>
          </p:nvPr>
        </p:nvSpPr>
        <p:spPr>
          <a:xfrm>
            <a:off x="930275" y="2168526"/>
            <a:ext cx="10331450" cy="3939068"/>
          </a:xfrm>
        </p:spPr>
        <p:txBody>
          <a:bodyPr>
            <a:normAutofit/>
          </a:bodyPr>
          <a:lstStyle>
            <a:lvl1pPr>
              <a:defRPr sz="2400"/>
            </a:lvl1pPr>
          </a:lstStyle>
          <a:p>
            <a:r>
              <a:rPr lang="en-US" dirty="0"/>
              <a:t>Click icon to insert table</a:t>
            </a:r>
          </a:p>
        </p:txBody>
      </p:sp>
      <p:sp>
        <p:nvSpPr>
          <p:cNvPr id="8" name="Rectangle 7">
            <a:extLst>
              <a:ext uri="{FF2B5EF4-FFF2-40B4-BE49-F238E27FC236}">
                <a16:creationId xmlns:a16="http://schemas.microsoft.com/office/drawing/2014/main" id="{67D6C0A7-887A-66E2-A954-5E0592B9FD71}"/>
              </a:ext>
              <a:ext uri="{C183D7F6-B498-43B3-948B-1728B52AA6E4}">
                <adec:decorative xmlns:adec="http://schemas.microsoft.com/office/drawing/2017/decorative" val="1"/>
              </a:ext>
            </a:extLst>
          </p:cNvPr>
          <p:cNvSpPr/>
          <p:nvPr userDrawn="1"/>
        </p:nvSpPr>
        <p:spPr>
          <a:xfrm>
            <a:off x="386316" y="347329"/>
            <a:ext cx="11419368" cy="6152707"/>
          </a:xfrm>
          <a:prstGeom prst="rect">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63688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CBB1E76-5845-01C9-1D0D-03CFFE6F06CA}"/>
              </a:ext>
              <a:ext uri="{C183D7F6-B498-43B3-948B-1728B52AA6E4}">
                <adec:decorative xmlns:adec="http://schemas.microsoft.com/office/drawing/2017/decorative" val="1"/>
              </a:ext>
            </a:extLst>
          </p:cNvPr>
          <p:cNvSpPr/>
          <p:nvPr userDrawn="1"/>
        </p:nvSpPr>
        <p:spPr>
          <a:xfrm>
            <a:off x="386316" y="347329"/>
            <a:ext cx="11419368" cy="615270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096C21AF-4286-DECE-37A1-E8980687A168}"/>
              </a:ext>
            </a:extLst>
          </p:cNvPr>
          <p:cNvSpPr>
            <a:spLocks noGrp="1"/>
          </p:cNvSpPr>
          <p:nvPr>
            <p:ph type="title" hasCustomPrompt="1"/>
          </p:nvPr>
        </p:nvSpPr>
        <p:spPr>
          <a:xfrm>
            <a:off x="899160" y="655320"/>
            <a:ext cx="4572000" cy="5486400"/>
          </a:xfrm>
        </p:spPr>
        <p:txBody>
          <a:bodyPr>
            <a:normAutofit/>
          </a:bodyPr>
          <a:lstStyle>
            <a:lvl1pPr>
              <a:defRPr sz="4800"/>
            </a:lvl1pPr>
          </a:lstStyle>
          <a:p>
            <a:r>
              <a:rPr lang="en-US" dirty="0"/>
              <a:t>Click to add title</a:t>
            </a:r>
          </a:p>
        </p:txBody>
      </p:sp>
      <p:sp>
        <p:nvSpPr>
          <p:cNvPr id="9" name="Content Placeholder 8">
            <a:extLst>
              <a:ext uri="{FF2B5EF4-FFF2-40B4-BE49-F238E27FC236}">
                <a16:creationId xmlns:a16="http://schemas.microsoft.com/office/drawing/2014/main" id="{B8E1D6B3-3EC8-6AC4-BE2B-5C732C856791}"/>
              </a:ext>
            </a:extLst>
          </p:cNvPr>
          <p:cNvSpPr>
            <a:spLocks noGrp="1"/>
          </p:cNvSpPr>
          <p:nvPr>
            <p:ph sz="quarter" idx="10" hasCustomPrompt="1"/>
          </p:nvPr>
        </p:nvSpPr>
        <p:spPr>
          <a:xfrm>
            <a:off x="6475413" y="2773680"/>
            <a:ext cx="4572000" cy="3368040"/>
          </a:xfrm>
        </p:spPr>
        <p:txBody>
          <a:bodyPr>
            <a:normAutofit/>
          </a:bodyPr>
          <a:lstStyle>
            <a:lvl1pPr marL="0" indent="0">
              <a:spcBef>
                <a:spcPts val="1000"/>
              </a:spcBef>
              <a:buNone/>
              <a:defRPr sz="1800"/>
            </a:lvl1pPr>
            <a:lvl2pPr marL="457200" indent="0">
              <a:spcBef>
                <a:spcPts val="1000"/>
              </a:spcBef>
              <a:buNone/>
              <a:defRPr sz="1600"/>
            </a:lvl2pPr>
            <a:lvl3pPr marL="914400" indent="0">
              <a:spcBef>
                <a:spcPts val="1000"/>
              </a:spcBef>
              <a:buNone/>
              <a:defRPr sz="1400"/>
            </a:lvl3pPr>
            <a:lvl4pPr marL="1371600" indent="0">
              <a:spcBef>
                <a:spcPts val="1000"/>
              </a:spcBef>
              <a:buNone/>
              <a:defRPr sz="1200"/>
            </a:lvl4pPr>
            <a:lvl5pPr marL="1828800" indent="0">
              <a:spcBef>
                <a:spcPts val="100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1139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2">
                    <a:lumMod val="50000"/>
                  </a:schemeClr>
                </a:solidFill>
              </a:defRPr>
            </a:lvl1pPr>
          </a:lstStyle>
          <a:p>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hf hdr="0" ftr="0" dt="0"/>
  <p:txStyles>
    <p:titleStyle>
      <a:lvl1pPr algn="l" defTabSz="914400" rtl="0" eaLnBrk="1" latinLnBrk="0" hangingPunct="1">
        <a:lnSpc>
          <a:spcPct val="90000"/>
        </a:lnSpc>
        <a:spcBef>
          <a:spcPct val="0"/>
        </a:spcBef>
        <a:buNone/>
        <a:defRPr sz="4400" kern="120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guide id="3" pos="1920" userDrawn="1">
          <p15:clr>
            <a:srgbClr val="F26B43"/>
          </p15:clr>
        </p15:guide>
        <p15:guide id="4" pos="5760" userDrawn="1">
          <p15:clr>
            <a:srgbClr val="F26B43"/>
          </p15:clr>
        </p15:guide>
        <p15:guide id="5" pos="7248" userDrawn="1">
          <p15:clr>
            <a:srgbClr val="F26B43"/>
          </p15:clr>
        </p15:guide>
        <p15:guide id="6" pos="4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pxhere.com/en/photo/156380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pixabay.com/en/problem-analysis-solution-hand-67054/"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hurukuta.blogspot.com/2023/03/literature-review-pasos-y-tipos.html" TargetMode="Externa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jp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pixabay.com/fr/globe-terre-monde-mondialisation-86244/" TargetMode="Externa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jpg"/><Relationship Id="rId7" Type="http://schemas.openxmlformats.org/officeDocument/2006/relationships/diagramQuickStyle" Target="../diagrams/quickStyle2.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manuelgross.blogspot.com/2017/04/la-matriz-prediccioncontrol-para.html" TargetMode="Externa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png"/><Relationship Id="rId7" Type="http://schemas.openxmlformats.org/officeDocument/2006/relationships/diagramQuickStyle" Target="../diagrams/quickStyle3.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hyperlink" Target="https://creativecommons.org/licenses/by/3.0/" TargetMode="External"/><Relationship Id="rId4" Type="http://schemas.openxmlformats.org/officeDocument/2006/relationships/hyperlink" Target="https://www.eea.europa.eu/highlights/adapting-to-climate-change-european" TargetMode="Externa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0.png"/><Relationship Id="rId7" Type="http://schemas.openxmlformats.org/officeDocument/2006/relationships/diagramQuickStyle" Target="../diagrams/quickStyle4.xm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hyperlink" Target="https://press.rebus.community/introductiontocommunitypsychology/chapter/theories/" TargetMode="Externa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handwriting/m/methodology.html"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tablet/a/analysis.html" TargetMode="External"/></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5.pn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group of potted plants">
            <a:extLst>
              <a:ext uri="{FF2B5EF4-FFF2-40B4-BE49-F238E27FC236}">
                <a16:creationId xmlns:a16="http://schemas.microsoft.com/office/drawing/2014/main" id="{C5E399AE-C2DC-0BE4-A179-9A726D23FFC5}"/>
              </a:ext>
            </a:extLst>
          </p:cNvPr>
          <p:cNvPicPr>
            <a:picLocks noGrp="1" noChangeAspect="1"/>
          </p:cNvPicPr>
          <p:nvPr>
            <p:ph type="pic" sz="quarter" idx="10"/>
          </p:nvPr>
        </p:nvPicPr>
        <p:blipFill>
          <a:blip r:embed="rId3"/>
          <a:srcRect l="15" r="15"/>
          <a:stretch/>
        </p:blipFill>
        <p:spPr>
          <a:xfrm>
            <a:off x="458786" y="391331"/>
            <a:ext cx="11274425" cy="5943600"/>
          </a:xfrm>
        </p:spPr>
      </p:pic>
      <p:sp>
        <p:nvSpPr>
          <p:cNvPr id="3" name="Title 2">
            <a:extLst>
              <a:ext uri="{FF2B5EF4-FFF2-40B4-BE49-F238E27FC236}">
                <a16:creationId xmlns:a16="http://schemas.microsoft.com/office/drawing/2014/main" id="{526ABF06-5491-8319-408F-AC9C03E64E1E}"/>
              </a:ext>
            </a:extLst>
          </p:cNvPr>
          <p:cNvSpPr>
            <a:spLocks noGrp="1"/>
          </p:cNvSpPr>
          <p:nvPr>
            <p:ph type="title"/>
          </p:nvPr>
        </p:nvSpPr>
        <p:spPr>
          <a:xfrm>
            <a:off x="5377912" y="-991892"/>
            <a:ext cx="6121831" cy="8710047"/>
          </a:xfrm>
        </p:spPr>
        <p:txBody>
          <a:bodyPr>
            <a:normAutofit/>
          </a:bodyPr>
          <a:lstStyle/>
          <a:p>
            <a:r>
              <a:rPr lang="en-US" dirty="0">
                <a:solidFill>
                  <a:schemeClr val="tx1"/>
                </a:solidFill>
              </a:rPr>
              <a:t>Sustainability in Terms of Food Waste and Its Efficacy: A Study on Marriott International</a:t>
            </a:r>
            <a:br>
              <a:rPr lang="en-US" dirty="0">
                <a:solidFill>
                  <a:schemeClr val="tx1"/>
                </a:solidFill>
              </a:rPr>
            </a:br>
            <a:br>
              <a:rPr lang="en-US" dirty="0">
                <a:solidFill>
                  <a:schemeClr val="tx1"/>
                </a:solidFill>
              </a:rPr>
            </a:br>
            <a:br>
              <a:rPr lang="en-US" dirty="0">
                <a:solidFill>
                  <a:schemeClr val="tx1"/>
                </a:solidFill>
              </a:rPr>
            </a:br>
            <a:r>
              <a:rPr lang="en-US" dirty="0">
                <a:solidFill>
                  <a:schemeClr val="tx1"/>
                </a:solidFill>
              </a:rPr>
              <a:t>By Zomir Khan</a:t>
            </a:r>
            <a:br>
              <a:rPr lang="en-US" dirty="0">
                <a:solidFill>
                  <a:schemeClr val="tx1"/>
                </a:solidFill>
              </a:rPr>
            </a:br>
            <a:br>
              <a:rPr lang="en-US" dirty="0">
                <a:solidFill>
                  <a:schemeClr val="tx1"/>
                </a:solidFill>
              </a:rPr>
            </a:br>
            <a:br>
              <a:rPr lang="en-US" dirty="0">
                <a:solidFill>
                  <a:schemeClr val="tx1"/>
                </a:solidFill>
              </a:rPr>
            </a:br>
            <a:endParaRPr lang="en-US" dirty="0">
              <a:solidFill>
                <a:schemeClr val="tx1"/>
              </a:solidFill>
            </a:endParaRPr>
          </a:p>
        </p:txBody>
      </p:sp>
      <p:pic>
        <p:nvPicPr>
          <p:cNvPr id="4" name="Picture 3">
            <a:extLst>
              <a:ext uri="{FF2B5EF4-FFF2-40B4-BE49-F238E27FC236}">
                <a16:creationId xmlns:a16="http://schemas.microsoft.com/office/drawing/2014/main" id="{4C86E097-1FFC-F53E-3DE5-4A005B280005}"/>
              </a:ext>
            </a:extLst>
          </p:cNvPr>
          <p:cNvPicPr>
            <a:picLocks noChangeAspect="1"/>
          </p:cNvPicPr>
          <p:nvPr/>
        </p:nvPicPr>
        <p:blipFill>
          <a:blip r:embed="rId4"/>
          <a:stretch>
            <a:fillRect/>
          </a:stretch>
        </p:blipFill>
        <p:spPr>
          <a:xfrm>
            <a:off x="458786" y="457200"/>
            <a:ext cx="4141205" cy="2394848"/>
          </a:xfrm>
          <a:prstGeom prst="rect">
            <a:avLst/>
          </a:prstGeom>
        </p:spPr>
      </p:pic>
    </p:spTree>
    <p:extLst>
      <p:ext uri="{BB962C8B-B14F-4D97-AF65-F5344CB8AC3E}">
        <p14:creationId xmlns:p14="http://schemas.microsoft.com/office/powerpoint/2010/main" val="3865085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B732A-AD74-34FA-CB07-48FF077021CC}"/>
            </a:ext>
          </a:extLst>
        </p:cNvPr>
        <p:cNvGrpSpPr/>
        <p:nvPr/>
      </p:nvGrpSpPr>
      <p:grpSpPr>
        <a:xfrm>
          <a:off x="0" y="0"/>
          <a:ext cx="0" cy="0"/>
          <a:chOff x="0" y="0"/>
          <a:chExt cx="0" cy="0"/>
        </a:xfrm>
      </p:grpSpPr>
      <p:pic>
        <p:nvPicPr>
          <p:cNvPr id="1026" name="Picture 2" descr="34- The secret to an effective presentation introduction - Part 1 - Out ...">
            <a:extLst>
              <a:ext uri="{FF2B5EF4-FFF2-40B4-BE49-F238E27FC236}">
                <a16:creationId xmlns:a16="http://schemas.microsoft.com/office/drawing/2014/main" id="{A6440677-F210-2B36-BE28-4827FB5E89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873" b="20992"/>
          <a:stretch>
            <a:fillRect/>
          </a:stretch>
        </p:blipFill>
        <p:spPr bwMode="auto">
          <a:xfrm>
            <a:off x="458788" y="457200"/>
            <a:ext cx="11274425"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2128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4B7D88-18D8-7250-6364-BECA6F65381D}"/>
              </a:ext>
            </a:extLst>
          </p:cNvPr>
          <p:cNvSpPr>
            <a:spLocks noGrp="1"/>
          </p:cNvSpPr>
          <p:nvPr>
            <p:ph type="title"/>
          </p:nvPr>
        </p:nvSpPr>
        <p:spPr>
          <a:xfrm>
            <a:off x="929640" y="485113"/>
            <a:ext cx="10515600" cy="1531525"/>
          </a:xfrm>
        </p:spPr>
        <p:txBody>
          <a:bodyPr anchor="ctr">
            <a:normAutofit/>
          </a:bodyPr>
          <a:lstStyle/>
          <a:p>
            <a:r>
              <a:rPr lang="en-US" dirty="0"/>
              <a:t>Industry Overview</a:t>
            </a:r>
          </a:p>
        </p:txBody>
      </p:sp>
      <p:sp>
        <p:nvSpPr>
          <p:cNvPr id="7" name="Content Placeholder 6">
            <a:extLst>
              <a:ext uri="{FF2B5EF4-FFF2-40B4-BE49-F238E27FC236}">
                <a16:creationId xmlns:a16="http://schemas.microsoft.com/office/drawing/2014/main" id="{0C0D5F39-EF49-BECB-8276-8B8A46F07AC2}"/>
              </a:ext>
            </a:extLst>
          </p:cNvPr>
          <p:cNvSpPr>
            <a:spLocks noGrp="1"/>
          </p:cNvSpPr>
          <p:nvPr>
            <p:ph sz="quarter" idx="10"/>
          </p:nvPr>
        </p:nvSpPr>
        <p:spPr>
          <a:xfrm>
            <a:off x="929640" y="2153285"/>
            <a:ext cx="4953001" cy="3500438"/>
          </a:xfrm>
        </p:spPr>
        <p:txBody>
          <a:bodyPr>
            <a:normAutofit/>
          </a:bodyPr>
          <a:lstStyle/>
          <a:p>
            <a:r>
              <a:rPr lang="en-US" sz="1500" b="1"/>
              <a:t>Food waste: </a:t>
            </a:r>
            <a:r>
              <a:rPr lang="en-US" sz="1500"/>
              <a:t>25-30% of hospitality sector waste worldwide</a:t>
            </a:r>
          </a:p>
          <a:p>
            <a:r>
              <a:rPr lang="en-US" sz="1500"/>
              <a:t>Marriott's Serve 360 strategy aims to reduce waste by 50% by 2025, aligning with UN SDG 12.3</a:t>
            </a:r>
          </a:p>
          <a:p>
            <a:r>
              <a:rPr lang="en-US" sz="1500"/>
              <a:t>Examines operational, social, and environmental impacts using mixed-method qualitative research</a:t>
            </a:r>
          </a:p>
          <a:p>
            <a:r>
              <a:rPr lang="en-US" sz="1500" b="1"/>
              <a:t>Key initiatives: </a:t>
            </a:r>
            <a:r>
              <a:rPr lang="en-US" sz="1500"/>
              <a:t>Waste Not program, WWF partnership</a:t>
            </a:r>
          </a:p>
          <a:p>
            <a:r>
              <a:rPr lang="en-US" sz="1500" b="1"/>
              <a:t>Conclusions: </a:t>
            </a:r>
            <a:r>
              <a:rPr lang="en-US" sz="1500"/>
              <a:t>Recommendations for data-driven tracking, stakeholder engagement, and circular economy integration</a:t>
            </a:r>
          </a:p>
        </p:txBody>
      </p:sp>
      <p:pic>
        <p:nvPicPr>
          <p:cNvPr id="4" name="Picture 3" descr="A table with papers and a cup of coffee and cell phones&#10;&#10;AI-generated content may be incorrect.">
            <a:extLst>
              <a:ext uri="{FF2B5EF4-FFF2-40B4-BE49-F238E27FC236}">
                <a16:creationId xmlns:a16="http://schemas.microsoft.com/office/drawing/2014/main" id="{CF6FF6EF-7201-F22F-D5A0-716422D9578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79740" y="2153285"/>
            <a:ext cx="4795120" cy="3500438"/>
          </a:xfrm>
          <a:prstGeom prst="rect">
            <a:avLst/>
          </a:prstGeom>
          <a:noFill/>
        </p:spPr>
      </p:pic>
      <p:sp>
        <p:nvSpPr>
          <p:cNvPr id="12" name="Slide Number Placeholder 4">
            <a:extLst>
              <a:ext uri="{FF2B5EF4-FFF2-40B4-BE49-F238E27FC236}">
                <a16:creationId xmlns:a16="http://schemas.microsoft.com/office/drawing/2014/main" id="{146FEDD8-7201-DD28-4BB1-FC5027ECDD7A}"/>
              </a:ext>
            </a:extLst>
          </p:cNvPr>
          <p:cNvSpPr>
            <a:spLocks noGrp="1"/>
          </p:cNvSpPr>
          <p:nvPr>
            <p:ph type="sldNum" sz="quarter" idx="4"/>
          </p:nvPr>
        </p:nvSpPr>
        <p:spPr>
          <a:xfrm>
            <a:off x="8534400" y="6121252"/>
            <a:ext cx="2743200" cy="365125"/>
          </a:xfrm>
        </p:spPr>
        <p:txBody>
          <a:bodyPr/>
          <a:lstStyle/>
          <a:p>
            <a:pPr>
              <a:spcAft>
                <a:spcPts val="600"/>
              </a:spcAft>
            </a:pPr>
            <a:fld id="{B5CEABB6-07DC-46E8-9B57-56EC44A396E5}" type="slidenum">
              <a:rPr lang="en-US" smtClean="0"/>
              <a:pPr>
                <a:spcAft>
                  <a:spcPts val="600"/>
                </a:spcAft>
              </a:pPr>
              <a:t>3</a:t>
            </a:fld>
            <a:endParaRPr lang="en-US"/>
          </a:p>
        </p:txBody>
      </p:sp>
    </p:spTree>
    <p:extLst>
      <p:ext uri="{BB962C8B-B14F-4D97-AF65-F5344CB8AC3E}">
        <p14:creationId xmlns:p14="http://schemas.microsoft.com/office/powerpoint/2010/main" val="810374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73EBA-124C-F027-140C-149B3412DEB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0D07553-7167-2E25-DD2C-97BC679C9954}"/>
              </a:ext>
            </a:extLst>
          </p:cNvPr>
          <p:cNvSpPr>
            <a:spLocks noGrp="1"/>
          </p:cNvSpPr>
          <p:nvPr>
            <p:ph type="title"/>
          </p:nvPr>
        </p:nvSpPr>
        <p:spPr>
          <a:xfrm>
            <a:off x="929640" y="485113"/>
            <a:ext cx="10515600" cy="1531525"/>
          </a:xfrm>
        </p:spPr>
        <p:txBody>
          <a:bodyPr anchor="ctr">
            <a:normAutofit/>
          </a:bodyPr>
          <a:lstStyle/>
          <a:p>
            <a:r>
              <a:rPr lang="en-US" dirty="0"/>
              <a:t>Problem Statement</a:t>
            </a:r>
          </a:p>
        </p:txBody>
      </p:sp>
      <p:pic>
        <p:nvPicPr>
          <p:cNvPr id="4" name="Picture 3" descr="A magnifying glass with words&#10;&#10;AI-generated content may be incorrect.">
            <a:extLst>
              <a:ext uri="{FF2B5EF4-FFF2-40B4-BE49-F238E27FC236}">
                <a16:creationId xmlns:a16="http://schemas.microsoft.com/office/drawing/2014/main" id="{C30B2A78-27F1-D77E-3404-E5AB33E0FAC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9640" y="2374265"/>
            <a:ext cx="4953001" cy="3058478"/>
          </a:xfrm>
          <a:prstGeom prst="rect">
            <a:avLst/>
          </a:prstGeom>
          <a:noFill/>
        </p:spPr>
      </p:pic>
      <p:sp>
        <p:nvSpPr>
          <p:cNvPr id="7" name="Content Placeholder 6">
            <a:extLst>
              <a:ext uri="{FF2B5EF4-FFF2-40B4-BE49-F238E27FC236}">
                <a16:creationId xmlns:a16="http://schemas.microsoft.com/office/drawing/2014/main" id="{96863BCE-4CA1-C232-3DDC-AF89BEC656B2}"/>
              </a:ext>
            </a:extLst>
          </p:cNvPr>
          <p:cNvSpPr>
            <a:spLocks noGrp="1"/>
          </p:cNvSpPr>
          <p:nvPr>
            <p:ph sz="quarter" idx="11"/>
          </p:nvPr>
        </p:nvSpPr>
        <p:spPr>
          <a:xfrm>
            <a:off x="6309360" y="2153285"/>
            <a:ext cx="5135880" cy="3500438"/>
          </a:xfrm>
        </p:spPr>
        <p:txBody>
          <a:bodyPr>
            <a:normAutofit/>
          </a:bodyPr>
          <a:lstStyle/>
          <a:p>
            <a:r>
              <a:rPr lang="en-US" sz="1500" b="1"/>
              <a:t>Global food waste in hospitality: </a:t>
            </a:r>
            <a:r>
              <a:rPr lang="en-US" sz="1500"/>
              <a:t>26% of total, &gt;80 million </a:t>
            </a:r>
            <a:r>
              <a:rPr lang="en-US" sz="1500" err="1"/>
              <a:t>tonnes</a:t>
            </a:r>
            <a:r>
              <a:rPr lang="en-US" sz="1500"/>
              <a:t> annually (UNEP, 2024)</a:t>
            </a:r>
          </a:p>
          <a:p>
            <a:r>
              <a:rPr lang="en-US" sz="1500" b="1"/>
              <a:t>Causes: </a:t>
            </a:r>
            <a:r>
              <a:rPr lang="en-US" sz="1500"/>
              <a:t>Over-production, spoilage, customer waste in buffets/banquets</a:t>
            </a:r>
          </a:p>
          <a:p>
            <a:r>
              <a:rPr lang="en-US" sz="1500" b="1"/>
              <a:t>Environmental impact: </a:t>
            </a:r>
            <a:r>
              <a:rPr lang="en-US" sz="1500"/>
              <a:t>Contributes to methane emissions and climate change</a:t>
            </a:r>
          </a:p>
          <a:p>
            <a:r>
              <a:rPr lang="en-US" sz="1500" b="1"/>
              <a:t>Marriott's role: &gt;8,800 properties in 139 countries, serves 1.5 </a:t>
            </a:r>
            <a:r>
              <a:rPr lang="en-US" sz="1500"/>
              <a:t>billion meals yearly</a:t>
            </a:r>
          </a:p>
          <a:p>
            <a:r>
              <a:rPr lang="en-US" sz="1500" b="1"/>
              <a:t>Commitment:</a:t>
            </a:r>
            <a:r>
              <a:rPr lang="en-US" sz="1500"/>
              <a:t> 50% waste reduction by 2025 via Serve 360</a:t>
            </a:r>
          </a:p>
        </p:txBody>
      </p:sp>
      <p:sp>
        <p:nvSpPr>
          <p:cNvPr id="14" name="Slide Number Placeholder 4">
            <a:extLst>
              <a:ext uri="{FF2B5EF4-FFF2-40B4-BE49-F238E27FC236}">
                <a16:creationId xmlns:a16="http://schemas.microsoft.com/office/drawing/2014/main" id="{5FBB67D3-D10F-3A70-71A8-AF07F42694E8}"/>
              </a:ext>
            </a:extLst>
          </p:cNvPr>
          <p:cNvSpPr>
            <a:spLocks noGrp="1"/>
          </p:cNvSpPr>
          <p:nvPr>
            <p:ph type="sldNum" sz="quarter" idx="4"/>
          </p:nvPr>
        </p:nvSpPr>
        <p:spPr>
          <a:xfrm>
            <a:off x="8534400" y="6121252"/>
            <a:ext cx="2743200" cy="365125"/>
          </a:xfrm>
        </p:spPr>
        <p:txBody>
          <a:bodyPr/>
          <a:lstStyle/>
          <a:p>
            <a:pPr>
              <a:spcAft>
                <a:spcPts val="600"/>
              </a:spcAft>
            </a:pPr>
            <a:fld id="{B5CEABB6-07DC-46E8-9B57-56EC44A396E5}" type="slidenum">
              <a:rPr lang="en-US" smtClean="0"/>
              <a:pPr>
                <a:spcAft>
                  <a:spcPts val="600"/>
                </a:spcAft>
              </a:pPr>
              <a:t>4</a:t>
            </a:fld>
            <a:endParaRPr lang="en-US"/>
          </a:p>
        </p:txBody>
      </p:sp>
    </p:spTree>
    <p:extLst>
      <p:ext uri="{BB962C8B-B14F-4D97-AF65-F5344CB8AC3E}">
        <p14:creationId xmlns:p14="http://schemas.microsoft.com/office/powerpoint/2010/main" val="2001584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mputer and books with pencils&#10;&#10;AI-generated content may be incorrect.">
            <a:extLst>
              <a:ext uri="{FF2B5EF4-FFF2-40B4-BE49-F238E27FC236}">
                <a16:creationId xmlns:a16="http://schemas.microsoft.com/office/drawing/2014/main" id="{DFC4101A-83B0-6552-38AA-A843E36320AB}"/>
              </a:ext>
            </a:extLst>
          </p:cNvPr>
          <p:cNvPicPr>
            <a:picLocks noChangeAspect="1"/>
          </p:cNvPicPr>
          <p:nvPr/>
        </p:nvPicPr>
        <p:blipFill>
          <a:blip r:embed="rId3">
            <a:extLst>
              <a:ext uri="{837473B0-CC2E-450A-ABE3-18F120FF3D39}">
                <a1611:picAttrSrcUrl xmlns:a1611="http://schemas.microsoft.com/office/drawing/2016/11/main" r:id="rId4"/>
              </a:ext>
            </a:extLst>
          </a:blip>
          <a:srcRect b="1000"/>
          <a:stretch>
            <a:fillRect/>
          </a:stretch>
        </p:blipFill>
        <p:spPr>
          <a:xfrm>
            <a:off x="458788" y="457200"/>
            <a:ext cx="11274425" cy="5943600"/>
          </a:xfrm>
          <a:prstGeom prst="rect">
            <a:avLst/>
          </a:prstGeom>
          <a:noFill/>
        </p:spPr>
      </p:pic>
    </p:spTree>
    <p:extLst>
      <p:ext uri="{BB962C8B-B14F-4D97-AF65-F5344CB8AC3E}">
        <p14:creationId xmlns:p14="http://schemas.microsoft.com/office/powerpoint/2010/main" val="3671577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AA1C2-A730-04BB-B4C5-2D2AFB22947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CD9D80A-FF8D-1868-5EFB-30DF3086BD14}"/>
              </a:ext>
            </a:extLst>
          </p:cNvPr>
          <p:cNvSpPr>
            <a:spLocks noGrp="1"/>
          </p:cNvSpPr>
          <p:nvPr>
            <p:ph type="title"/>
          </p:nvPr>
        </p:nvSpPr>
        <p:spPr>
          <a:xfrm>
            <a:off x="912629" y="598947"/>
            <a:ext cx="10515600" cy="1325563"/>
          </a:xfrm>
        </p:spPr>
        <p:txBody>
          <a:bodyPr anchor="ctr">
            <a:normAutofit/>
          </a:bodyPr>
          <a:lstStyle/>
          <a:p>
            <a:r>
              <a:rPr lang="en-US" dirty="0"/>
              <a:t>Literature Review - Global Context</a:t>
            </a:r>
          </a:p>
        </p:txBody>
      </p:sp>
      <p:pic>
        <p:nvPicPr>
          <p:cNvPr id="4" name="Content Placeholder 3" descr="Hands holding a globe with squares around it&#10;&#10;AI-generated content may be incorrect.">
            <a:extLst>
              <a:ext uri="{FF2B5EF4-FFF2-40B4-BE49-F238E27FC236}">
                <a16:creationId xmlns:a16="http://schemas.microsoft.com/office/drawing/2014/main" id="{EC460265-CA79-18B7-AA10-3B7DBE7B6386}"/>
              </a:ext>
            </a:extLst>
          </p:cNvPr>
          <p:cNvPicPr>
            <a:picLocks noGrp="1" noChangeAspect="1"/>
          </p:cNvPicPr>
          <p:nvPr>
            <p:ph sz="quarter" idx="11"/>
          </p:nvPr>
        </p:nvPicPr>
        <p:blipFill>
          <a:blip r:embed="rId3">
            <a:extLst>
              <a:ext uri="{837473B0-CC2E-450A-ABE3-18F120FF3D39}">
                <a1611:picAttrSrcUrl xmlns:a1611="http://schemas.microsoft.com/office/drawing/2016/11/main" r:id="rId4"/>
              </a:ext>
            </a:extLst>
          </a:blip>
          <a:stretch>
            <a:fillRect/>
          </a:stretch>
        </p:blipFill>
        <p:spPr>
          <a:xfrm>
            <a:off x="1072055" y="2644777"/>
            <a:ext cx="3174125" cy="2568353"/>
          </a:xfrm>
        </p:spPr>
      </p:pic>
      <p:sp>
        <p:nvSpPr>
          <p:cNvPr id="13" name="Slide Number Placeholder 3">
            <a:extLst>
              <a:ext uri="{FF2B5EF4-FFF2-40B4-BE49-F238E27FC236}">
                <a16:creationId xmlns:a16="http://schemas.microsoft.com/office/drawing/2014/main" id="{92445183-4200-CBD5-B126-4D703EFA71B4}"/>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6</a:t>
            </a:fld>
            <a:endParaRPr lang="en-US"/>
          </a:p>
        </p:txBody>
      </p:sp>
      <p:graphicFrame>
        <p:nvGraphicFramePr>
          <p:cNvPr id="9" name="Content Placeholder 6">
            <a:extLst>
              <a:ext uri="{FF2B5EF4-FFF2-40B4-BE49-F238E27FC236}">
                <a16:creationId xmlns:a16="http://schemas.microsoft.com/office/drawing/2014/main" id="{7CAD2B86-9198-59B0-9B67-4130F6401930}"/>
              </a:ext>
            </a:extLst>
          </p:cNvPr>
          <p:cNvGraphicFramePr>
            <a:graphicFrameLocks noGrp="1"/>
          </p:cNvGraphicFramePr>
          <p:nvPr>
            <p:ph type="tbl" sz="quarter" idx="10"/>
            <p:extLst>
              <p:ext uri="{D42A27DB-BD31-4B8C-83A1-F6EECF244321}">
                <p14:modId xmlns:p14="http://schemas.microsoft.com/office/powerpoint/2010/main" val="2369609809"/>
              </p:ext>
            </p:extLst>
          </p:nvPr>
        </p:nvGraphicFramePr>
        <p:xfrm>
          <a:off x="4724400" y="2170621"/>
          <a:ext cx="6553200" cy="37729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17333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C23D9-B1BA-DEFF-4340-D4697F33B1B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15F3762-7796-79D8-DAB4-85BF8F932426}"/>
              </a:ext>
            </a:extLst>
          </p:cNvPr>
          <p:cNvSpPr>
            <a:spLocks noGrp="1"/>
          </p:cNvSpPr>
          <p:nvPr>
            <p:ph type="title"/>
          </p:nvPr>
        </p:nvSpPr>
        <p:spPr>
          <a:xfrm>
            <a:off x="912629" y="598947"/>
            <a:ext cx="10515600" cy="1325563"/>
          </a:xfrm>
        </p:spPr>
        <p:txBody>
          <a:bodyPr anchor="ctr">
            <a:normAutofit/>
          </a:bodyPr>
          <a:lstStyle/>
          <a:p>
            <a:r>
              <a:rPr lang="en-US" dirty="0"/>
              <a:t>Literature Review - Marriott's Strategy</a:t>
            </a:r>
          </a:p>
        </p:txBody>
      </p:sp>
      <p:pic>
        <p:nvPicPr>
          <p:cNvPr id="4" name="Content Placeholder 3" descr="A compass pointing to a flag&#10;&#10;AI-generated content may be incorrect.">
            <a:extLst>
              <a:ext uri="{FF2B5EF4-FFF2-40B4-BE49-F238E27FC236}">
                <a16:creationId xmlns:a16="http://schemas.microsoft.com/office/drawing/2014/main" id="{F68F4B9C-19D6-0C2E-B569-D37FCB3D3423}"/>
              </a:ext>
            </a:extLst>
          </p:cNvPr>
          <p:cNvPicPr>
            <a:picLocks noGrp="1" noChangeAspect="1"/>
          </p:cNvPicPr>
          <p:nvPr>
            <p:ph sz="quarter" idx="11"/>
          </p:nvPr>
        </p:nvPicPr>
        <p:blipFill>
          <a:blip r:embed="rId3">
            <a:extLst>
              <a:ext uri="{837473B0-CC2E-450A-ABE3-18F120FF3D39}">
                <a1611:picAttrSrcUrl xmlns:a1611="http://schemas.microsoft.com/office/drawing/2016/11/main" r:id="rId4"/>
              </a:ext>
            </a:extLst>
          </a:blip>
          <a:stretch>
            <a:fillRect/>
          </a:stretch>
        </p:blipFill>
        <p:spPr>
          <a:xfrm>
            <a:off x="1015266" y="2611232"/>
            <a:ext cx="3357057" cy="2823297"/>
          </a:xfrm>
        </p:spPr>
      </p:pic>
      <p:sp>
        <p:nvSpPr>
          <p:cNvPr id="15" name="Slide Number Placeholder 4">
            <a:extLst>
              <a:ext uri="{FF2B5EF4-FFF2-40B4-BE49-F238E27FC236}">
                <a16:creationId xmlns:a16="http://schemas.microsoft.com/office/drawing/2014/main" id="{FFC987A8-F655-460E-BFCF-C420A110C419}"/>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7</a:t>
            </a:fld>
            <a:endParaRPr lang="en-US"/>
          </a:p>
        </p:txBody>
      </p:sp>
      <p:graphicFrame>
        <p:nvGraphicFramePr>
          <p:cNvPr id="9" name="Content Placeholder 6">
            <a:extLst>
              <a:ext uri="{FF2B5EF4-FFF2-40B4-BE49-F238E27FC236}">
                <a16:creationId xmlns:a16="http://schemas.microsoft.com/office/drawing/2014/main" id="{81689170-5534-2E34-A6E0-BE3EA1659B82}"/>
              </a:ext>
            </a:extLst>
          </p:cNvPr>
          <p:cNvGraphicFramePr>
            <a:graphicFrameLocks noGrp="1"/>
          </p:cNvGraphicFramePr>
          <p:nvPr>
            <p:ph type="tbl" sz="quarter" idx="10"/>
            <p:extLst>
              <p:ext uri="{D42A27DB-BD31-4B8C-83A1-F6EECF244321}">
                <p14:modId xmlns:p14="http://schemas.microsoft.com/office/powerpoint/2010/main" val="4143656345"/>
              </p:ext>
            </p:extLst>
          </p:nvPr>
        </p:nvGraphicFramePr>
        <p:xfrm>
          <a:off x="4724400" y="2170621"/>
          <a:ext cx="6553200" cy="37729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55784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31DE6-D5B0-9EEF-32B6-F52F31255AF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730B3BC-6BE0-E0F1-14F3-CBAA0D1EA8E4}"/>
              </a:ext>
            </a:extLst>
          </p:cNvPr>
          <p:cNvSpPr>
            <a:spLocks noGrp="1"/>
          </p:cNvSpPr>
          <p:nvPr>
            <p:ph type="title"/>
          </p:nvPr>
        </p:nvSpPr>
        <p:spPr>
          <a:xfrm>
            <a:off x="929640" y="485113"/>
            <a:ext cx="10515600" cy="1531525"/>
          </a:xfrm>
        </p:spPr>
        <p:txBody>
          <a:bodyPr anchor="ctr">
            <a:normAutofit/>
          </a:bodyPr>
          <a:lstStyle/>
          <a:p>
            <a:r>
              <a:rPr lang="en-US" dirty="0"/>
              <a:t>Literature Review - Economic &amp; Operational Impacts</a:t>
            </a:r>
          </a:p>
        </p:txBody>
      </p:sp>
      <p:pic>
        <p:nvPicPr>
          <p:cNvPr id="4" name="Content Placeholder 3" descr="A map of europe with numbers and text&#10;&#10;AI-generated content may be incorrect.">
            <a:extLst>
              <a:ext uri="{FF2B5EF4-FFF2-40B4-BE49-F238E27FC236}">
                <a16:creationId xmlns:a16="http://schemas.microsoft.com/office/drawing/2014/main" id="{C63AA217-603B-A077-1173-CED07EC25203}"/>
              </a:ext>
            </a:extLst>
          </p:cNvPr>
          <p:cNvPicPr>
            <a:picLocks noGrp="1" noChangeAspect="1"/>
          </p:cNvPicPr>
          <p:nvPr>
            <p:ph sz="quarter" idx="10"/>
          </p:nvPr>
        </p:nvPicPr>
        <p:blipFill>
          <a:blip r:embed="rId3">
            <a:extLst>
              <a:ext uri="{837473B0-CC2E-450A-ABE3-18F120FF3D39}">
                <a1611:picAttrSrcUrl xmlns:a1611="http://schemas.microsoft.com/office/drawing/2016/11/main" r:id="rId4"/>
              </a:ext>
            </a:extLst>
          </a:blip>
          <a:stretch>
            <a:fillRect/>
          </a:stretch>
        </p:blipFill>
        <p:spPr>
          <a:xfrm>
            <a:off x="929640" y="2153285"/>
            <a:ext cx="3260725" cy="2814922"/>
          </a:xfrm>
        </p:spPr>
      </p:pic>
      <p:sp>
        <p:nvSpPr>
          <p:cNvPr id="13" name="Slide Number Placeholder 3">
            <a:extLst>
              <a:ext uri="{FF2B5EF4-FFF2-40B4-BE49-F238E27FC236}">
                <a16:creationId xmlns:a16="http://schemas.microsoft.com/office/drawing/2014/main" id="{2871E221-A53C-9BEC-1EFC-0A75435F5F93}"/>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8</a:t>
            </a:fld>
            <a:endParaRPr lang="en-US"/>
          </a:p>
        </p:txBody>
      </p:sp>
      <p:graphicFrame>
        <p:nvGraphicFramePr>
          <p:cNvPr id="9" name="Content Placeholder 6">
            <a:extLst>
              <a:ext uri="{FF2B5EF4-FFF2-40B4-BE49-F238E27FC236}">
                <a16:creationId xmlns:a16="http://schemas.microsoft.com/office/drawing/2014/main" id="{7C188CF1-4391-9BE3-5E4E-82E9DAB45541}"/>
              </a:ext>
            </a:extLst>
          </p:cNvPr>
          <p:cNvGraphicFramePr>
            <a:graphicFrameLocks noGrp="1"/>
          </p:cNvGraphicFramePr>
          <p:nvPr>
            <p:ph sz="quarter" idx="11"/>
            <p:extLst>
              <p:ext uri="{D42A27DB-BD31-4B8C-83A1-F6EECF244321}">
                <p14:modId xmlns:p14="http://schemas.microsoft.com/office/powerpoint/2010/main" val="1324051876"/>
              </p:ext>
            </p:extLst>
          </p:nvPr>
        </p:nvGraphicFramePr>
        <p:xfrm>
          <a:off x="4480560" y="2153285"/>
          <a:ext cx="6964680" cy="35004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EC33811-5794-ED18-771E-F1E9D6DF32C9}"/>
              </a:ext>
            </a:extLst>
          </p:cNvPr>
          <p:cNvSpPr txBox="1"/>
          <p:nvPr/>
        </p:nvSpPr>
        <p:spPr>
          <a:xfrm>
            <a:off x="929640" y="4968207"/>
            <a:ext cx="3260725" cy="230832"/>
          </a:xfrm>
          <a:prstGeom prst="rect">
            <a:avLst/>
          </a:prstGeom>
          <a:noFill/>
        </p:spPr>
        <p:txBody>
          <a:bodyPr wrap="square" rtlCol="0">
            <a:spAutoFit/>
          </a:bodyPr>
          <a:lstStyle/>
          <a:p>
            <a:r>
              <a:rPr lang="en-AE" sz="900">
                <a:hlinkClick r:id="rId4" tooltip="https://www.eea.europa.eu/highlights/adapting-to-climate-change-european"/>
              </a:rPr>
              <a:t>This Photo</a:t>
            </a:r>
            <a:r>
              <a:rPr lang="en-AE" sz="900"/>
              <a:t> by Unknown Author is licensed under </a:t>
            </a:r>
            <a:r>
              <a:rPr lang="en-AE" sz="900">
                <a:hlinkClick r:id="rId10" tooltip="https://creativecommons.org/licenses/by/3.0/"/>
              </a:rPr>
              <a:t>CC BY</a:t>
            </a:r>
            <a:endParaRPr lang="en-AE" sz="900"/>
          </a:p>
        </p:txBody>
      </p:sp>
    </p:spTree>
    <p:extLst>
      <p:ext uri="{BB962C8B-B14F-4D97-AF65-F5344CB8AC3E}">
        <p14:creationId xmlns:p14="http://schemas.microsoft.com/office/powerpoint/2010/main" val="3100335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4A1B0-ED48-7490-720F-EE76FEE5A0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37A2690-90DE-5AED-89E6-E6E0EF832859}"/>
              </a:ext>
            </a:extLst>
          </p:cNvPr>
          <p:cNvSpPr>
            <a:spLocks noGrp="1"/>
          </p:cNvSpPr>
          <p:nvPr>
            <p:ph type="title"/>
          </p:nvPr>
        </p:nvSpPr>
        <p:spPr>
          <a:xfrm>
            <a:off x="912629" y="598947"/>
            <a:ext cx="10515600" cy="1325563"/>
          </a:xfrm>
        </p:spPr>
        <p:txBody>
          <a:bodyPr anchor="ctr">
            <a:normAutofit/>
          </a:bodyPr>
          <a:lstStyle/>
          <a:p>
            <a:r>
              <a:rPr lang="fr-FR" dirty="0"/>
              <a:t>Literature </a:t>
            </a:r>
            <a:r>
              <a:rPr lang="fr-FR" dirty="0" err="1"/>
              <a:t>Review</a:t>
            </a:r>
            <a:r>
              <a:rPr lang="fr-FR" dirty="0"/>
              <a:t> - Social &amp; </a:t>
            </a:r>
            <a:r>
              <a:rPr lang="fr-FR" dirty="0" err="1"/>
              <a:t>Environmental</a:t>
            </a:r>
            <a:r>
              <a:rPr lang="fr-FR" dirty="0"/>
              <a:t> Dimensions</a:t>
            </a:r>
            <a:endParaRPr lang="en-US" dirty="0"/>
          </a:p>
        </p:txBody>
      </p:sp>
      <p:pic>
        <p:nvPicPr>
          <p:cNvPr id="4" name="Content Placeholder 3" descr="A person carrying a globe&#10;&#10;AI-generated content may be incorrect.">
            <a:extLst>
              <a:ext uri="{FF2B5EF4-FFF2-40B4-BE49-F238E27FC236}">
                <a16:creationId xmlns:a16="http://schemas.microsoft.com/office/drawing/2014/main" id="{30E97A45-A9CA-8312-4E11-71A18A4489E3}"/>
              </a:ext>
            </a:extLst>
          </p:cNvPr>
          <p:cNvPicPr>
            <a:picLocks noGrp="1" noChangeAspect="1"/>
          </p:cNvPicPr>
          <p:nvPr>
            <p:ph sz="quarter" idx="11"/>
          </p:nvPr>
        </p:nvPicPr>
        <p:blipFill>
          <a:blip r:embed="rId3">
            <a:extLst>
              <a:ext uri="{837473B0-CC2E-450A-ABE3-18F120FF3D39}">
                <a1611:picAttrSrcUrl xmlns:a1611="http://schemas.microsoft.com/office/drawing/2016/11/main" r:id="rId4"/>
              </a:ext>
            </a:extLst>
          </a:blip>
          <a:stretch>
            <a:fillRect/>
          </a:stretch>
        </p:blipFill>
        <p:spPr>
          <a:xfrm>
            <a:off x="1161502" y="2576330"/>
            <a:ext cx="3021615" cy="2719593"/>
          </a:xfrm>
        </p:spPr>
      </p:pic>
      <p:sp>
        <p:nvSpPr>
          <p:cNvPr id="15" name="Slide Number Placeholder 4">
            <a:extLst>
              <a:ext uri="{FF2B5EF4-FFF2-40B4-BE49-F238E27FC236}">
                <a16:creationId xmlns:a16="http://schemas.microsoft.com/office/drawing/2014/main" id="{EDB383B6-2F0C-9B68-C7CC-A74D0F31AAFF}"/>
              </a:ext>
            </a:extLst>
          </p:cNvPr>
          <p:cNvSpPr>
            <a:spLocks noGrp="1"/>
          </p:cNvSpPr>
          <p:nvPr>
            <p:ph type="sldNum" sz="quarter" idx="4"/>
          </p:nvPr>
        </p:nvSpPr>
        <p:spPr>
          <a:xfrm>
            <a:off x="8534400" y="6121252"/>
            <a:ext cx="2743200" cy="365125"/>
          </a:xfrm>
        </p:spPr>
        <p:txBody>
          <a:bodyPr/>
          <a:lstStyle/>
          <a:p>
            <a:pPr>
              <a:spcAft>
                <a:spcPts val="600"/>
              </a:spcAft>
            </a:pPr>
            <a:fld id="{B5CEABB6-07DC-46E8-9B57-56EC44A396E5}" type="slidenum">
              <a:rPr lang="en-US" smtClean="0"/>
              <a:pPr>
                <a:spcAft>
                  <a:spcPts val="600"/>
                </a:spcAft>
              </a:pPr>
              <a:t>9</a:t>
            </a:fld>
            <a:endParaRPr lang="en-US"/>
          </a:p>
        </p:txBody>
      </p:sp>
      <p:graphicFrame>
        <p:nvGraphicFramePr>
          <p:cNvPr id="9" name="Content Placeholder 6">
            <a:extLst>
              <a:ext uri="{FF2B5EF4-FFF2-40B4-BE49-F238E27FC236}">
                <a16:creationId xmlns:a16="http://schemas.microsoft.com/office/drawing/2014/main" id="{438C4020-38E7-E272-4EF3-7FCD11A88D61}"/>
              </a:ext>
            </a:extLst>
          </p:cNvPr>
          <p:cNvGraphicFramePr>
            <a:graphicFrameLocks noGrp="1"/>
          </p:cNvGraphicFramePr>
          <p:nvPr>
            <p:ph type="tbl" sz="quarter" idx="10"/>
            <p:extLst>
              <p:ext uri="{D42A27DB-BD31-4B8C-83A1-F6EECF244321}">
                <p14:modId xmlns:p14="http://schemas.microsoft.com/office/powerpoint/2010/main" val="2316082411"/>
              </p:ext>
            </p:extLst>
          </p:nvPr>
        </p:nvGraphicFramePr>
        <p:xfrm>
          <a:off x="4724400" y="2170621"/>
          <a:ext cx="6553200" cy="37729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81255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7BDF8-DE22-009C-1BF4-3A25D9B7FF3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BE4DE53-4DC7-DCAC-96C8-036184CAC2AD}"/>
              </a:ext>
            </a:extLst>
          </p:cNvPr>
          <p:cNvSpPr>
            <a:spLocks noGrp="1"/>
          </p:cNvSpPr>
          <p:nvPr>
            <p:ph type="title"/>
          </p:nvPr>
        </p:nvSpPr>
        <p:spPr>
          <a:xfrm>
            <a:off x="929640" y="485113"/>
            <a:ext cx="10515600" cy="1531525"/>
          </a:xfrm>
        </p:spPr>
        <p:txBody>
          <a:bodyPr anchor="ctr">
            <a:normAutofit/>
          </a:bodyPr>
          <a:lstStyle/>
          <a:p>
            <a:r>
              <a:rPr lang="fr-FR" dirty="0"/>
              <a:t>Literature </a:t>
            </a:r>
            <a:r>
              <a:rPr lang="fr-FR" dirty="0" err="1"/>
              <a:t>Review</a:t>
            </a:r>
            <a:r>
              <a:rPr lang="fr-FR" dirty="0"/>
              <a:t> - </a:t>
            </a:r>
            <a:r>
              <a:rPr lang="fr-FR" dirty="0" err="1"/>
              <a:t>Theoretical</a:t>
            </a:r>
            <a:r>
              <a:rPr lang="fr-FR" dirty="0"/>
              <a:t> </a:t>
            </a:r>
            <a:r>
              <a:rPr lang="fr-FR" dirty="0" err="1"/>
              <a:t>Frameworks</a:t>
            </a:r>
            <a:endParaRPr lang="en-US" dirty="0"/>
          </a:p>
        </p:txBody>
      </p:sp>
      <p:sp>
        <p:nvSpPr>
          <p:cNvPr id="7" name="Content Placeholder 6">
            <a:extLst>
              <a:ext uri="{FF2B5EF4-FFF2-40B4-BE49-F238E27FC236}">
                <a16:creationId xmlns:a16="http://schemas.microsoft.com/office/drawing/2014/main" id="{DDA93FD1-189E-9974-A7CF-FDBC3DA47D1A}"/>
              </a:ext>
            </a:extLst>
          </p:cNvPr>
          <p:cNvSpPr>
            <a:spLocks noGrp="1"/>
          </p:cNvSpPr>
          <p:nvPr>
            <p:ph sz="quarter" idx="10"/>
          </p:nvPr>
        </p:nvSpPr>
        <p:spPr>
          <a:xfrm>
            <a:off x="929640" y="2153285"/>
            <a:ext cx="6618825" cy="3500438"/>
          </a:xfrm>
        </p:spPr>
        <p:txBody>
          <a:bodyPr>
            <a:normAutofit/>
          </a:bodyPr>
          <a:lstStyle/>
          <a:p>
            <a:pPr marL="342900" indent="-342900">
              <a:buFont typeface="Arial" panose="020B0604020202020204" pitchFamily="34" charset="0"/>
              <a:buChar char="•"/>
            </a:pPr>
            <a:r>
              <a:rPr lang="en-US" b="1" dirty="0"/>
              <a:t>Circular Economy (CE): </a:t>
            </a:r>
            <a:r>
              <a:rPr lang="en-US" dirty="0"/>
              <a:t>Reuse, recycle, redesign (Ellen MacArthur Foundation, 2023) </a:t>
            </a:r>
          </a:p>
          <a:p>
            <a:r>
              <a:rPr lang="en-US" b="1" dirty="0"/>
              <a:t>Marriott examples: Composting, food donations </a:t>
            </a:r>
          </a:p>
          <a:p>
            <a:pPr marL="342900" indent="-342900">
              <a:buFont typeface="Arial" panose="020B0604020202020204" pitchFamily="34" charset="0"/>
              <a:buChar char="•"/>
            </a:pPr>
            <a:r>
              <a:rPr lang="en-US" b="1" dirty="0"/>
              <a:t>Triple Bottom Line (TBL): </a:t>
            </a:r>
            <a:r>
              <a:rPr lang="en-US" dirty="0"/>
              <a:t>People, Planet, Profit (Elkington, 1997) </a:t>
            </a:r>
          </a:p>
          <a:p>
            <a:r>
              <a:rPr lang="en-US" b="1" dirty="0"/>
              <a:t>Balances economic savings, environmental protection, social well-being </a:t>
            </a:r>
          </a:p>
          <a:p>
            <a:r>
              <a:rPr lang="en-US" i="1" dirty="0"/>
              <a:t>Gaps: Long-term behavior change, scalability of tech, standardized reporting </a:t>
            </a:r>
          </a:p>
        </p:txBody>
      </p:sp>
      <p:pic>
        <p:nvPicPr>
          <p:cNvPr id="2" name="Content Placeholder 1">
            <a:extLst>
              <a:ext uri="{FF2B5EF4-FFF2-40B4-BE49-F238E27FC236}">
                <a16:creationId xmlns:a16="http://schemas.microsoft.com/office/drawing/2014/main" id="{8E3068D3-4DB8-F806-3564-EADBFB1A67A4}"/>
              </a:ext>
            </a:extLst>
          </p:cNvPr>
          <p:cNvPicPr>
            <a:picLocks noGrp="1" noChangeAspect="1"/>
          </p:cNvPicPr>
          <p:nvPr>
            <p:ph sz="quarter" idx="11"/>
          </p:nvPr>
        </p:nvPicPr>
        <p:blipFill>
          <a:blip r:embed="rId3"/>
          <a:srcRect t="1041" r="2" b="8086"/>
          <a:stretch>
            <a:fillRect/>
          </a:stretch>
        </p:blipFill>
        <p:spPr>
          <a:xfrm>
            <a:off x="7995091" y="3884008"/>
            <a:ext cx="3282509" cy="2237244"/>
          </a:xfrm>
          <a:prstGeom prst="rect">
            <a:avLst/>
          </a:prstGeom>
          <a:noFill/>
        </p:spPr>
      </p:pic>
      <p:sp>
        <p:nvSpPr>
          <p:cNvPr id="14" name="Slide Number Placeholder 4">
            <a:extLst>
              <a:ext uri="{FF2B5EF4-FFF2-40B4-BE49-F238E27FC236}">
                <a16:creationId xmlns:a16="http://schemas.microsoft.com/office/drawing/2014/main" id="{EB23DD24-31E9-D230-F785-E301A87ED370}"/>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10</a:t>
            </a:fld>
            <a:endParaRPr lang="en-US"/>
          </a:p>
        </p:txBody>
      </p:sp>
      <p:pic>
        <p:nvPicPr>
          <p:cNvPr id="2050" name="Picture 2" descr="Circular Economy Definition The Seven Pillars Of The Circular Economy">
            <a:extLst>
              <a:ext uri="{FF2B5EF4-FFF2-40B4-BE49-F238E27FC236}">
                <a16:creationId xmlns:a16="http://schemas.microsoft.com/office/drawing/2014/main" id="{4E566DA4-4815-7223-58DC-18B491A598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2332" y="1795449"/>
            <a:ext cx="2603563" cy="1939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2145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19A35-3244-C339-32AE-B9559BD5E83C}"/>
            </a:ext>
          </a:extLst>
        </p:cNvPr>
        <p:cNvGrpSpPr/>
        <p:nvPr/>
      </p:nvGrpSpPr>
      <p:grpSpPr>
        <a:xfrm>
          <a:off x="0" y="0"/>
          <a:ext cx="0" cy="0"/>
          <a:chOff x="0" y="0"/>
          <a:chExt cx="0" cy="0"/>
        </a:xfrm>
      </p:grpSpPr>
      <p:pic>
        <p:nvPicPr>
          <p:cNvPr id="3" name="Picture 2" descr="A hand writing a word on a white board&#10;&#10;AI-generated content may be incorrect.">
            <a:extLst>
              <a:ext uri="{FF2B5EF4-FFF2-40B4-BE49-F238E27FC236}">
                <a16:creationId xmlns:a16="http://schemas.microsoft.com/office/drawing/2014/main" id="{032DDE2F-0164-6B8D-87F4-72722B60FF7C}"/>
              </a:ext>
            </a:extLst>
          </p:cNvPr>
          <p:cNvPicPr>
            <a:picLocks noChangeAspect="1"/>
          </p:cNvPicPr>
          <p:nvPr/>
        </p:nvPicPr>
        <p:blipFill>
          <a:blip r:embed="rId3">
            <a:extLst>
              <a:ext uri="{837473B0-CC2E-450A-ABE3-18F120FF3D39}">
                <a1611:picAttrSrcUrl xmlns:a1611="http://schemas.microsoft.com/office/drawing/2016/11/main" r:id="rId4"/>
              </a:ext>
            </a:extLst>
          </a:blip>
          <a:srcRect b="21022"/>
          <a:stretch>
            <a:fillRect/>
          </a:stretch>
        </p:blipFill>
        <p:spPr>
          <a:xfrm>
            <a:off x="458788" y="457200"/>
            <a:ext cx="11274425" cy="5943600"/>
          </a:xfrm>
          <a:prstGeom prst="rect">
            <a:avLst/>
          </a:prstGeom>
          <a:noFill/>
        </p:spPr>
      </p:pic>
      <p:sp>
        <p:nvSpPr>
          <p:cNvPr id="4" name="TextBox 3">
            <a:extLst>
              <a:ext uri="{FF2B5EF4-FFF2-40B4-BE49-F238E27FC236}">
                <a16:creationId xmlns:a16="http://schemas.microsoft.com/office/drawing/2014/main" id="{E7C0D4CE-9E6C-66B9-3FAB-3376E6D02804}"/>
              </a:ext>
            </a:extLst>
          </p:cNvPr>
          <p:cNvSpPr txBox="1"/>
          <p:nvPr/>
        </p:nvSpPr>
        <p:spPr>
          <a:xfrm>
            <a:off x="9440599" y="6200745"/>
            <a:ext cx="2292614" cy="200055"/>
          </a:xfrm>
          <a:prstGeom prst="rect">
            <a:avLst/>
          </a:prstGeom>
          <a:solidFill>
            <a:srgbClr val="000000"/>
          </a:solidFill>
        </p:spPr>
        <p:txBody>
          <a:bodyPr wrap="none" rtlCol="0">
            <a:spAutoFit/>
          </a:bodyPr>
          <a:lstStyle/>
          <a:p>
            <a:pPr algn="r">
              <a:spcAft>
                <a:spcPts val="600"/>
              </a:spcAft>
            </a:pPr>
            <a:r>
              <a:rPr lang="en-AE" sz="700">
                <a:solidFill>
                  <a:srgbClr val="FFFFFF"/>
                </a:solidFill>
                <a:hlinkClick r:id="rId4" tooltip="https://www.thebluediamondgallery.com/handwriting/m/methodology.html">
                  <a:extLst>
                    <a:ext uri="{A12FA001-AC4F-418D-AE19-62706E023703}">
                      <ahyp:hlinkClr xmlns:ahyp="http://schemas.microsoft.com/office/drawing/2018/hyperlinkcolor" val="tx"/>
                    </a:ext>
                  </a:extLst>
                </a:hlinkClick>
              </a:rPr>
              <a:t>This Photo</a:t>
            </a:r>
            <a:r>
              <a:rPr lang="en-AE" sz="700">
                <a:solidFill>
                  <a:srgbClr val="FFFFFF"/>
                </a:solidFill>
              </a:rPr>
              <a:t> by Unknown Author is licensed under </a:t>
            </a:r>
            <a:r>
              <a:rPr lang="en-AE"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AE" sz="700">
              <a:solidFill>
                <a:srgbClr val="FFFFFF"/>
              </a:solidFill>
            </a:endParaRPr>
          </a:p>
        </p:txBody>
      </p:sp>
    </p:spTree>
    <p:extLst>
      <p:ext uri="{BB962C8B-B14F-4D97-AF65-F5344CB8AC3E}">
        <p14:creationId xmlns:p14="http://schemas.microsoft.com/office/powerpoint/2010/main" val="141060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652A1E-B3F7-E1B2-76ED-8F78E74B9EA9}"/>
              </a:ext>
            </a:extLst>
          </p:cNvPr>
          <p:cNvSpPr>
            <a:spLocks noGrp="1"/>
          </p:cNvSpPr>
          <p:nvPr>
            <p:ph type="title"/>
          </p:nvPr>
        </p:nvSpPr>
        <p:spPr>
          <a:xfrm>
            <a:off x="929640" y="485113"/>
            <a:ext cx="10331450" cy="1531525"/>
          </a:xfrm>
        </p:spPr>
        <p:txBody>
          <a:bodyPr anchor="ctr">
            <a:normAutofit/>
          </a:bodyPr>
          <a:lstStyle/>
          <a:p>
            <a:r>
              <a:rPr lang="en-US" dirty="0"/>
              <a:t>Method</a:t>
            </a:r>
          </a:p>
        </p:txBody>
      </p:sp>
      <p:sp>
        <p:nvSpPr>
          <p:cNvPr id="2" name="Slide Number Placeholder 1">
            <a:extLst>
              <a:ext uri="{FF2B5EF4-FFF2-40B4-BE49-F238E27FC236}">
                <a16:creationId xmlns:a16="http://schemas.microsoft.com/office/drawing/2014/main" id="{9A38ADE9-D6F5-84F7-8489-6CDEB832E667}"/>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12</a:t>
            </a:fld>
            <a:endParaRPr lang="en-US"/>
          </a:p>
        </p:txBody>
      </p:sp>
      <p:graphicFrame>
        <p:nvGraphicFramePr>
          <p:cNvPr id="10" name="Content Placeholder 7">
            <a:extLst>
              <a:ext uri="{FF2B5EF4-FFF2-40B4-BE49-F238E27FC236}">
                <a16:creationId xmlns:a16="http://schemas.microsoft.com/office/drawing/2014/main" id="{91D16093-33B1-5CF7-F3AD-ACDB74742C5A}"/>
              </a:ext>
            </a:extLst>
          </p:cNvPr>
          <p:cNvGraphicFramePr>
            <a:graphicFrameLocks noGrp="1"/>
          </p:cNvGraphicFramePr>
          <p:nvPr>
            <p:ph type="tbl" sz="quarter" idx="10"/>
            <p:extLst>
              <p:ext uri="{D42A27DB-BD31-4B8C-83A1-F6EECF244321}">
                <p14:modId xmlns:p14="http://schemas.microsoft.com/office/powerpoint/2010/main" val="820442987"/>
              </p:ext>
            </p:extLst>
          </p:nvPr>
        </p:nvGraphicFramePr>
        <p:xfrm>
          <a:off x="930275" y="2168526"/>
          <a:ext cx="10331450" cy="3939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500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1B3D3-C469-D5D3-0F6C-A7C69AB3E111}"/>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A76BDA0B-A891-397B-7060-9B95346AEE74}"/>
              </a:ext>
            </a:extLst>
          </p:cNvPr>
          <p:cNvSpPr>
            <a:spLocks noGrp="1"/>
          </p:cNvSpPr>
          <p:nvPr>
            <p:ph type="title"/>
          </p:nvPr>
        </p:nvSpPr>
        <p:spPr>
          <a:xfrm>
            <a:off x="914400" y="883920"/>
            <a:ext cx="4114800" cy="5059680"/>
          </a:xfrm>
        </p:spPr>
        <p:txBody>
          <a:bodyPr anchor="ctr">
            <a:normAutofit/>
          </a:bodyPr>
          <a:lstStyle/>
          <a:p>
            <a:r>
              <a:rPr lang="en-US"/>
              <a:t>Theme Impact Analysis</a:t>
            </a:r>
          </a:p>
        </p:txBody>
      </p:sp>
      <p:pic>
        <p:nvPicPr>
          <p:cNvPr id="3" name="Picture 2" descr="A tablet with words on the screen&#10;&#10;AI-generated content may be incorrect.">
            <a:extLst>
              <a:ext uri="{FF2B5EF4-FFF2-40B4-BE49-F238E27FC236}">
                <a16:creationId xmlns:a16="http://schemas.microsoft.com/office/drawing/2014/main" id="{A5059A2E-4479-9834-3505-6C8DE1E1CA3F}"/>
              </a:ext>
            </a:extLst>
          </p:cNvPr>
          <p:cNvPicPr>
            <a:picLocks noChangeAspect="1"/>
          </p:cNvPicPr>
          <p:nvPr/>
        </p:nvPicPr>
        <p:blipFill>
          <a:blip r:embed="rId3">
            <a:extLst>
              <a:ext uri="{837473B0-CC2E-450A-ABE3-18F120FF3D39}">
                <a1611:picAttrSrcUrl xmlns:a1611="http://schemas.microsoft.com/office/drawing/2016/11/main" r:id="rId4"/>
              </a:ext>
            </a:extLst>
          </a:blip>
          <a:srcRect l="8612" r="-1" b="-1"/>
          <a:stretch>
            <a:fillRect/>
          </a:stretch>
        </p:blipFill>
        <p:spPr>
          <a:xfrm>
            <a:off x="4691072" y="1135117"/>
            <a:ext cx="6583353" cy="4808483"/>
          </a:xfrm>
          <a:prstGeom prst="rect">
            <a:avLst/>
          </a:prstGeom>
          <a:noFill/>
        </p:spPr>
      </p:pic>
      <p:sp>
        <p:nvSpPr>
          <p:cNvPr id="15" name="Slide Number Placeholder 3">
            <a:extLst>
              <a:ext uri="{FF2B5EF4-FFF2-40B4-BE49-F238E27FC236}">
                <a16:creationId xmlns:a16="http://schemas.microsoft.com/office/drawing/2014/main" id="{6F2B66CF-6D08-04C2-627D-897058AB7DA2}"/>
              </a:ext>
            </a:extLst>
          </p:cNvPr>
          <p:cNvSpPr>
            <a:spLocks noGrp="1"/>
          </p:cNvSpPr>
          <p:nvPr>
            <p:ph type="sldNum" sz="quarter" idx="4"/>
          </p:nvPr>
        </p:nvSpPr>
        <p:spPr>
          <a:xfrm>
            <a:off x="8534400" y="6121252"/>
            <a:ext cx="2743200" cy="365125"/>
          </a:xfrm>
        </p:spPr>
        <p:txBody>
          <a:bodyPr/>
          <a:lstStyle/>
          <a:p>
            <a:pPr>
              <a:spcAft>
                <a:spcPts val="600"/>
              </a:spcAft>
            </a:pPr>
            <a:fld id="{B5CEABB6-07DC-46E8-9B57-56EC44A396E5}" type="slidenum">
              <a:rPr lang="en-US" smtClean="0"/>
              <a:pPr>
                <a:spcAft>
                  <a:spcPts val="600"/>
                </a:spcAft>
              </a:pPr>
              <a:t>13</a:t>
            </a:fld>
            <a:endParaRPr lang="en-US"/>
          </a:p>
        </p:txBody>
      </p:sp>
      <p:sp>
        <p:nvSpPr>
          <p:cNvPr id="4" name="TextBox 3">
            <a:extLst>
              <a:ext uri="{FF2B5EF4-FFF2-40B4-BE49-F238E27FC236}">
                <a16:creationId xmlns:a16="http://schemas.microsoft.com/office/drawing/2014/main" id="{0A69D592-32C2-C133-C39D-41E6B98E05B6}"/>
              </a:ext>
            </a:extLst>
          </p:cNvPr>
          <p:cNvSpPr txBox="1"/>
          <p:nvPr/>
        </p:nvSpPr>
        <p:spPr>
          <a:xfrm>
            <a:off x="8539460" y="5669163"/>
            <a:ext cx="2734965" cy="200055"/>
          </a:xfrm>
          <a:prstGeom prst="rect">
            <a:avLst/>
          </a:prstGeom>
          <a:solidFill>
            <a:srgbClr val="000000"/>
          </a:solidFill>
        </p:spPr>
        <p:txBody>
          <a:bodyPr wrap="square" rtlCol="0">
            <a:spAutoFit/>
          </a:bodyPr>
          <a:lstStyle/>
          <a:p>
            <a:pPr algn="r">
              <a:spcAft>
                <a:spcPts val="600"/>
              </a:spcAft>
            </a:pPr>
            <a:r>
              <a:rPr lang="en-AE" sz="700">
                <a:solidFill>
                  <a:srgbClr val="FFFFFF"/>
                </a:solidFill>
                <a:hlinkClick r:id="rId4" tooltip="https://www.thebluediamondgallery.com/tablet/a/analysis.html">
                  <a:extLst>
                    <a:ext uri="{A12FA001-AC4F-418D-AE19-62706E023703}">
                      <ahyp:hlinkClr xmlns:ahyp="http://schemas.microsoft.com/office/drawing/2018/hyperlinkcolor" val="tx"/>
                    </a:ext>
                  </a:extLst>
                </a:hlinkClick>
              </a:rPr>
              <a:t>This Photo</a:t>
            </a:r>
            <a:r>
              <a:rPr lang="en-AE" sz="700">
                <a:solidFill>
                  <a:srgbClr val="FFFFFF"/>
                </a:solidFill>
              </a:rPr>
              <a:t> by Unknown Author is licensed under </a:t>
            </a:r>
            <a:r>
              <a:rPr lang="en-AE"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AE" sz="700">
              <a:solidFill>
                <a:srgbClr val="FFFFFF"/>
              </a:solidFill>
            </a:endParaRPr>
          </a:p>
        </p:txBody>
      </p:sp>
    </p:spTree>
    <p:extLst>
      <p:ext uri="{BB962C8B-B14F-4D97-AF65-F5344CB8AC3E}">
        <p14:creationId xmlns:p14="http://schemas.microsoft.com/office/powerpoint/2010/main" val="3099298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1143D-DD53-86DF-0DA4-DC073079892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E9F0E88-37A0-2739-94E9-74AD0E514FB1}"/>
              </a:ext>
            </a:extLst>
          </p:cNvPr>
          <p:cNvSpPr>
            <a:spLocks noGrp="1"/>
          </p:cNvSpPr>
          <p:nvPr>
            <p:ph type="title"/>
          </p:nvPr>
        </p:nvSpPr>
        <p:spPr>
          <a:xfrm>
            <a:off x="929640" y="485113"/>
            <a:ext cx="10515600" cy="1531525"/>
          </a:xfrm>
        </p:spPr>
        <p:txBody>
          <a:bodyPr anchor="ctr">
            <a:normAutofit/>
          </a:bodyPr>
          <a:lstStyle/>
          <a:p>
            <a:r>
              <a:rPr lang="en-US" dirty="0"/>
              <a:t>PEST Analysis </a:t>
            </a:r>
          </a:p>
        </p:txBody>
      </p:sp>
      <p:pic>
        <p:nvPicPr>
          <p:cNvPr id="9" name="Content Placeholder 8">
            <a:extLst>
              <a:ext uri="{FF2B5EF4-FFF2-40B4-BE49-F238E27FC236}">
                <a16:creationId xmlns:a16="http://schemas.microsoft.com/office/drawing/2014/main" id="{52030B80-14E7-CC29-A2A4-662840C8B54F}"/>
              </a:ext>
            </a:extLst>
          </p:cNvPr>
          <p:cNvPicPr>
            <a:picLocks noGrp="1" noChangeAspect="1"/>
          </p:cNvPicPr>
          <p:nvPr>
            <p:ph sz="quarter" idx="10"/>
          </p:nvPr>
        </p:nvPicPr>
        <p:blipFill>
          <a:blip r:embed="rId3"/>
          <a:stretch>
            <a:fillRect/>
          </a:stretch>
        </p:blipFill>
        <p:spPr>
          <a:xfrm>
            <a:off x="929640" y="2413335"/>
            <a:ext cx="3260725" cy="2564546"/>
          </a:xfrm>
          <a:prstGeom prst="rect">
            <a:avLst/>
          </a:prstGeom>
        </p:spPr>
      </p:pic>
      <p:sp>
        <p:nvSpPr>
          <p:cNvPr id="2" name="Slide Number Placeholder 1">
            <a:extLst>
              <a:ext uri="{FF2B5EF4-FFF2-40B4-BE49-F238E27FC236}">
                <a16:creationId xmlns:a16="http://schemas.microsoft.com/office/drawing/2014/main" id="{E2F789FC-484E-CA08-22E0-B15C44762CA4}"/>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14</a:t>
            </a:fld>
            <a:endParaRPr lang="en-US"/>
          </a:p>
        </p:txBody>
      </p:sp>
      <p:sp>
        <p:nvSpPr>
          <p:cNvPr id="8" name="Content Placeholder 4">
            <a:extLst>
              <a:ext uri="{FF2B5EF4-FFF2-40B4-BE49-F238E27FC236}">
                <a16:creationId xmlns:a16="http://schemas.microsoft.com/office/drawing/2014/main" id="{11D5C00B-B1FF-1346-10B3-C30260F387A2}"/>
              </a:ext>
            </a:extLst>
          </p:cNvPr>
          <p:cNvSpPr txBox="1">
            <a:spLocks/>
          </p:cNvSpPr>
          <p:nvPr/>
        </p:nvSpPr>
        <p:spPr>
          <a:xfrm>
            <a:off x="6493329" y="1933647"/>
            <a:ext cx="5022980" cy="30442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spcAft>
                <a:spcPts val="1200"/>
              </a:spcAft>
              <a:buFont typeface="Arial" panose="020B0604020202020204" pitchFamily="34" charset="0"/>
              <a:buChar char="•"/>
              <a:defRPr sz="1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1000"/>
              </a:spcBef>
              <a:spcAft>
                <a:spcPts val="1200"/>
              </a:spcAft>
              <a:buFont typeface="Arial" panose="020B0604020202020204" pitchFamily="34" charset="0"/>
              <a:buChar char="•"/>
              <a:defRPr sz="16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1000"/>
              </a:spcBef>
              <a:spcAft>
                <a:spcPts val="1200"/>
              </a:spcAft>
              <a:buFont typeface="Arial" panose="020B0604020202020204" pitchFamily="34" charset="0"/>
              <a:buChar char="•"/>
              <a:defRPr sz="14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1000"/>
              </a:spcBef>
              <a:spcAft>
                <a:spcPts val="1200"/>
              </a:spcAft>
              <a:buFont typeface="Arial" panose="020B0604020202020204" pitchFamily="34" charset="0"/>
              <a:buChar char="•"/>
              <a:defRPr sz="12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1000"/>
              </a:spcBef>
              <a:spcAft>
                <a:spcPts val="1200"/>
              </a:spcAft>
              <a:buFont typeface="Arial" panose="020B0604020202020204"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graphicFrame>
        <p:nvGraphicFramePr>
          <p:cNvPr id="22" name="Content Placeholder 4">
            <a:extLst>
              <a:ext uri="{FF2B5EF4-FFF2-40B4-BE49-F238E27FC236}">
                <a16:creationId xmlns:a16="http://schemas.microsoft.com/office/drawing/2014/main" id="{0F1D3F73-2E22-63A2-D065-BA84415E2AFB}"/>
              </a:ext>
            </a:extLst>
          </p:cNvPr>
          <p:cNvGraphicFramePr>
            <a:graphicFrameLocks noGrp="1"/>
          </p:cNvGraphicFramePr>
          <p:nvPr>
            <p:ph sz="quarter" idx="11"/>
            <p:extLst>
              <p:ext uri="{D42A27DB-BD31-4B8C-83A1-F6EECF244321}">
                <p14:modId xmlns:p14="http://schemas.microsoft.com/office/powerpoint/2010/main" val="611311553"/>
              </p:ext>
            </p:extLst>
          </p:nvPr>
        </p:nvGraphicFramePr>
        <p:xfrm>
          <a:off x="4480560" y="2153285"/>
          <a:ext cx="6964680" cy="35004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99744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C3CE6-C0B8-2AC5-0F0C-ADD7DA32412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CAD3C0D-5B34-C8B4-17EC-8CE08A436269}"/>
              </a:ext>
            </a:extLst>
          </p:cNvPr>
          <p:cNvSpPr>
            <a:spLocks noGrp="1"/>
          </p:cNvSpPr>
          <p:nvPr>
            <p:ph type="title"/>
          </p:nvPr>
        </p:nvSpPr>
        <p:spPr>
          <a:xfrm>
            <a:off x="912629" y="598947"/>
            <a:ext cx="10515600" cy="1325563"/>
          </a:xfrm>
        </p:spPr>
        <p:txBody>
          <a:bodyPr anchor="ctr">
            <a:normAutofit/>
          </a:bodyPr>
          <a:lstStyle/>
          <a:p>
            <a:r>
              <a:rPr lang="en-US" dirty="0"/>
              <a:t>SWOT Analysis </a:t>
            </a:r>
          </a:p>
        </p:txBody>
      </p:sp>
      <p:pic>
        <p:nvPicPr>
          <p:cNvPr id="4" name="Content Placeholder 3">
            <a:extLst>
              <a:ext uri="{FF2B5EF4-FFF2-40B4-BE49-F238E27FC236}">
                <a16:creationId xmlns:a16="http://schemas.microsoft.com/office/drawing/2014/main" id="{15A3924A-A91B-3726-350C-671F1E66DB4A}"/>
              </a:ext>
            </a:extLst>
          </p:cNvPr>
          <p:cNvPicPr>
            <a:picLocks noGrp="1" noChangeAspect="1"/>
          </p:cNvPicPr>
          <p:nvPr>
            <p:ph sz="quarter" idx="11"/>
          </p:nvPr>
        </p:nvPicPr>
        <p:blipFill>
          <a:blip r:embed="rId3"/>
          <a:stretch>
            <a:fillRect/>
          </a:stretch>
        </p:blipFill>
        <p:spPr>
          <a:xfrm>
            <a:off x="1014358" y="2558188"/>
            <a:ext cx="3830911" cy="2490092"/>
          </a:xfrm>
          <a:prstGeom prst="rect">
            <a:avLst/>
          </a:prstGeom>
        </p:spPr>
      </p:pic>
      <p:sp>
        <p:nvSpPr>
          <p:cNvPr id="2" name="Slide Number Placeholder 1">
            <a:extLst>
              <a:ext uri="{FF2B5EF4-FFF2-40B4-BE49-F238E27FC236}">
                <a16:creationId xmlns:a16="http://schemas.microsoft.com/office/drawing/2014/main" id="{0180A788-0149-4F53-CAC3-D8BEDAC4A971}"/>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15</a:t>
            </a:fld>
            <a:endParaRPr lang="en-US"/>
          </a:p>
        </p:txBody>
      </p:sp>
      <p:graphicFrame>
        <p:nvGraphicFramePr>
          <p:cNvPr id="7" name="Table 6">
            <a:extLst>
              <a:ext uri="{FF2B5EF4-FFF2-40B4-BE49-F238E27FC236}">
                <a16:creationId xmlns:a16="http://schemas.microsoft.com/office/drawing/2014/main" id="{546B8832-392A-CF56-AB3C-5D8663B72756}"/>
              </a:ext>
            </a:extLst>
          </p:cNvPr>
          <p:cNvGraphicFramePr>
            <a:graphicFrameLocks noGrp="1"/>
          </p:cNvGraphicFramePr>
          <p:nvPr>
            <p:extLst>
              <p:ext uri="{D42A27DB-BD31-4B8C-83A1-F6EECF244321}">
                <p14:modId xmlns:p14="http://schemas.microsoft.com/office/powerpoint/2010/main" val="3806428564"/>
              </p:ext>
            </p:extLst>
          </p:nvPr>
        </p:nvGraphicFramePr>
        <p:xfrm>
          <a:off x="5236406" y="2170621"/>
          <a:ext cx="5529190" cy="3772976"/>
        </p:xfrm>
        <a:graphic>
          <a:graphicData uri="http://schemas.openxmlformats.org/drawingml/2006/table">
            <a:tbl>
              <a:tblPr firstRow="1" firstCol="1" bandRow="1">
                <a:tableStyleId>{5FD0F851-EC5A-4D38-B0AD-8093EC10F338}</a:tableStyleId>
              </a:tblPr>
              <a:tblGrid>
                <a:gridCol w="2764595">
                  <a:extLst>
                    <a:ext uri="{9D8B030D-6E8A-4147-A177-3AD203B41FA5}">
                      <a16:colId xmlns:a16="http://schemas.microsoft.com/office/drawing/2014/main" val="170490450"/>
                    </a:ext>
                  </a:extLst>
                </a:gridCol>
                <a:gridCol w="2764595">
                  <a:extLst>
                    <a:ext uri="{9D8B030D-6E8A-4147-A177-3AD203B41FA5}">
                      <a16:colId xmlns:a16="http://schemas.microsoft.com/office/drawing/2014/main" val="209607725"/>
                    </a:ext>
                  </a:extLst>
                </a:gridCol>
              </a:tblGrid>
              <a:tr h="262369">
                <a:tc>
                  <a:txBody>
                    <a:bodyPr/>
                    <a:lstStyle/>
                    <a:p>
                      <a:pPr marL="6985" indent="-6985" algn="just">
                        <a:lnSpc>
                          <a:spcPct val="150000"/>
                        </a:lnSpc>
                        <a:buNone/>
                      </a:pPr>
                      <a:r>
                        <a:rPr lang="en-AE" sz="1200" kern="100">
                          <a:effectLst/>
                        </a:rPr>
                        <a:t>Strengths</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tc>
                  <a:txBody>
                    <a:bodyPr/>
                    <a:lstStyle/>
                    <a:p>
                      <a:pPr marL="6985" indent="-6985" algn="just">
                        <a:lnSpc>
                          <a:spcPct val="150000"/>
                        </a:lnSpc>
                        <a:buNone/>
                      </a:pPr>
                      <a:r>
                        <a:rPr lang="en-AE" sz="1200" kern="100">
                          <a:effectLst/>
                        </a:rPr>
                        <a:t>Weaknesses</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extLst>
                  <a:ext uri="{0D108BD9-81ED-4DB2-BD59-A6C34878D82A}">
                    <a16:rowId xmlns:a16="http://schemas.microsoft.com/office/drawing/2014/main" val="3361281738"/>
                  </a:ext>
                </a:extLst>
              </a:tr>
              <a:tr h="809287">
                <a:tc>
                  <a:txBody>
                    <a:bodyPr/>
                    <a:lstStyle/>
                    <a:p>
                      <a:pPr marL="6985" indent="-6985" algn="just">
                        <a:lnSpc>
                          <a:spcPct val="150000"/>
                        </a:lnSpc>
                        <a:buNone/>
                      </a:pPr>
                      <a:r>
                        <a:rPr lang="en-AE" sz="1200" kern="100">
                          <a:effectLst/>
                        </a:rPr>
                        <a:t>Strong global sustainability framework (Serve 360) (Marriott International, 2024).</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tc>
                  <a:txBody>
                    <a:bodyPr/>
                    <a:lstStyle/>
                    <a:p>
                      <a:pPr marL="6985" indent="-6985" algn="just">
                        <a:lnSpc>
                          <a:spcPct val="150000"/>
                        </a:lnSpc>
                        <a:buNone/>
                      </a:pPr>
                      <a:r>
                        <a:rPr lang="en-AE" sz="1200" kern="100">
                          <a:effectLst/>
                        </a:rPr>
                        <a:t>Data inconsistency across regions (Filimonau &amp; De Coteau, 2023).</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extLst>
                  <a:ext uri="{0D108BD9-81ED-4DB2-BD59-A6C34878D82A}">
                    <a16:rowId xmlns:a16="http://schemas.microsoft.com/office/drawing/2014/main" val="60137346"/>
                  </a:ext>
                </a:extLst>
              </a:tr>
              <a:tr h="1082746">
                <a:tc>
                  <a:txBody>
                    <a:bodyPr/>
                    <a:lstStyle/>
                    <a:p>
                      <a:pPr marL="6985" indent="-6985" algn="just">
                        <a:lnSpc>
                          <a:spcPct val="150000"/>
                        </a:lnSpc>
                        <a:buNone/>
                      </a:pPr>
                      <a:r>
                        <a:rPr lang="en-AE" sz="1200" kern="100">
                          <a:effectLst/>
                        </a:rPr>
                        <a:t>Strategic partnerships with WWF, WRI, and Champions 12.3 (Marriott International &amp; WWF, 2023; WRI, 2023).</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tc>
                  <a:txBody>
                    <a:bodyPr/>
                    <a:lstStyle/>
                    <a:p>
                      <a:pPr marL="6985" indent="-6985" algn="just">
                        <a:lnSpc>
                          <a:spcPct val="150000"/>
                        </a:lnSpc>
                        <a:buNone/>
                      </a:pPr>
                      <a:r>
                        <a:rPr lang="en-AE" sz="1200" kern="100">
                          <a:effectLst/>
                        </a:rPr>
                        <a:t>High upfront costs of AI and IoT integration (Winnow Solutions, 2024).</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extLst>
                  <a:ext uri="{0D108BD9-81ED-4DB2-BD59-A6C34878D82A}">
                    <a16:rowId xmlns:a16="http://schemas.microsoft.com/office/drawing/2014/main" val="461687994"/>
                  </a:ext>
                </a:extLst>
              </a:tr>
              <a:tr h="809287">
                <a:tc>
                  <a:txBody>
                    <a:bodyPr/>
                    <a:lstStyle/>
                    <a:p>
                      <a:pPr marL="6985" indent="-6985" algn="just">
                        <a:lnSpc>
                          <a:spcPct val="150000"/>
                        </a:lnSpc>
                        <a:buNone/>
                      </a:pPr>
                      <a:r>
                        <a:rPr lang="en-AE" sz="1200" kern="100">
                          <a:effectLst/>
                        </a:rPr>
                        <a:t>Proven reduction results (42% waste-to-landfill reduction) (Marriott ESG Report, 2024).</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tc>
                  <a:txBody>
                    <a:bodyPr/>
                    <a:lstStyle/>
                    <a:p>
                      <a:pPr marL="6985" indent="-6985" algn="just">
                        <a:lnSpc>
                          <a:spcPct val="150000"/>
                        </a:lnSpc>
                        <a:buNone/>
                      </a:pPr>
                      <a:r>
                        <a:rPr lang="en-AE" sz="1200" kern="100">
                          <a:effectLst/>
                        </a:rPr>
                        <a:t>Limited third-party verification of waste data (Filimonau &amp; De Coteau, 2023).</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extLst>
                  <a:ext uri="{0D108BD9-81ED-4DB2-BD59-A6C34878D82A}">
                    <a16:rowId xmlns:a16="http://schemas.microsoft.com/office/drawing/2014/main" val="1116023614"/>
                  </a:ext>
                </a:extLst>
              </a:tr>
              <a:tr h="809287">
                <a:tc>
                  <a:txBody>
                    <a:bodyPr/>
                    <a:lstStyle/>
                    <a:p>
                      <a:pPr marL="6985" indent="-6985" algn="just">
                        <a:lnSpc>
                          <a:spcPct val="150000"/>
                        </a:lnSpc>
                        <a:buNone/>
                      </a:pPr>
                      <a:r>
                        <a:rPr lang="en-AE" sz="1200" kern="100">
                          <a:effectLst/>
                        </a:rPr>
                        <a:t>High employee and guest engagement levels (HR Magazine, 2023).</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tc>
                  <a:txBody>
                    <a:bodyPr/>
                    <a:lstStyle/>
                    <a:p>
                      <a:pPr marL="6985" indent="-6985" algn="just">
                        <a:lnSpc>
                          <a:spcPct val="150000"/>
                        </a:lnSpc>
                        <a:buNone/>
                      </a:pPr>
                      <a:r>
                        <a:rPr lang="en-AE" sz="1200" kern="100">
                          <a:effectLst/>
                        </a:rPr>
                        <a:t>Dependency on voluntary reporting standards (Sustainable Hospitality Alliance, 2024).</a:t>
                      </a:r>
                      <a:endParaRPr lang="en-AE" sz="1200" kern="100">
                        <a:solidFill>
                          <a:srgbClr val="000000"/>
                        </a:solidFill>
                        <a:effectLst/>
                        <a:latin typeface="Times New Roman" panose="02020603050405020304" pitchFamily="18" charset="0"/>
                        <a:ea typeface="Times New Roman" panose="02020603050405020304" pitchFamily="18" charset="0"/>
                      </a:endParaRPr>
                    </a:p>
                  </a:txBody>
                  <a:tcPr marL="41019" marR="41019" marT="0" marB="0"/>
                </a:tc>
                <a:extLst>
                  <a:ext uri="{0D108BD9-81ED-4DB2-BD59-A6C34878D82A}">
                    <a16:rowId xmlns:a16="http://schemas.microsoft.com/office/drawing/2014/main" val="135476455"/>
                  </a:ext>
                </a:extLst>
              </a:tr>
            </a:tbl>
          </a:graphicData>
        </a:graphic>
      </p:graphicFrame>
    </p:spTree>
    <p:extLst>
      <p:ext uri="{BB962C8B-B14F-4D97-AF65-F5344CB8AC3E}">
        <p14:creationId xmlns:p14="http://schemas.microsoft.com/office/powerpoint/2010/main" val="3497606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6288B-E0E6-42AF-F8A6-71A9911971C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48ED0BD-C4A8-E237-CFB2-56BC26483E6A}"/>
              </a:ext>
            </a:extLst>
          </p:cNvPr>
          <p:cNvSpPr>
            <a:spLocks noGrp="1"/>
          </p:cNvSpPr>
          <p:nvPr>
            <p:ph type="title"/>
          </p:nvPr>
        </p:nvSpPr>
        <p:spPr>
          <a:xfrm>
            <a:off x="929640" y="485113"/>
            <a:ext cx="10515600" cy="1531525"/>
          </a:xfrm>
        </p:spPr>
        <p:txBody>
          <a:bodyPr anchor="ctr">
            <a:normAutofit/>
          </a:bodyPr>
          <a:lstStyle/>
          <a:p>
            <a:r>
              <a:rPr lang="en-US" dirty="0"/>
              <a:t>SWOT Analysis </a:t>
            </a:r>
          </a:p>
        </p:txBody>
      </p:sp>
      <p:pic>
        <p:nvPicPr>
          <p:cNvPr id="4" name="Content Placeholder 3">
            <a:extLst>
              <a:ext uri="{FF2B5EF4-FFF2-40B4-BE49-F238E27FC236}">
                <a16:creationId xmlns:a16="http://schemas.microsoft.com/office/drawing/2014/main" id="{46C8C655-BB53-5791-A839-3596D1B906C2}"/>
              </a:ext>
            </a:extLst>
          </p:cNvPr>
          <p:cNvPicPr>
            <a:picLocks noGrp="1" noChangeAspect="1"/>
          </p:cNvPicPr>
          <p:nvPr>
            <p:ph sz="quarter" idx="10"/>
          </p:nvPr>
        </p:nvPicPr>
        <p:blipFill>
          <a:blip r:embed="rId3"/>
          <a:stretch>
            <a:fillRect/>
          </a:stretch>
        </p:blipFill>
        <p:spPr>
          <a:xfrm>
            <a:off x="929640" y="2624861"/>
            <a:ext cx="3934290" cy="2557288"/>
          </a:xfrm>
          <a:prstGeom prst="rect">
            <a:avLst/>
          </a:prstGeom>
        </p:spPr>
      </p:pic>
      <p:sp>
        <p:nvSpPr>
          <p:cNvPr id="2" name="Slide Number Placeholder 1">
            <a:extLst>
              <a:ext uri="{FF2B5EF4-FFF2-40B4-BE49-F238E27FC236}">
                <a16:creationId xmlns:a16="http://schemas.microsoft.com/office/drawing/2014/main" id="{18302F2B-7943-A99D-8272-F2606A86A0E5}"/>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16</a:t>
            </a:fld>
            <a:endParaRPr lang="en-US"/>
          </a:p>
        </p:txBody>
      </p:sp>
      <p:graphicFrame>
        <p:nvGraphicFramePr>
          <p:cNvPr id="9" name="Table 8">
            <a:extLst>
              <a:ext uri="{FF2B5EF4-FFF2-40B4-BE49-F238E27FC236}">
                <a16:creationId xmlns:a16="http://schemas.microsoft.com/office/drawing/2014/main" id="{9B6C7E9F-5CCC-FE43-5B43-F989F9A064B4}"/>
              </a:ext>
            </a:extLst>
          </p:cNvPr>
          <p:cNvGraphicFramePr>
            <a:graphicFrameLocks noGrp="1"/>
          </p:cNvGraphicFramePr>
          <p:nvPr>
            <p:extLst>
              <p:ext uri="{D42A27DB-BD31-4B8C-83A1-F6EECF244321}">
                <p14:modId xmlns:p14="http://schemas.microsoft.com/office/powerpoint/2010/main" val="362241787"/>
              </p:ext>
            </p:extLst>
          </p:nvPr>
        </p:nvGraphicFramePr>
        <p:xfrm>
          <a:off x="4971392" y="2016638"/>
          <a:ext cx="6473848" cy="3383782"/>
        </p:xfrm>
        <a:graphic>
          <a:graphicData uri="http://schemas.openxmlformats.org/drawingml/2006/table">
            <a:tbl>
              <a:tblPr firstRow="1" firstCol="1" bandRow="1">
                <a:tableStyleId>{5FD0F851-EC5A-4D38-B0AD-8093EC10F338}</a:tableStyleId>
              </a:tblPr>
              <a:tblGrid>
                <a:gridCol w="3236924">
                  <a:extLst>
                    <a:ext uri="{9D8B030D-6E8A-4147-A177-3AD203B41FA5}">
                      <a16:colId xmlns:a16="http://schemas.microsoft.com/office/drawing/2014/main" val="2622537253"/>
                    </a:ext>
                  </a:extLst>
                </a:gridCol>
                <a:gridCol w="3236924">
                  <a:extLst>
                    <a:ext uri="{9D8B030D-6E8A-4147-A177-3AD203B41FA5}">
                      <a16:colId xmlns:a16="http://schemas.microsoft.com/office/drawing/2014/main" val="146205588"/>
                    </a:ext>
                  </a:extLst>
                </a:gridCol>
              </a:tblGrid>
              <a:tr h="367350">
                <a:tc>
                  <a:txBody>
                    <a:bodyPr/>
                    <a:lstStyle/>
                    <a:p>
                      <a:pPr marL="6985" indent="-6985" algn="just">
                        <a:lnSpc>
                          <a:spcPct val="150000"/>
                        </a:lnSpc>
                        <a:buNone/>
                      </a:pPr>
                      <a:r>
                        <a:rPr lang="en-AE" sz="1500" kern="100">
                          <a:effectLst/>
                        </a:rPr>
                        <a:t>Opportunities</a:t>
                      </a:r>
                      <a:endParaRPr lang="en-AE" sz="1500" kern="100">
                        <a:solidFill>
                          <a:srgbClr val="000000"/>
                        </a:solidFill>
                        <a:effectLst/>
                        <a:latin typeface="Times New Roman" panose="02020603050405020304" pitchFamily="18" charset="0"/>
                        <a:ea typeface="Times New Roman" panose="02020603050405020304" pitchFamily="18" charset="0"/>
                      </a:endParaRPr>
                    </a:p>
                  </a:txBody>
                  <a:tcPr marL="50813" marR="50813" marT="0" marB="0"/>
                </a:tc>
                <a:tc>
                  <a:txBody>
                    <a:bodyPr/>
                    <a:lstStyle/>
                    <a:p>
                      <a:pPr marL="6985" indent="-6985" algn="just">
                        <a:lnSpc>
                          <a:spcPct val="150000"/>
                        </a:lnSpc>
                        <a:buNone/>
                      </a:pPr>
                      <a:r>
                        <a:rPr lang="en-AE" sz="1500" kern="100">
                          <a:effectLst/>
                        </a:rPr>
                        <a:t>Threats</a:t>
                      </a:r>
                      <a:endParaRPr lang="en-AE" sz="1500" kern="100">
                        <a:solidFill>
                          <a:srgbClr val="000000"/>
                        </a:solidFill>
                        <a:effectLst/>
                        <a:latin typeface="Times New Roman" panose="02020603050405020304" pitchFamily="18" charset="0"/>
                        <a:ea typeface="Times New Roman" panose="02020603050405020304" pitchFamily="18" charset="0"/>
                      </a:endParaRPr>
                    </a:p>
                  </a:txBody>
                  <a:tcPr marL="50813" marR="50813" marT="0" marB="0"/>
                </a:tc>
                <a:extLst>
                  <a:ext uri="{0D108BD9-81ED-4DB2-BD59-A6C34878D82A}">
                    <a16:rowId xmlns:a16="http://schemas.microsoft.com/office/drawing/2014/main" val="1339939530"/>
                  </a:ext>
                </a:extLst>
              </a:tr>
              <a:tr h="1133103">
                <a:tc>
                  <a:txBody>
                    <a:bodyPr/>
                    <a:lstStyle/>
                    <a:p>
                      <a:pPr marL="6985" indent="-6985" algn="just">
                        <a:lnSpc>
                          <a:spcPct val="150000"/>
                        </a:lnSpc>
                        <a:buNone/>
                      </a:pPr>
                      <a:r>
                        <a:rPr lang="en-AE" sz="1500" kern="100">
                          <a:effectLst/>
                        </a:rPr>
                        <a:t>Expansion of circular economy models in supply chains (Li &amp; Wang, 2023).</a:t>
                      </a:r>
                      <a:endParaRPr lang="en-AE" sz="1500" kern="100">
                        <a:solidFill>
                          <a:srgbClr val="000000"/>
                        </a:solidFill>
                        <a:effectLst/>
                        <a:latin typeface="Times New Roman" panose="02020603050405020304" pitchFamily="18" charset="0"/>
                        <a:ea typeface="Times New Roman" panose="02020603050405020304" pitchFamily="18" charset="0"/>
                      </a:endParaRPr>
                    </a:p>
                  </a:txBody>
                  <a:tcPr marL="50813" marR="50813" marT="0" marB="0"/>
                </a:tc>
                <a:tc>
                  <a:txBody>
                    <a:bodyPr/>
                    <a:lstStyle/>
                    <a:p>
                      <a:pPr marL="6985" indent="-6985" algn="just">
                        <a:lnSpc>
                          <a:spcPct val="150000"/>
                        </a:lnSpc>
                        <a:buNone/>
                      </a:pPr>
                      <a:r>
                        <a:rPr lang="en-AE" sz="1500" kern="100">
                          <a:effectLst/>
                        </a:rPr>
                        <a:t>Economic volatility and inflation are affecting food costs (FAO, 2024; Maneejuk et al., 2024).</a:t>
                      </a:r>
                      <a:endParaRPr lang="en-AE" sz="1500" kern="100">
                        <a:solidFill>
                          <a:srgbClr val="000000"/>
                        </a:solidFill>
                        <a:effectLst/>
                        <a:latin typeface="Times New Roman" panose="02020603050405020304" pitchFamily="18" charset="0"/>
                        <a:ea typeface="Times New Roman" panose="02020603050405020304" pitchFamily="18" charset="0"/>
                      </a:endParaRPr>
                    </a:p>
                  </a:txBody>
                  <a:tcPr marL="50813" marR="50813" marT="0" marB="0"/>
                </a:tc>
                <a:extLst>
                  <a:ext uri="{0D108BD9-81ED-4DB2-BD59-A6C34878D82A}">
                    <a16:rowId xmlns:a16="http://schemas.microsoft.com/office/drawing/2014/main" val="1437296644"/>
                  </a:ext>
                </a:extLst>
              </a:tr>
              <a:tr h="750226">
                <a:tc>
                  <a:txBody>
                    <a:bodyPr/>
                    <a:lstStyle/>
                    <a:p>
                      <a:pPr marL="6985" indent="-6985" algn="just">
                        <a:lnSpc>
                          <a:spcPct val="150000"/>
                        </a:lnSpc>
                        <a:buNone/>
                      </a:pPr>
                      <a:r>
                        <a:rPr lang="en-AE" sz="1500" kern="100">
                          <a:effectLst/>
                        </a:rPr>
                        <a:t>Partnerships with NGOs for global redistribution (Marriott, 2023).</a:t>
                      </a:r>
                      <a:endParaRPr lang="en-AE" sz="1500" kern="100">
                        <a:solidFill>
                          <a:srgbClr val="000000"/>
                        </a:solidFill>
                        <a:effectLst/>
                        <a:latin typeface="Times New Roman" panose="02020603050405020304" pitchFamily="18" charset="0"/>
                        <a:ea typeface="Times New Roman" panose="02020603050405020304" pitchFamily="18" charset="0"/>
                      </a:endParaRPr>
                    </a:p>
                  </a:txBody>
                  <a:tcPr marL="50813" marR="50813" marT="0" marB="0"/>
                </a:tc>
                <a:tc>
                  <a:txBody>
                    <a:bodyPr/>
                    <a:lstStyle/>
                    <a:p>
                      <a:pPr marL="6985" indent="-6985" algn="just">
                        <a:lnSpc>
                          <a:spcPct val="150000"/>
                        </a:lnSpc>
                        <a:buNone/>
                      </a:pPr>
                      <a:r>
                        <a:rPr lang="en-AE" sz="1500" kern="100">
                          <a:effectLst/>
                        </a:rPr>
                        <a:t>Technological barriers in developing regions (Winnow Solutions, 2024).</a:t>
                      </a:r>
                      <a:endParaRPr lang="en-AE" sz="1500" kern="100">
                        <a:solidFill>
                          <a:srgbClr val="000000"/>
                        </a:solidFill>
                        <a:effectLst/>
                        <a:latin typeface="Times New Roman" panose="02020603050405020304" pitchFamily="18" charset="0"/>
                        <a:ea typeface="Times New Roman" panose="02020603050405020304" pitchFamily="18" charset="0"/>
                      </a:endParaRPr>
                    </a:p>
                  </a:txBody>
                  <a:tcPr marL="50813" marR="50813" marT="0" marB="0"/>
                </a:tc>
                <a:extLst>
                  <a:ext uri="{0D108BD9-81ED-4DB2-BD59-A6C34878D82A}">
                    <a16:rowId xmlns:a16="http://schemas.microsoft.com/office/drawing/2014/main" val="2210415312"/>
                  </a:ext>
                </a:extLst>
              </a:tr>
              <a:tr h="1133103">
                <a:tc>
                  <a:txBody>
                    <a:bodyPr/>
                    <a:lstStyle/>
                    <a:p>
                      <a:pPr marL="6985" indent="-6985" algn="just">
                        <a:lnSpc>
                          <a:spcPct val="150000"/>
                        </a:lnSpc>
                        <a:buNone/>
                      </a:pPr>
                      <a:r>
                        <a:rPr lang="en-AE" sz="1500" kern="100">
                          <a:effectLst/>
                        </a:rPr>
                        <a:t>Integration of waste data with ESG transparency tools (Marriott ESG Report, 2024).</a:t>
                      </a:r>
                      <a:endParaRPr lang="en-AE" sz="1500" kern="100">
                        <a:solidFill>
                          <a:srgbClr val="000000"/>
                        </a:solidFill>
                        <a:effectLst/>
                        <a:latin typeface="Times New Roman" panose="02020603050405020304" pitchFamily="18" charset="0"/>
                        <a:ea typeface="Times New Roman" panose="02020603050405020304" pitchFamily="18" charset="0"/>
                      </a:endParaRPr>
                    </a:p>
                  </a:txBody>
                  <a:tcPr marL="50813" marR="50813" marT="0" marB="0"/>
                </a:tc>
                <a:tc>
                  <a:txBody>
                    <a:bodyPr/>
                    <a:lstStyle/>
                    <a:p>
                      <a:pPr marL="6985" indent="-6985" algn="just">
                        <a:lnSpc>
                          <a:spcPct val="150000"/>
                        </a:lnSpc>
                        <a:buNone/>
                      </a:pPr>
                      <a:r>
                        <a:rPr lang="en-AE" sz="1500" kern="100" dirty="0">
                          <a:effectLst/>
                        </a:rPr>
                        <a:t>Regulatory uncertainty in emerging markets (KPMG, 2023).</a:t>
                      </a:r>
                      <a:endParaRPr lang="en-AE" sz="1500" kern="100" dirty="0">
                        <a:solidFill>
                          <a:srgbClr val="000000"/>
                        </a:solidFill>
                        <a:effectLst/>
                        <a:latin typeface="Times New Roman" panose="02020603050405020304" pitchFamily="18" charset="0"/>
                        <a:ea typeface="Times New Roman" panose="02020603050405020304" pitchFamily="18" charset="0"/>
                      </a:endParaRPr>
                    </a:p>
                  </a:txBody>
                  <a:tcPr marL="50813" marR="50813" marT="0" marB="0"/>
                </a:tc>
                <a:extLst>
                  <a:ext uri="{0D108BD9-81ED-4DB2-BD59-A6C34878D82A}">
                    <a16:rowId xmlns:a16="http://schemas.microsoft.com/office/drawing/2014/main" val="10900567"/>
                  </a:ext>
                </a:extLst>
              </a:tr>
            </a:tbl>
          </a:graphicData>
        </a:graphic>
      </p:graphicFrame>
    </p:spTree>
    <p:extLst>
      <p:ext uri="{BB962C8B-B14F-4D97-AF65-F5344CB8AC3E}">
        <p14:creationId xmlns:p14="http://schemas.microsoft.com/office/powerpoint/2010/main" val="2510000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AE266-EF63-2C70-1572-782D4FD2B54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23D30E-C3B9-B108-B364-F73CF90BA717}"/>
              </a:ext>
            </a:extLst>
          </p:cNvPr>
          <p:cNvSpPr>
            <a:spLocks noGrp="1"/>
          </p:cNvSpPr>
          <p:nvPr>
            <p:ph type="title"/>
          </p:nvPr>
        </p:nvSpPr>
        <p:spPr>
          <a:xfrm>
            <a:off x="929640" y="485113"/>
            <a:ext cx="10515600" cy="1531525"/>
          </a:xfrm>
        </p:spPr>
        <p:txBody>
          <a:bodyPr anchor="ctr">
            <a:normAutofit/>
          </a:bodyPr>
          <a:lstStyle/>
          <a:p>
            <a:r>
              <a:rPr lang="en-GB" dirty="0"/>
              <a:t>Organisational Impact and Efficacy</a:t>
            </a:r>
            <a:endParaRPr lang="en-GB" dirty="0">
              <a:effectLst/>
            </a:endParaRPr>
          </a:p>
        </p:txBody>
      </p:sp>
      <p:sp>
        <p:nvSpPr>
          <p:cNvPr id="8" name="Content Placeholder 7">
            <a:extLst>
              <a:ext uri="{FF2B5EF4-FFF2-40B4-BE49-F238E27FC236}">
                <a16:creationId xmlns:a16="http://schemas.microsoft.com/office/drawing/2014/main" id="{A131C5D3-7D96-628D-8A9C-08DA06345BE8}"/>
              </a:ext>
            </a:extLst>
          </p:cNvPr>
          <p:cNvSpPr>
            <a:spLocks noGrp="1"/>
          </p:cNvSpPr>
          <p:nvPr>
            <p:ph sz="quarter" idx="10"/>
          </p:nvPr>
        </p:nvSpPr>
        <p:spPr>
          <a:xfrm>
            <a:off x="929640" y="2153285"/>
            <a:ext cx="4953001" cy="3500438"/>
          </a:xfrm>
        </p:spPr>
        <p:txBody>
          <a:bodyPr>
            <a:normAutofit/>
          </a:bodyPr>
          <a:lstStyle/>
          <a:p>
            <a:r>
              <a:rPr lang="en-US" sz="1500" b="1" noProof="1"/>
              <a:t>Global scorecard integration: Hotel Kitchen Toolkit as blueprint</a:t>
            </a:r>
          </a:p>
          <a:p>
            <a:r>
              <a:rPr lang="en-US" sz="1500" b="1" noProof="1"/>
              <a:t>Results: 34% waste per occupied room reduction in Europe; 29% in Asia-Pacific</a:t>
            </a:r>
          </a:p>
          <a:p>
            <a:r>
              <a:rPr lang="en-US" sz="1500" b="1" noProof="1"/>
              <a:t>Barriers: Cultural differences, operational complexity, lack of third-party audits</a:t>
            </a:r>
          </a:p>
          <a:p>
            <a:r>
              <a:rPr lang="en-US" sz="1500" b="1" noProof="1"/>
              <a:t>Comparison: Vs. Hilton (49% landfill reduction) and IHG (37% food waste cut)</a:t>
            </a:r>
          </a:p>
          <a:p>
            <a:r>
              <a:rPr lang="en-US" sz="1500" b="1" noProof="1"/>
              <a:t>Marriott's position: High performer but needs ambitious data systems</a:t>
            </a:r>
            <a:endParaRPr lang="en-US" sz="1500" noProof="1"/>
          </a:p>
        </p:txBody>
      </p:sp>
      <p:pic>
        <p:nvPicPr>
          <p:cNvPr id="4" name="Content Placeholder 3" descr="A group of people standing next to a board&#10;&#10;AI-generated content may be incorrect.">
            <a:extLst>
              <a:ext uri="{FF2B5EF4-FFF2-40B4-BE49-F238E27FC236}">
                <a16:creationId xmlns:a16="http://schemas.microsoft.com/office/drawing/2014/main" id="{F515B0AD-E765-1D66-5A86-0B7B95DA703F}"/>
              </a:ext>
            </a:extLst>
          </p:cNvPr>
          <p:cNvPicPr>
            <a:picLocks noGrp="1" noChangeAspect="1"/>
          </p:cNvPicPr>
          <p:nvPr>
            <p:ph sz="quarter" idx="11"/>
          </p:nvPr>
        </p:nvPicPr>
        <p:blipFill>
          <a:blip r:embed="rId3"/>
          <a:srcRect r="17836"/>
          <a:stretch>
            <a:fillRect/>
          </a:stretch>
        </p:blipFill>
        <p:spPr>
          <a:xfrm>
            <a:off x="6309360" y="2153285"/>
            <a:ext cx="5135880" cy="3500438"/>
          </a:xfrm>
          <a:prstGeom prst="rect">
            <a:avLst/>
          </a:prstGeom>
          <a:noFill/>
        </p:spPr>
      </p:pic>
      <p:sp>
        <p:nvSpPr>
          <p:cNvPr id="2" name="Slide Number Placeholder 1">
            <a:extLst>
              <a:ext uri="{FF2B5EF4-FFF2-40B4-BE49-F238E27FC236}">
                <a16:creationId xmlns:a16="http://schemas.microsoft.com/office/drawing/2014/main" id="{8EE33FCE-4D09-7CCA-9082-30A27D058E11}"/>
              </a:ext>
            </a:extLst>
          </p:cNvPr>
          <p:cNvSpPr>
            <a:spLocks noGrp="1"/>
          </p:cNvSpPr>
          <p:nvPr>
            <p:ph type="sldNum" sz="quarter" idx="4"/>
          </p:nvPr>
        </p:nvSpPr>
        <p:spPr>
          <a:xfrm>
            <a:off x="8534400" y="6121252"/>
            <a:ext cx="2743200" cy="365125"/>
          </a:xfrm>
        </p:spPr>
        <p:txBody>
          <a:bodyPr anchor="ctr">
            <a:normAutofit/>
          </a:bodyPr>
          <a:lstStyle/>
          <a:p>
            <a:pPr>
              <a:spcAft>
                <a:spcPts val="600"/>
              </a:spcAft>
            </a:pPr>
            <a:fld id="{B5CEABB6-07DC-46E8-9B57-56EC44A396E5}" type="slidenum">
              <a:rPr lang="en-US" smtClean="0"/>
              <a:pPr>
                <a:spcAft>
                  <a:spcPts val="600"/>
                </a:spcAft>
              </a:pPr>
              <a:t>17</a:t>
            </a:fld>
            <a:endParaRPr lang="en-US"/>
          </a:p>
        </p:txBody>
      </p:sp>
    </p:spTree>
    <p:extLst>
      <p:ext uri="{BB962C8B-B14F-4D97-AF65-F5344CB8AC3E}">
        <p14:creationId xmlns:p14="http://schemas.microsoft.com/office/powerpoint/2010/main" val="2544182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186D9-EAFF-ADD7-8DA2-6E1093FB1FC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47E82E4-63F0-62C1-C6E9-16C917101404}"/>
              </a:ext>
            </a:extLst>
          </p:cNvPr>
          <p:cNvPicPr>
            <a:picLocks noChangeAspect="1"/>
          </p:cNvPicPr>
          <p:nvPr/>
        </p:nvPicPr>
        <p:blipFill>
          <a:blip r:embed="rId3"/>
          <a:stretch>
            <a:fillRect/>
          </a:stretch>
        </p:blipFill>
        <p:spPr>
          <a:xfrm>
            <a:off x="812800" y="457200"/>
            <a:ext cx="10566400" cy="5943600"/>
          </a:xfrm>
          <a:prstGeom prst="rect">
            <a:avLst/>
          </a:prstGeom>
          <a:noFill/>
        </p:spPr>
      </p:pic>
    </p:spTree>
    <p:extLst>
      <p:ext uri="{BB962C8B-B14F-4D97-AF65-F5344CB8AC3E}">
        <p14:creationId xmlns:p14="http://schemas.microsoft.com/office/powerpoint/2010/main" val="2379683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75243-855E-9F6D-31F1-2D3402AB0F3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8BC0601-A770-64CF-6373-6715526F7064}"/>
              </a:ext>
            </a:extLst>
          </p:cNvPr>
          <p:cNvSpPr>
            <a:spLocks noGrp="1"/>
          </p:cNvSpPr>
          <p:nvPr>
            <p:ph type="title"/>
          </p:nvPr>
        </p:nvSpPr>
        <p:spPr>
          <a:xfrm>
            <a:off x="929640" y="485113"/>
            <a:ext cx="10515600" cy="1531525"/>
          </a:xfrm>
        </p:spPr>
        <p:txBody>
          <a:bodyPr vert="horz" lIns="91440" tIns="45720" rIns="91440" bIns="45720" rtlCol="0" anchor="ctr">
            <a:normAutofit/>
          </a:bodyPr>
          <a:lstStyle/>
          <a:p>
            <a:r>
              <a:rPr lang="en-US" kern="1200">
                <a:latin typeface="+mj-lt"/>
                <a:ea typeface="+mj-ea"/>
                <a:cs typeface="+mj-cs"/>
              </a:rPr>
              <a:t>Conclusion</a:t>
            </a:r>
          </a:p>
        </p:txBody>
      </p:sp>
      <p:sp>
        <p:nvSpPr>
          <p:cNvPr id="8" name="Content Placeholder 4">
            <a:extLst>
              <a:ext uri="{FF2B5EF4-FFF2-40B4-BE49-F238E27FC236}">
                <a16:creationId xmlns:a16="http://schemas.microsoft.com/office/drawing/2014/main" id="{422E4245-BA30-1071-0AD0-D75D89857F31}"/>
              </a:ext>
            </a:extLst>
          </p:cNvPr>
          <p:cNvSpPr txBox="1">
            <a:spLocks/>
          </p:cNvSpPr>
          <p:nvPr/>
        </p:nvSpPr>
        <p:spPr>
          <a:xfrm>
            <a:off x="929641" y="2153285"/>
            <a:ext cx="3261359" cy="35004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spcAft>
                <a:spcPts val="1200"/>
              </a:spcAft>
              <a:buFont typeface="Arial" panose="020B0604020202020204" pitchFamily="34" charset="0"/>
              <a:buChar char="•"/>
              <a:defRPr sz="1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1000"/>
              </a:spcBef>
              <a:spcAft>
                <a:spcPts val="1200"/>
              </a:spcAft>
              <a:buFont typeface="Arial" panose="020B0604020202020204" pitchFamily="34" charset="0"/>
              <a:buChar char="•"/>
              <a:defRPr sz="16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1000"/>
              </a:spcBef>
              <a:spcAft>
                <a:spcPts val="1200"/>
              </a:spcAft>
              <a:buFont typeface="Arial" panose="020B0604020202020204" pitchFamily="34" charset="0"/>
              <a:buChar char="•"/>
              <a:defRPr sz="14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1000"/>
              </a:spcBef>
              <a:spcAft>
                <a:spcPts val="1200"/>
              </a:spcAft>
              <a:buFont typeface="Arial" panose="020B0604020202020204" pitchFamily="34" charset="0"/>
              <a:buChar char="•"/>
              <a:defRPr sz="12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1000"/>
              </a:spcBef>
              <a:spcAft>
                <a:spcPts val="1200"/>
              </a:spcAft>
              <a:buFont typeface="Arial" panose="020B0604020202020204"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500" b="1"/>
              <a:t>Food waste critical for environmental, efficiency, social accountability (FAO/UNEP, 2023-2024)</a:t>
            </a:r>
          </a:p>
          <a:p>
            <a:r>
              <a:rPr lang="en-US" sz="1500" b="1"/>
              <a:t>Marriott's achievements: Tech, partnerships, employee involvement align with SDG 12.3</a:t>
            </a:r>
          </a:p>
          <a:p>
            <a:r>
              <a:rPr lang="en-US" sz="1500" b="1"/>
              <a:t>Challenges: Data reporting gaps, scaling interventions</a:t>
            </a:r>
          </a:p>
          <a:p>
            <a:r>
              <a:rPr lang="en-US" sz="1500" b="1"/>
              <a:t>Need: Ongoing research, global metrics, inter-sector partnerships for long-term sustainability</a:t>
            </a:r>
          </a:p>
        </p:txBody>
      </p:sp>
      <p:sp>
        <p:nvSpPr>
          <p:cNvPr id="2" name="Slide Number Placeholder 1">
            <a:extLst>
              <a:ext uri="{FF2B5EF4-FFF2-40B4-BE49-F238E27FC236}">
                <a16:creationId xmlns:a16="http://schemas.microsoft.com/office/drawing/2014/main" id="{CE6C0366-DA19-51D7-A263-0D22FF97C3D2}"/>
              </a:ext>
            </a:extLst>
          </p:cNvPr>
          <p:cNvSpPr>
            <a:spLocks noGrp="1"/>
          </p:cNvSpPr>
          <p:nvPr>
            <p:ph type="sldNum" sz="quarter" idx="4"/>
          </p:nvPr>
        </p:nvSpPr>
        <p:spPr>
          <a:xfrm>
            <a:off x="8534400" y="6121252"/>
            <a:ext cx="2743200" cy="365125"/>
          </a:xfrm>
        </p:spPr>
        <p:txBody>
          <a:bodyPr vert="horz" lIns="91440" tIns="45720" rIns="91440" bIns="45720" rtlCol="0" anchor="ctr">
            <a:normAutofit/>
          </a:bodyPr>
          <a:lstStyle/>
          <a:p>
            <a:pPr>
              <a:spcAft>
                <a:spcPts val="600"/>
              </a:spcAft>
            </a:pPr>
            <a:fld id="{B5CEABB6-07DC-46E8-9B57-56EC44A396E5}" type="slidenum">
              <a:rPr lang="en-US" smtClean="0"/>
              <a:pPr>
                <a:spcAft>
                  <a:spcPts val="600"/>
                </a:spcAft>
              </a:pPr>
              <a:t>19</a:t>
            </a:fld>
            <a:endParaRPr lang="en-US"/>
          </a:p>
        </p:txBody>
      </p:sp>
      <p:graphicFrame>
        <p:nvGraphicFramePr>
          <p:cNvPr id="10" name="Content Placeholder 4">
            <a:extLst>
              <a:ext uri="{FF2B5EF4-FFF2-40B4-BE49-F238E27FC236}">
                <a16:creationId xmlns:a16="http://schemas.microsoft.com/office/drawing/2014/main" id="{DB7F8865-B071-D854-7541-6CD5CB950319}"/>
              </a:ext>
            </a:extLst>
          </p:cNvPr>
          <p:cNvGraphicFramePr>
            <a:graphicFrameLocks noGrp="1"/>
          </p:cNvGraphicFramePr>
          <p:nvPr>
            <p:ph sz="quarter" idx="11"/>
            <p:extLst>
              <p:ext uri="{D42A27DB-BD31-4B8C-83A1-F6EECF244321}">
                <p14:modId xmlns:p14="http://schemas.microsoft.com/office/powerpoint/2010/main" val="2084819386"/>
              </p:ext>
            </p:extLst>
          </p:nvPr>
        </p:nvGraphicFramePr>
        <p:xfrm>
          <a:off x="4480560" y="2153285"/>
          <a:ext cx="6964680" cy="3500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301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59C12-0D89-0A29-11FE-5EBCCCE27D88}"/>
            </a:ext>
          </a:extLst>
        </p:cNvPr>
        <p:cNvGrpSpPr/>
        <p:nvPr/>
      </p:nvGrpSpPr>
      <p:grpSpPr>
        <a:xfrm>
          <a:off x="0" y="0"/>
          <a:ext cx="0" cy="0"/>
          <a:chOff x="0" y="0"/>
          <a:chExt cx="0" cy="0"/>
        </a:xfrm>
      </p:grpSpPr>
      <p:pic>
        <p:nvPicPr>
          <p:cNvPr id="4100" name="Picture 4" descr="37,701 Recommendation Stock Photos - Free &amp; Royalty-Free Stock Photos ...">
            <a:extLst>
              <a:ext uri="{FF2B5EF4-FFF2-40B4-BE49-F238E27FC236}">
                <a16:creationId xmlns:a16="http://schemas.microsoft.com/office/drawing/2014/main" id="{F8C51D59-7228-70C3-BAFF-EA0381CD2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391" b="8339"/>
          <a:stretch>
            <a:fillRect/>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734196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D64B6-5E0B-248F-B436-2547CB18711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1AC4B6E-2825-7B47-4A00-5146C303DF2E}"/>
              </a:ext>
            </a:extLst>
          </p:cNvPr>
          <p:cNvSpPr>
            <a:spLocks noGrp="1"/>
          </p:cNvSpPr>
          <p:nvPr>
            <p:ph type="title"/>
          </p:nvPr>
        </p:nvSpPr>
        <p:spPr>
          <a:xfrm>
            <a:off x="929640" y="485113"/>
            <a:ext cx="10515600" cy="1531525"/>
          </a:xfrm>
        </p:spPr>
        <p:txBody>
          <a:bodyPr vert="horz" lIns="91440" tIns="45720" rIns="91440" bIns="45720" rtlCol="0" anchor="ctr">
            <a:normAutofit/>
          </a:bodyPr>
          <a:lstStyle/>
          <a:p>
            <a:r>
              <a:rPr lang="en-US" kern="1200">
                <a:latin typeface="+mj-lt"/>
                <a:ea typeface="+mj-ea"/>
                <a:cs typeface="+mj-cs"/>
              </a:rPr>
              <a:t>Recommendations</a:t>
            </a:r>
          </a:p>
        </p:txBody>
      </p:sp>
      <p:sp>
        <p:nvSpPr>
          <p:cNvPr id="8" name="Content Placeholder 4">
            <a:extLst>
              <a:ext uri="{FF2B5EF4-FFF2-40B4-BE49-F238E27FC236}">
                <a16:creationId xmlns:a16="http://schemas.microsoft.com/office/drawing/2014/main" id="{0833426E-5FDF-0CED-20D3-7CB22F129E71}"/>
              </a:ext>
            </a:extLst>
          </p:cNvPr>
          <p:cNvSpPr txBox="1">
            <a:spLocks/>
          </p:cNvSpPr>
          <p:nvPr/>
        </p:nvSpPr>
        <p:spPr>
          <a:xfrm>
            <a:off x="929641" y="2153285"/>
            <a:ext cx="3261359" cy="35004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spcAft>
                <a:spcPts val="1200"/>
              </a:spcAft>
              <a:buFont typeface="Arial" panose="020B0604020202020204" pitchFamily="34" charset="0"/>
              <a:buChar char="•"/>
              <a:defRPr sz="1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1000"/>
              </a:spcBef>
              <a:spcAft>
                <a:spcPts val="1200"/>
              </a:spcAft>
              <a:buFont typeface="Arial" panose="020B0604020202020204" pitchFamily="34" charset="0"/>
              <a:buChar char="•"/>
              <a:defRPr sz="16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1000"/>
              </a:spcBef>
              <a:spcAft>
                <a:spcPts val="1200"/>
              </a:spcAft>
              <a:buFont typeface="Arial" panose="020B0604020202020204" pitchFamily="34" charset="0"/>
              <a:buChar char="•"/>
              <a:defRPr sz="14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1000"/>
              </a:spcBef>
              <a:spcAft>
                <a:spcPts val="1200"/>
              </a:spcAft>
              <a:buFont typeface="Arial" panose="020B0604020202020204" pitchFamily="34" charset="0"/>
              <a:buChar char="•"/>
              <a:defRPr sz="12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1000"/>
              </a:spcBef>
              <a:spcAft>
                <a:spcPts val="1200"/>
              </a:spcAft>
              <a:buFont typeface="Arial" panose="020B0604020202020204"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b="1"/>
              <a:t>Food Distribution/Composting: Expand NGO ties (Feeding America)</a:t>
            </a:r>
          </a:p>
          <a:p>
            <a:r>
              <a:rPr lang="en-US" sz="1700" b="1"/>
              <a:t>Third-Party Verification: Use auditors (CDP/Bureau Veritas) for credibility</a:t>
            </a:r>
          </a:p>
          <a:p>
            <a:r>
              <a:rPr lang="en-US" sz="1700" b="1"/>
              <a:t>Integrate with Climate Strategy: Report CO2 reductions annually</a:t>
            </a:r>
          </a:p>
          <a:p>
            <a:r>
              <a:rPr lang="en-US" sz="1700" b="1"/>
              <a:t>Overall: Reinforce leadership, set global benchmarks for circular food systems</a:t>
            </a:r>
          </a:p>
        </p:txBody>
      </p:sp>
      <p:sp>
        <p:nvSpPr>
          <p:cNvPr id="2" name="Slide Number Placeholder 1">
            <a:extLst>
              <a:ext uri="{FF2B5EF4-FFF2-40B4-BE49-F238E27FC236}">
                <a16:creationId xmlns:a16="http://schemas.microsoft.com/office/drawing/2014/main" id="{6DF84CDE-2470-860E-1B96-4237CAFA66CC}"/>
              </a:ext>
            </a:extLst>
          </p:cNvPr>
          <p:cNvSpPr>
            <a:spLocks noGrp="1"/>
          </p:cNvSpPr>
          <p:nvPr>
            <p:ph type="sldNum" sz="quarter" idx="4"/>
          </p:nvPr>
        </p:nvSpPr>
        <p:spPr>
          <a:xfrm>
            <a:off x="8534400" y="6121252"/>
            <a:ext cx="2743200" cy="365125"/>
          </a:xfrm>
        </p:spPr>
        <p:txBody>
          <a:bodyPr vert="horz" lIns="91440" tIns="45720" rIns="91440" bIns="45720" rtlCol="0" anchor="ctr">
            <a:normAutofit/>
          </a:bodyPr>
          <a:lstStyle/>
          <a:p>
            <a:pPr>
              <a:spcAft>
                <a:spcPts val="600"/>
              </a:spcAft>
            </a:pPr>
            <a:fld id="{B5CEABB6-07DC-46E8-9B57-56EC44A396E5}" type="slidenum">
              <a:rPr lang="en-US" smtClean="0"/>
              <a:pPr>
                <a:spcAft>
                  <a:spcPts val="600"/>
                </a:spcAft>
              </a:pPr>
              <a:t>21</a:t>
            </a:fld>
            <a:endParaRPr lang="en-US"/>
          </a:p>
        </p:txBody>
      </p:sp>
      <p:graphicFrame>
        <p:nvGraphicFramePr>
          <p:cNvPr id="10" name="Content Placeholder 4">
            <a:extLst>
              <a:ext uri="{FF2B5EF4-FFF2-40B4-BE49-F238E27FC236}">
                <a16:creationId xmlns:a16="http://schemas.microsoft.com/office/drawing/2014/main" id="{622B5E35-DCB8-4D27-DD63-658EF810344D}"/>
              </a:ext>
            </a:extLst>
          </p:cNvPr>
          <p:cNvGraphicFramePr>
            <a:graphicFrameLocks noGrp="1"/>
          </p:cNvGraphicFramePr>
          <p:nvPr>
            <p:ph sz="quarter" idx="11"/>
            <p:extLst>
              <p:ext uri="{D42A27DB-BD31-4B8C-83A1-F6EECF244321}">
                <p14:modId xmlns:p14="http://schemas.microsoft.com/office/powerpoint/2010/main" val="1002762356"/>
              </p:ext>
            </p:extLst>
          </p:nvPr>
        </p:nvGraphicFramePr>
        <p:xfrm>
          <a:off x="4480560" y="2153285"/>
          <a:ext cx="6964680" cy="3500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9168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B67B5D-2C81-8976-75CB-9AE4CADD6342}"/>
              </a:ext>
            </a:extLst>
          </p:cNvPr>
          <p:cNvPicPr>
            <a:picLocks noChangeAspect="1"/>
          </p:cNvPicPr>
          <p:nvPr/>
        </p:nvPicPr>
        <p:blipFill>
          <a:blip r:embed="rId3"/>
          <a:srcRect l="12706" t="27152" r="15045" b="29532"/>
          <a:stretch>
            <a:fillRect/>
          </a:stretch>
        </p:blipFill>
        <p:spPr>
          <a:xfrm>
            <a:off x="1" y="0"/>
            <a:ext cx="12192000" cy="6858000"/>
          </a:xfrm>
          <a:prstGeom prst="rect">
            <a:avLst/>
          </a:prstGeom>
          <a:noFill/>
        </p:spPr>
      </p:pic>
    </p:spTree>
    <p:extLst>
      <p:ext uri="{BB962C8B-B14F-4D97-AF65-F5344CB8AC3E}">
        <p14:creationId xmlns:p14="http://schemas.microsoft.com/office/powerpoint/2010/main" val="33038445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191DE2-0F41-F50A-D440-A36CC56E6FE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0773806-A6B6-6EBF-F8C5-17FB93458D4A}"/>
              </a:ext>
            </a:extLst>
          </p:cNvPr>
          <p:cNvSpPr>
            <a:spLocks noGrp="1"/>
          </p:cNvSpPr>
          <p:nvPr>
            <p:ph type="title"/>
          </p:nvPr>
        </p:nvSpPr>
        <p:spPr>
          <a:xfrm>
            <a:off x="929640" y="485113"/>
            <a:ext cx="10515600" cy="1531525"/>
          </a:xfrm>
        </p:spPr>
        <p:txBody>
          <a:bodyPr/>
          <a:lstStyle/>
          <a:p>
            <a:r>
              <a:rPr lang="en-GB" dirty="0"/>
              <a:t>Reference List</a:t>
            </a:r>
            <a:endParaRPr lang="en-GB" dirty="0">
              <a:effectLst/>
            </a:endParaRPr>
          </a:p>
        </p:txBody>
      </p:sp>
      <p:sp>
        <p:nvSpPr>
          <p:cNvPr id="8" name="Content Placeholder 7">
            <a:extLst>
              <a:ext uri="{FF2B5EF4-FFF2-40B4-BE49-F238E27FC236}">
                <a16:creationId xmlns:a16="http://schemas.microsoft.com/office/drawing/2014/main" id="{1B65A93D-FDAF-0ACD-863F-9668EEAC2373}"/>
              </a:ext>
            </a:extLst>
          </p:cNvPr>
          <p:cNvSpPr>
            <a:spLocks noGrp="1"/>
          </p:cNvSpPr>
          <p:nvPr>
            <p:ph sz="quarter" idx="10"/>
          </p:nvPr>
        </p:nvSpPr>
        <p:spPr>
          <a:xfrm>
            <a:off x="981347" y="1604865"/>
            <a:ext cx="10229306" cy="4655976"/>
          </a:xfrm>
        </p:spPr>
        <p:txBody>
          <a:bodyPr>
            <a:normAutofit lnSpcReduction="10000"/>
          </a:bodyPr>
          <a:lstStyle/>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Booking.com. (2024). Sustainable Travel Report 2024. https://www.booking.com Available at: https://news.booking.com/bookingcom-reveals-9-dreamy-destinations-for-a-more-sustainable-getaway-in-2024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Elkington, J. (1997). Cannibals with forks: The triple bottom line of 21st-century business. Capstone. Available at: https://www.scirp.org/reference/ReferencesPapers?ReferenceID=2092269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Ellen MacArthur Foundation. (2023). Circular economy principles in hospitality. Available at: https://www.ellenmacarthurfoundation.org/circular-economy-principles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FAO. (2023). The State of Food and Agriculture 2023. Available at: https://www.fao.org/agrifood-economics/publications/detail/en/c/1661488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FAO. (2024). Global Food Price Index. Available at: https://www.fao.org/worldfoodsituation/foodpricesindex/en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err="1">
                <a:solidFill>
                  <a:srgbClr val="000000"/>
                </a:solidFill>
                <a:effectLst/>
                <a:latin typeface="Times New Roman" panose="02020603050405020304" pitchFamily="18" charset="0"/>
                <a:ea typeface="Times New Roman" panose="02020603050405020304" pitchFamily="18" charset="0"/>
              </a:rPr>
              <a:t>Filimonau</a:t>
            </a:r>
            <a:r>
              <a:rPr lang="en-US" sz="900" dirty="0">
                <a:solidFill>
                  <a:srgbClr val="000000"/>
                </a:solidFill>
                <a:effectLst/>
                <a:latin typeface="Times New Roman" panose="02020603050405020304" pitchFamily="18" charset="0"/>
                <a:ea typeface="Times New Roman" panose="02020603050405020304" pitchFamily="18" charset="0"/>
              </a:rPr>
              <a:t>, V., &amp; De Coteau, D. (2023). Food waste management in hotels: A global review. Journal of Sustainable Tourism, 31(2), 184–201. Available at: https://cris.pucp.edu.pe/en/publications/food-waste-management-in-hospitality-operations-a-critical-review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err="1">
                <a:solidFill>
                  <a:srgbClr val="000000"/>
                </a:solidFill>
                <a:effectLst/>
                <a:latin typeface="Times New Roman" panose="02020603050405020304" pitchFamily="18" charset="0"/>
                <a:ea typeface="Times New Roman" panose="02020603050405020304" pitchFamily="18" charset="0"/>
              </a:rPr>
              <a:t>Gössling</a:t>
            </a:r>
            <a:r>
              <a:rPr lang="en-US" sz="900" dirty="0">
                <a:solidFill>
                  <a:srgbClr val="000000"/>
                </a:solidFill>
                <a:effectLst/>
                <a:latin typeface="Times New Roman" panose="02020603050405020304" pitchFamily="18" charset="0"/>
                <a:ea typeface="Times New Roman" panose="02020603050405020304" pitchFamily="18" charset="0"/>
              </a:rPr>
              <a:t>, S., &amp; Hall, C. M. (2022). Food waste in tourism supply chains: Causes, impacts, and policy responses. Tourism Management Perspectives, 43, 100978. Available at: https://www.taylorfrancis.com/books/mono/10.4324/9781315187488/sustainable-chef-michael-hall-stefan-g%C3%B6ssling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Hasek, G. (2024). How Marriott leads hotel sustainability. Green Lodging News. Available at: https://www.greenlodgingnews.com/marriott-makes-much-progress-toward-2025-serve-360-goals/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Hilton Worldwide. (2023). Travel with Purpose ESG Report. Available at: https://esg.hilton.com/wp-content/uploads/sites/4/2024/07/2023-Travel-with-Purpose-Report-final.pdf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HR Magazine. (2023). Sustainability engagement and employee morale. Available at: https://www.hrmagazine.co.uk/content/insights/why-employee-engagement-is-key-to-achieving-your-sustainability-goals-and-improving-staff-wellbeing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err="1">
                <a:solidFill>
                  <a:srgbClr val="000000"/>
                </a:solidFill>
                <a:effectLst/>
                <a:latin typeface="Times New Roman" panose="02020603050405020304" pitchFamily="18" charset="0"/>
                <a:ea typeface="Times New Roman" panose="02020603050405020304" pitchFamily="18" charset="0"/>
              </a:rPr>
              <a:t>Kallbekken</a:t>
            </a:r>
            <a:r>
              <a:rPr lang="en-US" sz="900" dirty="0">
                <a:solidFill>
                  <a:srgbClr val="000000"/>
                </a:solidFill>
                <a:effectLst/>
                <a:latin typeface="Times New Roman" panose="02020603050405020304" pitchFamily="18" charset="0"/>
                <a:ea typeface="Times New Roman" panose="02020603050405020304" pitchFamily="18" charset="0"/>
              </a:rPr>
              <a:t>, S., &amp; Sælen, H. (2023). Nudging hotel guests to reduce plate waste: Evidence from field experiments. Resources, Conservation and Recycling, 198, 107143. Available at: https://www.econbiz.de/Record/nudging-hotel-guests-to-reduce-food-waste-as-a-win-win-environmental-measure-kallbekken-steffen/10011041809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KPMG. (2023). ESG and Regulatory Developments in Hospitality. Available at: https://kpmg.com/xx/en/home/insights/2023/07/esg-and-regulatory-developments-in-hospitality.html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Li, X., &amp; Wang, Y. (2023). Circular economy strategies in hotel supply chains. Sustainability, 15(7), 5123. Available at: https://www.mdpi.com/2071-1050/15/7/5123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err="1">
                <a:solidFill>
                  <a:srgbClr val="000000"/>
                </a:solidFill>
                <a:effectLst/>
                <a:latin typeface="Times New Roman" panose="02020603050405020304" pitchFamily="18" charset="0"/>
                <a:ea typeface="Times New Roman" panose="02020603050405020304" pitchFamily="18" charset="0"/>
              </a:rPr>
              <a:t>Maneejuk</a:t>
            </a:r>
            <a:r>
              <a:rPr lang="en-US" sz="900" dirty="0">
                <a:solidFill>
                  <a:srgbClr val="000000"/>
                </a:solidFill>
                <a:effectLst/>
                <a:latin typeface="Times New Roman" panose="02020603050405020304" pitchFamily="18" charset="0"/>
                <a:ea typeface="Times New Roman" panose="02020603050405020304" pitchFamily="18" charset="0"/>
              </a:rPr>
              <a:t>, P., </a:t>
            </a:r>
            <a:r>
              <a:rPr lang="en-US" sz="900" dirty="0" err="1">
                <a:solidFill>
                  <a:srgbClr val="000000"/>
                </a:solidFill>
                <a:effectLst/>
                <a:latin typeface="Times New Roman" panose="02020603050405020304" pitchFamily="18" charset="0"/>
                <a:ea typeface="Times New Roman" panose="02020603050405020304" pitchFamily="18" charset="0"/>
              </a:rPr>
              <a:t>Kaewtathip</a:t>
            </a:r>
            <a:r>
              <a:rPr lang="en-US" sz="900" dirty="0">
                <a:solidFill>
                  <a:srgbClr val="000000"/>
                </a:solidFill>
                <a:effectLst/>
                <a:latin typeface="Times New Roman" panose="02020603050405020304" pitchFamily="18" charset="0"/>
                <a:ea typeface="Times New Roman" panose="02020603050405020304" pitchFamily="18" charset="0"/>
              </a:rPr>
              <a:t>, N., &amp; </a:t>
            </a:r>
            <a:r>
              <a:rPr lang="en-US" sz="900" dirty="0" err="1">
                <a:solidFill>
                  <a:srgbClr val="000000"/>
                </a:solidFill>
                <a:effectLst/>
                <a:latin typeface="Times New Roman" panose="02020603050405020304" pitchFamily="18" charset="0"/>
                <a:ea typeface="Times New Roman" panose="02020603050405020304" pitchFamily="18" charset="0"/>
              </a:rPr>
              <a:t>Yamaka</a:t>
            </a:r>
            <a:r>
              <a:rPr lang="en-US" sz="900" dirty="0">
                <a:solidFill>
                  <a:srgbClr val="000000"/>
                </a:solidFill>
                <a:effectLst/>
                <a:latin typeface="Times New Roman" panose="02020603050405020304" pitchFamily="18" charset="0"/>
                <a:ea typeface="Times New Roman" panose="02020603050405020304" pitchFamily="18" charset="0"/>
              </a:rPr>
              <a:t>, W. (2024). The influence of the Ukraine-Russia conflict on food price cycles. Energy Economics, 128, 107218. Available at: https://www.econbiz.de/Record/the-influence-of-the-ukraine-russia-conflict-on-renewable-and-fossil-energy-price-cycles-paravee-maneejuk/10014558858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900" dirty="0">
                <a:solidFill>
                  <a:srgbClr val="000000"/>
                </a:solidFill>
                <a:effectLst/>
                <a:latin typeface="Times New Roman" panose="02020603050405020304" pitchFamily="18" charset="0"/>
                <a:ea typeface="Times New Roman" panose="02020603050405020304" pitchFamily="18" charset="0"/>
              </a:rPr>
              <a:t>Marriott International &amp; WWF. (2023). Hotel Kitchen Toolkit. Available at: https://hotelkitchen.org/toolkit/ [Accessed on: 27 October 2025].</a:t>
            </a:r>
            <a:endParaRPr lang="en-AE" sz="9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endParaRPr lang="en-AE" sz="900" dirty="0">
              <a:solidFill>
                <a:srgbClr val="000000"/>
              </a:solidFill>
              <a:effectLst/>
              <a:latin typeface="Times New Roman" panose="02020603050405020304" pitchFamily="18" charset="0"/>
              <a:ea typeface="Times New Roman" panose="02020603050405020304" pitchFamily="18" charset="0"/>
            </a:endParaRPr>
          </a:p>
        </p:txBody>
      </p:sp>
      <p:sp>
        <p:nvSpPr>
          <p:cNvPr id="2" name="Slide Number Placeholder 1">
            <a:extLst>
              <a:ext uri="{FF2B5EF4-FFF2-40B4-BE49-F238E27FC236}">
                <a16:creationId xmlns:a16="http://schemas.microsoft.com/office/drawing/2014/main" id="{981F1302-0CF8-E3CB-7CA0-6A9BACFD026D}"/>
              </a:ext>
            </a:extLst>
          </p:cNvPr>
          <p:cNvSpPr>
            <a:spLocks noGrp="1"/>
          </p:cNvSpPr>
          <p:nvPr>
            <p:ph type="sldNum" sz="quarter" idx="4"/>
          </p:nvPr>
        </p:nvSpPr>
        <p:spPr>
          <a:xfrm>
            <a:off x="8534400" y="6121252"/>
            <a:ext cx="2743200" cy="365125"/>
          </a:xfrm>
        </p:spPr>
        <p:txBody>
          <a:bodyPr/>
          <a:lstStyle/>
          <a:p>
            <a:fld id="{B5CEABB6-07DC-46E8-9B57-56EC44A396E5}" type="slidenum">
              <a:rPr lang="en-US" smtClean="0"/>
              <a:pPr/>
              <a:t>23</a:t>
            </a:fld>
            <a:endParaRPr lang="en-US" dirty="0"/>
          </a:p>
        </p:txBody>
      </p:sp>
    </p:spTree>
    <p:extLst>
      <p:ext uri="{BB962C8B-B14F-4D97-AF65-F5344CB8AC3E}">
        <p14:creationId xmlns:p14="http://schemas.microsoft.com/office/powerpoint/2010/main" val="23669090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3E80E-2A20-2D31-11BB-207E97E1262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CD4F8EF-C202-3022-9267-CD6238E704D9}"/>
              </a:ext>
            </a:extLst>
          </p:cNvPr>
          <p:cNvSpPr>
            <a:spLocks noGrp="1"/>
          </p:cNvSpPr>
          <p:nvPr>
            <p:ph type="title"/>
          </p:nvPr>
        </p:nvSpPr>
        <p:spPr>
          <a:xfrm>
            <a:off x="929640" y="485113"/>
            <a:ext cx="10515600" cy="1531525"/>
          </a:xfrm>
        </p:spPr>
        <p:txBody>
          <a:bodyPr/>
          <a:lstStyle/>
          <a:p>
            <a:r>
              <a:rPr lang="en-GB" dirty="0"/>
              <a:t>Reference List</a:t>
            </a:r>
            <a:endParaRPr lang="en-GB" dirty="0">
              <a:effectLst/>
            </a:endParaRPr>
          </a:p>
        </p:txBody>
      </p:sp>
      <p:sp>
        <p:nvSpPr>
          <p:cNvPr id="8" name="Content Placeholder 7">
            <a:extLst>
              <a:ext uri="{FF2B5EF4-FFF2-40B4-BE49-F238E27FC236}">
                <a16:creationId xmlns:a16="http://schemas.microsoft.com/office/drawing/2014/main" id="{0A9D7F57-04E7-8C4E-7190-2FD1244DC182}"/>
              </a:ext>
            </a:extLst>
          </p:cNvPr>
          <p:cNvSpPr>
            <a:spLocks noGrp="1"/>
          </p:cNvSpPr>
          <p:nvPr>
            <p:ph sz="quarter" idx="10"/>
          </p:nvPr>
        </p:nvSpPr>
        <p:spPr>
          <a:xfrm>
            <a:off x="981347" y="1604865"/>
            <a:ext cx="10229306" cy="4282751"/>
          </a:xfrm>
        </p:spPr>
        <p:txBody>
          <a:bodyPr>
            <a:normAutofit fontScale="92500" lnSpcReduction="10000"/>
          </a:bodyPr>
          <a:lstStyle/>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Marriott International. (2023). Serve 360 Progress Report 2023. https://serve360.marriott.com Available at: https://serve360.marriott.com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Marriott International. (2024). ESG Report 2024. Available at: https://serve360.marriott.com/wp-content/uploads/2024/07/2024ESGProgress.pdf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err="1">
                <a:solidFill>
                  <a:srgbClr val="000000"/>
                </a:solidFill>
                <a:effectLst/>
                <a:latin typeface="Times New Roman" panose="02020603050405020304" pitchFamily="18" charset="0"/>
                <a:ea typeface="Times New Roman" panose="02020603050405020304" pitchFamily="18" charset="0"/>
              </a:rPr>
              <a:t>Papargyropoulou</a:t>
            </a:r>
            <a:r>
              <a:rPr lang="en-US" sz="1000" dirty="0">
                <a:solidFill>
                  <a:srgbClr val="000000"/>
                </a:solidFill>
                <a:effectLst/>
                <a:latin typeface="Times New Roman" panose="02020603050405020304" pitchFamily="18" charset="0"/>
                <a:ea typeface="Times New Roman" panose="02020603050405020304" pitchFamily="18" charset="0"/>
              </a:rPr>
              <a:t>, E., et al. (2023). Waste hierarchy in hospitality: Revisiting prevention and reuse. Waste Management, 156, 85–98. Available at: https://www.tandfonline.com/doi/pdf/10.1080/13683500.2024.2304119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Premier, R., &amp; Thomas, E. (2023). Evaluating waste-to-value strategies in luxury hotels. Journal of Cleaner Production, 412, 137296. Available at: https://colab.ws/articles/10.1016%2Fj.annale.2023.100090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Statista. (2024). Hotel industry food waste generation worldwide. Available at: https://www.statista.com/statistics/1220036/food-waste-hotel-industry-worldwide/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Sustainable Hospitality Alliance. (2024). Global Hotel Sustainability Benchmarking. Available at: https://sustainablehospitalityalliance.org/resource/global-hotel-sustainability-benchmarking/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UNEP &amp; FAO. (2023). Reducing Food Waste through Sustainable Practices. Available at: https://www.unep.org/resources/report/reducing-food-waste-through-sustainable-practices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UNEP. (2024). Food Waste Index Report 2024. Available at: https://www.unep.org/resources/publication/food-waste-index-report-2024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UNWTO. (2024). Global Tourism Sustainability Outlook. Available at: https://www.unwto.org/news/un-adopts-a-new-global-standard-to-measure-the-sustainability-of-tourism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Winnow Solutions. (2024). AI Technology for Food Waste Reduction. Available at: https://www.winnowsolutions.com/blog/ai-technology-for-food-waste-reduction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World Resources Institute. (2023). Hotel Kitchen Case Studies. Available at: https://www.wri.org/research/hotel-kitchen-case-studies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World Wildlife Fund. (2023). Reducing Food Waste in Hotels. Available at: https://www.worldwildlife.org/publications/reducing-food-waste-in-hotels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WRAP. (2022). The Business Case for Reducing Food Waste in the Hospitality Sector. Available at: https://wrap.org.uk/resources/report/business-case-reducing-food-waste-hospitality-sector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WRAP. (2023). Hospitality and Food Service Waste Review. Available at: https://wrap.org.uk/resources?sectors=1510&amp;type=All&amp;field_initiatives_target_id=All&amp;page=1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WRI. (2023). Food Loss and Waste Accounting and Reporting Standard. Available at: https://flwprotocol.org/flw-standard/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WTO. (2024). Sustainable consumption and production in tourism. Available at: https://www.wto.org/english/news_e/news24_e/presconsum_01apr24_e.htm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a:p>
            <a:pPr marL="0" indent="0" algn="just">
              <a:lnSpc>
                <a:spcPct val="150000"/>
              </a:lnSpc>
              <a:spcBef>
                <a:spcPts val="0"/>
              </a:spcBef>
              <a:spcAft>
                <a:spcPts val="0"/>
              </a:spcAft>
              <a:buNone/>
            </a:pPr>
            <a:r>
              <a:rPr lang="en-US" sz="1000" dirty="0">
                <a:solidFill>
                  <a:srgbClr val="000000"/>
                </a:solidFill>
                <a:effectLst/>
                <a:latin typeface="Times New Roman" panose="02020603050405020304" pitchFamily="18" charset="0"/>
                <a:ea typeface="Times New Roman" panose="02020603050405020304" pitchFamily="18" charset="0"/>
              </a:rPr>
              <a:t>WTTC. (2024). Travel &amp; Tourism: A Force for Good Report. Available at: https://wttc.org/news/travel-and-tourism-set-to-break-all-records-in-2024-reveals-wttc [Accessed on: 27 October 2025].</a:t>
            </a:r>
            <a:endParaRPr lang="en-AE" sz="1000" dirty="0">
              <a:solidFill>
                <a:srgbClr val="000000"/>
              </a:solidFill>
              <a:effectLst/>
              <a:latin typeface="Times New Roman" panose="02020603050405020304" pitchFamily="18" charset="0"/>
              <a:ea typeface="Times New Roman" panose="02020603050405020304" pitchFamily="18" charset="0"/>
            </a:endParaRPr>
          </a:p>
        </p:txBody>
      </p:sp>
      <p:sp>
        <p:nvSpPr>
          <p:cNvPr id="2" name="Slide Number Placeholder 1">
            <a:extLst>
              <a:ext uri="{FF2B5EF4-FFF2-40B4-BE49-F238E27FC236}">
                <a16:creationId xmlns:a16="http://schemas.microsoft.com/office/drawing/2014/main" id="{8E0C9BBA-0555-0849-30BD-E9915A3FDEBC}"/>
              </a:ext>
            </a:extLst>
          </p:cNvPr>
          <p:cNvSpPr>
            <a:spLocks noGrp="1"/>
          </p:cNvSpPr>
          <p:nvPr>
            <p:ph type="sldNum" sz="quarter" idx="4"/>
          </p:nvPr>
        </p:nvSpPr>
        <p:spPr>
          <a:xfrm>
            <a:off x="8534400" y="6121252"/>
            <a:ext cx="2743200" cy="365125"/>
          </a:xfrm>
        </p:spPr>
        <p:txBody>
          <a:bodyPr/>
          <a:lstStyle/>
          <a:p>
            <a:fld id="{B5CEABB6-07DC-46E8-9B57-56EC44A396E5}" type="slidenum">
              <a:rPr lang="en-US" smtClean="0"/>
              <a:pPr/>
              <a:t>24</a:t>
            </a:fld>
            <a:endParaRPr lang="en-US" dirty="0"/>
          </a:p>
        </p:txBody>
      </p:sp>
    </p:spTree>
    <p:extLst>
      <p:ext uri="{BB962C8B-B14F-4D97-AF65-F5344CB8AC3E}">
        <p14:creationId xmlns:p14="http://schemas.microsoft.com/office/powerpoint/2010/main" val="2091883326"/>
      </p:ext>
    </p:extLst>
  </p:cSld>
  <p:clrMapOvr>
    <a:masterClrMapping/>
  </p:clrMapOvr>
</p:sld>
</file>

<file path=ppt/theme/theme1.xml><?xml version="1.0" encoding="utf-8"?>
<a:theme xmlns:a="http://schemas.openxmlformats.org/drawingml/2006/main" name="Custom">
  <a:themeElements>
    <a:clrScheme name="Custom 77">
      <a:dk1>
        <a:sysClr val="windowText" lastClr="000000"/>
      </a:dk1>
      <a:lt1>
        <a:sysClr val="window" lastClr="FFFFFF"/>
      </a:lt1>
      <a:dk2>
        <a:srgbClr val="44546A"/>
      </a:dk2>
      <a:lt2>
        <a:srgbClr val="E7E6E6"/>
      </a:lt2>
      <a:accent1>
        <a:srgbClr val="FFB09D"/>
      </a:accent1>
      <a:accent2>
        <a:srgbClr val="FFD7C7"/>
      </a:accent2>
      <a:accent3>
        <a:srgbClr val="FFE9E0"/>
      </a:accent3>
      <a:accent4>
        <a:srgbClr val="55736D"/>
      </a:accent4>
      <a:accent5>
        <a:srgbClr val="88A88E"/>
      </a:accent5>
      <a:accent6>
        <a:srgbClr val="E6FFFB"/>
      </a:accent6>
      <a:hlink>
        <a:srgbClr val="0563C1"/>
      </a:hlink>
      <a:folHlink>
        <a:srgbClr val="954F72"/>
      </a:folHlink>
    </a:clrScheme>
    <a:fontScheme name="Custom 116">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66722518_win32_SD_v11" id="{6E195932-91F4-4861-8538-848409B20D97}" vid="{F5C82CE7-F5AC-4E30-975C-FD228ED220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{18F9C819-333B-41C1-BE99-F53E9FED676D}TFceab9897-d767-4b88-b01c-396399362f8b9c42cec1_win32-72ccf53ebda5</Template>
  <TotalTime>0</TotalTime>
  <Words>4733</Words>
  <Application>Microsoft Office PowerPoint</Application>
  <PresentationFormat>Widescreen</PresentationFormat>
  <Paragraphs>200</Paragraphs>
  <Slides>24</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Bodoni MT</vt:lpstr>
      <vt:lpstr>Calibri</vt:lpstr>
      <vt:lpstr>quote-cjk-patch</vt:lpstr>
      <vt:lpstr>Source Sans Pro Light</vt:lpstr>
      <vt:lpstr>Times New Roman</vt:lpstr>
      <vt:lpstr>Custom</vt:lpstr>
      <vt:lpstr>Sustainability in Terms of Food Waste and Its Efficacy: A Study on Marriott International   By Zomir Khan   </vt:lpstr>
      <vt:lpstr>PowerPoint Presentation</vt:lpstr>
      <vt:lpstr>Industry Overview</vt:lpstr>
      <vt:lpstr>Problem Statement</vt:lpstr>
      <vt:lpstr>PowerPoint Presentation</vt:lpstr>
      <vt:lpstr>Literature Review - Global Context</vt:lpstr>
      <vt:lpstr>Literature Review - Marriott's Strategy</vt:lpstr>
      <vt:lpstr>Literature Review - Economic &amp; Operational Impacts</vt:lpstr>
      <vt:lpstr>Literature Review - Social &amp; Environmental Dimensions</vt:lpstr>
      <vt:lpstr>Literature Review - Theoretical Frameworks</vt:lpstr>
      <vt:lpstr>PowerPoint Presentation</vt:lpstr>
      <vt:lpstr>Method</vt:lpstr>
      <vt:lpstr>Theme Impact Analysis</vt:lpstr>
      <vt:lpstr>PEST Analysis </vt:lpstr>
      <vt:lpstr>SWOT Analysis </vt:lpstr>
      <vt:lpstr>SWOT Analysis </vt:lpstr>
      <vt:lpstr>Organisational Impact and Efficacy</vt:lpstr>
      <vt:lpstr>PowerPoint Presentation</vt:lpstr>
      <vt:lpstr>Conclusion</vt:lpstr>
      <vt:lpstr>PowerPoint Presentation</vt:lpstr>
      <vt:lpstr>Recommendations</vt:lpstr>
      <vt:lpstr>PowerPoint Presentation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2025-10-29T18:56:24Z</dcterms:created>
  <dcterms:modified xsi:type="dcterms:W3CDTF">2025-11-06T21:14:22Z</dcterms:modified>
</cp:coreProperties>
</file>