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331" r:id="rId2"/>
    <p:sldId id="332" r:id="rId3"/>
    <p:sldId id="333" r:id="rId4"/>
    <p:sldId id="340" r:id="rId5"/>
    <p:sldId id="341" r:id="rId6"/>
    <p:sldId id="342" r:id="rId7"/>
    <p:sldId id="343" r:id="rId8"/>
    <p:sldId id="344" r:id="rId9"/>
    <p:sldId id="345" r:id="rId10"/>
    <p:sldId id="346" r:id="rId11"/>
  </p:sldIdLst>
  <p:sldSz cx="9144000" cy="6858000" type="screen4x3"/>
  <p:notesSz cx="6858000" cy="9144000"/>
  <p:custDataLst>
    <p:tags r:id="rId14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aser" initials="0" lastIdx="4" clrIdx="0"/>
  <p:cmAuthor id="1" name="V, Sindhuja" initials="VS" lastIdx="4" clrIdx="1"/>
  <p:cmAuthor id="2" name="lw-dlf" initials="Q" lastIdx="2" clrIdx="2"/>
  <p:cmAuthor id="3" name="lw_dlf" initials="Q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AF0D2"/>
    <a:srgbClr val="CCFFFF"/>
    <a:srgbClr val="FF0000"/>
    <a:srgbClr val="FFCC99"/>
    <a:srgbClr val="CCFFCC"/>
    <a:srgbClr val="99CCFF"/>
    <a:srgbClr val="CC99FF"/>
    <a:srgbClr val="CCCCFF"/>
    <a:srgbClr val="FF9966"/>
    <a:srgbClr val="CC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0155" autoAdjust="0"/>
    <p:restoredTop sz="94683" autoAdjust="0"/>
  </p:normalViewPr>
  <p:slideViewPr>
    <p:cSldViewPr showGuides="1">
      <p:cViewPr varScale="1">
        <p:scale>
          <a:sx n="79" d="100"/>
          <a:sy n="79" d="100"/>
        </p:scale>
        <p:origin x="-102" y="-618"/>
      </p:cViewPr>
      <p:guideLst>
        <p:guide orient="horz"/>
        <p:guide orient="horz" pos="537"/>
        <p:guide orient="horz" pos="1058"/>
        <p:guide orient="horz" pos="3905"/>
        <p:guide pos="5511"/>
        <p:guide pos="378"/>
        <p:guide pos="287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gs" Target="tags/tag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74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92A3A8A0-3AAF-4D91-B16E-44AF8E79ED3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28580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150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81F4D73B-AA89-4C78-A584-020D5504E1B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79393950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C665811-072B-42C3-AAAE-3D99EC2B5852}" type="slidenum">
              <a:rPr lang="en-GB"/>
              <a:pPr/>
              <a:t>3</a:t>
            </a:fld>
            <a:endParaRPr lang="en-GB" dirty="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0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l">
              <a:defRPr/>
            </a:pPr>
            <a:r>
              <a:rPr lang="en-GB" altLang="en-US" sz="800" dirty="0"/>
              <a:t>Slide </a:t>
            </a:r>
            <a:r>
              <a:rPr lang="en-GB" altLang="en-US" sz="800" dirty="0" smtClean="0"/>
              <a:t>9.</a:t>
            </a:r>
            <a:fld id="{AC078460-10DE-47CE-A288-BF9A97944FAA}" type="slidenum">
              <a:rPr lang="en-GB" altLang="en-US" sz="800" smtClean="0"/>
              <a:pPr algn="l">
                <a:defRPr/>
              </a:pPr>
              <a:t>‹#›</a:t>
            </a:fld>
            <a:endParaRPr lang="en-GB" altLang="en-US" sz="800" dirty="0">
              <a:latin typeface="Times" pitchFamily="18" charset="0"/>
            </a:endParaRPr>
          </a:p>
        </p:txBody>
      </p:sp>
      <p:sp>
        <p:nvSpPr>
          <p:cNvPr id="4" name="Text Box 23"/>
          <p:cNvSpPr txBox="1">
            <a:spLocks noChangeArrowheads="1"/>
          </p:cNvSpPr>
          <p:nvPr userDrawn="1"/>
        </p:nvSpPr>
        <p:spPr bwMode="auto">
          <a:xfrm>
            <a:off x="871386" y="6524627"/>
            <a:ext cx="7978977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IN" altLang="en-US" sz="800" dirty="0">
                <a:cs typeface="Times New Roman" pitchFamily="18" charset="0"/>
              </a:rPr>
              <a:t>© 2017, 2015, 2012 Pearson education, Inc. All Rights Reserved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520700" y="2167116"/>
            <a:ext cx="8102600" cy="2523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E" sz="40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Chapter 9</a:t>
            </a:r>
            <a:endParaRPr lang="en-IE" sz="4000" kern="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1200"/>
              </a:spcBef>
              <a:spcAft>
                <a:spcPts val="0"/>
              </a:spcAft>
              <a:defRPr/>
            </a:pPr>
            <a:r>
              <a:rPr lang="en-IN" sz="3600" b="1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The process of operations </a:t>
            </a:r>
            <a:br>
              <a:rPr lang="en-IN" sz="3600" b="1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</a:br>
            <a:r>
              <a:rPr lang="en-IN" sz="3600" b="1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strategy – formulation and implementation</a:t>
            </a:r>
            <a:endParaRPr lang="en-IN" sz="3600" b="1" kern="0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0" y="27040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2800" b="1" dirty="0" smtClean="0"/>
              <a:t>The formulation and implementation stages </a:t>
            </a:r>
            <a:br>
              <a:rPr lang="en-GB" sz="2800" b="1" dirty="0" smtClean="0"/>
            </a:br>
            <a:r>
              <a:rPr lang="en-GB" sz="2800" b="1" dirty="0" smtClean="0"/>
              <a:t>of the </a:t>
            </a:r>
            <a:r>
              <a:rPr lang="en-GB" sz="2800" b="1" dirty="0"/>
              <a:t>process of </a:t>
            </a:r>
            <a:r>
              <a:rPr lang="en-GB" sz="2800" b="1" dirty="0" smtClean="0"/>
              <a:t>operations strategy</a:t>
            </a:r>
            <a:endParaRPr lang="en-GB" sz="2800" b="1" dirty="0"/>
          </a:p>
        </p:txBody>
      </p:sp>
      <p:grpSp>
        <p:nvGrpSpPr>
          <p:cNvPr id="26" name="Group 25"/>
          <p:cNvGrpSpPr/>
          <p:nvPr/>
        </p:nvGrpSpPr>
        <p:grpSpPr>
          <a:xfrm>
            <a:off x="611560" y="2302726"/>
            <a:ext cx="7920880" cy="2782458"/>
            <a:chOff x="1412776" y="2302726"/>
            <a:chExt cx="4320480" cy="1413770"/>
          </a:xfrm>
        </p:grpSpPr>
        <p:sp>
          <p:nvSpPr>
            <p:cNvPr id="29" name="Rectangle 28"/>
            <p:cNvSpPr/>
            <p:nvPr/>
          </p:nvSpPr>
          <p:spPr bwMode="auto">
            <a:xfrm>
              <a:off x="1887383" y="3203848"/>
              <a:ext cx="1428760" cy="512648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30" name="Rectangle 29"/>
            <p:cNvSpPr/>
            <p:nvPr/>
          </p:nvSpPr>
          <p:spPr bwMode="auto">
            <a:xfrm>
              <a:off x="3836159" y="3203848"/>
              <a:ext cx="1428760" cy="512648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31" name="Rectangle 30"/>
            <p:cNvSpPr/>
            <p:nvPr/>
          </p:nvSpPr>
          <p:spPr bwMode="auto">
            <a:xfrm>
              <a:off x="1887383" y="2302726"/>
              <a:ext cx="1428760" cy="512648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32" name="Rectangle 31"/>
            <p:cNvSpPr/>
            <p:nvPr/>
          </p:nvSpPr>
          <p:spPr bwMode="auto">
            <a:xfrm>
              <a:off x="3836159" y="2302726"/>
              <a:ext cx="1428760" cy="512648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33" name="Right Arrow 32"/>
            <p:cNvSpPr/>
            <p:nvPr/>
          </p:nvSpPr>
          <p:spPr bwMode="auto">
            <a:xfrm>
              <a:off x="3356992" y="2411760"/>
              <a:ext cx="432048" cy="216024"/>
            </a:xfrm>
            <a:prstGeom prst="rightArrow">
              <a:avLst/>
            </a:prstGeom>
            <a:solidFill>
              <a:schemeClr val="accent2">
                <a:lumMod val="60000"/>
                <a:lumOff val="4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34" name="Text Box 13"/>
            <p:cNvSpPr txBox="1">
              <a:spLocks noChangeArrowheads="1"/>
            </p:cNvSpPr>
            <p:nvPr/>
          </p:nvSpPr>
          <p:spPr bwMode="auto">
            <a:xfrm>
              <a:off x="1851664" y="2339752"/>
              <a:ext cx="1500198" cy="35967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 smtClean="0"/>
                <a:t>Operations strategy</a:t>
              </a:r>
            </a:p>
            <a:p>
              <a:pPr algn="ctr"/>
              <a:r>
                <a:rPr lang="en-US" sz="2000" dirty="0" smtClean="0"/>
                <a:t>formulation</a:t>
              </a:r>
              <a:endParaRPr lang="en-GB" sz="2000" dirty="0"/>
            </a:p>
          </p:txBody>
        </p:sp>
        <p:sp>
          <p:nvSpPr>
            <p:cNvPr id="35" name="Text Box 13"/>
            <p:cNvSpPr txBox="1">
              <a:spLocks noChangeArrowheads="1"/>
            </p:cNvSpPr>
            <p:nvPr/>
          </p:nvSpPr>
          <p:spPr bwMode="auto">
            <a:xfrm>
              <a:off x="3800440" y="2339752"/>
              <a:ext cx="1500198" cy="35967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 smtClean="0"/>
                <a:t>Operations strategy</a:t>
              </a:r>
            </a:p>
            <a:p>
              <a:pPr algn="ctr"/>
              <a:r>
                <a:rPr lang="en-US" sz="2000" dirty="0" smtClean="0"/>
                <a:t>implementation</a:t>
              </a:r>
              <a:endParaRPr lang="en-GB" sz="2000" dirty="0"/>
            </a:p>
          </p:txBody>
        </p:sp>
        <p:sp>
          <p:nvSpPr>
            <p:cNvPr id="36" name="Text Box 13"/>
            <p:cNvSpPr txBox="1">
              <a:spLocks noChangeArrowheads="1"/>
            </p:cNvSpPr>
            <p:nvPr/>
          </p:nvSpPr>
          <p:spPr bwMode="auto">
            <a:xfrm>
              <a:off x="3800440" y="3275856"/>
              <a:ext cx="1500198" cy="35967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 smtClean="0"/>
                <a:t>Operations strategy</a:t>
              </a:r>
            </a:p>
            <a:p>
              <a:pPr algn="ctr"/>
              <a:r>
                <a:rPr lang="en-US" sz="2000" dirty="0" smtClean="0"/>
                <a:t>monitoring</a:t>
              </a:r>
              <a:endParaRPr lang="en-GB" sz="2000" dirty="0"/>
            </a:p>
          </p:txBody>
        </p:sp>
        <p:sp>
          <p:nvSpPr>
            <p:cNvPr id="37" name="Text Box 13"/>
            <p:cNvSpPr txBox="1">
              <a:spLocks noChangeArrowheads="1"/>
            </p:cNvSpPr>
            <p:nvPr/>
          </p:nvSpPr>
          <p:spPr bwMode="auto">
            <a:xfrm>
              <a:off x="1851664" y="3275856"/>
              <a:ext cx="1500198" cy="35967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 smtClean="0"/>
                <a:t>Operations strategy</a:t>
              </a:r>
            </a:p>
            <a:p>
              <a:pPr algn="ctr"/>
              <a:r>
                <a:rPr lang="en-US" sz="2000" dirty="0" smtClean="0"/>
                <a:t>control</a:t>
              </a:r>
              <a:endParaRPr lang="en-GB" sz="2000" dirty="0"/>
            </a:p>
          </p:txBody>
        </p:sp>
        <p:sp>
          <p:nvSpPr>
            <p:cNvPr id="38" name="Circular Arrow 37"/>
            <p:cNvSpPr/>
            <p:nvPr/>
          </p:nvSpPr>
          <p:spPr>
            <a:xfrm rot="5400000">
              <a:off x="4833156" y="2591780"/>
              <a:ext cx="1008112" cy="792088"/>
            </a:xfrm>
            <a:prstGeom prst="circularArrow">
              <a:avLst/>
            </a:prstGeom>
            <a:solidFill>
              <a:srgbClr val="ADADEB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 dirty="0">
                <a:solidFill>
                  <a:schemeClr val="tx1"/>
                </a:solidFill>
              </a:endParaRPr>
            </a:p>
          </p:txBody>
        </p:sp>
        <p:sp>
          <p:nvSpPr>
            <p:cNvPr id="39" name="Circular Arrow 38"/>
            <p:cNvSpPr/>
            <p:nvPr/>
          </p:nvSpPr>
          <p:spPr>
            <a:xfrm rot="5400000" flipH="1" flipV="1">
              <a:off x="1304764" y="2663788"/>
              <a:ext cx="1008112" cy="792088"/>
            </a:xfrm>
            <a:prstGeom prst="circularArrow">
              <a:avLst/>
            </a:prstGeom>
            <a:solidFill>
              <a:srgbClr val="ADADEB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 dirty="0">
                <a:solidFill>
                  <a:schemeClr val="tx1"/>
                </a:solidFill>
              </a:endParaRPr>
            </a:p>
          </p:txBody>
        </p:sp>
        <p:sp>
          <p:nvSpPr>
            <p:cNvPr id="40" name="Right Arrow 39"/>
            <p:cNvSpPr/>
            <p:nvPr/>
          </p:nvSpPr>
          <p:spPr bwMode="auto">
            <a:xfrm flipH="1">
              <a:off x="3356992" y="3491880"/>
              <a:ext cx="432048" cy="216024"/>
            </a:xfrm>
            <a:prstGeom prst="rightArrow">
              <a:avLst/>
            </a:prstGeom>
            <a:solidFill>
              <a:schemeClr val="accent2">
                <a:lumMod val="60000"/>
                <a:lumOff val="4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</p:grpSp>
      <p:sp>
        <p:nvSpPr>
          <p:cNvPr id="41" name="Rectangle 40"/>
          <p:cNvSpPr/>
          <p:nvPr/>
        </p:nvSpPr>
        <p:spPr bwMode="auto">
          <a:xfrm>
            <a:off x="1006421" y="2123728"/>
            <a:ext cx="6864762" cy="1521296"/>
          </a:xfrm>
          <a:prstGeom prst="rect">
            <a:avLst/>
          </a:prstGeom>
          <a:noFill/>
          <a:ln w="38100" cap="flat" cmpd="sng" algn="ctr">
            <a:solidFill>
              <a:schemeClr val="accent2">
                <a:lumMod val="75000"/>
              </a:schemeClr>
            </a:solidFill>
            <a:prstDash val="dash"/>
            <a:round/>
            <a:headEnd type="none" w="sm" len="med"/>
            <a:tailEnd type="stealth" w="sm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43" name="Text Box 31"/>
          <p:cNvSpPr txBox="1">
            <a:spLocks noChangeArrowheads="1"/>
          </p:cNvSpPr>
          <p:nvPr/>
        </p:nvSpPr>
        <p:spPr bwMode="auto">
          <a:xfrm>
            <a:off x="0" y="25368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2800" b="1" dirty="0" smtClean="0"/>
              <a:t>In </a:t>
            </a:r>
            <a:r>
              <a:rPr lang="en-GB" sz="2800" b="1" dirty="0"/>
              <a:t>operations strategy ‘fit’ is the alignment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between </a:t>
            </a:r>
            <a:r>
              <a:rPr lang="en-GB" sz="2800" b="1" dirty="0"/>
              <a:t>market and operations capability</a:t>
            </a:r>
            <a:endParaRPr lang="en-US" sz="2800" b="1" dirty="0"/>
          </a:p>
        </p:txBody>
      </p:sp>
      <p:grpSp>
        <p:nvGrpSpPr>
          <p:cNvPr id="17" name="Group 16"/>
          <p:cNvGrpSpPr>
            <a:grpSpLocks noChangeAspect="1"/>
          </p:cNvGrpSpPr>
          <p:nvPr/>
        </p:nvGrpSpPr>
        <p:grpSpPr>
          <a:xfrm>
            <a:off x="655485" y="988082"/>
            <a:ext cx="7833030" cy="4943614"/>
            <a:chOff x="2287861" y="616744"/>
            <a:chExt cx="4718306" cy="2371802"/>
          </a:xfrm>
        </p:grpSpPr>
        <p:sp>
          <p:nvSpPr>
            <p:cNvPr id="13330" name="Line 18"/>
            <p:cNvSpPr>
              <a:spLocks noChangeShapeType="1"/>
            </p:cNvSpPr>
            <p:nvPr/>
          </p:nvSpPr>
          <p:spPr bwMode="auto">
            <a:xfrm flipV="1">
              <a:off x="2654300" y="616744"/>
              <a:ext cx="2117" cy="205621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none" w="sm" len="lg"/>
              <a:tailEnd type="triangle" w="sm" len="lg"/>
            </a:ln>
            <a:effectLst/>
          </p:spPr>
          <p:txBody>
            <a:bodyPr wrap="none" anchor="ctr"/>
            <a:lstStyle/>
            <a:p>
              <a:endParaRPr lang="en-GB" sz="2000" dirty="0"/>
            </a:p>
          </p:txBody>
        </p:sp>
        <p:sp>
          <p:nvSpPr>
            <p:cNvPr id="13331" name="Line 19"/>
            <p:cNvSpPr>
              <a:spLocks noChangeShapeType="1"/>
            </p:cNvSpPr>
            <p:nvPr/>
          </p:nvSpPr>
          <p:spPr bwMode="auto">
            <a:xfrm>
              <a:off x="2675467" y="2674144"/>
              <a:ext cx="3655484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none" w="sm" len="lg"/>
              <a:tailEnd type="triangle" w="sm" len="lg"/>
            </a:ln>
            <a:effectLst/>
          </p:spPr>
          <p:txBody>
            <a:bodyPr wrap="none" anchor="ctr"/>
            <a:lstStyle/>
            <a:p>
              <a:endParaRPr lang="en-GB" sz="2000" dirty="0"/>
            </a:p>
          </p:txBody>
        </p:sp>
        <p:sp>
          <p:nvSpPr>
            <p:cNvPr id="13332" name="Line 20"/>
            <p:cNvSpPr>
              <a:spLocks noChangeShapeType="1"/>
            </p:cNvSpPr>
            <p:nvPr/>
          </p:nvSpPr>
          <p:spPr bwMode="auto">
            <a:xfrm flipV="1">
              <a:off x="2641600" y="731044"/>
              <a:ext cx="3386667" cy="194310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 type="none" w="sm" len="lg"/>
              <a:tailEnd type="none" w="sm" len="lg"/>
            </a:ln>
            <a:effectLst/>
          </p:spPr>
          <p:txBody>
            <a:bodyPr wrap="none" anchor="ctr"/>
            <a:lstStyle/>
            <a:p>
              <a:endParaRPr lang="en-GB" sz="2000" dirty="0"/>
            </a:p>
          </p:txBody>
        </p:sp>
        <p:sp>
          <p:nvSpPr>
            <p:cNvPr id="13334" name="Line 22"/>
            <p:cNvSpPr>
              <a:spLocks noChangeShapeType="1"/>
            </p:cNvSpPr>
            <p:nvPr/>
          </p:nvSpPr>
          <p:spPr bwMode="auto">
            <a:xfrm>
              <a:off x="2652185" y="2024063"/>
              <a:ext cx="1096433" cy="0"/>
            </a:xfrm>
            <a:prstGeom prst="line">
              <a:avLst/>
            </a:prstGeom>
            <a:noFill/>
            <a:ln w="28575" cap="rnd">
              <a:solidFill>
                <a:schemeClr val="tx1"/>
              </a:solidFill>
              <a:prstDash val="sysDot"/>
              <a:round/>
              <a:headEnd type="none" w="sm" len="lg"/>
              <a:tailEnd type="none" w="sm" len="lg"/>
            </a:ln>
            <a:effectLst/>
          </p:spPr>
          <p:txBody>
            <a:bodyPr wrap="none" anchor="ctr"/>
            <a:lstStyle/>
            <a:p>
              <a:endParaRPr lang="en-GB" sz="2000" dirty="0"/>
            </a:p>
          </p:txBody>
        </p:sp>
        <p:sp>
          <p:nvSpPr>
            <p:cNvPr id="13335" name="Line 23"/>
            <p:cNvSpPr>
              <a:spLocks noChangeShapeType="1"/>
            </p:cNvSpPr>
            <p:nvPr/>
          </p:nvSpPr>
          <p:spPr bwMode="auto">
            <a:xfrm>
              <a:off x="3754967" y="2045494"/>
              <a:ext cx="0" cy="631031"/>
            </a:xfrm>
            <a:prstGeom prst="line">
              <a:avLst/>
            </a:prstGeom>
            <a:noFill/>
            <a:ln w="28575" cap="rnd">
              <a:solidFill>
                <a:schemeClr val="tx1"/>
              </a:solidFill>
              <a:prstDash val="sysDot"/>
              <a:round/>
              <a:headEnd type="none" w="sm" len="lg"/>
              <a:tailEnd type="none" w="sm" len="lg"/>
            </a:ln>
            <a:effectLst/>
          </p:spPr>
          <p:txBody>
            <a:bodyPr wrap="none" anchor="ctr"/>
            <a:lstStyle/>
            <a:p>
              <a:endParaRPr lang="en-GB" sz="2000" dirty="0"/>
            </a:p>
          </p:txBody>
        </p:sp>
        <p:sp>
          <p:nvSpPr>
            <p:cNvPr id="13336" name="Text Box 24"/>
            <p:cNvSpPr txBox="1">
              <a:spLocks noChangeArrowheads="1"/>
            </p:cNvSpPr>
            <p:nvPr/>
          </p:nvSpPr>
          <p:spPr bwMode="auto">
            <a:xfrm rot="16200000">
              <a:off x="1701493" y="1408105"/>
              <a:ext cx="1354421" cy="181685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>
                <a:lnSpc>
                  <a:spcPct val="70000"/>
                </a:lnSpc>
                <a:spcBef>
                  <a:spcPct val="50000"/>
                </a:spcBef>
              </a:pPr>
              <a:r>
                <a:rPr lang="en-GB" sz="2000" dirty="0"/>
                <a:t>Market requirements </a:t>
              </a:r>
              <a:endParaRPr lang="en-US" sz="2000" dirty="0"/>
            </a:p>
          </p:txBody>
        </p:sp>
        <p:sp>
          <p:nvSpPr>
            <p:cNvPr id="13338" name="Text Box 26"/>
            <p:cNvSpPr txBox="1">
              <a:spLocks noChangeArrowheads="1"/>
            </p:cNvSpPr>
            <p:nvPr/>
          </p:nvSpPr>
          <p:spPr bwMode="auto">
            <a:xfrm>
              <a:off x="3180513" y="2843837"/>
              <a:ext cx="3033672" cy="144709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>
                <a:lnSpc>
                  <a:spcPct val="70000"/>
                </a:lnSpc>
                <a:spcBef>
                  <a:spcPct val="50000"/>
                </a:spcBef>
              </a:pPr>
              <a:r>
                <a:rPr lang="en-GB" sz="2000" dirty="0"/>
                <a:t>Level of operations resource capability</a:t>
              </a:r>
              <a:endParaRPr lang="en-US" sz="2000" dirty="0"/>
            </a:p>
          </p:txBody>
        </p:sp>
        <p:sp>
          <p:nvSpPr>
            <p:cNvPr id="13355" name="Text Box 43"/>
            <p:cNvSpPr txBox="1">
              <a:spLocks noChangeArrowheads="1"/>
            </p:cNvSpPr>
            <p:nvPr/>
          </p:nvSpPr>
          <p:spPr bwMode="auto">
            <a:xfrm rot="19463305">
              <a:off x="3909484" y="1357311"/>
              <a:ext cx="1320800" cy="188122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dirty="0"/>
                <a:t>Line of fit</a:t>
              </a:r>
              <a:endParaRPr lang="en-US" sz="2000" dirty="0"/>
            </a:p>
          </p:txBody>
        </p:sp>
        <p:sp>
          <p:nvSpPr>
            <p:cNvPr id="13360" name="Text Box 48"/>
            <p:cNvSpPr txBox="1">
              <a:spLocks noChangeArrowheads="1"/>
            </p:cNvSpPr>
            <p:nvPr/>
          </p:nvSpPr>
          <p:spPr bwMode="auto">
            <a:xfrm>
              <a:off x="4764618" y="1608535"/>
              <a:ext cx="2241549" cy="332831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dirty="0"/>
                <a:t>Alignment between market and operations capability</a:t>
              </a:r>
              <a:endParaRPr lang="en-US" sz="2000" dirty="0"/>
            </a:p>
          </p:txBody>
        </p:sp>
        <p:sp>
          <p:nvSpPr>
            <p:cNvPr id="13361" name="Line 49"/>
            <p:cNvSpPr>
              <a:spLocks noChangeShapeType="1"/>
            </p:cNvSpPr>
            <p:nvPr/>
          </p:nvSpPr>
          <p:spPr bwMode="auto">
            <a:xfrm flipH="1" flipV="1">
              <a:off x="4593167" y="1581150"/>
              <a:ext cx="609600" cy="5715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lg"/>
              <a:tailEnd type="stealth" w="sm" len="med"/>
            </a:ln>
            <a:effectLst/>
          </p:spPr>
          <p:txBody>
            <a:bodyPr/>
            <a:lstStyle/>
            <a:p>
              <a:endParaRPr lang="en-GB" sz="2000" dirty="0"/>
            </a:p>
          </p:txBody>
        </p:sp>
        <p:sp>
          <p:nvSpPr>
            <p:cNvPr id="13362" name="Text Box 50"/>
            <p:cNvSpPr txBox="1">
              <a:spLocks noChangeArrowheads="1"/>
            </p:cNvSpPr>
            <p:nvPr/>
          </p:nvSpPr>
          <p:spPr bwMode="auto">
            <a:xfrm>
              <a:off x="2370667" y="1931194"/>
              <a:ext cx="427567" cy="188122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 dirty="0" smtClean="0"/>
                <a:t>Y</a:t>
              </a:r>
              <a:endParaRPr lang="en-US" sz="2000" b="1" dirty="0"/>
            </a:p>
          </p:txBody>
        </p:sp>
        <p:sp>
          <p:nvSpPr>
            <p:cNvPr id="13363" name="Text Box 51"/>
            <p:cNvSpPr txBox="1">
              <a:spLocks noChangeArrowheads="1"/>
            </p:cNvSpPr>
            <p:nvPr/>
          </p:nvSpPr>
          <p:spPr bwMode="auto">
            <a:xfrm>
              <a:off x="3589867" y="2667001"/>
              <a:ext cx="406400" cy="188122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med"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2000" b="1" dirty="0" smtClean="0"/>
                <a:t>X</a:t>
              </a:r>
              <a:endParaRPr lang="en-US" sz="2000" b="1" dirty="0"/>
            </a:p>
          </p:txBody>
        </p:sp>
        <p:sp>
          <p:nvSpPr>
            <p:cNvPr id="13333" name="Oval 21"/>
            <p:cNvSpPr>
              <a:spLocks noChangeArrowheads="1"/>
            </p:cNvSpPr>
            <p:nvPr/>
          </p:nvSpPr>
          <p:spPr bwMode="auto">
            <a:xfrm>
              <a:off x="3691467" y="2002632"/>
              <a:ext cx="122767" cy="69056"/>
            </a:xfrm>
            <a:prstGeom prst="ellipse">
              <a:avLst/>
            </a:prstGeom>
            <a:solidFill>
              <a:srgbClr val="99CCFF"/>
            </a:solidFill>
            <a:ln w="9525">
              <a:solidFill>
                <a:schemeClr val="tx1"/>
              </a:solidFill>
              <a:round/>
              <a:headEnd type="none" w="sm" len="lg"/>
              <a:tailEnd type="none" w="sm" len="lg"/>
            </a:ln>
            <a:effectLst/>
          </p:spPr>
          <p:txBody>
            <a:bodyPr wrap="none" anchor="ctr"/>
            <a:lstStyle/>
            <a:p>
              <a:endParaRPr lang="en-GB" sz="20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161764" y="448799"/>
            <a:ext cx="8820472" cy="52322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‘Fit’ operations resources to market requirements</a:t>
            </a:r>
            <a:endParaRPr lang="en-US" sz="2800" b="1" dirty="0"/>
          </a:p>
        </p:txBody>
      </p:sp>
      <p:sp>
        <p:nvSpPr>
          <p:cNvPr id="7171" name="Oval 4"/>
          <p:cNvSpPr>
            <a:spLocks noChangeArrowheads="1"/>
          </p:cNvSpPr>
          <p:nvPr/>
        </p:nvSpPr>
        <p:spPr bwMode="auto">
          <a:xfrm flipH="1">
            <a:off x="121096" y="2260377"/>
            <a:ext cx="1836738" cy="698500"/>
          </a:xfrm>
          <a:prstGeom prst="ellipse">
            <a:avLst/>
          </a:prstGeom>
          <a:solidFill>
            <a:srgbClr val="66FFCC"/>
          </a:solidFill>
          <a:ln w="9525">
            <a:solidFill>
              <a:schemeClr val="tx1"/>
            </a:solidFill>
            <a:round/>
            <a:headEnd type="none" w="sm" len="lg"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7172" name="Oval 5"/>
          <p:cNvSpPr>
            <a:spLocks noChangeArrowheads="1"/>
          </p:cNvSpPr>
          <p:nvPr/>
        </p:nvSpPr>
        <p:spPr bwMode="auto">
          <a:xfrm flipH="1">
            <a:off x="4007296" y="2193702"/>
            <a:ext cx="1828800" cy="869950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 type="none" w="sm" len="lg"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7173" name="Oval 6"/>
          <p:cNvSpPr>
            <a:spLocks noChangeArrowheads="1"/>
          </p:cNvSpPr>
          <p:nvPr/>
        </p:nvSpPr>
        <p:spPr bwMode="auto">
          <a:xfrm flipH="1">
            <a:off x="2254696" y="1895252"/>
            <a:ext cx="1524000" cy="1447800"/>
          </a:xfrm>
          <a:prstGeom prst="ellipse">
            <a:avLst/>
          </a:prstGeom>
          <a:solidFill>
            <a:srgbClr val="66FFFF"/>
          </a:solidFill>
          <a:ln w="9525">
            <a:solidFill>
              <a:schemeClr val="tx1"/>
            </a:solidFill>
            <a:round/>
            <a:headEnd type="none" w="sm" len="lg"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7174" name="Oval 7"/>
          <p:cNvSpPr>
            <a:spLocks noChangeArrowheads="1"/>
          </p:cNvSpPr>
          <p:nvPr/>
        </p:nvSpPr>
        <p:spPr bwMode="auto">
          <a:xfrm flipH="1">
            <a:off x="6231384" y="2193702"/>
            <a:ext cx="1836737" cy="69850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 type="none" w="sm" len="lg"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7175" name="Oval 8"/>
          <p:cNvSpPr>
            <a:spLocks noChangeArrowheads="1"/>
          </p:cNvSpPr>
          <p:nvPr/>
        </p:nvSpPr>
        <p:spPr bwMode="auto">
          <a:xfrm flipH="1">
            <a:off x="6231384" y="3265264"/>
            <a:ext cx="1836737" cy="69850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 type="none" w="sm" len="lg"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7176" name="Oval 9"/>
          <p:cNvSpPr>
            <a:spLocks noChangeArrowheads="1"/>
          </p:cNvSpPr>
          <p:nvPr/>
        </p:nvSpPr>
        <p:spPr bwMode="auto">
          <a:xfrm flipH="1">
            <a:off x="6229796" y="1196752"/>
            <a:ext cx="1835150" cy="69850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 type="none" w="sm" len="lg"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7177" name="Text Box 10"/>
          <p:cNvSpPr txBox="1">
            <a:spLocks noChangeArrowheads="1"/>
          </p:cNvSpPr>
          <p:nvPr/>
        </p:nvSpPr>
        <p:spPr bwMode="auto">
          <a:xfrm flipH="1">
            <a:off x="349696" y="2285777"/>
            <a:ext cx="1370013" cy="58102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Operations </a:t>
            </a:r>
            <a:r>
              <a:rPr lang="en-GB" sz="1600" dirty="0" smtClean="0"/>
              <a:t>capabilities</a:t>
            </a:r>
            <a:endParaRPr lang="en-US" sz="1600" dirty="0"/>
          </a:p>
        </p:txBody>
      </p:sp>
      <p:sp>
        <p:nvSpPr>
          <p:cNvPr id="7178" name="Text Box 11"/>
          <p:cNvSpPr txBox="1">
            <a:spLocks noChangeArrowheads="1"/>
          </p:cNvSpPr>
          <p:nvPr/>
        </p:nvSpPr>
        <p:spPr bwMode="auto">
          <a:xfrm flipH="1">
            <a:off x="2273746" y="2104802"/>
            <a:ext cx="1444625" cy="1077218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Operations </a:t>
            </a:r>
            <a:r>
              <a:rPr lang="en-GB" sz="1600" dirty="0" smtClean="0"/>
              <a:t>strategy </a:t>
            </a:r>
            <a:r>
              <a:rPr lang="en-GB" sz="1600" dirty="0"/>
              <a:t>d</a:t>
            </a:r>
            <a:r>
              <a:rPr lang="en-GB" sz="1600" dirty="0" smtClean="0"/>
              <a:t>ecision </a:t>
            </a:r>
            <a:r>
              <a:rPr lang="en-GB" sz="1600" dirty="0"/>
              <a:t>a</a:t>
            </a:r>
            <a:r>
              <a:rPr lang="en-GB" sz="1600" dirty="0" smtClean="0"/>
              <a:t>reas</a:t>
            </a:r>
            <a:endParaRPr lang="en-US" sz="1600" dirty="0"/>
          </a:p>
        </p:txBody>
      </p:sp>
      <p:sp>
        <p:nvSpPr>
          <p:cNvPr id="7179" name="Text Box 12"/>
          <p:cNvSpPr txBox="1">
            <a:spLocks noChangeArrowheads="1"/>
          </p:cNvSpPr>
          <p:nvPr/>
        </p:nvSpPr>
        <p:spPr bwMode="auto">
          <a:xfrm flipH="1">
            <a:off x="4083496" y="2207989"/>
            <a:ext cx="1555750" cy="82550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Operations </a:t>
            </a:r>
            <a:r>
              <a:rPr lang="en-GB" sz="1600" dirty="0" smtClean="0"/>
              <a:t>performance </a:t>
            </a:r>
            <a:r>
              <a:rPr lang="en-GB" sz="1600" dirty="0"/>
              <a:t>o</a:t>
            </a:r>
            <a:r>
              <a:rPr lang="en-GB" sz="1600" dirty="0" smtClean="0"/>
              <a:t>bjectives</a:t>
            </a:r>
            <a:endParaRPr lang="en-US" sz="1600" dirty="0"/>
          </a:p>
        </p:txBody>
      </p:sp>
      <p:sp>
        <p:nvSpPr>
          <p:cNvPr id="7180" name="Text Box 13"/>
          <p:cNvSpPr txBox="1">
            <a:spLocks noChangeArrowheads="1"/>
          </p:cNvSpPr>
          <p:nvPr/>
        </p:nvSpPr>
        <p:spPr bwMode="auto">
          <a:xfrm flipH="1">
            <a:off x="6461571" y="2247677"/>
            <a:ext cx="1370013" cy="58102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Market </a:t>
            </a:r>
            <a:r>
              <a:rPr lang="en-GB" sz="1600" dirty="0" smtClean="0"/>
              <a:t>positioning </a:t>
            </a:r>
            <a:endParaRPr lang="en-US" sz="1600" dirty="0"/>
          </a:p>
        </p:txBody>
      </p:sp>
      <p:sp>
        <p:nvSpPr>
          <p:cNvPr id="7181" name="Text Box 14"/>
          <p:cNvSpPr txBox="1">
            <a:spLocks noChangeArrowheads="1"/>
          </p:cNvSpPr>
          <p:nvPr/>
        </p:nvSpPr>
        <p:spPr bwMode="auto">
          <a:xfrm flipH="1">
            <a:off x="6301234" y="1234852"/>
            <a:ext cx="1592262" cy="58102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Market </a:t>
            </a:r>
            <a:r>
              <a:rPr lang="en-GB" sz="1600" dirty="0" smtClean="0"/>
              <a:t>segmentation</a:t>
            </a:r>
            <a:endParaRPr lang="en-US" sz="1600" dirty="0"/>
          </a:p>
        </p:txBody>
      </p:sp>
      <p:sp>
        <p:nvSpPr>
          <p:cNvPr id="7182" name="Text Box 15"/>
          <p:cNvSpPr txBox="1">
            <a:spLocks noChangeArrowheads="1"/>
          </p:cNvSpPr>
          <p:nvPr/>
        </p:nvSpPr>
        <p:spPr bwMode="auto">
          <a:xfrm flipH="1">
            <a:off x="6453634" y="3350989"/>
            <a:ext cx="1370012" cy="582613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Competitor </a:t>
            </a:r>
            <a:r>
              <a:rPr lang="en-GB" sz="1600" dirty="0" smtClean="0"/>
              <a:t>activity</a:t>
            </a:r>
            <a:endParaRPr lang="en-US" sz="1600" dirty="0"/>
          </a:p>
        </p:txBody>
      </p:sp>
      <p:cxnSp>
        <p:nvCxnSpPr>
          <p:cNvPr id="7183" name="AutoShape 16"/>
          <p:cNvCxnSpPr>
            <a:cxnSpLocks noChangeShapeType="1"/>
            <a:stCxn id="7172" idx="6"/>
            <a:endCxn id="7173" idx="2"/>
          </p:cNvCxnSpPr>
          <p:nvPr/>
        </p:nvCxnSpPr>
        <p:spPr bwMode="auto">
          <a:xfrm flipH="1" flipV="1">
            <a:off x="3778696" y="2619152"/>
            <a:ext cx="228600" cy="9525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lg"/>
            <a:tailEnd type="triangle" w="lg" len="med"/>
          </a:ln>
        </p:spPr>
      </p:cxnSp>
      <p:cxnSp>
        <p:nvCxnSpPr>
          <p:cNvPr id="7184" name="AutoShape 17"/>
          <p:cNvCxnSpPr>
            <a:cxnSpLocks noChangeShapeType="1"/>
            <a:stCxn id="7173" idx="6"/>
            <a:endCxn id="7171" idx="2"/>
          </p:cNvCxnSpPr>
          <p:nvPr/>
        </p:nvCxnSpPr>
        <p:spPr bwMode="auto">
          <a:xfrm flipH="1" flipV="1">
            <a:off x="1959421" y="2609627"/>
            <a:ext cx="295275" cy="9525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lg"/>
            <a:tailEnd type="triangle" w="lg" len="med"/>
          </a:ln>
        </p:spPr>
      </p:cxnSp>
      <p:sp>
        <p:nvSpPr>
          <p:cNvPr id="7185" name="Text Box 18"/>
          <p:cNvSpPr txBox="1">
            <a:spLocks noChangeArrowheads="1"/>
          </p:cNvSpPr>
          <p:nvPr/>
        </p:nvSpPr>
        <p:spPr bwMode="auto">
          <a:xfrm flipH="1">
            <a:off x="7664896" y="4644802"/>
            <a:ext cx="1371600" cy="58102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Understand markets</a:t>
            </a:r>
            <a:endParaRPr lang="en-US" sz="1600" dirty="0"/>
          </a:p>
        </p:txBody>
      </p:sp>
      <p:sp>
        <p:nvSpPr>
          <p:cNvPr id="7186" name="Text Box 19"/>
          <p:cNvSpPr txBox="1">
            <a:spLocks noChangeArrowheads="1"/>
          </p:cNvSpPr>
          <p:nvPr/>
        </p:nvSpPr>
        <p:spPr bwMode="auto">
          <a:xfrm flipH="1">
            <a:off x="5988496" y="4506689"/>
            <a:ext cx="1363663" cy="82550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Define competitive position</a:t>
            </a:r>
            <a:endParaRPr lang="en-US" sz="1600" dirty="0"/>
          </a:p>
        </p:txBody>
      </p:sp>
      <p:sp>
        <p:nvSpPr>
          <p:cNvPr id="7187" name="Text Box 20"/>
          <p:cNvSpPr txBox="1">
            <a:spLocks noChangeArrowheads="1"/>
          </p:cNvSpPr>
          <p:nvPr/>
        </p:nvSpPr>
        <p:spPr bwMode="auto">
          <a:xfrm flipH="1">
            <a:off x="4042221" y="4146327"/>
            <a:ext cx="1482725" cy="155892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State market requirements in terms of operations performance objectives</a:t>
            </a:r>
            <a:endParaRPr lang="en-US" sz="1600" dirty="0"/>
          </a:p>
        </p:txBody>
      </p:sp>
      <p:sp>
        <p:nvSpPr>
          <p:cNvPr id="7188" name="Text Box 21"/>
          <p:cNvSpPr txBox="1">
            <a:spLocks noChangeArrowheads="1"/>
          </p:cNvSpPr>
          <p:nvPr/>
        </p:nvSpPr>
        <p:spPr bwMode="auto">
          <a:xfrm flipH="1">
            <a:off x="2443609" y="4393977"/>
            <a:ext cx="1255712" cy="106997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Make strategic operations decisions</a:t>
            </a:r>
            <a:endParaRPr lang="en-US" sz="1600" dirty="0"/>
          </a:p>
        </p:txBody>
      </p:sp>
      <p:sp>
        <p:nvSpPr>
          <p:cNvPr id="7189" name="Text Box 22"/>
          <p:cNvSpPr txBox="1">
            <a:spLocks noChangeArrowheads="1"/>
          </p:cNvSpPr>
          <p:nvPr/>
        </p:nvSpPr>
        <p:spPr bwMode="auto">
          <a:xfrm flipH="1">
            <a:off x="349696" y="4393977"/>
            <a:ext cx="1408113" cy="106997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… to enhance core capabilities</a:t>
            </a:r>
            <a:endParaRPr lang="en-US" sz="1600" dirty="0"/>
          </a:p>
        </p:txBody>
      </p:sp>
      <p:cxnSp>
        <p:nvCxnSpPr>
          <p:cNvPr id="7190" name="AutoShape 23"/>
          <p:cNvCxnSpPr>
            <a:cxnSpLocks noChangeShapeType="1"/>
            <a:stCxn id="7185" idx="3"/>
            <a:endCxn id="7186" idx="1"/>
          </p:cNvCxnSpPr>
          <p:nvPr/>
        </p:nvCxnSpPr>
        <p:spPr bwMode="auto">
          <a:xfrm flipH="1" flipV="1">
            <a:off x="7353746" y="4919439"/>
            <a:ext cx="311150" cy="15875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lg"/>
            <a:tailEnd type="triangle" w="lg" len="med"/>
          </a:ln>
        </p:spPr>
      </p:cxnSp>
      <p:cxnSp>
        <p:nvCxnSpPr>
          <p:cNvPr id="7191" name="AutoShape 24"/>
          <p:cNvCxnSpPr>
            <a:cxnSpLocks noChangeShapeType="1"/>
            <a:stCxn id="7186" idx="3"/>
            <a:endCxn id="7187" idx="1"/>
          </p:cNvCxnSpPr>
          <p:nvPr/>
        </p:nvCxnSpPr>
        <p:spPr bwMode="auto">
          <a:xfrm flipH="1">
            <a:off x="5524946" y="4919439"/>
            <a:ext cx="465138" cy="6350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lg"/>
            <a:tailEnd type="triangle" w="lg" len="med"/>
          </a:ln>
        </p:spPr>
      </p:cxnSp>
      <p:cxnSp>
        <p:nvCxnSpPr>
          <p:cNvPr id="7192" name="AutoShape 25"/>
          <p:cNvCxnSpPr>
            <a:cxnSpLocks noChangeShapeType="1"/>
            <a:stCxn id="7187" idx="3"/>
            <a:endCxn id="7188" idx="1"/>
          </p:cNvCxnSpPr>
          <p:nvPr/>
        </p:nvCxnSpPr>
        <p:spPr bwMode="auto">
          <a:xfrm flipH="1">
            <a:off x="3700909" y="4925789"/>
            <a:ext cx="341312" cy="3175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lg"/>
            <a:tailEnd type="triangle" w="lg" len="med"/>
          </a:ln>
        </p:spPr>
      </p:cxnSp>
      <p:cxnSp>
        <p:nvCxnSpPr>
          <p:cNvPr id="7193" name="AutoShape 26"/>
          <p:cNvCxnSpPr>
            <a:cxnSpLocks noChangeShapeType="1"/>
            <a:stCxn id="7188" idx="3"/>
            <a:endCxn id="7189" idx="1"/>
          </p:cNvCxnSpPr>
          <p:nvPr/>
        </p:nvCxnSpPr>
        <p:spPr bwMode="auto">
          <a:xfrm flipH="1">
            <a:off x="1759396" y="4928964"/>
            <a:ext cx="685800" cy="0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lg"/>
            <a:tailEnd type="triangle" w="lg" len="med"/>
          </a:ln>
        </p:spPr>
      </p:cxnSp>
      <p:cxnSp>
        <p:nvCxnSpPr>
          <p:cNvPr id="7194" name="AutoShape 27"/>
          <p:cNvCxnSpPr>
            <a:cxnSpLocks noChangeShapeType="1"/>
            <a:stCxn id="7176" idx="4"/>
            <a:endCxn id="7174" idx="0"/>
          </p:cNvCxnSpPr>
          <p:nvPr/>
        </p:nvCxnSpPr>
        <p:spPr bwMode="auto">
          <a:xfrm>
            <a:off x="7147371" y="1895252"/>
            <a:ext cx="3175" cy="298450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triangle" w="lg" len="med"/>
            <a:tailEnd type="triangle" w="lg" len="med"/>
          </a:ln>
        </p:spPr>
      </p:cxnSp>
      <p:cxnSp>
        <p:nvCxnSpPr>
          <p:cNvPr id="7195" name="AutoShape 28"/>
          <p:cNvCxnSpPr>
            <a:cxnSpLocks noChangeShapeType="1"/>
            <a:stCxn id="7174" idx="4"/>
            <a:endCxn id="7175" idx="0"/>
          </p:cNvCxnSpPr>
          <p:nvPr/>
        </p:nvCxnSpPr>
        <p:spPr bwMode="auto">
          <a:xfrm>
            <a:off x="7150546" y="2892202"/>
            <a:ext cx="0" cy="373062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triangle" w="lg" len="med"/>
            <a:tailEnd type="triangle" w="lg" len="med"/>
          </a:ln>
        </p:spPr>
      </p:cxnSp>
      <p:cxnSp>
        <p:nvCxnSpPr>
          <p:cNvPr id="7196" name="AutoShape 29"/>
          <p:cNvCxnSpPr>
            <a:cxnSpLocks noChangeShapeType="1"/>
            <a:stCxn id="7176" idx="6"/>
            <a:endCxn id="7172" idx="1"/>
          </p:cNvCxnSpPr>
          <p:nvPr/>
        </p:nvCxnSpPr>
        <p:spPr bwMode="auto">
          <a:xfrm flipH="1">
            <a:off x="5567809" y="1546002"/>
            <a:ext cx="661987" cy="774700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med"/>
            <a:tailEnd type="triangle" w="lg" len="med"/>
          </a:ln>
        </p:spPr>
      </p:cxnSp>
      <p:cxnSp>
        <p:nvCxnSpPr>
          <p:cNvPr id="7197" name="AutoShape 30"/>
          <p:cNvCxnSpPr>
            <a:cxnSpLocks noChangeShapeType="1"/>
            <a:stCxn id="7175" idx="7"/>
            <a:endCxn id="7172" idx="3"/>
          </p:cNvCxnSpPr>
          <p:nvPr/>
        </p:nvCxnSpPr>
        <p:spPr bwMode="auto">
          <a:xfrm flipH="1" flipV="1">
            <a:off x="5567809" y="2935064"/>
            <a:ext cx="933450" cy="431800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med"/>
            <a:tailEnd type="triangle" w="lg" len="med"/>
          </a:ln>
        </p:spPr>
      </p:cxn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521804" y="25368"/>
            <a:ext cx="8100392" cy="9541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‘Fit’ market positioning to operations resources capabilities</a:t>
            </a:r>
            <a:endParaRPr lang="en-US" sz="2800" b="1" dirty="0"/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 flipH="1">
            <a:off x="7311904" y="4724994"/>
            <a:ext cx="1433512" cy="82550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Determine competitive position</a:t>
            </a:r>
            <a:endParaRPr lang="en-US" sz="1600" dirty="0"/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 flipH="1">
            <a:off x="5592641" y="4601509"/>
            <a:ext cx="1468438" cy="106997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Define market potential of operations performance</a:t>
            </a:r>
            <a:endParaRPr lang="en-US" sz="1600" dirty="0"/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 flipH="1">
            <a:off x="3673354" y="4483694"/>
            <a:ext cx="1616075" cy="131445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Make appropriate strategic operations decisions</a:t>
            </a:r>
            <a:endParaRPr lang="en-US" sz="1600" dirty="0"/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 flipH="1">
            <a:off x="2041404" y="4846095"/>
            <a:ext cx="1322387" cy="58102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Identify core capabilities</a:t>
            </a:r>
            <a:endParaRPr lang="en-US" sz="1600" dirty="0"/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 flipH="1">
            <a:off x="134816" y="4724994"/>
            <a:ext cx="1616075" cy="82550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Understand resources and processes</a:t>
            </a:r>
            <a:endParaRPr lang="en-US" sz="1600" dirty="0"/>
          </a:p>
        </p:txBody>
      </p:sp>
      <p:cxnSp>
        <p:nvCxnSpPr>
          <p:cNvPr id="8200" name="AutoShape 8"/>
          <p:cNvCxnSpPr>
            <a:cxnSpLocks noChangeShapeType="1"/>
            <a:stCxn id="8196" idx="1"/>
            <a:endCxn id="8195" idx="3"/>
          </p:cNvCxnSpPr>
          <p:nvPr/>
        </p:nvCxnSpPr>
        <p:spPr bwMode="auto">
          <a:xfrm>
            <a:off x="7061079" y="5136497"/>
            <a:ext cx="250825" cy="1247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lg"/>
            <a:tailEnd type="triangle" w="lg" len="med"/>
          </a:ln>
        </p:spPr>
      </p:cxnSp>
      <p:cxnSp>
        <p:nvCxnSpPr>
          <p:cNvPr id="8201" name="AutoShape 9"/>
          <p:cNvCxnSpPr>
            <a:cxnSpLocks noChangeShapeType="1"/>
            <a:stCxn id="8197" idx="1"/>
            <a:endCxn id="8196" idx="3"/>
          </p:cNvCxnSpPr>
          <p:nvPr/>
        </p:nvCxnSpPr>
        <p:spPr bwMode="auto">
          <a:xfrm flipV="1">
            <a:off x="5289429" y="5136497"/>
            <a:ext cx="303212" cy="4422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lg"/>
            <a:tailEnd type="triangle" w="lg" len="med"/>
          </a:ln>
        </p:spPr>
      </p:cxnSp>
      <p:cxnSp>
        <p:nvCxnSpPr>
          <p:cNvPr id="8202" name="AutoShape 10"/>
          <p:cNvCxnSpPr>
            <a:cxnSpLocks noChangeShapeType="1"/>
            <a:stCxn id="8198" idx="1"/>
            <a:endCxn id="8197" idx="3"/>
          </p:cNvCxnSpPr>
          <p:nvPr/>
        </p:nvCxnSpPr>
        <p:spPr bwMode="auto">
          <a:xfrm>
            <a:off x="3363791" y="5136608"/>
            <a:ext cx="309563" cy="4311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lg"/>
            <a:tailEnd type="triangle" w="lg" len="med"/>
          </a:ln>
        </p:spPr>
      </p:cxnSp>
      <p:cxnSp>
        <p:nvCxnSpPr>
          <p:cNvPr id="8203" name="AutoShape 11"/>
          <p:cNvCxnSpPr>
            <a:cxnSpLocks noChangeShapeType="1"/>
            <a:stCxn id="8199" idx="1"/>
            <a:endCxn id="8198" idx="3"/>
          </p:cNvCxnSpPr>
          <p:nvPr/>
        </p:nvCxnSpPr>
        <p:spPr bwMode="auto">
          <a:xfrm flipV="1">
            <a:off x="1750891" y="5136608"/>
            <a:ext cx="290513" cy="1136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lg"/>
            <a:tailEnd type="triangle" w="lg" len="med"/>
          </a:ln>
        </p:spPr>
      </p:cxnSp>
      <p:sp>
        <p:nvSpPr>
          <p:cNvPr id="8204" name="Oval 13"/>
          <p:cNvSpPr>
            <a:spLocks noChangeArrowheads="1"/>
          </p:cNvSpPr>
          <p:nvPr/>
        </p:nvSpPr>
        <p:spPr bwMode="auto">
          <a:xfrm flipH="1">
            <a:off x="4890966" y="2459631"/>
            <a:ext cx="1624013" cy="866775"/>
          </a:xfrm>
          <a:prstGeom prst="ellipse">
            <a:avLst/>
          </a:prstGeom>
          <a:solidFill>
            <a:srgbClr val="66FFCC"/>
          </a:solidFill>
          <a:ln w="9525">
            <a:solidFill>
              <a:schemeClr val="tx1"/>
            </a:solidFill>
            <a:round/>
            <a:headEnd type="none" w="sm" len="lg"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8205" name="Oval 14"/>
          <p:cNvSpPr>
            <a:spLocks noChangeArrowheads="1"/>
          </p:cNvSpPr>
          <p:nvPr/>
        </p:nvSpPr>
        <p:spPr bwMode="auto">
          <a:xfrm flipH="1">
            <a:off x="6788029" y="2459631"/>
            <a:ext cx="1804987" cy="868363"/>
          </a:xfrm>
          <a:prstGeom prst="ellipse">
            <a:avLst/>
          </a:prstGeom>
          <a:solidFill>
            <a:srgbClr val="66FFCC"/>
          </a:solidFill>
          <a:ln w="9525">
            <a:solidFill>
              <a:schemeClr val="tx1"/>
            </a:solidFill>
            <a:round/>
            <a:headEnd type="none" w="sm" len="lg"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8206" name="Oval 15"/>
          <p:cNvSpPr>
            <a:spLocks noChangeArrowheads="1"/>
          </p:cNvSpPr>
          <p:nvPr/>
        </p:nvSpPr>
        <p:spPr bwMode="auto">
          <a:xfrm flipH="1">
            <a:off x="2846266" y="2173881"/>
            <a:ext cx="1766888" cy="1444625"/>
          </a:xfrm>
          <a:prstGeom prst="ellipse">
            <a:avLst/>
          </a:prstGeom>
          <a:solidFill>
            <a:srgbClr val="66FFFF"/>
          </a:solidFill>
          <a:ln w="9525">
            <a:solidFill>
              <a:schemeClr val="tx1"/>
            </a:solidFill>
            <a:round/>
            <a:headEnd type="none" w="sm" len="lg"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8207" name="Oval 16"/>
          <p:cNvSpPr>
            <a:spLocks noChangeArrowheads="1"/>
          </p:cNvSpPr>
          <p:nvPr/>
        </p:nvSpPr>
        <p:spPr bwMode="auto">
          <a:xfrm flipH="1">
            <a:off x="744416" y="2431056"/>
            <a:ext cx="1966913" cy="89535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 type="none" w="sm" len="lg"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8208" name="Oval 17"/>
          <p:cNvSpPr>
            <a:spLocks noChangeArrowheads="1"/>
          </p:cNvSpPr>
          <p:nvPr/>
        </p:nvSpPr>
        <p:spPr bwMode="auto">
          <a:xfrm flipH="1">
            <a:off x="747591" y="1164231"/>
            <a:ext cx="1963738" cy="892175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 type="none" w="sm" len="lg"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8209" name="Oval 18"/>
          <p:cNvSpPr>
            <a:spLocks noChangeArrowheads="1"/>
          </p:cNvSpPr>
          <p:nvPr/>
        </p:nvSpPr>
        <p:spPr bwMode="auto">
          <a:xfrm flipH="1">
            <a:off x="744416" y="3697881"/>
            <a:ext cx="1966913" cy="89535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 type="none" w="sm" len="lg"/>
            <a:tailEnd type="none" w="sm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8210" name="Text Box 19"/>
          <p:cNvSpPr txBox="1">
            <a:spLocks noChangeArrowheads="1"/>
          </p:cNvSpPr>
          <p:nvPr/>
        </p:nvSpPr>
        <p:spPr bwMode="auto">
          <a:xfrm flipH="1">
            <a:off x="863479" y="2567581"/>
            <a:ext cx="1698625" cy="58102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Operations </a:t>
            </a:r>
            <a:r>
              <a:rPr lang="en-GB" sz="1600" dirty="0" smtClean="0"/>
              <a:t>capabilities</a:t>
            </a:r>
            <a:endParaRPr lang="en-US" sz="1600" dirty="0"/>
          </a:p>
        </p:txBody>
      </p:sp>
      <p:sp>
        <p:nvSpPr>
          <p:cNvPr id="8211" name="Text Box 20"/>
          <p:cNvSpPr txBox="1">
            <a:spLocks noChangeArrowheads="1"/>
          </p:cNvSpPr>
          <p:nvPr/>
        </p:nvSpPr>
        <p:spPr bwMode="auto">
          <a:xfrm flipH="1">
            <a:off x="2951041" y="2415181"/>
            <a:ext cx="1522413" cy="83099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Operations </a:t>
            </a:r>
            <a:r>
              <a:rPr lang="en-GB" sz="1600" dirty="0" smtClean="0"/>
              <a:t>strategy decision </a:t>
            </a:r>
            <a:r>
              <a:rPr lang="en-GB" sz="1600" dirty="0"/>
              <a:t>a</a:t>
            </a:r>
            <a:r>
              <a:rPr lang="en-GB" sz="1600" dirty="0" smtClean="0"/>
              <a:t>reas</a:t>
            </a:r>
            <a:endParaRPr lang="en-US" sz="1600" dirty="0"/>
          </a:p>
        </p:txBody>
      </p:sp>
      <p:sp>
        <p:nvSpPr>
          <p:cNvPr id="8212" name="Text Box 21"/>
          <p:cNvSpPr txBox="1">
            <a:spLocks noChangeArrowheads="1"/>
          </p:cNvSpPr>
          <p:nvPr/>
        </p:nvSpPr>
        <p:spPr bwMode="auto">
          <a:xfrm flipH="1">
            <a:off x="4802066" y="2585044"/>
            <a:ext cx="1712913" cy="58102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Operations </a:t>
            </a:r>
            <a:r>
              <a:rPr lang="en-GB" sz="1600" dirty="0" smtClean="0"/>
              <a:t>performance </a:t>
            </a:r>
            <a:endParaRPr lang="en-US" sz="1600" dirty="0"/>
          </a:p>
        </p:txBody>
      </p:sp>
      <p:sp>
        <p:nvSpPr>
          <p:cNvPr id="8213" name="Text Box 22"/>
          <p:cNvSpPr txBox="1">
            <a:spLocks noChangeArrowheads="1"/>
          </p:cNvSpPr>
          <p:nvPr/>
        </p:nvSpPr>
        <p:spPr bwMode="auto">
          <a:xfrm flipH="1">
            <a:off x="6913441" y="2472331"/>
            <a:ext cx="1519238" cy="83099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Potential </a:t>
            </a:r>
            <a:r>
              <a:rPr lang="en-GB" sz="1600" dirty="0" smtClean="0"/>
              <a:t>market positioning </a:t>
            </a:r>
            <a:endParaRPr lang="en-US" sz="1600" dirty="0"/>
          </a:p>
        </p:txBody>
      </p:sp>
      <p:sp>
        <p:nvSpPr>
          <p:cNvPr id="8214" name="Text Box 23"/>
          <p:cNvSpPr txBox="1">
            <a:spLocks noChangeArrowheads="1"/>
          </p:cNvSpPr>
          <p:nvPr/>
        </p:nvSpPr>
        <p:spPr bwMode="auto">
          <a:xfrm flipH="1">
            <a:off x="792041" y="1226144"/>
            <a:ext cx="1787525" cy="82550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Tangible and </a:t>
            </a:r>
            <a:r>
              <a:rPr lang="en-GB" sz="1600" dirty="0" smtClean="0"/>
              <a:t>intangible resources</a:t>
            </a:r>
            <a:endParaRPr lang="en-US" sz="1600" dirty="0"/>
          </a:p>
        </p:txBody>
      </p:sp>
      <p:sp>
        <p:nvSpPr>
          <p:cNvPr id="8215" name="Text Box 24"/>
          <p:cNvSpPr txBox="1">
            <a:spLocks noChangeArrowheads="1"/>
          </p:cNvSpPr>
          <p:nvPr/>
        </p:nvSpPr>
        <p:spPr bwMode="auto">
          <a:xfrm flipH="1">
            <a:off x="923804" y="3850281"/>
            <a:ext cx="1520825" cy="58102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Operations </a:t>
            </a:r>
            <a:r>
              <a:rPr lang="en-GB" sz="1600" dirty="0" smtClean="0"/>
              <a:t>processes</a:t>
            </a:r>
            <a:endParaRPr lang="en-US" sz="1600" dirty="0"/>
          </a:p>
        </p:txBody>
      </p:sp>
      <p:cxnSp>
        <p:nvCxnSpPr>
          <p:cNvPr id="8216" name="AutoShape 25"/>
          <p:cNvCxnSpPr>
            <a:cxnSpLocks noChangeShapeType="1"/>
            <a:stCxn id="8206" idx="2"/>
            <a:endCxn id="8204" idx="6"/>
          </p:cNvCxnSpPr>
          <p:nvPr/>
        </p:nvCxnSpPr>
        <p:spPr bwMode="auto">
          <a:xfrm flipV="1">
            <a:off x="4613154" y="2891431"/>
            <a:ext cx="277812" cy="3175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lg"/>
            <a:tailEnd type="triangle" w="lg" len="med"/>
          </a:ln>
        </p:spPr>
      </p:cxnSp>
      <p:cxnSp>
        <p:nvCxnSpPr>
          <p:cNvPr id="8217" name="AutoShape 26"/>
          <p:cNvCxnSpPr>
            <a:cxnSpLocks noChangeShapeType="1"/>
            <a:stCxn id="8204" idx="2"/>
            <a:endCxn id="8205" idx="6"/>
          </p:cNvCxnSpPr>
          <p:nvPr/>
        </p:nvCxnSpPr>
        <p:spPr bwMode="auto">
          <a:xfrm>
            <a:off x="6514979" y="2891431"/>
            <a:ext cx="274637" cy="1588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lg"/>
            <a:tailEnd type="triangle" w="lg" len="med"/>
          </a:ln>
        </p:spPr>
      </p:cxnSp>
      <p:cxnSp>
        <p:nvCxnSpPr>
          <p:cNvPr id="8218" name="AutoShape 27"/>
          <p:cNvCxnSpPr>
            <a:cxnSpLocks noChangeShapeType="1"/>
            <a:stCxn id="8208" idx="4"/>
            <a:endCxn id="8207" idx="0"/>
          </p:cNvCxnSpPr>
          <p:nvPr/>
        </p:nvCxnSpPr>
        <p:spPr bwMode="auto">
          <a:xfrm flipH="1">
            <a:off x="1728666" y="2054819"/>
            <a:ext cx="1588" cy="376237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triangle" w="lg" len="med"/>
            <a:tailEnd type="triangle" w="lg" len="med"/>
          </a:ln>
        </p:spPr>
      </p:cxnSp>
      <p:cxnSp>
        <p:nvCxnSpPr>
          <p:cNvPr id="8219" name="AutoShape 28"/>
          <p:cNvCxnSpPr>
            <a:cxnSpLocks noChangeShapeType="1"/>
            <a:stCxn id="8207" idx="4"/>
            <a:endCxn id="8209" idx="0"/>
          </p:cNvCxnSpPr>
          <p:nvPr/>
        </p:nvCxnSpPr>
        <p:spPr bwMode="auto">
          <a:xfrm>
            <a:off x="1728666" y="3324819"/>
            <a:ext cx="0" cy="373062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triangle" w="lg" len="med"/>
            <a:tailEnd type="triangle" w="lg" len="med"/>
          </a:ln>
        </p:spPr>
      </p:cxnSp>
      <p:cxnSp>
        <p:nvCxnSpPr>
          <p:cNvPr id="8220" name="AutoShape 29"/>
          <p:cNvCxnSpPr>
            <a:cxnSpLocks noChangeShapeType="1"/>
            <a:stCxn id="8208" idx="3"/>
            <a:endCxn id="8206" idx="7"/>
          </p:cNvCxnSpPr>
          <p:nvPr/>
        </p:nvCxnSpPr>
        <p:spPr bwMode="auto">
          <a:xfrm>
            <a:off x="2423991" y="1924644"/>
            <a:ext cx="679450" cy="460375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med"/>
            <a:tailEnd type="triangle" w="lg" len="med"/>
          </a:ln>
        </p:spPr>
      </p:cxnSp>
      <p:cxnSp>
        <p:nvCxnSpPr>
          <p:cNvPr id="8221" name="AutoShape 30"/>
          <p:cNvCxnSpPr>
            <a:cxnSpLocks noChangeShapeType="1"/>
            <a:stCxn id="8209" idx="1"/>
            <a:endCxn id="8206" idx="5"/>
          </p:cNvCxnSpPr>
          <p:nvPr/>
        </p:nvCxnSpPr>
        <p:spPr bwMode="auto">
          <a:xfrm flipV="1">
            <a:off x="2423991" y="3405781"/>
            <a:ext cx="679450" cy="422275"/>
          </a:xfrm>
          <a:prstGeom prst="straightConnector1">
            <a:avLst/>
          </a:prstGeom>
          <a:noFill/>
          <a:ln w="31750">
            <a:solidFill>
              <a:schemeClr val="accent2"/>
            </a:solidFill>
            <a:round/>
            <a:headEnd type="none" w="sm" len="med"/>
            <a:tailEnd type="triangle" w="lg" len="med"/>
          </a:ln>
        </p:spPr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6"/>
          <p:cNvSpPr>
            <a:spLocks noChangeArrowheads="1"/>
          </p:cNvSpPr>
          <p:nvPr/>
        </p:nvSpPr>
        <p:spPr bwMode="auto">
          <a:xfrm>
            <a:off x="2301075" y="1399882"/>
            <a:ext cx="4527550" cy="3960812"/>
          </a:xfrm>
          <a:prstGeom prst="rect">
            <a:avLst/>
          </a:prstGeom>
          <a:solidFill>
            <a:schemeClr val="bg1">
              <a:lumMod val="95000"/>
            </a:schemeClr>
          </a:solidFill>
          <a:ln w="31750">
            <a:noFill/>
            <a:miter lim="800000"/>
            <a:headEnd type="none" w="lg" len="med"/>
            <a:tailEnd type="non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2291" name="Line 2"/>
          <p:cNvSpPr>
            <a:spLocks noChangeShapeType="1"/>
          </p:cNvSpPr>
          <p:nvPr/>
        </p:nvSpPr>
        <p:spPr bwMode="auto">
          <a:xfrm flipV="1">
            <a:off x="2285200" y="1303044"/>
            <a:ext cx="3175" cy="40513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lg"/>
            <a:tailEnd type="triangl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2292" name="Line 3"/>
          <p:cNvSpPr>
            <a:spLocks noChangeShapeType="1"/>
          </p:cNvSpPr>
          <p:nvPr/>
        </p:nvSpPr>
        <p:spPr bwMode="auto">
          <a:xfrm>
            <a:off x="2286788" y="5349582"/>
            <a:ext cx="5783262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lg"/>
            <a:tailEnd type="triangl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2293" name="Freeform 4"/>
          <p:cNvSpPr>
            <a:spLocks/>
          </p:cNvSpPr>
          <p:nvPr/>
        </p:nvSpPr>
        <p:spPr bwMode="auto">
          <a:xfrm>
            <a:off x="2264563" y="2344444"/>
            <a:ext cx="4038600" cy="3005138"/>
          </a:xfrm>
          <a:custGeom>
            <a:avLst/>
            <a:gdLst>
              <a:gd name="T0" fmla="*/ 0 w 2544"/>
              <a:gd name="T1" fmla="*/ 1893 h 1893"/>
              <a:gd name="T2" fmla="*/ 2544 w 2544"/>
              <a:gd name="T3" fmla="*/ 0 h 1893"/>
              <a:gd name="T4" fmla="*/ 0 60000 65536"/>
              <a:gd name="T5" fmla="*/ 0 60000 65536"/>
              <a:gd name="T6" fmla="*/ 0 w 2544"/>
              <a:gd name="T7" fmla="*/ 0 h 1893"/>
              <a:gd name="T8" fmla="*/ 2544 w 2544"/>
              <a:gd name="T9" fmla="*/ 1893 h 1893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544" h="1893">
                <a:moveTo>
                  <a:pt x="0" y="1893"/>
                </a:moveTo>
                <a:lnTo>
                  <a:pt x="2544" y="0"/>
                </a:lnTo>
              </a:path>
            </a:pathLst>
          </a:custGeom>
          <a:noFill/>
          <a:ln w="28575" cap="flat">
            <a:solidFill>
              <a:srgbClr val="0000FF"/>
            </a:solidFill>
            <a:prstDash val="dash"/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2294" name="Line 5"/>
          <p:cNvSpPr>
            <a:spLocks noChangeShapeType="1"/>
          </p:cNvSpPr>
          <p:nvPr/>
        </p:nvSpPr>
        <p:spPr bwMode="auto">
          <a:xfrm>
            <a:off x="3015450" y="2004719"/>
            <a:ext cx="0" cy="3551238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2295" name="Text Box 6"/>
          <p:cNvSpPr txBox="1">
            <a:spLocks noChangeArrowheads="1"/>
          </p:cNvSpPr>
          <p:nvPr/>
        </p:nvSpPr>
        <p:spPr bwMode="auto">
          <a:xfrm rot="-5400000">
            <a:off x="-139706" y="3335838"/>
            <a:ext cx="3282950" cy="28416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GB" sz="1800" dirty="0"/>
              <a:t> Level of market requirements </a:t>
            </a:r>
            <a:endParaRPr lang="en-US" sz="1800" dirty="0"/>
          </a:p>
        </p:txBody>
      </p:sp>
      <p:sp>
        <p:nvSpPr>
          <p:cNvPr id="12296" name="Text Box 7"/>
          <p:cNvSpPr txBox="1">
            <a:spLocks noChangeArrowheads="1"/>
          </p:cNvSpPr>
          <p:nvPr/>
        </p:nvSpPr>
        <p:spPr bwMode="auto">
          <a:xfrm>
            <a:off x="2292468" y="5911333"/>
            <a:ext cx="4968552" cy="2862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GB" sz="1800" dirty="0"/>
              <a:t>Level of operations resource capability</a:t>
            </a:r>
            <a:endParaRPr lang="en-US" sz="1800" dirty="0"/>
          </a:p>
        </p:txBody>
      </p:sp>
      <p:sp>
        <p:nvSpPr>
          <p:cNvPr id="12297" name="Text Box 8"/>
          <p:cNvSpPr txBox="1">
            <a:spLocks noChangeArrowheads="1"/>
          </p:cNvSpPr>
          <p:nvPr/>
        </p:nvSpPr>
        <p:spPr bwMode="auto">
          <a:xfrm>
            <a:off x="1596225" y="4641557"/>
            <a:ext cx="676275" cy="36671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y1</a:t>
            </a:r>
            <a:endParaRPr lang="en-US" sz="1800" dirty="0"/>
          </a:p>
        </p:txBody>
      </p:sp>
      <p:sp>
        <p:nvSpPr>
          <p:cNvPr id="12298" name="Text Box 9"/>
          <p:cNvSpPr txBox="1">
            <a:spLocks noChangeArrowheads="1"/>
          </p:cNvSpPr>
          <p:nvPr/>
        </p:nvSpPr>
        <p:spPr bwMode="auto">
          <a:xfrm>
            <a:off x="2713825" y="5521032"/>
            <a:ext cx="642938" cy="36671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x1</a:t>
            </a:r>
            <a:endParaRPr lang="en-US" sz="1800" dirty="0"/>
          </a:p>
        </p:txBody>
      </p:sp>
      <p:sp>
        <p:nvSpPr>
          <p:cNvPr id="12299" name="Text Box 10"/>
          <p:cNvSpPr txBox="1">
            <a:spLocks noChangeArrowheads="1"/>
          </p:cNvSpPr>
          <p:nvPr/>
        </p:nvSpPr>
        <p:spPr bwMode="auto">
          <a:xfrm>
            <a:off x="323528" y="452246"/>
            <a:ext cx="8496944" cy="52322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/>
            <a:r>
              <a:rPr lang="en-GB" sz="2800" b="1" dirty="0" smtClean="0"/>
              <a:t>Alignment </a:t>
            </a:r>
            <a:r>
              <a:rPr lang="en-GB" sz="2800" b="1" dirty="0"/>
              <a:t>over time at CAG </a:t>
            </a:r>
            <a:r>
              <a:rPr lang="en-GB" sz="2800" b="1" dirty="0" smtClean="0"/>
              <a:t>Recycling Services</a:t>
            </a:r>
            <a:endParaRPr lang="en-US" sz="2800" b="1" dirty="0"/>
          </a:p>
        </p:txBody>
      </p:sp>
      <p:sp>
        <p:nvSpPr>
          <p:cNvPr id="12300" name="Line 11"/>
          <p:cNvSpPr>
            <a:spLocks noChangeShapeType="1"/>
          </p:cNvSpPr>
          <p:nvPr/>
        </p:nvSpPr>
        <p:spPr bwMode="auto">
          <a:xfrm>
            <a:off x="6284113" y="1944394"/>
            <a:ext cx="0" cy="3578225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 type="none" w="sm" len="lg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1" name="Line 12"/>
          <p:cNvSpPr>
            <a:spLocks noChangeShapeType="1"/>
          </p:cNvSpPr>
          <p:nvPr/>
        </p:nvSpPr>
        <p:spPr bwMode="auto">
          <a:xfrm flipH="1">
            <a:off x="2050250" y="4795544"/>
            <a:ext cx="4629150" cy="0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 type="none" w="sm" len="lg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2" name="Line 13"/>
          <p:cNvSpPr>
            <a:spLocks noChangeShapeType="1"/>
          </p:cNvSpPr>
          <p:nvPr/>
        </p:nvSpPr>
        <p:spPr bwMode="auto">
          <a:xfrm flipH="1">
            <a:off x="2070888" y="4063707"/>
            <a:ext cx="4627562" cy="0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 type="none" w="sm" len="lg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3" name="Line 14"/>
          <p:cNvSpPr>
            <a:spLocks noChangeShapeType="1"/>
          </p:cNvSpPr>
          <p:nvPr/>
        </p:nvSpPr>
        <p:spPr bwMode="auto">
          <a:xfrm flipH="1">
            <a:off x="2070888" y="3571582"/>
            <a:ext cx="4627562" cy="0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 type="none" w="sm" len="lg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4" name="Line 15"/>
          <p:cNvSpPr>
            <a:spLocks noChangeShapeType="1"/>
          </p:cNvSpPr>
          <p:nvPr/>
        </p:nvSpPr>
        <p:spPr bwMode="auto">
          <a:xfrm flipH="1">
            <a:off x="2050250" y="3079457"/>
            <a:ext cx="4629150" cy="0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 type="none" w="sm" len="lg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5" name="Line 16"/>
          <p:cNvSpPr>
            <a:spLocks noChangeShapeType="1"/>
          </p:cNvSpPr>
          <p:nvPr/>
        </p:nvSpPr>
        <p:spPr bwMode="auto">
          <a:xfrm flipH="1">
            <a:off x="2070888" y="2333332"/>
            <a:ext cx="4627562" cy="0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 type="none" w="sm" len="lg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6" name="Text Box 17"/>
          <p:cNvSpPr txBox="1">
            <a:spLocks noChangeArrowheads="1"/>
          </p:cNvSpPr>
          <p:nvPr/>
        </p:nvSpPr>
        <p:spPr bwMode="auto">
          <a:xfrm>
            <a:off x="1588288" y="3873207"/>
            <a:ext cx="676275" cy="36671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y2</a:t>
            </a:r>
            <a:endParaRPr lang="en-US" sz="1800" dirty="0"/>
          </a:p>
        </p:txBody>
      </p:sp>
      <p:sp>
        <p:nvSpPr>
          <p:cNvPr id="12307" name="Text Box 18"/>
          <p:cNvSpPr txBox="1">
            <a:spLocks noChangeArrowheads="1"/>
          </p:cNvSpPr>
          <p:nvPr/>
        </p:nvSpPr>
        <p:spPr bwMode="auto">
          <a:xfrm>
            <a:off x="1581938" y="3374732"/>
            <a:ext cx="676275" cy="36671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y3</a:t>
            </a:r>
            <a:endParaRPr lang="en-US" sz="1800" dirty="0"/>
          </a:p>
        </p:txBody>
      </p:sp>
      <p:sp>
        <p:nvSpPr>
          <p:cNvPr id="12308" name="Text Box 19"/>
          <p:cNvSpPr txBox="1">
            <a:spLocks noChangeArrowheads="1"/>
          </p:cNvSpPr>
          <p:nvPr/>
        </p:nvSpPr>
        <p:spPr bwMode="auto">
          <a:xfrm>
            <a:off x="1575588" y="2874669"/>
            <a:ext cx="676275" cy="366713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y4</a:t>
            </a:r>
            <a:endParaRPr lang="en-US" sz="1800" dirty="0"/>
          </a:p>
        </p:txBody>
      </p:sp>
      <p:sp>
        <p:nvSpPr>
          <p:cNvPr id="12309" name="Text Box 20"/>
          <p:cNvSpPr txBox="1">
            <a:spLocks noChangeArrowheads="1"/>
          </p:cNvSpPr>
          <p:nvPr/>
        </p:nvSpPr>
        <p:spPr bwMode="auto">
          <a:xfrm>
            <a:off x="1569238" y="2134894"/>
            <a:ext cx="676275" cy="366713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y5</a:t>
            </a:r>
            <a:endParaRPr lang="en-US" sz="1800" dirty="0"/>
          </a:p>
        </p:txBody>
      </p:sp>
      <p:sp>
        <p:nvSpPr>
          <p:cNvPr id="12310" name="Text Box 21"/>
          <p:cNvSpPr txBox="1">
            <a:spLocks noChangeArrowheads="1"/>
          </p:cNvSpPr>
          <p:nvPr/>
        </p:nvSpPr>
        <p:spPr bwMode="auto">
          <a:xfrm>
            <a:off x="3718713" y="5513094"/>
            <a:ext cx="642937" cy="366713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x2</a:t>
            </a:r>
            <a:endParaRPr lang="en-US" sz="1800" dirty="0"/>
          </a:p>
        </p:txBody>
      </p:sp>
      <p:sp>
        <p:nvSpPr>
          <p:cNvPr id="12311" name="Text Box 22"/>
          <p:cNvSpPr txBox="1">
            <a:spLocks noChangeArrowheads="1"/>
          </p:cNvSpPr>
          <p:nvPr/>
        </p:nvSpPr>
        <p:spPr bwMode="auto">
          <a:xfrm>
            <a:off x="4401338" y="5506744"/>
            <a:ext cx="642937" cy="366713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x3</a:t>
            </a:r>
            <a:endParaRPr lang="en-US" sz="1800" dirty="0"/>
          </a:p>
        </p:txBody>
      </p:sp>
      <p:sp>
        <p:nvSpPr>
          <p:cNvPr id="12312" name="Text Box 23"/>
          <p:cNvSpPr txBox="1">
            <a:spLocks noChangeArrowheads="1"/>
          </p:cNvSpPr>
          <p:nvPr/>
        </p:nvSpPr>
        <p:spPr bwMode="auto">
          <a:xfrm>
            <a:off x="5988838" y="5487694"/>
            <a:ext cx="642937" cy="366713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x4</a:t>
            </a:r>
            <a:endParaRPr lang="en-US" sz="1800" dirty="0"/>
          </a:p>
        </p:txBody>
      </p:sp>
      <p:grpSp>
        <p:nvGrpSpPr>
          <p:cNvPr id="2" name="Group 24"/>
          <p:cNvGrpSpPr>
            <a:grpSpLocks/>
          </p:cNvGrpSpPr>
          <p:nvPr/>
        </p:nvGrpSpPr>
        <p:grpSpPr bwMode="auto">
          <a:xfrm>
            <a:off x="2302663" y="4592344"/>
            <a:ext cx="808037" cy="725488"/>
            <a:chOff x="1680" y="3072"/>
            <a:chExt cx="509" cy="457"/>
          </a:xfrm>
        </p:grpSpPr>
        <p:sp>
          <p:nvSpPr>
            <p:cNvPr id="12332" name="Oval 25"/>
            <p:cNvSpPr>
              <a:spLocks noChangeArrowheads="1"/>
            </p:cNvSpPr>
            <p:nvPr/>
          </p:nvSpPr>
          <p:spPr bwMode="auto">
            <a:xfrm>
              <a:off x="2052" y="3183"/>
              <a:ext cx="96" cy="98"/>
            </a:xfrm>
            <a:prstGeom prst="ellipse">
              <a:avLst/>
            </a:prstGeom>
            <a:solidFill>
              <a:srgbClr val="FF0000"/>
            </a:solidFill>
            <a:ln w="57150">
              <a:noFill/>
              <a:round/>
              <a:headEnd type="none" w="sm" len="med"/>
              <a:tailEnd type="none" w="sm" len="med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2333" name="Line 26"/>
            <p:cNvSpPr>
              <a:spLocks noChangeShapeType="1"/>
            </p:cNvSpPr>
            <p:nvPr/>
          </p:nvSpPr>
          <p:spPr bwMode="auto">
            <a:xfrm flipV="1">
              <a:off x="1680" y="3248"/>
              <a:ext cx="392" cy="281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 type="none" w="sm" len="med"/>
              <a:tailEnd type="stealth" w="sm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334" name="Text Box 27"/>
            <p:cNvSpPr txBox="1">
              <a:spLocks noChangeArrowheads="1"/>
            </p:cNvSpPr>
            <p:nvPr/>
          </p:nvSpPr>
          <p:spPr bwMode="auto">
            <a:xfrm>
              <a:off x="1792" y="3072"/>
              <a:ext cx="397" cy="231"/>
            </a:xfrm>
            <a:prstGeom prst="rect">
              <a:avLst/>
            </a:prstGeom>
            <a:noFill/>
            <a:ln w="57150">
              <a:noFill/>
              <a:miter lim="800000"/>
              <a:headEnd type="none" w="sm" len="med"/>
              <a:tailEnd type="none" w="sm" len="med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dirty="0"/>
                <a:t>C</a:t>
              </a:r>
              <a:endParaRPr lang="en-US" sz="1800" dirty="0"/>
            </a:p>
          </p:txBody>
        </p:sp>
      </p:grpSp>
      <p:grpSp>
        <p:nvGrpSpPr>
          <p:cNvPr id="3" name="Group 28"/>
          <p:cNvGrpSpPr>
            <a:grpSpLocks/>
          </p:cNvGrpSpPr>
          <p:nvPr/>
        </p:nvGrpSpPr>
        <p:grpSpPr bwMode="auto">
          <a:xfrm>
            <a:off x="4741063" y="3009607"/>
            <a:ext cx="2071687" cy="515937"/>
            <a:chOff x="3216" y="2075"/>
            <a:chExt cx="1305" cy="325"/>
          </a:xfrm>
        </p:grpSpPr>
        <p:sp>
          <p:nvSpPr>
            <p:cNvPr id="12329" name="Oval 29"/>
            <p:cNvSpPr>
              <a:spLocks noChangeArrowheads="1"/>
            </p:cNvSpPr>
            <p:nvPr/>
          </p:nvSpPr>
          <p:spPr bwMode="auto">
            <a:xfrm>
              <a:off x="4141" y="2075"/>
              <a:ext cx="98" cy="98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 type="none" w="sm" len="med"/>
              <a:tailEnd type="none" w="sm" len="med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2330" name="Freeform 30"/>
            <p:cNvSpPr>
              <a:spLocks/>
            </p:cNvSpPr>
            <p:nvPr/>
          </p:nvSpPr>
          <p:spPr bwMode="auto">
            <a:xfrm>
              <a:off x="3216" y="2119"/>
              <a:ext cx="938" cy="281"/>
            </a:xfrm>
            <a:custGeom>
              <a:avLst/>
              <a:gdLst>
                <a:gd name="T0" fmla="*/ 0 w 432"/>
                <a:gd name="T1" fmla="*/ 210 h 210"/>
                <a:gd name="T2" fmla="*/ 432 w 432"/>
                <a:gd name="T3" fmla="*/ 0 h 210"/>
                <a:gd name="T4" fmla="*/ 0 60000 65536"/>
                <a:gd name="T5" fmla="*/ 0 60000 65536"/>
                <a:gd name="T6" fmla="*/ 0 w 432"/>
                <a:gd name="T7" fmla="*/ 0 h 210"/>
                <a:gd name="T8" fmla="*/ 432 w 432"/>
                <a:gd name="T9" fmla="*/ 210 h 210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432" h="210">
                  <a:moveTo>
                    <a:pt x="0" y="210"/>
                  </a:moveTo>
                  <a:lnTo>
                    <a:pt x="432" y="0"/>
                  </a:lnTo>
                </a:path>
              </a:pathLst>
            </a:custGeom>
            <a:noFill/>
            <a:ln w="57150" cap="flat" cmpd="sng">
              <a:solidFill>
                <a:srgbClr val="FF0000"/>
              </a:solidFill>
              <a:prstDash val="solid"/>
              <a:round/>
              <a:headEnd type="none" w="sm" len="med"/>
              <a:tailEnd type="stealth" w="sm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331" name="Text Box 31"/>
            <p:cNvSpPr txBox="1">
              <a:spLocks noChangeArrowheads="1"/>
            </p:cNvSpPr>
            <p:nvPr/>
          </p:nvSpPr>
          <p:spPr bwMode="auto">
            <a:xfrm>
              <a:off x="4116" y="2084"/>
              <a:ext cx="405" cy="231"/>
            </a:xfrm>
            <a:prstGeom prst="rect">
              <a:avLst/>
            </a:prstGeom>
            <a:noFill/>
            <a:ln w="15875">
              <a:noFill/>
              <a:miter lim="800000"/>
              <a:headEnd type="none" w="sm" len="med"/>
              <a:tailEnd type="none" w="sm" len="med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dirty="0"/>
                <a:t>F</a:t>
              </a:r>
              <a:endParaRPr lang="en-US" sz="1800" dirty="0"/>
            </a:p>
          </p:txBody>
        </p:sp>
      </p:grpSp>
      <p:grpSp>
        <p:nvGrpSpPr>
          <p:cNvPr id="4" name="Group 32"/>
          <p:cNvGrpSpPr>
            <a:grpSpLocks/>
          </p:cNvGrpSpPr>
          <p:nvPr/>
        </p:nvGrpSpPr>
        <p:grpSpPr bwMode="auto">
          <a:xfrm>
            <a:off x="5807863" y="2093619"/>
            <a:ext cx="642937" cy="366713"/>
            <a:chOff x="3888" y="1498"/>
            <a:chExt cx="405" cy="231"/>
          </a:xfrm>
        </p:grpSpPr>
        <p:sp>
          <p:nvSpPr>
            <p:cNvPr id="12327" name="Oval 33"/>
            <p:cNvSpPr>
              <a:spLocks noChangeArrowheads="1"/>
            </p:cNvSpPr>
            <p:nvPr/>
          </p:nvSpPr>
          <p:spPr bwMode="auto">
            <a:xfrm>
              <a:off x="4145" y="1596"/>
              <a:ext cx="98" cy="98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 type="none" w="sm" len="med"/>
              <a:tailEnd type="none" w="sm" len="med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2328" name="Text Box 34"/>
            <p:cNvSpPr txBox="1">
              <a:spLocks noChangeArrowheads="1"/>
            </p:cNvSpPr>
            <p:nvPr/>
          </p:nvSpPr>
          <p:spPr bwMode="auto">
            <a:xfrm>
              <a:off x="3888" y="1498"/>
              <a:ext cx="405" cy="231"/>
            </a:xfrm>
            <a:prstGeom prst="rect">
              <a:avLst/>
            </a:prstGeom>
            <a:noFill/>
            <a:ln w="15875">
              <a:noFill/>
              <a:miter lim="800000"/>
              <a:headEnd type="none" w="sm" len="med"/>
              <a:tailEnd type="none" w="sm" len="med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dirty="0"/>
                <a:t>G</a:t>
              </a:r>
              <a:endParaRPr lang="en-US" sz="1800" dirty="0"/>
            </a:p>
          </p:txBody>
        </p:sp>
      </p:grpSp>
      <p:sp>
        <p:nvSpPr>
          <p:cNvPr id="12316" name="Line 35"/>
          <p:cNvSpPr>
            <a:spLocks noChangeShapeType="1"/>
          </p:cNvSpPr>
          <p:nvPr/>
        </p:nvSpPr>
        <p:spPr bwMode="auto">
          <a:xfrm>
            <a:off x="4039388" y="2023769"/>
            <a:ext cx="0" cy="3551238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2317" name="Line 36"/>
          <p:cNvSpPr>
            <a:spLocks noChangeShapeType="1"/>
          </p:cNvSpPr>
          <p:nvPr/>
        </p:nvSpPr>
        <p:spPr bwMode="auto">
          <a:xfrm>
            <a:off x="4723600" y="1995194"/>
            <a:ext cx="0" cy="3551238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grpSp>
        <p:nvGrpSpPr>
          <p:cNvPr id="5" name="Group 37"/>
          <p:cNvGrpSpPr>
            <a:grpSpLocks/>
          </p:cNvGrpSpPr>
          <p:nvPr/>
        </p:nvGrpSpPr>
        <p:grpSpPr bwMode="auto">
          <a:xfrm>
            <a:off x="3015450" y="3830344"/>
            <a:ext cx="1144588" cy="866775"/>
            <a:chOff x="2129" y="2562"/>
            <a:chExt cx="721" cy="576"/>
          </a:xfrm>
        </p:grpSpPr>
        <p:sp>
          <p:nvSpPr>
            <p:cNvPr id="12323" name="Line 38"/>
            <p:cNvSpPr>
              <a:spLocks noChangeShapeType="1"/>
            </p:cNvSpPr>
            <p:nvPr/>
          </p:nvSpPr>
          <p:spPr bwMode="auto">
            <a:xfrm flipV="1">
              <a:off x="2129" y="2713"/>
              <a:ext cx="0" cy="425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 type="none" w="sm" len="med"/>
              <a:tailEnd type="stealth" w="sm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324" name="Line 39"/>
            <p:cNvSpPr>
              <a:spLocks noChangeShapeType="1"/>
            </p:cNvSpPr>
            <p:nvPr/>
          </p:nvSpPr>
          <p:spPr bwMode="auto">
            <a:xfrm>
              <a:off x="2129" y="2739"/>
              <a:ext cx="607" cy="0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 type="none" w="sm" len="med"/>
              <a:tailEnd type="stealth" w="sm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325" name="Text Box 40"/>
            <p:cNvSpPr txBox="1">
              <a:spLocks noChangeArrowheads="1"/>
            </p:cNvSpPr>
            <p:nvPr/>
          </p:nvSpPr>
          <p:spPr bwMode="auto">
            <a:xfrm>
              <a:off x="2445" y="2562"/>
              <a:ext cx="405" cy="244"/>
            </a:xfrm>
            <a:prstGeom prst="rect">
              <a:avLst/>
            </a:prstGeom>
            <a:noFill/>
            <a:ln w="15875">
              <a:noFill/>
              <a:miter lim="800000"/>
              <a:headEnd type="none" w="sm" len="med"/>
              <a:tailEnd type="none" w="sm" len="med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dirty="0"/>
                <a:t>D</a:t>
              </a:r>
              <a:endParaRPr lang="en-US" sz="1800" dirty="0"/>
            </a:p>
          </p:txBody>
        </p:sp>
        <p:sp>
          <p:nvSpPr>
            <p:cNvPr id="12326" name="Oval 41"/>
            <p:cNvSpPr>
              <a:spLocks noChangeArrowheads="1"/>
            </p:cNvSpPr>
            <p:nvPr/>
          </p:nvSpPr>
          <p:spPr bwMode="auto">
            <a:xfrm>
              <a:off x="2724" y="2695"/>
              <a:ext cx="98" cy="98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 type="none" w="sm" len="med"/>
              <a:tailEnd type="none" w="sm" len="med"/>
            </a:ln>
          </p:spPr>
          <p:txBody>
            <a:bodyPr wrap="none" anchor="ctr"/>
            <a:lstStyle/>
            <a:p>
              <a:endParaRPr lang="en-GB" dirty="0"/>
            </a:p>
          </p:txBody>
        </p:sp>
      </p:grpSp>
      <p:grpSp>
        <p:nvGrpSpPr>
          <p:cNvPr id="6" name="Group 42"/>
          <p:cNvGrpSpPr>
            <a:grpSpLocks/>
          </p:cNvGrpSpPr>
          <p:nvPr/>
        </p:nvGrpSpPr>
        <p:grpSpPr bwMode="auto">
          <a:xfrm>
            <a:off x="4112413" y="3319169"/>
            <a:ext cx="771525" cy="654050"/>
            <a:chOff x="2820" y="2270"/>
            <a:chExt cx="486" cy="412"/>
          </a:xfrm>
        </p:grpSpPr>
        <p:sp>
          <p:nvSpPr>
            <p:cNvPr id="12320" name="Freeform 43"/>
            <p:cNvSpPr>
              <a:spLocks/>
            </p:cNvSpPr>
            <p:nvPr/>
          </p:nvSpPr>
          <p:spPr bwMode="auto">
            <a:xfrm>
              <a:off x="2820" y="2436"/>
              <a:ext cx="336" cy="246"/>
            </a:xfrm>
            <a:custGeom>
              <a:avLst/>
              <a:gdLst>
                <a:gd name="T0" fmla="*/ 0 w 336"/>
                <a:gd name="T1" fmla="*/ 246 h 246"/>
                <a:gd name="T2" fmla="*/ 306 w 336"/>
                <a:gd name="T3" fmla="*/ 24 h 246"/>
                <a:gd name="T4" fmla="*/ 336 w 336"/>
                <a:gd name="T5" fmla="*/ 0 h 246"/>
                <a:gd name="T6" fmla="*/ 0 60000 65536"/>
                <a:gd name="T7" fmla="*/ 0 60000 65536"/>
                <a:gd name="T8" fmla="*/ 0 60000 65536"/>
                <a:gd name="T9" fmla="*/ 0 w 336"/>
                <a:gd name="T10" fmla="*/ 0 h 246"/>
                <a:gd name="T11" fmla="*/ 336 w 336"/>
                <a:gd name="T12" fmla="*/ 246 h 24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36" h="246">
                  <a:moveTo>
                    <a:pt x="0" y="246"/>
                  </a:moveTo>
                  <a:lnTo>
                    <a:pt x="306" y="24"/>
                  </a:lnTo>
                  <a:lnTo>
                    <a:pt x="336" y="0"/>
                  </a:lnTo>
                </a:path>
              </a:pathLst>
            </a:custGeom>
            <a:noFill/>
            <a:ln w="57150" cap="flat" cmpd="sng">
              <a:solidFill>
                <a:srgbClr val="FF0000"/>
              </a:solidFill>
              <a:prstDash val="solid"/>
              <a:round/>
              <a:headEnd type="none" w="sm" len="med"/>
              <a:tailEnd type="stealth" w="sm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321" name="Text Box 44"/>
            <p:cNvSpPr txBox="1">
              <a:spLocks noChangeArrowheads="1"/>
            </p:cNvSpPr>
            <p:nvPr/>
          </p:nvSpPr>
          <p:spPr bwMode="auto">
            <a:xfrm>
              <a:off x="2901" y="2270"/>
              <a:ext cx="405" cy="231"/>
            </a:xfrm>
            <a:prstGeom prst="rect">
              <a:avLst/>
            </a:prstGeom>
            <a:noFill/>
            <a:ln w="15875">
              <a:noFill/>
              <a:miter lim="800000"/>
              <a:headEnd type="none" w="sm" len="med"/>
              <a:tailEnd type="none" w="sm" len="med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dirty="0"/>
                <a:t>E</a:t>
              </a:r>
              <a:endParaRPr lang="en-US" sz="1800" dirty="0"/>
            </a:p>
          </p:txBody>
        </p:sp>
        <p:sp>
          <p:nvSpPr>
            <p:cNvPr id="12322" name="Oval 45"/>
            <p:cNvSpPr>
              <a:spLocks noChangeArrowheads="1"/>
            </p:cNvSpPr>
            <p:nvPr/>
          </p:nvSpPr>
          <p:spPr bwMode="auto">
            <a:xfrm>
              <a:off x="3148" y="2370"/>
              <a:ext cx="98" cy="98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 type="none" w="sm" len="med"/>
              <a:tailEnd type="none" w="sm" len="med"/>
            </a:ln>
          </p:spPr>
          <p:txBody>
            <a:bodyPr wrap="none" anchor="ctr"/>
            <a:lstStyle/>
            <a:p>
              <a:endParaRPr lang="en-GB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5"/>
          <p:cNvSpPr>
            <a:spLocks noChangeArrowheads="1"/>
          </p:cNvSpPr>
          <p:nvPr/>
        </p:nvSpPr>
        <p:spPr bwMode="auto">
          <a:xfrm>
            <a:off x="2484438" y="1618170"/>
            <a:ext cx="5027612" cy="360363"/>
          </a:xfrm>
          <a:prstGeom prst="rect">
            <a:avLst/>
          </a:prstGeom>
          <a:solidFill>
            <a:schemeClr val="bg1">
              <a:lumMod val="95000"/>
            </a:schemeClr>
          </a:solidFill>
          <a:ln w="31750">
            <a:noFill/>
            <a:miter lim="800000"/>
            <a:headEnd type="none" w="lg" len="med"/>
            <a:tailEnd type="non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11" name="Rectangle 6"/>
          <p:cNvSpPr>
            <a:spLocks noChangeArrowheads="1"/>
          </p:cNvSpPr>
          <p:nvPr/>
        </p:nvSpPr>
        <p:spPr bwMode="auto">
          <a:xfrm>
            <a:off x="2484438" y="4516945"/>
            <a:ext cx="5027612" cy="720725"/>
          </a:xfrm>
          <a:prstGeom prst="rect">
            <a:avLst/>
          </a:prstGeom>
          <a:solidFill>
            <a:schemeClr val="bg1">
              <a:lumMod val="95000"/>
            </a:schemeClr>
          </a:solidFill>
          <a:ln w="31750">
            <a:noFill/>
            <a:miter lim="800000"/>
            <a:headEnd type="none" w="lg" len="med"/>
            <a:tailEnd type="non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12" name="Rectangle 7"/>
          <p:cNvSpPr>
            <a:spLocks noChangeArrowheads="1"/>
          </p:cNvSpPr>
          <p:nvPr/>
        </p:nvSpPr>
        <p:spPr bwMode="auto">
          <a:xfrm>
            <a:off x="1008063" y="1981708"/>
            <a:ext cx="6810375" cy="50641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13" name="AutoShape 8"/>
          <p:cNvSpPr>
            <a:spLocks noChangeArrowheads="1"/>
          </p:cNvSpPr>
          <p:nvPr/>
        </p:nvSpPr>
        <p:spPr bwMode="auto">
          <a:xfrm>
            <a:off x="2449513" y="1283208"/>
            <a:ext cx="5073650" cy="328612"/>
          </a:xfrm>
          <a:prstGeom prst="triangle">
            <a:avLst>
              <a:gd name="adj" fmla="val 50000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14" name="Rectangle 9"/>
          <p:cNvSpPr>
            <a:spLocks noChangeArrowheads="1"/>
          </p:cNvSpPr>
          <p:nvPr/>
        </p:nvSpPr>
        <p:spPr bwMode="auto">
          <a:xfrm>
            <a:off x="1000125" y="2488120"/>
            <a:ext cx="6811963" cy="506413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15" name="Rectangle 10"/>
          <p:cNvSpPr>
            <a:spLocks noChangeArrowheads="1"/>
          </p:cNvSpPr>
          <p:nvPr/>
        </p:nvSpPr>
        <p:spPr bwMode="auto">
          <a:xfrm>
            <a:off x="1008063" y="2994533"/>
            <a:ext cx="6810375" cy="50482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16" name="Rectangle 11"/>
          <p:cNvSpPr>
            <a:spLocks noChangeArrowheads="1"/>
          </p:cNvSpPr>
          <p:nvPr/>
        </p:nvSpPr>
        <p:spPr bwMode="auto">
          <a:xfrm>
            <a:off x="1008063" y="3499358"/>
            <a:ext cx="6810375" cy="50641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17" name="Rectangle 12"/>
          <p:cNvSpPr>
            <a:spLocks noChangeArrowheads="1"/>
          </p:cNvSpPr>
          <p:nvPr/>
        </p:nvSpPr>
        <p:spPr bwMode="auto">
          <a:xfrm>
            <a:off x="1000125" y="4005770"/>
            <a:ext cx="6811963" cy="506413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18" name="Rectangle 13"/>
          <p:cNvSpPr>
            <a:spLocks noChangeArrowheads="1"/>
          </p:cNvSpPr>
          <p:nvPr/>
        </p:nvSpPr>
        <p:spPr bwMode="auto">
          <a:xfrm>
            <a:off x="527050" y="1981708"/>
            <a:ext cx="468313" cy="253365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19" name="Text Box 16"/>
          <p:cNvSpPr txBox="1">
            <a:spLocks noChangeArrowheads="1"/>
          </p:cNvSpPr>
          <p:nvPr/>
        </p:nvSpPr>
        <p:spPr bwMode="auto">
          <a:xfrm>
            <a:off x="1206500" y="2086483"/>
            <a:ext cx="13160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US" sz="1600" dirty="0"/>
              <a:t>Quality</a:t>
            </a:r>
          </a:p>
        </p:txBody>
      </p:sp>
      <p:sp>
        <p:nvSpPr>
          <p:cNvPr id="17420" name="Text Box 17"/>
          <p:cNvSpPr txBox="1">
            <a:spLocks noChangeArrowheads="1"/>
          </p:cNvSpPr>
          <p:nvPr/>
        </p:nvSpPr>
        <p:spPr bwMode="auto">
          <a:xfrm rot="-5400000">
            <a:off x="-584200" y="3115183"/>
            <a:ext cx="27241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 dirty="0"/>
              <a:t>Performance objectives</a:t>
            </a:r>
          </a:p>
        </p:txBody>
      </p:sp>
      <p:sp>
        <p:nvSpPr>
          <p:cNvPr id="17421" name="Text Box 18"/>
          <p:cNvSpPr txBox="1">
            <a:spLocks noChangeArrowheads="1"/>
          </p:cNvSpPr>
          <p:nvPr/>
        </p:nvSpPr>
        <p:spPr bwMode="auto">
          <a:xfrm>
            <a:off x="2430463" y="4723320"/>
            <a:ext cx="1455737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1600" dirty="0"/>
              <a:t>Capacity</a:t>
            </a:r>
          </a:p>
        </p:txBody>
      </p:sp>
      <p:sp>
        <p:nvSpPr>
          <p:cNvPr id="17422" name="Text Box 19"/>
          <p:cNvSpPr txBox="1">
            <a:spLocks noChangeArrowheads="1"/>
          </p:cNvSpPr>
          <p:nvPr/>
        </p:nvSpPr>
        <p:spPr bwMode="auto">
          <a:xfrm>
            <a:off x="3663950" y="4642358"/>
            <a:ext cx="1341438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1600" dirty="0"/>
              <a:t>Supply </a:t>
            </a:r>
            <a:r>
              <a:rPr lang="en-US" sz="1600" dirty="0" smtClean="0"/>
              <a:t>network</a:t>
            </a:r>
            <a:endParaRPr lang="en-US" sz="1600" dirty="0"/>
          </a:p>
        </p:txBody>
      </p:sp>
      <p:sp>
        <p:nvSpPr>
          <p:cNvPr id="17423" name="Text Box 20"/>
          <p:cNvSpPr txBox="1">
            <a:spLocks noChangeArrowheads="1"/>
          </p:cNvSpPr>
          <p:nvPr/>
        </p:nvSpPr>
        <p:spPr bwMode="auto">
          <a:xfrm>
            <a:off x="4975225" y="4618545"/>
            <a:ext cx="1311275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1600" dirty="0"/>
              <a:t>Process </a:t>
            </a:r>
            <a:r>
              <a:rPr lang="en-US" sz="1600" dirty="0" smtClean="0"/>
              <a:t>technology</a:t>
            </a:r>
            <a:endParaRPr lang="en-US" sz="1600" dirty="0"/>
          </a:p>
        </p:txBody>
      </p:sp>
      <p:sp>
        <p:nvSpPr>
          <p:cNvPr id="17424" name="Text Box 21"/>
          <p:cNvSpPr txBox="1">
            <a:spLocks noChangeArrowheads="1"/>
          </p:cNvSpPr>
          <p:nvPr/>
        </p:nvSpPr>
        <p:spPr bwMode="auto">
          <a:xfrm>
            <a:off x="6148388" y="4553458"/>
            <a:ext cx="1495425" cy="67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1600" dirty="0"/>
              <a:t>Development and </a:t>
            </a:r>
            <a:r>
              <a:rPr lang="en-US" sz="1600" dirty="0" smtClean="0"/>
              <a:t>organisation </a:t>
            </a:r>
            <a:endParaRPr lang="en-US" sz="1600" dirty="0"/>
          </a:p>
        </p:txBody>
      </p:sp>
      <p:sp>
        <p:nvSpPr>
          <p:cNvPr id="17425" name="Rectangle 22"/>
          <p:cNvSpPr>
            <a:spLocks noChangeArrowheads="1"/>
          </p:cNvSpPr>
          <p:nvPr/>
        </p:nvSpPr>
        <p:spPr bwMode="auto">
          <a:xfrm>
            <a:off x="2471738" y="1611820"/>
            <a:ext cx="1262062" cy="35687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26" name="Text Box 23"/>
          <p:cNvSpPr txBox="1">
            <a:spLocks noChangeArrowheads="1"/>
          </p:cNvSpPr>
          <p:nvPr/>
        </p:nvSpPr>
        <p:spPr bwMode="auto">
          <a:xfrm>
            <a:off x="3516313" y="989520"/>
            <a:ext cx="30622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 dirty="0"/>
              <a:t>Resource </a:t>
            </a:r>
            <a:r>
              <a:rPr lang="en-US" sz="1600" dirty="0" smtClean="0"/>
              <a:t>usage</a:t>
            </a:r>
            <a:endParaRPr lang="en-US" sz="1600" dirty="0"/>
          </a:p>
        </p:txBody>
      </p:sp>
      <p:sp>
        <p:nvSpPr>
          <p:cNvPr id="17427" name="Text Box 24"/>
          <p:cNvSpPr txBox="1">
            <a:spLocks noChangeArrowheads="1"/>
          </p:cNvSpPr>
          <p:nvPr/>
        </p:nvSpPr>
        <p:spPr bwMode="auto">
          <a:xfrm rot="-5400000">
            <a:off x="7558881" y="2911189"/>
            <a:ext cx="218916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 dirty="0"/>
              <a:t>Market </a:t>
            </a:r>
            <a:r>
              <a:rPr lang="en-US" sz="1600" dirty="0" smtClean="0"/>
              <a:t>competitiveness</a:t>
            </a:r>
            <a:endParaRPr lang="en-US" sz="1600" dirty="0"/>
          </a:p>
        </p:txBody>
      </p:sp>
      <p:sp>
        <p:nvSpPr>
          <p:cNvPr id="17428" name="Rectangle 25"/>
          <p:cNvSpPr>
            <a:spLocks noChangeArrowheads="1"/>
          </p:cNvSpPr>
          <p:nvPr/>
        </p:nvSpPr>
        <p:spPr bwMode="auto">
          <a:xfrm>
            <a:off x="2471738" y="5186870"/>
            <a:ext cx="5035550" cy="327025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29" name="Text Box 26"/>
          <p:cNvSpPr txBox="1">
            <a:spLocks noChangeArrowheads="1"/>
          </p:cNvSpPr>
          <p:nvPr/>
        </p:nvSpPr>
        <p:spPr bwMode="auto">
          <a:xfrm>
            <a:off x="3881438" y="5201158"/>
            <a:ext cx="21875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 dirty="0"/>
              <a:t>Decision areas</a:t>
            </a:r>
          </a:p>
        </p:txBody>
      </p:sp>
      <p:sp>
        <p:nvSpPr>
          <p:cNvPr id="17430" name="AutoShape 27"/>
          <p:cNvSpPr>
            <a:spLocks noChangeArrowheads="1"/>
          </p:cNvSpPr>
          <p:nvPr/>
        </p:nvSpPr>
        <p:spPr bwMode="auto">
          <a:xfrm rot="5400000">
            <a:off x="6797675" y="2999295"/>
            <a:ext cx="2533650" cy="508000"/>
          </a:xfrm>
          <a:prstGeom prst="triangle">
            <a:avLst>
              <a:gd name="adj" fmla="val 50000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31" name="Text Box 28"/>
          <p:cNvSpPr txBox="1">
            <a:spLocks noChangeArrowheads="1"/>
          </p:cNvSpPr>
          <p:nvPr/>
        </p:nvSpPr>
        <p:spPr bwMode="auto">
          <a:xfrm>
            <a:off x="1185863" y="2589720"/>
            <a:ext cx="13144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 dirty="0"/>
              <a:t>Speed</a:t>
            </a:r>
            <a:endParaRPr lang="en-US" sz="1600" dirty="0"/>
          </a:p>
        </p:txBody>
      </p:sp>
      <p:sp>
        <p:nvSpPr>
          <p:cNvPr id="17432" name="Text Box 29"/>
          <p:cNvSpPr txBox="1">
            <a:spLocks noChangeArrowheads="1"/>
          </p:cNvSpPr>
          <p:nvPr/>
        </p:nvSpPr>
        <p:spPr bwMode="auto">
          <a:xfrm>
            <a:off x="892175" y="3096133"/>
            <a:ext cx="15859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 dirty="0"/>
              <a:t>Dependability</a:t>
            </a:r>
            <a:endParaRPr lang="en-US" sz="1600" dirty="0"/>
          </a:p>
        </p:txBody>
      </p:sp>
      <p:sp>
        <p:nvSpPr>
          <p:cNvPr id="17433" name="Text Box 30"/>
          <p:cNvSpPr txBox="1">
            <a:spLocks noChangeArrowheads="1"/>
          </p:cNvSpPr>
          <p:nvPr/>
        </p:nvSpPr>
        <p:spPr bwMode="auto">
          <a:xfrm>
            <a:off x="1141413" y="3602545"/>
            <a:ext cx="13160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 dirty="0"/>
              <a:t>Flexibility</a:t>
            </a:r>
            <a:endParaRPr lang="en-US" sz="1600" dirty="0"/>
          </a:p>
        </p:txBody>
      </p:sp>
      <p:sp>
        <p:nvSpPr>
          <p:cNvPr id="17434" name="Text Box 31"/>
          <p:cNvSpPr txBox="1">
            <a:spLocks noChangeArrowheads="1"/>
          </p:cNvSpPr>
          <p:nvPr/>
        </p:nvSpPr>
        <p:spPr bwMode="auto">
          <a:xfrm>
            <a:off x="1130300" y="4094670"/>
            <a:ext cx="13144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600" dirty="0"/>
              <a:t>Cost</a:t>
            </a:r>
            <a:endParaRPr lang="en-US" sz="1600" dirty="0"/>
          </a:p>
        </p:txBody>
      </p:sp>
      <p:sp>
        <p:nvSpPr>
          <p:cNvPr id="17435" name="Rectangle 32"/>
          <p:cNvSpPr>
            <a:spLocks noChangeArrowheads="1"/>
          </p:cNvSpPr>
          <p:nvPr/>
        </p:nvSpPr>
        <p:spPr bwMode="auto">
          <a:xfrm>
            <a:off x="3729038" y="1611820"/>
            <a:ext cx="1263650" cy="35687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36" name="Rectangle 33"/>
          <p:cNvSpPr>
            <a:spLocks noChangeArrowheads="1"/>
          </p:cNvSpPr>
          <p:nvPr/>
        </p:nvSpPr>
        <p:spPr bwMode="auto">
          <a:xfrm>
            <a:off x="4986338" y="1611820"/>
            <a:ext cx="1263650" cy="35687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37" name="Rectangle 34"/>
          <p:cNvSpPr>
            <a:spLocks noChangeArrowheads="1"/>
          </p:cNvSpPr>
          <p:nvPr/>
        </p:nvSpPr>
        <p:spPr bwMode="auto">
          <a:xfrm>
            <a:off x="6245225" y="1611820"/>
            <a:ext cx="1262063" cy="35687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7438" name="Line 60"/>
          <p:cNvSpPr>
            <a:spLocks noChangeShapeType="1"/>
          </p:cNvSpPr>
          <p:nvPr/>
        </p:nvSpPr>
        <p:spPr bwMode="auto">
          <a:xfrm>
            <a:off x="6672263" y="2488120"/>
            <a:ext cx="4333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lg" len="med"/>
            <a:tailEnd type="none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39" name="Line 61"/>
          <p:cNvSpPr>
            <a:spLocks noChangeShapeType="1"/>
          </p:cNvSpPr>
          <p:nvPr/>
        </p:nvSpPr>
        <p:spPr bwMode="auto">
          <a:xfrm>
            <a:off x="6672263" y="2992945"/>
            <a:ext cx="4333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lg" len="med"/>
            <a:tailEnd type="none" w="lg" len="med"/>
          </a:ln>
        </p:spPr>
        <p:txBody>
          <a:bodyPr/>
          <a:lstStyle/>
          <a:p>
            <a:endParaRPr lang="en-GB" dirty="0"/>
          </a:p>
        </p:txBody>
      </p:sp>
      <p:grpSp>
        <p:nvGrpSpPr>
          <p:cNvPr id="2" name="Group 89"/>
          <p:cNvGrpSpPr>
            <a:grpSpLocks/>
          </p:cNvGrpSpPr>
          <p:nvPr/>
        </p:nvGrpSpPr>
        <p:grpSpPr bwMode="auto">
          <a:xfrm>
            <a:off x="2484438" y="1994408"/>
            <a:ext cx="5018087" cy="2516187"/>
            <a:chOff x="1565" y="1387"/>
            <a:chExt cx="3161" cy="1585"/>
          </a:xfrm>
        </p:grpSpPr>
        <p:grpSp>
          <p:nvGrpSpPr>
            <p:cNvPr id="3" name="Group 64"/>
            <p:cNvGrpSpPr>
              <a:grpSpLocks/>
            </p:cNvGrpSpPr>
            <p:nvPr/>
          </p:nvGrpSpPr>
          <p:grpSpPr bwMode="auto">
            <a:xfrm>
              <a:off x="1565" y="2659"/>
              <a:ext cx="782" cy="313"/>
              <a:chOff x="1565" y="2659"/>
              <a:chExt cx="782" cy="313"/>
            </a:xfrm>
          </p:grpSpPr>
          <p:sp>
            <p:nvSpPr>
              <p:cNvPr id="17465" name="Rectangle 62"/>
              <p:cNvSpPr>
                <a:spLocks noChangeArrowheads="1"/>
              </p:cNvSpPr>
              <p:nvPr/>
            </p:nvSpPr>
            <p:spPr bwMode="auto">
              <a:xfrm>
                <a:off x="1565" y="2659"/>
                <a:ext cx="782" cy="313"/>
              </a:xfrm>
              <a:prstGeom prst="rect">
                <a:avLst/>
              </a:prstGeom>
              <a:solidFill>
                <a:srgbClr val="CCFF99"/>
              </a:solidFill>
              <a:ln w="22225">
                <a:noFill/>
                <a:miter lim="800000"/>
                <a:headEnd type="none" w="lg" len="med"/>
                <a:tailEnd type="none" w="lg" len="med"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17466" name="Text Box 63"/>
              <p:cNvSpPr txBox="1">
                <a:spLocks noChangeArrowheads="1"/>
              </p:cNvSpPr>
              <p:nvPr/>
            </p:nvSpPr>
            <p:spPr bwMode="auto">
              <a:xfrm>
                <a:off x="1669" y="2693"/>
                <a:ext cx="614" cy="233"/>
              </a:xfrm>
              <a:prstGeom prst="rect">
                <a:avLst/>
              </a:prstGeom>
              <a:solidFill>
                <a:srgbClr val="CCFF99"/>
              </a:solidFill>
              <a:ln w="22225">
                <a:noFill/>
                <a:miter lim="800000"/>
                <a:headEnd type="none" w="lg" len="med"/>
                <a:tailEnd type="none" w="lg" len="med"/>
              </a:ln>
            </p:spPr>
            <p:txBody>
              <a:bodyPr wrap="square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800" dirty="0">
                    <a:solidFill>
                      <a:srgbClr val="FF0000"/>
                    </a:solidFill>
                  </a:rPr>
                  <a:t>Critical</a:t>
                </a:r>
                <a:endParaRPr lang="en-US" sz="1800" dirty="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4" name="Group 65"/>
            <p:cNvGrpSpPr>
              <a:grpSpLocks/>
            </p:cNvGrpSpPr>
            <p:nvPr/>
          </p:nvGrpSpPr>
          <p:grpSpPr bwMode="auto">
            <a:xfrm>
              <a:off x="2358" y="2021"/>
              <a:ext cx="782" cy="311"/>
              <a:chOff x="1565" y="2659"/>
              <a:chExt cx="782" cy="313"/>
            </a:xfrm>
          </p:grpSpPr>
          <p:sp>
            <p:nvSpPr>
              <p:cNvPr id="17463" name="Rectangle 66"/>
              <p:cNvSpPr>
                <a:spLocks noChangeArrowheads="1"/>
              </p:cNvSpPr>
              <p:nvPr/>
            </p:nvSpPr>
            <p:spPr bwMode="auto">
              <a:xfrm>
                <a:off x="1565" y="2659"/>
                <a:ext cx="782" cy="313"/>
              </a:xfrm>
              <a:prstGeom prst="rect">
                <a:avLst/>
              </a:prstGeom>
              <a:solidFill>
                <a:srgbClr val="CCFF99"/>
              </a:solidFill>
              <a:ln w="22225">
                <a:noFill/>
                <a:miter lim="800000"/>
                <a:headEnd type="none" w="lg" len="med"/>
                <a:tailEnd type="none" w="lg" len="med"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17464" name="Text Box 67"/>
              <p:cNvSpPr txBox="1">
                <a:spLocks noChangeArrowheads="1"/>
              </p:cNvSpPr>
              <p:nvPr/>
            </p:nvSpPr>
            <p:spPr bwMode="auto">
              <a:xfrm>
                <a:off x="1669" y="2693"/>
                <a:ext cx="614" cy="234"/>
              </a:xfrm>
              <a:prstGeom prst="rect">
                <a:avLst/>
              </a:prstGeom>
              <a:solidFill>
                <a:srgbClr val="CCFF99"/>
              </a:solidFill>
              <a:ln w="22225">
                <a:noFill/>
                <a:miter lim="800000"/>
                <a:headEnd type="none" w="lg" len="med"/>
                <a:tailEnd type="none" w="lg" len="med"/>
              </a:ln>
            </p:spPr>
            <p:txBody>
              <a:bodyPr wrap="square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800" dirty="0">
                    <a:solidFill>
                      <a:srgbClr val="FF0000"/>
                    </a:solidFill>
                  </a:rPr>
                  <a:t>Critical</a:t>
                </a:r>
                <a:endParaRPr lang="en-US" sz="1800" dirty="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5" name="Group 68"/>
            <p:cNvGrpSpPr>
              <a:grpSpLocks/>
            </p:cNvGrpSpPr>
            <p:nvPr/>
          </p:nvGrpSpPr>
          <p:grpSpPr bwMode="auto">
            <a:xfrm>
              <a:off x="3149" y="2339"/>
              <a:ext cx="782" cy="313"/>
              <a:chOff x="1565" y="2659"/>
              <a:chExt cx="782" cy="313"/>
            </a:xfrm>
          </p:grpSpPr>
          <p:sp>
            <p:nvSpPr>
              <p:cNvPr id="17461" name="Rectangle 69"/>
              <p:cNvSpPr>
                <a:spLocks noChangeArrowheads="1"/>
              </p:cNvSpPr>
              <p:nvPr/>
            </p:nvSpPr>
            <p:spPr bwMode="auto">
              <a:xfrm>
                <a:off x="1565" y="2659"/>
                <a:ext cx="782" cy="313"/>
              </a:xfrm>
              <a:prstGeom prst="rect">
                <a:avLst/>
              </a:prstGeom>
              <a:solidFill>
                <a:srgbClr val="CCFF99"/>
              </a:solidFill>
              <a:ln w="22225">
                <a:noFill/>
                <a:miter lim="800000"/>
                <a:headEnd type="none" w="lg" len="med"/>
                <a:tailEnd type="none" w="lg" len="med"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17462" name="Text Box 70"/>
              <p:cNvSpPr txBox="1">
                <a:spLocks noChangeArrowheads="1"/>
              </p:cNvSpPr>
              <p:nvPr/>
            </p:nvSpPr>
            <p:spPr bwMode="auto">
              <a:xfrm>
                <a:off x="1669" y="2693"/>
                <a:ext cx="614" cy="233"/>
              </a:xfrm>
              <a:prstGeom prst="rect">
                <a:avLst/>
              </a:prstGeom>
              <a:solidFill>
                <a:srgbClr val="CCFF99"/>
              </a:solidFill>
              <a:ln w="22225">
                <a:noFill/>
                <a:miter lim="800000"/>
                <a:headEnd type="none" w="lg" len="med"/>
                <a:tailEnd type="none" w="lg" len="med"/>
              </a:ln>
            </p:spPr>
            <p:txBody>
              <a:bodyPr wrap="square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800" dirty="0">
                    <a:solidFill>
                      <a:srgbClr val="FF0000"/>
                    </a:solidFill>
                  </a:rPr>
                  <a:t>Critical</a:t>
                </a:r>
                <a:endParaRPr lang="en-US" sz="1800" dirty="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6" name="Group 71"/>
            <p:cNvGrpSpPr>
              <a:grpSpLocks/>
            </p:cNvGrpSpPr>
            <p:nvPr/>
          </p:nvGrpSpPr>
          <p:grpSpPr bwMode="auto">
            <a:xfrm>
              <a:off x="3944" y="2659"/>
              <a:ext cx="782" cy="313"/>
              <a:chOff x="1565" y="2659"/>
              <a:chExt cx="782" cy="313"/>
            </a:xfrm>
          </p:grpSpPr>
          <p:sp>
            <p:nvSpPr>
              <p:cNvPr id="17459" name="Rectangle 72"/>
              <p:cNvSpPr>
                <a:spLocks noChangeArrowheads="1"/>
              </p:cNvSpPr>
              <p:nvPr/>
            </p:nvSpPr>
            <p:spPr bwMode="auto">
              <a:xfrm>
                <a:off x="1565" y="2659"/>
                <a:ext cx="782" cy="313"/>
              </a:xfrm>
              <a:prstGeom prst="rect">
                <a:avLst/>
              </a:prstGeom>
              <a:solidFill>
                <a:srgbClr val="CCFF99"/>
              </a:solidFill>
              <a:ln w="22225">
                <a:noFill/>
                <a:miter lim="800000"/>
                <a:headEnd type="none" w="lg" len="med"/>
                <a:tailEnd type="none" w="lg" len="med"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17460" name="Text Box 73"/>
              <p:cNvSpPr txBox="1">
                <a:spLocks noChangeArrowheads="1"/>
              </p:cNvSpPr>
              <p:nvPr/>
            </p:nvSpPr>
            <p:spPr bwMode="auto">
              <a:xfrm>
                <a:off x="1669" y="2693"/>
                <a:ext cx="614" cy="233"/>
              </a:xfrm>
              <a:prstGeom prst="rect">
                <a:avLst/>
              </a:prstGeom>
              <a:solidFill>
                <a:srgbClr val="CCFF99"/>
              </a:solidFill>
              <a:ln w="22225">
                <a:noFill/>
                <a:miter lim="800000"/>
                <a:headEnd type="none" w="lg" len="med"/>
                <a:tailEnd type="none" w="lg" len="med"/>
              </a:ln>
            </p:spPr>
            <p:txBody>
              <a:bodyPr wrap="square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800" dirty="0">
                    <a:solidFill>
                      <a:srgbClr val="FF0000"/>
                    </a:solidFill>
                  </a:rPr>
                  <a:t>Critical</a:t>
                </a:r>
                <a:endParaRPr lang="en-US" sz="1800" dirty="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7" name="Group 88"/>
            <p:cNvGrpSpPr>
              <a:grpSpLocks/>
            </p:cNvGrpSpPr>
            <p:nvPr/>
          </p:nvGrpSpPr>
          <p:grpSpPr bwMode="auto">
            <a:xfrm>
              <a:off x="3942" y="1387"/>
              <a:ext cx="782" cy="311"/>
              <a:chOff x="3942" y="1387"/>
              <a:chExt cx="782" cy="311"/>
            </a:xfrm>
          </p:grpSpPr>
          <p:sp>
            <p:nvSpPr>
              <p:cNvPr id="17457" name="Rectangle 75"/>
              <p:cNvSpPr>
                <a:spLocks noChangeArrowheads="1"/>
              </p:cNvSpPr>
              <p:nvPr/>
            </p:nvSpPr>
            <p:spPr bwMode="auto">
              <a:xfrm>
                <a:off x="3942" y="1387"/>
                <a:ext cx="782" cy="311"/>
              </a:xfrm>
              <a:prstGeom prst="rect">
                <a:avLst/>
              </a:prstGeom>
              <a:solidFill>
                <a:srgbClr val="CCFF99"/>
              </a:solidFill>
              <a:ln w="22225">
                <a:noFill/>
                <a:miter lim="800000"/>
                <a:headEnd type="none" w="lg" len="med"/>
                <a:tailEnd type="none" w="lg" len="med"/>
              </a:ln>
            </p:spPr>
            <p:txBody>
              <a:bodyPr wrap="none" anchor="ctr"/>
              <a:lstStyle/>
              <a:p>
                <a:endParaRPr lang="en-GB" dirty="0"/>
              </a:p>
            </p:txBody>
          </p:sp>
          <p:sp>
            <p:nvSpPr>
              <p:cNvPr id="17458" name="Text Box 76"/>
              <p:cNvSpPr txBox="1">
                <a:spLocks noChangeArrowheads="1"/>
              </p:cNvSpPr>
              <p:nvPr/>
            </p:nvSpPr>
            <p:spPr bwMode="auto">
              <a:xfrm>
                <a:off x="4043" y="1417"/>
                <a:ext cx="614" cy="233"/>
              </a:xfrm>
              <a:prstGeom prst="rect">
                <a:avLst/>
              </a:prstGeom>
              <a:solidFill>
                <a:srgbClr val="CCFF99"/>
              </a:solidFill>
              <a:ln w="22225">
                <a:noFill/>
                <a:miter lim="800000"/>
                <a:headEnd type="none" w="lg" len="med"/>
                <a:tailEnd type="none" w="lg" len="med"/>
              </a:ln>
            </p:spPr>
            <p:txBody>
              <a:bodyPr wrap="square"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800" dirty="0">
                    <a:solidFill>
                      <a:srgbClr val="FF0000"/>
                    </a:solidFill>
                  </a:rPr>
                  <a:t>Critical</a:t>
                </a:r>
                <a:endParaRPr lang="en-US" sz="1800" dirty="0">
                  <a:solidFill>
                    <a:srgbClr val="FF0000"/>
                  </a:solidFill>
                </a:endParaRPr>
              </a:p>
            </p:txBody>
          </p:sp>
        </p:grpSp>
      </p:grpSp>
      <p:grpSp>
        <p:nvGrpSpPr>
          <p:cNvPr id="8" name="Group 85"/>
          <p:cNvGrpSpPr>
            <a:grpSpLocks/>
          </p:cNvGrpSpPr>
          <p:nvPr/>
        </p:nvGrpSpPr>
        <p:grpSpPr bwMode="auto">
          <a:xfrm>
            <a:off x="395288" y="1781683"/>
            <a:ext cx="7200900" cy="4103687"/>
            <a:chOff x="249" y="1253"/>
            <a:chExt cx="4536" cy="2585"/>
          </a:xfrm>
        </p:grpSpPr>
        <p:sp>
          <p:nvSpPr>
            <p:cNvPr id="17449" name="Line 77"/>
            <p:cNvSpPr>
              <a:spLocks noChangeShapeType="1"/>
            </p:cNvSpPr>
            <p:nvPr/>
          </p:nvSpPr>
          <p:spPr bwMode="auto">
            <a:xfrm flipV="1">
              <a:off x="249" y="1253"/>
              <a:ext cx="0" cy="2404"/>
            </a:xfrm>
            <a:prstGeom prst="line">
              <a:avLst/>
            </a:prstGeom>
            <a:noFill/>
            <a:ln w="50800">
              <a:solidFill>
                <a:srgbClr val="FF0000"/>
              </a:solidFill>
              <a:round/>
              <a:headEnd type="none" w="lg" len="med"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450" name="Line 78"/>
            <p:cNvSpPr>
              <a:spLocks noChangeShapeType="1"/>
            </p:cNvSpPr>
            <p:nvPr/>
          </p:nvSpPr>
          <p:spPr bwMode="auto">
            <a:xfrm rot="5400000" flipV="1">
              <a:off x="3175" y="2138"/>
              <a:ext cx="0" cy="3220"/>
            </a:xfrm>
            <a:prstGeom prst="line">
              <a:avLst/>
            </a:prstGeom>
            <a:noFill/>
            <a:ln w="50800">
              <a:solidFill>
                <a:srgbClr val="FF0000"/>
              </a:solidFill>
              <a:round/>
              <a:headEnd type="none" w="lg" len="med"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451" name="Text Box 79"/>
            <p:cNvSpPr txBox="1">
              <a:spLocks noChangeArrowheads="1"/>
            </p:cNvSpPr>
            <p:nvPr/>
          </p:nvSpPr>
          <p:spPr bwMode="auto">
            <a:xfrm>
              <a:off x="341" y="3607"/>
              <a:ext cx="1224" cy="231"/>
            </a:xfrm>
            <a:prstGeom prst="rect">
              <a:avLst/>
            </a:prstGeom>
            <a:noFill/>
            <a:ln w="22225">
              <a:noFill/>
              <a:miter lim="800000"/>
              <a:headEnd type="none" w="lg" len="med"/>
              <a:tailEnd type="none" w="lg" len="med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 dirty="0">
                  <a:solidFill>
                    <a:srgbClr val="FF0000"/>
                  </a:solidFill>
                </a:rPr>
                <a:t>Comprehensive?</a:t>
              </a:r>
              <a:endParaRPr lang="en-US" sz="18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9" name="Group 86"/>
          <p:cNvGrpSpPr>
            <a:grpSpLocks/>
          </p:cNvGrpSpPr>
          <p:nvPr/>
        </p:nvGrpSpPr>
        <p:grpSpPr bwMode="auto">
          <a:xfrm>
            <a:off x="2484438" y="2059948"/>
            <a:ext cx="5035550" cy="366713"/>
            <a:chOff x="1565" y="1410"/>
            <a:chExt cx="3172" cy="231"/>
          </a:xfrm>
        </p:grpSpPr>
        <p:sp>
          <p:nvSpPr>
            <p:cNvPr id="17447" name="Line 80"/>
            <p:cNvSpPr>
              <a:spLocks noChangeShapeType="1"/>
            </p:cNvSpPr>
            <p:nvPr/>
          </p:nvSpPr>
          <p:spPr bwMode="auto">
            <a:xfrm rot="-5400000">
              <a:off x="3147" y="26"/>
              <a:ext cx="8" cy="3172"/>
            </a:xfrm>
            <a:prstGeom prst="line">
              <a:avLst/>
            </a:prstGeom>
            <a:noFill/>
            <a:ln w="50800">
              <a:solidFill>
                <a:srgbClr val="FF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448" name="Text Box 82"/>
            <p:cNvSpPr txBox="1">
              <a:spLocks noChangeArrowheads="1"/>
            </p:cNvSpPr>
            <p:nvPr/>
          </p:nvSpPr>
          <p:spPr bwMode="auto">
            <a:xfrm>
              <a:off x="2544" y="1410"/>
              <a:ext cx="1224" cy="231"/>
            </a:xfrm>
            <a:prstGeom prst="rect">
              <a:avLst/>
            </a:prstGeom>
            <a:noFill/>
            <a:ln w="22225">
              <a:noFill/>
              <a:miter lim="800000"/>
              <a:headEnd type="none" w="lg" len="med"/>
              <a:tailEnd type="none" w="lg" len="med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dirty="0">
                  <a:solidFill>
                    <a:srgbClr val="FF0000"/>
                  </a:solidFill>
                </a:rPr>
                <a:t>Coherence</a:t>
              </a:r>
              <a:endParaRPr lang="en-US" sz="18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" name="Group 87"/>
          <p:cNvGrpSpPr>
            <a:grpSpLocks/>
          </p:cNvGrpSpPr>
          <p:nvPr/>
        </p:nvGrpSpPr>
        <p:grpSpPr bwMode="auto">
          <a:xfrm>
            <a:off x="3216275" y="1997583"/>
            <a:ext cx="366713" cy="2519362"/>
            <a:chOff x="2026" y="1389"/>
            <a:chExt cx="231" cy="1587"/>
          </a:xfrm>
        </p:grpSpPr>
        <p:sp>
          <p:nvSpPr>
            <p:cNvPr id="17445" name="Line 81"/>
            <p:cNvSpPr>
              <a:spLocks noChangeShapeType="1"/>
            </p:cNvSpPr>
            <p:nvPr/>
          </p:nvSpPr>
          <p:spPr bwMode="auto">
            <a:xfrm rot="10800000">
              <a:off x="2245" y="1389"/>
              <a:ext cx="0" cy="1587"/>
            </a:xfrm>
            <a:prstGeom prst="line">
              <a:avLst/>
            </a:prstGeom>
            <a:noFill/>
            <a:ln w="50800">
              <a:solidFill>
                <a:srgbClr val="FF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446" name="Text Box 83"/>
            <p:cNvSpPr txBox="1">
              <a:spLocks noChangeArrowheads="1"/>
            </p:cNvSpPr>
            <p:nvPr/>
          </p:nvSpPr>
          <p:spPr bwMode="auto">
            <a:xfrm rot="-5400000">
              <a:off x="1530" y="2104"/>
              <a:ext cx="1224" cy="231"/>
            </a:xfrm>
            <a:prstGeom prst="rect">
              <a:avLst/>
            </a:prstGeom>
            <a:noFill/>
            <a:ln w="22225">
              <a:noFill/>
              <a:miter lim="800000"/>
              <a:headEnd type="none" w="lg" len="med"/>
              <a:tailEnd type="none" w="lg" len="med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dirty="0">
                  <a:solidFill>
                    <a:srgbClr val="FF0000"/>
                  </a:solidFill>
                </a:rPr>
                <a:t>Correspondence</a:t>
              </a:r>
              <a:endParaRPr lang="en-US" sz="1800" dirty="0">
                <a:solidFill>
                  <a:srgbClr val="FF0000"/>
                </a:solidFill>
              </a:endParaRPr>
            </a:p>
          </p:txBody>
        </p:sp>
      </p:grpSp>
      <p:sp>
        <p:nvSpPr>
          <p:cNvPr id="17444" name="Text Box 84"/>
          <p:cNvSpPr txBox="1">
            <a:spLocks noChangeArrowheads="1"/>
          </p:cNvSpPr>
          <p:nvPr/>
        </p:nvSpPr>
        <p:spPr bwMode="auto">
          <a:xfrm>
            <a:off x="0" y="88093"/>
            <a:ext cx="9144000" cy="892552"/>
          </a:xfrm>
          <a:prstGeom prst="rect">
            <a:avLst/>
          </a:prstGeom>
          <a:noFill/>
          <a:ln w="22225">
            <a:noFill/>
            <a:miter lim="800000"/>
            <a:headEnd type="none" w="lg" len="med"/>
            <a:tailEnd type="none" w="lg" len="med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600" b="1" dirty="0"/>
              <a:t>‘Fit’ is concerned with ensuring comprehensiveness, </a:t>
            </a:r>
            <a:r>
              <a:rPr lang="en-GB" sz="2600" b="1" dirty="0" smtClean="0"/>
              <a:t>correspondence, coherence </a:t>
            </a:r>
            <a:r>
              <a:rPr lang="en-GB" sz="2600" b="1" dirty="0"/>
              <a:t>and criticality</a:t>
            </a:r>
            <a:endParaRPr lang="en-US" sz="2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6" name="Text Box 29"/>
          <p:cNvSpPr txBox="1">
            <a:spLocks noChangeArrowheads="1"/>
          </p:cNvSpPr>
          <p:nvPr/>
        </p:nvSpPr>
        <p:spPr bwMode="auto">
          <a:xfrm>
            <a:off x="0" y="0"/>
            <a:ext cx="91440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 dirty="0"/>
              <a:t>Implementing an operations </a:t>
            </a:r>
            <a:r>
              <a:rPr lang="en-GB" sz="2000" b="1" dirty="0" smtClean="0"/>
              <a:t>strategy </a:t>
            </a:r>
            <a:r>
              <a:rPr lang="en-IN" sz="2000" b="1" dirty="0" smtClean="0"/>
              <a:t>that involves moving from </a:t>
            </a:r>
            <a:br>
              <a:rPr lang="en-IN" sz="2000" b="1" dirty="0" smtClean="0"/>
            </a:br>
            <a:r>
              <a:rPr lang="en-IN" sz="2000" b="1" dirty="0" smtClean="0"/>
              <a:t>A to B </a:t>
            </a:r>
            <a:r>
              <a:rPr lang="en-GB" sz="2000" b="1" dirty="0" smtClean="0"/>
              <a:t>means </a:t>
            </a:r>
            <a:r>
              <a:rPr lang="en-GB" sz="2000" b="1" dirty="0"/>
              <a:t>understanding </a:t>
            </a:r>
            <a:r>
              <a:rPr lang="en-GB" sz="2000" b="1" dirty="0" smtClean="0"/>
              <a:t>current and </a:t>
            </a:r>
            <a:r>
              <a:rPr lang="en-GB" sz="2000" b="1" dirty="0"/>
              <a:t>intended market requirements </a:t>
            </a:r>
            <a:r>
              <a:rPr lang="en-GB" sz="2000" b="1" dirty="0" smtClean="0"/>
              <a:t>and operations </a:t>
            </a:r>
            <a:r>
              <a:rPr lang="en-GB" sz="2000" b="1" dirty="0"/>
              <a:t>resource </a:t>
            </a:r>
            <a:r>
              <a:rPr lang="en-GB" sz="2000" b="1" dirty="0" smtClean="0"/>
              <a:t>capabilities </a:t>
            </a:r>
            <a:r>
              <a:rPr lang="en-GB" sz="2000" b="1" dirty="0"/>
              <a:t>so that the extent and nature of the change can be assessed</a:t>
            </a:r>
            <a:endParaRPr lang="en-US" sz="2000" b="1" dirty="0"/>
          </a:p>
        </p:txBody>
      </p:sp>
      <p:sp>
        <p:nvSpPr>
          <p:cNvPr id="35" name="Rectangle 30"/>
          <p:cNvSpPr>
            <a:spLocks noChangeArrowheads="1"/>
          </p:cNvSpPr>
          <p:nvPr/>
        </p:nvSpPr>
        <p:spPr bwMode="auto">
          <a:xfrm>
            <a:off x="2908250" y="1598066"/>
            <a:ext cx="5205413" cy="410527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US"/>
          </a:p>
        </p:txBody>
      </p:sp>
      <p:sp>
        <p:nvSpPr>
          <p:cNvPr id="36" name="Line 7"/>
          <p:cNvSpPr>
            <a:spLocks noChangeShapeType="1"/>
          </p:cNvSpPr>
          <p:nvPr/>
        </p:nvSpPr>
        <p:spPr bwMode="auto">
          <a:xfrm flipV="1">
            <a:off x="2892375" y="1655216"/>
            <a:ext cx="4529138" cy="4048125"/>
          </a:xfrm>
          <a:prstGeom prst="line">
            <a:avLst/>
          </a:prstGeom>
          <a:noFill/>
          <a:ln w="28575">
            <a:solidFill>
              <a:srgbClr val="0000FF"/>
            </a:solidFill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7" name="Text Box 11"/>
          <p:cNvSpPr txBox="1">
            <a:spLocks noChangeArrowheads="1"/>
          </p:cNvSpPr>
          <p:nvPr/>
        </p:nvSpPr>
        <p:spPr bwMode="auto">
          <a:xfrm rot="-2681743">
            <a:off x="6610465" y="1436913"/>
            <a:ext cx="1382713" cy="33655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/>
              <a:t>Line of fit</a:t>
            </a:r>
            <a:endParaRPr lang="en-US" sz="1600"/>
          </a:p>
        </p:txBody>
      </p:sp>
      <p:grpSp>
        <p:nvGrpSpPr>
          <p:cNvPr id="38" name="Group 39"/>
          <p:cNvGrpSpPr>
            <a:grpSpLocks/>
          </p:cNvGrpSpPr>
          <p:nvPr/>
        </p:nvGrpSpPr>
        <p:grpSpPr bwMode="auto">
          <a:xfrm>
            <a:off x="3436888" y="4542879"/>
            <a:ext cx="484187" cy="406400"/>
            <a:chOff x="2013" y="2613"/>
            <a:chExt cx="305" cy="256"/>
          </a:xfrm>
        </p:grpSpPr>
        <p:sp>
          <p:nvSpPr>
            <p:cNvPr id="39" name="Text Box 12"/>
            <p:cNvSpPr txBox="1">
              <a:spLocks noChangeArrowheads="1"/>
            </p:cNvSpPr>
            <p:nvPr/>
          </p:nvSpPr>
          <p:spPr bwMode="auto">
            <a:xfrm>
              <a:off x="2013" y="2613"/>
              <a:ext cx="282" cy="231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med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b="1"/>
                <a:t>A</a:t>
              </a:r>
              <a:endParaRPr lang="en-US" b="1"/>
            </a:p>
          </p:txBody>
        </p:sp>
        <p:sp>
          <p:nvSpPr>
            <p:cNvPr id="40" name="Oval 16"/>
            <p:cNvSpPr>
              <a:spLocks noChangeArrowheads="1"/>
            </p:cNvSpPr>
            <p:nvPr/>
          </p:nvSpPr>
          <p:spPr bwMode="auto">
            <a:xfrm>
              <a:off x="2220" y="2771"/>
              <a:ext cx="98" cy="98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41" name="Group 38"/>
          <p:cNvGrpSpPr>
            <a:grpSpLocks/>
          </p:cNvGrpSpPr>
          <p:nvPr/>
        </p:nvGrpSpPr>
        <p:grpSpPr bwMode="auto">
          <a:xfrm>
            <a:off x="6484888" y="2352129"/>
            <a:ext cx="573087" cy="449262"/>
            <a:chOff x="3933" y="1233"/>
            <a:chExt cx="361" cy="283"/>
          </a:xfrm>
        </p:grpSpPr>
        <p:sp>
          <p:nvSpPr>
            <p:cNvPr id="42" name="Text Box 17"/>
            <p:cNvSpPr txBox="1">
              <a:spLocks noChangeArrowheads="1"/>
            </p:cNvSpPr>
            <p:nvPr/>
          </p:nvSpPr>
          <p:spPr bwMode="auto">
            <a:xfrm>
              <a:off x="4012" y="1285"/>
              <a:ext cx="282" cy="231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med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b="1"/>
                <a:t>B</a:t>
              </a:r>
              <a:endParaRPr lang="en-US" b="1"/>
            </a:p>
          </p:txBody>
        </p:sp>
        <p:sp>
          <p:nvSpPr>
            <p:cNvPr id="43" name="Oval 18"/>
            <p:cNvSpPr>
              <a:spLocks noChangeArrowheads="1"/>
            </p:cNvSpPr>
            <p:nvPr/>
          </p:nvSpPr>
          <p:spPr bwMode="auto">
            <a:xfrm>
              <a:off x="3933" y="1233"/>
              <a:ext cx="98" cy="98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44" name="Group 34"/>
          <p:cNvGrpSpPr>
            <a:grpSpLocks/>
          </p:cNvGrpSpPr>
          <p:nvPr/>
        </p:nvGrpSpPr>
        <p:grpSpPr bwMode="auto">
          <a:xfrm>
            <a:off x="781000" y="4555579"/>
            <a:ext cx="7391400" cy="584200"/>
            <a:chOff x="340" y="2621"/>
            <a:chExt cx="4656" cy="368"/>
          </a:xfrm>
        </p:grpSpPr>
        <p:sp>
          <p:nvSpPr>
            <p:cNvPr id="45" name="Line 8"/>
            <p:cNvSpPr>
              <a:spLocks noChangeShapeType="1"/>
            </p:cNvSpPr>
            <p:nvPr/>
          </p:nvSpPr>
          <p:spPr bwMode="auto">
            <a:xfrm flipV="1">
              <a:off x="1655" y="2813"/>
              <a:ext cx="3341" cy="9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prstDash val="dash"/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" name="Text Box 20"/>
            <p:cNvSpPr txBox="1">
              <a:spLocks noChangeArrowheads="1"/>
            </p:cNvSpPr>
            <p:nvPr/>
          </p:nvSpPr>
          <p:spPr bwMode="auto">
            <a:xfrm>
              <a:off x="340" y="2621"/>
              <a:ext cx="1246" cy="36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 wrap="square"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dirty="0" smtClean="0"/>
                <a:t>Current market </a:t>
              </a:r>
              <a:r>
                <a:rPr lang="en-GB" sz="1600" dirty="0"/>
                <a:t>requirements </a:t>
              </a:r>
              <a:endParaRPr lang="en-US" sz="1600" dirty="0"/>
            </a:p>
          </p:txBody>
        </p:sp>
      </p:grpSp>
      <p:sp>
        <p:nvSpPr>
          <p:cNvPr id="47" name="Text Box 21"/>
          <p:cNvSpPr txBox="1">
            <a:spLocks noChangeArrowheads="1"/>
          </p:cNvSpPr>
          <p:nvPr/>
        </p:nvSpPr>
        <p:spPr bwMode="auto">
          <a:xfrm>
            <a:off x="467544" y="3506241"/>
            <a:ext cx="2346325" cy="48423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70000"/>
              </a:lnSpc>
              <a:spcBef>
                <a:spcPct val="50000"/>
              </a:spcBef>
            </a:pPr>
            <a:r>
              <a:rPr lang="en-GB" sz="1800" dirty="0" smtClean="0">
                <a:solidFill>
                  <a:srgbClr val="FF0000"/>
                </a:solidFill>
              </a:rPr>
              <a:t>Level/nature of market </a:t>
            </a:r>
            <a:r>
              <a:rPr lang="en-GB" sz="1800" dirty="0">
                <a:solidFill>
                  <a:srgbClr val="FF0000"/>
                </a:solidFill>
              </a:rPr>
              <a:t>requirements </a:t>
            </a:r>
            <a:endParaRPr lang="en-US" sz="1800" dirty="0">
              <a:solidFill>
                <a:srgbClr val="FF0000"/>
              </a:solidFill>
            </a:endParaRPr>
          </a:p>
        </p:txBody>
      </p:sp>
      <p:grpSp>
        <p:nvGrpSpPr>
          <p:cNvPr id="48" name="Group 35"/>
          <p:cNvGrpSpPr>
            <a:grpSpLocks/>
          </p:cNvGrpSpPr>
          <p:nvPr/>
        </p:nvGrpSpPr>
        <p:grpSpPr bwMode="auto">
          <a:xfrm>
            <a:off x="2884438" y="1734591"/>
            <a:ext cx="1914525" cy="4430713"/>
            <a:chOff x="1665" y="844"/>
            <a:chExt cx="1206" cy="2791"/>
          </a:xfrm>
        </p:grpSpPr>
        <p:sp>
          <p:nvSpPr>
            <p:cNvPr id="49" name="Line 9"/>
            <p:cNvSpPr>
              <a:spLocks noChangeShapeType="1"/>
            </p:cNvSpPr>
            <p:nvPr/>
          </p:nvSpPr>
          <p:spPr bwMode="auto">
            <a:xfrm flipH="1">
              <a:off x="2270" y="844"/>
              <a:ext cx="3" cy="2506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prstDash val="dash"/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0" name="Text Box 26"/>
            <p:cNvSpPr txBox="1">
              <a:spLocks noChangeArrowheads="1"/>
            </p:cNvSpPr>
            <p:nvPr/>
          </p:nvSpPr>
          <p:spPr bwMode="auto">
            <a:xfrm>
              <a:off x="1665" y="3357"/>
              <a:ext cx="1206" cy="27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 eaLnBrk="0" hangingPunct="0">
                <a:lnSpc>
                  <a:spcPct val="70000"/>
                </a:lnSpc>
                <a:spcBef>
                  <a:spcPct val="50000"/>
                </a:spcBef>
              </a:pPr>
              <a:r>
                <a:rPr lang="en-GB" sz="1600" dirty="0" smtClean="0"/>
                <a:t>Current resource </a:t>
              </a:r>
              <a:r>
                <a:rPr lang="en-GB" sz="1600" dirty="0"/>
                <a:t>capability </a:t>
              </a:r>
              <a:endParaRPr lang="en-US" sz="1600" dirty="0"/>
            </a:p>
          </p:txBody>
        </p:sp>
      </p:grpSp>
      <p:grpSp>
        <p:nvGrpSpPr>
          <p:cNvPr id="51" name="Group 36"/>
          <p:cNvGrpSpPr>
            <a:grpSpLocks/>
          </p:cNvGrpSpPr>
          <p:nvPr/>
        </p:nvGrpSpPr>
        <p:grpSpPr bwMode="auto">
          <a:xfrm>
            <a:off x="636538" y="2114004"/>
            <a:ext cx="6186488" cy="584200"/>
            <a:chOff x="249" y="1083"/>
            <a:chExt cx="3897" cy="368"/>
          </a:xfrm>
        </p:grpSpPr>
        <p:sp>
          <p:nvSpPr>
            <p:cNvPr id="52" name="Text Box 10"/>
            <p:cNvSpPr txBox="1">
              <a:spLocks noChangeArrowheads="1"/>
            </p:cNvSpPr>
            <p:nvPr/>
          </p:nvSpPr>
          <p:spPr bwMode="auto">
            <a:xfrm>
              <a:off x="249" y="1083"/>
              <a:ext cx="1389" cy="36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 wrap="square"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600" dirty="0" smtClean="0"/>
                <a:t>Intended market requirements </a:t>
              </a:r>
              <a:endParaRPr lang="en-US" sz="1600" dirty="0"/>
            </a:p>
          </p:txBody>
        </p:sp>
        <p:sp>
          <p:nvSpPr>
            <p:cNvPr id="53" name="Line 13"/>
            <p:cNvSpPr>
              <a:spLocks noChangeShapeType="1"/>
            </p:cNvSpPr>
            <p:nvPr/>
          </p:nvSpPr>
          <p:spPr bwMode="auto">
            <a:xfrm>
              <a:off x="1536" y="1283"/>
              <a:ext cx="2610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prstDash val="dash"/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4" name="Group 42"/>
          <p:cNvGrpSpPr>
            <a:grpSpLocks/>
          </p:cNvGrpSpPr>
          <p:nvPr/>
        </p:nvGrpSpPr>
        <p:grpSpPr bwMode="auto">
          <a:xfrm>
            <a:off x="5619700" y="1747291"/>
            <a:ext cx="1914525" cy="4411663"/>
            <a:chOff x="3388" y="852"/>
            <a:chExt cx="1206" cy="2779"/>
          </a:xfrm>
        </p:grpSpPr>
        <p:sp>
          <p:nvSpPr>
            <p:cNvPr id="55" name="Line 14"/>
            <p:cNvSpPr>
              <a:spLocks noChangeShapeType="1"/>
            </p:cNvSpPr>
            <p:nvPr/>
          </p:nvSpPr>
          <p:spPr bwMode="auto">
            <a:xfrm flipH="1">
              <a:off x="3983" y="852"/>
              <a:ext cx="3" cy="2505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prstDash val="dash"/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6" name="Text Box 27"/>
            <p:cNvSpPr txBox="1">
              <a:spLocks noChangeArrowheads="1"/>
            </p:cNvSpPr>
            <p:nvPr/>
          </p:nvSpPr>
          <p:spPr bwMode="auto">
            <a:xfrm>
              <a:off x="3388" y="3357"/>
              <a:ext cx="1206" cy="274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 eaLnBrk="0" hangingPunct="0">
                <a:lnSpc>
                  <a:spcPct val="70000"/>
                </a:lnSpc>
                <a:spcBef>
                  <a:spcPct val="50000"/>
                </a:spcBef>
              </a:pPr>
              <a:r>
                <a:rPr lang="en-GB" sz="1600"/>
                <a:t>Intended resource capability </a:t>
              </a:r>
              <a:endParaRPr lang="en-US" sz="1600"/>
            </a:p>
          </p:txBody>
        </p:sp>
      </p:grpSp>
      <p:grpSp>
        <p:nvGrpSpPr>
          <p:cNvPr id="57" name="Group 41"/>
          <p:cNvGrpSpPr>
            <a:grpSpLocks/>
          </p:cNvGrpSpPr>
          <p:nvPr/>
        </p:nvGrpSpPr>
        <p:grpSpPr bwMode="auto">
          <a:xfrm>
            <a:off x="3919488" y="4601616"/>
            <a:ext cx="2743200" cy="517525"/>
            <a:chOff x="2317" y="2650"/>
            <a:chExt cx="1728" cy="326"/>
          </a:xfrm>
        </p:grpSpPr>
        <p:sp>
          <p:nvSpPr>
            <p:cNvPr id="58" name="Text Box 23"/>
            <p:cNvSpPr txBox="1">
              <a:spLocks noChangeArrowheads="1"/>
            </p:cNvSpPr>
            <p:nvPr/>
          </p:nvSpPr>
          <p:spPr bwMode="auto">
            <a:xfrm>
              <a:off x="2317" y="2650"/>
              <a:ext cx="1728" cy="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/>
                <a:t>Extent and nature of operations resource capability change</a:t>
              </a:r>
              <a:endParaRPr lang="en-US" sz="1400"/>
            </a:p>
          </p:txBody>
        </p:sp>
        <p:sp>
          <p:nvSpPr>
            <p:cNvPr id="59" name="Line 32"/>
            <p:cNvSpPr>
              <a:spLocks noChangeShapeType="1"/>
            </p:cNvSpPr>
            <p:nvPr/>
          </p:nvSpPr>
          <p:spPr bwMode="auto">
            <a:xfrm>
              <a:off x="2350" y="2822"/>
              <a:ext cx="1609" cy="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0" name="Group 40"/>
          <p:cNvGrpSpPr>
            <a:grpSpLocks/>
          </p:cNvGrpSpPr>
          <p:nvPr/>
        </p:nvGrpSpPr>
        <p:grpSpPr bwMode="auto">
          <a:xfrm>
            <a:off x="3362275" y="2306091"/>
            <a:ext cx="730250" cy="2568575"/>
            <a:chOff x="1966" y="1204"/>
            <a:chExt cx="460" cy="1618"/>
          </a:xfrm>
        </p:grpSpPr>
        <p:sp>
          <p:nvSpPr>
            <p:cNvPr id="61" name="Text Box 24"/>
            <p:cNvSpPr txBox="1">
              <a:spLocks noChangeArrowheads="1"/>
            </p:cNvSpPr>
            <p:nvPr/>
          </p:nvSpPr>
          <p:spPr bwMode="auto">
            <a:xfrm rot="-5400000">
              <a:off x="1440" y="1730"/>
              <a:ext cx="1512" cy="4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/>
                <a:t>Extent and nature of operations resource capability change</a:t>
              </a:r>
              <a:endParaRPr lang="en-US" sz="1400"/>
            </a:p>
          </p:txBody>
        </p:sp>
        <p:sp>
          <p:nvSpPr>
            <p:cNvPr id="62" name="Line 33"/>
            <p:cNvSpPr>
              <a:spLocks noChangeShapeType="1"/>
            </p:cNvSpPr>
            <p:nvPr/>
          </p:nvSpPr>
          <p:spPr bwMode="auto">
            <a:xfrm flipV="1">
              <a:off x="2258" y="1280"/>
              <a:ext cx="9" cy="1542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3" name="Text Box 28"/>
          <p:cNvSpPr txBox="1">
            <a:spLocks noChangeArrowheads="1"/>
          </p:cNvSpPr>
          <p:nvPr/>
        </p:nvSpPr>
        <p:spPr bwMode="auto">
          <a:xfrm>
            <a:off x="2712988" y="6084004"/>
            <a:ext cx="53181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 smtClean="0">
                <a:solidFill>
                  <a:srgbClr val="FF0000"/>
                </a:solidFill>
              </a:rPr>
              <a:t>Level/nature </a:t>
            </a:r>
            <a:r>
              <a:rPr lang="en-GB" sz="1800" dirty="0">
                <a:solidFill>
                  <a:srgbClr val="FF0000"/>
                </a:solidFill>
              </a:rPr>
              <a:t>of operations resource capability</a:t>
            </a:r>
            <a:endParaRPr lang="en-US" sz="1800" dirty="0">
              <a:solidFill>
                <a:srgbClr val="FF0000"/>
              </a:solidFill>
            </a:endParaRPr>
          </a:p>
        </p:txBody>
      </p:sp>
      <p:grpSp>
        <p:nvGrpSpPr>
          <p:cNvPr id="32" name="Group 31"/>
          <p:cNvGrpSpPr>
            <a:grpSpLocks/>
          </p:cNvGrpSpPr>
          <p:nvPr/>
        </p:nvGrpSpPr>
        <p:grpSpPr bwMode="auto">
          <a:xfrm>
            <a:off x="2881011" y="1572935"/>
            <a:ext cx="5210175" cy="4130675"/>
            <a:chOff x="1678" y="934"/>
            <a:chExt cx="2422" cy="2410"/>
          </a:xfrm>
        </p:grpSpPr>
        <p:sp>
          <p:nvSpPr>
            <p:cNvPr id="33" name="Line 5"/>
            <p:cNvSpPr>
              <a:spLocks noChangeShapeType="1"/>
            </p:cNvSpPr>
            <p:nvPr/>
          </p:nvSpPr>
          <p:spPr bwMode="auto">
            <a:xfrm flipV="1">
              <a:off x="1678" y="934"/>
              <a:ext cx="1" cy="240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none" w="sm" len="lg"/>
              <a:tailEnd type="triangle" w="med" len="med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34" name="Line 6"/>
            <p:cNvSpPr>
              <a:spLocks noChangeShapeType="1"/>
            </p:cNvSpPr>
            <p:nvPr/>
          </p:nvSpPr>
          <p:spPr bwMode="auto">
            <a:xfrm>
              <a:off x="1692" y="3344"/>
              <a:ext cx="240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 type="none" w="sm" len="lg"/>
              <a:tailEnd type="triangle" w="med" len="med"/>
            </a:ln>
          </p:spPr>
          <p:txBody>
            <a:bodyPr wrap="none" anchor="ctr"/>
            <a:lstStyle/>
            <a:p>
              <a:endParaRPr lang="en-GB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1096012" y="1584798"/>
            <a:ext cx="6980314" cy="441912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US" sz="800" dirty="0"/>
          </a:p>
        </p:txBody>
      </p:sp>
      <p:sp>
        <p:nvSpPr>
          <p:cNvPr id="10243" name="AutoShape 3"/>
          <p:cNvSpPr>
            <a:spLocks noChangeArrowheads="1"/>
          </p:cNvSpPr>
          <p:nvPr/>
        </p:nvSpPr>
        <p:spPr bwMode="auto">
          <a:xfrm rot="16200000">
            <a:off x="4164827" y="5208130"/>
            <a:ext cx="791407" cy="800179"/>
          </a:xfrm>
          <a:prstGeom prst="homePlate">
            <a:avLst>
              <a:gd name="adj" fmla="val 55186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vert="eaVert" wrap="none" anchor="ctr"/>
          <a:lstStyle/>
          <a:p>
            <a:pPr algn="ctr" eaLnBrk="0" hangingPunct="0"/>
            <a:endParaRPr lang="en-US" sz="1100" dirty="0"/>
          </a:p>
        </p:txBody>
      </p:sp>
      <p:sp>
        <p:nvSpPr>
          <p:cNvPr id="10244" name="AutoShape 4"/>
          <p:cNvSpPr>
            <a:spLocks noChangeArrowheads="1"/>
          </p:cNvSpPr>
          <p:nvPr/>
        </p:nvSpPr>
        <p:spPr bwMode="auto">
          <a:xfrm rot="10800000" flipV="1">
            <a:off x="6811962" y="3513853"/>
            <a:ext cx="1261665" cy="528473"/>
          </a:xfrm>
          <a:prstGeom prst="homePlate">
            <a:avLst>
              <a:gd name="adj" fmla="val 84346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 sz="800" dirty="0"/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6890226" y="3543792"/>
            <a:ext cx="1370965" cy="43088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100" dirty="0"/>
              <a:t>Market requirements</a:t>
            </a:r>
          </a:p>
        </p:txBody>
      </p:sp>
      <p:sp>
        <p:nvSpPr>
          <p:cNvPr id="10246" name="AutoShape 6"/>
          <p:cNvSpPr>
            <a:spLocks noChangeArrowheads="1"/>
          </p:cNvSpPr>
          <p:nvPr/>
        </p:nvSpPr>
        <p:spPr bwMode="auto">
          <a:xfrm flipV="1">
            <a:off x="1096012" y="3513853"/>
            <a:ext cx="1261665" cy="528473"/>
          </a:xfrm>
          <a:prstGeom prst="homePlate">
            <a:avLst>
              <a:gd name="adj" fmla="val 84346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 sz="800" dirty="0"/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1019098" y="3560713"/>
            <a:ext cx="1167209" cy="43088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100" dirty="0"/>
              <a:t>Operations resources</a:t>
            </a:r>
          </a:p>
        </p:txBody>
      </p:sp>
      <p:cxnSp>
        <p:nvCxnSpPr>
          <p:cNvPr id="10248" name="AutoShape 8"/>
          <p:cNvCxnSpPr>
            <a:cxnSpLocks noChangeShapeType="1"/>
            <a:stCxn id="10246" idx="3"/>
            <a:endCxn id="10244" idx="3"/>
          </p:cNvCxnSpPr>
          <p:nvPr/>
        </p:nvCxnSpPr>
        <p:spPr bwMode="auto">
          <a:xfrm>
            <a:off x="2354978" y="3778090"/>
            <a:ext cx="445428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</p:cxn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4138851" y="5584789"/>
            <a:ext cx="871696" cy="261610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100" dirty="0" smtClean="0"/>
              <a:t>Bottom-up</a:t>
            </a:r>
            <a:endParaRPr lang="en-US" sz="1100" dirty="0"/>
          </a:p>
        </p:txBody>
      </p:sp>
      <p:sp>
        <p:nvSpPr>
          <p:cNvPr id="10250" name="AutoShape 10"/>
          <p:cNvSpPr>
            <a:spLocks noChangeArrowheads="1"/>
          </p:cNvSpPr>
          <p:nvPr/>
        </p:nvSpPr>
        <p:spPr bwMode="auto">
          <a:xfrm rot="5400000">
            <a:off x="4176297" y="1601232"/>
            <a:ext cx="791407" cy="763746"/>
          </a:xfrm>
          <a:prstGeom prst="homePlate">
            <a:avLst>
              <a:gd name="adj" fmla="val 57818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rot="10800000" vert="eaVert" wrap="none" anchor="ctr"/>
          <a:lstStyle/>
          <a:p>
            <a:pPr algn="ctr" eaLnBrk="0" hangingPunct="0"/>
            <a:endParaRPr lang="en-US" sz="1100" dirty="0"/>
          </a:p>
        </p:txBody>
      </p:sp>
      <p:cxnSp>
        <p:nvCxnSpPr>
          <p:cNvPr id="10251" name="AutoShape 11"/>
          <p:cNvCxnSpPr>
            <a:cxnSpLocks noChangeShapeType="1"/>
            <a:stCxn id="10243" idx="3"/>
            <a:endCxn id="10250" idx="3"/>
          </p:cNvCxnSpPr>
          <p:nvPr/>
        </p:nvCxnSpPr>
        <p:spPr bwMode="auto">
          <a:xfrm flipV="1">
            <a:off x="4559856" y="2378809"/>
            <a:ext cx="12145" cy="283500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</p:cxn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1112205" y="1653786"/>
            <a:ext cx="3280329" cy="1577355"/>
          </a:xfrm>
          <a:prstGeom prst="rect">
            <a:avLst/>
          </a:prstGeom>
          <a:noFill/>
          <a:ln w="50800">
            <a:noFill/>
            <a:prstDash val="sysDot"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  <a:tabLst>
                <a:tab pos="114300" algn="l"/>
                <a:tab pos="971550" algn="l"/>
                <a:tab pos="1028700" algn="l"/>
              </a:tabLst>
            </a:pPr>
            <a:r>
              <a:rPr lang="en-US" sz="1400" dirty="0">
                <a:solidFill>
                  <a:srgbClr val="FF0000"/>
                </a:solidFill>
              </a:rPr>
              <a:t>Trainer</a:t>
            </a:r>
          </a:p>
          <a:p>
            <a:pPr eaLnBrk="0" hangingPunct="0">
              <a:spcBef>
                <a:spcPct val="50000"/>
              </a:spcBef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Instructing operations in the development and deployment of their capabilities through standardised improvement methods</a:t>
            </a:r>
          </a:p>
          <a:p>
            <a:pPr eaLnBrk="0" hangingPunct="0">
              <a:tabLst>
                <a:tab pos="114300" algn="l"/>
                <a:tab pos="971550" algn="l"/>
                <a:tab pos="1028700" algn="l"/>
              </a:tabLst>
            </a:pPr>
            <a:endParaRPr lang="en-US" sz="1100" dirty="0"/>
          </a:p>
          <a:p>
            <a:pPr eaLnBrk="0" hangingPunct="0"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	Roles: </a:t>
            </a:r>
          </a:p>
          <a:p>
            <a:pPr eaLnBrk="0" hangingPunct="0"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	Central </a:t>
            </a:r>
            <a:r>
              <a:rPr lang="en-US" sz="1100" dirty="0" smtClean="0"/>
              <a:t>operations – teacher/consultant</a:t>
            </a:r>
            <a:endParaRPr lang="en-US" sz="1100" dirty="0"/>
          </a:p>
          <a:p>
            <a:pPr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	Business </a:t>
            </a:r>
            <a:r>
              <a:rPr lang="en-US" sz="1100" dirty="0" smtClean="0"/>
              <a:t>operations – pupil/client</a:t>
            </a:r>
            <a:endParaRPr lang="en-US" sz="1100" dirty="0"/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4810840" y="1656389"/>
            <a:ext cx="3113007" cy="1577355"/>
          </a:xfrm>
          <a:prstGeom prst="rect">
            <a:avLst/>
          </a:prstGeom>
          <a:noFill/>
          <a:ln w="50800">
            <a:noFill/>
            <a:prstDash val="sysDot"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  <a:tabLst>
                <a:tab pos="114300" algn="l"/>
                <a:tab pos="971550" algn="l"/>
                <a:tab pos="1028700" algn="l"/>
              </a:tabLst>
            </a:pPr>
            <a:r>
              <a:rPr lang="en-US" sz="1400" dirty="0">
                <a:solidFill>
                  <a:srgbClr val="FF0000"/>
                </a:solidFill>
              </a:rPr>
              <a:t>Governor</a:t>
            </a:r>
          </a:p>
          <a:p>
            <a:pPr eaLnBrk="0" hangingPunct="0">
              <a:spcBef>
                <a:spcPct val="50000"/>
              </a:spcBef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Controlling the performance of the operations by setting clear priorities and measuring performance against targets</a:t>
            </a:r>
          </a:p>
          <a:p>
            <a:pPr eaLnBrk="0" hangingPunct="0">
              <a:tabLst>
                <a:tab pos="114300" algn="l"/>
                <a:tab pos="971550" algn="l"/>
                <a:tab pos="1028700" algn="l"/>
              </a:tabLst>
            </a:pPr>
            <a:endParaRPr lang="en-US" sz="1100" dirty="0"/>
          </a:p>
          <a:p>
            <a:pPr eaLnBrk="0" hangingPunct="0"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	Roles: </a:t>
            </a:r>
          </a:p>
          <a:p>
            <a:pPr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	Central </a:t>
            </a:r>
            <a:r>
              <a:rPr lang="en-US" sz="1100" dirty="0" smtClean="0"/>
              <a:t>operations – messenger/judge</a:t>
            </a:r>
            <a:endParaRPr lang="en-US" sz="1100" dirty="0"/>
          </a:p>
          <a:p>
            <a:pPr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	Business operations</a:t>
            </a:r>
            <a:r>
              <a:rPr lang="en-GB" sz="1100" dirty="0"/>
              <a:t> </a:t>
            </a:r>
            <a:r>
              <a:rPr lang="en-US" sz="1100" dirty="0" smtClean="0"/>
              <a:t>– recipient/defendant</a:t>
            </a:r>
            <a:endParaRPr lang="en-US" sz="1100" dirty="0"/>
          </a:p>
        </p:txBody>
      </p:sp>
      <p:sp>
        <p:nvSpPr>
          <p:cNvPr id="69646" name="Text Box 14"/>
          <p:cNvSpPr txBox="1">
            <a:spLocks noChangeArrowheads="1"/>
          </p:cNvSpPr>
          <p:nvPr/>
        </p:nvSpPr>
        <p:spPr bwMode="auto">
          <a:xfrm>
            <a:off x="1128396" y="3830156"/>
            <a:ext cx="3365340" cy="1746632"/>
          </a:xfrm>
          <a:prstGeom prst="rect">
            <a:avLst/>
          </a:prstGeom>
          <a:noFill/>
          <a:ln w="50800">
            <a:noFill/>
            <a:prstDash val="sysDot"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  <a:tabLst>
                <a:tab pos="114300" algn="l"/>
                <a:tab pos="971550" algn="l"/>
                <a:tab pos="1028700" algn="l"/>
              </a:tabLst>
            </a:pPr>
            <a:r>
              <a:rPr lang="en-US" sz="1400" dirty="0">
                <a:solidFill>
                  <a:srgbClr val="FF0000"/>
                </a:solidFill>
              </a:rPr>
              <a:t>Facilitator</a:t>
            </a:r>
          </a:p>
          <a:p>
            <a:pPr eaLnBrk="0" hangingPunct="0">
              <a:spcBef>
                <a:spcPct val="50000"/>
              </a:spcBef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Enabling operations in the development and deployment of their capabilities through shared advice, support and </a:t>
            </a:r>
            <a:r>
              <a:rPr lang="en-US" sz="1100" dirty="0" smtClean="0"/>
              <a:t>learning</a:t>
            </a:r>
            <a:endParaRPr lang="en-US" sz="1100" dirty="0"/>
          </a:p>
          <a:p>
            <a:pPr eaLnBrk="0" hangingPunct="0">
              <a:tabLst>
                <a:tab pos="114300" algn="l"/>
                <a:tab pos="971550" algn="l"/>
                <a:tab pos="1028700" algn="l"/>
              </a:tabLst>
            </a:pPr>
            <a:endParaRPr lang="en-US" sz="1100" dirty="0"/>
          </a:p>
          <a:p>
            <a:pPr eaLnBrk="0" hangingPunct="0"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	Roles: </a:t>
            </a:r>
          </a:p>
          <a:p>
            <a:pPr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	Central </a:t>
            </a:r>
            <a:r>
              <a:rPr lang="en-US" sz="1100" dirty="0" smtClean="0"/>
              <a:t>operations</a:t>
            </a:r>
            <a:r>
              <a:rPr lang="en-GB" sz="1100" dirty="0" smtClean="0"/>
              <a:t> </a:t>
            </a:r>
            <a:r>
              <a:rPr lang="en-US" sz="1100" dirty="0" smtClean="0"/>
              <a:t>– mentor</a:t>
            </a:r>
            <a:endParaRPr lang="en-US" sz="1100" dirty="0"/>
          </a:p>
          <a:p>
            <a:pPr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	Business </a:t>
            </a:r>
            <a:r>
              <a:rPr lang="en-US" sz="1100" dirty="0" smtClean="0"/>
              <a:t>operations – member </a:t>
            </a:r>
            <a:r>
              <a:rPr lang="en-US" sz="1100" dirty="0"/>
              <a:t>of a </a:t>
            </a:r>
            <a:r>
              <a:rPr lang="en-GB" sz="1100" dirty="0"/>
              <a:t>					</a:t>
            </a:r>
            <a:r>
              <a:rPr lang="en-GB" sz="1100" dirty="0" smtClean="0"/>
              <a:t>  </a:t>
            </a:r>
            <a:r>
              <a:rPr lang="en-US" sz="1100" dirty="0" smtClean="0"/>
              <a:t>community</a:t>
            </a:r>
            <a:endParaRPr lang="en-US" sz="1100" dirty="0"/>
          </a:p>
        </p:txBody>
      </p:sp>
      <p:sp>
        <p:nvSpPr>
          <p:cNvPr id="69647" name="Text Box 15"/>
          <p:cNvSpPr txBox="1">
            <a:spLocks noChangeArrowheads="1"/>
          </p:cNvSpPr>
          <p:nvPr/>
        </p:nvSpPr>
        <p:spPr bwMode="auto">
          <a:xfrm>
            <a:off x="4665107" y="3810631"/>
            <a:ext cx="3242547" cy="1577355"/>
          </a:xfrm>
          <a:prstGeom prst="rect">
            <a:avLst/>
          </a:prstGeom>
          <a:noFill/>
          <a:ln w="50800">
            <a:noFill/>
            <a:prstDash val="sysDot"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  <a:tabLst>
                <a:tab pos="114300" algn="l"/>
                <a:tab pos="971550" algn="l"/>
                <a:tab pos="1028700" algn="l"/>
              </a:tabLst>
            </a:pPr>
            <a:r>
              <a:rPr lang="en-US" sz="1400" dirty="0">
                <a:solidFill>
                  <a:srgbClr val="FF0000"/>
                </a:solidFill>
              </a:rPr>
              <a:t>Curator</a:t>
            </a:r>
          </a:p>
          <a:p>
            <a:pPr eaLnBrk="0" hangingPunct="0">
              <a:spcBef>
                <a:spcPct val="50000"/>
              </a:spcBef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Nurturing the performance of the operations by collecting performance data and distributing comparative performance information</a:t>
            </a:r>
          </a:p>
          <a:p>
            <a:pPr eaLnBrk="0" hangingPunct="0">
              <a:tabLst>
                <a:tab pos="114300" algn="l"/>
                <a:tab pos="971550" algn="l"/>
                <a:tab pos="1028700" algn="l"/>
              </a:tabLst>
            </a:pPr>
            <a:endParaRPr lang="en-US" sz="1100" dirty="0"/>
          </a:p>
          <a:p>
            <a:pPr eaLnBrk="0" hangingPunct="0"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	Roles: </a:t>
            </a:r>
          </a:p>
          <a:p>
            <a:pPr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	Central </a:t>
            </a:r>
            <a:r>
              <a:rPr lang="en-US" sz="1100" dirty="0" smtClean="0"/>
              <a:t>operations – recorder/analyst</a:t>
            </a:r>
            <a:endParaRPr lang="en-US" sz="1100" dirty="0"/>
          </a:p>
          <a:p>
            <a:pPr>
              <a:tabLst>
                <a:tab pos="114300" algn="l"/>
                <a:tab pos="971550" algn="l"/>
                <a:tab pos="1028700" algn="l"/>
              </a:tabLst>
            </a:pPr>
            <a:r>
              <a:rPr lang="en-US" sz="1100" dirty="0"/>
              <a:t>	Business </a:t>
            </a:r>
            <a:r>
              <a:rPr lang="en-US" sz="1100" dirty="0" smtClean="0"/>
              <a:t>operations</a:t>
            </a:r>
            <a:r>
              <a:rPr lang="en-GB" sz="1100" dirty="0" smtClean="0"/>
              <a:t> </a:t>
            </a:r>
            <a:r>
              <a:rPr lang="en-US" sz="1100" dirty="0" smtClean="0"/>
              <a:t>– source </a:t>
            </a:r>
            <a:r>
              <a:rPr lang="en-US" sz="1100" dirty="0"/>
              <a:t>of information</a:t>
            </a:r>
          </a:p>
        </p:txBody>
      </p:sp>
      <p:sp>
        <p:nvSpPr>
          <p:cNvPr id="10256" name="Text Box 16"/>
          <p:cNvSpPr txBox="1">
            <a:spLocks noChangeArrowheads="1"/>
          </p:cNvSpPr>
          <p:nvPr/>
        </p:nvSpPr>
        <p:spPr bwMode="auto">
          <a:xfrm>
            <a:off x="4175285" y="1642071"/>
            <a:ext cx="789384" cy="43088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100" dirty="0" smtClean="0"/>
              <a:t>Top-down</a:t>
            </a:r>
            <a:endParaRPr lang="en-US" sz="1100" dirty="0"/>
          </a:p>
        </p:txBody>
      </p:sp>
      <p:sp>
        <p:nvSpPr>
          <p:cNvPr id="10257" name="Text Box 17"/>
          <p:cNvSpPr txBox="1">
            <a:spLocks noChangeArrowheads="1"/>
          </p:cNvSpPr>
          <p:nvPr/>
        </p:nvSpPr>
        <p:spPr bwMode="auto">
          <a:xfrm>
            <a:off x="3852784" y="1269797"/>
            <a:ext cx="1495107" cy="276999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200" dirty="0"/>
              <a:t>Programmatic</a:t>
            </a:r>
          </a:p>
        </p:txBody>
      </p:sp>
      <p:sp>
        <p:nvSpPr>
          <p:cNvPr id="10258" name="Text Box 18"/>
          <p:cNvSpPr txBox="1">
            <a:spLocks noChangeArrowheads="1"/>
          </p:cNvSpPr>
          <p:nvPr/>
        </p:nvSpPr>
        <p:spPr bwMode="auto">
          <a:xfrm>
            <a:off x="3852784" y="6002621"/>
            <a:ext cx="1495107" cy="276999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200" dirty="0"/>
              <a:t>Emergent</a:t>
            </a:r>
          </a:p>
        </p:txBody>
      </p:sp>
      <p:sp>
        <p:nvSpPr>
          <p:cNvPr id="10259" name="Text Box 19"/>
          <p:cNvSpPr txBox="1">
            <a:spLocks noChangeArrowheads="1"/>
          </p:cNvSpPr>
          <p:nvPr/>
        </p:nvSpPr>
        <p:spPr bwMode="auto">
          <a:xfrm rot="16200000">
            <a:off x="370057" y="3579063"/>
            <a:ext cx="1141553" cy="276999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US" sz="1200" dirty="0"/>
              <a:t>Capabilities</a:t>
            </a:r>
          </a:p>
        </p:txBody>
      </p:sp>
      <p:sp>
        <p:nvSpPr>
          <p:cNvPr id="10260" name="Text Box 20"/>
          <p:cNvSpPr txBox="1">
            <a:spLocks noChangeArrowheads="1"/>
          </p:cNvSpPr>
          <p:nvPr/>
        </p:nvSpPr>
        <p:spPr bwMode="auto">
          <a:xfrm rot="16200000">
            <a:off x="7575769" y="3491201"/>
            <a:ext cx="1254797" cy="276999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200" dirty="0"/>
              <a:t>Performance</a:t>
            </a:r>
          </a:p>
        </p:txBody>
      </p:sp>
      <p:sp>
        <p:nvSpPr>
          <p:cNvPr id="10261" name="Text Box 21"/>
          <p:cNvSpPr txBox="1">
            <a:spLocks noChangeArrowheads="1"/>
          </p:cNvSpPr>
          <p:nvPr/>
        </p:nvSpPr>
        <p:spPr bwMode="auto">
          <a:xfrm>
            <a:off x="465092" y="450379"/>
            <a:ext cx="821381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2800" b="1" dirty="0"/>
              <a:t>A typology of the </a:t>
            </a:r>
            <a:r>
              <a:rPr lang="en-US" sz="2800" b="1" dirty="0" smtClean="0"/>
              <a:t>‘central</a:t>
            </a:r>
            <a:r>
              <a:rPr lang="en-GB" sz="2800" b="1" dirty="0" smtClean="0"/>
              <a:t> </a:t>
            </a:r>
            <a:r>
              <a:rPr lang="en-US" sz="2800" b="1" dirty="0" smtClean="0"/>
              <a:t>operations</a:t>
            </a:r>
            <a:r>
              <a:rPr lang="en-US" sz="2800" b="1" dirty="0"/>
              <a:t>’ function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0" name="Text Box 90"/>
          <p:cNvSpPr txBox="1">
            <a:spLocks noChangeArrowheads="1"/>
          </p:cNvSpPr>
          <p:nvPr/>
        </p:nvSpPr>
        <p:spPr bwMode="auto">
          <a:xfrm>
            <a:off x="0" y="26621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2800" b="1" dirty="0"/>
              <a:t>Information relationships for the four types </a:t>
            </a:r>
            <a:r>
              <a:rPr lang="en-US" sz="2800" b="1" dirty="0" smtClean="0"/>
              <a:t/>
            </a:r>
            <a:br>
              <a:rPr lang="en-US" sz="2800" b="1" dirty="0" smtClean="0"/>
            </a:br>
            <a:r>
              <a:rPr lang="en-US" sz="2800" b="1" dirty="0" smtClean="0"/>
              <a:t>of </a:t>
            </a:r>
            <a:r>
              <a:rPr lang="en-US" sz="2800" b="1" dirty="0"/>
              <a:t>central operations functions</a:t>
            </a:r>
          </a:p>
        </p:txBody>
      </p:sp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1161289" y="1255939"/>
            <a:ext cx="6874763" cy="405231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7" name="Rectangle 115"/>
          <p:cNvSpPr>
            <a:spLocks noChangeArrowheads="1"/>
          </p:cNvSpPr>
          <p:nvPr/>
        </p:nvSpPr>
        <p:spPr bwMode="auto">
          <a:xfrm>
            <a:off x="6582156" y="5386920"/>
            <a:ext cx="1769364" cy="836675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8" name="Rectangle 114"/>
          <p:cNvSpPr>
            <a:spLocks noChangeArrowheads="1"/>
          </p:cNvSpPr>
          <p:nvPr/>
        </p:nvSpPr>
        <p:spPr bwMode="auto">
          <a:xfrm>
            <a:off x="3098293" y="5400636"/>
            <a:ext cx="2759964" cy="836676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9" name="Rectangle 113"/>
          <p:cNvSpPr>
            <a:spLocks noChangeArrowheads="1"/>
          </p:cNvSpPr>
          <p:nvPr/>
        </p:nvSpPr>
        <p:spPr bwMode="auto">
          <a:xfrm>
            <a:off x="745237" y="5386920"/>
            <a:ext cx="1379220" cy="836675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71" name="Oval 92"/>
          <p:cNvSpPr>
            <a:spLocks noChangeArrowheads="1"/>
          </p:cNvSpPr>
          <p:nvPr/>
        </p:nvSpPr>
        <p:spPr bwMode="auto">
          <a:xfrm>
            <a:off x="880873" y="5649048"/>
            <a:ext cx="193547" cy="193548"/>
          </a:xfrm>
          <a:prstGeom prst="ellipse">
            <a:avLst/>
          </a:prstGeom>
          <a:solidFill>
            <a:srgbClr val="9966FF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72" name="Text Box 93"/>
          <p:cNvSpPr txBox="1">
            <a:spLocks noChangeArrowheads="1"/>
          </p:cNvSpPr>
          <p:nvPr/>
        </p:nvSpPr>
        <p:spPr bwMode="auto">
          <a:xfrm>
            <a:off x="1040893" y="5612472"/>
            <a:ext cx="1243584" cy="292608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/>
              <a:t>Dominant</a:t>
            </a:r>
            <a:endParaRPr lang="en-US" sz="1400" dirty="0"/>
          </a:p>
        </p:txBody>
      </p:sp>
      <p:sp>
        <p:nvSpPr>
          <p:cNvPr id="11273" name="Oval 94"/>
          <p:cNvSpPr>
            <a:spLocks noChangeArrowheads="1"/>
          </p:cNvSpPr>
          <p:nvPr/>
        </p:nvSpPr>
        <p:spPr bwMode="auto">
          <a:xfrm>
            <a:off x="862585" y="5929464"/>
            <a:ext cx="193547" cy="193548"/>
          </a:xfrm>
          <a:prstGeom prst="ellipse">
            <a:avLst/>
          </a:prstGeom>
          <a:solidFill>
            <a:srgbClr val="00FFFF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74" name="Text Box 95"/>
          <p:cNvSpPr txBox="1">
            <a:spLocks noChangeArrowheads="1"/>
          </p:cNvSpPr>
          <p:nvPr/>
        </p:nvSpPr>
        <p:spPr bwMode="auto">
          <a:xfrm>
            <a:off x="1040893" y="5873076"/>
            <a:ext cx="1243584" cy="292608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/>
              <a:t>Subservient</a:t>
            </a:r>
            <a:endParaRPr lang="en-US" sz="1400" dirty="0"/>
          </a:p>
        </p:txBody>
      </p:sp>
      <p:sp>
        <p:nvSpPr>
          <p:cNvPr id="11275" name="Line 96"/>
          <p:cNvSpPr>
            <a:spLocks noChangeShapeType="1"/>
          </p:cNvSpPr>
          <p:nvPr/>
        </p:nvSpPr>
        <p:spPr bwMode="auto">
          <a:xfrm>
            <a:off x="3258313" y="5809068"/>
            <a:ext cx="585216" cy="0"/>
          </a:xfrm>
          <a:prstGeom prst="line">
            <a:avLst/>
          </a:prstGeom>
          <a:noFill/>
          <a:ln w="25400">
            <a:solidFill>
              <a:srgbClr val="000099"/>
            </a:solidFill>
            <a:round/>
            <a:headEnd type="none" w="sm" len="sm"/>
            <a:tailEnd type="stealth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76" name="Text Box 97"/>
          <p:cNvSpPr txBox="1">
            <a:spLocks noChangeArrowheads="1"/>
          </p:cNvSpPr>
          <p:nvPr/>
        </p:nvSpPr>
        <p:spPr bwMode="auto">
          <a:xfrm>
            <a:off x="3861817" y="5659716"/>
            <a:ext cx="2340864" cy="292608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/>
              <a:t>Predominantly one-way</a:t>
            </a:r>
            <a:endParaRPr lang="en-US" sz="1400" dirty="0"/>
          </a:p>
        </p:txBody>
      </p:sp>
      <p:cxnSp>
        <p:nvCxnSpPr>
          <p:cNvPr id="11277" name="AutoShape 98"/>
          <p:cNvCxnSpPr>
            <a:cxnSpLocks noChangeShapeType="1"/>
          </p:cNvCxnSpPr>
          <p:nvPr/>
        </p:nvCxnSpPr>
        <p:spPr bwMode="auto">
          <a:xfrm>
            <a:off x="3223261" y="6014808"/>
            <a:ext cx="633984" cy="9144"/>
          </a:xfrm>
          <a:prstGeom prst="straightConnector1">
            <a:avLst/>
          </a:prstGeom>
          <a:noFill/>
          <a:ln w="25400">
            <a:solidFill>
              <a:srgbClr val="CC0000"/>
            </a:solidFill>
            <a:round/>
            <a:headEnd type="triangle" w="sm" len="sm"/>
            <a:tailEnd type="triangle" w="sm" len="sm"/>
          </a:ln>
        </p:spPr>
      </p:cxnSp>
      <p:sp>
        <p:nvSpPr>
          <p:cNvPr id="11278" name="Text Box 99"/>
          <p:cNvSpPr txBox="1">
            <a:spLocks noChangeArrowheads="1"/>
          </p:cNvSpPr>
          <p:nvPr/>
        </p:nvSpPr>
        <p:spPr bwMode="auto">
          <a:xfrm>
            <a:off x="3843529" y="5874600"/>
            <a:ext cx="2340864" cy="292608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/>
              <a:t>Predominantly two-way</a:t>
            </a:r>
            <a:endParaRPr lang="en-US" sz="1400" dirty="0"/>
          </a:p>
        </p:txBody>
      </p:sp>
      <p:cxnSp>
        <p:nvCxnSpPr>
          <p:cNvPr id="11279" name="AutoShape 100"/>
          <p:cNvCxnSpPr>
            <a:cxnSpLocks noChangeShapeType="1"/>
          </p:cNvCxnSpPr>
          <p:nvPr/>
        </p:nvCxnSpPr>
        <p:spPr bwMode="auto">
          <a:xfrm>
            <a:off x="6643116" y="5745060"/>
            <a:ext cx="633984" cy="9144"/>
          </a:xfrm>
          <a:prstGeom prst="straightConnector1">
            <a:avLst/>
          </a:prstGeom>
          <a:noFill/>
          <a:ln w="25400">
            <a:solidFill>
              <a:srgbClr val="CC0000"/>
            </a:solidFill>
            <a:round/>
            <a:headEnd type="triangle" w="sm" len="sm"/>
            <a:tailEnd type="triangle" w="sm" len="sm"/>
          </a:ln>
        </p:spPr>
      </p:cxnSp>
      <p:sp>
        <p:nvSpPr>
          <p:cNvPr id="11280" name="Text Box 101"/>
          <p:cNvSpPr txBox="1">
            <a:spLocks noChangeArrowheads="1"/>
          </p:cNvSpPr>
          <p:nvPr/>
        </p:nvSpPr>
        <p:spPr bwMode="auto">
          <a:xfrm>
            <a:off x="7254593" y="5597468"/>
            <a:ext cx="804672" cy="292608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/>
              <a:t>Strong</a:t>
            </a:r>
            <a:endParaRPr lang="en-US" sz="1400" dirty="0"/>
          </a:p>
        </p:txBody>
      </p:sp>
      <p:cxnSp>
        <p:nvCxnSpPr>
          <p:cNvPr id="11281" name="AutoShape 102"/>
          <p:cNvCxnSpPr>
            <a:cxnSpLocks noChangeShapeType="1"/>
          </p:cNvCxnSpPr>
          <p:nvPr/>
        </p:nvCxnSpPr>
        <p:spPr bwMode="auto">
          <a:xfrm flipV="1">
            <a:off x="6632449" y="5962992"/>
            <a:ext cx="699515" cy="7620"/>
          </a:xfrm>
          <a:prstGeom prst="straightConnector1">
            <a:avLst/>
          </a:prstGeom>
          <a:noFill/>
          <a:ln w="25400">
            <a:solidFill>
              <a:srgbClr val="800080"/>
            </a:solidFill>
            <a:prstDash val="dash"/>
            <a:round/>
            <a:headEnd type="triangle" w="sm" len="sm"/>
            <a:tailEnd type="triangle" w="sm" len="sm"/>
          </a:ln>
        </p:spPr>
      </p:cxnSp>
      <p:sp>
        <p:nvSpPr>
          <p:cNvPr id="11282" name="Text Box 103"/>
          <p:cNvSpPr txBox="1">
            <a:spLocks noChangeArrowheads="1"/>
          </p:cNvSpPr>
          <p:nvPr/>
        </p:nvSpPr>
        <p:spPr bwMode="auto">
          <a:xfrm>
            <a:off x="7272177" y="5826068"/>
            <a:ext cx="804672" cy="292608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/>
              <a:t>Weak</a:t>
            </a:r>
            <a:endParaRPr lang="en-US" sz="1400" dirty="0"/>
          </a:p>
        </p:txBody>
      </p:sp>
      <p:sp>
        <p:nvSpPr>
          <p:cNvPr id="11283" name="Text Box 104"/>
          <p:cNvSpPr txBox="1">
            <a:spLocks noChangeArrowheads="1"/>
          </p:cNvSpPr>
          <p:nvPr/>
        </p:nvSpPr>
        <p:spPr bwMode="auto">
          <a:xfrm>
            <a:off x="1057657" y="5377776"/>
            <a:ext cx="1243584" cy="292608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/>
              <a:t>Power</a:t>
            </a:r>
            <a:endParaRPr lang="en-US" sz="1400" dirty="0"/>
          </a:p>
        </p:txBody>
      </p:sp>
      <p:sp>
        <p:nvSpPr>
          <p:cNvPr id="11284" name="Text Box 105"/>
          <p:cNvSpPr txBox="1">
            <a:spLocks noChangeArrowheads="1"/>
          </p:cNvSpPr>
          <p:nvPr/>
        </p:nvSpPr>
        <p:spPr bwMode="auto">
          <a:xfrm>
            <a:off x="3759709" y="5400636"/>
            <a:ext cx="1658112" cy="292608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/>
              <a:t>Communication</a:t>
            </a:r>
            <a:endParaRPr lang="en-US" sz="1400" dirty="0"/>
          </a:p>
        </p:txBody>
      </p:sp>
      <p:sp>
        <p:nvSpPr>
          <p:cNvPr id="11285" name="Text Box 106"/>
          <p:cNvSpPr txBox="1">
            <a:spLocks noChangeArrowheads="1"/>
          </p:cNvSpPr>
          <p:nvPr/>
        </p:nvSpPr>
        <p:spPr bwMode="auto">
          <a:xfrm>
            <a:off x="6845809" y="5411304"/>
            <a:ext cx="1374999" cy="307777"/>
          </a:xfrm>
          <a:prstGeom prst="rect">
            <a:avLst/>
          </a:prstGeom>
          <a:noFill/>
          <a:ln w="254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 dirty="0"/>
              <a:t>Relationship</a:t>
            </a:r>
            <a:endParaRPr lang="en-US" sz="1400" dirty="0"/>
          </a:p>
        </p:txBody>
      </p:sp>
      <p:sp>
        <p:nvSpPr>
          <p:cNvPr id="11286" name="AutoShape 3"/>
          <p:cNvSpPr>
            <a:spLocks noChangeArrowheads="1"/>
          </p:cNvSpPr>
          <p:nvPr/>
        </p:nvSpPr>
        <p:spPr bwMode="auto">
          <a:xfrm rot="10800000" flipV="1">
            <a:off x="6708649" y="3025303"/>
            <a:ext cx="1325880" cy="676656"/>
          </a:xfrm>
          <a:prstGeom prst="homePlate">
            <a:avLst>
              <a:gd name="adj" fmla="val 56198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87" name="AutoShape 4"/>
          <p:cNvSpPr>
            <a:spLocks noChangeArrowheads="1"/>
          </p:cNvSpPr>
          <p:nvPr/>
        </p:nvSpPr>
        <p:spPr bwMode="auto">
          <a:xfrm flipV="1">
            <a:off x="1176529" y="3010063"/>
            <a:ext cx="1394459" cy="693420"/>
          </a:xfrm>
          <a:prstGeom prst="homePlate">
            <a:avLst>
              <a:gd name="adj" fmla="val 73652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88" name="Text Box 7"/>
          <p:cNvSpPr txBox="1">
            <a:spLocks noChangeArrowheads="1"/>
          </p:cNvSpPr>
          <p:nvPr/>
        </p:nvSpPr>
        <p:spPr bwMode="auto">
          <a:xfrm>
            <a:off x="6703491" y="3095173"/>
            <a:ext cx="1482149" cy="510909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 eaLnBrk="0" hangingPunct="0">
              <a:lnSpc>
                <a:spcPct val="85000"/>
              </a:lnSpc>
              <a:spcBef>
                <a:spcPct val="50000"/>
              </a:spcBef>
            </a:pPr>
            <a:r>
              <a:rPr lang="en-US" sz="1600" dirty="0"/>
              <a:t>Market requirements</a:t>
            </a:r>
          </a:p>
        </p:txBody>
      </p:sp>
      <p:sp>
        <p:nvSpPr>
          <p:cNvPr id="11289" name="Text Box 8"/>
          <p:cNvSpPr txBox="1">
            <a:spLocks noChangeArrowheads="1"/>
          </p:cNvSpPr>
          <p:nvPr/>
        </p:nvSpPr>
        <p:spPr bwMode="auto">
          <a:xfrm>
            <a:off x="1106824" y="3095173"/>
            <a:ext cx="1261637" cy="510909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 eaLnBrk="0" hangingPunct="0">
              <a:lnSpc>
                <a:spcPct val="85000"/>
              </a:lnSpc>
              <a:spcBef>
                <a:spcPct val="50000"/>
              </a:spcBef>
            </a:pPr>
            <a:r>
              <a:rPr lang="en-US" sz="1600" dirty="0"/>
              <a:t>Operations resources</a:t>
            </a:r>
          </a:p>
        </p:txBody>
      </p:sp>
      <p:cxnSp>
        <p:nvCxnSpPr>
          <p:cNvPr id="11290" name="AutoShape 9"/>
          <p:cNvCxnSpPr>
            <a:cxnSpLocks noChangeShapeType="1"/>
            <a:stCxn id="11287" idx="3"/>
            <a:endCxn id="11286" idx="3"/>
          </p:cNvCxnSpPr>
          <p:nvPr/>
        </p:nvCxnSpPr>
        <p:spPr bwMode="auto">
          <a:xfrm>
            <a:off x="2569465" y="3357535"/>
            <a:ext cx="4139183" cy="6096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</p:cxnSp>
      <p:cxnSp>
        <p:nvCxnSpPr>
          <p:cNvPr id="11291" name="AutoShape 11"/>
          <p:cNvCxnSpPr>
            <a:cxnSpLocks noChangeShapeType="1"/>
          </p:cNvCxnSpPr>
          <p:nvPr/>
        </p:nvCxnSpPr>
        <p:spPr bwMode="auto">
          <a:xfrm flipH="1" flipV="1">
            <a:off x="4590289" y="1966123"/>
            <a:ext cx="3048" cy="2598419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</p:cxnSp>
      <p:sp>
        <p:nvSpPr>
          <p:cNvPr id="11292" name="Text Box 12"/>
          <p:cNvSpPr txBox="1">
            <a:spLocks noChangeArrowheads="1"/>
          </p:cNvSpPr>
          <p:nvPr/>
        </p:nvSpPr>
        <p:spPr bwMode="auto">
          <a:xfrm>
            <a:off x="4198621" y="1240699"/>
            <a:ext cx="859536" cy="557784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Top down</a:t>
            </a:r>
          </a:p>
        </p:txBody>
      </p:sp>
      <p:grpSp>
        <p:nvGrpSpPr>
          <p:cNvPr id="2" name="Group 119"/>
          <p:cNvGrpSpPr>
            <a:grpSpLocks/>
          </p:cNvGrpSpPr>
          <p:nvPr/>
        </p:nvGrpSpPr>
        <p:grpSpPr bwMode="auto">
          <a:xfrm>
            <a:off x="5586985" y="1379383"/>
            <a:ext cx="1543811" cy="1693164"/>
            <a:chOff x="3537" y="578"/>
            <a:chExt cx="1013" cy="1111"/>
          </a:xfrm>
        </p:grpSpPr>
        <p:cxnSp>
          <p:nvCxnSpPr>
            <p:cNvPr id="11365" name="AutoShape 32"/>
            <p:cNvCxnSpPr>
              <a:cxnSpLocks noChangeShapeType="1"/>
              <a:stCxn id="11366" idx="2"/>
              <a:endCxn id="11367" idx="6"/>
            </p:cNvCxnSpPr>
            <p:nvPr/>
          </p:nvCxnSpPr>
          <p:spPr bwMode="auto">
            <a:xfrm flipH="1" flipV="1">
              <a:off x="3663" y="1250"/>
              <a:ext cx="277" cy="2"/>
            </a:xfrm>
            <a:prstGeom prst="straightConnector1">
              <a:avLst/>
            </a:prstGeom>
            <a:noFill/>
            <a:ln w="25400">
              <a:solidFill>
                <a:srgbClr val="000099"/>
              </a:solidFill>
              <a:round/>
              <a:headEnd type="none" w="sm" len="sm"/>
              <a:tailEnd type="triangle" w="sm" len="sm"/>
            </a:ln>
          </p:spPr>
        </p:cxnSp>
        <p:sp>
          <p:nvSpPr>
            <p:cNvPr id="11366" name="Oval 33"/>
            <p:cNvSpPr>
              <a:spLocks noChangeArrowheads="1"/>
            </p:cNvSpPr>
            <p:nvPr/>
          </p:nvSpPr>
          <p:spPr bwMode="auto">
            <a:xfrm>
              <a:off x="3940" y="1173"/>
              <a:ext cx="160" cy="158"/>
            </a:xfrm>
            <a:prstGeom prst="ellipse">
              <a:avLst/>
            </a:prstGeom>
            <a:solidFill>
              <a:srgbClr val="9966FF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67" name="Oval 34"/>
            <p:cNvSpPr>
              <a:spLocks noChangeArrowheads="1"/>
            </p:cNvSpPr>
            <p:nvPr/>
          </p:nvSpPr>
          <p:spPr bwMode="auto">
            <a:xfrm>
              <a:off x="3537" y="1188"/>
              <a:ext cx="126" cy="125"/>
            </a:xfrm>
            <a:prstGeom prst="ellipse">
              <a:avLst/>
            </a:prstGeom>
            <a:solidFill>
              <a:srgbClr val="00FFFF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68" name="Oval 35"/>
            <p:cNvSpPr>
              <a:spLocks noChangeArrowheads="1"/>
            </p:cNvSpPr>
            <p:nvPr/>
          </p:nvSpPr>
          <p:spPr bwMode="auto">
            <a:xfrm>
              <a:off x="4393" y="1183"/>
              <a:ext cx="126" cy="124"/>
            </a:xfrm>
            <a:prstGeom prst="ellipse">
              <a:avLst/>
            </a:prstGeom>
            <a:solidFill>
              <a:srgbClr val="00FFFF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69" name="Oval 36"/>
            <p:cNvSpPr>
              <a:spLocks noChangeArrowheads="1"/>
            </p:cNvSpPr>
            <p:nvPr/>
          </p:nvSpPr>
          <p:spPr bwMode="auto">
            <a:xfrm>
              <a:off x="4191" y="855"/>
              <a:ext cx="125" cy="124"/>
            </a:xfrm>
            <a:prstGeom prst="ellipse">
              <a:avLst/>
            </a:prstGeom>
            <a:solidFill>
              <a:srgbClr val="00FFFF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70" name="Oval 37"/>
            <p:cNvSpPr>
              <a:spLocks noChangeArrowheads="1"/>
            </p:cNvSpPr>
            <p:nvPr/>
          </p:nvSpPr>
          <p:spPr bwMode="auto">
            <a:xfrm>
              <a:off x="3698" y="851"/>
              <a:ext cx="126" cy="124"/>
            </a:xfrm>
            <a:prstGeom prst="ellipse">
              <a:avLst/>
            </a:prstGeom>
            <a:solidFill>
              <a:srgbClr val="00FFFF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71" name="Oval 38"/>
            <p:cNvSpPr>
              <a:spLocks noChangeArrowheads="1"/>
            </p:cNvSpPr>
            <p:nvPr/>
          </p:nvSpPr>
          <p:spPr bwMode="auto">
            <a:xfrm>
              <a:off x="4221" y="1561"/>
              <a:ext cx="126" cy="123"/>
            </a:xfrm>
            <a:prstGeom prst="ellipse">
              <a:avLst/>
            </a:prstGeom>
            <a:solidFill>
              <a:srgbClr val="00FFFF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72" name="Oval 39"/>
            <p:cNvSpPr>
              <a:spLocks noChangeArrowheads="1"/>
            </p:cNvSpPr>
            <p:nvPr/>
          </p:nvSpPr>
          <p:spPr bwMode="auto">
            <a:xfrm>
              <a:off x="3729" y="1565"/>
              <a:ext cx="126" cy="124"/>
            </a:xfrm>
            <a:prstGeom prst="ellipse">
              <a:avLst/>
            </a:prstGeom>
            <a:solidFill>
              <a:srgbClr val="00FFFF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cxnSp>
          <p:nvCxnSpPr>
            <p:cNvPr id="11373" name="AutoShape 40"/>
            <p:cNvCxnSpPr>
              <a:cxnSpLocks noChangeShapeType="1"/>
              <a:stCxn id="11366" idx="6"/>
              <a:endCxn id="11368" idx="2"/>
            </p:cNvCxnSpPr>
            <p:nvPr/>
          </p:nvCxnSpPr>
          <p:spPr bwMode="auto">
            <a:xfrm flipV="1">
              <a:off x="4100" y="1246"/>
              <a:ext cx="293" cy="6"/>
            </a:xfrm>
            <a:prstGeom prst="straightConnector1">
              <a:avLst/>
            </a:prstGeom>
            <a:noFill/>
            <a:ln w="25400">
              <a:solidFill>
                <a:srgbClr val="000099"/>
              </a:solidFill>
              <a:round/>
              <a:headEnd type="none" w="sm" len="sm"/>
              <a:tailEnd type="triangle" w="sm" len="sm"/>
            </a:ln>
          </p:spPr>
        </p:cxnSp>
        <p:cxnSp>
          <p:nvCxnSpPr>
            <p:cNvPr id="11374" name="AutoShape 41"/>
            <p:cNvCxnSpPr>
              <a:cxnSpLocks noChangeShapeType="1"/>
              <a:stCxn id="11366" idx="3"/>
              <a:endCxn id="11372" idx="7"/>
            </p:cNvCxnSpPr>
            <p:nvPr/>
          </p:nvCxnSpPr>
          <p:spPr bwMode="auto">
            <a:xfrm flipH="1">
              <a:off x="3836" y="1309"/>
              <a:ext cx="127" cy="275"/>
            </a:xfrm>
            <a:prstGeom prst="straightConnector1">
              <a:avLst/>
            </a:prstGeom>
            <a:noFill/>
            <a:ln w="25400">
              <a:solidFill>
                <a:srgbClr val="000099"/>
              </a:solidFill>
              <a:round/>
              <a:headEnd type="none" w="sm" len="sm"/>
              <a:tailEnd type="triangle" w="sm" len="sm"/>
            </a:ln>
          </p:spPr>
        </p:cxnSp>
        <p:cxnSp>
          <p:nvCxnSpPr>
            <p:cNvPr id="11375" name="AutoShape 42"/>
            <p:cNvCxnSpPr>
              <a:cxnSpLocks noChangeShapeType="1"/>
              <a:stCxn id="11366" idx="5"/>
              <a:endCxn id="11371" idx="0"/>
            </p:cNvCxnSpPr>
            <p:nvPr/>
          </p:nvCxnSpPr>
          <p:spPr bwMode="auto">
            <a:xfrm>
              <a:off x="4077" y="1309"/>
              <a:ext cx="207" cy="252"/>
            </a:xfrm>
            <a:prstGeom prst="straightConnector1">
              <a:avLst/>
            </a:prstGeom>
            <a:noFill/>
            <a:ln w="25400">
              <a:solidFill>
                <a:srgbClr val="000099"/>
              </a:solidFill>
              <a:round/>
              <a:headEnd type="none" w="sm" len="sm"/>
              <a:tailEnd type="triangle" w="sm" len="sm"/>
            </a:ln>
          </p:spPr>
        </p:cxnSp>
        <p:cxnSp>
          <p:nvCxnSpPr>
            <p:cNvPr id="11376" name="AutoShape 43"/>
            <p:cNvCxnSpPr>
              <a:cxnSpLocks noChangeShapeType="1"/>
              <a:stCxn id="11366" idx="7"/>
              <a:endCxn id="11369" idx="3"/>
            </p:cNvCxnSpPr>
            <p:nvPr/>
          </p:nvCxnSpPr>
          <p:spPr bwMode="auto">
            <a:xfrm flipV="1">
              <a:off x="4077" y="962"/>
              <a:ext cx="133" cy="235"/>
            </a:xfrm>
            <a:prstGeom prst="straightConnector1">
              <a:avLst/>
            </a:prstGeom>
            <a:noFill/>
            <a:ln w="25400">
              <a:solidFill>
                <a:srgbClr val="000099"/>
              </a:solidFill>
              <a:round/>
              <a:headEnd type="none" w="sm" len="sm"/>
              <a:tailEnd type="triangle" w="sm" len="sm"/>
            </a:ln>
          </p:spPr>
        </p:cxnSp>
        <p:cxnSp>
          <p:nvCxnSpPr>
            <p:cNvPr id="11377" name="AutoShape 44"/>
            <p:cNvCxnSpPr>
              <a:cxnSpLocks noChangeShapeType="1"/>
              <a:stCxn id="11366" idx="1"/>
              <a:endCxn id="11370" idx="5"/>
            </p:cNvCxnSpPr>
            <p:nvPr/>
          </p:nvCxnSpPr>
          <p:spPr bwMode="auto">
            <a:xfrm flipH="1" flipV="1">
              <a:off x="3805" y="956"/>
              <a:ext cx="158" cy="241"/>
            </a:xfrm>
            <a:prstGeom prst="straightConnector1">
              <a:avLst/>
            </a:prstGeom>
            <a:noFill/>
            <a:ln w="25400">
              <a:solidFill>
                <a:srgbClr val="000099"/>
              </a:solidFill>
              <a:round/>
              <a:headEnd type="none" w="sm" len="sm"/>
              <a:tailEnd type="triangle" w="sm" len="sm"/>
            </a:ln>
          </p:spPr>
        </p:cxnSp>
        <p:sp>
          <p:nvSpPr>
            <p:cNvPr id="11378" name="Text Box 45"/>
            <p:cNvSpPr txBox="1">
              <a:spLocks noChangeArrowheads="1"/>
            </p:cNvSpPr>
            <p:nvPr/>
          </p:nvSpPr>
          <p:spPr bwMode="auto">
            <a:xfrm>
              <a:off x="3617" y="578"/>
              <a:ext cx="933" cy="212"/>
            </a:xfrm>
            <a:prstGeom prst="rect">
              <a:avLst/>
            </a:prstGeom>
            <a:noFill/>
            <a:ln w="9525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600" dirty="0"/>
                <a:t>GOVERNOR</a:t>
              </a:r>
            </a:p>
          </p:txBody>
        </p:sp>
      </p:grpSp>
      <p:grpSp>
        <p:nvGrpSpPr>
          <p:cNvPr id="3" name="Group 118"/>
          <p:cNvGrpSpPr>
            <a:grpSpLocks/>
          </p:cNvGrpSpPr>
          <p:nvPr/>
        </p:nvGrpSpPr>
        <p:grpSpPr bwMode="auto">
          <a:xfrm>
            <a:off x="2174749" y="1371763"/>
            <a:ext cx="1495044" cy="1693163"/>
            <a:chOff x="1298" y="573"/>
            <a:chExt cx="981" cy="1111"/>
          </a:xfrm>
        </p:grpSpPr>
        <p:cxnSp>
          <p:nvCxnSpPr>
            <p:cNvPr id="11345" name="AutoShape 13"/>
            <p:cNvCxnSpPr>
              <a:cxnSpLocks noChangeShapeType="1"/>
              <a:stCxn id="11346" idx="2"/>
              <a:endCxn id="11347" idx="6"/>
            </p:cNvCxnSpPr>
            <p:nvPr/>
          </p:nvCxnSpPr>
          <p:spPr bwMode="auto">
            <a:xfrm flipH="1" flipV="1">
              <a:off x="1423" y="1246"/>
              <a:ext cx="277" cy="2"/>
            </a:xfrm>
            <a:prstGeom prst="straightConnector1">
              <a:avLst/>
            </a:prstGeom>
            <a:noFill/>
            <a:ln w="25400">
              <a:solidFill>
                <a:srgbClr val="000099"/>
              </a:solidFill>
              <a:round/>
              <a:headEnd type="none" w="sm" len="sm"/>
              <a:tailEnd type="triangle" w="sm" len="sm"/>
            </a:ln>
          </p:spPr>
        </p:cxnSp>
        <p:sp>
          <p:nvSpPr>
            <p:cNvPr id="11346" name="Oval 14"/>
            <p:cNvSpPr>
              <a:spLocks noChangeArrowheads="1"/>
            </p:cNvSpPr>
            <p:nvPr/>
          </p:nvSpPr>
          <p:spPr bwMode="auto">
            <a:xfrm>
              <a:off x="1700" y="1168"/>
              <a:ext cx="162" cy="159"/>
            </a:xfrm>
            <a:prstGeom prst="ellipse">
              <a:avLst/>
            </a:prstGeom>
            <a:solidFill>
              <a:srgbClr val="9966FF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47" name="Oval 15"/>
            <p:cNvSpPr>
              <a:spLocks noChangeArrowheads="1"/>
            </p:cNvSpPr>
            <p:nvPr/>
          </p:nvSpPr>
          <p:spPr bwMode="auto">
            <a:xfrm>
              <a:off x="1298" y="1183"/>
              <a:ext cx="125" cy="124"/>
            </a:xfrm>
            <a:prstGeom prst="ellipse">
              <a:avLst/>
            </a:prstGeom>
            <a:solidFill>
              <a:srgbClr val="99FF66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48" name="Oval 16"/>
            <p:cNvSpPr>
              <a:spLocks noChangeArrowheads="1"/>
            </p:cNvSpPr>
            <p:nvPr/>
          </p:nvSpPr>
          <p:spPr bwMode="auto">
            <a:xfrm>
              <a:off x="2153" y="1178"/>
              <a:ext cx="126" cy="124"/>
            </a:xfrm>
            <a:prstGeom prst="ellipse">
              <a:avLst/>
            </a:prstGeom>
            <a:solidFill>
              <a:srgbClr val="99FF66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49" name="Oval 17"/>
            <p:cNvSpPr>
              <a:spLocks noChangeArrowheads="1"/>
            </p:cNvSpPr>
            <p:nvPr/>
          </p:nvSpPr>
          <p:spPr bwMode="auto">
            <a:xfrm>
              <a:off x="1952" y="851"/>
              <a:ext cx="126" cy="124"/>
            </a:xfrm>
            <a:prstGeom prst="ellipse">
              <a:avLst/>
            </a:prstGeom>
            <a:solidFill>
              <a:srgbClr val="99FF66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50" name="Oval 18"/>
            <p:cNvSpPr>
              <a:spLocks noChangeArrowheads="1"/>
            </p:cNvSpPr>
            <p:nvPr/>
          </p:nvSpPr>
          <p:spPr bwMode="auto">
            <a:xfrm>
              <a:off x="1458" y="845"/>
              <a:ext cx="127" cy="125"/>
            </a:xfrm>
            <a:prstGeom prst="ellipse">
              <a:avLst/>
            </a:prstGeom>
            <a:solidFill>
              <a:srgbClr val="99FF66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51" name="Oval 19"/>
            <p:cNvSpPr>
              <a:spLocks noChangeArrowheads="1"/>
            </p:cNvSpPr>
            <p:nvPr/>
          </p:nvSpPr>
          <p:spPr bwMode="auto">
            <a:xfrm>
              <a:off x="1952" y="1555"/>
              <a:ext cx="126" cy="124"/>
            </a:xfrm>
            <a:prstGeom prst="ellipse">
              <a:avLst/>
            </a:prstGeom>
            <a:solidFill>
              <a:srgbClr val="99FF66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52" name="Oval 20"/>
            <p:cNvSpPr>
              <a:spLocks noChangeArrowheads="1"/>
            </p:cNvSpPr>
            <p:nvPr/>
          </p:nvSpPr>
          <p:spPr bwMode="auto">
            <a:xfrm>
              <a:off x="1488" y="1561"/>
              <a:ext cx="126" cy="123"/>
            </a:xfrm>
            <a:prstGeom prst="ellipse">
              <a:avLst/>
            </a:prstGeom>
            <a:solidFill>
              <a:srgbClr val="99FF66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cxnSp>
          <p:nvCxnSpPr>
            <p:cNvPr id="11353" name="AutoShape 21"/>
            <p:cNvCxnSpPr>
              <a:cxnSpLocks noChangeShapeType="1"/>
              <a:stCxn id="11350" idx="7"/>
              <a:endCxn id="11349" idx="1"/>
            </p:cNvCxnSpPr>
            <p:nvPr/>
          </p:nvCxnSpPr>
          <p:spPr bwMode="auto">
            <a:xfrm>
              <a:off x="1566" y="864"/>
              <a:ext cx="404" cy="5"/>
            </a:xfrm>
            <a:prstGeom prst="straightConnector1">
              <a:avLst/>
            </a:prstGeom>
            <a:noFill/>
            <a:ln w="25400">
              <a:solidFill>
                <a:srgbClr val="800080"/>
              </a:solidFill>
              <a:prstDash val="dash"/>
              <a:round/>
              <a:headEnd type="triangle" w="sm" len="sm"/>
              <a:tailEnd type="triangle" w="sm" len="sm"/>
            </a:ln>
          </p:spPr>
        </p:cxnSp>
        <p:cxnSp>
          <p:nvCxnSpPr>
            <p:cNvPr id="11354" name="AutoShape 22"/>
            <p:cNvCxnSpPr>
              <a:cxnSpLocks noChangeShapeType="1"/>
              <a:stCxn id="11350" idx="3"/>
              <a:endCxn id="11347" idx="0"/>
            </p:cNvCxnSpPr>
            <p:nvPr/>
          </p:nvCxnSpPr>
          <p:spPr bwMode="auto">
            <a:xfrm flipH="1">
              <a:off x="1361" y="952"/>
              <a:ext cx="116" cy="231"/>
            </a:xfrm>
            <a:prstGeom prst="straightConnector1">
              <a:avLst/>
            </a:prstGeom>
            <a:noFill/>
            <a:ln w="25400">
              <a:solidFill>
                <a:srgbClr val="800080"/>
              </a:solidFill>
              <a:prstDash val="dash"/>
              <a:round/>
              <a:headEnd type="triangle" w="sm" len="sm"/>
              <a:tailEnd type="triangle" w="sm" len="sm"/>
            </a:ln>
          </p:spPr>
        </p:cxnSp>
        <p:cxnSp>
          <p:nvCxnSpPr>
            <p:cNvPr id="11355" name="AutoShape 23"/>
            <p:cNvCxnSpPr>
              <a:cxnSpLocks noChangeShapeType="1"/>
              <a:stCxn id="11347" idx="4"/>
              <a:endCxn id="11352" idx="1"/>
            </p:cNvCxnSpPr>
            <p:nvPr/>
          </p:nvCxnSpPr>
          <p:spPr bwMode="auto">
            <a:xfrm>
              <a:off x="1361" y="1307"/>
              <a:ext cx="146" cy="271"/>
            </a:xfrm>
            <a:prstGeom prst="straightConnector1">
              <a:avLst/>
            </a:prstGeom>
            <a:noFill/>
            <a:ln w="25400">
              <a:solidFill>
                <a:srgbClr val="800080"/>
              </a:solidFill>
              <a:prstDash val="dash"/>
              <a:round/>
              <a:headEnd type="triangle" w="sm" len="sm"/>
              <a:tailEnd type="triangle" w="sm" len="sm"/>
            </a:ln>
          </p:spPr>
        </p:cxnSp>
        <p:cxnSp>
          <p:nvCxnSpPr>
            <p:cNvPr id="11356" name="AutoShape 24"/>
            <p:cNvCxnSpPr>
              <a:cxnSpLocks noChangeShapeType="1"/>
              <a:stCxn id="11352" idx="6"/>
              <a:endCxn id="11351" idx="2"/>
            </p:cNvCxnSpPr>
            <p:nvPr/>
          </p:nvCxnSpPr>
          <p:spPr bwMode="auto">
            <a:xfrm flipV="1">
              <a:off x="1614" y="1618"/>
              <a:ext cx="338" cy="5"/>
            </a:xfrm>
            <a:prstGeom prst="straightConnector1">
              <a:avLst/>
            </a:prstGeom>
            <a:noFill/>
            <a:ln w="25400">
              <a:solidFill>
                <a:srgbClr val="800080"/>
              </a:solidFill>
              <a:prstDash val="dash"/>
              <a:round/>
              <a:headEnd type="triangle" w="sm" len="sm"/>
              <a:tailEnd type="triangle" w="sm" len="sm"/>
            </a:ln>
          </p:spPr>
        </p:cxnSp>
        <p:cxnSp>
          <p:nvCxnSpPr>
            <p:cNvPr id="11357" name="AutoShape 25"/>
            <p:cNvCxnSpPr>
              <a:cxnSpLocks noChangeShapeType="1"/>
              <a:stCxn id="11351" idx="7"/>
              <a:endCxn id="11348" idx="4"/>
            </p:cNvCxnSpPr>
            <p:nvPr/>
          </p:nvCxnSpPr>
          <p:spPr bwMode="auto">
            <a:xfrm flipV="1">
              <a:off x="2059" y="1302"/>
              <a:ext cx="158" cy="272"/>
            </a:xfrm>
            <a:prstGeom prst="straightConnector1">
              <a:avLst/>
            </a:prstGeom>
            <a:noFill/>
            <a:ln w="25400">
              <a:solidFill>
                <a:srgbClr val="800080"/>
              </a:solidFill>
              <a:prstDash val="dash"/>
              <a:round/>
              <a:headEnd type="triangle" w="sm" len="sm"/>
              <a:tailEnd type="triangle" w="sm" len="sm"/>
            </a:ln>
          </p:spPr>
        </p:cxnSp>
        <p:cxnSp>
          <p:nvCxnSpPr>
            <p:cNvPr id="11358" name="AutoShape 26"/>
            <p:cNvCxnSpPr>
              <a:cxnSpLocks noChangeShapeType="1"/>
              <a:stCxn id="11346" idx="6"/>
              <a:endCxn id="11348" idx="2"/>
            </p:cNvCxnSpPr>
            <p:nvPr/>
          </p:nvCxnSpPr>
          <p:spPr bwMode="auto">
            <a:xfrm flipV="1">
              <a:off x="1862" y="1241"/>
              <a:ext cx="291" cy="7"/>
            </a:xfrm>
            <a:prstGeom prst="straightConnector1">
              <a:avLst/>
            </a:prstGeom>
            <a:noFill/>
            <a:ln w="25400">
              <a:solidFill>
                <a:srgbClr val="000099"/>
              </a:solidFill>
              <a:round/>
              <a:headEnd type="none" w="sm" len="sm"/>
              <a:tailEnd type="triangle" w="sm" len="sm"/>
            </a:ln>
          </p:spPr>
        </p:cxnSp>
        <p:cxnSp>
          <p:nvCxnSpPr>
            <p:cNvPr id="11359" name="AutoShape 27"/>
            <p:cNvCxnSpPr>
              <a:cxnSpLocks noChangeShapeType="1"/>
              <a:stCxn id="11346" idx="3"/>
              <a:endCxn id="11352" idx="7"/>
            </p:cNvCxnSpPr>
            <p:nvPr/>
          </p:nvCxnSpPr>
          <p:spPr bwMode="auto">
            <a:xfrm flipH="1">
              <a:off x="1596" y="1303"/>
              <a:ext cx="128" cy="275"/>
            </a:xfrm>
            <a:prstGeom prst="straightConnector1">
              <a:avLst/>
            </a:prstGeom>
            <a:noFill/>
            <a:ln w="25400">
              <a:solidFill>
                <a:srgbClr val="000099"/>
              </a:solidFill>
              <a:round/>
              <a:headEnd type="none" w="sm" len="sm"/>
              <a:tailEnd type="triangle" w="sm" len="sm"/>
            </a:ln>
          </p:spPr>
        </p:cxnSp>
        <p:cxnSp>
          <p:nvCxnSpPr>
            <p:cNvPr id="11360" name="AutoShape 28"/>
            <p:cNvCxnSpPr>
              <a:cxnSpLocks noChangeShapeType="1"/>
              <a:stCxn id="11346" idx="5"/>
              <a:endCxn id="11351" idx="0"/>
            </p:cNvCxnSpPr>
            <p:nvPr/>
          </p:nvCxnSpPr>
          <p:spPr bwMode="auto">
            <a:xfrm>
              <a:off x="1838" y="1303"/>
              <a:ext cx="178" cy="252"/>
            </a:xfrm>
            <a:prstGeom prst="straightConnector1">
              <a:avLst/>
            </a:prstGeom>
            <a:noFill/>
            <a:ln w="25400">
              <a:solidFill>
                <a:srgbClr val="000099"/>
              </a:solidFill>
              <a:round/>
              <a:headEnd type="none" w="sm" len="sm"/>
              <a:tailEnd type="triangle" w="sm" len="sm"/>
            </a:ln>
          </p:spPr>
        </p:cxnSp>
        <p:cxnSp>
          <p:nvCxnSpPr>
            <p:cNvPr id="11361" name="AutoShape 29"/>
            <p:cNvCxnSpPr>
              <a:cxnSpLocks noChangeShapeType="1"/>
              <a:stCxn id="11346" idx="7"/>
              <a:endCxn id="11349" idx="3"/>
            </p:cNvCxnSpPr>
            <p:nvPr/>
          </p:nvCxnSpPr>
          <p:spPr bwMode="auto">
            <a:xfrm flipV="1">
              <a:off x="1838" y="956"/>
              <a:ext cx="132" cy="235"/>
            </a:xfrm>
            <a:prstGeom prst="straightConnector1">
              <a:avLst/>
            </a:prstGeom>
            <a:noFill/>
            <a:ln w="25400">
              <a:solidFill>
                <a:srgbClr val="000099"/>
              </a:solidFill>
              <a:round/>
              <a:headEnd type="none" w="sm" len="sm"/>
              <a:tailEnd type="triangle" w="sm" len="sm"/>
            </a:ln>
          </p:spPr>
        </p:cxnSp>
        <p:cxnSp>
          <p:nvCxnSpPr>
            <p:cNvPr id="11362" name="AutoShape 30"/>
            <p:cNvCxnSpPr>
              <a:cxnSpLocks noChangeShapeType="1"/>
              <a:stCxn id="11346" idx="1"/>
              <a:endCxn id="11350" idx="5"/>
            </p:cNvCxnSpPr>
            <p:nvPr/>
          </p:nvCxnSpPr>
          <p:spPr bwMode="auto">
            <a:xfrm flipH="1" flipV="1">
              <a:off x="1566" y="952"/>
              <a:ext cx="158" cy="239"/>
            </a:xfrm>
            <a:prstGeom prst="straightConnector1">
              <a:avLst/>
            </a:prstGeom>
            <a:noFill/>
            <a:ln w="25400">
              <a:solidFill>
                <a:srgbClr val="000099"/>
              </a:solidFill>
              <a:round/>
              <a:headEnd type="none" w="sm" len="sm"/>
              <a:tailEnd type="triangle" w="sm" len="sm"/>
            </a:ln>
          </p:spPr>
        </p:cxnSp>
        <p:sp>
          <p:nvSpPr>
            <p:cNvPr id="11363" name="Text Box 31"/>
            <p:cNvSpPr txBox="1">
              <a:spLocks noChangeArrowheads="1"/>
            </p:cNvSpPr>
            <p:nvPr/>
          </p:nvSpPr>
          <p:spPr bwMode="auto">
            <a:xfrm>
              <a:off x="1429" y="573"/>
              <a:ext cx="724" cy="212"/>
            </a:xfrm>
            <a:prstGeom prst="rect">
              <a:avLst/>
            </a:prstGeom>
            <a:noFill/>
            <a:ln w="9525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600" dirty="0"/>
                <a:t>TRAINER</a:t>
              </a:r>
            </a:p>
          </p:txBody>
        </p:sp>
        <p:cxnSp>
          <p:nvCxnSpPr>
            <p:cNvPr id="11364" name="AutoShape 84"/>
            <p:cNvCxnSpPr>
              <a:cxnSpLocks noChangeShapeType="1"/>
              <a:stCxn id="11349" idx="5"/>
              <a:endCxn id="11348" idx="0"/>
            </p:cNvCxnSpPr>
            <p:nvPr/>
          </p:nvCxnSpPr>
          <p:spPr bwMode="auto">
            <a:xfrm>
              <a:off x="2059" y="956"/>
              <a:ext cx="158" cy="222"/>
            </a:xfrm>
            <a:prstGeom prst="straightConnector1">
              <a:avLst/>
            </a:prstGeom>
            <a:noFill/>
            <a:ln w="25400">
              <a:solidFill>
                <a:srgbClr val="800080"/>
              </a:solidFill>
              <a:prstDash val="dash"/>
              <a:round/>
              <a:headEnd type="triangle" w="sm" len="sm"/>
              <a:tailEnd type="triangle" w="sm" len="sm"/>
            </a:ln>
          </p:spPr>
        </p:cxnSp>
      </p:grpSp>
      <p:grpSp>
        <p:nvGrpSpPr>
          <p:cNvPr id="4" name="Group 121"/>
          <p:cNvGrpSpPr>
            <a:grpSpLocks/>
          </p:cNvGrpSpPr>
          <p:nvPr/>
        </p:nvGrpSpPr>
        <p:grpSpPr bwMode="auto">
          <a:xfrm>
            <a:off x="2142745" y="3546511"/>
            <a:ext cx="1527048" cy="1647444"/>
            <a:chOff x="1277" y="2000"/>
            <a:chExt cx="1002" cy="1081"/>
          </a:xfrm>
        </p:grpSpPr>
        <p:cxnSp>
          <p:nvCxnSpPr>
            <p:cNvPr id="11325" name="AutoShape 46"/>
            <p:cNvCxnSpPr>
              <a:cxnSpLocks noChangeShapeType="1"/>
              <a:stCxn id="11326" idx="2"/>
              <a:endCxn id="11327" idx="6"/>
            </p:cNvCxnSpPr>
            <p:nvPr/>
          </p:nvCxnSpPr>
          <p:spPr bwMode="auto">
            <a:xfrm flipH="1">
              <a:off x="1423" y="2663"/>
              <a:ext cx="277" cy="8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sp>
          <p:nvSpPr>
            <p:cNvPr id="11326" name="Oval 47"/>
            <p:cNvSpPr>
              <a:spLocks noChangeArrowheads="1"/>
            </p:cNvSpPr>
            <p:nvPr/>
          </p:nvSpPr>
          <p:spPr bwMode="auto">
            <a:xfrm>
              <a:off x="1700" y="2584"/>
              <a:ext cx="162" cy="158"/>
            </a:xfrm>
            <a:prstGeom prst="ellipse">
              <a:avLst/>
            </a:prstGeom>
            <a:solidFill>
              <a:srgbClr val="00FFFF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27" name="Oval 48"/>
            <p:cNvSpPr>
              <a:spLocks noChangeArrowheads="1"/>
            </p:cNvSpPr>
            <p:nvPr/>
          </p:nvSpPr>
          <p:spPr bwMode="auto">
            <a:xfrm>
              <a:off x="1298" y="2609"/>
              <a:ext cx="125" cy="124"/>
            </a:xfrm>
            <a:prstGeom prst="ellipse">
              <a:avLst/>
            </a:prstGeom>
            <a:solidFill>
              <a:srgbClr val="00FFFF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28" name="Oval 49"/>
            <p:cNvSpPr>
              <a:spLocks noChangeArrowheads="1"/>
            </p:cNvSpPr>
            <p:nvPr/>
          </p:nvSpPr>
          <p:spPr bwMode="auto">
            <a:xfrm>
              <a:off x="2153" y="2604"/>
              <a:ext cx="126" cy="123"/>
            </a:xfrm>
            <a:prstGeom prst="ellipse">
              <a:avLst/>
            </a:prstGeom>
            <a:solidFill>
              <a:srgbClr val="00FFFF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29" name="Oval 50"/>
            <p:cNvSpPr>
              <a:spLocks noChangeArrowheads="1"/>
            </p:cNvSpPr>
            <p:nvPr/>
          </p:nvSpPr>
          <p:spPr bwMode="auto">
            <a:xfrm>
              <a:off x="1952" y="2266"/>
              <a:ext cx="126" cy="124"/>
            </a:xfrm>
            <a:prstGeom prst="ellipse">
              <a:avLst/>
            </a:prstGeom>
            <a:solidFill>
              <a:srgbClr val="00FFFF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30" name="Oval 51"/>
            <p:cNvSpPr>
              <a:spLocks noChangeArrowheads="1"/>
            </p:cNvSpPr>
            <p:nvPr/>
          </p:nvSpPr>
          <p:spPr bwMode="auto">
            <a:xfrm>
              <a:off x="1458" y="2272"/>
              <a:ext cx="127" cy="123"/>
            </a:xfrm>
            <a:prstGeom prst="ellipse">
              <a:avLst/>
            </a:prstGeom>
            <a:solidFill>
              <a:srgbClr val="00FFFF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31" name="Oval 52"/>
            <p:cNvSpPr>
              <a:spLocks noChangeArrowheads="1"/>
            </p:cNvSpPr>
            <p:nvPr/>
          </p:nvSpPr>
          <p:spPr bwMode="auto">
            <a:xfrm>
              <a:off x="1942" y="2953"/>
              <a:ext cx="126" cy="124"/>
            </a:xfrm>
            <a:prstGeom prst="ellipse">
              <a:avLst/>
            </a:prstGeom>
            <a:solidFill>
              <a:srgbClr val="00FFFF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32" name="Oval 53"/>
            <p:cNvSpPr>
              <a:spLocks noChangeArrowheads="1"/>
            </p:cNvSpPr>
            <p:nvPr/>
          </p:nvSpPr>
          <p:spPr bwMode="auto">
            <a:xfrm>
              <a:off x="1504" y="2957"/>
              <a:ext cx="125" cy="124"/>
            </a:xfrm>
            <a:prstGeom prst="ellipse">
              <a:avLst/>
            </a:prstGeom>
            <a:solidFill>
              <a:srgbClr val="00FFFF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cxnSp>
          <p:nvCxnSpPr>
            <p:cNvPr id="11333" name="AutoShape 54"/>
            <p:cNvCxnSpPr>
              <a:cxnSpLocks noChangeShapeType="1"/>
              <a:stCxn id="11330" idx="7"/>
              <a:endCxn id="11329" idx="1"/>
            </p:cNvCxnSpPr>
            <p:nvPr/>
          </p:nvCxnSpPr>
          <p:spPr bwMode="auto">
            <a:xfrm flipV="1">
              <a:off x="1566" y="2285"/>
              <a:ext cx="404" cy="5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cxnSp>
          <p:nvCxnSpPr>
            <p:cNvPr id="11334" name="AutoShape 55"/>
            <p:cNvCxnSpPr>
              <a:cxnSpLocks noChangeShapeType="1"/>
              <a:stCxn id="11330" idx="3"/>
              <a:endCxn id="11327" idx="0"/>
            </p:cNvCxnSpPr>
            <p:nvPr/>
          </p:nvCxnSpPr>
          <p:spPr bwMode="auto">
            <a:xfrm flipH="1">
              <a:off x="1361" y="2377"/>
              <a:ext cx="116" cy="232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cxnSp>
          <p:nvCxnSpPr>
            <p:cNvPr id="11335" name="AutoShape 56"/>
            <p:cNvCxnSpPr>
              <a:cxnSpLocks noChangeShapeType="1"/>
              <a:stCxn id="11327" idx="4"/>
              <a:endCxn id="11332" idx="1"/>
            </p:cNvCxnSpPr>
            <p:nvPr/>
          </p:nvCxnSpPr>
          <p:spPr bwMode="auto">
            <a:xfrm>
              <a:off x="1361" y="2733"/>
              <a:ext cx="161" cy="242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cxnSp>
          <p:nvCxnSpPr>
            <p:cNvPr id="11336" name="AutoShape 57"/>
            <p:cNvCxnSpPr>
              <a:cxnSpLocks noChangeShapeType="1"/>
              <a:stCxn id="11332" idx="6"/>
              <a:endCxn id="11331" idx="2"/>
            </p:cNvCxnSpPr>
            <p:nvPr/>
          </p:nvCxnSpPr>
          <p:spPr bwMode="auto">
            <a:xfrm flipV="1">
              <a:off x="1629" y="3015"/>
              <a:ext cx="313" cy="4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cxnSp>
          <p:nvCxnSpPr>
            <p:cNvPr id="11337" name="AutoShape 58"/>
            <p:cNvCxnSpPr>
              <a:cxnSpLocks noChangeShapeType="1"/>
              <a:stCxn id="11331" idx="7"/>
              <a:endCxn id="11328" idx="4"/>
            </p:cNvCxnSpPr>
            <p:nvPr/>
          </p:nvCxnSpPr>
          <p:spPr bwMode="auto">
            <a:xfrm flipV="1">
              <a:off x="2050" y="2727"/>
              <a:ext cx="166" cy="244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cxnSp>
          <p:nvCxnSpPr>
            <p:cNvPr id="11338" name="AutoShape 59"/>
            <p:cNvCxnSpPr>
              <a:cxnSpLocks noChangeShapeType="1"/>
              <a:stCxn id="11326" idx="6"/>
              <a:endCxn id="11328" idx="2"/>
            </p:cNvCxnSpPr>
            <p:nvPr/>
          </p:nvCxnSpPr>
          <p:spPr bwMode="auto">
            <a:xfrm>
              <a:off x="1862" y="2663"/>
              <a:ext cx="291" cy="3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cxnSp>
          <p:nvCxnSpPr>
            <p:cNvPr id="11339" name="AutoShape 60"/>
            <p:cNvCxnSpPr>
              <a:cxnSpLocks noChangeShapeType="1"/>
              <a:stCxn id="11326" idx="3"/>
              <a:endCxn id="11332" idx="7"/>
            </p:cNvCxnSpPr>
            <p:nvPr/>
          </p:nvCxnSpPr>
          <p:spPr bwMode="auto">
            <a:xfrm flipH="1">
              <a:off x="1611" y="2719"/>
              <a:ext cx="113" cy="256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cxnSp>
          <p:nvCxnSpPr>
            <p:cNvPr id="11340" name="AutoShape 61"/>
            <p:cNvCxnSpPr>
              <a:cxnSpLocks noChangeShapeType="1"/>
              <a:stCxn id="11326" idx="5"/>
              <a:endCxn id="11331" idx="0"/>
            </p:cNvCxnSpPr>
            <p:nvPr/>
          </p:nvCxnSpPr>
          <p:spPr bwMode="auto">
            <a:xfrm>
              <a:off x="1838" y="2719"/>
              <a:ext cx="167" cy="234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cxnSp>
          <p:nvCxnSpPr>
            <p:cNvPr id="11341" name="AutoShape 62"/>
            <p:cNvCxnSpPr>
              <a:cxnSpLocks noChangeShapeType="1"/>
              <a:stCxn id="11326" idx="7"/>
              <a:endCxn id="11329" idx="3"/>
            </p:cNvCxnSpPr>
            <p:nvPr/>
          </p:nvCxnSpPr>
          <p:spPr bwMode="auto">
            <a:xfrm flipV="1">
              <a:off x="1838" y="2372"/>
              <a:ext cx="132" cy="235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cxnSp>
          <p:nvCxnSpPr>
            <p:cNvPr id="11342" name="AutoShape 63"/>
            <p:cNvCxnSpPr>
              <a:cxnSpLocks noChangeShapeType="1"/>
              <a:stCxn id="11326" idx="1"/>
              <a:endCxn id="11330" idx="5"/>
            </p:cNvCxnSpPr>
            <p:nvPr/>
          </p:nvCxnSpPr>
          <p:spPr bwMode="auto">
            <a:xfrm flipH="1" flipV="1">
              <a:off x="1566" y="2377"/>
              <a:ext cx="158" cy="230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sp>
          <p:nvSpPr>
            <p:cNvPr id="11343" name="Text Box 64"/>
            <p:cNvSpPr txBox="1">
              <a:spLocks noChangeArrowheads="1"/>
            </p:cNvSpPr>
            <p:nvPr/>
          </p:nvSpPr>
          <p:spPr bwMode="auto">
            <a:xfrm>
              <a:off x="1277" y="2000"/>
              <a:ext cx="996" cy="212"/>
            </a:xfrm>
            <a:prstGeom prst="rect">
              <a:avLst/>
            </a:prstGeom>
            <a:noFill/>
            <a:ln w="9525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600" dirty="0"/>
                <a:t>FACILIATOR</a:t>
              </a:r>
            </a:p>
          </p:txBody>
        </p:sp>
        <p:cxnSp>
          <p:nvCxnSpPr>
            <p:cNvPr id="11344" name="AutoShape 85"/>
            <p:cNvCxnSpPr>
              <a:cxnSpLocks noChangeShapeType="1"/>
              <a:stCxn id="11329" idx="5"/>
              <a:endCxn id="11328" idx="0"/>
            </p:cNvCxnSpPr>
            <p:nvPr/>
          </p:nvCxnSpPr>
          <p:spPr bwMode="auto">
            <a:xfrm>
              <a:off x="2059" y="2372"/>
              <a:ext cx="157" cy="232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</p:grpSp>
      <p:grpSp>
        <p:nvGrpSpPr>
          <p:cNvPr id="5" name="Group 120"/>
          <p:cNvGrpSpPr>
            <a:grpSpLocks/>
          </p:cNvGrpSpPr>
          <p:nvPr/>
        </p:nvGrpSpPr>
        <p:grpSpPr bwMode="auto">
          <a:xfrm>
            <a:off x="5600700" y="3560227"/>
            <a:ext cx="1496568" cy="1613915"/>
            <a:chOff x="3546" y="2009"/>
            <a:chExt cx="982" cy="1059"/>
          </a:xfrm>
        </p:grpSpPr>
        <p:cxnSp>
          <p:nvCxnSpPr>
            <p:cNvPr id="11305" name="AutoShape 65"/>
            <p:cNvCxnSpPr>
              <a:cxnSpLocks noChangeShapeType="1"/>
              <a:stCxn id="11306" idx="2"/>
              <a:endCxn id="11307" idx="6"/>
            </p:cNvCxnSpPr>
            <p:nvPr/>
          </p:nvCxnSpPr>
          <p:spPr bwMode="auto">
            <a:xfrm flipH="1">
              <a:off x="3672" y="2673"/>
              <a:ext cx="296" cy="7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sp>
          <p:nvSpPr>
            <p:cNvPr id="11306" name="Oval 66"/>
            <p:cNvSpPr>
              <a:spLocks noChangeArrowheads="1"/>
            </p:cNvSpPr>
            <p:nvPr/>
          </p:nvSpPr>
          <p:spPr bwMode="auto">
            <a:xfrm>
              <a:off x="3968" y="2594"/>
              <a:ext cx="160" cy="158"/>
            </a:xfrm>
            <a:prstGeom prst="ellipse">
              <a:avLst/>
            </a:prstGeom>
            <a:solidFill>
              <a:srgbClr val="99FF66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07" name="Oval 67"/>
            <p:cNvSpPr>
              <a:spLocks noChangeArrowheads="1"/>
            </p:cNvSpPr>
            <p:nvPr/>
          </p:nvSpPr>
          <p:spPr bwMode="auto">
            <a:xfrm>
              <a:off x="3546" y="2618"/>
              <a:ext cx="126" cy="124"/>
            </a:xfrm>
            <a:prstGeom prst="ellipse">
              <a:avLst/>
            </a:prstGeom>
            <a:solidFill>
              <a:srgbClr val="99FF66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08" name="Oval 68"/>
            <p:cNvSpPr>
              <a:spLocks noChangeArrowheads="1"/>
            </p:cNvSpPr>
            <p:nvPr/>
          </p:nvSpPr>
          <p:spPr bwMode="auto">
            <a:xfrm>
              <a:off x="4402" y="2613"/>
              <a:ext cx="126" cy="123"/>
            </a:xfrm>
            <a:prstGeom prst="ellipse">
              <a:avLst/>
            </a:prstGeom>
            <a:solidFill>
              <a:srgbClr val="99FF66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09" name="Oval 69"/>
            <p:cNvSpPr>
              <a:spLocks noChangeArrowheads="1"/>
            </p:cNvSpPr>
            <p:nvPr/>
          </p:nvSpPr>
          <p:spPr bwMode="auto">
            <a:xfrm>
              <a:off x="4200" y="2275"/>
              <a:ext cx="125" cy="124"/>
            </a:xfrm>
            <a:prstGeom prst="ellipse">
              <a:avLst/>
            </a:prstGeom>
            <a:solidFill>
              <a:srgbClr val="99FF66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10" name="Oval 70"/>
            <p:cNvSpPr>
              <a:spLocks noChangeArrowheads="1"/>
            </p:cNvSpPr>
            <p:nvPr/>
          </p:nvSpPr>
          <p:spPr bwMode="auto">
            <a:xfrm>
              <a:off x="3707" y="2280"/>
              <a:ext cx="126" cy="124"/>
            </a:xfrm>
            <a:prstGeom prst="ellipse">
              <a:avLst/>
            </a:prstGeom>
            <a:solidFill>
              <a:srgbClr val="99FF66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11" name="Oval 71"/>
            <p:cNvSpPr>
              <a:spLocks noChangeArrowheads="1"/>
            </p:cNvSpPr>
            <p:nvPr/>
          </p:nvSpPr>
          <p:spPr bwMode="auto">
            <a:xfrm>
              <a:off x="4218" y="2944"/>
              <a:ext cx="126" cy="124"/>
            </a:xfrm>
            <a:prstGeom prst="ellipse">
              <a:avLst/>
            </a:prstGeom>
            <a:solidFill>
              <a:srgbClr val="99FF66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1312" name="Oval 72"/>
            <p:cNvSpPr>
              <a:spLocks noChangeArrowheads="1"/>
            </p:cNvSpPr>
            <p:nvPr/>
          </p:nvSpPr>
          <p:spPr bwMode="auto">
            <a:xfrm>
              <a:off x="3772" y="2939"/>
              <a:ext cx="126" cy="124"/>
            </a:xfrm>
            <a:prstGeom prst="ellipse">
              <a:avLst/>
            </a:prstGeom>
            <a:solidFill>
              <a:srgbClr val="99FF66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US" dirty="0"/>
            </a:p>
          </p:txBody>
        </p:sp>
        <p:cxnSp>
          <p:nvCxnSpPr>
            <p:cNvPr id="11313" name="AutoShape 73"/>
            <p:cNvCxnSpPr>
              <a:cxnSpLocks noChangeShapeType="1"/>
              <a:stCxn id="11310" idx="7"/>
              <a:endCxn id="11309" idx="1"/>
            </p:cNvCxnSpPr>
            <p:nvPr/>
          </p:nvCxnSpPr>
          <p:spPr bwMode="auto">
            <a:xfrm flipV="1">
              <a:off x="3814" y="2294"/>
              <a:ext cx="405" cy="4"/>
            </a:xfrm>
            <a:prstGeom prst="straightConnector1">
              <a:avLst/>
            </a:prstGeom>
            <a:noFill/>
            <a:ln w="25400">
              <a:solidFill>
                <a:srgbClr val="800080"/>
              </a:solidFill>
              <a:prstDash val="dash"/>
              <a:round/>
              <a:headEnd type="triangle" w="sm" len="sm"/>
              <a:tailEnd type="triangle" w="sm" len="sm"/>
            </a:ln>
          </p:spPr>
        </p:cxnSp>
        <p:cxnSp>
          <p:nvCxnSpPr>
            <p:cNvPr id="11314" name="AutoShape 74"/>
            <p:cNvCxnSpPr>
              <a:cxnSpLocks noChangeShapeType="1"/>
              <a:stCxn id="11310" idx="3"/>
              <a:endCxn id="11307" idx="0"/>
            </p:cNvCxnSpPr>
            <p:nvPr/>
          </p:nvCxnSpPr>
          <p:spPr bwMode="auto">
            <a:xfrm flipH="1">
              <a:off x="3610" y="2386"/>
              <a:ext cx="115" cy="232"/>
            </a:xfrm>
            <a:prstGeom prst="straightConnector1">
              <a:avLst/>
            </a:prstGeom>
            <a:noFill/>
            <a:ln w="25400">
              <a:solidFill>
                <a:srgbClr val="800080"/>
              </a:solidFill>
              <a:prstDash val="dash"/>
              <a:round/>
              <a:headEnd type="triangle" w="sm" len="sm"/>
              <a:tailEnd type="triangle" w="sm" len="sm"/>
            </a:ln>
          </p:spPr>
        </p:cxnSp>
        <p:cxnSp>
          <p:nvCxnSpPr>
            <p:cNvPr id="11315" name="AutoShape 75"/>
            <p:cNvCxnSpPr>
              <a:cxnSpLocks noChangeShapeType="1"/>
              <a:stCxn id="11307" idx="4"/>
              <a:endCxn id="11312" idx="1"/>
            </p:cNvCxnSpPr>
            <p:nvPr/>
          </p:nvCxnSpPr>
          <p:spPr bwMode="auto">
            <a:xfrm>
              <a:off x="3609" y="2742"/>
              <a:ext cx="181" cy="215"/>
            </a:xfrm>
            <a:prstGeom prst="straightConnector1">
              <a:avLst/>
            </a:prstGeom>
            <a:noFill/>
            <a:ln w="25400">
              <a:solidFill>
                <a:srgbClr val="800080"/>
              </a:solidFill>
              <a:prstDash val="dash"/>
              <a:round/>
              <a:headEnd type="triangle" w="sm" len="sm"/>
              <a:tailEnd type="triangle" w="sm" len="sm"/>
            </a:ln>
          </p:spPr>
        </p:cxnSp>
        <p:cxnSp>
          <p:nvCxnSpPr>
            <p:cNvPr id="11316" name="AutoShape 76"/>
            <p:cNvCxnSpPr>
              <a:cxnSpLocks noChangeShapeType="1"/>
              <a:stCxn id="11312" idx="6"/>
              <a:endCxn id="11311" idx="2"/>
            </p:cNvCxnSpPr>
            <p:nvPr/>
          </p:nvCxnSpPr>
          <p:spPr bwMode="auto">
            <a:xfrm>
              <a:off x="3898" y="3001"/>
              <a:ext cx="320" cy="5"/>
            </a:xfrm>
            <a:prstGeom prst="straightConnector1">
              <a:avLst/>
            </a:prstGeom>
            <a:noFill/>
            <a:ln w="25400">
              <a:solidFill>
                <a:srgbClr val="800080"/>
              </a:solidFill>
              <a:prstDash val="dash"/>
              <a:round/>
              <a:headEnd type="triangle" w="sm" len="sm"/>
              <a:tailEnd type="triangle" w="sm" len="sm"/>
            </a:ln>
          </p:spPr>
        </p:cxnSp>
        <p:cxnSp>
          <p:nvCxnSpPr>
            <p:cNvPr id="11317" name="AutoShape 77"/>
            <p:cNvCxnSpPr>
              <a:cxnSpLocks noChangeShapeType="1"/>
              <a:stCxn id="11311" idx="7"/>
              <a:endCxn id="11308" idx="4"/>
            </p:cNvCxnSpPr>
            <p:nvPr/>
          </p:nvCxnSpPr>
          <p:spPr bwMode="auto">
            <a:xfrm flipV="1">
              <a:off x="4326" y="2736"/>
              <a:ext cx="139" cy="226"/>
            </a:xfrm>
            <a:prstGeom prst="straightConnector1">
              <a:avLst/>
            </a:prstGeom>
            <a:noFill/>
            <a:ln w="25400">
              <a:solidFill>
                <a:srgbClr val="800080"/>
              </a:solidFill>
              <a:prstDash val="dash"/>
              <a:round/>
              <a:headEnd type="triangle" w="sm" len="sm"/>
              <a:tailEnd type="triangle" w="sm" len="sm"/>
            </a:ln>
          </p:spPr>
        </p:cxnSp>
        <p:cxnSp>
          <p:nvCxnSpPr>
            <p:cNvPr id="11318" name="AutoShape 78"/>
            <p:cNvCxnSpPr>
              <a:cxnSpLocks noChangeShapeType="1"/>
              <a:stCxn id="11306" idx="6"/>
              <a:endCxn id="11308" idx="2"/>
            </p:cNvCxnSpPr>
            <p:nvPr/>
          </p:nvCxnSpPr>
          <p:spPr bwMode="auto">
            <a:xfrm>
              <a:off x="4128" y="2673"/>
              <a:ext cx="274" cy="2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cxnSp>
          <p:nvCxnSpPr>
            <p:cNvPr id="11319" name="AutoShape 79"/>
            <p:cNvCxnSpPr>
              <a:cxnSpLocks noChangeShapeType="1"/>
              <a:stCxn id="11306" idx="3"/>
              <a:endCxn id="11312" idx="7"/>
            </p:cNvCxnSpPr>
            <p:nvPr/>
          </p:nvCxnSpPr>
          <p:spPr bwMode="auto">
            <a:xfrm flipH="1">
              <a:off x="3880" y="2729"/>
              <a:ext cx="111" cy="228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cxnSp>
          <p:nvCxnSpPr>
            <p:cNvPr id="11320" name="AutoShape 80"/>
            <p:cNvCxnSpPr>
              <a:cxnSpLocks noChangeShapeType="1"/>
              <a:stCxn id="11306" idx="5"/>
              <a:endCxn id="11311" idx="0"/>
            </p:cNvCxnSpPr>
            <p:nvPr/>
          </p:nvCxnSpPr>
          <p:spPr bwMode="auto">
            <a:xfrm>
              <a:off x="4105" y="2729"/>
              <a:ext cx="176" cy="215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cxnSp>
          <p:nvCxnSpPr>
            <p:cNvPr id="11321" name="AutoShape 81"/>
            <p:cNvCxnSpPr>
              <a:cxnSpLocks noChangeShapeType="1"/>
              <a:stCxn id="11306" idx="7"/>
              <a:endCxn id="11309" idx="3"/>
            </p:cNvCxnSpPr>
            <p:nvPr/>
          </p:nvCxnSpPr>
          <p:spPr bwMode="auto">
            <a:xfrm flipV="1">
              <a:off x="4105" y="2381"/>
              <a:ext cx="113" cy="236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cxnSp>
          <p:nvCxnSpPr>
            <p:cNvPr id="11322" name="AutoShape 82"/>
            <p:cNvCxnSpPr>
              <a:cxnSpLocks noChangeShapeType="1"/>
              <a:stCxn id="11306" idx="1"/>
              <a:endCxn id="11310" idx="5"/>
            </p:cNvCxnSpPr>
            <p:nvPr/>
          </p:nvCxnSpPr>
          <p:spPr bwMode="auto">
            <a:xfrm flipH="1" flipV="1">
              <a:off x="3815" y="2386"/>
              <a:ext cx="176" cy="231"/>
            </a:xfrm>
            <a:prstGeom prst="straightConnector1">
              <a:avLst/>
            </a:prstGeom>
            <a:noFill/>
            <a:ln w="25400">
              <a:solidFill>
                <a:srgbClr val="CC0000"/>
              </a:solidFill>
              <a:round/>
              <a:headEnd type="triangle" w="sm" len="sm"/>
              <a:tailEnd type="triangle" w="sm" len="sm"/>
            </a:ln>
          </p:spPr>
        </p:cxnSp>
        <p:sp>
          <p:nvSpPr>
            <p:cNvPr id="11323" name="Text Box 83"/>
            <p:cNvSpPr txBox="1">
              <a:spLocks noChangeArrowheads="1"/>
            </p:cNvSpPr>
            <p:nvPr/>
          </p:nvSpPr>
          <p:spPr bwMode="auto">
            <a:xfrm>
              <a:off x="3657" y="2009"/>
              <a:ext cx="769" cy="212"/>
            </a:xfrm>
            <a:prstGeom prst="rect">
              <a:avLst/>
            </a:prstGeom>
            <a:noFill/>
            <a:ln w="9525">
              <a:noFill/>
              <a:miter lim="800000"/>
              <a:headEnd type="none" w="sm" len="sm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600" dirty="0"/>
                <a:t>CURATOR</a:t>
              </a:r>
            </a:p>
          </p:txBody>
        </p:sp>
        <p:cxnSp>
          <p:nvCxnSpPr>
            <p:cNvPr id="11324" name="AutoShape 86"/>
            <p:cNvCxnSpPr>
              <a:cxnSpLocks noChangeShapeType="1"/>
              <a:stCxn id="11309" idx="5"/>
              <a:endCxn id="11308" idx="0"/>
            </p:cNvCxnSpPr>
            <p:nvPr/>
          </p:nvCxnSpPr>
          <p:spPr bwMode="auto">
            <a:xfrm>
              <a:off x="4307" y="2381"/>
              <a:ext cx="158" cy="232"/>
            </a:xfrm>
            <a:prstGeom prst="straightConnector1">
              <a:avLst/>
            </a:prstGeom>
            <a:noFill/>
            <a:ln w="25400">
              <a:solidFill>
                <a:srgbClr val="800080"/>
              </a:solidFill>
              <a:prstDash val="dash"/>
              <a:round/>
              <a:headEnd type="triangle" w="sm" len="sm"/>
              <a:tailEnd type="triangle" w="sm" len="sm"/>
            </a:ln>
          </p:spPr>
        </p:cxnSp>
      </p:grpSp>
      <p:sp>
        <p:nvSpPr>
          <p:cNvPr id="11297" name="Text Box 88"/>
          <p:cNvSpPr txBox="1">
            <a:spLocks noChangeArrowheads="1"/>
          </p:cNvSpPr>
          <p:nvPr/>
        </p:nvSpPr>
        <p:spPr bwMode="auto">
          <a:xfrm rot="16200000">
            <a:off x="-55331" y="2971963"/>
            <a:ext cx="2081784" cy="32308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600" dirty="0"/>
              <a:t>Capabilities</a:t>
            </a:r>
            <a:r>
              <a:rPr lang="en-GB" sz="1600" dirty="0"/>
              <a:t> </a:t>
            </a:r>
            <a:r>
              <a:rPr lang="en-GB" sz="1600" dirty="0" smtClean="0"/>
              <a:t>focus</a:t>
            </a:r>
            <a:endParaRPr lang="en-US" sz="1600" dirty="0"/>
          </a:p>
        </p:txBody>
      </p:sp>
      <p:sp>
        <p:nvSpPr>
          <p:cNvPr id="11298" name="Text Box 89"/>
          <p:cNvSpPr txBox="1">
            <a:spLocks noChangeArrowheads="1"/>
          </p:cNvSpPr>
          <p:nvPr/>
        </p:nvSpPr>
        <p:spPr bwMode="auto">
          <a:xfrm rot="16200000">
            <a:off x="7259574" y="3105313"/>
            <a:ext cx="1955291" cy="32308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dirty="0"/>
              <a:t>Performance </a:t>
            </a:r>
            <a:r>
              <a:rPr lang="en-GB" sz="1600" dirty="0" smtClean="0"/>
              <a:t>focus</a:t>
            </a:r>
            <a:endParaRPr lang="en-US" sz="1600" dirty="0"/>
          </a:p>
        </p:txBody>
      </p:sp>
      <p:sp>
        <p:nvSpPr>
          <p:cNvPr id="11299" name="AutoShape 110"/>
          <p:cNvSpPr>
            <a:spLocks noChangeArrowheads="1"/>
          </p:cNvSpPr>
          <p:nvPr/>
        </p:nvSpPr>
        <p:spPr bwMode="auto">
          <a:xfrm rot="5400000">
            <a:off x="4188715" y="915325"/>
            <a:ext cx="804672" cy="1458467"/>
          </a:xfrm>
          <a:prstGeom prst="homePlate">
            <a:avLst>
              <a:gd name="adj" fmla="val 53824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rot="10800000" vert="eaVert" wrap="none" anchor="ctr"/>
          <a:lstStyle/>
          <a:p>
            <a:pPr algn="ctr" eaLnBrk="0" hangingPunct="0"/>
            <a:endParaRPr lang="en-US" sz="1400" dirty="0"/>
          </a:p>
        </p:txBody>
      </p:sp>
      <p:sp>
        <p:nvSpPr>
          <p:cNvPr id="11300" name="Text Box 87"/>
          <p:cNvSpPr txBox="1">
            <a:spLocks noChangeArrowheads="1"/>
          </p:cNvSpPr>
          <p:nvPr/>
        </p:nvSpPr>
        <p:spPr bwMode="auto">
          <a:xfrm>
            <a:off x="3802381" y="1230031"/>
            <a:ext cx="1641348" cy="32308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600" dirty="0"/>
              <a:t>Programmatic</a:t>
            </a:r>
          </a:p>
        </p:txBody>
      </p:sp>
      <p:sp>
        <p:nvSpPr>
          <p:cNvPr id="11301" name="Text Box 111"/>
          <p:cNvSpPr txBox="1">
            <a:spLocks noChangeArrowheads="1"/>
          </p:cNvSpPr>
          <p:nvPr/>
        </p:nvSpPr>
        <p:spPr bwMode="auto">
          <a:xfrm>
            <a:off x="4062985" y="1556167"/>
            <a:ext cx="1037843" cy="29260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400" dirty="0"/>
              <a:t>Top-down</a:t>
            </a:r>
          </a:p>
        </p:txBody>
      </p:sp>
      <p:sp>
        <p:nvSpPr>
          <p:cNvPr id="11302" name="AutoShape 117"/>
          <p:cNvSpPr>
            <a:spLocks noChangeArrowheads="1"/>
          </p:cNvSpPr>
          <p:nvPr/>
        </p:nvSpPr>
        <p:spPr bwMode="auto">
          <a:xfrm rot="16200000" flipV="1">
            <a:off x="4176523" y="4167541"/>
            <a:ext cx="804672" cy="1458467"/>
          </a:xfrm>
          <a:prstGeom prst="homePlate">
            <a:avLst>
              <a:gd name="adj" fmla="val 53824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rot="10800000" vert="eaVert" wrap="none" anchor="ctr"/>
          <a:lstStyle/>
          <a:p>
            <a:pPr algn="ctr" eaLnBrk="0" hangingPunct="0"/>
            <a:endParaRPr lang="en-US" sz="1400" dirty="0"/>
          </a:p>
        </p:txBody>
      </p:sp>
      <p:sp>
        <p:nvSpPr>
          <p:cNvPr id="11303" name="Text Box 91"/>
          <p:cNvSpPr txBox="1">
            <a:spLocks noChangeArrowheads="1"/>
          </p:cNvSpPr>
          <p:nvPr/>
        </p:nvSpPr>
        <p:spPr bwMode="auto">
          <a:xfrm>
            <a:off x="4027933" y="4997359"/>
            <a:ext cx="1022604" cy="32308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lang="en-US" sz="1600" dirty="0"/>
              <a:t>Emergent</a:t>
            </a:r>
          </a:p>
        </p:txBody>
      </p:sp>
      <p:sp>
        <p:nvSpPr>
          <p:cNvPr id="11304" name="Text Box 109"/>
          <p:cNvSpPr txBox="1">
            <a:spLocks noChangeArrowheads="1"/>
          </p:cNvSpPr>
          <p:nvPr/>
        </p:nvSpPr>
        <p:spPr bwMode="auto">
          <a:xfrm>
            <a:off x="4041649" y="4687987"/>
            <a:ext cx="1089659" cy="29260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400" dirty="0"/>
              <a:t>Bottom-up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7"/>
  <p:tag name="MMPROD_UIDATA" val="&lt;database version=&quot;6.0&quot;&gt;&lt;object type=&quot;1&quot; unique_id=&quot;10001&quot;&gt;&lt;object type=&quot;8&quot; unique_id=&quot;13520&quot;&gt;&lt;/object&gt;&lt;object type=&quot;2&quot; unique_id=&quot;13521&quot;&gt;&lt;object type=&quot;3&quot; unique_id=&quot;13522&quot;&gt;&lt;property id=&quot;20148&quot; value=&quot;5&quot;/&gt;&lt;property id=&quot;20300&quot; value=&quot;Slide 1&quot;/&gt;&lt;property id=&quot;20307&quot; value=&quot;331&quot;/&gt;&lt;/object&gt;&lt;object type=&quot;3&quot; unique_id=&quot;13523&quot;&gt;&lt;property id=&quot;20148&quot; value=&quot;5&quot;/&gt;&lt;property id=&quot;20300&quot; value=&quot;Slide 2&quot;/&gt;&lt;property id=&quot;20307&quot; value=&quot;332&quot;/&gt;&lt;/object&gt;&lt;object type=&quot;3&quot; unique_id=&quot;13524&quot;&gt;&lt;property id=&quot;20148&quot; value=&quot;5&quot;/&gt;&lt;property id=&quot;20300&quot; value=&quot;Slide 3&quot;/&gt;&lt;property id=&quot;20307&quot; value=&quot;333&quot;/&gt;&lt;/object&gt;&lt;object type=&quot;3&quot; unique_id=&quot;13525&quot;&gt;&lt;property id=&quot;20148&quot; value=&quot;5&quot;/&gt;&lt;property id=&quot;20300&quot; value=&quot;Slide 4&quot;/&gt;&lt;property id=&quot;20307&quot; value=&quot;340&quot;/&gt;&lt;/object&gt;&lt;object type=&quot;3&quot; unique_id=&quot;13526&quot;&gt;&lt;property id=&quot;20148&quot; value=&quot;5&quot;/&gt;&lt;property id=&quot;20300&quot; value=&quot;Slide 5&quot;/&gt;&lt;property id=&quot;20307&quot; value=&quot;341&quot;/&gt;&lt;/object&gt;&lt;object type=&quot;3&quot; unique_id=&quot;13527&quot;&gt;&lt;property id=&quot;20148&quot; value=&quot;5&quot;/&gt;&lt;property id=&quot;20300&quot; value=&quot;Slide 6&quot;/&gt;&lt;property id=&quot;20307&quot; value=&quot;342&quot;/&gt;&lt;/object&gt;&lt;object type=&quot;3&quot; unique_id=&quot;13528&quot;&gt;&lt;property id=&quot;20148&quot; value=&quot;5&quot;/&gt;&lt;property id=&quot;20300&quot; value=&quot;Slide 7&quot;/&gt;&lt;property id=&quot;20307&quot; value=&quot;343&quot;/&gt;&lt;/object&gt;&lt;object type=&quot;3&quot; unique_id=&quot;13529&quot;&gt;&lt;property id=&quot;20148&quot; value=&quot;5&quot;/&gt;&lt;property id=&quot;20300&quot; value=&quot;Slide 8&quot;/&gt;&lt;property id=&quot;20307&quot; value=&quot;344&quot;/&gt;&lt;/object&gt;&lt;object type=&quot;3&quot; unique_id=&quot;13530&quot;&gt;&lt;property id=&quot;20148&quot; value=&quot;5&quot;/&gt;&lt;property id=&quot;20300&quot; value=&quot;Slide 9&quot;/&gt;&lt;property id=&quot;20307&quot; value=&quot;345&quot;/&gt;&lt;/object&gt;&lt;object type=&quot;3&quot; unique_id=&quot;13531&quot;&gt;&lt;property id=&quot;20148&quot; value=&quot;5&quot;/&gt;&lt;property id=&quot;20300&quot; value=&quot;Slide 10&quot;/&gt;&lt;property id=&quot;20307&quot; value=&quot;346&quot;/&gt;&lt;/object&gt;&lt;object type=&quot;3&quot; unique_id=&quot;13532&quot;&gt;&lt;property id=&quot;20148&quot; value=&quot;5&quot;/&gt;&lt;property id=&quot;20300&quot; value=&quot;Slide 11&quot;/&gt;&lt;property id=&quot;20307&quot; value=&quot;322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2225" cap="flat" cmpd="sng" algn="ctr">
          <a:solidFill>
            <a:schemeClr val="tx1"/>
          </a:solidFill>
          <a:prstDash val="solid"/>
          <a:round/>
          <a:headEnd type="none" w="lg" len="med"/>
          <a:tailEnd type="triangle" w="lg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22225" cap="flat" cmpd="sng" algn="ctr">
          <a:solidFill>
            <a:schemeClr val="tx1"/>
          </a:solidFill>
          <a:prstDash val="solid"/>
          <a:round/>
          <a:headEnd type="none" w="lg" len="med"/>
          <a:tailEnd type="triangle" w="lg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1802</TotalTime>
  <Words>388</Words>
  <Application>Microsoft Office PowerPoint</Application>
  <PresentationFormat>On-screen Show (4:3)</PresentationFormat>
  <Paragraphs>150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</vt:vector>
  </TitlesOfParts>
  <Company>warwick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nigel slack</dc:creator>
  <cp:lastModifiedBy>lw-dlf</cp:lastModifiedBy>
  <cp:revision>163</cp:revision>
  <cp:lastPrinted>2000-10-14T17:51:14Z</cp:lastPrinted>
  <dcterms:created xsi:type="dcterms:W3CDTF">2000-10-15T10:52:18Z</dcterms:created>
  <dcterms:modified xsi:type="dcterms:W3CDTF">2017-07-28T03:56:56Z</dcterms:modified>
</cp:coreProperties>
</file>