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8"/>
  </p:notesMasterIdLst>
  <p:sldIdLst>
    <p:sldId id="372" r:id="rId2"/>
    <p:sldId id="375" r:id="rId3"/>
    <p:sldId id="417" r:id="rId4"/>
    <p:sldId id="418" r:id="rId5"/>
    <p:sldId id="294" r:id="rId6"/>
    <p:sldId id="269" r:id="rId7"/>
    <p:sldId id="420" r:id="rId8"/>
    <p:sldId id="419" r:id="rId9"/>
    <p:sldId id="293" r:id="rId10"/>
    <p:sldId id="421" r:id="rId11"/>
    <p:sldId id="298" r:id="rId12"/>
    <p:sldId id="414" r:id="rId13"/>
    <p:sldId id="415" r:id="rId14"/>
    <p:sldId id="416" r:id="rId15"/>
    <p:sldId id="400" r:id="rId16"/>
    <p:sldId id="401" r:id="rId17"/>
    <p:sldId id="319" r:id="rId18"/>
    <p:sldId id="320" r:id="rId19"/>
    <p:sldId id="262" r:id="rId20"/>
    <p:sldId id="406" r:id="rId21"/>
    <p:sldId id="407" r:id="rId22"/>
    <p:sldId id="408" r:id="rId23"/>
    <p:sldId id="409" r:id="rId24"/>
    <p:sldId id="321" r:id="rId25"/>
    <p:sldId id="324" r:id="rId26"/>
    <p:sldId id="325" r:id="rId27"/>
    <p:sldId id="410" r:id="rId28"/>
    <p:sldId id="411" r:id="rId29"/>
    <p:sldId id="316" r:id="rId30"/>
    <p:sldId id="329" r:id="rId31"/>
    <p:sldId id="330" r:id="rId32"/>
    <p:sldId id="317" r:id="rId33"/>
    <p:sldId id="412" r:id="rId34"/>
    <p:sldId id="331" r:id="rId35"/>
    <p:sldId id="332" r:id="rId36"/>
    <p:sldId id="333" r:id="rId37"/>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9C0F63-4297-42BB-B3DC-55993155A182}"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9EC0E4A5-4322-4041-BF17-97528D9CD97A}">
      <dgm:prSet phldrT="[Text]"/>
      <dgm:spPr/>
      <dgm:t>
        <a:bodyPr/>
        <a:lstStyle/>
        <a:p>
          <a:r>
            <a:rPr lang="en-GB" dirty="0"/>
            <a:t>Prophet Muhammad</a:t>
          </a:r>
        </a:p>
      </dgm:t>
    </dgm:pt>
    <dgm:pt modelId="{3BFF10A2-EB77-4DD5-805D-15BB451B061C}" type="parTrans" cxnId="{94BC5699-7E2F-4736-9C32-C2C78DB1A711}">
      <dgm:prSet/>
      <dgm:spPr/>
      <dgm:t>
        <a:bodyPr/>
        <a:lstStyle/>
        <a:p>
          <a:endParaRPr lang="en-GB"/>
        </a:p>
      </dgm:t>
    </dgm:pt>
    <dgm:pt modelId="{723B69CF-330F-4C5C-A6C9-6AA58BC49ACA}" type="sibTrans" cxnId="{94BC5699-7E2F-4736-9C32-C2C78DB1A711}">
      <dgm:prSet/>
      <dgm:spPr/>
      <dgm:t>
        <a:bodyPr/>
        <a:lstStyle/>
        <a:p>
          <a:endParaRPr lang="en-GB"/>
        </a:p>
      </dgm:t>
    </dgm:pt>
    <dgm:pt modelId="{0C300B07-A53D-44B4-89F1-0362FD483C2B}">
      <dgm:prSet phldrT="[Text]"/>
      <dgm:spPr/>
      <dgm:t>
        <a:bodyPr/>
        <a:lstStyle/>
        <a:p>
          <a:r>
            <a:rPr lang="en-GB" dirty="0"/>
            <a:t>The words of the Prophet</a:t>
          </a:r>
        </a:p>
      </dgm:t>
    </dgm:pt>
    <dgm:pt modelId="{1BA5FA97-B1A2-4FE0-86B0-DB76F7C57F47}" type="parTrans" cxnId="{1B426F48-4C1F-4C5C-B42A-0469FC53E938}">
      <dgm:prSet/>
      <dgm:spPr/>
      <dgm:t>
        <a:bodyPr/>
        <a:lstStyle/>
        <a:p>
          <a:endParaRPr lang="en-GB"/>
        </a:p>
      </dgm:t>
    </dgm:pt>
    <dgm:pt modelId="{C43ECEF7-D340-4057-9AA6-FB3CE7A4BC22}" type="sibTrans" cxnId="{1B426F48-4C1F-4C5C-B42A-0469FC53E938}">
      <dgm:prSet/>
      <dgm:spPr/>
      <dgm:t>
        <a:bodyPr/>
        <a:lstStyle/>
        <a:p>
          <a:endParaRPr lang="en-GB"/>
        </a:p>
      </dgm:t>
    </dgm:pt>
    <dgm:pt modelId="{336119A9-173A-4A7F-AA72-B35E68C328B1}">
      <dgm:prSet phldrT="[Text]"/>
      <dgm:spPr/>
      <dgm:t>
        <a:bodyPr/>
        <a:lstStyle/>
        <a:p>
          <a:r>
            <a:rPr lang="en-GB" dirty="0"/>
            <a:t>Companion of the Prophet</a:t>
          </a:r>
        </a:p>
      </dgm:t>
    </dgm:pt>
    <dgm:pt modelId="{BA2AFD8E-8DEA-4AA8-996B-7D462657C68E}" type="parTrans" cxnId="{ABAD81B1-E9FE-460F-877C-648313FB4E54}">
      <dgm:prSet/>
      <dgm:spPr/>
      <dgm:t>
        <a:bodyPr/>
        <a:lstStyle/>
        <a:p>
          <a:endParaRPr lang="en-GB"/>
        </a:p>
      </dgm:t>
    </dgm:pt>
    <dgm:pt modelId="{D13C0D72-26E9-45A5-9DC6-E3194688D9A9}" type="sibTrans" cxnId="{ABAD81B1-E9FE-460F-877C-648313FB4E54}">
      <dgm:prSet/>
      <dgm:spPr/>
      <dgm:t>
        <a:bodyPr/>
        <a:lstStyle/>
        <a:p>
          <a:endParaRPr lang="en-GB"/>
        </a:p>
      </dgm:t>
    </dgm:pt>
    <dgm:pt modelId="{58C0F1E7-75BE-48FB-ACDA-77930AA38A32}">
      <dgm:prSet phldrT="[Text]"/>
      <dgm:spPr/>
      <dgm:t>
        <a:bodyPr/>
        <a:lstStyle/>
        <a:p>
          <a:r>
            <a:rPr lang="en-GB" dirty="0"/>
            <a:t>The reported words of the Prophet</a:t>
          </a:r>
        </a:p>
      </dgm:t>
    </dgm:pt>
    <dgm:pt modelId="{730B96B0-46E6-4214-9930-0AD7935F97A3}" type="parTrans" cxnId="{F442AE6E-4E50-47D6-AF3F-99FB109416B8}">
      <dgm:prSet/>
      <dgm:spPr/>
      <dgm:t>
        <a:bodyPr/>
        <a:lstStyle/>
        <a:p>
          <a:endParaRPr lang="en-GB"/>
        </a:p>
      </dgm:t>
    </dgm:pt>
    <dgm:pt modelId="{46C35E57-D925-41F2-B17B-1AD98AE16B64}" type="sibTrans" cxnId="{F442AE6E-4E50-47D6-AF3F-99FB109416B8}">
      <dgm:prSet/>
      <dgm:spPr/>
      <dgm:t>
        <a:bodyPr/>
        <a:lstStyle/>
        <a:p>
          <a:endParaRPr lang="en-GB"/>
        </a:p>
      </dgm:t>
    </dgm:pt>
    <dgm:pt modelId="{5196B711-BFE8-476A-8BD5-B0CB31C809A5}">
      <dgm:prSet phldrT="[Text]"/>
      <dgm:spPr/>
      <dgm:t>
        <a:bodyPr/>
        <a:lstStyle/>
        <a:p>
          <a:r>
            <a:rPr lang="en-GB" dirty="0"/>
            <a:t>Follower</a:t>
          </a:r>
        </a:p>
      </dgm:t>
    </dgm:pt>
    <dgm:pt modelId="{5727FDC3-3CEB-4C98-B0BE-08010F5E31F9}" type="parTrans" cxnId="{7A175BF3-BA21-4548-A8E0-8B67C66547ED}">
      <dgm:prSet/>
      <dgm:spPr/>
      <dgm:t>
        <a:bodyPr/>
        <a:lstStyle/>
        <a:p>
          <a:endParaRPr lang="en-GB"/>
        </a:p>
      </dgm:t>
    </dgm:pt>
    <dgm:pt modelId="{ECB8CD41-18C6-4388-BC9E-03D1EB41703D}" type="sibTrans" cxnId="{7A175BF3-BA21-4548-A8E0-8B67C66547ED}">
      <dgm:prSet/>
      <dgm:spPr/>
      <dgm:t>
        <a:bodyPr/>
        <a:lstStyle/>
        <a:p>
          <a:endParaRPr lang="en-GB"/>
        </a:p>
      </dgm:t>
    </dgm:pt>
    <dgm:pt modelId="{EB924B9F-4B1B-4587-9E51-BC12580CDE08}">
      <dgm:prSet phldrT="[Text]"/>
      <dgm:spPr/>
      <dgm:t>
        <a:bodyPr/>
        <a:lstStyle/>
        <a:p>
          <a:r>
            <a:rPr lang="en-GB" dirty="0"/>
            <a:t>The reported </a:t>
          </a:r>
          <a:r>
            <a:rPr lang="en-GB" dirty="0" err="1"/>
            <a:t>reported</a:t>
          </a:r>
          <a:r>
            <a:rPr lang="en-GB" dirty="0"/>
            <a:t> words of the Prophet</a:t>
          </a:r>
        </a:p>
      </dgm:t>
    </dgm:pt>
    <dgm:pt modelId="{C5969333-2155-4CBB-B0EA-929A84A76130}" type="parTrans" cxnId="{0BAC5B68-E339-4C84-B9D5-CA9910886B48}">
      <dgm:prSet/>
      <dgm:spPr/>
      <dgm:t>
        <a:bodyPr/>
        <a:lstStyle/>
        <a:p>
          <a:endParaRPr lang="en-GB"/>
        </a:p>
      </dgm:t>
    </dgm:pt>
    <dgm:pt modelId="{4B223E62-4C04-416C-8AAC-3BACAECF2E58}" type="sibTrans" cxnId="{0BAC5B68-E339-4C84-B9D5-CA9910886B48}">
      <dgm:prSet/>
      <dgm:spPr/>
      <dgm:t>
        <a:bodyPr/>
        <a:lstStyle/>
        <a:p>
          <a:endParaRPr lang="en-GB"/>
        </a:p>
      </dgm:t>
    </dgm:pt>
    <dgm:pt modelId="{CB43F525-FAE7-480F-8D44-A6AA1AB57700}">
      <dgm:prSet phldrT="[Text]"/>
      <dgm:spPr/>
      <dgm:t>
        <a:bodyPr/>
        <a:lstStyle/>
        <a:p>
          <a:r>
            <a:rPr lang="en-GB" dirty="0"/>
            <a:t>Collector of the Hadith</a:t>
          </a:r>
        </a:p>
      </dgm:t>
    </dgm:pt>
    <dgm:pt modelId="{638FDD89-75AD-4BA6-B12F-616547926418}" type="parTrans" cxnId="{67D5F88E-BD76-4054-974A-1406ED8A871E}">
      <dgm:prSet/>
      <dgm:spPr/>
      <dgm:t>
        <a:bodyPr/>
        <a:lstStyle/>
        <a:p>
          <a:endParaRPr lang="en-GB"/>
        </a:p>
      </dgm:t>
    </dgm:pt>
    <dgm:pt modelId="{2C1E73DB-327C-4DAE-ACED-98639C614D1C}" type="sibTrans" cxnId="{67D5F88E-BD76-4054-974A-1406ED8A871E}">
      <dgm:prSet/>
      <dgm:spPr/>
      <dgm:t>
        <a:bodyPr/>
        <a:lstStyle/>
        <a:p>
          <a:endParaRPr lang="en-GB"/>
        </a:p>
      </dgm:t>
    </dgm:pt>
    <dgm:pt modelId="{4EA4A6C9-DF81-4436-A7D1-4B03340377F9}" type="pres">
      <dgm:prSet presAssocID="{2D9C0F63-4297-42BB-B3DC-55993155A182}" presName="rootnode" presStyleCnt="0">
        <dgm:presLayoutVars>
          <dgm:chMax/>
          <dgm:chPref/>
          <dgm:dir/>
          <dgm:animLvl val="lvl"/>
        </dgm:presLayoutVars>
      </dgm:prSet>
      <dgm:spPr/>
    </dgm:pt>
    <dgm:pt modelId="{196BF033-4771-451E-8691-090425554A38}" type="pres">
      <dgm:prSet presAssocID="{9EC0E4A5-4322-4041-BF17-97528D9CD97A}" presName="composite" presStyleCnt="0"/>
      <dgm:spPr/>
    </dgm:pt>
    <dgm:pt modelId="{F769C36E-B781-4D5D-B62F-F96CBCA1472B}" type="pres">
      <dgm:prSet presAssocID="{9EC0E4A5-4322-4041-BF17-97528D9CD97A}" presName="bentUpArrow1" presStyleLbl="alignImgPlace1" presStyleIdx="0" presStyleCnt="3"/>
      <dgm:spPr/>
    </dgm:pt>
    <dgm:pt modelId="{6E2E9903-3E88-4987-970D-BFB3BC746145}" type="pres">
      <dgm:prSet presAssocID="{9EC0E4A5-4322-4041-BF17-97528D9CD97A}" presName="ParentText" presStyleLbl="node1" presStyleIdx="0" presStyleCnt="4">
        <dgm:presLayoutVars>
          <dgm:chMax val="1"/>
          <dgm:chPref val="1"/>
          <dgm:bulletEnabled val="1"/>
        </dgm:presLayoutVars>
      </dgm:prSet>
      <dgm:spPr/>
    </dgm:pt>
    <dgm:pt modelId="{754BE5CE-9D99-4EC2-A15E-6602710E5658}" type="pres">
      <dgm:prSet presAssocID="{9EC0E4A5-4322-4041-BF17-97528D9CD97A}" presName="ChildText" presStyleLbl="revTx" presStyleIdx="0" presStyleCnt="3">
        <dgm:presLayoutVars>
          <dgm:chMax val="0"/>
          <dgm:chPref val="0"/>
          <dgm:bulletEnabled val="1"/>
        </dgm:presLayoutVars>
      </dgm:prSet>
      <dgm:spPr/>
    </dgm:pt>
    <dgm:pt modelId="{AD65C2A1-DCE2-45C9-A205-FFE1530CDB3F}" type="pres">
      <dgm:prSet presAssocID="{723B69CF-330F-4C5C-A6C9-6AA58BC49ACA}" presName="sibTrans" presStyleCnt="0"/>
      <dgm:spPr/>
    </dgm:pt>
    <dgm:pt modelId="{FE1ADBE0-6AF8-4222-8E81-CF8C35F184B2}" type="pres">
      <dgm:prSet presAssocID="{336119A9-173A-4A7F-AA72-B35E68C328B1}" presName="composite" presStyleCnt="0"/>
      <dgm:spPr/>
    </dgm:pt>
    <dgm:pt modelId="{D6106B0E-3F9F-4111-AA5F-6A9081288747}" type="pres">
      <dgm:prSet presAssocID="{336119A9-173A-4A7F-AA72-B35E68C328B1}" presName="bentUpArrow1" presStyleLbl="alignImgPlace1" presStyleIdx="1" presStyleCnt="3"/>
      <dgm:spPr/>
    </dgm:pt>
    <dgm:pt modelId="{C51C590F-E0FB-4E08-ADAA-84636F9CEB6A}" type="pres">
      <dgm:prSet presAssocID="{336119A9-173A-4A7F-AA72-B35E68C328B1}" presName="ParentText" presStyleLbl="node1" presStyleIdx="1" presStyleCnt="4">
        <dgm:presLayoutVars>
          <dgm:chMax val="1"/>
          <dgm:chPref val="1"/>
          <dgm:bulletEnabled val="1"/>
        </dgm:presLayoutVars>
      </dgm:prSet>
      <dgm:spPr/>
    </dgm:pt>
    <dgm:pt modelId="{95648039-13EC-427A-85DE-22B124F20865}" type="pres">
      <dgm:prSet presAssocID="{336119A9-173A-4A7F-AA72-B35E68C328B1}" presName="ChildText" presStyleLbl="revTx" presStyleIdx="1" presStyleCnt="3">
        <dgm:presLayoutVars>
          <dgm:chMax val="0"/>
          <dgm:chPref val="0"/>
          <dgm:bulletEnabled val="1"/>
        </dgm:presLayoutVars>
      </dgm:prSet>
      <dgm:spPr/>
    </dgm:pt>
    <dgm:pt modelId="{01C6DA30-49EF-43E2-8D78-D809FBDB21AD}" type="pres">
      <dgm:prSet presAssocID="{D13C0D72-26E9-45A5-9DC6-E3194688D9A9}" presName="sibTrans" presStyleCnt="0"/>
      <dgm:spPr/>
    </dgm:pt>
    <dgm:pt modelId="{163CFBA2-9CC5-4ADD-B955-7F79ACA84875}" type="pres">
      <dgm:prSet presAssocID="{5196B711-BFE8-476A-8BD5-B0CB31C809A5}" presName="composite" presStyleCnt="0"/>
      <dgm:spPr/>
    </dgm:pt>
    <dgm:pt modelId="{6585840A-F195-4522-BE93-9DF64F644809}" type="pres">
      <dgm:prSet presAssocID="{5196B711-BFE8-476A-8BD5-B0CB31C809A5}" presName="bentUpArrow1" presStyleLbl="alignImgPlace1" presStyleIdx="2" presStyleCnt="3"/>
      <dgm:spPr/>
    </dgm:pt>
    <dgm:pt modelId="{A42B1C9F-0DBB-4221-8E26-9E6EEA1B5175}" type="pres">
      <dgm:prSet presAssocID="{5196B711-BFE8-476A-8BD5-B0CB31C809A5}" presName="ParentText" presStyleLbl="node1" presStyleIdx="2" presStyleCnt="4">
        <dgm:presLayoutVars>
          <dgm:chMax val="1"/>
          <dgm:chPref val="1"/>
          <dgm:bulletEnabled val="1"/>
        </dgm:presLayoutVars>
      </dgm:prSet>
      <dgm:spPr/>
    </dgm:pt>
    <dgm:pt modelId="{9D3A14C9-6F71-4D7E-B34B-95E1F2D75FB1}" type="pres">
      <dgm:prSet presAssocID="{5196B711-BFE8-476A-8BD5-B0CB31C809A5}" presName="ChildText" presStyleLbl="revTx" presStyleIdx="2" presStyleCnt="3">
        <dgm:presLayoutVars>
          <dgm:chMax val="0"/>
          <dgm:chPref val="0"/>
          <dgm:bulletEnabled val="1"/>
        </dgm:presLayoutVars>
      </dgm:prSet>
      <dgm:spPr/>
    </dgm:pt>
    <dgm:pt modelId="{ACCA59DF-562E-46D4-9B05-315D8323814C}" type="pres">
      <dgm:prSet presAssocID="{ECB8CD41-18C6-4388-BC9E-03D1EB41703D}" presName="sibTrans" presStyleCnt="0"/>
      <dgm:spPr/>
    </dgm:pt>
    <dgm:pt modelId="{C2126189-8A9B-4805-973E-8E749E7B2509}" type="pres">
      <dgm:prSet presAssocID="{CB43F525-FAE7-480F-8D44-A6AA1AB57700}" presName="composite" presStyleCnt="0"/>
      <dgm:spPr/>
    </dgm:pt>
    <dgm:pt modelId="{5186A2D6-ED3C-4E81-8473-3B2F4A1A1ACF}" type="pres">
      <dgm:prSet presAssocID="{CB43F525-FAE7-480F-8D44-A6AA1AB57700}" presName="ParentText" presStyleLbl="node1" presStyleIdx="3" presStyleCnt="4">
        <dgm:presLayoutVars>
          <dgm:chMax val="1"/>
          <dgm:chPref val="1"/>
          <dgm:bulletEnabled val="1"/>
        </dgm:presLayoutVars>
      </dgm:prSet>
      <dgm:spPr/>
    </dgm:pt>
  </dgm:ptLst>
  <dgm:cxnLst>
    <dgm:cxn modelId="{35D4AD47-D5BA-4CAC-8790-A048959A1238}" type="presOf" srcId="{9EC0E4A5-4322-4041-BF17-97528D9CD97A}" destId="{6E2E9903-3E88-4987-970D-BFB3BC746145}" srcOrd="0" destOrd="0" presId="urn:microsoft.com/office/officeart/2005/8/layout/StepDownProcess"/>
    <dgm:cxn modelId="{A5E6C367-F9B6-46EC-B55B-7E3C699CE769}" type="presOf" srcId="{336119A9-173A-4A7F-AA72-B35E68C328B1}" destId="{C51C590F-E0FB-4E08-ADAA-84636F9CEB6A}" srcOrd="0" destOrd="0" presId="urn:microsoft.com/office/officeart/2005/8/layout/StepDownProcess"/>
    <dgm:cxn modelId="{0BAC5B68-E339-4C84-B9D5-CA9910886B48}" srcId="{5196B711-BFE8-476A-8BD5-B0CB31C809A5}" destId="{EB924B9F-4B1B-4587-9E51-BC12580CDE08}" srcOrd="0" destOrd="0" parTransId="{C5969333-2155-4CBB-B0EA-929A84A76130}" sibTransId="{4B223E62-4C04-416C-8AAC-3BACAECF2E58}"/>
    <dgm:cxn modelId="{1B426F48-4C1F-4C5C-B42A-0469FC53E938}" srcId="{9EC0E4A5-4322-4041-BF17-97528D9CD97A}" destId="{0C300B07-A53D-44B4-89F1-0362FD483C2B}" srcOrd="0" destOrd="0" parTransId="{1BA5FA97-B1A2-4FE0-86B0-DB76F7C57F47}" sibTransId="{C43ECEF7-D340-4057-9AA6-FB3CE7A4BC22}"/>
    <dgm:cxn modelId="{E80BE268-C39B-4E30-8344-6A119B20EA71}" type="presOf" srcId="{5196B711-BFE8-476A-8BD5-B0CB31C809A5}" destId="{A42B1C9F-0DBB-4221-8E26-9E6EEA1B5175}" srcOrd="0" destOrd="0" presId="urn:microsoft.com/office/officeart/2005/8/layout/StepDownProcess"/>
    <dgm:cxn modelId="{F442AE6E-4E50-47D6-AF3F-99FB109416B8}" srcId="{336119A9-173A-4A7F-AA72-B35E68C328B1}" destId="{58C0F1E7-75BE-48FB-ACDA-77930AA38A32}" srcOrd="0" destOrd="0" parTransId="{730B96B0-46E6-4214-9930-0AD7935F97A3}" sibTransId="{46C35E57-D925-41F2-B17B-1AD98AE16B64}"/>
    <dgm:cxn modelId="{D8BDA271-8005-43EF-B8CB-D2508E850122}" type="presOf" srcId="{2D9C0F63-4297-42BB-B3DC-55993155A182}" destId="{4EA4A6C9-DF81-4436-A7D1-4B03340377F9}" srcOrd="0" destOrd="0" presId="urn:microsoft.com/office/officeart/2005/8/layout/StepDownProcess"/>
    <dgm:cxn modelId="{67D5F88E-BD76-4054-974A-1406ED8A871E}" srcId="{2D9C0F63-4297-42BB-B3DC-55993155A182}" destId="{CB43F525-FAE7-480F-8D44-A6AA1AB57700}" srcOrd="3" destOrd="0" parTransId="{638FDD89-75AD-4BA6-B12F-616547926418}" sibTransId="{2C1E73DB-327C-4DAE-ACED-98639C614D1C}"/>
    <dgm:cxn modelId="{879E1B8F-5C24-426B-B05A-0793A5B88A93}" type="presOf" srcId="{CB43F525-FAE7-480F-8D44-A6AA1AB57700}" destId="{5186A2D6-ED3C-4E81-8473-3B2F4A1A1ACF}" srcOrd="0" destOrd="0" presId="urn:microsoft.com/office/officeart/2005/8/layout/StepDownProcess"/>
    <dgm:cxn modelId="{94BC5699-7E2F-4736-9C32-C2C78DB1A711}" srcId="{2D9C0F63-4297-42BB-B3DC-55993155A182}" destId="{9EC0E4A5-4322-4041-BF17-97528D9CD97A}" srcOrd="0" destOrd="0" parTransId="{3BFF10A2-EB77-4DD5-805D-15BB451B061C}" sibTransId="{723B69CF-330F-4C5C-A6C9-6AA58BC49ACA}"/>
    <dgm:cxn modelId="{ABAD81B1-E9FE-460F-877C-648313FB4E54}" srcId="{2D9C0F63-4297-42BB-B3DC-55993155A182}" destId="{336119A9-173A-4A7F-AA72-B35E68C328B1}" srcOrd="1" destOrd="0" parTransId="{BA2AFD8E-8DEA-4AA8-996B-7D462657C68E}" sibTransId="{D13C0D72-26E9-45A5-9DC6-E3194688D9A9}"/>
    <dgm:cxn modelId="{AFB5B1C1-127E-4F0E-B3AE-D051F366FB11}" type="presOf" srcId="{58C0F1E7-75BE-48FB-ACDA-77930AA38A32}" destId="{95648039-13EC-427A-85DE-22B124F20865}" srcOrd="0" destOrd="0" presId="urn:microsoft.com/office/officeart/2005/8/layout/StepDownProcess"/>
    <dgm:cxn modelId="{D98EB7C6-C942-4F40-AC51-03925F0AD096}" type="presOf" srcId="{0C300B07-A53D-44B4-89F1-0362FD483C2B}" destId="{754BE5CE-9D99-4EC2-A15E-6602710E5658}" srcOrd="0" destOrd="0" presId="urn:microsoft.com/office/officeart/2005/8/layout/StepDownProcess"/>
    <dgm:cxn modelId="{7A175BF3-BA21-4548-A8E0-8B67C66547ED}" srcId="{2D9C0F63-4297-42BB-B3DC-55993155A182}" destId="{5196B711-BFE8-476A-8BD5-B0CB31C809A5}" srcOrd="2" destOrd="0" parTransId="{5727FDC3-3CEB-4C98-B0BE-08010F5E31F9}" sibTransId="{ECB8CD41-18C6-4388-BC9E-03D1EB41703D}"/>
    <dgm:cxn modelId="{C38200FD-AE2C-4029-BC60-636362DB8FB1}" type="presOf" srcId="{EB924B9F-4B1B-4587-9E51-BC12580CDE08}" destId="{9D3A14C9-6F71-4D7E-B34B-95E1F2D75FB1}" srcOrd="0" destOrd="0" presId="urn:microsoft.com/office/officeart/2005/8/layout/StepDownProcess"/>
    <dgm:cxn modelId="{A0DF0926-DCCE-4AE5-8C44-F95172A43EFF}" type="presParOf" srcId="{4EA4A6C9-DF81-4436-A7D1-4B03340377F9}" destId="{196BF033-4771-451E-8691-090425554A38}" srcOrd="0" destOrd="0" presId="urn:microsoft.com/office/officeart/2005/8/layout/StepDownProcess"/>
    <dgm:cxn modelId="{2DFA7DC2-28C4-4849-B2F8-E467DA9ABDF2}" type="presParOf" srcId="{196BF033-4771-451E-8691-090425554A38}" destId="{F769C36E-B781-4D5D-B62F-F96CBCA1472B}" srcOrd="0" destOrd="0" presId="urn:microsoft.com/office/officeart/2005/8/layout/StepDownProcess"/>
    <dgm:cxn modelId="{9C6F0639-556E-4595-A133-3006EC9536AE}" type="presParOf" srcId="{196BF033-4771-451E-8691-090425554A38}" destId="{6E2E9903-3E88-4987-970D-BFB3BC746145}" srcOrd="1" destOrd="0" presId="urn:microsoft.com/office/officeart/2005/8/layout/StepDownProcess"/>
    <dgm:cxn modelId="{E9FB1AAB-3846-4CFB-BAD8-FEDD3D066368}" type="presParOf" srcId="{196BF033-4771-451E-8691-090425554A38}" destId="{754BE5CE-9D99-4EC2-A15E-6602710E5658}" srcOrd="2" destOrd="0" presId="urn:microsoft.com/office/officeart/2005/8/layout/StepDownProcess"/>
    <dgm:cxn modelId="{DE06A2FB-57C0-4B43-9B2C-B39D8A81441F}" type="presParOf" srcId="{4EA4A6C9-DF81-4436-A7D1-4B03340377F9}" destId="{AD65C2A1-DCE2-45C9-A205-FFE1530CDB3F}" srcOrd="1" destOrd="0" presId="urn:microsoft.com/office/officeart/2005/8/layout/StepDownProcess"/>
    <dgm:cxn modelId="{565AEA5C-C5E2-4A3B-8DDE-E42BC8EEF561}" type="presParOf" srcId="{4EA4A6C9-DF81-4436-A7D1-4B03340377F9}" destId="{FE1ADBE0-6AF8-4222-8E81-CF8C35F184B2}" srcOrd="2" destOrd="0" presId="urn:microsoft.com/office/officeart/2005/8/layout/StepDownProcess"/>
    <dgm:cxn modelId="{79DC781D-9D71-4957-9681-7AC4D76E7FEE}" type="presParOf" srcId="{FE1ADBE0-6AF8-4222-8E81-CF8C35F184B2}" destId="{D6106B0E-3F9F-4111-AA5F-6A9081288747}" srcOrd="0" destOrd="0" presId="urn:microsoft.com/office/officeart/2005/8/layout/StepDownProcess"/>
    <dgm:cxn modelId="{37FBB2C6-9C0E-47BB-B765-53F881E3C063}" type="presParOf" srcId="{FE1ADBE0-6AF8-4222-8E81-CF8C35F184B2}" destId="{C51C590F-E0FB-4E08-ADAA-84636F9CEB6A}" srcOrd="1" destOrd="0" presId="urn:microsoft.com/office/officeart/2005/8/layout/StepDownProcess"/>
    <dgm:cxn modelId="{9F95269C-2140-44A8-AACF-C48A561C4CB1}" type="presParOf" srcId="{FE1ADBE0-6AF8-4222-8E81-CF8C35F184B2}" destId="{95648039-13EC-427A-85DE-22B124F20865}" srcOrd="2" destOrd="0" presId="urn:microsoft.com/office/officeart/2005/8/layout/StepDownProcess"/>
    <dgm:cxn modelId="{0567A396-FCCD-49F1-A3FC-48AE762F531A}" type="presParOf" srcId="{4EA4A6C9-DF81-4436-A7D1-4B03340377F9}" destId="{01C6DA30-49EF-43E2-8D78-D809FBDB21AD}" srcOrd="3" destOrd="0" presId="urn:microsoft.com/office/officeart/2005/8/layout/StepDownProcess"/>
    <dgm:cxn modelId="{41BA5BF2-4B31-42DD-A49C-2F68F1CAAFBB}" type="presParOf" srcId="{4EA4A6C9-DF81-4436-A7D1-4B03340377F9}" destId="{163CFBA2-9CC5-4ADD-B955-7F79ACA84875}" srcOrd="4" destOrd="0" presId="urn:microsoft.com/office/officeart/2005/8/layout/StepDownProcess"/>
    <dgm:cxn modelId="{C7747184-8BF4-473C-8A16-DDFE34AF8F33}" type="presParOf" srcId="{163CFBA2-9CC5-4ADD-B955-7F79ACA84875}" destId="{6585840A-F195-4522-BE93-9DF64F644809}" srcOrd="0" destOrd="0" presId="urn:microsoft.com/office/officeart/2005/8/layout/StepDownProcess"/>
    <dgm:cxn modelId="{50E3E8D7-491B-4490-9671-B314ECB25C07}" type="presParOf" srcId="{163CFBA2-9CC5-4ADD-B955-7F79ACA84875}" destId="{A42B1C9F-0DBB-4221-8E26-9E6EEA1B5175}" srcOrd="1" destOrd="0" presId="urn:microsoft.com/office/officeart/2005/8/layout/StepDownProcess"/>
    <dgm:cxn modelId="{B9AF1BB5-F9B9-41A8-9880-F01ADFD37075}" type="presParOf" srcId="{163CFBA2-9CC5-4ADD-B955-7F79ACA84875}" destId="{9D3A14C9-6F71-4D7E-B34B-95E1F2D75FB1}" srcOrd="2" destOrd="0" presId="urn:microsoft.com/office/officeart/2005/8/layout/StepDownProcess"/>
    <dgm:cxn modelId="{50CFD9B5-BF65-479A-81F2-AB36299886DE}" type="presParOf" srcId="{4EA4A6C9-DF81-4436-A7D1-4B03340377F9}" destId="{ACCA59DF-562E-46D4-9B05-315D8323814C}" srcOrd="5" destOrd="0" presId="urn:microsoft.com/office/officeart/2005/8/layout/StepDownProcess"/>
    <dgm:cxn modelId="{2B8568AD-C19D-4C66-8A72-609378665547}" type="presParOf" srcId="{4EA4A6C9-DF81-4436-A7D1-4B03340377F9}" destId="{C2126189-8A9B-4805-973E-8E749E7B2509}" srcOrd="6" destOrd="0" presId="urn:microsoft.com/office/officeart/2005/8/layout/StepDownProcess"/>
    <dgm:cxn modelId="{5DABF834-663C-40B1-83BA-3C96E739353B}" type="presParOf" srcId="{C2126189-8A9B-4805-973E-8E749E7B2509}" destId="{5186A2D6-ED3C-4E81-8473-3B2F4A1A1ACF}"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02F95A-239A-4A79-A7C4-F378F8DBF8CA}"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423D548B-0EC9-4B68-9604-32F497B819C4}">
      <dgm:prSet phldrT="[Text]"/>
      <dgm:spPr/>
      <dgm:t>
        <a:bodyPr/>
        <a:lstStyle/>
        <a:p>
          <a:r>
            <a:rPr lang="en-GB" dirty="0"/>
            <a:t>The Qur’an</a:t>
          </a:r>
        </a:p>
      </dgm:t>
    </dgm:pt>
    <dgm:pt modelId="{627A3574-A4EB-48C5-995D-C98B43412F00}" type="parTrans" cxnId="{66CCDAF8-6C6E-4712-B187-4C43840ED014}">
      <dgm:prSet/>
      <dgm:spPr/>
      <dgm:t>
        <a:bodyPr/>
        <a:lstStyle/>
        <a:p>
          <a:endParaRPr lang="en-GB"/>
        </a:p>
      </dgm:t>
    </dgm:pt>
    <dgm:pt modelId="{BF993290-70EA-4B05-9F17-3B99D3A53EF9}" type="sibTrans" cxnId="{66CCDAF8-6C6E-4712-B187-4C43840ED014}">
      <dgm:prSet/>
      <dgm:spPr/>
      <dgm:t>
        <a:bodyPr/>
        <a:lstStyle/>
        <a:p>
          <a:endParaRPr lang="en-GB"/>
        </a:p>
      </dgm:t>
    </dgm:pt>
    <dgm:pt modelId="{B5E062C8-59F1-4C83-9E46-AD97B4DBC78A}">
      <dgm:prSet phldrT="[Text]"/>
      <dgm:spPr>
        <a:solidFill>
          <a:schemeClr val="accent2">
            <a:lumMod val="60000"/>
            <a:lumOff val="40000"/>
          </a:schemeClr>
        </a:solidFill>
      </dgm:spPr>
      <dgm:t>
        <a:bodyPr/>
        <a:lstStyle/>
        <a:p>
          <a:r>
            <a:rPr lang="en-GB" dirty="0" err="1"/>
            <a:t>Qiyas</a:t>
          </a:r>
          <a:r>
            <a:rPr lang="en-GB" dirty="0"/>
            <a:t> (analogy)</a:t>
          </a:r>
        </a:p>
      </dgm:t>
    </dgm:pt>
    <dgm:pt modelId="{7D328812-6FE9-4DDD-B688-4C390B81E9B4}" type="parTrans" cxnId="{4A069211-6A25-4288-9494-EDB40D8C958C}">
      <dgm:prSet/>
      <dgm:spPr/>
      <dgm:t>
        <a:bodyPr/>
        <a:lstStyle/>
        <a:p>
          <a:endParaRPr lang="en-GB"/>
        </a:p>
      </dgm:t>
    </dgm:pt>
    <dgm:pt modelId="{8EBA83F4-833A-4683-942C-C54F59CDE49F}" type="sibTrans" cxnId="{4A069211-6A25-4288-9494-EDB40D8C958C}">
      <dgm:prSet/>
      <dgm:spPr/>
      <dgm:t>
        <a:bodyPr/>
        <a:lstStyle/>
        <a:p>
          <a:endParaRPr lang="en-GB"/>
        </a:p>
      </dgm:t>
    </dgm:pt>
    <dgm:pt modelId="{0440C031-82AF-42E6-BFC3-88B0EEAF5A04}">
      <dgm:prSet/>
      <dgm:spPr/>
      <dgm:t>
        <a:bodyPr/>
        <a:lstStyle/>
        <a:p>
          <a:r>
            <a:rPr lang="en-GB" dirty="0"/>
            <a:t>The </a:t>
          </a:r>
          <a:r>
            <a:rPr lang="en-GB" dirty="0" err="1"/>
            <a:t>Sunnah</a:t>
          </a:r>
          <a:r>
            <a:rPr lang="en-GB" dirty="0"/>
            <a:t> (</a:t>
          </a:r>
          <a:r>
            <a:rPr lang="en-GB" dirty="0" err="1"/>
            <a:t>inc.</a:t>
          </a:r>
          <a:r>
            <a:rPr lang="en-GB" dirty="0"/>
            <a:t> Hadith)</a:t>
          </a:r>
        </a:p>
      </dgm:t>
    </dgm:pt>
    <dgm:pt modelId="{BC010A4D-FB2F-4500-AF53-44C739AA5DA4}" type="parTrans" cxnId="{668328A3-606E-4D20-B064-FF9913B899EE}">
      <dgm:prSet/>
      <dgm:spPr/>
      <dgm:t>
        <a:bodyPr/>
        <a:lstStyle/>
        <a:p>
          <a:endParaRPr lang="en-GB"/>
        </a:p>
      </dgm:t>
    </dgm:pt>
    <dgm:pt modelId="{A7DD0F7C-B57F-4AFD-B0E4-A16C14AD2197}" type="sibTrans" cxnId="{668328A3-606E-4D20-B064-FF9913B899EE}">
      <dgm:prSet/>
      <dgm:spPr/>
      <dgm:t>
        <a:bodyPr/>
        <a:lstStyle/>
        <a:p>
          <a:endParaRPr lang="en-GB"/>
        </a:p>
      </dgm:t>
    </dgm:pt>
    <dgm:pt modelId="{AD75DA62-41D4-42A0-906A-717F0627E5AD}">
      <dgm:prSet/>
      <dgm:spPr>
        <a:solidFill>
          <a:schemeClr val="accent2">
            <a:lumMod val="60000"/>
            <a:lumOff val="40000"/>
          </a:schemeClr>
        </a:solidFill>
      </dgm:spPr>
      <dgm:t>
        <a:bodyPr/>
        <a:lstStyle/>
        <a:p>
          <a:r>
            <a:rPr lang="en-GB" dirty="0" err="1"/>
            <a:t>Ijma</a:t>
          </a:r>
          <a:r>
            <a:rPr lang="en-GB" dirty="0"/>
            <a:t>’ (consensus)</a:t>
          </a:r>
        </a:p>
      </dgm:t>
    </dgm:pt>
    <dgm:pt modelId="{B1EA01A0-9165-4718-A044-FB75097672DA}" type="parTrans" cxnId="{84EEEF80-6124-40FB-A6B0-B39B6B46F74F}">
      <dgm:prSet/>
      <dgm:spPr/>
      <dgm:t>
        <a:bodyPr/>
        <a:lstStyle/>
        <a:p>
          <a:endParaRPr lang="en-GB"/>
        </a:p>
      </dgm:t>
    </dgm:pt>
    <dgm:pt modelId="{C26DAC6E-1D42-4424-9C50-DA84FAA5F318}" type="sibTrans" cxnId="{84EEEF80-6124-40FB-A6B0-B39B6B46F74F}">
      <dgm:prSet/>
      <dgm:spPr/>
      <dgm:t>
        <a:bodyPr/>
        <a:lstStyle/>
        <a:p>
          <a:endParaRPr lang="en-GB"/>
        </a:p>
      </dgm:t>
    </dgm:pt>
    <dgm:pt modelId="{6033B253-8F79-4BF3-B6AD-7F74EBC10E3E}">
      <dgm:prSet/>
      <dgm:spPr>
        <a:solidFill>
          <a:schemeClr val="tx1">
            <a:lumMod val="65000"/>
            <a:lumOff val="35000"/>
          </a:schemeClr>
        </a:solidFill>
      </dgm:spPr>
      <dgm:t>
        <a:bodyPr/>
        <a:lstStyle/>
        <a:p>
          <a:r>
            <a:rPr lang="en-GB" dirty="0" err="1"/>
            <a:t>Ijtihad</a:t>
          </a:r>
          <a:r>
            <a:rPr lang="en-GB" dirty="0"/>
            <a:t> (Independent Reasoning)</a:t>
          </a:r>
          <a:br>
            <a:rPr lang="en-GB" dirty="0"/>
          </a:br>
          <a:r>
            <a:rPr lang="en-GB" dirty="0" err="1"/>
            <a:t>Urf</a:t>
          </a:r>
          <a:r>
            <a:rPr lang="en-GB" dirty="0"/>
            <a:t>’ (local custom)</a:t>
          </a:r>
          <a:br>
            <a:rPr lang="en-GB" dirty="0"/>
          </a:br>
          <a:r>
            <a:rPr lang="en-GB" dirty="0" err="1"/>
            <a:t>Maslaha</a:t>
          </a:r>
          <a:r>
            <a:rPr lang="en-GB" dirty="0"/>
            <a:t> (public interest)</a:t>
          </a:r>
          <a:br>
            <a:rPr lang="en-GB" dirty="0"/>
          </a:br>
          <a:r>
            <a:rPr lang="en-GB" dirty="0" err="1"/>
            <a:t>Istihsan</a:t>
          </a:r>
          <a:r>
            <a:rPr lang="en-GB" dirty="0"/>
            <a:t> (avoiding hardship)</a:t>
          </a:r>
        </a:p>
      </dgm:t>
    </dgm:pt>
    <dgm:pt modelId="{E3100732-B165-4532-8C35-FC5C68DDEAA8}" type="parTrans" cxnId="{DFA5BA58-3E47-4926-BBFB-EBC34366E40E}">
      <dgm:prSet/>
      <dgm:spPr/>
      <dgm:t>
        <a:bodyPr/>
        <a:lstStyle/>
        <a:p>
          <a:endParaRPr lang="en-GB"/>
        </a:p>
      </dgm:t>
    </dgm:pt>
    <dgm:pt modelId="{E55BF627-12F3-47EE-A838-6A16F761DD14}" type="sibTrans" cxnId="{DFA5BA58-3E47-4926-BBFB-EBC34366E40E}">
      <dgm:prSet/>
      <dgm:spPr/>
      <dgm:t>
        <a:bodyPr/>
        <a:lstStyle/>
        <a:p>
          <a:endParaRPr lang="en-GB"/>
        </a:p>
      </dgm:t>
    </dgm:pt>
    <dgm:pt modelId="{032E5125-000A-4210-8649-28503947E4D1}" type="pres">
      <dgm:prSet presAssocID="{1102F95A-239A-4A79-A7C4-F378F8DBF8CA}" presName="outerComposite" presStyleCnt="0">
        <dgm:presLayoutVars>
          <dgm:chMax val="5"/>
          <dgm:dir/>
          <dgm:resizeHandles val="exact"/>
        </dgm:presLayoutVars>
      </dgm:prSet>
      <dgm:spPr/>
    </dgm:pt>
    <dgm:pt modelId="{A98D71D6-0578-4251-BFD9-2580DB4CB600}" type="pres">
      <dgm:prSet presAssocID="{1102F95A-239A-4A79-A7C4-F378F8DBF8CA}" presName="dummyMaxCanvas" presStyleCnt="0">
        <dgm:presLayoutVars/>
      </dgm:prSet>
      <dgm:spPr/>
    </dgm:pt>
    <dgm:pt modelId="{B82B3567-6880-4184-A790-9AA2E70873EF}" type="pres">
      <dgm:prSet presAssocID="{1102F95A-239A-4A79-A7C4-F378F8DBF8CA}" presName="FiveNodes_1" presStyleLbl="node1" presStyleIdx="0" presStyleCnt="5">
        <dgm:presLayoutVars>
          <dgm:bulletEnabled val="1"/>
        </dgm:presLayoutVars>
      </dgm:prSet>
      <dgm:spPr/>
    </dgm:pt>
    <dgm:pt modelId="{4BD2F59C-294C-454E-8830-0DF084E3345F}" type="pres">
      <dgm:prSet presAssocID="{1102F95A-239A-4A79-A7C4-F378F8DBF8CA}" presName="FiveNodes_2" presStyleLbl="node1" presStyleIdx="1" presStyleCnt="5">
        <dgm:presLayoutVars>
          <dgm:bulletEnabled val="1"/>
        </dgm:presLayoutVars>
      </dgm:prSet>
      <dgm:spPr/>
    </dgm:pt>
    <dgm:pt modelId="{BC069234-FFA5-448A-AD38-5CEF2389C140}" type="pres">
      <dgm:prSet presAssocID="{1102F95A-239A-4A79-A7C4-F378F8DBF8CA}" presName="FiveNodes_3" presStyleLbl="node1" presStyleIdx="2" presStyleCnt="5">
        <dgm:presLayoutVars>
          <dgm:bulletEnabled val="1"/>
        </dgm:presLayoutVars>
      </dgm:prSet>
      <dgm:spPr/>
    </dgm:pt>
    <dgm:pt modelId="{C5F7CFB1-282B-4D79-B7B4-7F8F80B2EC38}" type="pres">
      <dgm:prSet presAssocID="{1102F95A-239A-4A79-A7C4-F378F8DBF8CA}" presName="FiveNodes_4" presStyleLbl="node1" presStyleIdx="3" presStyleCnt="5">
        <dgm:presLayoutVars>
          <dgm:bulletEnabled val="1"/>
        </dgm:presLayoutVars>
      </dgm:prSet>
      <dgm:spPr/>
    </dgm:pt>
    <dgm:pt modelId="{FE6134EF-8B0E-4CC6-913F-8ABCE008292C}" type="pres">
      <dgm:prSet presAssocID="{1102F95A-239A-4A79-A7C4-F378F8DBF8CA}" presName="FiveNodes_5" presStyleLbl="node1" presStyleIdx="4" presStyleCnt="5">
        <dgm:presLayoutVars>
          <dgm:bulletEnabled val="1"/>
        </dgm:presLayoutVars>
      </dgm:prSet>
      <dgm:spPr/>
    </dgm:pt>
    <dgm:pt modelId="{8F46F59B-B142-4D9C-AE31-B344C14E1E6C}" type="pres">
      <dgm:prSet presAssocID="{1102F95A-239A-4A79-A7C4-F378F8DBF8CA}" presName="FiveConn_1-2" presStyleLbl="fgAccFollowNode1" presStyleIdx="0" presStyleCnt="4">
        <dgm:presLayoutVars>
          <dgm:bulletEnabled val="1"/>
        </dgm:presLayoutVars>
      </dgm:prSet>
      <dgm:spPr/>
    </dgm:pt>
    <dgm:pt modelId="{C42BDB6E-60CD-493C-9E70-72499F9BBE34}" type="pres">
      <dgm:prSet presAssocID="{1102F95A-239A-4A79-A7C4-F378F8DBF8CA}" presName="FiveConn_2-3" presStyleLbl="fgAccFollowNode1" presStyleIdx="1" presStyleCnt="4">
        <dgm:presLayoutVars>
          <dgm:bulletEnabled val="1"/>
        </dgm:presLayoutVars>
      </dgm:prSet>
      <dgm:spPr/>
    </dgm:pt>
    <dgm:pt modelId="{105CC66D-93A1-4349-B3B8-97C2305CE546}" type="pres">
      <dgm:prSet presAssocID="{1102F95A-239A-4A79-A7C4-F378F8DBF8CA}" presName="FiveConn_3-4" presStyleLbl="fgAccFollowNode1" presStyleIdx="2" presStyleCnt="4">
        <dgm:presLayoutVars>
          <dgm:bulletEnabled val="1"/>
        </dgm:presLayoutVars>
      </dgm:prSet>
      <dgm:spPr/>
    </dgm:pt>
    <dgm:pt modelId="{91AA3CBA-5673-4386-A8FD-E4D08FB0005B}" type="pres">
      <dgm:prSet presAssocID="{1102F95A-239A-4A79-A7C4-F378F8DBF8CA}" presName="FiveConn_4-5" presStyleLbl="fgAccFollowNode1" presStyleIdx="3" presStyleCnt="4">
        <dgm:presLayoutVars>
          <dgm:bulletEnabled val="1"/>
        </dgm:presLayoutVars>
      </dgm:prSet>
      <dgm:spPr/>
    </dgm:pt>
    <dgm:pt modelId="{EF030026-3BF5-41B5-B3AB-8AAAB6825BCD}" type="pres">
      <dgm:prSet presAssocID="{1102F95A-239A-4A79-A7C4-F378F8DBF8CA}" presName="FiveNodes_1_text" presStyleLbl="node1" presStyleIdx="4" presStyleCnt="5">
        <dgm:presLayoutVars>
          <dgm:bulletEnabled val="1"/>
        </dgm:presLayoutVars>
      </dgm:prSet>
      <dgm:spPr/>
    </dgm:pt>
    <dgm:pt modelId="{184D6850-19A7-46A7-9347-B303F22DA191}" type="pres">
      <dgm:prSet presAssocID="{1102F95A-239A-4A79-A7C4-F378F8DBF8CA}" presName="FiveNodes_2_text" presStyleLbl="node1" presStyleIdx="4" presStyleCnt="5">
        <dgm:presLayoutVars>
          <dgm:bulletEnabled val="1"/>
        </dgm:presLayoutVars>
      </dgm:prSet>
      <dgm:spPr/>
    </dgm:pt>
    <dgm:pt modelId="{0870642F-453C-43F7-93B7-2EA6EDD84CDE}" type="pres">
      <dgm:prSet presAssocID="{1102F95A-239A-4A79-A7C4-F378F8DBF8CA}" presName="FiveNodes_3_text" presStyleLbl="node1" presStyleIdx="4" presStyleCnt="5">
        <dgm:presLayoutVars>
          <dgm:bulletEnabled val="1"/>
        </dgm:presLayoutVars>
      </dgm:prSet>
      <dgm:spPr/>
    </dgm:pt>
    <dgm:pt modelId="{D826AB03-30F0-42BA-B79B-E45260F348D5}" type="pres">
      <dgm:prSet presAssocID="{1102F95A-239A-4A79-A7C4-F378F8DBF8CA}" presName="FiveNodes_4_text" presStyleLbl="node1" presStyleIdx="4" presStyleCnt="5">
        <dgm:presLayoutVars>
          <dgm:bulletEnabled val="1"/>
        </dgm:presLayoutVars>
      </dgm:prSet>
      <dgm:spPr/>
    </dgm:pt>
    <dgm:pt modelId="{E2B638D6-1E64-4666-A3BA-7D0A82AB07D4}" type="pres">
      <dgm:prSet presAssocID="{1102F95A-239A-4A79-A7C4-F378F8DBF8CA}" presName="FiveNodes_5_text" presStyleLbl="node1" presStyleIdx="4" presStyleCnt="5">
        <dgm:presLayoutVars>
          <dgm:bulletEnabled val="1"/>
        </dgm:presLayoutVars>
      </dgm:prSet>
      <dgm:spPr/>
    </dgm:pt>
  </dgm:ptLst>
  <dgm:cxnLst>
    <dgm:cxn modelId="{6DE95D05-4852-4420-B734-5B422487CDB4}" type="presOf" srcId="{A7DD0F7C-B57F-4AFD-B0E4-A16C14AD2197}" destId="{C42BDB6E-60CD-493C-9E70-72499F9BBE34}" srcOrd="0" destOrd="0" presId="urn:microsoft.com/office/officeart/2005/8/layout/vProcess5"/>
    <dgm:cxn modelId="{E868AC10-9AE0-4DED-BBED-2FDAD4FE42CC}" type="presOf" srcId="{0440C031-82AF-42E6-BFC3-88B0EEAF5A04}" destId="{184D6850-19A7-46A7-9347-B303F22DA191}" srcOrd="1" destOrd="0" presId="urn:microsoft.com/office/officeart/2005/8/layout/vProcess5"/>
    <dgm:cxn modelId="{4A069211-6A25-4288-9494-EDB40D8C958C}" srcId="{1102F95A-239A-4A79-A7C4-F378F8DBF8CA}" destId="{B5E062C8-59F1-4C83-9E46-AD97B4DBC78A}" srcOrd="3" destOrd="0" parTransId="{7D328812-6FE9-4DDD-B688-4C390B81E9B4}" sibTransId="{8EBA83F4-833A-4683-942C-C54F59CDE49F}"/>
    <dgm:cxn modelId="{AB65862D-D834-46AB-A0A9-40A2EDB7C677}" type="presOf" srcId="{AD75DA62-41D4-42A0-906A-717F0627E5AD}" destId="{BC069234-FFA5-448A-AD38-5CEF2389C140}" srcOrd="0" destOrd="0" presId="urn:microsoft.com/office/officeart/2005/8/layout/vProcess5"/>
    <dgm:cxn modelId="{BCD00943-8CA0-4B7D-90FE-CA1082136589}" type="presOf" srcId="{6033B253-8F79-4BF3-B6AD-7F74EBC10E3E}" destId="{FE6134EF-8B0E-4CC6-913F-8ABCE008292C}" srcOrd="0" destOrd="0" presId="urn:microsoft.com/office/officeart/2005/8/layout/vProcess5"/>
    <dgm:cxn modelId="{2A6DEA44-CFF7-400B-8711-DA57122D0D85}" type="presOf" srcId="{6033B253-8F79-4BF3-B6AD-7F74EBC10E3E}" destId="{E2B638D6-1E64-4666-A3BA-7D0A82AB07D4}" srcOrd="1" destOrd="0" presId="urn:microsoft.com/office/officeart/2005/8/layout/vProcess5"/>
    <dgm:cxn modelId="{6D7BB365-0B72-4A09-B58E-413D0A91BB0D}" type="presOf" srcId="{423D548B-0EC9-4B68-9604-32F497B819C4}" destId="{EF030026-3BF5-41B5-B3AB-8AAAB6825BCD}" srcOrd="1" destOrd="0" presId="urn:microsoft.com/office/officeart/2005/8/layout/vProcess5"/>
    <dgm:cxn modelId="{509EB746-D8C6-4FE3-9F9E-A6D6839D6A82}" type="presOf" srcId="{C26DAC6E-1D42-4424-9C50-DA84FAA5F318}" destId="{105CC66D-93A1-4349-B3B8-97C2305CE546}" srcOrd="0" destOrd="0" presId="urn:microsoft.com/office/officeart/2005/8/layout/vProcess5"/>
    <dgm:cxn modelId="{83B3AD69-C852-4126-9206-9BE291DB3647}" type="presOf" srcId="{B5E062C8-59F1-4C83-9E46-AD97B4DBC78A}" destId="{C5F7CFB1-282B-4D79-B7B4-7F8F80B2EC38}" srcOrd="0" destOrd="0" presId="urn:microsoft.com/office/officeart/2005/8/layout/vProcess5"/>
    <dgm:cxn modelId="{DFA5BA58-3E47-4926-BBFB-EBC34366E40E}" srcId="{1102F95A-239A-4A79-A7C4-F378F8DBF8CA}" destId="{6033B253-8F79-4BF3-B6AD-7F74EBC10E3E}" srcOrd="4" destOrd="0" parTransId="{E3100732-B165-4532-8C35-FC5C68DDEAA8}" sibTransId="{E55BF627-12F3-47EE-A838-6A16F761DD14}"/>
    <dgm:cxn modelId="{84EEEF80-6124-40FB-A6B0-B39B6B46F74F}" srcId="{1102F95A-239A-4A79-A7C4-F378F8DBF8CA}" destId="{AD75DA62-41D4-42A0-906A-717F0627E5AD}" srcOrd="2" destOrd="0" parTransId="{B1EA01A0-9165-4718-A044-FB75097672DA}" sibTransId="{C26DAC6E-1D42-4424-9C50-DA84FAA5F318}"/>
    <dgm:cxn modelId="{6E7BB08D-E9B4-4B90-91E7-D27F51BF5E70}" type="presOf" srcId="{BF993290-70EA-4B05-9F17-3B99D3A53EF9}" destId="{8F46F59B-B142-4D9C-AE31-B344C14E1E6C}" srcOrd="0" destOrd="0" presId="urn:microsoft.com/office/officeart/2005/8/layout/vProcess5"/>
    <dgm:cxn modelId="{668328A3-606E-4D20-B064-FF9913B899EE}" srcId="{1102F95A-239A-4A79-A7C4-F378F8DBF8CA}" destId="{0440C031-82AF-42E6-BFC3-88B0EEAF5A04}" srcOrd="1" destOrd="0" parTransId="{BC010A4D-FB2F-4500-AF53-44C739AA5DA4}" sibTransId="{A7DD0F7C-B57F-4AFD-B0E4-A16C14AD2197}"/>
    <dgm:cxn modelId="{075360C2-B8DE-4081-A487-61200ABA4F05}" type="presOf" srcId="{423D548B-0EC9-4B68-9604-32F497B819C4}" destId="{B82B3567-6880-4184-A790-9AA2E70873EF}" srcOrd="0" destOrd="0" presId="urn:microsoft.com/office/officeart/2005/8/layout/vProcess5"/>
    <dgm:cxn modelId="{84766EC3-A8BE-4CF1-98D5-8EC12D643588}" type="presOf" srcId="{1102F95A-239A-4A79-A7C4-F378F8DBF8CA}" destId="{032E5125-000A-4210-8649-28503947E4D1}" srcOrd="0" destOrd="0" presId="urn:microsoft.com/office/officeart/2005/8/layout/vProcess5"/>
    <dgm:cxn modelId="{C87C50D3-4E66-4589-94DA-12C31883AAE0}" type="presOf" srcId="{AD75DA62-41D4-42A0-906A-717F0627E5AD}" destId="{0870642F-453C-43F7-93B7-2EA6EDD84CDE}" srcOrd="1" destOrd="0" presId="urn:microsoft.com/office/officeart/2005/8/layout/vProcess5"/>
    <dgm:cxn modelId="{BE72E3D9-B04B-48CA-AC9D-29E86C381F18}" type="presOf" srcId="{8EBA83F4-833A-4683-942C-C54F59CDE49F}" destId="{91AA3CBA-5673-4386-A8FD-E4D08FB0005B}" srcOrd="0" destOrd="0" presId="urn:microsoft.com/office/officeart/2005/8/layout/vProcess5"/>
    <dgm:cxn modelId="{C3A19AF8-8F03-4912-8EEF-902A18AE2A38}" type="presOf" srcId="{0440C031-82AF-42E6-BFC3-88B0EEAF5A04}" destId="{4BD2F59C-294C-454E-8830-0DF084E3345F}" srcOrd="0" destOrd="0" presId="urn:microsoft.com/office/officeart/2005/8/layout/vProcess5"/>
    <dgm:cxn modelId="{66CCDAF8-6C6E-4712-B187-4C43840ED014}" srcId="{1102F95A-239A-4A79-A7C4-F378F8DBF8CA}" destId="{423D548B-0EC9-4B68-9604-32F497B819C4}" srcOrd="0" destOrd="0" parTransId="{627A3574-A4EB-48C5-995D-C98B43412F00}" sibTransId="{BF993290-70EA-4B05-9F17-3B99D3A53EF9}"/>
    <dgm:cxn modelId="{643D05FD-503A-4A5D-8B1C-58121E3E1C54}" type="presOf" srcId="{B5E062C8-59F1-4C83-9E46-AD97B4DBC78A}" destId="{D826AB03-30F0-42BA-B79B-E45260F348D5}" srcOrd="1" destOrd="0" presId="urn:microsoft.com/office/officeart/2005/8/layout/vProcess5"/>
    <dgm:cxn modelId="{C6E2C7BA-6D41-4D9C-A146-7B309D1089E4}" type="presParOf" srcId="{032E5125-000A-4210-8649-28503947E4D1}" destId="{A98D71D6-0578-4251-BFD9-2580DB4CB600}" srcOrd="0" destOrd="0" presId="urn:microsoft.com/office/officeart/2005/8/layout/vProcess5"/>
    <dgm:cxn modelId="{2DBFBA79-8EEA-4F8B-A42B-D9DB01BDCA1E}" type="presParOf" srcId="{032E5125-000A-4210-8649-28503947E4D1}" destId="{B82B3567-6880-4184-A790-9AA2E70873EF}" srcOrd="1" destOrd="0" presId="urn:microsoft.com/office/officeart/2005/8/layout/vProcess5"/>
    <dgm:cxn modelId="{6AC13110-BF35-4A30-9C23-5573FCC0DB22}" type="presParOf" srcId="{032E5125-000A-4210-8649-28503947E4D1}" destId="{4BD2F59C-294C-454E-8830-0DF084E3345F}" srcOrd="2" destOrd="0" presId="urn:microsoft.com/office/officeart/2005/8/layout/vProcess5"/>
    <dgm:cxn modelId="{517FE262-96DC-455B-B5F8-68CE64A3620E}" type="presParOf" srcId="{032E5125-000A-4210-8649-28503947E4D1}" destId="{BC069234-FFA5-448A-AD38-5CEF2389C140}" srcOrd="3" destOrd="0" presId="urn:microsoft.com/office/officeart/2005/8/layout/vProcess5"/>
    <dgm:cxn modelId="{7A542712-52A7-4831-808C-AF80963B5566}" type="presParOf" srcId="{032E5125-000A-4210-8649-28503947E4D1}" destId="{C5F7CFB1-282B-4D79-B7B4-7F8F80B2EC38}" srcOrd="4" destOrd="0" presId="urn:microsoft.com/office/officeart/2005/8/layout/vProcess5"/>
    <dgm:cxn modelId="{7F571ADB-1115-4780-AFE4-3CCF9D460C00}" type="presParOf" srcId="{032E5125-000A-4210-8649-28503947E4D1}" destId="{FE6134EF-8B0E-4CC6-913F-8ABCE008292C}" srcOrd="5" destOrd="0" presId="urn:microsoft.com/office/officeart/2005/8/layout/vProcess5"/>
    <dgm:cxn modelId="{2A9DE45A-9997-4BB4-B04C-EF51EC892903}" type="presParOf" srcId="{032E5125-000A-4210-8649-28503947E4D1}" destId="{8F46F59B-B142-4D9C-AE31-B344C14E1E6C}" srcOrd="6" destOrd="0" presId="urn:microsoft.com/office/officeart/2005/8/layout/vProcess5"/>
    <dgm:cxn modelId="{0A9E6559-339B-4F77-B38F-B40DF86C5B51}" type="presParOf" srcId="{032E5125-000A-4210-8649-28503947E4D1}" destId="{C42BDB6E-60CD-493C-9E70-72499F9BBE34}" srcOrd="7" destOrd="0" presId="urn:microsoft.com/office/officeart/2005/8/layout/vProcess5"/>
    <dgm:cxn modelId="{08C4E6B9-C0F4-4F1E-A0E8-67FF9CC5D172}" type="presParOf" srcId="{032E5125-000A-4210-8649-28503947E4D1}" destId="{105CC66D-93A1-4349-B3B8-97C2305CE546}" srcOrd="8" destOrd="0" presId="urn:microsoft.com/office/officeart/2005/8/layout/vProcess5"/>
    <dgm:cxn modelId="{0C28C664-3257-4181-A28D-6AE6DE36B929}" type="presParOf" srcId="{032E5125-000A-4210-8649-28503947E4D1}" destId="{91AA3CBA-5673-4386-A8FD-E4D08FB0005B}" srcOrd="9" destOrd="0" presId="urn:microsoft.com/office/officeart/2005/8/layout/vProcess5"/>
    <dgm:cxn modelId="{DA5ACC67-6658-4CF2-9DCB-B4E5D5780769}" type="presParOf" srcId="{032E5125-000A-4210-8649-28503947E4D1}" destId="{EF030026-3BF5-41B5-B3AB-8AAAB6825BCD}" srcOrd="10" destOrd="0" presId="urn:microsoft.com/office/officeart/2005/8/layout/vProcess5"/>
    <dgm:cxn modelId="{509F09F0-C539-4F1E-BEC9-D41C06AD611D}" type="presParOf" srcId="{032E5125-000A-4210-8649-28503947E4D1}" destId="{184D6850-19A7-46A7-9347-B303F22DA191}" srcOrd="11" destOrd="0" presId="urn:microsoft.com/office/officeart/2005/8/layout/vProcess5"/>
    <dgm:cxn modelId="{0C959C3D-C018-4D5F-9DC6-B1C00540D216}" type="presParOf" srcId="{032E5125-000A-4210-8649-28503947E4D1}" destId="{0870642F-453C-43F7-93B7-2EA6EDD84CDE}" srcOrd="12" destOrd="0" presId="urn:microsoft.com/office/officeart/2005/8/layout/vProcess5"/>
    <dgm:cxn modelId="{9E1D18F0-B78D-4C81-AC1C-15350BF12802}" type="presParOf" srcId="{032E5125-000A-4210-8649-28503947E4D1}" destId="{D826AB03-30F0-42BA-B79B-E45260F348D5}" srcOrd="13" destOrd="0" presId="urn:microsoft.com/office/officeart/2005/8/layout/vProcess5"/>
    <dgm:cxn modelId="{4F2592B0-F6D7-46BB-92E1-F3DE10E75B02}" type="presParOf" srcId="{032E5125-000A-4210-8649-28503947E4D1}" destId="{E2B638D6-1E64-4666-A3BA-7D0A82AB07D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69C36E-B781-4D5D-B62F-F96CBCA1472B}">
      <dsp:nvSpPr>
        <dsp:cNvPr id="0" name=""/>
        <dsp:cNvSpPr/>
      </dsp:nvSpPr>
      <dsp:spPr>
        <a:xfrm rot="5400000">
          <a:off x="1286481" y="1184365"/>
          <a:ext cx="1040130" cy="1184151"/>
        </a:xfrm>
        <a:prstGeom prst="bentUpArrow">
          <a:avLst>
            <a:gd name="adj1" fmla="val 32840"/>
            <a:gd name="adj2" fmla="val 25000"/>
            <a:gd name="adj3" fmla="val 3578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E2E9903-3E88-4987-970D-BFB3BC746145}">
      <dsp:nvSpPr>
        <dsp:cNvPr id="0" name=""/>
        <dsp:cNvSpPr/>
      </dsp:nvSpPr>
      <dsp:spPr>
        <a:xfrm>
          <a:off x="1010910" y="31360"/>
          <a:ext cx="1750966" cy="1225619"/>
        </a:xfrm>
        <a:prstGeom prst="roundRect">
          <a:avLst>
            <a:gd name="adj" fmla="val 166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Prophet Muhammad</a:t>
          </a:r>
        </a:p>
      </dsp:txBody>
      <dsp:txXfrm>
        <a:off x="1070751" y="91201"/>
        <a:ext cx="1631284" cy="1105937"/>
      </dsp:txXfrm>
    </dsp:sp>
    <dsp:sp modelId="{754BE5CE-9D99-4EC2-A15E-6602710E5658}">
      <dsp:nvSpPr>
        <dsp:cNvPr id="0" name=""/>
        <dsp:cNvSpPr/>
      </dsp:nvSpPr>
      <dsp:spPr>
        <a:xfrm>
          <a:off x="2761877" y="148250"/>
          <a:ext cx="1273486" cy="990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The words of the Prophet</a:t>
          </a:r>
        </a:p>
      </dsp:txBody>
      <dsp:txXfrm>
        <a:off x="2761877" y="148250"/>
        <a:ext cx="1273486" cy="990600"/>
      </dsp:txXfrm>
    </dsp:sp>
    <dsp:sp modelId="{D6106B0E-3F9F-4111-AA5F-6A9081288747}">
      <dsp:nvSpPr>
        <dsp:cNvPr id="0" name=""/>
        <dsp:cNvSpPr/>
      </dsp:nvSpPr>
      <dsp:spPr>
        <a:xfrm rot="5400000">
          <a:off x="2738219" y="2561140"/>
          <a:ext cx="1040130" cy="1184151"/>
        </a:xfrm>
        <a:prstGeom prst="bentUpArrow">
          <a:avLst>
            <a:gd name="adj1" fmla="val 32840"/>
            <a:gd name="adj2" fmla="val 25000"/>
            <a:gd name="adj3" fmla="val 3578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51C590F-E0FB-4E08-ADAA-84636F9CEB6A}">
      <dsp:nvSpPr>
        <dsp:cNvPr id="0" name=""/>
        <dsp:cNvSpPr/>
      </dsp:nvSpPr>
      <dsp:spPr>
        <a:xfrm>
          <a:off x="2462647" y="1408135"/>
          <a:ext cx="1750966" cy="1225619"/>
        </a:xfrm>
        <a:prstGeom prst="roundRect">
          <a:avLst>
            <a:gd name="adj" fmla="val 166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Companion of the Prophet</a:t>
          </a:r>
        </a:p>
      </dsp:txBody>
      <dsp:txXfrm>
        <a:off x="2522488" y="1467976"/>
        <a:ext cx="1631284" cy="1105937"/>
      </dsp:txXfrm>
    </dsp:sp>
    <dsp:sp modelId="{95648039-13EC-427A-85DE-22B124F20865}">
      <dsp:nvSpPr>
        <dsp:cNvPr id="0" name=""/>
        <dsp:cNvSpPr/>
      </dsp:nvSpPr>
      <dsp:spPr>
        <a:xfrm>
          <a:off x="4213614" y="1525026"/>
          <a:ext cx="1273486" cy="990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The reported words of the Prophet</a:t>
          </a:r>
        </a:p>
      </dsp:txBody>
      <dsp:txXfrm>
        <a:off x="4213614" y="1525026"/>
        <a:ext cx="1273486" cy="990600"/>
      </dsp:txXfrm>
    </dsp:sp>
    <dsp:sp modelId="{6585840A-F195-4522-BE93-9DF64F644809}">
      <dsp:nvSpPr>
        <dsp:cNvPr id="0" name=""/>
        <dsp:cNvSpPr/>
      </dsp:nvSpPr>
      <dsp:spPr>
        <a:xfrm rot="5400000">
          <a:off x="4189956" y="3937916"/>
          <a:ext cx="1040130" cy="1184151"/>
        </a:xfrm>
        <a:prstGeom prst="bentUpArrow">
          <a:avLst>
            <a:gd name="adj1" fmla="val 32840"/>
            <a:gd name="adj2" fmla="val 25000"/>
            <a:gd name="adj3" fmla="val 3578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42B1C9F-0DBB-4221-8E26-9E6EEA1B5175}">
      <dsp:nvSpPr>
        <dsp:cNvPr id="0" name=""/>
        <dsp:cNvSpPr/>
      </dsp:nvSpPr>
      <dsp:spPr>
        <a:xfrm>
          <a:off x="3914385" y="2784911"/>
          <a:ext cx="1750966" cy="1225619"/>
        </a:xfrm>
        <a:prstGeom prst="roundRect">
          <a:avLst>
            <a:gd name="adj" fmla="val 166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Follower</a:t>
          </a:r>
        </a:p>
      </dsp:txBody>
      <dsp:txXfrm>
        <a:off x="3974226" y="2844752"/>
        <a:ext cx="1631284" cy="1105937"/>
      </dsp:txXfrm>
    </dsp:sp>
    <dsp:sp modelId="{9D3A14C9-6F71-4D7E-B34B-95E1F2D75FB1}">
      <dsp:nvSpPr>
        <dsp:cNvPr id="0" name=""/>
        <dsp:cNvSpPr/>
      </dsp:nvSpPr>
      <dsp:spPr>
        <a:xfrm>
          <a:off x="5665352" y="2901802"/>
          <a:ext cx="1273486" cy="990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The reported </a:t>
          </a:r>
          <a:r>
            <a:rPr lang="en-GB" sz="1400" kern="1200" dirty="0" err="1"/>
            <a:t>reported</a:t>
          </a:r>
          <a:r>
            <a:rPr lang="en-GB" sz="1400" kern="1200" dirty="0"/>
            <a:t> words of the Prophet</a:t>
          </a:r>
        </a:p>
      </dsp:txBody>
      <dsp:txXfrm>
        <a:off x="5665352" y="2901802"/>
        <a:ext cx="1273486" cy="990600"/>
      </dsp:txXfrm>
    </dsp:sp>
    <dsp:sp modelId="{5186A2D6-ED3C-4E81-8473-3B2F4A1A1ACF}">
      <dsp:nvSpPr>
        <dsp:cNvPr id="0" name=""/>
        <dsp:cNvSpPr/>
      </dsp:nvSpPr>
      <dsp:spPr>
        <a:xfrm>
          <a:off x="5366122" y="4161686"/>
          <a:ext cx="1750966" cy="1225619"/>
        </a:xfrm>
        <a:prstGeom prst="roundRect">
          <a:avLst>
            <a:gd name="adj" fmla="val 166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Collector of the Hadith</a:t>
          </a:r>
        </a:p>
      </dsp:txBody>
      <dsp:txXfrm>
        <a:off x="5425963" y="4221527"/>
        <a:ext cx="1631284" cy="11059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B3567-6880-4184-A790-9AA2E70873EF}">
      <dsp:nvSpPr>
        <dsp:cNvPr id="0" name=""/>
        <dsp:cNvSpPr/>
      </dsp:nvSpPr>
      <dsp:spPr>
        <a:xfrm>
          <a:off x="0" y="0"/>
          <a:ext cx="8617004" cy="9498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 Qur’an</a:t>
          </a:r>
        </a:p>
      </dsp:txBody>
      <dsp:txXfrm>
        <a:off x="27819" y="27819"/>
        <a:ext cx="7480967" cy="894163"/>
      </dsp:txXfrm>
    </dsp:sp>
    <dsp:sp modelId="{4BD2F59C-294C-454E-8830-0DF084E3345F}">
      <dsp:nvSpPr>
        <dsp:cNvPr id="0" name=""/>
        <dsp:cNvSpPr/>
      </dsp:nvSpPr>
      <dsp:spPr>
        <a:xfrm>
          <a:off x="643477" y="1081718"/>
          <a:ext cx="8617004" cy="9498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 </a:t>
          </a:r>
          <a:r>
            <a:rPr lang="en-GB" sz="1400" kern="1200" dirty="0" err="1"/>
            <a:t>Sunnah</a:t>
          </a:r>
          <a:r>
            <a:rPr lang="en-GB" sz="1400" kern="1200" dirty="0"/>
            <a:t> (</a:t>
          </a:r>
          <a:r>
            <a:rPr lang="en-GB" sz="1400" kern="1200" dirty="0" err="1"/>
            <a:t>inc.</a:t>
          </a:r>
          <a:r>
            <a:rPr lang="en-GB" sz="1400" kern="1200" dirty="0"/>
            <a:t> Hadith)</a:t>
          </a:r>
        </a:p>
      </dsp:txBody>
      <dsp:txXfrm>
        <a:off x="671296" y="1109537"/>
        <a:ext cx="7300517" cy="894163"/>
      </dsp:txXfrm>
    </dsp:sp>
    <dsp:sp modelId="{BC069234-FFA5-448A-AD38-5CEF2389C140}">
      <dsp:nvSpPr>
        <dsp:cNvPr id="0" name=""/>
        <dsp:cNvSpPr/>
      </dsp:nvSpPr>
      <dsp:spPr>
        <a:xfrm>
          <a:off x="1286955" y="2163437"/>
          <a:ext cx="8617004" cy="949801"/>
        </a:xfrm>
        <a:prstGeom prst="roundRect">
          <a:avLst>
            <a:gd name="adj" fmla="val 10000"/>
          </a:avLst>
        </a:prstGeom>
        <a:solidFill>
          <a:schemeClr val="accent2">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err="1"/>
            <a:t>Ijma</a:t>
          </a:r>
          <a:r>
            <a:rPr lang="en-GB" sz="1400" kern="1200" dirty="0"/>
            <a:t>’ (consensus)</a:t>
          </a:r>
        </a:p>
      </dsp:txBody>
      <dsp:txXfrm>
        <a:off x="1314774" y="2191256"/>
        <a:ext cx="7300517" cy="894163"/>
      </dsp:txXfrm>
    </dsp:sp>
    <dsp:sp modelId="{C5F7CFB1-282B-4D79-B7B4-7F8F80B2EC38}">
      <dsp:nvSpPr>
        <dsp:cNvPr id="0" name=""/>
        <dsp:cNvSpPr/>
      </dsp:nvSpPr>
      <dsp:spPr>
        <a:xfrm>
          <a:off x="1930432" y="3245155"/>
          <a:ext cx="8617004" cy="949801"/>
        </a:xfrm>
        <a:prstGeom prst="roundRect">
          <a:avLst>
            <a:gd name="adj" fmla="val 10000"/>
          </a:avLst>
        </a:prstGeom>
        <a:solidFill>
          <a:schemeClr val="accent2">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err="1"/>
            <a:t>Qiyas</a:t>
          </a:r>
          <a:r>
            <a:rPr lang="en-GB" sz="1400" kern="1200" dirty="0"/>
            <a:t> (analogy)</a:t>
          </a:r>
        </a:p>
      </dsp:txBody>
      <dsp:txXfrm>
        <a:off x="1958251" y="3272974"/>
        <a:ext cx="7300517" cy="894163"/>
      </dsp:txXfrm>
    </dsp:sp>
    <dsp:sp modelId="{FE6134EF-8B0E-4CC6-913F-8ABCE008292C}">
      <dsp:nvSpPr>
        <dsp:cNvPr id="0" name=""/>
        <dsp:cNvSpPr/>
      </dsp:nvSpPr>
      <dsp:spPr>
        <a:xfrm>
          <a:off x="2573910" y="4326874"/>
          <a:ext cx="8617004" cy="949801"/>
        </a:xfrm>
        <a:prstGeom prst="roundRect">
          <a:avLst>
            <a:gd name="adj" fmla="val 10000"/>
          </a:avLst>
        </a:prstGeom>
        <a:solidFill>
          <a:schemeClr val="tx1">
            <a:lumMod val="65000"/>
            <a:lumOff val="3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err="1"/>
            <a:t>Ijtihad</a:t>
          </a:r>
          <a:r>
            <a:rPr lang="en-GB" sz="1400" kern="1200" dirty="0"/>
            <a:t> (Independent Reasoning)</a:t>
          </a:r>
          <a:br>
            <a:rPr lang="en-GB" sz="1400" kern="1200" dirty="0"/>
          </a:br>
          <a:r>
            <a:rPr lang="en-GB" sz="1400" kern="1200" dirty="0" err="1"/>
            <a:t>Urf</a:t>
          </a:r>
          <a:r>
            <a:rPr lang="en-GB" sz="1400" kern="1200" dirty="0"/>
            <a:t>’ (local custom)</a:t>
          </a:r>
          <a:br>
            <a:rPr lang="en-GB" sz="1400" kern="1200" dirty="0"/>
          </a:br>
          <a:r>
            <a:rPr lang="en-GB" sz="1400" kern="1200" dirty="0" err="1"/>
            <a:t>Maslaha</a:t>
          </a:r>
          <a:r>
            <a:rPr lang="en-GB" sz="1400" kern="1200" dirty="0"/>
            <a:t> (public interest)</a:t>
          </a:r>
          <a:br>
            <a:rPr lang="en-GB" sz="1400" kern="1200" dirty="0"/>
          </a:br>
          <a:r>
            <a:rPr lang="en-GB" sz="1400" kern="1200" dirty="0" err="1"/>
            <a:t>Istihsan</a:t>
          </a:r>
          <a:r>
            <a:rPr lang="en-GB" sz="1400" kern="1200" dirty="0"/>
            <a:t> (avoiding hardship)</a:t>
          </a:r>
        </a:p>
      </dsp:txBody>
      <dsp:txXfrm>
        <a:off x="2601729" y="4354693"/>
        <a:ext cx="7300517" cy="894163"/>
      </dsp:txXfrm>
    </dsp:sp>
    <dsp:sp modelId="{8F46F59B-B142-4D9C-AE31-B344C14E1E6C}">
      <dsp:nvSpPr>
        <dsp:cNvPr id="0" name=""/>
        <dsp:cNvSpPr/>
      </dsp:nvSpPr>
      <dsp:spPr>
        <a:xfrm>
          <a:off x="7999633" y="693882"/>
          <a:ext cx="617371" cy="617371"/>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8138541" y="693882"/>
        <a:ext cx="339555" cy="464572"/>
      </dsp:txXfrm>
    </dsp:sp>
    <dsp:sp modelId="{C42BDB6E-60CD-493C-9E70-72499F9BBE34}">
      <dsp:nvSpPr>
        <dsp:cNvPr id="0" name=""/>
        <dsp:cNvSpPr/>
      </dsp:nvSpPr>
      <dsp:spPr>
        <a:xfrm>
          <a:off x="8643111" y="1775601"/>
          <a:ext cx="617371" cy="617371"/>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8782019" y="1775601"/>
        <a:ext cx="339555" cy="464572"/>
      </dsp:txXfrm>
    </dsp:sp>
    <dsp:sp modelId="{105CC66D-93A1-4349-B3B8-97C2305CE546}">
      <dsp:nvSpPr>
        <dsp:cNvPr id="0" name=""/>
        <dsp:cNvSpPr/>
      </dsp:nvSpPr>
      <dsp:spPr>
        <a:xfrm>
          <a:off x="9286588" y="2841490"/>
          <a:ext cx="617371" cy="617371"/>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9425496" y="2841490"/>
        <a:ext cx="339555" cy="464572"/>
      </dsp:txXfrm>
    </dsp:sp>
    <dsp:sp modelId="{91AA3CBA-5673-4386-A8FD-E4D08FB0005B}">
      <dsp:nvSpPr>
        <dsp:cNvPr id="0" name=""/>
        <dsp:cNvSpPr/>
      </dsp:nvSpPr>
      <dsp:spPr>
        <a:xfrm>
          <a:off x="9930066" y="3933761"/>
          <a:ext cx="617371" cy="617371"/>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10068974" y="3933761"/>
        <a:ext cx="339555" cy="464572"/>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7" name="Shape 97"/>
          <p:cNvSpPr>
            <a:spLocks noGrp="1" noRot="1" noChangeAspect="1"/>
          </p:cNvSpPr>
          <p:nvPr>
            <p:ph type="sldImg"/>
          </p:nvPr>
        </p:nvSpPr>
        <p:spPr>
          <a:xfrm>
            <a:off x="1143000" y="685800"/>
            <a:ext cx="4572000" cy="3429000"/>
          </a:xfrm>
          <a:prstGeom prst="rect">
            <a:avLst/>
          </a:prstGeom>
        </p:spPr>
        <p:txBody>
          <a:bodyPr/>
          <a:lstStyle/>
          <a:p>
            <a:endParaRPr/>
          </a:p>
        </p:txBody>
      </p:sp>
      <p:sp>
        <p:nvSpPr>
          <p:cNvPr id="98" name="Shape 98"/>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3</a:t>
            </a:fld>
            <a:endParaRPr lang="en-GB"/>
          </a:p>
        </p:txBody>
      </p:sp>
    </p:spTree>
    <p:extLst>
      <p:ext uri="{BB962C8B-B14F-4D97-AF65-F5344CB8AC3E}">
        <p14:creationId xmlns:p14="http://schemas.microsoft.com/office/powerpoint/2010/main" val="3363325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12</a:t>
            </a:fld>
            <a:endParaRPr lang="en-GB"/>
          </a:p>
        </p:txBody>
      </p:sp>
    </p:spTree>
    <p:extLst>
      <p:ext uri="{BB962C8B-B14F-4D97-AF65-F5344CB8AC3E}">
        <p14:creationId xmlns:p14="http://schemas.microsoft.com/office/powerpoint/2010/main" val="3954517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31" name="Title Text"/>
          <p:cNvSpPr txBox="1">
            <a:spLocks noGrp="1"/>
          </p:cNvSpPr>
          <p:nvPr>
            <p:ph type="title"/>
          </p:nvPr>
        </p:nvSpPr>
        <p:spPr>
          <a:xfrm>
            <a:off x="831850" y="1709738"/>
            <a:ext cx="10515600" cy="2852737"/>
          </a:xfrm>
          <a:prstGeom prst="rect">
            <a:avLst/>
          </a:prstGeom>
        </p:spPr>
        <p:txBody>
          <a:bodyPr anchor="b"/>
          <a:lstStyle>
            <a:lvl1pPr>
              <a:defRPr sz="6000"/>
            </a:lvl1pPr>
          </a:lstStyle>
          <a:p>
            <a:r>
              <a:t>Title Text</a:t>
            </a:r>
          </a:p>
        </p:txBody>
      </p:sp>
      <p:sp>
        <p:nvSpPr>
          <p:cNvPr id="32" name="Body Level One…"/>
          <p:cNvSpPr txBox="1">
            <a:spLocks noGrp="1"/>
          </p:cNvSpPr>
          <p:nvPr>
            <p:ph type="body" sz="quarter" idx="1"/>
          </p:nvPr>
        </p:nvSpPr>
        <p:spPr>
          <a:xfrm>
            <a:off x="831850" y="4589464"/>
            <a:ext cx="10515600" cy="1028743"/>
          </a:xfrm>
          <a:prstGeom prst="rect">
            <a:avLst/>
          </a:prstGeom>
        </p:spPr>
        <p:txBody>
          <a:bodyPr/>
          <a:lstStyle>
            <a:lvl1pPr marL="0" indent="0">
              <a:buSzTx/>
              <a:buFontTx/>
              <a:buNone/>
              <a:defRPr sz="2400">
                <a:solidFill>
                  <a:srgbClr val="888888"/>
                </a:solidFill>
                <a:latin typeface="Georgia"/>
                <a:ea typeface="Georgia"/>
                <a:cs typeface="Georgia"/>
                <a:sym typeface="Georgia"/>
              </a:defRPr>
            </a:lvl1pPr>
            <a:lvl2pPr marL="0" indent="457200">
              <a:buSzTx/>
              <a:buFontTx/>
              <a:buNone/>
              <a:defRPr sz="2400">
                <a:solidFill>
                  <a:srgbClr val="888888"/>
                </a:solidFill>
                <a:latin typeface="Georgia"/>
                <a:ea typeface="Georgia"/>
                <a:cs typeface="Georgia"/>
                <a:sym typeface="Georgia"/>
              </a:defRPr>
            </a:lvl2pPr>
            <a:lvl3pPr marL="0" indent="914400">
              <a:buSzTx/>
              <a:buFontTx/>
              <a:buNone/>
              <a:defRPr sz="2400">
                <a:solidFill>
                  <a:srgbClr val="888888"/>
                </a:solidFill>
                <a:latin typeface="Georgia"/>
                <a:ea typeface="Georgia"/>
                <a:cs typeface="Georgia"/>
                <a:sym typeface="Georgia"/>
              </a:defRPr>
            </a:lvl3pPr>
            <a:lvl4pPr marL="0" indent="1371600">
              <a:buSzTx/>
              <a:buFontTx/>
              <a:buNone/>
              <a:defRPr sz="2400">
                <a:solidFill>
                  <a:srgbClr val="888888"/>
                </a:solidFill>
                <a:latin typeface="Georgia"/>
                <a:ea typeface="Georgia"/>
                <a:cs typeface="Georgia"/>
                <a:sym typeface="Georgia"/>
              </a:defRPr>
            </a:lvl4pPr>
            <a:lvl5pPr marL="0" indent="1828800">
              <a:buSzTx/>
              <a:buFontTx/>
              <a:buNone/>
              <a:defRPr sz="2400">
                <a:solidFill>
                  <a:srgbClr val="888888"/>
                </a:solidFill>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40" name="Title Text"/>
          <p:cNvSpPr txBox="1">
            <a:spLocks noGrp="1"/>
          </p:cNvSpPr>
          <p:nvPr>
            <p:ph type="title"/>
          </p:nvPr>
        </p:nvSpPr>
        <p:spPr>
          <a:prstGeom prst="rect">
            <a:avLst/>
          </a:prstGeom>
        </p:spPr>
        <p:txBody>
          <a:bodyPr/>
          <a:lstStyle/>
          <a:p>
            <a:r>
              <a:t>Title Text</a:t>
            </a:r>
          </a:p>
        </p:txBody>
      </p:sp>
      <p:sp>
        <p:nvSpPr>
          <p:cNvPr id="41" name="Body Level One…"/>
          <p:cNvSpPr txBox="1">
            <a:spLocks noGrp="1"/>
          </p:cNvSpPr>
          <p:nvPr>
            <p:ph type="body" sz="half" idx="1"/>
          </p:nvPr>
        </p:nvSpPr>
        <p:spPr>
          <a:xfrm>
            <a:off x="838200" y="1825625"/>
            <a:ext cx="5181600" cy="3767867"/>
          </a:xfrm>
          <a:prstGeom prst="rect">
            <a:avLst/>
          </a:prstGeom>
        </p:spPr>
        <p:txBody>
          <a:bodyPr/>
          <a:lstStyle>
            <a:lvl1pPr>
              <a:defRPr>
                <a:latin typeface="Georgia"/>
                <a:ea typeface="Georgia"/>
                <a:cs typeface="Georgia"/>
                <a:sym typeface="Georgia"/>
              </a:defRPr>
            </a:lvl1pPr>
            <a:lvl2pPr>
              <a:defRPr>
                <a:latin typeface="Georgia"/>
                <a:ea typeface="Georgia"/>
                <a:cs typeface="Georgia"/>
                <a:sym typeface="Georgia"/>
              </a:defRPr>
            </a:lvl2pPr>
            <a:lvl3pPr>
              <a:defRPr>
                <a:latin typeface="Georgia"/>
                <a:ea typeface="Georgia"/>
                <a:cs typeface="Georgia"/>
                <a:sym typeface="Georgia"/>
              </a:defRPr>
            </a:lvl3pPr>
            <a:lvl4pPr>
              <a:defRPr>
                <a:latin typeface="Georgia"/>
                <a:ea typeface="Georgia"/>
                <a:cs typeface="Georgia"/>
                <a:sym typeface="Georgia"/>
              </a:defRPr>
            </a:lvl4pPr>
            <a:lvl5pPr>
              <a:defRPr>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4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9" name="Title Text"/>
          <p:cNvSpPr txBox="1">
            <a:spLocks noGrp="1"/>
          </p:cNvSpPr>
          <p:nvPr>
            <p:ph type="title"/>
          </p:nvPr>
        </p:nvSpPr>
        <p:spPr>
          <a:xfrm>
            <a:off x="839787" y="365125"/>
            <a:ext cx="10515601" cy="1325563"/>
          </a:xfrm>
          <a:prstGeom prst="rect">
            <a:avLst/>
          </a:prstGeom>
        </p:spPr>
        <p:txBody>
          <a:bodyPr/>
          <a:lstStyle/>
          <a:p>
            <a:r>
              <a:t>Title Text</a:t>
            </a:r>
          </a:p>
        </p:txBody>
      </p:sp>
      <p:sp>
        <p:nvSpPr>
          <p:cNvPr id="50" name="Body Level One…"/>
          <p:cNvSpPr txBox="1">
            <a:spLocks noGrp="1"/>
          </p:cNvSpPr>
          <p:nvPr>
            <p:ph type="body" sz="quarter" idx="1"/>
          </p:nvPr>
        </p:nvSpPr>
        <p:spPr>
          <a:xfrm>
            <a:off x="839787" y="1681163"/>
            <a:ext cx="5157789" cy="823913"/>
          </a:xfrm>
          <a:prstGeom prst="rect">
            <a:avLst/>
          </a:prstGeom>
        </p:spPr>
        <p:txBody>
          <a:bodyPr anchor="b"/>
          <a:lstStyle>
            <a:lvl1pPr marL="0" indent="0">
              <a:buSzTx/>
              <a:buFontTx/>
              <a:buNone/>
              <a:defRPr sz="2400" b="1">
                <a:latin typeface="Georgia"/>
                <a:ea typeface="Georgia"/>
                <a:cs typeface="Georgia"/>
                <a:sym typeface="Georgia"/>
              </a:defRPr>
            </a:lvl1pPr>
            <a:lvl2pPr marL="0" indent="457200">
              <a:buSzTx/>
              <a:buFontTx/>
              <a:buNone/>
              <a:defRPr sz="2400" b="1">
                <a:latin typeface="Georgia"/>
                <a:ea typeface="Georgia"/>
                <a:cs typeface="Georgia"/>
                <a:sym typeface="Georgia"/>
              </a:defRPr>
            </a:lvl2pPr>
            <a:lvl3pPr marL="0" indent="914400">
              <a:buSzTx/>
              <a:buFontTx/>
              <a:buNone/>
              <a:defRPr sz="2400" b="1">
                <a:latin typeface="Georgia"/>
                <a:ea typeface="Georgia"/>
                <a:cs typeface="Georgia"/>
                <a:sym typeface="Georgia"/>
              </a:defRPr>
            </a:lvl3pPr>
            <a:lvl4pPr marL="0" indent="1371600">
              <a:buSzTx/>
              <a:buFontTx/>
              <a:buNone/>
              <a:defRPr sz="2400" b="1">
                <a:latin typeface="Georgia"/>
                <a:ea typeface="Georgia"/>
                <a:cs typeface="Georgia"/>
                <a:sym typeface="Georgia"/>
              </a:defRPr>
            </a:lvl4pPr>
            <a:lvl5pPr marL="0" indent="1828800">
              <a:buSzTx/>
              <a:buFontTx/>
              <a:buNone/>
              <a:defRPr sz="2400" b="1">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51" name="Text Placeholder 4"/>
          <p:cNvSpPr>
            <a:spLocks noGrp="1"/>
          </p:cNvSpPr>
          <p:nvPr>
            <p:ph type="body" sz="quarter" idx="21"/>
          </p:nvPr>
        </p:nvSpPr>
        <p:spPr>
          <a:xfrm>
            <a:off x="6172200" y="1681163"/>
            <a:ext cx="5183188" cy="823913"/>
          </a:xfrm>
          <a:prstGeom prst="rect">
            <a:avLst/>
          </a:prstGeom>
        </p:spPr>
        <p:txBody>
          <a:bodyPr anchor="b"/>
          <a:lstStyle/>
          <a:p>
            <a:pPr marL="0" indent="0">
              <a:buSzTx/>
              <a:buFontTx/>
              <a:buNone/>
              <a:defRPr sz="2400" b="1"/>
            </a:pPr>
            <a:endParaRPr/>
          </a:p>
        </p:txBody>
      </p:sp>
      <p:sp>
        <p:nvSpPr>
          <p:cNvPr id="5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9" name="Title Text"/>
          <p:cNvSpPr txBox="1">
            <a:spLocks noGrp="1"/>
          </p:cNvSpPr>
          <p:nvPr>
            <p:ph type="title"/>
          </p:nvPr>
        </p:nvSpPr>
        <p:spPr>
          <a:prstGeom prst="rect">
            <a:avLst/>
          </a:prstGeom>
        </p:spPr>
        <p:txBody>
          <a:bodyPr/>
          <a:lstStyle/>
          <a:p>
            <a:r>
              <a:t>Title Text</a:t>
            </a:r>
          </a:p>
        </p:txBody>
      </p:sp>
      <p:sp>
        <p:nvSpPr>
          <p:cNvPr id="6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pic>
        <p:nvPicPr>
          <p:cNvPr id="67" name="Picture 6" descr="Picture 6"/>
          <p:cNvPicPr>
            <a:picLocks noChangeAspect="1"/>
          </p:cNvPicPr>
          <p:nvPr/>
        </p:nvPicPr>
        <p:blipFill>
          <a:blip r:embed="rId2"/>
          <a:stretch>
            <a:fillRect/>
          </a:stretch>
        </p:blipFill>
        <p:spPr>
          <a:xfrm>
            <a:off x="0" y="427"/>
            <a:ext cx="12192000" cy="6857144"/>
          </a:xfrm>
          <a:prstGeom prst="rect">
            <a:avLst/>
          </a:prstGeom>
          <a:ln w="12700">
            <a:miter lim="400000"/>
          </a:ln>
        </p:spPr>
      </p:pic>
      <p:pic>
        <p:nvPicPr>
          <p:cNvPr id="68" name="Picture 4" descr="Picture 4"/>
          <p:cNvPicPr>
            <a:picLocks noChangeAspect="1"/>
          </p:cNvPicPr>
          <p:nvPr/>
        </p:nvPicPr>
        <p:blipFill>
          <a:blip r:embed="rId3"/>
          <a:stretch>
            <a:fillRect/>
          </a:stretch>
        </p:blipFill>
        <p:spPr>
          <a:xfrm>
            <a:off x="0" y="427"/>
            <a:ext cx="12192000" cy="6857144"/>
          </a:xfrm>
          <a:prstGeom prst="rect">
            <a:avLst/>
          </a:prstGeom>
          <a:ln w="12700">
            <a:miter lim="400000"/>
          </a:ln>
        </p:spPr>
      </p:pic>
      <p:sp>
        <p:nvSpPr>
          <p:cNvPr id="69" name="Slide Number"/>
          <p:cNvSpPr txBox="1">
            <a:spLocks noGrp="1"/>
          </p:cNvSpPr>
          <p:nvPr>
            <p:ph type="sldNum" sz="quarter" idx="2"/>
          </p:nvPr>
        </p:nvSpPr>
        <p:spPr>
          <a:xfrm>
            <a:off x="8610600" y="6356350"/>
            <a:ext cx="335866" cy="333088"/>
          </a:xfrm>
          <a:prstGeom prst="rect">
            <a:avLst/>
          </a:prstGeom>
        </p:spPr>
        <p:txBody>
          <a:bodyPr anchor="t"/>
          <a:lstStyle>
            <a:lvl1pPr algn="l">
              <a:defRPr sz="1800"/>
            </a:lvl1p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5C6B8F9-EB11-4238-8CC3-5E0C99FF48D1}" type="datetimeFigureOut">
              <a:rPr lang="en-GB" smtClean="0"/>
              <a:t>21/01/2023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462527" y="6217851"/>
            <a:ext cx="275073" cy="276999"/>
          </a:xfrm>
        </p:spPr>
        <p:txBody>
          <a:bodyPr/>
          <a:lstStyle/>
          <a:p>
            <a:fld id="{99AF8E69-AEA2-4F1B-83B0-01F2B9B204ED}" type="slidenum">
              <a:rPr lang="en-GB" smtClean="0"/>
              <a:t>‹#›</a:t>
            </a:fld>
            <a:endParaRPr lang="en-GB"/>
          </a:p>
        </p:txBody>
      </p:sp>
    </p:spTree>
    <p:extLst>
      <p:ext uri="{BB962C8B-B14F-4D97-AF65-F5344CB8AC3E}">
        <p14:creationId xmlns:p14="http://schemas.microsoft.com/office/powerpoint/2010/main" val="195788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5C6B8F9-EB11-4238-8CC3-5E0C99FF48D1}" type="datetimeFigureOut">
              <a:rPr lang="en-GB" smtClean="0"/>
              <a:t>21/01/2023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462527" y="6217851"/>
            <a:ext cx="275073" cy="276999"/>
          </a:xfrm>
        </p:spPr>
        <p:txBody>
          <a:bodyPr/>
          <a:lstStyle/>
          <a:p>
            <a:fld id="{99AF8E69-AEA2-4F1B-83B0-01F2B9B204ED}" type="slidenum">
              <a:rPr lang="en-GB" smtClean="0"/>
              <a:t>‹#›</a:t>
            </a:fld>
            <a:endParaRPr lang="en-GB"/>
          </a:p>
        </p:txBody>
      </p:sp>
    </p:spTree>
    <p:extLst>
      <p:ext uri="{BB962C8B-B14F-4D97-AF65-F5344CB8AC3E}">
        <p14:creationId xmlns:p14="http://schemas.microsoft.com/office/powerpoint/2010/main" val="4064353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C6B8F9-EB11-4238-8CC3-5E0C99FF48D1}" type="datetimeFigureOut">
              <a:rPr lang="en-GB" smtClean="0"/>
              <a:t>21/01/2023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462527" y="6217851"/>
            <a:ext cx="275073" cy="276999"/>
          </a:xfrm>
        </p:spPr>
        <p:txBody>
          <a:bodyPr/>
          <a:lstStyle/>
          <a:p>
            <a:fld id="{99AF8E69-AEA2-4F1B-83B0-01F2B9B204ED}" type="slidenum">
              <a:rPr lang="en-GB" smtClean="0"/>
              <a:t>‹#›</a:t>
            </a:fld>
            <a:endParaRPr lang="en-GB"/>
          </a:p>
        </p:txBody>
      </p:sp>
    </p:spTree>
    <p:extLst>
      <p:ext uri="{BB962C8B-B14F-4D97-AF65-F5344CB8AC3E}">
        <p14:creationId xmlns:p14="http://schemas.microsoft.com/office/powerpoint/2010/main" val="3046082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6" descr="Picture 6"/>
          <p:cNvPicPr>
            <a:picLocks noChangeAspect="1"/>
          </p:cNvPicPr>
          <p:nvPr/>
        </p:nvPicPr>
        <p:blipFill>
          <a:blip r:embed="rId10"/>
          <a:stretch>
            <a:fillRect/>
          </a:stretch>
        </p:blipFill>
        <p:spPr>
          <a:xfrm>
            <a:off x="0" y="427"/>
            <a:ext cx="12192000" cy="6857144"/>
          </a:xfrm>
          <a:prstGeom prst="rect">
            <a:avLst/>
          </a:prstGeom>
          <a:ln w="12700">
            <a:miter lim="400000"/>
          </a:ln>
        </p:spPr>
      </p:pic>
      <p:pic>
        <p:nvPicPr>
          <p:cNvPr id="3" name="Picture 5" descr="Picture 5"/>
          <p:cNvPicPr>
            <a:picLocks noChangeAspect="1"/>
          </p:cNvPicPr>
          <p:nvPr/>
        </p:nvPicPr>
        <p:blipFill>
          <a:blip r:embed="rId10"/>
          <a:stretch>
            <a:fillRect/>
          </a:stretch>
        </p:blipFill>
        <p:spPr>
          <a:xfrm>
            <a:off x="0" y="427"/>
            <a:ext cx="12192000" cy="6857144"/>
          </a:xfrm>
          <a:prstGeom prst="rect">
            <a:avLst/>
          </a:prstGeom>
          <a:ln w="12700">
            <a:miter lim="400000"/>
          </a:ln>
        </p:spPr>
      </p:pic>
      <p:sp>
        <p:nvSpPr>
          <p:cNvPr id="4"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5" name="Body Level One…"/>
          <p:cNvSpPr txBox="1">
            <a:spLocks noGrp="1"/>
          </p:cNvSpPr>
          <p:nvPr>
            <p:ph type="body" idx="1"/>
          </p:nvPr>
        </p:nvSpPr>
        <p:spPr>
          <a:xfrm>
            <a:off x="609600" y="1600200"/>
            <a:ext cx="10972800" cy="45259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6" name="Slide Number"/>
          <p:cNvSpPr txBox="1">
            <a:spLocks noGrp="1"/>
          </p:cNvSpPr>
          <p:nvPr>
            <p:ph type="sldNum" sz="quarter" idx="2"/>
          </p:nvPr>
        </p:nvSpPr>
        <p:spPr>
          <a:xfrm>
            <a:off x="5892800" y="6172200"/>
            <a:ext cx="2844800" cy="368301"/>
          </a:xfrm>
          <a:prstGeom prst="rect">
            <a:avLst/>
          </a:prstGeom>
          <a:ln w="12700">
            <a:miter lim="400000"/>
          </a:ln>
        </p:spPr>
        <p:txBody>
          <a:bodyPr wrap="none" lIns="45719" rIns="45719" anchor="ctr">
            <a:spAutoFit/>
          </a:bodyPr>
          <a:lstStyle>
            <a:lvl1pPr algn="r">
              <a:defRPr sz="12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8" r:id="rId6"/>
    <p:sldLayoutId id="2147483659" r:id="rId7"/>
    <p:sldLayoutId id="2147483660" r:id="rId8"/>
  </p:sldLayoutIdLst>
  <p:transition spd="med"/>
  <p:txStyles>
    <p:titleStyle>
      <a:lvl1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1pPr>
      <a:lvl2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2pPr>
      <a:lvl3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3pPr>
      <a:lvl4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4pPr>
      <a:lvl5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5pPr>
      <a:lvl6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6pPr>
      <a:lvl7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7pPr>
      <a:lvl8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8pPr>
      <a:lvl9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Autofit/>
          </a:bodyPr>
          <a:lstStyle/>
          <a:p>
            <a:pPr algn="ctr"/>
            <a:r>
              <a:rPr lang="en-GB" sz="5400" dirty="0">
                <a:latin typeface="Calibri Light" panose="020F0302020204030204" pitchFamily="34" charset="0"/>
                <a:cs typeface="Calibri Light" panose="020F0302020204030204" pitchFamily="34" charset="0"/>
              </a:rPr>
              <a:t>Cross Cultural Ethics: Christian and Islamic Approaches</a:t>
            </a:r>
          </a:p>
        </p:txBody>
      </p:sp>
      <p:sp>
        <p:nvSpPr>
          <p:cNvPr id="5" name="Subtitle 4"/>
          <p:cNvSpPr>
            <a:spLocks noGrp="1"/>
          </p:cNvSpPr>
          <p:nvPr>
            <p:ph type="subTitle" idx="1"/>
          </p:nvPr>
        </p:nvSpPr>
        <p:spPr/>
        <p:txBody>
          <a:bodyPr>
            <a:normAutofit/>
          </a:bodyPr>
          <a:lstStyle/>
          <a:p>
            <a:r>
              <a:rPr lang="en-GB" sz="2400" dirty="0">
                <a:solidFill>
                  <a:schemeClr val="tx1"/>
                </a:solidFill>
                <a:latin typeface="Calibri Light" panose="020F0302020204030204" pitchFamily="34" charset="0"/>
                <a:cs typeface="Calibri Light" panose="020F0302020204030204" pitchFamily="34" charset="0"/>
              </a:rPr>
              <a:t>HPRS5053 / 6053</a:t>
            </a:r>
          </a:p>
          <a:p>
            <a:endParaRPr lang="en-GB" sz="2400" dirty="0">
              <a:solidFill>
                <a:schemeClr val="tx1"/>
              </a:solidFill>
              <a:latin typeface="Calibri Light" panose="020F0302020204030204" pitchFamily="34" charset="0"/>
              <a:cs typeface="Calibri Light" panose="020F0302020204030204" pitchFamily="34" charset="0"/>
            </a:endParaRPr>
          </a:p>
          <a:p>
            <a:r>
              <a:rPr lang="en-GB" sz="2400" dirty="0">
                <a:solidFill>
                  <a:schemeClr val="tx1"/>
                </a:solidFill>
                <a:latin typeface="Calibri Light" panose="020F0302020204030204" pitchFamily="34" charset="0"/>
                <a:cs typeface="Calibri Light" panose="020F0302020204030204" pitchFamily="34" charset="0"/>
              </a:rPr>
              <a:t>Dr Angus M Slater</a:t>
            </a:r>
          </a:p>
          <a:p>
            <a:endParaRPr lang="en-GB" sz="2400" dirty="0">
              <a:solidFill>
                <a:schemeClr val="tx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581924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46A51-0D2E-4EAB-874A-A955B12DFB29}"/>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Introduction	</a:t>
            </a:r>
          </a:p>
        </p:txBody>
      </p:sp>
      <p:sp>
        <p:nvSpPr>
          <p:cNvPr id="3" name="Text Placeholder 2">
            <a:extLst>
              <a:ext uri="{FF2B5EF4-FFF2-40B4-BE49-F238E27FC236}">
                <a16:creationId xmlns:a16="http://schemas.microsoft.com/office/drawing/2014/main" id="{4216D513-BEC7-4D42-AA74-AB1B89CFA0A6}"/>
              </a:ext>
            </a:extLst>
          </p:cNvPr>
          <p:cNvSpPr>
            <a:spLocks noGrp="1"/>
          </p:cNvSpPr>
          <p:nvPr>
            <p:ph type="body" sz="half" idx="1"/>
          </p:nvPr>
        </p:nvSpPr>
        <p:spPr/>
        <p:txBody>
          <a:bodyPr>
            <a:normAutofit/>
          </a:bodyPr>
          <a:lstStyle/>
          <a:p>
            <a:pPr marL="0" indent="0">
              <a:buNone/>
            </a:pPr>
            <a:r>
              <a:rPr lang="en-GB" dirty="0">
                <a:latin typeface="Calibri Light" panose="020F0302020204030204" pitchFamily="34" charset="0"/>
                <a:ea typeface="+mn-ea"/>
                <a:cs typeface="Calibri Light" panose="020F0302020204030204" pitchFamily="34" charset="0"/>
              </a:rPr>
              <a:t>In the last lecture,  we began our look at Islamic ethics, touching on its primary sources and the key principles informing its ethical reasoning. </a:t>
            </a:r>
          </a:p>
          <a:p>
            <a:pPr marL="0" indent="0">
              <a:buNone/>
            </a:pPr>
            <a:r>
              <a:rPr lang="en-GB" dirty="0">
                <a:latin typeface="Calibri Light" panose="020F0302020204030204" pitchFamily="34" charset="0"/>
                <a:ea typeface="+mn-ea"/>
                <a:cs typeface="Calibri Light" panose="020F0302020204030204" pitchFamily="34" charset="0"/>
              </a:rPr>
              <a:t>In this lecture, we will go through some examples in order to illuminate the jurisprudential processes.</a:t>
            </a:r>
            <a:endParaRPr lang="en-GB" dirty="0">
              <a:latin typeface="Calibri Light" panose="020F0302020204030204" pitchFamily="34" charset="0"/>
              <a:cs typeface="Calibri Light" panose="020F0302020204030204" pitchFamily="34" charset="0"/>
            </a:endParaRPr>
          </a:p>
        </p:txBody>
      </p:sp>
      <p:pic>
        <p:nvPicPr>
          <p:cNvPr id="6" name="Picture 5" descr="A picture containing painting, altar&#10;&#10;Description automatically generated">
            <a:extLst>
              <a:ext uri="{FF2B5EF4-FFF2-40B4-BE49-F238E27FC236}">
                <a16:creationId xmlns:a16="http://schemas.microsoft.com/office/drawing/2014/main" id="{8800D40E-E7D7-40CB-AC39-61338785680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19800" y="1027906"/>
            <a:ext cx="5931753" cy="3385474"/>
          </a:xfrm>
          <a:prstGeom prst="rect">
            <a:avLst/>
          </a:prstGeom>
        </p:spPr>
      </p:pic>
    </p:spTree>
    <p:extLst>
      <p:ext uri="{BB962C8B-B14F-4D97-AF65-F5344CB8AC3E}">
        <p14:creationId xmlns:p14="http://schemas.microsoft.com/office/powerpoint/2010/main" val="715377256"/>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Autofit/>
          </a:bodyPr>
          <a:lstStyle/>
          <a:p>
            <a:pPr algn="ctr"/>
            <a:r>
              <a:rPr lang="en-GB" sz="5400" dirty="0">
                <a:latin typeface="Calibri Light" panose="020F0302020204030204" pitchFamily="34" charset="0"/>
                <a:cs typeface="Calibri Light" panose="020F0302020204030204" pitchFamily="34" charset="0"/>
              </a:rPr>
              <a:t>Sources - </a:t>
            </a:r>
            <a:r>
              <a:rPr lang="en-GB" sz="5400" i="1" dirty="0">
                <a:latin typeface="Calibri Light" panose="020F0302020204030204" pitchFamily="34" charset="0"/>
                <a:cs typeface="Calibri Light" panose="020F0302020204030204" pitchFamily="34" charset="0"/>
              </a:rPr>
              <a:t>Hadith</a:t>
            </a:r>
          </a:p>
        </p:txBody>
      </p:sp>
      <p:sp>
        <p:nvSpPr>
          <p:cNvPr id="5" name="Subtitle 4"/>
          <p:cNvSpPr>
            <a:spLocks noGrp="1"/>
          </p:cNvSpPr>
          <p:nvPr>
            <p:ph type="subTitle" idx="1"/>
          </p:nvPr>
        </p:nvSpPr>
        <p:spPr/>
        <p:txBody>
          <a:bodyPr>
            <a:normAutofit/>
          </a:bodyPr>
          <a:lstStyle/>
          <a:p>
            <a:r>
              <a:rPr lang="en-GB" sz="2400" dirty="0">
                <a:solidFill>
                  <a:schemeClr val="tx1"/>
                </a:solidFill>
                <a:latin typeface="Calibri Light" panose="020F0302020204030204" pitchFamily="34" charset="0"/>
                <a:cs typeface="Calibri Light" panose="020F0302020204030204" pitchFamily="34" charset="0"/>
              </a:rPr>
              <a:t>HPRS5053 / 6053</a:t>
            </a:r>
          </a:p>
          <a:p>
            <a:endParaRPr lang="en-GB" sz="2400" dirty="0">
              <a:solidFill>
                <a:schemeClr val="tx1"/>
              </a:solidFill>
              <a:latin typeface="Calibri Light" panose="020F0302020204030204" pitchFamily="34" charset="0"/>
              <a:cs typeface="Calibri Light" panose="020F0302020204030204" pitchFamily="34" charset="0"/>
            </a:endParaRPr>
          </a:p>
          <a:p>
            <a:r>
              <a:rPr lang="en-GB" sz="2400" dirty="0">
                <a:solidFill>
                  <a:schemeClr val="tx1"/>
                </a:solidFill>
                <a:latin typeface="Calibri Light" panose="020F0302020204030204" pitchFamily="34" charset="0"/>
                <a:cs typeface="Calibri Light" panose="020F0302020204030204" pitchFamily="34" charset="0"/>
              </a:rPr>
              <a:t>Dr Angus M Slater</a:t>
            </a:r>
          </a:p>
          <a:p>
            <a:endParaRPr lang="en-GB" sz="2400" dirty="0">
              <a:solidFill>
                <a:schemeClr val="tx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82331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F24B4-3514-48FD-9E9A-C3AB3E15E638}"/>
              </a:ext>
            </a:extLst>
          </p:cNvPr>
          <p:cNvSpPr>
            <a:spLocks noGrp="1"/>
          </p:cNvSpPr>
          <p:nvPr>
            <p:ph type="title"/>
          </p:nvPr>
        </p:nvSpPr>
        <p:spPr/>
        <p:txBody>
          <a:bodyPr/>
          <a:lstStyle/>
          <a:p>
            <a:r>
              <a:rPr lang="en-GB" sz="4400" dirty="0">
                <a:latin typeface="Calibri Light" panose="020F0302020204030204" pitchFamily="34" charset="0"/>
                <a:cs typeface="Calibri Light" panose="020F0302020204030204" pitchFamily="34" charset="0"/>
              </a:rPr>
              <a:t>Sources - </a:t>
            </a:r>
            <a:r>
              <a:rPr lang="en-GB" sz="4400" i="1" dirty="0">
                <a:latin typeface="Calibri Light" panose="020F0302020204030204" pitchFamily="34" charset="0"/>
                <a:cs typeface="Calibri Light" panose="020F0302020204030204" pitchFamily="34" charset="0"/>
              </a:rPr>
              <a:t>Hadith</a:t>
            </a:r>
            <a:endParaRPr lang="en-GB"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3ECBC59A-5178-4E2E-9FD9-52E463094163}"/>
              </a:ext>
            </a:extLst>
          </p:cNvPr>
          <p:cNvSpPr>
            <a:spLocks noGrp="1"/>
          </p:cNvSpPr>
          <p:nvPr>
            <p:ph type="body" sz="half" idx="1"/>
          </p:nvPr>
        </p:nvSpPr>
        <p:spPr/>
        <p:txBody>
          <a:bodyPr>
            <a:normAutofit fontScale="77500" lnSpcReduction="20000"/>
          </a:bodyPr>
          <a:lstStyle/>
          <a:p>
            <a:pPr marL="0" indent="0">
              <a:buNone/>
            </a:pPr>
            <a:r>
              <a:rPr lang="en-GB" dirty="0">
                <a:latin typeface="Calibri Light" panose="020F0302020204030204" pitchFamily="34" charset="0"/>
                <a:cs typeface="Calibri Light" panose="020F0302020204030204" pitchFamily="34" charset="0"/>
              </a:rPr>
              <a:t>As we have seen, the Qur’an is the pre-eminent source for Islamic ethics, due to its unique epistemological position, however it is naturally limited in its direct relevance for ethical circumstances. </a:t>
            </a:r>
          </a:p>
          <a:p>
            <a:pPr marL="0" indent="0">
              <a:buNone/>
            </a:pPr>
            <a:r>
              <a:rPr lang="en-GB" dirty="0">
                <a:latin typeface="Calibri Light" panose="020F0302020204030204" pitchFamily="34" charset="0"/>
                <a:cs typeface="Calibri Light" panose="020F0302020204030204" pitchFamily="34" charset="0"/>
              </a:rPr>
              <a:t>Beyond the Qur’an, Islamic ethics also draws on the </a:t>
            </a:r>
            <a:r>
              <a:rPr lang="en-GB" i="1" dirty="0">
                <a:latin typeface="Calibri Light" panose="020F0302020204030204" pitchFamily="34" charset="0"/>
                <a:cs typeface="Calibri Light" panose="020F0302020204030204" pitchFamily="34" charset="0"/>
              </a:rPr>
              <a:t>Sunnah</a:t>
            </a:r>
            <a:r>
              <a:rPr lang="en-GB" dirty="0">
                <a:latin typeface="Calibri Light" panose="020F0302020204030204" pitchFamily="34" charset="0"/>
                <a:cs typeface="Calibri Light" panose="020F0302020204030204" pitchFamily="34" charset="0"/>
              </a:rPr>
              <a:t>, the example of the Prophet, including his ‘sayings’ or </a:t>
            </a:r>
            <a:r>
              <a:rPr lang="en-GB" i="1" dirty="0">
                <a:latin typeface="Calibri Light" panose="020F0302020204030204" pitchFamily="34" charset="0"/>
                <a:cs typeface="Calibri Light" panose="020F0302020204030204" pitchFamily="34" charset="0"/>
              </a:rPr>
              <a:t>Hadith</a:t>
            </a:r>
            <a:r>
              <a:rPr lang="en-GB" dirty="0">
                <a:latin typeface="Calibri Light" panose="020F0302020204030204" pitchFamily="34" charset="0"/>
                <a:cs typeface="Calibri Light" panose="020F0302020204030204" pitchFamily="34" charset="0"/>
              </a:rPr>
              <a:t>. </a:t>
            </a:r>
          </a:p>
          <a:p>
            <a:pPr marL="0" indent="0">
              <a:buNone/>
            </a:pPr>
            <a:r>
              <a:rPr lang="en-GB" dirty="0">
                <a:latin typeface="Calibri Light" panose="020F0302020204030204" pitchFamily="34" charset="0"/>
                <a:cs typeface="Calibri Light" panose="020F0302020204030204" pitchFamily="34" charset="0"/>
              </a:rPr>
              <a:t>These </a:t>
            </a:r>
            <a:r>
              <a:rPr lang="en-GB" i="1" dirty="0">
                <a:latin typeface="Calibri Light" panose="020F0302020204030204" pitchFamily="34" charset="0"/>
                <a:cs typeface="Calibri Light" panose="020F0302020204030204" pitchFamily="34" charset="0"/>
              </a:rPr>
              <a:t>Hadith</a:t>
            </a:r>
            <a:r>
              <a:rPr lang="en-GB" dirty="0">
                <a:latin typeface="Calibri Light" panose="020F0302020204030204" pitchFamily="34" charset="0"/>
                <a:cs typeface="Calibri Light" panose="020F0302020204030204" pitchFamily="34" charset="0"/>
              </a:rPr>
              <a:t> are a much larger collection that the text of the Qur’an and provide a great deal more material for ethical reflection and reference, however, they have some specific issues regarding epistemology in their use. </a:t>
            </a:r>
          </a:p>
        </p:txBody>
      </p:sp>
      <p:pic>
        <p:nvPicPr>
          <p:cNvPr id="6" name="Picture 5" descr="A picture containing indoor, picture frame, fabric&#10;&#10;Description automatically generated">
            <a:extLst>
              <a:ext uri="{FF2B5EF4-FFF2-40B4-BE49-F238E27FC236}">
                <a16:creationId xmlns:a16="http://schemas.microsoft.com/office/drawing/2014/main" id="{D6F78ED8-6BA0-4CB4-852B-F3B69CE99D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32870" y="365125"/>
            <a:ext cx="3474616" cy="5101368"/>
          </a:xfrm>
          <a:prstGeom prst="rect">
            <a:avLst/>
          </a:prstGeom>
        </p:spPr>
      </p:pic>
    </p:spTree>
    <p:extLst>
      <p:ext uri="{BB962C8B-B14F-4D97-AF65-F5344CB8AC3E}">
        <p14:creationId xmlns:p14="http://schemas.microsoft.com/office/powerpoint/2010/main" val="3570439785"/>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681EA-AF92-4EE7-BFE4-4F401F100B97}"/>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The authority of hadith as a source for ethics </a:t>
            </a:r>
          </a:p>
        </p:txBody>
      </p:sp>
      <p:sp>
        <p:nvSpPr>
          <p:cNvPr id="3" name="Text Placeholder 2">
            <a:extLst>
              <a:ext uri="{FF2B5EF4-FFF2-40B4-BE49-F238E27FC236}">
                <a16:creationId xmlns:a16="http://schemas.microsoft.com/office/drawing/2014/main" id="{FED105CA-6E0F-4F43-9B0A-91D476754207}"/>
              </a:ext>
            </a:extLst>
          </p:cNvPr>
          <p:cNvSpPr>
            <a:spLocks noGrp="1"/>
          </p:cNvSpPr>
          <p:nvPr>
            <p:ph type="body" sz="half" idx="1"/>
          </p:nvPr>
        </p:nvSpPr>
        <p:spPr>
          <a:xfrm>
            <a:off x="838200" y="1825625"/>
            <a:ext cx="10596418" cy="3767867"/>
          </a:xfrm>
        </p:spPr>
        <p:txBody>
          <a:bodyPr>
            <a:normAutofit/>
          </a:bodyPr>
          <a:lstStyle/>
          <a:p>
            <a:pPr marL="0" indent="0">
              <a:buNone/>
            </a:pPr>
            <a:r>
              <a:rPr lang="ar-EG" dirty="0">
                <a:latin typeface="Calibri Light" panose="020F0302020204030204" pitchFamily="34" charset="0"/>
                <a:cs typeface="Calibri Light" panose="020F0302020204030204" pitchFamily="34" charset="0"/>
              </a:rPr>
              <a:t>وما آتاكم الرسول فخذوه وما نهاكم عنه فانتهوا</a:t>
            </a:r>
          </a:p>
          <a:p>
            <a:pPr marL="0" indent="0">
              <a:buNone/>
            </a:pPr>
            <a:r>
              <a:rPr lang="en-GB" dirty="0">
                <a:latin typeface="Calibri Light" panose="020F0302020204030204" pitchFamily="34" charset="0"/>
                <a:cs typeface="Calibri Light" panose="020F0302020204030204" pitchFamily="34" charset="0"/>
              </a:rPr>
              <a:t>“Whatever the Messenger gives you, take it. And whatever he forbids you from, leave it. And fear Allah. Surely Allah is severe in punishment.” (Quran 59:7) </a:t>
            </a:r>
            <a:endParaRPr lang="ar-EG" dirty="0">
              <a:latin typeface="Calibri Light" panose="020F0302020204030204" pitchFamily="34" charset="0"/>
              <a:cs typeface="Calibri Light" panose="020F0302020204030204" pitchFamily="34" charset="0"/>
            </a:endParaRPr>
          </a:p>
          <a:p>
            <a:pPr marL="0" indent="0">
              <a:buNone/>
            </a:pPr>
            <a:r>
              <a:rPr lang="ar-EG" dirty="0">
                <a:latin typeface="Calibri Light" panose="020F0302020204030204" pitchFamily="34" charset="0"/>
                <a:cs typeface="Calibri Light" panose="020F0302020204030204" pitchFamily="34" charset="0"/>
              </a:rPr>
              <a:t>كان خلقه القران </a:t>
            </a:r>
          </a:p>
          <a:p>
            <a:pPr marL="0" indent="0">
              <a:buNone/>
            </a:pPr>
            <a:r>
              <a:rPr lang="en-GB" dirty="0">
                <a:latin typeface="Calibri Light" panose="020F0302020204030204" pitchFamily="34" charset="0"/>
                <a:cs typeface="Calibri Light" panose="020F0302020204030204" pitchFamily="34" charset="0"/>
              </a:rPr>
              <a:t>Aishah was what was the character of the Messenger of Allah like?' She replied, ‘His character was the Qur'an’. (Al-Bukhari, </a:t>
            </a:r>
            <a:r>
              <a:rPr lang="en-GB" i="1" dirty="0">
                <a:latin typeface="Calibri Light" panose="020F0302020204030204" pitchFamily="34" charset="0"/>
                <a:cs typeface="Calibri Light" panose="020F0302020204030204" pitchFamily="34" charset="0"/>
              </a:rPr>
              <a:t>Al-</a:t>
            </a:r>
            <a:r>
              <a:rPr lang="en-GB" i="1" dirty="0" err="1">
                <a:latin typeface="Calibri Light" panose="020F0302020204030204" pitchFamily="34" charset="0"/>
                <a:cs typeface="Calibri Light" panose="020F0302020204030204" pitchFamily="34" charset="0"/>
              </a:rPr>
              <a:t>Adab</a:t>
            </a:r>
            <a:r>
              <a:rPr lang="en-GB" i="1" dirty="0">
                <a:latin typeface="Calibri Light" panose="020F0302020204030204" pitchFamily="34" charset="0"/>
                <a:cs typeface="Calibri Light" panose="020F0302020204030204" pitchFamily="34" charset="0"/>
              </a:rPr>
              <a:t> al-</a:t>
            </a:r>
            <a:r>
              <a:rPr lang="en-GB" i="1" dirty="0" err="1">
                <a:latin typeface="Calibri Light" panose="020F0302020204030204" pitchFamily="34" charset="0"/>
                <a:cs typeface="Calibri Light" panose="020F0302020204030204" pitchFamily="34" charset="0"/>
              </a:rPr>
              <a:t>Mufrad</a:t>
            </a:r>
            <a:r>
              <a:rPr lang="en-GB" i="1" dirty="0">
                <a:latin typeface="Calibri Light" panose="020F0302020204030204" pitchFamily="34" charset="0"/>
                <a:cs typeface="Calibri Light" panose="020F0302020204030204" pitchFamily="34" charset="0"/>
              </a:rPr>
              <a:t>,</a:t>
            </a:r>
            <a:r>
              <a:rPr lang="en-GB" dirty="0">
                <a:latin typeface="Calibri Light" panose="020F0302020204030204" pitchFamily="34" charset="0"/>
                <a:cs typeface="Calibri Light" panose="020F0302020204030204" pitchFamily="34" charset="0"/>
              </a:rPr>
              <a:t> hadith: 308)</a:t>
            </a:r>
          </a:p>
        </p:txBody>
      </p:sp>
    </p:spTree>
    <p:extLst>
      <p:ext uri="{BB962C8B-B14F-4D97-AF65-F5344CB8AC3E}">
        <p14:creationId xmlns:p14="http://schemas.microsoft.com/office/powerpoint/2010/main" val="2174340556"/>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DA1B1-8081-43A9-BBAD-3D8A45FA01E3}"/>
              </a:ext>
            </a:extLst>
          </p:cNvPr>
          <p:cNvSpPr>
            <a:spLocks noGrp="1"/>
          </p:cNvSpPr>
          <p:nvPr>
            <p:ph type="title"/>
          </p:nvPr>
        </p:nvSpPr>
        <p:spPr>
          <a:xfrm>
            <a:off x="838199" y="365125"/>
            <a:ext cx="5534451" cy="1325563"/>
          </a:xfrm>
        </p:spPr>
        <p:txBody>
          <a:bodyPr>
            <a:normAutofit/>
          </a:bodyPr>
          <a:lstStyle/>
          <a:p>
            <a:r>
              <a:rPr lang="en-GB" sz="4000" dirty="0">
                <a:latin typeface="Calibri Light" panose="020F0302020204030204" pitchFamily="34" charset="0"/>
                <a:cs typeface="Calibri Light" panose="020F0302020204030204" pitchFamily="34" charset="0"/>
              </a:rPr>
              <a:t>Sources - </a:t>
            </a:r>
            <a:r>
              <a:rPr lang="en-GB" sz="4000" i="1" dirty="0">
                <a:latin typeface="Calibri Light" panose="020F0302020204030204" pitchFamily="34" charset="0"/>
                <a:cs typeface="Calibri Light" panose="020F0302020204030204" pitchFamily="34" charset="0"/>
              </a:rPr>
              <a:t>Hadith</a:t>
            </a:r>
            <a:endParaRPr lang="en-GB" sz="4000"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21B83AB0-E05E-4CEE-9FB1-6330DE53F196}"/>
              </a:ext>
            </a:extLst>
          </p:cNvPr>
          <p:cNvSpPr>
            <a:spLocks noGrp="1"/>
          </p:cNvSpPr>
          <p:nvPr>
            <p:ph type="body" sz="half" idx="1"/>
          </p:nvPr>
        </p:nvSpPr>
        <p:spPr>
          <a:xfrm>
            <a:off x="838199" y="1825625"/>
            <a:ext cx="5257801" cy="3767867"/>
          </a:xfrm>
        </p:spPr>
        <p:txBody>
          <a:bodyPr>
            <a:normAutofit fontScale="85000" lnSpcReduction="20000"/>
          </a:bodyPr>
          <a:lstStyle/>
          <a:p>
            <a:pPr marL="0" indent="0">
              <a:buNone/>
            </a:pPr>
            <a:r>
              <a:rPr lang="en-US" dirty="0">
                <a:latin typeface="Calibri Light" panose="020F0302020204030204" pitchFamily="34" charset="0"/>
                <a:cs typeface="Calibri Light" panose="020F0302020204030204" pitchFamily="34" charset="0"/>
              </a:rPr>
              <a:t>One of the critical aspects of using the Hadith in the context of ethical reasoning is the validity of their epistemological claims – to be the certain and correctly reported words of the Prophet, which can then be relied upon for ethical reflection.</a:t>
            </a:r>
          </a:p>
          <a:p>
            <a:pPr marL="0" indent="0">
              <a:buNone/>
            </a:pPr>
            <a:endParaRPr lang="en-US" dirty="0">
              <a:latin typeface="Calibri Light" panose="020F0302020204030204" pitchFamily="34" charset="0"/>
              <a:cs typeface="Calibri Light" panose="020F0302020204030204" pitchFamily="34" charset="0"/>
            </a:endParaRPr>
          </a:p>
          <a:p>
            <a:pPr marL="0" indent="0">
              <a:buNone/>
            </a:pPr>
            <a:r>
              <a:rPr lang="en-US" dirty="0">
                <a:latin typeface="Calibri Light" panose="020F0302020204030204" pitchFamily="34" charset="0"/>
                <a:cs typeface="Calibri Light" panose="020F0302020204030204" pitchFamily="34" charset="0"/>
              </a:rPr>
              <a:t>This epistemological claim depends on the </a:t>
            </a:r>
            <a:r>
              <a:rPr lang="en-US" i="1" dirty="0">
                <a:latin typeface="Calibri Light" panose="020F0302020204030204" pitchFamily="34" charset="0"/>
                <a:cs typeface="Calibri Light" panose="020F0302020204030204" pitchFamily="34" charset="0"/>
              </a:rPr>
              <a:t>Isnad</a:t>
            </a:r>
            <a:r>
              <a:rPr lang="en-US" dirty="0">
                <a:latin typeface="Calibri Light" panose="020F0302020204030204" pitchFamily="34" charset="0"/>
                <a:cs typeface="Calibri Light" panose="020F0302020204030204" pitchFamily="34" charset="0"/>
              </a:rPr>
              <a:t> (Chain of narrators) of the Hadith – its ability to be traced from the collection of Hadith which contains it, through reliable and certain narrators, to the person of the Prophet Muhammad. </a:t>
            </a:r>
          </a:p>
          <a:p>
            <a:pPr lvl="1"/>
            <a:endParaRPr lang="en-GB" dirty="0">
              <a:latin typeface="Calibri Light" panose="020F0302020204030204" pitchFamily="34" charset="0"/>
              <a:cs typeface="Calibri Light" panose="020F0302020204030204" pitchFamily="34" charset="0"/>
            </a:endParaRPr>
          </a:p>
        </p:txBody>
      </p:sp>
      <p:sp>
        <p:nvSpPr>
          <p:cNvPr id="4" name="Text Placeholder 2">
            <a:extLst>
              <a:ext uri="{FF2B5EF4-FFF2-40B4-BE49-F238E27FC236}">
                <a16:creationId xmlns:a16="http://schemas.microsoft.com/office/drawing/2014/main" id="{B49E5BDD-FD01-422E-AA8E-CF0C751A6C6A}"/>
              </a:ext>
            </a:extLst>
          </p:cNvPr>
          <p:cNvSpPr txBox="1">
            <a:spLocks/>
          </p:cNvSpPr>
          <p:nvPr/>
        </p:nvSpPr>
        <p:spPr>
          <a:xfrm>
            <a:off x="7228114" y="1771195"/>
            <a:ext cx="4659083" cy="37678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a:lstStyle>
          <a:p>
            <a:pPr hangingPunct="1"/>
            <a:endParaRPr lang="en-US" dirty="0"/>
          </a:p>
          <a:p>
            <a:pPr hangingPunct="1"/>
            <a:endParaRPr lang="en-GB" dirty="0"/>
          </a:p>
        </p:txBody>
      </p:sp>
      <p:pic>
        <p:nvPicPr>
          <p:cNvPr id="6" name="Picture 5" descr="A picture containing text&#10;&#10;Description automatically generated">
            <a:extLst>
              <a:ext uri="{FF2B5EF4-FFF2-40B4-BE49-F238E27FC236}">
                <a16:creationId xmlns:a16="http://schemas.microsoft.com/office/drawing/2014/main" id="{69F208D3-C570-4E84-8E0A-5B7CD65C08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8784" y="648381"/>
            <a:ext cx="3580039" cy="4797990"/>
          </a:xfrm>
          <a:prstGeom prst="rect">
            <a:avLst/>
          </a:prstGeom>
        </p:spPr>
      </p:pic>
    </p:spTree>
    <p:extLst>
      <p:ext uri="{BB962C8B-B14F-4D97-AF65-F5344CB8AC3E}">
        <p14:creationId xmlns:p14="http://schemas.microsoft.com/office/powerpoint/2010/main" val="3493785794"/>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6F4AA52B-75B8-47F5-801A-CE70EE5EFC53}"/>
              </a:ext>
            </a:extLst>
          </p:cNvPr>
          <p:cNvGraphicFramePr/>
          <p:nvPr>
            <p:extLst>
              <p:ext uri="{D42A27DB-BD31-4B8C-83A1-F6EECF244321}">
                <p14:modId xmlns:p14="http://schemas.microsoft.com/office/powerpoint/2010/main" val="2394612024"/>
              </p:ext>
            </p:extLst>
          </p:nvPr>
        </p:nvGraphicFramePr>
        <p:xfrm>
          <a:off x="2032000" y="254135"/>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4628225"/>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62FD3-6FE8-4729-9875-AB8097FB34DC}"/>
              </a:ext>
            </a:extLst>
          </p:cNvPr>
          <p:cNvSpPr>
            <a:spLocks noGrp="1"/>
          </p:cNvSpPr>
          <p:nvPr>
            <p:ph type="title"/>
          </p:nvPr>
        </p:nvSpPr>
        <p:spPr/>
        <p:txBody>
          <a:bodyPr/>
          <a:lstStyle/>
          <a:p>
            <a:r>
              <a:rPr lang="en-GB" sz="4400" dirty="0">
                <a:latin typeface="Calibri Light" panose="020F0302020204030204" pitchFamily="34" charset="0"/>
                <a:cs typeface="Calibri Light" panose="020F0302020204030204" pitchFamily="34" charset="0"/>
              </a:rPr>
              <a:t>Sources - </a:t>
            </a:r>
            <a:r>
              <a:rPr lang="en-GB" sz="4400" i="1" dirty="0">
                <a:latin typeface="Calibri Light" panose="020F0302020204030204" pitchFamily="34" charset="0"/>
                <a:cs typeface="Calibri Light" panose="020F0302020204030204" pitchFamily="34" charset="0"/>
              </a:rPr>
              <a:t>Hadith</a:t>
            </a:r>
            <a:endParaRPr lang="en-GB"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A47EC93A-5103-4414-BDE2-C8FAC380EA16}"/>
              </a:ext>
            </a:extLst>
          </p:cNvPr>
          <p:cNvSpPr>
            <a:spLocks noGrp="1"/>
          </p:cNvSpPr>
          <p:nvPr>
            <p:ph type="body" sz="half" idx="1"/>
          </p:nvPr>
        </p:nvSpPr>
        <p:spPr/>
        <p:txBody>
          <a:bodyPr>
            <a:normAutofit fontScale="92500" lnSpcReduction="20000"/>
          </a:bodyPr>
          <a:lstStyle/>
          <a:p>
            <a:pPr marL="0" indent="0">
              <a:buNone/>
            </a:pPr>
            <a:r>
              <a:rPr lang="en-GB" dirty="0">
                <a:latin typeface="Calibri Light" panose="020F0302020204030204" pitchFamily="34" charset="0"/>
                <a:cs typeface="Calibri Light" panose="020F0302020204030204" pitchFamily="34" charset="0"/>
              </a:rPr>
              <a:t>To be authentic, a Hadith is generally required to demonstrate:</a:t>
            </a:r>
          </a:p>
          <a:p>
            <a:pPr marL="971550" lvl="1" indent="-514350">
              <a:buFont typeface="+mj-lt"/>
              <a:buAutoNum type="arabicPeriod"/>
            </a:pPr>
            <a:r>
              <a:rPr lang="en-GB" dirty="0">
                <a:latin typeface="Calibri Light" panose="020F0302020204030204" pitchFamily="34" charset="0"/>
                <a:cs typeface="Calibri Light" panose="020F0302020204030204" pitchFamily="34" charset="0"/>
              </a:rPr>
              <a:t>Continuity</a:t>
            </a:r>
          </a:p>
          <a:p>
            <a:pPr marL="971550" lvl="1" indent="-514350">
              <a:buFont typeface="+mj-lt"/>
              <a:buAutoNum type="arabicPeriod"/>
            </a:pPr>
            <a:r>
              <a:rPr lang="en-GB" dirty="0">
                <a:latin typeface="Calibri Light" panose="020F0302020204030204" pitchFamily="34" charset="0"/>
                <a:cs typeface="Calibri Light" panose="020F0302020204030204" pitchFamily="34" charset="0"/>
              </a:rPr>
              <a:t>Accuracy of narrators</a:t>
            </a:r>
          </a:p>
          <a:p>
            <a:pPr marL="1482089" lvl="2" indent="-514350">
              <a:buFont typeface="+mj-lt"/>
              <a:buAutoNum type="alphaLcParenR"/>
            </a:pPr>
            <a:r>
              <a:rPr lang="en-GB" dirty="0">
                <a:latin typeface="Calibri Light" panose="020F0302020204030204" pitchFamily="34" charset="0"/>
                <a:cs typeface="Calibri Light" panose="020F0302020204030204" pitchFamily="34" charset="0"/>
              </a:rPr>
              <a:t>Memory</a:t>
            </a:r>
          </a:p>
          <a:p>
            <a:pPr marL="1482089" lvl="2" indent="-514350">
              <a:buFont typeface="+mj-lt"/>
              <a:buAutoNum type="alphaLcParenR"/>
            </a:pPr>
            <a:r>
              <a:rPr lang="en-GB" dirty="0">
                <a:latin typeface="Calibri Light" panose="020F0302020204030204" pitchFamily="34" charset="0"/>
                <a:cs typeface="Calibri Light" panose="020F0302020204030204" pitchFamily="34" charset="0"/>
              </a:rPr>
              <a:t>Documentation  </a:t>
            </a:r>
          </a:p>
          <a:p>
            <a:pPr marL="971550" lvl="1" indent="-514350">
              <a:buFont typeface="+mj-lt"/>
              <a:buAutoNum type="arabicPeriod"/>
            </a:pPr>
            <a:r>
              <a:rPr lang="en-GB" dirty="0">
                <a:latin typeface="Calibri Light" panose="020F0302020204030204" pitchFamily="34" charset="0"/>
                <a:cs typeface="Calibri Light" panose="020F0302020204030204" pitchFamily="34" charset="0"/>
              </a:rPr>
              <a:t>Integrity  of narrators’ character  </a:t>
            </a:r>
          </a:p>
          <a:p>
            <a:pPr marL="971550" lvl="1" indent="-514350">
              <a:buFont typeface="+mj-lt"/>
              <a:buAutoNum type="arabicPeriod"/>
            </a:pPr>
            <a:r>
              <a:rPr lang="en-GB" dirty="0">
                <a:latin typeface="Calibri Light" panose="020F0302020204030204" pitchFamily="34" charset="0"/>
                <a:cs typeface="Calibri Light" panose="020F0302020204030204" pitchFamily="34" charset="0"/>
              </a:rPr>
              <a:t>Void of anomaly</a:t>
            </a:r>
          </a:p>
          <a:p>
            <a:pPr marL="971550" lvl="1" indent="-514350">
              <a:buFont typeface="+mj-lt"/>
              <a:buAutoNum type="arabicPeriod"/>
            </a:pPr>
            <a:r>
              <a:rPr lang="en-GB" dirty="0">
                <a:latin typeface="Calibri Light" panose="020F0302020204030204" pitchFamily="34" charset="0"/>
                <a:cs typeface="Calibri Light" panose="020F0302020204030204" pitchFamily="34" charset="0"/>
              </a:rPr>
              <a:t>Void of defects </a:t>
            </a:r>
          </a:p>
          <a:p>
            <a:endParaRPr lang="en-GB" dirty="0">
              <a:latin typeface="Calibri Light" panose="020F0302020204030204" pitchFamily="34" charset="0"/>
              <a:cs typeface="Calibri Light" panose="020F0302020204030204" pitchFamily="34" charset="0"/>
            </a:endParaRPr>
          </a:p>
        </p:txBody>
      </p:sp>
      <p:pic>
        <p:nvPicPr>
          <p:cNvPr id="5" name="Picture 4" descr="A picture containing text&#10;&#10;Description automatically generated">
            <a:extLst>
              <a:ext uri="{FF2B5EF4-FFF2-40B4-BE49-F238E27FC236}">
                <a16:creationId xmlns:a16="http://schemas.microsoft.com/office/drawing/2014/main" id="{80BE6FCC-CDBA-48A7-8232-B4B092544B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65957" y="1825625"/>
            <a:ext cx="4137208" cy="3114886"/>
          </a:xfrm>
          <a:prstGeom prst="rect">
            <a:avLst/>
          </a:prstGeom>
        </p:spPr>
      </p:pic>
    </p:spTree>
    <p:extLst>
      <p:ext uri="{BB962C8B-B14F-4D97-AF65-F5344CB8AC3E}">
        <p14:creationId xmlns:p14="http://schemas.microsoft.com/office/powerpoint/2010/main" val="3323027622"/>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50C40-9C4E-4C23-92A0-CABB282307E7}"/>
              </a:ext>
            </a:extLst>
          </p:cNvPr>
          <p:cNvSpPr>
            <a:spLocks noGrp="1"/>
          </p:cNvSpPr>
          <p:nvPr>
            <p:ph type="title"/>
          </p:nvPr>
        </p:nvSpPr>
        <p:spPr>
          <a:xfrm>
            <a:off x="838200" y="365125"/>
            <a:ext cx="3244273" cy="899383"/>
          </a:xfrm>
        </p:spPr>
        <p:txBody>
          <a:bodyPr>
            <a:normAutofit fontScale="90000"/>
          </a:bodyPr>
          <a:lstStyle/>
          <a:p>
            <a:r>
              <a:rPr lang="en-GB" dirty="0">
                <a:latin typeface="Calibri Light" panose="020F0302020204030204" pitchFamily="34" charset="0"/>
                <a:cs typeface="Calibri Light" panose="020F0302020204030204" pitchFamily="34" charset="0"/>
              </a:rPr>
              <a:t>Common link Theory</a:t>
            </a:r>
          </a:p>
        </p:txBody>
      </p:sp>
      <p:sp>
        <p:nvSpPr>
          <p:cNvPr id="3" name="Text Placeholder 2">
            <a:extLst>
              <a:ext uri="{FF2B5EF4-FFF2-40B4-BE49-F238E27FC236}">
                <a16:creationId xmlns:a16="http://schemas.microsoft.com/office/drawing/2014/main" id="{DC72C091-8F12-4854-9D54-F153BC023C22}"/>
              </a:ext>
            </a:extLst>
          </p:cNvPr>
          <p:cNvSpPr>
            <a:spLocks noGrp="1"/>
          </p:cNvSpPr>
          <p:nvPr>
            <p:ph type="body" sz="half" idx="1"/>
          </p:nvPr>
        </p:nvSpPr>
        <p:spPr>
          <a:xfrm>
            <a:off x="838200" y="1825625"/>
            <a:ext cx="3064496" cy="3767867"/>
          </a:xfrm>
        </p:spPr>
        <p:txBody>
          <a:bodyPr/>
          <a:lstStyle/>
          <a:p>
            <a:pPr marL="0" indent="0">
              <a:buNone/>
            </a:pPr>
            <a:r>
              <a:rPr lang="en-GB" dirty="0" err="1">
                <a:latin typeface="Calibri Light" panose="020F0302020204030204" pitchFamily="34" charset="0"/>
                <a:cs typeface="Calibri Light" panose="020F0302020204030204" pitchFamily="34" charset="0"/>
              </a:rPr>
              <a:t>Goldzieher</a:t>
            </a:r>
            <a:r>
              <a:rPr lang="en-GB" dirty="0">
                <a:latin typeface="Calibri Light" panose="020F0302020204030204" pitchFamily="34" charset="0"/>
                <a:cs typeface="Calibri Light" panose="020F0302020204030204" pitchFamily="34" charset="0"/>
              </a:rPr>
              <a:t> </a:t>
            </a:r>
          </a:p>
          <a:p>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Joseph Schacht </a:t>
            </a:r>
          </a:p>
          <a:p>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G. H. A. </a:t>
            </a:r>
            <a:r>
              <a:rPr lang="en-GB" dirty="0" err="1">
                <a:latin typeface="Calibri Light" panose="020F0302020204030204" pitchFamily="34" charset="0"/>
                <a:cs typeface="Calibri Light" panose="020F0302020204030204" pitchFamily="34" charset="0"/>
              </a:rPr>
              <a:t>Juynboll</a:t>
            </a: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(Encyclopaedia of Canonical Hadith) </a:t>
            </a:r>
          </a:p>
        </p:txBody>
      </p:sp>
      <p:pic>
        <p:nvPicPr>
          <p:cNvPr id="2050" name="Picture 2">
            <a:extLst>
              <a:ext uri="{FF2B5EF4-FFF2-40B4-BE49-F238E27FC236}">
                <a16:creationId xmlns:a16="http://schemas.microsoft.com/office/drawing/2014/main" id="{F9FC15A7-C1E4-479D-8654-1D7950AA2F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00942" y="221861"/>
            <a:ext cx="6259397" cy="5245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7847615"/>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316DF-35AF-4076-84CD-2144FAC9DA37}"/>
              </a:ext>
            </a:extLst>
          </p:cNvPr>
          <p:cNvSpPr>
            <a:spLocks noGrp="1"/>
          </p:cNvSpPr>
          <p:nvPr>
            <p:ph type="title"/>
          </p:nvPr>
        </p:nvSpPr>
        <p:spPr/>
        <p:txBody>
          <a:bodyPr/>
          <a:lstStyle/>
          <a:p>
            <a:r>
              <a:rPr lang="en-GB" sz="4400" dirty="0">
                <a:latin typeface="Calibri Light" panose="020F0302020204030204" pitchFamily="34" charset="0"/>
                <a:cs typeface="Calibri Light" panose="020F0302020204030204" pitchFamily="34" charset="0"/>
              </a:rPr>
              <a:t>Sources - </a:t>
            </a:r>
            <a:r>
              <a:rPr lang="en-GB" sz="4400" i="1" dirty="0">
                <a:latin typeface="Calibri Light" panose="020F0302020204030204" pitchFamily="34" charset="0"/>
                <a:cs typeface="Calibri Light" panose="020F0302020204030204" pitchFamily="34" charset="0"/>
              </a:rPr>
              <a:t>Hadith</a:t>
            </a:r>
            <a:endParaRPr lang="en-GB"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3B6ECFC5-9462-4DF1-B12F-F7249C34019D}"/>
              </a:ext>
            </a:extLst>
          </p:cNvPr>
          <p:cNvSpPr>
            <a:spLocks noGrp="1"/>
          </p:cNvSpPr>
          <p:nvPr>
            <p:ph type="body" sz="half" idx="1"/>
          </p:nvPr>
        </p:nvSpPr>
        <p:spPr/>
        <p:txBody>
          <a:bodyPr>
            <a:normAutofit fontScale="92500" lnSpcReduction="10000"/>
          </a:bodyPr>
          <a:lstStyle/>
          <a:p>
            <a:pPr marL="0" indent="0">
              <a:buNone/>
            </a:pPr>
            <a:r>
              <a:rPr lang="en-US" dirty="0">
                <a:latin typeface="Calibri Light" panose="020F0302020204030204" pitchFamily="34" charset="0"/>
                <a:cs typeface="Calibri Light" panose="020F0302020204030204" pitchFamily="34" charset="0"/>
              </a:rPr>
              <a:t>Another question of relevance to the use of the Hadith within ethical reflection is the </a:t>
            </a:r>
            <a:r>
              <a:rPr lang="en-GB" dirty="0">
                <a:latin typeface="Calibri Light" panose="020F0302020204030204" pitchFamily="34" charset="0"/>
                <a:cs typeface="Calibri Light" panose="020F0302020204030204" pitchFamily="34" charset="0"/>
              </a:rPr>
              <a:t>interpreter’s qualifications to do so – what skills and knowledge and moral qualities does an interpreter require in order to be a reliable source of knowledge?</a:t>
            </a:r>
          </a:p>
          <a:p>
            <a:pPr marL="0" indent="0">
              <a:buNone/>
            </a:pPr>
            <a:r>
              <a:rPr lang="en-GB" dirty="0">
                <a:latin typeface="Calibri Light" panose="020F0302020204030204" pitchFamily="34" charset="0"/>
                <a:cs typeface="Calibri Light" panose="020F0302020204030204" pitchFamily="34" charset="0"/>
              </a:rPr>
              <a:t>After all, ethical acts showcase and have a reflection on our ability to reason well. </a:t>
            </a:r>
          </a:p>
        </p:txBody>
      </p:sp>
      <p:pic>
        <p:nvPicPr>
          <p:cNvPr id="5" name="Picture 4" descr="A picture containing text, ax, weapon&#10;&#10;Description automatically generated">
            <a:extLst>
              <a:ext uri="{FF2B5EF4-FFF2-40B4-BE49-F238E27FC236}">
                <a16:creationId xmlns:a16="http://schemas.microsoft.com/office/drawing/2014/main" id="{56553D1D-EC07-40CE-926F-B67A07214C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2462" y="663379"/>
            <a:ext cx="3669749" cy="4403699"/>
          </a:xfrm>
          <a:prstGeom prst="rect">
            <a:avLst/>
          </a:prstGeom>
        </p:spPr>
      </p:pic>
    </p:spTree>
    <p:extLst>
      <p:ext uri="{BB962C8B-B14F-4D97-AF65-F5344CB8AC3E}">
        <p14:creationId xmlns:p14="http://schemas.microsoft.com/office/powerpoint/2010/main" val="381016235"/>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44E2DB9-C84A-4DAD-B2AD-20931C382FCE}"/>
              </a:ext>
            </a:extLst>
          </p:cNvPr>
          <p:cNvSpPr>
            <a:spLocks noGrp="1"/>
          </p:cNvSpPr>
          <p:nvPr>
            <p:ph type="body" sz="half" idx="1"/>
          </p:nvPr>
        </p:nvSpPr>
        <p:spPr>
          <a:xfrm>
            <a:off x="838199" y="1825625"/>
            <a:ext cx="10310091" cy="3767867"/>
          </a:xfrm>
        </p:spPr>
        <p:txBody>
          <a:bodyPr/>
          <a:lstStyle/>
          <a:p>
            <a:pPr marL="514350" indent="-514350">
              <a:buFont typeface="+mj-lt"/>
              <a:buAutoNum type="arabicPeriod"/>
            </a:pPr>
            <a:r>
              <a:rPr lang="en-US" dirty="0">
                <a:latin typeface="Calibri Light" panose="020F0302020204030204" pitchFamily="34" charset="0"/>
                <a:cs typeface="Calibri Light" panose="020F0302020204030204" pitchFamily="34" charset="0"/>
              </a:rPr>
              <a:t>Knowledgeable of Arabic language and culture </a:t>
            </a:r>
          </a:p>
          <a:p>
            <a:pPr marL="514350" indent="-514350">
              <a:buFont typeface="+mj-lt"/>
              <a:buAutoNum type="arabicPeriod"/>
            </a:pPr>
            <a:r>
              <a:rPr lang="en-US" dirty="0">
                <a:latin typeface="Calibri Light" panose="020F0302020204030204" pitchFamily="34" charset="0"/>
                <a:cs typeface="Calibri Light" panose="020F0302020204030204" pitchFamily="34" charset="0"/>
              </a:rPr>
              <a:t>Knowledgeable of Quran formation and abrogation</a:t>
            </a:r>
          </a:p>
          <a:p>
            <a:pPr marL="514350" indent="-514350">
              <a:buFont typeface="+mj-lt"/>
              <a:buAutoNum type="arabicPeriod"/>
            </a:pPr>
            <a:r>
              <a:rPr lang="en-US" dirty="0">
                <a:latin typeface="Calibri Light" panose="020F0302020204030204" pitchFamily="34" charset="0"/>
                <a:cs typeface="Calibri Light" panose="020F0302020204030204" pitchFamily="34" charset="0"/>
              </a:rPr>
              <a:t>Knowledgeable Hadith material and criticism  </a:t>
            </a:r>
          </a:p>
          <a:p>
            <a:pPr marL="514350" indent="-514350">
              <a:buFont typeface="+mj-lt"/>
              <a:buAutoNum type="arabicPeriod"/>
            </a:pPr>
            <a:r>
              <a:rPr lang="en-US" dirty="0">
                <a:latin typeface="Calibri Light" panose="020F0302020204030204" pitchFamily="34" charset="0"/>
                <a:cs typeface="Calibri Light" panose="020F0302020204030204" pitchFamily="34" charset="0"/>
              </a:rPr>
              <a:t>Knowledgeable of previous interpretations</a:t>
            </a:r>
          </a:p>
          <a:p>
            <a:pPr marL="514350" indent="-514350">
              <a:buFont typeface="+mj-lt"/>
              <a:buAutoNum type="arabicPeriod"/>
            </a:pPr>
            <a:r>
              <a:rPr lang="en-US" dirty="0">
                <a:latin typeface="Calibri Light" panose="020F0302020204030204" pitchFamily="34" charset="0"/>
                <a:cs typeface="Calibri Light" panose="020F0302020204030204" pitchFamily="34" charset="0"/>
              </a:rPr>
              <a:t>Knowledgeable of deduction and analogy methods </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175821164"/>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Autofit/>
          </a:bodyPr>
          <a:lstStyle/>
          <a:p>
            <a:pPr algn="ctr"/>
            <a:r>
              <a:rPr lang="en-GB" sz="6000" dirty="0">
                <a:latin typeface="Calibri Light" panose="020F0302020204030204" pitchFamily="34" charset="0"/>
                <a:cs typeface="Calibri Light" panose="020F0302020204030204" pitchFamily="34" charset="0"/>
              </a:rPr>
              <a:t>Methods of </a:t>
            </a:r>
            <a:r>
              <a:rPr lang="en-GB" sz="6000" i="1" dirty="0">
                <a:latin typeface="Calibri Light" panose="020F0302020204030204" pitchFamily="34" charset="0"/>
                <a:cs typeface="Calibri Light" panose="020F0302020204030204" pitchFamily="34" charset="0"/>
              </a:rPr>
              <a:t>Fiqh</a:t>
            </a:r>
          </a:p>
        </p:txBody>
      </p:sp>
      <p:sp>
        <p:nvSpPr>
          <p:cNvPr id="5" name="Subtitle 4"/>
          <p:cNvSpPr>
            <a:spLocks noGrp="1"/>
          </p:cNvSpPr>
          <p:nvPr>
            <p:ph type="subTitle" idx="1"/>
          </p:nvPr>
        </p:nvSpPr>
        <p:spPr/>
        <p:txBody>
          <a:bodyPr>
            <a:normAutofit/>
          </a:bodyPr>
          <a:lstStyle/>
          <a:p>
            <a:r>
              <a:rPr lang="en-GB" sz="2400" dirty="0">
                <a:solidFill>
                  <a:schemeClr val="tx1"/>
                </a:solidFill>
                <a:latin typeface="Calibri Light" panose="020F0302020204030204" pitchFamily="34" charset="0"/>
                <a:cs typeface="Calibri Light" panose="020F0302020204030204" pitchFamily="34" charset="0"/>
              </a:rPr>
              <a:t>HPRS5053 / 6053</a:t>
            </a:r>
          </a:p>
          <a:p>
            <a:endParaRPr lang="en-GB" sz="2400" dirty="0">
              <a:solidFill>
                <a:schemeClr val="tx1"/>
              </a:solidFill>
              <a:latin typeface="Calibri Light" panose="020F0302020204030204" pitchFamily="34" charset="0"/>
              <a:cs typeface="Calibri Light" panose="020F0302020204030204" pitchFamily="34" charset="0"/>
            </a:endParaRPr>
          </a:p>
          <a:p>
            <a:r>
              <a:rPr lang="en-GB" sz="2400" dirty="0">
                <a:solidFill>
                  <a:schemeClr val="tx1"/>
                </a:solidFill>
                <a:latin typeface="Calibri Light" panose="020F0302020204030204" pitchFamily="34" charset="0"/>
                <a:cs typeface="Calibri Light" panose="020F0302020204030204" pitchFamily="34" charset="0"/>
              </a:rPr>
              <a:t>Dr Angus M Slater</a:t>
            </a:r>
          </a:p>
          <a:p>
            <a:endParaRPr lang="en-GB" sz="2400" dirty="0">
              <a:solidFill>
                <a:schemeClr val="tx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330305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A7C96-B6D5-4342-ADB9-59CBD798A312}"/>
              </a:ext>
            </a:extLst>
          </p:cNvPr>
          <p:cNvSpPr>
            <a:spLocks noGrp="1"/>
          </p:cNvSpPr>
          <p:nvPr>
            <p:ph type="title"/>
          </p:nvPr>
        </p:nvSpPr>
        <p:spPr/>
        <p:txBody>
          <a:bodyPr/>
          <a:lstStyle/>
          <a:p>
            <a:r>
              <a:rPr lang="en-GB" sz="4400" dirty="0">
                <a:latin typeface="Calibri Light" panose="020F0302020204030204" pitchFamily="34" charset="0"/>
                <a:cs typeface="Calibri Light" panose="020F0302020204030204" pitchFamily="34" charset="0"/>
              </a:rPr>
              <a:t>Methods of </a:t>
            </a:r>
            <a:r>
              <a:rPr lang="en-GB" sz="4400" i="1" dirty="0">
                <a:latin typeface="Calibri Light" panose="020F0302020204030204" pitchFamily="34" charset="0"/>
                <a:cs typeface="Calibri Light" panose="020F0302020204030204" pitchFamily="34" charset="0"/>
              </a:rPr>
              <a:t>Fiqh</a:t>
            </a:r>
            <a:endParaRPr lang="en-GB"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86B7E264-2C07-4ECB-9F31-68B6E9F6193B}"/>
              </a:ext>
            </a:extLst>
          </p:cNvPr>
          <p:cNvSpPr>
            <a:spLocks noGrp="1"/>
          </p:cNvSpPr>
          <p:nvPr>
            <p:ph type="body" sz="half" idx="1"/>
          </p:nvPr>
        </p:nvSpPr>
        <p:spPr/>
        <p:txBody>
          <a:bodyPr>
            <a:normAutofit fontScale="77500" lnSpcReduction="20000"/>
          </a:bodyPr>
          <a:lstStyle/>
          <a:p>
            <a:pPr marL="0" indent="0">
              <a:buNone/>
            </a:pPr>
            <a:r>
              <a:rPr lang="en-GB" dirty="0">
                <a:latin typeface="Calibri Light" panose="020F0302020204030204" pitchFamily="34" charset="0"/>
                <a:cs typeface="Calibri Light" panose="020F0302020204030204" pitchFamily="34" charset="0"/>
              </a:rPr>
              <a:t>We left off the last lecture touching on the role of the </a:t>
            </a:r>
            <a:r>
              <a:rPr lang="en-GB" i="1" dirty="0">
                <a:latin typeface="Calibri Light" panose="020F0302020204030204" pitchFamily="34" charset="0"/>
                <a:cs typeface="Calibri Light" panose="020F0302020204030204" pitchFamily="34" charset="0"/>
              </a:rPr>
              <a:t>madhhabs</a:t>
            </a:r>
            <a:r>
              <a:rPr lang="en-GB" dirty="0">
                <a:latin typeface="Calibri Light" panose="020F0302020204030204" pitchFamily="34" charset="0"/>
                <a:cs typeface="Calibri Light" panose="020F0302020204030204" pitchFamily="34" charset="0"/>
              </a:rPr>
              <a:t>, or schools, of Islamic ethics – the groups that choose certain processes and sources to inform their ethical reasoning – as well as the way that ethical reasoning is expressed within society, through the role of </a:t>
            </a:r>
            <a:r>
              <a:rPr lang="en-GB" i="1" dirty="0">
                <a:latin typeface="Calibri Light" panose="020F0302020204030204" pitchFamily="34" charset="0"/>
                <a:cs typeface="Calibri Light" panose="020F0302020204030204" pitchFamily="34" charset="0"/>
              </a:rPr>
              <a:t>fatwa </a:t>
            </a:r>
            <a:r>
              <a:rPr lang="en-GB" dirty="0">
                <a:latin typeface="Calibri Light" panose="020F0302020204030204" pitchFamily="34" charset="0"/>
                <a:cs typeface="Calibri Light" panose="020F0302020204030204" pitchFamily="34" charset="0"/>
              </a:rPr>
              <a:t>issued by scholars. </a:t>
            </a:r>
          </a:p>
          <a:p>
            <a:pPr marL="0" indent="0">
              <a:buNone/>
            </a:pPr>
            <a:r>
              <a:rPr lang="en-GB" dirty="0">
                <a:latin typeface="Calibri Light" panose="020F0302020204030204" pitchFamily="34" charset="0"/>
                <a:cs typeface="Calibri Light" panose="020F0302020204030204" pitchFamily="34" charset="0"/>
              </a:rPr>
              <a:t>This process is somewhat idealised – the historical reality is contested and contemporary usage has been changed significantly (e.g. the internet) – but does provide a useful overlay to Islamic ethical practices. </a:t>
            </a:r>
          </a:p>
        </p:txBody>
      </p:sp>
      <p:pic>
        <p:nvPicPr>
          <p:cNvPr id="5" name="Picture 4">
            <a:extLst>
              <a:ext uri="{FF2B5EF4-FFF2-40B4-BE49-F238E27FC236}">
                <a16:creationId xmlns:a16="http://schemas.microsoft.com/office/drawing/2014/main" id="{6D29D885-E4E2-4407-A280-693995C096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59883" y="437502"/>
            <a:ext cx="3626304" cy="5076826"/>
          </a:xfrm>
          <a:prstGeom prst="rect">
            <a:avLst/>
          </a:prstGeom>
        </p:spPr>
      </p:pic>
    </p:spTree>
    <p:extLst>
      <p:ext uri="{BB962C8B-B14F-4D97-AF65-F5344CB8AC3E}">
        <p14:creationId xmlns:p14="http://schemas.microsoft.com/office/powerpoint/2010/main" val="64514768"/>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43590B-D2AE-4765-A0AB-D64A8A009E04}"/>
              </a:ext>
            </a:extLst>
          </p:cNvPr>
          <p:cNvPicPr>
            <a:picLocks noChangeAspect="1"/>
          </p:cNvPicPr>
          <p:nvPr/>
        </p:nvPicPr>
        <p:blipFill>
          <a:blip r:embed="rId2"/>
          <a:stretch>
            <a:fillRect/>
          </a:stretch>
        </p:blipFill>
        <p:spPr>
          <a:xfrm>
            <a:off x="919204" y="94457"/>
            <a:ext cx="10353591" cy="5294351"/>
          </a:xfrm>
          <a:prstGeom prst="rect">
            <a:avLst/>
          </a:prstGeom>
        </p:spPr>
      </p:pic>
    </p:spTree>
    <p:extLst>
      <p:ext uri="{BB962C8B-B14F-4D97-AF65-F5344CB8AC3E}">
        <p14:creationId xmlns:p14="http://schemas.microsoft.com/office/powerpoint/2010/main" val="3332798566"/>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B11C2-0983-4EBC-8FA6-7564977DCEE1}"/>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Loss of Dynamism</a:t>
            </a:r>
          </a:p>
        </p:txBody>
      </p:sp>
      <p:sp>
        <p:nvSpPr>
          <p:cNvPr id="3" name="Text Placeholder 2">
            <a:extLst>
              <a:ext uri="{FF2B5EF4-FFF2-40B4-BE49-F238E27FC236}">
                <a16:creationId xmlns:a16="http://schemas.microsoft.com/office/drawing/2014/main" id="{8393354B-9097-4BCF-83B9-59A158F2BC5A}"/>
              </a:ext>
            </a:extLst>
          </p:cNvPr>
          <p:cNvSpPr>
            <a:spLocks noGrp="1"/>
          </p:cNvSpPr>
          <p:nvPr>
            <p:ph type="body" sz="half" idx="1"/>
          </p:nvPr>
        </p:nvSpPr>
        <p:spPr/>
        <p:txBody>
          <a:bodyPr>
            <a:normAutofit fontScale="70000" lnSpcReduction="20000"/>
          </a:bodyPr>
          <a:lstStyle/>
          <a:p>
            <a:pPr marL="0" indent="0">
              <a:buNone/>
            </a:pPr>
            <a:r>
              <a:rPr lang="en-GB" dirty="0">
                <a:latin typeface="Calibri Light" panose="020F0302020204030204" pitchFamily="34" charset="0"/>
                <a:cs typeface="Calibri Light" panose="020F0302020204030204" pitchFamily="34" charset="0"/>
              </a:rPr>
              <a:t>Until 20th century, Shariah has been a universal legal and ethical system transcending cultural and national borders. Shariah in the modern world remains relatively underdeveloped mainly because: </a:t>
            </a:r>
          </a:p>
          <a:p>
            <a:pPr marL="514350" indent="-514350">
              <a:buAutoNum type="arabicPeriod"/>
            </a:pPr>
            <a:r>
              <a:rPr lang="en-GB" dirty="0">
                <a:latin typeface="Calibri Light" panose="020F0302020204030204" pitchFamily="34" charset="0"/>
                <a:cs typeface="Calibri Light" panose="020F0302020204030204" pitchFamily="34" charset="0"/>
              </a:rPr>
              <a:t>The closure of the gates of ijtihad (deductive reasoning) stalled the development of Shariah – circa 11</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century</a:t>
            </a:r>
          </a:p>
          <a:p>
            <a:pPr marL="514350" indent="-514350">
              <a:buAutoNum type="arabicPeriod"/>
            </a:pPr>
            <a:r>
              <a:rPr lang="en-GB" dirty="0">
                <a:latin typeface="Calibri Light" panose="020F0302020204030204" pitchFamily="34" charset="0"/>
                <a:cs typeface="Calibri Light" panose="020F0302020204030204" pitchFamily="34" charset="0"/>
              </a:rPr>
              <a:t>European Colonisation of the Muslim world in the 19th century has caused an abrupt halt in the development and application of Islamic law. </a:t>
            </a:r>
          </a:p>
          <a:p>
            <a:pPr marL="514350" indent="-514350">
              <a:buAutoNum type="arabicPeriod"/>
            </a:pPr>
            <a:r>
              <a:rPr lang="en-GB" dirty="0">
                <a:latin typeface="Calibri Light" panose="020F0302020204030204" pitchFamily="34" charset="0"/>
                <a:cs typeface="Calibri Light" panose="020F0302020204030204" pitchFamily="34" charset="0"/>
              </a:rPr>
              <a:t>Relegation of religious authority of scholars by authoritarian regimes in 20th Century to stop claim for justice and freedom.</a:t>
            </a:r>
          </a:p>
        </p:txBody>
      </p:sp>
      <p:pic>
        <p:nvPicPr>
          <p:cNvPr id="5" name="Picture 4" descr="Background pattern&#10;&#10;Description automatically generated">
            <a:extLst>
              <a:ext uri="{FF2B5EF4-FFF2-40B4-BE49-F238E27FC236}">
                <a16:creationId xmlns:a16="http://schemas.microsoft.com/office/drawing/2014/main" id="{7C78AECF-9F05-41F5-BAAC-DFD17864D4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03452" y="365125"/>
            <a:ext cx="3543300" cy="5080000"/>
          </a:xfrm>
          <a:prstGeom prst="rect">
            <a:avLst/>
          </a:prstGeom>
        </p:spPr>
      </p:pic>
    </p:spTree>
    <p:extLst>
      <p:ext uri="{BB962C8B-B14F-4D97-AF65-F5344CB8AC3E}">
        <p14:creationId xmlns:p14="http://schemas.microsoft.com/office/powerpoint/2010/main" val="2577348488"/>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3A323-734E-49B2-AF9F-39296A7B83AE}"/>
              </a:ext>
            </a:extLst>
          </p:cNvPr>
          <p:cNvSpPr>
            <a:spLocks noGrp="1"/>
          </p:cNvSpPr>
          <p:nvPr>
            <p:ph type="title"/>
          </p:nvPr>
        </p:nvSpPr>
        <p:spPr/>
        <p:txBody>
          <a:bodyPr/>
          <a:lstStyle/>
          <a:p>
            <a:r>
              <a:rPr lang="en-GB" i="1" dirty="0">
                <a:latin typeface="Calibri Light" panose="020F0302020204030204" pitchFamily="34" charset="0"/>
                <a:cs typeface="Calibri Light" panose="020F0302020204030204" pitchFamily="34" charset="0"/>
              </a:rPr>
              <a:t>Ijtihad</a:t>
            </a:r>
            <a:r>
              <a:rPr lang="en-GB" dirty="0">
                <a:latin typeface="Calibri Light" panose="020F0302020204030204" pitchFamily="34" charset="0"/>
                <a:cs typeface="Calibri Light" panose="020F0302020204030204" pitchFamily="34" charset="0"/>
              </a:rPr>
              <a:t> – Independent Reasoning</a:t>
            </a:r>
          </a:p>
        </p:txBody>
      </p:sp>
      <p:sp>
        <p:nvSpPr>
          <p:cNvPr id="3" name="Text Placeholder 2">
            <a:extLst>
              <a:ext uri="{FF2B5EF4-FFF2-40B4-BE49-F238E27FC236}">
                <a16:creationId xmlns:a16="http://schemas.microsoft.com/office/drawing/2014/main" id="{FC06B1FA-656F-4C05-B864-99065427F8F2}"/>
              </a:ext>
            </a:extLst>
          </p:cNvPr>
          <p:cNvSpPr>
            <a:spLocks noGrp="1"/>
          </p:cNvSpPr>
          <p:nvPr>
            <p:ph type="body" sz="half" idx="1"/>
          </p:nvPr>
        </p:nvSpPr>
        <p:spPr/>
        <p:txBody>
          <a:bodyPr>
            <a:normAutofit fontScale="85000" lnSpcReduction="20000"/>
          </a:bodyPr>
          <a:lstStyle/>
          <a:p>
            <a:pPr marL="0" indent="0">
              <a:buNone/>
            </a:pPr>
            <a:r>
              <a:rPr lang="en-GB" dirty="0">
                <a:latin typeface="Calibri Light" panose="020F0302020204030204" pitchFamily="34" charset="0"/>
                <a:cs typeface="Calibri Light" panose="020F0302020204030204" pitchFamily="34" charset="0"/>
              </a:rPr>
              <a:t>When an action is mentioned in the Qur’an or hadith, the correct action to be taken by a Muslim is considered to be straightforward. </a:t>
            </a:r>
          </a:p>
          <a:p>
            <a:pPr marL="0" indent="0">
              <a:buNone/>
            </a:pPr>
            <a:r>
              <a:rPr lang="en-GB" dirty="0">
                <a:latin typeface="Calibri Light" panose="020F0302020204030204" pitchFamily="34" charset="0"/>
                <a:cs typeface="Calibri Light" panose="020F0302020204030204" pitchFamily="34" charset="0"/>
              </a:rPr>
              <a:t>However, when there is no direct mention of a phenomenon, contemporary Islamic scholars must arrive at a religious judgment through interpretation, analogy, and personal reasoning, a process known as ijtihad.</a:t>
            </a:r>
          </a:p>
          <a:p>
            <a:pPr marL="0" indent="0">
              <a:buNone/>
            </a:pPr>
            <a:r>
              <a:rPr lang="en-GB" dirty="0">
                <a:latin typeface="Calibri Light" panose="020F0302020204030204" pitchFamily="34" charset="0"/>
                <a:cs typeface="Calibri Light" panose="020F0302020204030204" pitchFamily="34" charset="0"/>
              </a:rPr>
              <a:t>A scholar who carries out </a:t>
            </a:r>
            <a:r>
              <a:rPr lang="en-GB" i="1" dirty="0">
                <a:latin typeface="Calibri Light" panose="020F0302020204030204" pitchFamily="34" charset="0"/>
                <a:cs typeface="Calibri Light" panose="020F0302020204030204" pitchFamily="34" charset="0"/>
              </a:rPr>
              <a:t>ijtihad</a:t>
            </a:r>
            <a:r>
              <a:rPr lang="en-GB" dirty="0">
                <a:latin typeface="Calibri Light" panose="020F0302020204030204" pitchFamily="34" charset="0"/>
                <a:cs typeface="Calibri Light" panose="020F0302020204030204" pitchFamily="34" charset="0"/>
              </a:rPr>
              <a:t> is known as a </a:t>
            </a:r>
            <a:r>
              <a:rPr lang="en-GB" i="1" dirty="0">
                <a:latin typeface="Calibri Light" panose="020F0302020204030204" pitchFamily="34" charset="0"/>
                <a:cs typeface="Calibri Light" panose="020F0302020204030204" pitchFamily="34" charset="0"/>
              </a:rPr>
              <a:t>mujtahid</a:t>
            </a:r>
            <a:r>
              <a:rPr lang="en-GB" dirty="0">
                <a:latin typeface="Calibri Light" panose="020F0302020204030204" pitchFamily="34" charset="0"/>
                <a:cs typeface="Calibri Light" panose="020F0302020204030204" pitchFamily="34" charset="0"/>
              </a:rPr>
              <a:t>.</a:t>
            </a:r>
          </a:p>
        </p:txBody>
      </p:sp>
      <p:pic>
        <p:nvPicPr>
          <p:cNvPr id="5" name="Picture 4" descr="A black and white drawing of a lion&#10;&#10;Description automatically generated with medium confidence">
            <a:extLst>
              <a:ext uri="{FF2B5EF4-FFF2-40B4-BE49-F238E27FC236}">
                <a16:creationId xmlns:a16="http://schemas.microsoft.com/office/drawing/2014/main" id="{311D24AA-3232-4140-B02E-3DC092A0A3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2151" y="1444853"/>
            <a:ext cx="4148639" cy="4148639"/>
          </a:xfrm>
          <a:prstGeom prst="rect">
            <a:avLst/>
          </a:prstGeom>
        </p:spPr>
      </p:pic>
    </p:spTree>
    <p:extLst>
      <p:ext uri="{BB962C8B-B14F-4D97-AF65-F5344CB8AC3E}">
        <p14:creationId xmlns:p14="http://schemas.microsoft.com/office/powerpoint/2010/main" val="230720802"/>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3EC79-8C56-4364-BFF1-FF07D2197C57}"/>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Doing </a:t>
            </a:r>
            <a:r>
              <a:rPr lang="en-GB" i="1" dirty="0">
                <a:latin typeface="Calibri Light" panose="020F0302020204030204" pitchFamily="34" charset="0"/>
                <a:cs typeface="Calibri Light" panose="020F0302020204030204" pitchFamily="34" charset="0"/>
              </a:rPr>
              <a:t>Shari’ah - </a:t>
            </a:r>
            <a:r>
              <a:rPr lang="ar-AE" dirty="0">
                <a:effectLst/>
                <a:latin typeface="Calibri Light" panose="020F0302020204030204" pitchFamily="34" charset="0"/>
                <a:cs typeface="Calibri Light" panose="020F0302020204030204" pitchFamily="34" charset="0"/>
              </a:rPr>
              <a:t>شَرِيعَة</a:t>
            </a:r>
            <a:r>
              <a:rPr lang="ar-AE" dirty="0">
                <a:latin typeface="Calibri Light" panose="020F0302020204030204" pitchFamily="34" charset="0"/>
                <a:cs typeface="Calibri Light" panose="020F0302020204030204" pitchFamily="34" charset="0"/>
              </a:rPr>
              <a:t>‎ </a:t>
            </a:r>
            <a:endParaRPr lang="en-GB"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34782AF8-1E36-4117-B43E-750F0737A7E8}"/>
              </a:ext>
            </a:extLst>
          </p:cNvPr>
          <p:cNvSpPr>
            <a:spLocks noGrp="1"/>
          </p:cNvSpPr>
          <p:nvPr>
            <p:ph type="body" idx="1"/>
          </p:nvPr>
        </p:nvSpPr>
        <p:spPr/>
        <p:txBody>
          <a:bodyPr/>
          <a:lstStyle/>
          <a:p>
            <a:r>
              <a:rPr lang="en-GB" dirty="0">
                <a:latin typeface="Calibri Light" panose="020F0302020204030204" pitchFamily="34" charset="0"/>
                <a:cs typeface="Calibri Light" panose="020F0302020204030204" pitchFamily="34" charset="0"/>
              </a:rPr>
              <a:t>How do we </a:t>
            </a:r>
            <a:r>
              <a:rPr lang="en-GB" i="1" dirty="0">
                <a:latin typeface="Calibri Light" panose="020F0302020204030204" pitchFamily="34" charset="0"/>
                <a:cs typeface="Calibri Light" panose="020F0302020204030204" pitchFamily="34" charset="0"/>
              </a:rPr>
              <a:t>do</a:t>
            </a:r>
            <a:r>
              <a:rPr lang="en-GB" dirty="0">
                <a:latin typeface="Calibri Light" panose="020F0302020204030204" pitchFamily="34" charset="0"/>
                <a:cs typeface="Calibri Light" panose="020F0302020204030204" pitchFamily="34" charset="0"/>
              </a:rPr>
              <a:t> Islamic Law?</a:t>
            </a:r>
          </a:p>
        </p:txBody>
      </p:sp>
    </p:spTree>
    <p:extLst>
      <p:ext uri="{BB962C8B-B14F-4D97-AF65-F5344CB8AC3E}">
        <p14:creationId xmlns:p14="http://schemas.microsoft.com/office/powerpoint/2010/main" val="1299563231"/>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1A542-2DE9-4C99-8FB3-F0EF65D29912}"/>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Doing </a:t>
            </a:r>
            <a:r>
              <a:rPr lang="en-GB" i="1" dirty="0">
                <a:latin typeface="Calibri Light" panose="020F0302020204030204" pitchFamily="34" charset="0"/>
                <a:cs typeface="Calibri Light" panose="020F0302020204030204" pitchFamily="34" charset="0"/>
              </a:rPr>
              <a:t>Shari’ah</a:t>
            </a:r>
            <a:endParaRPr lang="en-GB" dirty="0">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85F3AB42-DE1D-42E7-9BCB-A19FEED94A30}"/>
              </a:ext>
            </a:extLst>
          </p:cNvPr>
          <p:cNvSpPr>
            <a:spLocks noGrp="1"/>
          </p:cNvSpPr>
          <p:nvPr>
            <p:ph sz="half" idx="1"/>
          </p:nvPr>
        </p:nvSpPr>
        <p:spPr>
          <a:xfrm>
            <a:off x="609600" y="1600201"/>
            <a:ext cx="5384800" cy="4007497"/>
          </a:xfrm>
        </p:spPr>
        <p:txBody>
          <a:bodyPr>
            <a:normAutofit fontScale="92500" lnSpcReduction="20000"/>
          </a:bodyPr>
          <a:lstStyle/>
          <a:p>
            <a:pPr marL="0" indent="0">
              <a:buNone/>
            </a:pPr>
            <a:r>
              <a:rPr lang="en-GB" sz="2600" dirty="0">
                <a:latin typeface="Calibri Light" panose="020F0302020204030204" pitchFamily="34" charset="0"/>
                <a:cs typeface="Calibri Light" panose="020F0302020204030204" pitchFamily="34" charset="0"/>
              </a:rPr>
              <a:t>Given that the </a:t>
            </a:r>
            <a:r>
              <a:rPr lang="en-GB" sz="2600" i="1" dirty="0" err="1">
                <a:latin typeface="Calibri Light" panose="020F0302020204030204" pitchFamily="34" charset="0"/>
                <a:cs typeface="Calibri Light" panose="020F0302020204030204" pitchFamily="34" charset="0"/>
              </a:rPr>
              <a:t>shari’ah</a:t>
            </a:r>
            <a:r>
              <a:rPr lang="en-GB" sz="2600" i="1" dirty="0">
                <a:latin typeface="Calibri Light" panose="020F0302020204030204" pitchFamily="34" charset="0"/>
                <a:cs typeface="Calibri Light" panose="020F0302020204030204" pitchFamily="34" charset="0"/>
              </a:rPr>
              <a:t> </a:t>
            </a:r>
            <a:r>
              <a:rPr lang="en-GB" sz="2600" dirty="0">
                <a:latin typeface="Calibri Light" panose="020F0302020204030204" pitchFamily="34" charset="0"/>
                <a:cs typeface="Calibri Light" panose="020F0302020204030204" pitchFamily="34" charset="0"/>
              </a:rPr>
              <a:t>adjudicates the moral status of all actions and contexts that humanity may have to face in attempting to follow the will of God, it has developed an intricate system of moral categorisation for behaviours (whether personal or public) and a set methodology for attempting to discern the divine will in new situations.</a:t>
            </a:r>
          </a:p>
          <a:p>
            <a:pPr marL="0" indent="0">
              <a:buNone/>
            </a:pPr>
            <a:endParaRPr lang="en-GB" sz="2600" dirty="0">
              <a:latin typeface="Calibri Light" panose="020F0302020204030204" pitchFamily="34" charset="0"/>
              <a:cs typeface="Calibri Light" panose="020F0302020204030204" pitchFamily="34" charset="0"/>
            </a:endParaRPr>
          </a:p>
          <a:p>
            <a:pPr marL="0" indent="0">
              <a:buNone/>
            </a:pPr>
            <a:r>
              <a:rPr lang="en-GB" sz="2600" dirty="0">
                <a:latin typeface="Calibri Light" panose="020F0302020204030204" pitchFamily="34" charset="0"/>
                <a:cs typeface="Calibri Light" panose="020F0302020204030204" pitchFamily="34" charset="0"/>
              </a:rPr>
              <a:t>I want us to use an example of a behaviour and follow it through this system, taking each specific aspect of moral reasoning in turn. </a:t>
            </a:r>
          </a:p>
          <a:p>
            <a:pPr marL="0" indent="0">
              <a:buNone/>
            </a:pPr>
            <a:endParaRPr lang="en-GB" dirty="0">
              <a:latin typeface="Calibri Light" panose="020F0302020204030204" pitchFamily="34" charset="0"/>
              <a:cs typeface="Calibri Light" panose="020F0302020204030204" pitchFamily="34" charset="0"/>
            </a:endParaRPr>
          </a:p>
        </p:txBody>
      </p:sp>
      <p:pic>
        <p:nvPicPr>
          <p:cNvPr id="6" name="Content Placeholder 5" descr="A picture containing text, glass&#10;&#10;Description automatically generated">
            <a:extLst>
              <a:ext uri="{FF2B5EF4-FFF2-40B4-BE49-F238E27FC236}">
                <a16:creationId xmlns:a16="http://schemas.microsoft.com/office/drawing/2014/main" id="{44DE6FB2-8B6E-4764-9B60-DA0AB1E42B8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41622" y="899577"/>
            <a:ext cx="4512178" cy="4512178"/>
          </a:xfrm>
        </p:spPr>
      </p:pic>
    </p:spTree>
    <p:extLst>
      <p:ext uri="{BB962C8B-B14F-4D97-AF65-F5344CB8AC3E}">
        <p14:creationId xmlns:p14="http://schemas.microsoft.com/office/powerpoint/2010/main" val="42389113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Categories of behaviour</a:t>
            </a:r>
          </a:p>
        </p:txBody>
      </p:sp>
      <p:sp>
        <p:nvSpPr>
          <p:cNvPr id="3" name="Content Placeholder 2"/>
          <p:cNvSpPr>
            <a:spLocks noGrp="1"/>
          </p:cNvSpPr>
          <p:nvPr>
            <p:ph sz="half" idx="1"/>
          </p:nvPr>
        </p:nvSpPr>
        <p:spPr/>
        <p:txBody>
          <a:bodyPr>
            <a:normAutofit fontScale="55000" lnSpcReduction="20000"/>
          </a:bodyPr>
          <a:lstStyle/>
          <a:p>
            <a:pPr marL="0" indent="0">
              <a:buNone/>
            </a:pPr>
            <a:r>
              <a:rPr lang="en-GB" dirty="0">
                <a:latin typeface="Calibri Light" panose="020F0302020204030204" pitchFamily="34" charset="0"/>
                <a:cs typeface="Calibri Light" panose="020F0302020204030204" pitchFamily="34" charset="0"/>
              </a:rPr>
              <a:t>As a reminder, there are five main categories which guide Muslim behaviour.</a:t>
            </a:r>
          </a:p>
          <a:p>
            <a:r>
              <a:rPr lang="en-GB" dirty="0" err="1">
                <a:latin typeface="Calibri Light" panose="020F0302020204030204" pitchFamily="34" charset="0"/>
                <a:cs typeface="Calibri Light" panose="020F0302020204030204" pitchFamily="34" charset="0"/>
              </a:rPr>
              <a:t>Fardh</a:t>
            </a:r>
            <a:r>
              <a:rPr lang="en-GB" dirty="0">
                <a:latin typeface="Calibri Light" panose="020F0302020204030204" pitchFamily="34" charset="0"/>
                <a:cs typeface="Calibri Light" panose="020F0302020204030204" pitchFamily="34" charset="0"/>
              </a:rPr>
              <a:t> - Those acts that are commanded are required or obligatory. Disobedience is worthy of punishment and obedience is rewarded in eternity. </a:t>
            </a:r>
          </a:p>
          <a:p>
            <a:r>
              <a:rPr lang="en-GB" dirty="0" err="1">
                <a:latin typeface="Calibri Light" panose="020F0302020204030204" pitchFamily="34" charset="0"/>
                <a:cs typeface="Calibri Light" panose="020F0302020204030204" pitchFamily="34" charset="0"/>
              </a:rPr>
              <a:t>Mandub</a:t>
            </a:r>
            <a:r>
              <a:rPr lang="en-GB" dirty="0">
                <a:latin typeface="Calibri Light" panose="020F0302020204030204" pitchFamily="34" charset="0"/>
                <a:cs typeface="Calibri Light" panose="020F0302020204030204" pitchFamily="34" charset="0"/>
              </a:rPr>
              <a:t> - Those acts that are recommended are deemed commendable, but not required. Although failure to do them is not punishable, accomplishing recommended acts is worthy of reward.</a:t>
            </a:r>
          </a:p>
          <a:p>
            <a:r>
              <a:rPr lang="en-GB" dirty="0" err="1">
                <a:latin typeface="Calibri Light" panose="020F0302020204030204" pitchFamily="34" charset="0"/>
                <a:cs typeface="Calibri Light" panose="020F0302020204030204" pitchFamily="34" charset="0"/>
              </a:rPr>
              <a:t>Mubah</a:t>
            </a:r>
            <a:r>
              <a:rPr lang="en-GB" dirty="0">
                <a:latin typeface="Calibri Light" panose="020F0302020204030204" pitchFamily="34" charset="0"/>
                <a:cs typeface="Calibri Light" panose="020F0302020204030204" pitchFamily="34" charset="0"/>
              </a:rPr>
              <a:t> - Those acts that are indifferent are without either positive or negative consequences. Neither doing them nor refusing them gains punishment or reward.</a:t>
            </a:r>
          </a:p>
          <a:p>
            <a:r>
              <a:rPr lang="en-GB" dirty="0" err="1">
                <a:latin typeface="Calibri Light" panose="020F0302020204030204" pitchFamily="34" charset="0"/>
                <a:cs typeface="Calibri Light" panose="020F0302020204030204" pitchFamily="34" charset="0"/>
              </a:rPr>
              <a:t>Makruh</a:t>
            </a:r>
            <a:r>
              <a:rPr lang="en-GB" dirty="0">
                <a:latin typeface="Calibri Light" panose="020F0302020204030204" pitchFamily="34" charset="0"/>
                <a:cs typeface="Calibri Light" panose="020F0302020204030204" pitchFamily="34" charset="0"/>
              </a:rPr>
              <a:t> - Those acts that are disapproved are discouraged to one degree or another. While doing them does not result in punishment, avoiding them may be worthy of reward in the afterlife. </a:t>
            </a:r>
          </a:p>
          <a:p>
            <a:r>
              <a:rPr lang="en-GB" dirty="0">
                <a:latin typeface="Calibri Light" panose="020F0302020204030204" pitchFamily="34" charset="0"/>
                <a:cs typeface="Calibri Light" panose="020F0302020204030204" pitchFamily="34" charset="0"/>
              </a:rPr>
              <a:t>Haram - Those acts that are forbidden are prohibited. To do them is to be worthy of punishment. To avoid them is to be worthy of reward.</a:t>
            </a:r>
          </a:p>
        </p:txBody>
      </p:sp>
      <p:pic>
        <p:nvPicPr>
          <p:cNvPr id="6" name="Content Placeholder 5" descr="A picture containing indoor, wall, decorated, colorful&#10;&#10;Description automatically generated">
            <a:extLst>
              <a:ext uri="{FF2B5EF4-FFF2-40B4-BE49-F238E27FC236}">
                <a16:creationId xmlns:a16="http://schemas.microsoft.com/office/drawing/2014/main" id="{E3C68537-1BB4-49ED-8372-5215D07949F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43888" y="1027906"/>
            <a:ext cx="3190804" cy="4525963"/>
          </a:xfrm>
        </p:spPr>
      </p:pic>
    </p:spTree>
    <p:extLst>
      <p:ext uri="{BB962C8B-B14F-4D97-AF65-F5344CB8AC3E}">
        <p14:creationId xmlns:p14="http://schemas.microsoft.com/office/powerpoint/2010/main" val="25667362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Doing </a:t>
            </a:r>
            <a:r>
              <a:rPr lang="en-GB" i="1" dirty="0">
                <a:latin typeface="Calibri Light" panose="020F0302020204030204" pitchFamily="34" charset="0"/>
                <a:cs typeface="Calibri Light" panose="020F0302020204030204" pitchFamily="34" charset="0"/>
              </a:rPr>
              <a:t>Shari’ah</a:t>
            </a:r>
            <a:endParaRPr lang="en-GB" dirty="0">
              <a:latin typeface="Calibri Light" panose="020F0302020204030204" pitchFamily="34" charset="0"/>
              <a:cs typeface="Calibri Light" panose="020F0302020204030204" pitchFamily="34" charset="0"/>
            </a:endParaRPr>
          </a:p>
        </p:txBody>
      </p:sp>
      <p:sp>
        <p:nvSpPr>
          <p:cNvPr id="3" name="Content Placeholder 2"/>
          <p:cNvSpPr>
            <a:spLocks noGrp="1"/>
          </p:cNvSpPr>
          <p:nvPr>
            <p:ph sz="half" idx="1"/>
          </p:nvPr>
        </p:nvSpPr>
        <p:spPr>
          <a:xfrm>
            <a:off x="609600" y="1600201"/>
            <a:ext cx="5384800" cy="3970175"/>
          </a:xfrm>
        </p:spPr>
        <p:txBody>
          <a:bodyPr>
            <a:normAutofit fontScale="85000" lnSpcReduction="20000"/>
          </a:bodyPr>
          <a:lstStyle/>
          <a:p>
            <a:pPr marL="0" indent="0">
              <a:buNone/>
            </a:pPr>
            <a:r>
              <a:rPr lang="en-GB" dirty="0">
                <a:latin typeface="Calibri Light" panose="020F0302020204030204" pitchFamily="34" charset="0"/>
                <a:cs typeface="Calibri Light" panose="020F0302020204030204" pitchFamily="34" charset="0"/>
              </a:rPr>
              <a:t>As we have seen, as a form of religious law and ethics, Islamic Law draws it’s guidance from a number of sources, which are ranked in a hierarchy of importance and priority for moral reasoning.</a:t>
            </a:r>
          </a:p>
          <a:p>
            <a:pPr marL="0" indent="0">
              <a:buNone/>
            </a:pPr>
            <a:r>
              <a:rPr lang="en-GB" dirty="0">
                <a:latin typeface="Calibri Light" panose="020F0302020204030204" pitchFamily="34" charset="0"/>
                <a:cs typeface="Calibri Light" panose="020F0302020204030204" pitchFamily="34" charset="0"/>
              </a:rPr>
              <a:t>These are split into primary sources and secondary sources:</a:t>
            </a:r>
          </a:p>
          <a:p>
            <a:pPr marL="0" indent="0">
              <a:buNone/>
            </a:pPr>
            <a:r>
              <a:rPr lang="en-GB" dirty="0">
                <a:latin typeface="Calibri Light" panose="020F0302020204030204" pitchFamily="34" charset="0"/>
                <a:cs typeface="Calibri Light" panose="020F0302020204030204" pitchFamily="34" charset="0"/>
              </a:rPr>
              <a:t>Primary sources, like the Qur’an and the Sunnah, provide the clear rules and law governing behaviour.</a:t>
            </a:r>
          </a:p>
          <a:p>
            <a:pPr marL="0" indent="0">
              <a:buNone/>
            </a:pPr>
            <a:r>
              <a:rPr lang="en-GB" dirty="0">
                <a:latin typeface="Calibri Light" panose="020F0302020204030204" pitchFamily="34" charset="0"/>
                <a:cs typeface="Calibri Light" panose="020F0302020204030204" pitchFamily="34" charset="0"/>
              </a:rPr>
              <a:t>Secondary sources, such as the Hadith, provide the context and interpretation necessary for universal application. </a:t>
            </a:r>
          </a:p>
        </p:txBody>
      </p:sp>
      <p:pic>
        <p:nvPicPr>
          <p:cNvPr id="6" name="Content Placeholder 5" descr="A picture containing rug, furniture, fabric&#10;&#10;Description automatically generated">
            <a:extLst>
              <a:ext uri="{FF2B5EF4-FFF2-40B4-BE49-F238E27FC236}">
                <a16:creationId xmlns:a16="http://schemas.microsoft.com/office/drawing/2014/main" id="{60D040B4-FA55-47EB-A9B5-8A7CED0517B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97602" y="1600201"/>
            <a:ext cx="5384800" cy="3795355"/>
          </a:xfrm>
        </p:spPr>
      </p:pic>
    </p:spTree>
    <p:extLst>
      <p:ext uri="{BB962C8B-B14F-4D97-AF65-F5344CB8AC3E}">
        <p14:creationId xmlns:p14="http://schemas.microsoft.com/office/powerpoint/2010/main" val="35479944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500542" y="184557"/>
          <a:ext cx="11190915" cy="52766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34925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An example - Wine</a:t>
            </a:r>
          </a:p>
        </p:txBody>
      </p:sp>
      <p:sp>
        <p:nvSpPr>
          <p:cNvPr id="3" name="Content Placeholder 2"/>
          <p:cNvSpPr>
            <a:spLocks noGrp="1"/>
          </p:cNvSpPr>
          <p:nvPr>
            <p:ph sz="half" idx="1"/>
          </p:nvPr>
        </p:nvSpPr>
        <p:spPr>
          <a:xfrm>
            <a:off x="609600" y="1600201"/>
            <a:ext cx="5384800" cy="4007497"/>
          </a:xfrm>
        </p:spPr>
        <p:txBody>
          <a:bodyPr>
            <a:normAutofit fontScale="77500" lnSpcReduction="20000"/>
          </a:bodyPr>
          <a:lstStyle/>
          <a:p>
            <a:pPr marL="0" indent="0">
              <a:buNone/>
            </a:pPr>
            <a:r>
              <a:rPr lang="en-GB" dirty="0" err="1">
                <a:latin typeface="Calibri Light" panose="020F0302020204030204" pitchFamily="34" charset="0"/>
                <a:cs typeface="Calibri Light" panose="020F0302020204030204" pitchFamily="34" charset="0"/>
              </a:rPr>
              <a:t>Qu’ran</a:t>
            </a:r>
            <a:r>
              <a:rPr lang="en-GB" dirty="0">
                <a:latin typeface="Calibri Light" panose="020F0302020204030204" pitchFamily="34" charset="0"/>
                <a:cs typeface="Calibri Light" panose="020F0302020204030204" pitchFamily="34" charset="0"/>
              </a:rPr>
              <a:t> 5:90-91</a:t>
            </a:r>
          </a:p>
          <a:p>
            <a:pPr marL="0" indent="0">
              <a:buNone/>
            </a:pPr>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Pretty straight forward, right?</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sz="5200" b="1" dirty="0">
                <a:latin typeface="Calibri Light" panose="020F0302020204030204" pitchFamily="34" charset="0"/>
                <a:cs typeface="Calibri Light" panose="020F0302020204030204" pitchFamily="34" charset="0"/>
              </a:rPr>
              <a:t>Wine is forbidden. </a:t>
            </a:r>
          </a:p>
        </p:txBody>
      </p:sp>
      <p:sp>
        <p:nvSpPr>
          <p:cNvPr id="4" name="Content Placeholder 3"/>
          <p:cNvSpPr>
            <a:spLocks noGrp="1"/>
          </p:cNvSpPr>
          <p:nvPr>
            <p:ph sz="half" idx="2"/>
          </p:nvPr>
        </p:nvSpPr>
        <p:spPr>
          <a:xfrm>
            <a:off x="6290388" y="248751"/>
            <a:ext cx="5181600" cy="3767867"/>
          </a:xfrm>
        </p:spPr>
        <p:txBody>
          <a:bodyPr>
            <a:noAutofit/>
          </a:bodyPr>
          <a:lstStyle/>
          <a:p>
            <a:pPr marL="0" indent="0">
              <a:buNone/>
            </a:pPr>
            <a:r>
              <a:rPr lang="en-GB" i="1" dirty="0">
                <a:latin typeface="Calibri Light" panose="020F0302020204030204" pitchFamily="34" charset="0"/>
                <a:cs typeface="Calibri Light" panose="020F0302020204030204" pitchFamily="34" charset="0"/>
              </a:rPr>
              <a:t>“O ye who believe! Strong wine and games of chance and idols and divining arrows are only an infamy of Satan’s handiwork. Leave it aside in order that ye may succeed. </a:t>
            </a:r>
            <a:br>
              <a:rPr lang="en-GB" i="1" dirty="0">
                <a:latin typeface="Calibri Light" panose="020F0302020204030204" pitchFamily="34" charset="0"/>
                <a:cs typeface="Calibri Light" panose="020F0302020204030204" pitchFamily="34" charset="0"/>
              </a:rPr>
            </a:br>
            <a:br>
              <a:rPr lang="en-GB" i="1" dirty="0">
                <a:latin typeface="Calibri Light" panose="020F0302020204030204" pitchFamily="34" charset="0"/>
                <a:cs typeface="Calibri Light" panose="020F0302020204030204" pitchFamily="34" charset="0"/>
              </a:rPr>
            </a:br>
            <a:r>
              <a:rPr lang="en-GB" i="1" dirty="0">
                <a:latin typeface="Calibri Light" panose="020F0302020204030204" pitchFamily="34" charset="0"/>
                <a:cs typeface="Calibri Light" panose="020F0302020204030204" pitchFamily="34" charset="0"/>
              </a:rPr>
              <a:t>Satan </a:t>
            </a:r>
            <a:r>
              <a:rPr lang="en-GB" i="1" dirty="0" err="1">
                <a:latin typeface="Calibri Light" panose="020F0302020204030204" pitchFamily="34" charset="0"/>
                <a:cs typeface="Calibri Light" panose="020F0302020204030204" pitchFamily="34" charset="0"/>
              </a:rPr>
              <a:t>seeketh</a:t>
            </a:r>
            <a:r>
              <a:rPr lang="en-GB" i="1" dirty="0">
                <a:latin typeface="Calibri Light" panose="020F0302020204030204" pitchFamily="34" charset="0"/>
                <a:cs typeface="Calibri Light" panose="020F0302020204030204" pitchFamily="34" charset="0"/>
              </a:rPr>
              <a:t> only to cast among you enmity and hatred by means of strong wine and games of chance, and to turn you from remembrance of Allah and from (His) worship. Will ye then have done?” </a:t>
            </a:r>
          </a:p>
        </p:txBody>
      </p:sp>
    </p:spTree>
    <p:extLst>
      <p:ext uri="{BB962C8B-B14F-4D97-AF65-F5344CB8AC3E}">
        <p14:creationId xmlns:p14="http://schemas.microsoft.com/office/powerpoint/2010/main" val="7023457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Whiskey</a:t>
            </a:r>
          </a:p>
        </p:txBody>
      </p:sp>
      <p:sp>
        <p:nvSpPr>
          <p:cNvPr id="3" name="Content Placeholder 2"/>
          <p:cNvSpPr>
            <a:spLocks noGrp="1"/>
          </p:cNvSpPr>
          <p:nvPr>
            <p:ph sz="half" idx="1"/>
          </p:nvPr>
        </p:nvSpPr>
        <p:spPr>
          <a:xfrm>
            <a:off x="609600" y="1600201"/>
            <a:ext cx="5384800" cy="3886199"/>
          </a:xfrm>
        </p:spPr>
        <p:txBody>
          <a:bodyPr/>
          <a:lstStyle/>
          <a:p>
            <a:pPr marL="0" indent="0">
              <a:buNone/>
            </a:pPr>
            <a:r>
              <a:rPr lang="en-GB" dirty="0">
                <a:latin typeface="Calibri Light" panose="020F0302020204030204" pitchFamily="34" charset="0"/>
                <a:cs typeface="Calibri Light" panose="020F0302020204030204" pitchFamily="34" charset="0"/>
              </a:rPr>
              <a:t>Whiskey was not invented / known at the time of the Qur’an or the Prophet.</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Is whiskey forbidden?</a:t>
            </a:r>
          </a:p>
        </p:txBody>
      </p:sp>
      <p:sp>
        <p:nvSpPr>
          <p:cNvPr id="4" name="Content Placeholder 3"/>
          <p:cNvSpPr>
            <a:spLocks noGrp="1"/>
          </p:cNvSpPr>
          <p:nvPr>
            <p:ph sz="half" idx="2"/>
          </p:nvPr>
        </p:nvSpPr>
        <p:spPr/>
        <p:txBody>
          <a:bodyPr/>
          <a:lstStyle/>
          <a:p>
            <a:endParaRPr lang="en-GB" dirty="0"/>
          </a:p>
          <a:p>
            <a:endParaRPr lang="en-GB" dirty="0"/>
          </a:p>
          <a:p>
            <a:endParaRPr lang="en-GB" dirty="0"/>
          </a:p>
        </p:txBody>
      </p:sp>
      <p:pic>
        <p:nvPicPr>
          <p:cNvPr id="6" name="Picture 5">
            <a:extLst>
              <a:ext uri="{FF2B5EF4-FFF2-40B4-BE49-F238E27FC236}">
                <a16:creationId xmlns:a16="http://schemas.microsoft.com/office/drawing/2014/main" id="{B554709B-F5BC-4876-BABE-17DCEF7880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705301"/>
            <a:ext cx="5047860" cy="2523931"/>
          </a:xfrm>
          <a:prstGeom prst="rect">
            <a:avLst/>
          </a:prstGeom>
        </p:spPr>
      </p:pic>
    </p:spTree>
    <p:extLst>
      <p:ext uri="{BB962C8B-B14F-4D97-AF65-F5344CB8AC3E}">
        <p14:creationId xmlns:p14="http://schemas.microsoft.com/office/powerpoint/2010/main" val="8105868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4A9CB-53E4-4AC2-B9E5-6A0C30E8CD2F}"/>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Coffee</a:t>
            </a:r>
          </a:p>
        </p:txBody>
      </p:sp>
      <p:sp>
        <p:nvSpPr>
          <p:cNvPr id="3" name="Content Placeholder 2">
            <a:extLst>
              <a:ext uri="{FF2B5EF4-FFF2-40B4-BE49-F238E27FC236}">
                <a16:creationId xmlns:a16="http://schemas.microsoft.com/office/drawing/2014/main" id="{F1DC1BDD-501A-4A2F-8133-433695FB352B}"/>
              </a:ext>
            </a:extLst>
          </p:cNvPr>
          <p:cNvSpPr>
            <a:spLocks noGrp="1"/>
          </p:cNvSpPr>
          <p:nvPr>
            <p:ph sz="half" idx="1"/>
          </p:nvPr>
        </p:nvSpPr>
        <p:spPr/>
        <p:txBody>
          <a:bodyPr/>
          <a:lstStyle/>
          <a:p>
            <a:pPr marL="0" indent="0">
              <a:buNone/>
            </a:pPr>
            <a:r>
              <a:rPr lang="en-GB" dirty="0">
                <a:latin typeface="Calibri Light" panose="020F0302020204030204" pitchFamily="34" charset="0"/>
                <a:cs typeface="Calibri Light" panose="020F0302020204030204" pitchFamily="34" charset="0"/>
              </a:rPr>
              <a:t>Coffee was not invented / known at the time of the Qur’an or the Prophet.</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Is coffee forbidden?</a:t>
            </a:r>
          </a:p>
          <a:p>
            <a:endParaRPr lang="en-GB" dirty="0">
              <a:latin typeface="Calibri Light" panose="020F0302020204030204" pitchFamily="34" charset="0"/>
              <a:cs typeface="Calibri Light" panose="020F0302020204030204" pitchFamily="34" charset="0"/>
            </a:endParaRPr>
          </a:p>
        </p:txBody>
      </p:sp>
      <p:pic>
        <p:nvPicPr>
          <p:cNvPr id="6" name="Content Placeholder 5" descr="A picture containing text&#10;&#10;Description automatically generated">
            <a:extLst>
              <a:ext uri="{FF2B5EF4-FFF2-40B4-BE49-F238E27FC236}">
                <a16:creationId xmlns:a16="http://schemas.microsoft.com/office/drawing/2014/main" id="{E3676ED3-9FD9-4C0D-849A-A3D65F3C209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33547" y="1517213"/>
            <a:ext cx="4834327" cy="3288053"/>
          </a:xfrm>
        </p:spPr>
      </p:pic>
    </p:spTree>
    <p:extLst>
      <p:ext uri="{BB962C8B-B14F-4D97-AF65-F5344CB8AC3E}">
        <p14:creationId xmlns:p14="http://schemas.microsoft.com/office/powerpoint/2010/main" val="7643408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E7392-8297-41D2-BEA9-D1395D525B59}"/>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Irish Coffee…</a:t>
            </a:r>
          </a:p>
        </p:txBody>
      </p:sp>
      <p:sp>
        <p:nvSpPr>
          <p:cNvPr id="3" name="Content Placeholder 2">
            <a:extLst>
              <a:ext uri="{FF2B5EF4-FFF2-40B4-BE49-F238E27FC236}">
                <a16:creationId xmlns:a16="http://schemas.microsoft.com/office/drawing/2014/main" id="{47C98941-C5CD-4CE3-AC6B-94EB593B7CD8}"/>
              </a:ext>
            </a:extLst>
          </p:cNvPr>
          <p:cNvSpPr>
            <a:spLocks noGrp="1"/>
          </p:cNvSpPr>
          <p:nvPr>
            <p:ph sz="half" idx="1"/>
          </p:nvPr>
        </p:nvSpPr>
        <p:spPr>
          <a:xfrm>
            <a:off x="609600" y="1600202"/>
            <a:ext cx="5384800" cy="3998166"/>
          </a:xfrm>
        </p:spPr>
        <p:txBody>
          <a:bodyPr>
            <a:normAutofit fontScale="70000" lnSpcReduction="20000"/>
          </a:bodyPr>
          <a:lstStyle/>
          <a:p>
            <a:pPr marL="0" indent="0">
              <a:buNone/>
            </a:pPr>
            <a:r>
              <a:rPr lang="en-GB" dirty="0">
                <a:latin typeface="Calibri Light" panose="020F0302020204030204" pitchFamily="34" charset="0"/>
                <a:cs typeface="Calibri Light" panose="020F0302020204030204" pitchFamily="34" charset="0"/>
              </a:rPr>
              <a:t>Whiskey:</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Quran – nothing</a:t>
            </a:r>
          </a:p>
          <a:p>
            <a:pPr marL="0" indent="0">
              <a:buNone/>
            </a:pPr>
            <a:r>
              <a:rPr lang="en-GB" dirty="0">
                <a:latin typeface="Calibri Light" panose="020F0302020204030204" pitchFamily="34" charset="0"/>
                <a:cs typeface="Calibri Light" panose="020F0302020204030204" pitchFamily="34" charset="0"/>
              </a:rPr>
              <a:t>Hadith – nothing</a:t>
            </a:r>
          </a:p>
          <a:p>
            <a:pPr marL="0" indent="0">
              <a:buNone/>
            </a:pPr>
            <a:r>
              <a:rPr lang="en-GB" dirty="0">
                <a:latin typeface="Calibri Light" panose="020F0302020204030204" pitchFamily="34" charset="0"/>
                <a:cs typeface="Calibri Light" panose="020F0302020204030204" pitchFamily="34" charset="0"/>
              </a:rPr>
              <a:t>Ijma – nothing</a:t>
            </a:r>
          </a:p>
          <a:p>
            <a:pPr marL="0" indent="0">
              <a:buNone/>
            </a:pPr>
            <a:r>
              <a:rPr lang="en-GB" dirty="0">
                <a:latin typeface="Calibri Light" panose="020F0302020204030204" pitchFamily="34" charset="0"/>
                <a:cs typeface="Calibri Light" panose="020F0302020204030204" pitchFamily="34" charset="0"/>
              </a:rPr>
              <a:t>Qiyas – something!</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Whiskey is analogous to wine, because it is intoxicating / changes our awareness. </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So if wine is forbidden because it is intoxicating, then whiskey, which is also intoxicating should be forbidden too. </a:t>
            </a:r>
          </a:p>
          <a:p>
            <a:pPr marL="0" indent="0">
              <a:buNone/>
            </a:pPr>
            <a:endParaRPr lang="en-GB" dirty="0">
              <a:latin typeface="Calibri Light" panose="020F0302020204030204" pitchFamily="34" charset="0"/>
              <a:cs typeface="Calibri Light" panose="020F0302020204030204" pitchFamily="34" charset="0"/>
            </a:endParaRPr>
          </a:p>
        </p:txBody>
      </p:sp>
      <p:pic>
        <p:nvPicPr>
          <p:cNvPr id="6" name="Content Placeholder 5" descr="A picture containing text&#10;&#10;Description automatically generated">
            <a:extLst>
              <a:ext uri="{FF2B5EF4-FFF2-40B4-BE49-F238E27FC236}">
                <a16:creationId xmlns:a16="http://schemas.microsoft.com/office/drawing/2014/main" id="{1D77987F-30EF-4224-A34B-24192EF6409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40240" y="1377253"/>
            <a:ext cx="4955073" cy="3370178"/>
          </a:xfrm>
        </p:spPr>
      </p:pic>
    </p:spTree>
    <p:extLst>
      <p:ext uri="{BB962C8B-B14F-4D97-AF65-F5344CB8AC3E}">
        <p14:creationId xmlns:p14="http://schemas.microsoft.com/office/powerpoint/2010/main" val="41407820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122C9-B6EA-4C4D-88CD-7C5648DAFA3E}"/>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Irish Coffee…</a:t>
            </a:r>
          </a:p>
        </p:txBody>
      </p:sp>
      <p:sp>
        <p:nvSpPr>
          <p:cNvPr id="3" name="Content Placeholder 2">
            <a:extLst>
              <a:ext uri="{FF2B5EF4-FFF2-40B4-BE49-F238E27FC236}">
                <a16:creationId xmlns:a16="http://schemas.microsoft.com/office/drawing/2014/main" id="{28D71EA7-4B52-4FAA-BA18-DE47BA6E73FA}"/>
              </a:ext>
            </a:extLst>
          </p:cNvPr>
          <p:cNvSpPr>
            <a:spLocks noGrp="1"/>
          </p:cNvSpPr>
          <p:nvPr>
            <p:ph sz="half" idx="1"/>
          </p:nvPr>
        </p:nvSpPr>
        <p:spPr>
          <a:xfrm>
            <a:off x="609600" y="1600201"/>
            <a:ext cx="5384800" cy="4100803"/>
          </a:xfrm>
        </p:spPr>
        <p:txBody>
          <a:bodyPr>
            <a:normAutofit fontScale="70000" lnSpcReduction="20000"/>
          </a:bodyPr>
          <a:lstStyle/>
          <a:p>
            <a:pPr marL="0" indent="0">
              <a:buNone/>
            </a:pPr>
            <a:r>
              <a:rPr lang="en-GB" dirty="0">
                <a:latin typeface="Calibri Light" panose="020F0302020204030204" pitchFamily="34" charset="0"/>
                <a:cs typeface="Calibri Light" panose="020F0302020204030204" pitchFamily="34" charset="0"/>
              </a:rPr>
              <a:t>Coffee:</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Coffee is also intoxicating / changes our awareness.</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Should coffee also be forbidden?</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Originally, yes. But everyone drank it anyways…</a:t>
            </a: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The </a:t>
            </a:r>
            <a:r>
              <a:rPr lang="en-GB" i="1" dirty="0">
                <a:latin typeface="Calibri Light" panose="020F0302020204030204" pitchFamily="34" charset="0"/>
                <a:cs typeface="Calibri Light" panose="020F0302020204030204" pitchFamily="34" charset="0"/>
              </a:rPr>
              <a:t>ijma</a:t>
            </a:r>
            <a:r>
              <a:rPr lang="en-GB" dirty="0">
                <a:latin typeface="Calibri Light" panose="020F0302020204030204" pitchFamily="34" charset="0"/>
                <a:cs typeface="Calibri Light" panose="020F0302020204030204" pitchFamily="34" charset="0"/>
              </a:rPr>
              <a:t> of the community was to accept coffee.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How might coffee be acceptable but wine / whiskey not?</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Because coffee’s effect on us is beneficial to our worship of god, while wine / whiskey is not. </a:t>
            </a:r>
          </a:p>
        </p:txBody>
      </p:sp>
      <p:pic>
        <p:nvPicPr>
          <p:cNvPr id="6" name="Content Placeholder 5" descr="A picture containing text&#10;&#10;Description automatically generated">
            <a:extLst>
              <a:ext uri="{FF2B5EF4-FFF2-40B4-BE49-F238E27FC236}">
                <a16:creationId xmlns:a16="http://schemas.microsoft.com/office/drawing/2014/main" id="{7A69041B-39C4-47B9-8BAA-ECAFD3BA0F7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97600" y="1489965"/>
            <a:ext cx="5692632" cy="3557895"/>
          </a:xfrm>
        </p:spPr>
      </p:pic>
    </p:spTree>
    <p:extLst>
      <p:ext uri="{BB962C8B-B14F-4D97-AF65-F5344CB8AC3E}">
        <p14:creationId xmlns:p14="http://schemas.microsoft.com/office/powerpoint/2010/main" val="22965017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latin typeface="Calibri Light" panose="020F0302020204030204" pitchFamily="34" charset="0"/>
                <a:cs typeface="Calibri Light" panose="020F0302020204030204" pitchFamily="34" charset="0"/>
              </a:rPr>
              <a:t>Qiyas</a:t>
            </a:r>
            <a:r>
              <a:rPr lang="en-GB" dirty="0">
                <a:latin typeface="Calibri Light" panose="020F0302020204030204" pitchFamily="34" charset="0"/>
                <a:cs typeface="Calibri Light" panose="020F0302020204030204" pitchFamily="34" charset="0"/>
              </a:rPr>
              <a:t> - Analogy</a:t>
            </a:r>
          </a:p>
        </p:txBody>
      </p:sp>
      <p:sp>
        <p:nvSpPr>
          <p:cNvPr id="3" name="Content Placeholder 2"/>
          <p:cNvSpPr>
            <a:spLocks noGrp="1"/>
          </p:cNvSpPr>
          <p:nvPr>
            <p:ph sz="half" idx="1"/>
          </p:nvPr>
        </p:nvSpPr>
        <p:spPr/>
        <p:txBody>
          <a:bodyPr/>
          <a:lstStyle/>
          <a:p>
            <a:pPr marL="0" indent="0">
              <a:buNone/>
            </a:pPr>
            <a:r>
              <a:rPr lang="en-GB" dirty="0">
                <a:latin typeface="Calibri Light" panose="020F0302020204030204" pitchFamily="34" charset="0"/>
                <a:cs typeface="Calibri Light" panose="020F0302020204030204" pitchFamily="34" charset="0"/>
              </a:rPr>
              <a:t>At its most basic, analogy is a comparison between two things which share similarities. </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There are two key issues to using </a:t>
            </a:r>
            <a:r>
              <a:rPr lang="en-GB" dirty="0" err="1">
                <a:latin typeface="Calibri Light" panose="020F0302020204030204" pitchFamily="34" charset="0"/>
                <a:cs typeface="Calibri Light" panose="020F0302020204030204" pitchFamily="34" charset="0"/>
              </a:rPr>
              <a:t>Qiyas</a:t>
            </a:r>
            <a:r>
              <a:rPr lang="en-GB" dirty="0">
                <a:latin typeface="Calibri Light" panose="020F0302020204030204" pitchFamily="34" charset="0"/>
                <a:cs typeface="Calibri Light" panose="020F0302020204030204" pitchFamily="34" charset="0"/>
              </a:rPr>
              <a:t> to guide us</a:t>
            </a:r>
          </a:p>
          <a:p>
            <a:pPr marL="0" indent="0">
              <a:buNone/>
            </a:pPr>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p:txBody>
      </p:sp>
      <p:sp>
        <p:nvSpPr>
          <p:cNvPr id="4" name="Content Placeholder 3"/>
          <p:cNvSpPr>
            <a:spLocks noGrp="1"/>
          </p:cNvSpPr>
          <p:nvPr>
            <p:ph sz="half" idx="2"/>
          </p:nvPr>
        </p:nvSpPr>
        <p:spPr/>
        <p:txBody>
          <a:bodyPr/>
          <a:lstStyle/>
          <a:p>
            <a:pPr marL="0" indent="0">
              <a:buNone/>
            </a:pPr>
            <a:r>
              <a:rPr lang="en-GB" dirty="0">
                <a:latin typeface="Calibri Light" panose="020F0302020204030204" pitchFamily="34" charset="0"/>
                <a:cs typeface="Calibri Light" panose="020F0302020204030204" pitchFamily="34" charset="0"/>
              </a:rPr>
              <a:t>1) Do Whiskey and Wine share similar aspects?</a:t>
            </a:r>
          </a:p>
          <a:p>
            <a:pPr marL="0" indent="0">
              <a:buNone/>
            </a:pPr>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2) Are those similar aspects the reason Wine is forbidden?</a:t>
            </a:r>
          </a:p>
        </p:txBody>
      </p:sp>
    </p:spTree>
    <p:extLst>
      <p:ext uri="{BB962C8B-B14F-4D97-AF65-F5344CB8AC3E}">
        <p14:creationId xmlns:p14="http://schemas.microsoft.com/office/powerpoint/2010/main" val="10823567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Calibri Light" panose="020F0302020204030204" pitchFamily="34" charset="0"/>
                <a:cs typeface="Calibri Light" panose="020F0302020204030204" pitchFamily="34" charset="0"/>
              </a:rPr>
              <a:t>Qiyas</a:t>
            </a:r>
            <a:r>
              <a:rPr lang="en-GB" dirty="0">
                <a:latin typeface="Calibri Light" panose="020F0302020204030204" pitchFamily="34" charset="0"/>
                <a:cs typeface="Calibri Light" panose="020F0302020204030204" pitchFamily="34" charset="0"/>
              </a:rPr>
              <a:t> / Analogy 1</a:t>
            </a:r>
          </a:p>
        </p:txBody>
      </p:sp>
      <p:sp>
        <p:nvSpPr>
          <p:cNvPr id="3" name="Content Placeholder 2"/>
          <p:cNvSpPr>
            <a:spLocks noGrp="1"/>
          </p:cNvSpPr>
          <p:nvPr>
            <p:ph sz="half" idx="1"/>
          </p:nvPr>
        </p:nvSpPr>
        <p:spPr/>
        <p:txBody>
          <a:bodyPr>
            <a:normAutofit/>
          </a:bodyPr>
          <a:lstStyle/>
          <a:p>
            <a:pPr marL="0" indent="0">
              <a:buNone/>
            </a:pPr>
            <a:r>
              <a:rPr lang="en-GB" dirty="0">
                <a:latin typeface="Calibri Light" panose="020F0302020204030204" pitchFamily="34" charset="0"/>
                <a:cs typeface="Calibri Light" panose="020F0302020204030204" pitchFamily="34" charset="0"/>
              </a:rPr>
              <a:t>Whiskey and wine are not made from the same plant, are not the same colour or taste, and do not come from the same places</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Whiskey and wine share an alcoholic content, which is, by its nature, intoxicating.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64777" y="1242510"/>
            <a:ext cx="5017623" cy="3376143"/>
          </a:xfrm>
        </p:spPr>
      </p:pic>
    </p:spTree>
    <p:extLst>
      <p:ext uri="{BB962C8B-B14F-4D97-AF65-F5344CB8AC3E}">
        <p14:creationId xmlns:p14="http://schemas.microsoft.com/office/powerpoint/2010/main" val="1591712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Calibri Light" panose="020F0302020204030204" pitchFamily="34" charset="0"/>
                <a:cs typeface="Calibri Light" panose="020F0302020204030204" pitchFamily="34" charset="0"/>
              </a:rPr>
              <a:t>Qiyas</a:t>
            </a:r>
            <a:r>
              <a:rPr lang="en-GB" dirty="0">
                <a:latin typeface="Calibri Light" panose="020F0302020204030204" pitchFamily="34" charset="0"/>
                <a:cs typeface="Calibri Light" panose="020F0302020204030204" pitchFamily="34" charset="0"/>
              </a:rPr>
              <a:t> / Analogy 2</a:t>
            </a:r>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a:latin typeface="Calibri Light" panose="020F0302020204030204" pitchFamily="34" charset="0"/>
                <a:cs typeface="Calibri Light" panose="020F0302020204030204" pitchFamily="34" charset="0"/>
              </a:rPr>
              <a:t>Why is wine forbidden?</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Quran 5:91 states:</a:t>
            </a:r>
            <a:br>
              <a:rPr lang="en-GB" dirty="0">
                <a:latin typeface="Calibri Light" panose="020F0302020204030204" pitchFamily="34" charset="0"/>
                <a:cs typeface="Calibri Light" panose="020F0302020204030204" pitchFamily="34" charset="0"/>
              </a:rPr>
            </a:br>
            <a:r>
              <a:rPr lang="en-GB" i="1" dirty="0">
                <a:latin typeface="Calibri Light" panose="020F0302020204030204" pitchFamily="34" charset="0"/>
                <a:cs typeface="Calibri Light" panose="020F0302020204030204" pitchFamily="34" charset="0"/>
              </a:rPr>
              <a:t>Satan </a:t>
            </a:r>
            <a:r>
              <a:rPr lang="en-GB" i="1" dirty="0" err="1">
                <a:latin typeface="Calibri Light" panose="020F0302020204030204" pitchFamily="34" charset="0"/>
                <a:cs typeface="Calibri Light" panose="020F0302020204030204" pitchFamily="34" charset="0"/>
              </a:rPr>
              <a:t>seeketh</a:t>
            </a:r>
            <a:r>
              <a:rPr lang="en-GB" i="1" dirty="0">
                <a:latin typeface="Calibri Light" panose="020F0302020204030204" pitchFamily="34" charset="0"/>
                <a:cs typeface="Calibri Light" panose="020F0302020204030204" pitchFamily="34" charset="0"/>
              </a:rPr>
              <a:t> only to cast among you enmity and hatred by means of strong wine and games of chance, and to turn you from remembrance of Allah and from (His) worship</a:t>
            </a:r>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sp>
        <p:nvSpPr>
          <p:cNvPr id="4" name="Content Placeholder 3"/>
          <p:cNvSpPr>
            <a:spLocks noGrp="1"/>
          </p:cNvSpPr>
          <p:nvPr>
            <p:ph sz="half" idx="2"/>
          </p:nvPr>
        </p:nvSpPr>
        <p:spPr>
          <a:xfrm>
            <a:off x="6197600" y="1600201"/>
            <a:ext cx="5384800" cy="3970175"/>
          </a:xfrm>
        </p:spPr>
        <p:txBody>
          <a:bodyPr>
            <a:normAutofit fontScale="92500" lnSpcReduction="10000"/>
          </a:bodyPr>
          <a:lstStyle/>
          <a:p>
            <a:pPr marL="0" indent="0">
              <a:buNone/>
            </a:pPr>
            <a:r>
              <a:rPr lang="en-GB" dirty="0">
                <a:latin typeface="Calibri Light" panose="020F0302020204030204" pitchFamily="34" charset="0"/>
                <a:cs typeface="Calibri Light" panose="020F0302020204030204" pitchFamily="34" charset="0"/>
              </a:rPr>
              <a:t>Wine is forbidden because it’s intoxication results in forgetting to worship God.</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Would intoxication from Whiskey cause the same?</a:t>
            </a: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		</a:t>
            </a:r>
            <a:r>
              <a:rPr lang="en-GB" sz="4800" b="1" dirty="0">
                <a:latin typeface="Calibri Light" panose="020F0302020204030204" pitchFamily="34" charset="0"/>
                <a:cs typeface="Calibri Light" panose="020F0302020204030204" pitchFamily="34" charset="0"/>
              </a:rPr>
              <a:t>YES</a:t>
            </a:r>
            <a:br>
              <a:rPr lang="en-GB" sz="4800" b="1"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Would intoxication from coffee cause the same?</a:t>
            </a:r>
            <a:br>
              <a:rPr lang="en-GB" sz="4800" dirty="0">
                <a:latin typeface="Calibri Light" panose="020F0302020204030204" pitchFamily="34" charset="0"/>
                <a:cs typeface="Calibri Light" panose="020F0302020204030204" pitchFamily="34" charset="0"/>
              </a:rPr>
            </a:br>
            <a:r>
              <a:rPr lang="en-GB" sz="4800" dirty="0">
                <a:latin typeface="Calibri Light" panose="020F0302020204030204" pitchFamily="34" charset="0"/>
                <a:cs typeface="Calibri Light" panose="020F0302020204030204" pitchFamily="34" charset="0"/>
              </a:rPr>
              <a:t>		</a:t>
            </a:r>
            <a:r>
              <a:rPr lang="en-GB" sz="4800" b="1" dirty="0">
                <a:latin typeface="Calibri Light" panose="020F0302020204030204" pitchFamily="34" charset="0"/>
                <a:cs typeface="Calibri Light" panose="020F0302020204030204" pitchFamily="34" charset="0"/>
              </a:rPr>
              <a:t>NO</a:t>
            </a:r>
          </a:p>
        </p:txBody>
      </p:sp>
    </p:spTree>
    <p:extLst>
      <p:ext uri="{BB962C8B-B14F-4D97-AF65-F5344CB8AC3E}">
        <p14:creationId xmlns:p14="http://schemas.microsoft.com/office/powerpoint/2010/main" val="24206027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F34D0-0FD0-4F26-9E57-06A381B135C4}"/>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Ijtihad</a:t>
            </a:r>
          </a:p>
        </p:txBody>
      </p:sp>
      <p:sp>
        <p:nvSpPr>
          <p:cNvPr id="3" name="Content Placeholder 2">
            <a:extLst>
              <a:ext uri="{FF2B5EF4-FFF2-40B4-BE49-F238E27FC236}">
                <a16:creationId xmlns:a16="http://schemas.microsoft.com/office/drawing/2014/main" id="{7F5C6746-D29B-45BB-AE10-91C4EA31E211}"/>
              </a:ext>
            </a:extLst>
          </p:cNvPr>
          <p:cNvSpPr>
            <a:spLocks noGrp="1"/>
          </p:cNvSpPr>
          <p:nvPr>
            <p:ph sz="half" idx="1"/>
          </p:nvPr>
        </p:nvSpPr>
        <p:spPr>
          <a:xfrm>
            <a:off x="609600" y="1600201"/>
            <a:ext cx="5384800" cy="4007497"/>
          </a:xfrm>
        </p:spPr>
        <p:txBody>
          <a:bodyPr>
            <a:normAutofit fontScale="92500" lnSpcReduction="20000"/>
          </a:bodyPr>
          <a:lstStyle/>
          <a:p>
            <a:pPr marL="0" indent="0">
              <a:buNone/>
            </a:pPr>
            <a:r>
              <a:rPr lang="en-GB" dirty="0">
                <a:latin typeface="Calibri Light" panose="020F0302020204030204" pitchFamily="34" charset="0"/>
                <a:cs typeface="Calibri Light" panose="020F0302020204030204" pitchFamily="34" charset="0"/>
              </a:rPr>
              <a:t>This application of (analogical) reasoning is an example of </a:t>
            </a:r>
            <a:r>
              <a:rPr lang="en-GB" i="1" dirty="0">
                <a:latin typeface="Calibri Light" panose="020F0302020204030204" pitchFamily="34" charset="0"/>
                <a:cs typeface="Calibri Light" panose="020F0302020204030204" pitchFamily="34" charset="0"/>
              </a:rPr>
              <a:t>ijtihad</a:t>
            </a:r>
            <a:r>
              <a:rPr lang="en-GB" dirty="0">
                <a:latin typeface="Calibri Light" panose="020F0302020204030204" pitchFamily="34" charset="0"/>
                <a:cs typeface="Calibri Light" panose="020F0302020204030204" pitchFamily="34" charset="0"/>
              </a:rPr>
              <a:t>, or effort, which we touched on previously.</a:t>
            </a:r>
          </a:p>
          <a:p>
            <a:pPr marL="0" indent="0">
              <a:buNone/>
            </a:pPr>
            <a:r>
              <a:rPr lang="en-GB" dirty="0">
                <a:latin typeface="Calibri Light" panose="020F0302020204030204" pitchFamily="34" charset="0"/>
                <a:cs typeface="Calibri Light" panose="020F0302020204030204" pitchFamily="34" charset="0"/>
              </a:rPr>
              <a:t>This is because it is the effort of the </a:t>
            </a:r>
            <a:r>
              <a:rPr lang="en-GB" i="1" dirty="0">
                <a:latin typeface="Calibri Light" panose="020F0302020204030204" pitchFamily="34" charset="0"/>
                <a:cs typeface="Calibri Light" panose="020F0302020204030204" pitchFamily="34" charset="0"/>
              </a:rPr>
              <a:t>faqih</a:t>
            </a:r>
            <a:r>
              <a:rPr lang="en-GB" dirty="0">
                <a:latin typeface="Calibri Light" panose="020F0302020204030204" pitchFamily="34" charset="0"/>
                <a:cs typeface="Calibri Light" panose="020F0302020204030204" pitchFamily="34" charset="0"/>
              </a:rPr>
              <a:t> to discover, or uncover, the proper </a:t>
            </a:r>
            <a:r>
              <a:rPr lang="en-GB" i="1" dirty="0" err="1">
                <a:latin typeface="Calibri Light" panose="020F0302020204030204" pitchFamily="34" charset="0"/>
                <a:cs typeface="Calibri Light" panose="020F0302020204030204" pitchFamily="34" charset="0"/>
              </a:rPr>
              <a:t>shari’ah</a:t>
            </a:r>
            <a:r>
              <a:rPr lang="en-GB" dirty="0">
                <a:latin typeface="Calibri Light" panose="020F0302020204030204" pitchFamily="34" charset="0"/>
                <a:cs typeface="Calibri Light" panose="020F0302020204030204" pitchFamily="34" charset="0"/>
              </a:rPr>
              <a:t> valuation in a specific instance that is not directly answered by the </a:t>
            </a:r>
            <a:r>
              <a:rPr lang="en-GB" i="1" dirty="0">
                <a:latin typeface="Calibri Light" panose="020F0302020204030204" pitchFamily="34" charset="0"/>
                <a:cs typeface="Calibri Light" panose="020F0302020204030204" pitchFamily="34" charset="0"/>
              </a:rPr>
              <a:t>Qur’an</a:t>
            </a:r>
            <a:r>
              <a:rPr lang="en-GB" dirty="0">
                <a:latin typeface="Calibri Light" panose="020F0302020204030204" pitchFamily="34" charset="0"/>
                <a:cs typeface="Calibri Light" panose="020F0302020204030204" pitchFamily="34" charset="0"/>
              </a:rPr>
              <a:t> or </a:t>
            </a:r>
            <a:r>
              <a:rPr lang="en-GB" i="1" dirty="0">
                <a:latin typeface="Calibri Light" panose="020F0302020204030204" pitchFamily="34" charset="0"/>
                <a:cs typeface="Calibri Light" panose="020F0302020204030204" pitchFamily="34" charset="0"/>
              </a:rPr>
              <a:t>Sunnah</a:t>
            </a:r>
            <a:r>
              <a:rPr lang="en-GB" dirty="0">
                <a:latin typeface="Calibri Light" panose="020F0302020204030204" pitchFamily="34" charset="0"/>
                <a:cs typeface="Calibri Light" panose="020F0302020204030204" pitchFamily="34" charset="0"/>
              </a:rPr>
              <a:t>.</a:t>
            </a:r>
          </a:p>
          <a:p>
            <a:pPr marL="0" indent="0">
              <a:buNone/>
            </a:pPr>
            <a:r>
              <a:rPr lang="en-GB" dirty="0">
                <a:latin typeface="Calibri Light" panose="020F0302020204030204" pitchFamily="34" charset="0"/>
                <a:cs typeface="Calibri Light" panose="020F0302020204030204" pitchFamily="34" charset="0"/>
              </a:rPr>
              <a:t>In order to do this, the </a:t>
            </a:r>
            <a:r>
              <a:rPr lang="en-GB" i="1" dirty="0">
                <a:latin typeface="Calibri Light" panose="020F0302020204030204" pitchFamily="34" charset="0"/>
                <a:cs typeface="Calibri Light" panose="020F0302020204030204" pitchFamily="34" charset="0"/>
              </a:rPr>
              <a:t>mujtahid</a:t>
            </a:r>
            <a:r>
              <a:rPr lang="en-GB" dirty="0">
                <a:latin typeface="Calibri Light" panose="020F0302020204030204" pitchFamily="34" charset="0"/>
                <a:cs typeface="Calibri Light" panose="020F0302020204030204" pitchFamily="34" charset="0"/>
              </a:rPr>
              <a:t> must attempt to apply independent reasoning about the purposes of qur’anic injunctions in order to perceive their relevance. </a:t>
            </a:r>
          </a:p>
        </p:txBody>
      </p:sp>
      <p:pic>
        <p:nvPicPr>
          <p:cNvPr id="6" name="Content Placeholder 5" descr="A picture containing text, colorful, vestment, decorated&#10;&#10;Description automatically generated">
            <a:extLst>
              <a:ext uri="{FF2B5EF4-FFF2-40B4-BE49-F238E27FC236}">
                <a16:creationId xmlns:a16="http://schemas.microsoft.com/office/drawing/2014/main" id="{6B592D5C-BC6E-4CFF-83AE-2DB85B80815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68308" y="600383"/>
            <a:ext cx="3636542" cy="4841550"/>
          </a:xfrm>
        </p:spPr>
      </p:pic>
    </p:spTree>
    <p:extLst>
      <p:ext uri="{BB962C8B-B14F-4D97-AF65-F5344CB8AC3E}">
        <p14:creationId xmlns:p14="http://schemas.microsoft.com/office/powerpoint/2010/main" val="22269227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1DED5-6FFE-4898-A7BE-A3DAA2BAC223}"/>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Ijtihad</a:t>
            </a:r>
          </a:p>
        </p:txBody>
      </p:sp>
      <p:sp>
        <p:nvSpPr>
          <p:cNvPr id="3" name="Content Placeholder 2">
            <a:extLst>
              <a:ext uri="{FF2B5EF4-FFF2-40B4-BE49-F238E27FC236}">
                <a16:creationId xmlns:a16="http://schemas.microsoft.com/office/drawing/2014/main" id="{73172B07-66E5-449F-BA06-5B8471337050}"/>
              </a:ext>
            </a:extLst>
          </p:cNvPr>
          <p:cNvSpPr>
            <a:spLocks noGrp="1"/>
          </p:cNvSpPr>
          <p:nvPr>
            <p:ph sz="half" idx="1"/>
          </p:nvPr>
        </p:nvSpPr>
        <p:spPr/>
        <p:txBody>
          <a:bodyPr>
            <a:normAutofit fontScale="85000" lnSpcReduction="20000"/>
          </a:bodyPr>
          <a:lstStyle/>
          <a:p>
            <a:pPr marL="0" indent="0">
              <a:buNone/>
            </a:pPr>
            <a:r>
              <a:rPr lang="en-GB" dirty="0">
                <a:latin typeface="Calibri Light" panose="020F0302020204030204" pitchFamily="34" charset="0"/>
                <a:cs typeface="Calibri Light" panose="020F0302020204030204" pitchFamily="34" charset="0"/>
              </a:rPr>
              <a:t>The </a:t>
            </a:r>
            <a:r>
              <a:rPr lang="en-GB" i="1" dirty="0">
                <a:latin typeface="Calibri Light" panose="020F0302020204030204" pitchFamily="34" charset="0"/>
                <a:cs typeface="Calibri Light" panose="020F0302020204030204" pitchFamily="34" charset="0"/>
              </a:rPr>
              <a:t>mujtahid</a:t>
            </a:r>
            <a:r>
              <a:rPr lang="en-GB" dirty="0">
                <a:latin typeface="Calibri Light" panose="020F0302020204030204" pitchFamily="34" charset="0"/>
                <a:cs typeface="Calibri Light" panose="020F0302020204030204" pitchFamily="34" charset="0"/>
              </a:rPr>
              <a:t> must therefore have a high level of learning regarding the sources of Islamic ethics, and the good moral standing that reflects its internalisation on their part.</a:t>
            </a:r>
          </a:p>
          <a:p>
            <a:pPr marL="0" indent="0">
              <a:buNone/>
            </a:pPr>
            <a:r>
              <a:rPr lang="en-GB" dirty="0">
                <a:latin typeface="Calibri Light" panose="020F0302020204030204" pitchFamily="34" charset="0"/>
                <a:cs typeface="Calibri Light" panose="020F0302020204030204" pitchFamily="34" charset="0"/>
              </a:rPr>
              <a:t>Even so, the </a:t>
            </a:r>
            <a:r>
              <a:rPr lang="en-GB" i="1" dirty="0">
                <a:latin typeface="Calibri Light" panose="020F0302020204030204" pitchFamily="34" charset="0"/>
                <a:cs typeface="Calibri Light" panose="020F0302020204030204" pitchFamily="34" charset="0"/>
              </a:rPr>
              <a:t>mujtahid</a:t>
            </a:r>
            <a:r>
              <a:rPr lang="en-GB" dirty="0">
                <a:latin typeface="Calibri Light" panose="020F0302020204030204" pitchFamily="34" charset="0"/>
                <a:cs typeface="Calibri Light" panose="020F0302020204030204" pitchFamily="34" charset="0"/>
              </a:rPr>
              <a:t> is not protected from erring in their reasoning, because they are applying only human reason to the commands of God. </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As a hadith states: </a:t>
            </a:r>
            <a:br>
              <a:rPr lang="en-GB" dirty="0">
                <a:latin typeface="Calibri Light" panose="020F0302020204030204" pitchFamily="34" charset="0"/>
                <a:cs typeface="Calibri Light" panose="020F0302020204030204" pitchFamily="34" charset="0"/>
              </a:rPr>
            </a:br>
            <a:r>
              <a:rPr lang="en-AU" altLang="en-US" i="1" dirty="0">
                <a:latin typeface="Calibri Light" panose="020F0302020204030204" pitchFamily="34" charset="0"/>
                <a:cs typeface="Calibri Light" panose="020F0302020204030204" pitchFamily="34" charset="0"/>
              </a:rPr>
              <a:t>“The mujtahid who errs gets one reward; the mujtahid who gets it right gets a double reward.”</a:t>
            </a:r>
            <a:endParaRPr lang="en-GB" i="1" dirty="0">
              <a:latin typeface="Calibri Light" panose="020F0302020204030204" pitchFamily="34" charset="0"/>
              <a:cs typeface="Calibri Light" panose="020F0302020204030204" pitchFamily="34" charset="0"/>
            </a:endParaRPr>
          </a:p>
        </p:txBody>
      </p:sp>
      <p:pic>
        <p:nvPicPr>
          <p:cNvPr id="6" name="Content Placeholder 5" descr="A picture containing fabric&#10;&#10;Description automatically generated">
            <a:extLst>
              <a:ext uri="{FF2B5EF4-FFF2-40B4-BE49-F238E27FC236}">
                <a16:creationId xmlns:a16="http://schemas.microsoft.com/office/drawing/2014/main" id="{ED0EA65C-D918-4C18-B0B5-5B0FC70FDCA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97600" y="1600201"/>
            <a:ext cx="5384800" cy="3198731"/>
          </a:xfrm>
        </p:spPr>
      </p:pic>
    </p:spTree>
    <p:extLst>
      <p:ext uri="{BB962C8B-B14F-4D97-AF65-F5344CB8AC3E}">
        <p14:creationId xmlns:p14="http://schemas.microsoft.com/office/powerpoint/2010/main" val="26557345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Ijtihad and Qiyas</a:t>
            </a:r>
          </a:p>
        </p:txBody>
      </p:sp>
      <p:sp>
        <p:nvSpPr>
          <p:cNvPr id="3" name="Content Placeholder 2"/>
          <p:cNvSpPr>
            <a:spLocks noGrp="1"/>
          </p:cNvSpPr>
          <p:nvPr>
            <p:ph sz="half" idx="1"/>
          </p:nvPr>
        </p:nvSpPr>
        <p:spPr>
          <a:xfrm>
            <a:off x="609600" y="1600202"/>
            <a:ext cx="5384800" cy="3867538"/>
          </a:xfrm>
        </p:spPr>
        <p:txBody>
          <a:bodyPr>
            <a:normAutofit fontScale="92500" lnSpcReduction="10000"/>
          </a:bodyPr>
          <a:lstStyle/>
          <a:p>
            <a:pPr marL="0" indent="0">
              <a:buNone/>
            </a:pPr>
            <a:r>
              <a:rPr lang="en-GB" dirty="0">
                <a:latin typeface="Calibri Light" panose="020F0302020204030204" pitchFamily="34" charset="0"/>
                <a:cs typeface="Calibri Light" panose="020F0302020204030204" pitchFamily="34" charset="0"/>
              </a:rPr>
              <a:t>Not everything has an analogy like wine, whiskey, and coffee – some things are new, some things are the same but in new contexts, sometimes things change importance over time.</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Islamic Law deploys a number of other methodological strategies to determine moral action when analogy is not enough – e.g. ijma, </a:t>
            </a:r>
            <a:r>
              <a:rPr lang="en-GB" dirty="0" err="1">
                <a:latin typeface="Calibri Light" panose="020F0302020204030204" pitchFamily="34" charset="0"/>
                <a:cs typeface="Calibri Light" panose="020F0302020204030204" pitchFamily="34" charset="0"/>
              </a:rPr>
              <a:t>urf</a:t>
            </a:r>
            <a:r>
              <a:rPr lang="en-GB" dirty="0">
                <a:latin typeface="Calibri Light" panose="020F0302020204030204" pitchFamily="34" charset="0"/>
                <a:cs typeface="Calibri Light" panose="020F0302020204030204" pitchFamily="34" charset="0"/>
              </a:rPr>
              <a:t>’, etc </a:t>
            </a:r>
            <a:r>
              <a:rPr lang="en-GB" dirty="0" err="1">
                <a:latin typeface="Calibri Light" panose="020F0302020204030204" pitchFamily="34" charset="0"/>
                <a:cs typeface="Calibri Light" panose="020F0302020204030204" pitchFamily="34" charset="0"/>
              </a:rPr>
              <a:t>etc</a:t>
            </a:r>
            <a:r>
              <a:rPr lang="en-GB" dirty="0">
                <a:latin typeface="Calibri Light" panose="020F0302020204030204" pitchFamily="34" charset="0"/>
                <a:cs typeface="Calibri Light" panose="020F0302020204030204" pitchFamily="34" charset="0"/>
              </a:rPr>
              <a:t> </a:t>
            </a:r>
          </a:p>
        </p:txBody>
      </p:sp>
      <p:sp>
        <p:nvSpPr>
          <p:cNvPr id="4" name="Content Placeholder 3"/>
          <p:cNvSpPr>
            <a:spLocks noGrp="1"/>
          </p:cNvSpPr>
          <p:nvPr>
            <p:ph sz="half" idx="2"/>
          </p:nvPr>
        </p:nvSpPr>
        <p:spPr/>
        <p:txBody>
          <a:bodyPr>
            <a:normAutofit fontScale="92500" lnSpcReduction="10000"/>
          </a:bodyPr>
          <a:lstStyle/>
          <a:p>
            <a:endParaRPr lang="en-GB" dirty="0"/>
          </a:p>
          <a:p>
            <a:endParaRPr lang="en-GB" dirty="0"/>
          </a:p>
          <a:p>
            <a:endParaRPr lang="en-GB" dirty="0"/>
          </a:p>
        </p:txBody>
      </p:sp>
      <p:pic>
        <p:nvPicPr>
          <p:cNvPr id="6" name="Picture 5">
            <a:extLst>
              <a:ext uri="{FF2B5EF4-FFF2-40B4-BE49-F238E27FC236}">
                <a16:creationId xmlns:a16="http://schemas.microsoft.com/office/drawing/2014/main" id="{A1CBFF3F-2AD4-468A-9A3B-4DF1D8261A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491808"/>
            <a:ext cx="5716302" cy="3874383"/>
          </a:xfrm>
          <a:prstGeom prst="rect">
            <a:avLst/>
          </a:prstGeom>
        </p:spPr>
      </p:pic>
    </p:spTree>
    <p:extLst>
      <p:ext uri="{BB962C8B-B14F-4D97-AF65-F5344CB8AC3E}">
        <p14:creationId xmlns:p14="http://schemas.microsoft.com/office/powerpoint/2010/main" val="41303543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7A6E5-BF87-4A1D-8C1F-FECCD9C6843D}"/>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Ijma’</a:t>
            </a:r>
          </a:p>
        </p:txBody>
      </p:sp>
      <p:sp>
        <p:nvSpPr>
          <p:cNvPr id="3" name="Content Placeholder 2">
            <a:extLst>
              <a:ext uri="{FF2B5EF4-FFF2-40B4-BE49-F238E27FC236}">
                <a16:creationId xmlns:a16="http://schemas.microsoft.com/office/drawing/2014/main" id="{6FE327B8-2469-49DE-BCC5-0CED13717F7A}"/>
              </a:ext>
            </a:extLst>
          </p:cNvPr>
          <p:cNvSpPr>
            <a:spLocks noGrp="1"/>
          </p:cNvSpPr>
          <p:nvPr>
            <p:ph sz="half" idx="1"/>
          </p:nvPr>
        </p:nvSpPr>
        <p:spPr/>
        <p:txBody>
          <a:bodyPr>
            <a:normAutofit fontScale="85000" lnSpcReduction="20000"/>
          </a:bodyPr>
          <a:lstStyle/>
          <a:p>
            <a:pPr marL="0" indent="0">
              <a:buNone/>
            </a:pPr>
            <a:r>
              <a:rPr lang="en-GB" dirty="0">
                <a:latin typeface="Calibri Light" panose="020F0302020204030204" pitchFamily="34" charset="0"/>
                <a:cs typeface="Calibri Light" panose="020F0302020204030204" pitchFamily="34" charset="0"/>
              </a:rPr>
              <a:t>The first of these strategies for moral reasoning is that of </a:t>
            </a:r>
            <a:r>
              <a:rPr lang="en-GB" i="1" dirty="0">
                <a:latin typeface="Calibri Light" panose="020F0302020204030204" pitchFamily="34" charset="0"/>
                <a:cs typeface="Calibri Light" panose="020F0302020204030204" pitchFamily="34" charset="0"/>
              </a:rPr>
              <a:t>ijma’</a:t>
            </a:r>
            <a:r>
              <a:rPr lang="en-GB" dirty="0">
                <a:latin typeface="Calibri Light" panose="020F0302020204030204" pitchFamily="34" charset="0"/>
                <a:cs typeface="Calibri Light" panose="020F0302020204030204" pitchFamily="34" charset="0"/>
              </a:rPr>
              <a:t>, or consensus.  </a:t>
            </a:r>
          </a:p>
          <a:p>
            <a:pPr marL="0" indent="0">
              <a:buNone/>
            </a:pPr>
            <a:r>
              <a:rPr lang="en-GB" dirty="0">
                <a:latin typeface="Calibri Light" panose="020F0302020204030204" pitchFamily="34" charset="0"/>
                <a:cs typeface="Calibri Light" panose="020F0302020204030204" pitchFamily="34" charset="0"/>
              </a:rPr>
              <a:t>This refers to the consensus of opinion among all qualified </a:t>
            </a:r>
            <a:r>
              <a:rPr lang="en-GB" i="1" dirty="0">
                <a:latin typeface="Calibri Light" panose="020F0302020204030204" pitchFamily="34" charset="0"/>
                <a:cs typeface="Calibri Light" panose="020F0302020204030204" pitchFamily="34" charset="0"/>
              </a:rPr>
              <a:t>mujtahids</a:t>
            </a:r>
            <a:r>
              <a:rPr lang="en-GB" dirty="0">
                <a:latin typeface="Calibri Light" panose="020F0302020204030204" pitchFamily="34" charset="0"/>
                <a:cs typeface="Calibri Light" panose="020F0302020204030204" pitchFamily="34" charset="0"/>
              </a:rPr>
              <a:t> on a particular principle – almost like the sense of precedent that exists within western legal systems. </a:t>
            </a:r>
          </a:p>
          <a:p>
            <a:pPr marL="0" indent="0">
              <a:buNone/>
            </a:pPr>
            <a:r>
              <a:rPr lang="en-GB" dirty="0">
                <a:latin typeface="Calibri Light" panose="020F0302020204030204" pitchFamily="34" charset="0"/>
                <a:cs typeface="Calibri Light" panose="020F0302020204030204" pitchFamily="34" charset="0"/>
              </a:rPr>
              <a:t>This agreement, although there are divergences on when it is assumed, is considered authoritative. As a hadith notes:</a:t>
            </a:r>
            <a:br>
              <a:rPr lang="en-GB" dirty="0">
                <a:latin typeface="Calibri Light" panose="020F0302020204030204" pitchFamily="34" charset="0"/>
                <a:cs typeface="Calibri Light" panose="020F0302020204030204" pitchFamily="34" charset="0"/>
              </a:rPr>
            </a:b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a:t>
            </a:r>
            <a:r>
              <a:rPr lang="en-AU" i="1" dirty="0">
                <a:latin typeface="Calibri Light" panose="020F0302020204030204" pitchFamily="34" charset="0"/>
                <a:cs typeface="Calibri Light" panose="020F0302020204030204" pitchFamily="34" charset="0"/>
              </a:rPr>
              <a:t>My community will not agree on an error.” </a:t>
            </a:r>
            <a:endParaRPr lang="en-GB" i="1" dirty="0">
              <a:latin typeface="Calibri Light" panose="020F0302020204030204" pitchFamily="34" charset="0"/>
              <a:cs typeface="Calibri Light" panose="020F0302020204030204" pitchFamily="34" charset="0"/>
            </a:endParaRPr>
          </a:p>
        </p:txBody>
      </p:sp>
      <p:pic>
        <p:nvPicPr>
          <p:cNvPr id="6" name="Content Placeholder 5" descr="A picture containing text, fabric&#10;&#10;Description automatically generated">
            <a:extLst>
              <a:ext uri="{FF2B5EF4-FFF2-40B4-BE49-F238E27FC236}">
                <a16:creationId xmlns:a16="http://schemas.microsoft.com/office/drawing/2014/main" id="{F6505407-505B-416A-9ABE-49A710755000}"/>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97599" y="1600200"/>
            <a:ext cx="5776181" cy="2150705"/>
          </a:xfrm>
        </p:spPr>
      </p:pic>
    </p:spTree>
    <p:extLst>
      <p:ext uri="{BB962C8B-B14F-4D97-AF65-F5344CB8AC3E}">
        <p14:creationId xmlns:p14="http://schemas.microsoft.com/office/powerpoint/2010/main" val="40044598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E3840-DA3E-4DE6-9135-35D18ADCEA83}"/>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Ijtihad and Ijma’</a:t>
            </a:r>
          </a:p>
        </p:txBody>
      </p:sp>
      <p:sp>
        <p:nvSpPr>
          <p:cNvPr id="3" name="Content Placeholder 2">
            <a:extLst>
              <a:ext uri="{FF2B5EF4-FFF2-40B4-BE49-F238E27FC236}">
                <a16:creationId xmlns:a16="http://schemas.microsoft.com/office/drawing/2014/main" id="{A4ECCDEC-20BB-42B5-B2DB-9517486AE144}"/>
              </a:ext>
            </a:extLst>
          </p:cNvPr>
          <p:cNvSpPr>
            <a:spLocks noGrp="1"/>
          </p:cNvSpPr>
          <p:nvPr>
            <p:ph sz="half" idx="1"/>
          </p:nvPr>
        </p:nvSpPr>
        <p:spPr>
          <a:xfrm>
            <a:off x="609600" y="1600201"/>
            <a:ext cx="5384800" cy="4156787"/>
          </a:xfrm>
        </p:spPr>
        <p:txBody>
          <a:bodyPr>
            <a:normAutofit fontScale="92500" lnSpcReduction="10000"/>
          </a:bodyPr>
          <a:lstStyle/>
          <a:p>
            <a:pPr marL="0" indent="0">
              <a:buNone/>
            </a:pPr>
            <a:r>
              <a:rPr lang="en-GB" dirty="0">
                <a:latin typeface="Calibri Light" panose="020F0302020204030204" pitchFamily="34" charset="0"/>
                <a:cs typeface="Calibri Light" panose="020F0302020204030204" pitchFamily="34" charset="0"/>
              </a:rPr>
              <a:t>Where there is no </a:t>
            </a:r>
            <a:r>
              <a:rPr lang="en-GB" i="1" dirty="0">
                <a:latin typeface="Calibri Light" panose="020F0302020204030204" pitchFamily="34" charset="0"/>
                <a:cs typeface="Calibri Light" panose="020F0302020204030204" pitchFamily="34" charset="0"/>
              </a:rPr>
              <a:t>ijma’</a:t>
            </a:r>
            <a:r>
              <a:rPr lang="en-GB" dirty="0">
                <a:latin typeface="Calibri Light" panose="020F0302020204030204" pitchFamily="34" charset="0"/>
                <a:cs typeface="Calibri Light" panose="020F0302020204030204" pitchFamily="34" charset="0"/>
              </a:rPr>
              <a:t> on an issue, ijtihad is able to turn to methods like </a:t>
            </a:r>
            <a:r>
              <a:rPr lang="en-GB" i="1" dirty="0">
                <a:latin typeface="Calibri Light" panose="020F0302020204030204" pitchFamily="34" charset="0"/>
                <a:cs typeface="Calibri Light" panose="020F0302020204030204" pitchFamily="34" charset="0"/>
              </a:rPr>
              <a:t>qiyas</a:t>
            </a:r>
            <a:r>
              <a:rPr lang="en-GB" dirty="0">
                <a:latin typeface="Calibri Light" panose="020F0302020204030204" pitchFamily="34" charset="0"/>
                <a:cs typeface="Calibri Light" panose="020F0302020204030204" pitchFamily="34" charset="0"/>
              </a:rPr>
              <a:t> (analogy) in order to derive new principles. </a:t>
            </a:r>
          </a:p>
          <a:p>
            <a:pPr marL="0" indent="0">
              <a:buNone/>
            </a:pPr>
            <a:r>
              <a:rPr lang="en-GB" dirty="0">
                <a:latin typeface="Calibri Light" panose="020F0302020204030204" pitchFamily="34" charset="0"/>
                <a:cs typeface="Calibri Light" panose="020F0302020204030204" pitchFamily="34" charset="0"/>
              </a:rPr>
              <a:t>Where there is </a:t>
            </a:r>
            <a:r>
              <a:rPr lang="en-GB" i="1" dirty="0">
                <a:latin typeface="Calibri Light" panose="020F0302020204030204" pitchFamily="34" charset="0"/>
                <a:cs typeface="Calibri Light" panose="020F0302020204030204" pitchFamily="34" charset="0"/>
              </a:rPr>
              <a:t>ijma’</a:t>
            </a:r>
            <a:r>
              <a:rPr lang="en-GB" dirty="0">
                <a:latin typeface="Calibri Light" panose="020F0302020204030204" pitchFamily="34" charset="0"/>
                <a:cs typeface="Calibri Light" panose="020F0302020204030204" pitchFamily="34" charset="0"/>
              </a:rPr>
              <a:t>, absolute </a:t>
            </a:r>
            <a:r>
              <a:rPr lang="en-GB" i="1" dirty="0">
                <a:latin typeface="Calibri Light" panose="020F0302020204030204" pitchFamily="34" charset="0"/>
                <a:cs typeface="Calibri Light" panose="020F0302020204030204" pitchFamily="34" charset="0"/>
              </a:rPr>
              <a:t>ijtihad </a:t>
            </a:r>
            <a:r>
              <a:rPr lang="en-GB" dirty="0">
                <a:latin typeface="Calibri Light" panose="020F0302020204030204" pitchFamily="34" charset="0"/>
                <a:cs typeface="Calibri Light" panose="020F0302020204030204" pitchFamily="34" charset="0"/>
              </a:rPr>
              <a:t>(deriving moral valuations directly from the Qur’an and Sunnah) is precluded in favour of </a:t>
            </a:r>
            <a:r>
              <a:rPr lang="en-GB" i="1" dirty="0">
                <a:latin typeface="Calibri Light" panose="020F0302020204030204" pitchFamily="34" charset="0"/>
                <a:cs typeface="Calibri Light" panose="020F0302020204030204" pitchFamily="34" charset="0"/>
              </a:rPr>
              <a:t>taqlid </a:t>
            </a:r>
            <a:r>
              <a:rPr lang="en-GB" dirty="0">
                <a:latin typeface="Calibri Light" panose="020F0302020204030204" pitchFamily="34" charset="0"/>
                <a:cs typeface="Calibri Light" panose="020F0302020204030204" pitchFamily="34" charset="0"/>
              </a:rPr>
              <a:t>(following) the </a:t>
            </a:r>
            <a:r>
              <a:rPr lang="en-GB" i="1" dirty="0">
                <a:latin typeface="Calibri Light" panose="020F0302020204030204" pitchFamily="34" charset="0"/>
                <a:cs typeface="Calibri Light" panose="020F0302020204030204" pitchFamily="34" charset="0"/>
              </a:rPr>
              <a:t>ijma’</a:t>
            </a:r>
            <a:r>
              <a:rPr lang="en-GB" dirty="0">
                <a:latin typeface="Calibri Light" panose="020F0302020204030204" pitchFamily="34" charset="0"/>
                <a:cs typeface="Calibri Light" panose="020F0302020204030204" pitchFamily="34" charset="0"/>
              </a:rPr>
              <a:t>.</a:t>
            </a:r>
          </a:p>
          <a:p>
            <a:pPr marL="0" indent="0">
              <a:buNone/>
            </a:pPr>
            <a:r>
              <a:rPr lang="en-GB" dirty="0">
                <a:latin typeface="Calibri Light" panose="020F0302020204030204" pitchFamily="34" charset="0"/>
                <a:cs typeface="Calibri Light" panose="020F0302020204030204" pitchFamily="34" charset="0"/>
              </a:rPr>
              <a:t>This does not foreclose further elucidation of frameworks and principles within the existing </a:t>
            </a:r>
            <a:r>
              <a:rPr lang="en-GB" i="1" dirty="0">
                <a:latin typeface="Calibri Light" panose="020F0302020204030204" pitchFamily="34" charset="0"/>
                <a:cs typeface="Calibri Light" panose="020F0302020204030204" pitchFamily="34" charset="0"/>
              </a:rPr>
              <a:t>ijma’. </a:t>
            </a:r>
            <a:endParaRPr lang="en-GB" dirty="0">
              <a:latin typeface="Calibri Light" panose="020F0302020204030204" pitchFamily="34" charset="0"/>
              <a:cs typeface="Calibri Light" panose="020F0302020204030204" pitchFamily="34" charset="0"/>
            </a:endParaRPr>
          </a:p>
        </p:txBody>
      </p:sp>
      <p:pic>
        <p:nvPicPr>
          <p:cNvPr id="6" name="Content Placeholder 5" descr="A picture containing building, stone, old, statue&#10;&#10;Description automatically generated">
            <a:extLst>
              <a:ext uri="{FF2B5EF4-FFF2-40B4-BE49-F238E27FC236}">
                <a16:creationId xmlns:a16="http://schemas.microsoft.com/office/drawing/2014/main" id="{99A7269C-0E1A-420D-A0D8-5B5DB8EC0FC1}"/>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644634" y="365125"/>
            <a:ext cx="3188206" cy="5010268"/>
          </a:xfrm>
        </p:spPr>
      </p:pic>
    </p:spTree>
    <p:extLst>
      <p:ext uri="{BB962C8B-B14F-4D97-AF65-F5344CB8AC3E}">
        <p14:creationId xmlns:p14="http://schemas.microsoft.com/office/powerpoint/2010/main" val="2886633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9347E-B565-433E-BD91-62C966C9FF34}"/>
              </a:ext>
            </a:extLst>
          </p:cNvPr>
          <p:cNvSpPr>
            <a:spLocks noGrp="1"/>
          </p:cNvSpPr>
          <p:nvPr>
            <p:ph type="title"/>
          </p:nvPr>
        </p:nvSpPr>
        <p:spPr/>
        <p:txBody>
          <a:bodyPr/>
          <a:lstStyle/>
          <a:p>
            <a:r>
              <a:rPr lang="en-GB" dirty="0" err="1">
                <a:latin typeface="Calibri Light" panose="020F0302020204030204" pitchFamily="34" charset="0"/>
                <a:cs typeface="Calibri Light" panose="020F0302020204030204" pitchFamily="34" charset="0"/>
              </a:rPr>
              <a:t>Urf</a:t>
            </a:r>
            <a:r>
              <a:rPr lang="en-GB" dirty="0">
                <a:latin typeface="Calibri Light" panose="020F0302020204030204" pitchFamily="34" charset="0"/>
                <a:cs typeface="Calibri Light" panose="020F0302020204030204" pitchFamily="34" charset="0"/>
              </a:rPr>
              <a:t>’, </a:t>
            </a:r>
            <a:r>
              <a:rPr lang="en-GB" dirty="0" err="1">
                <a:latin typeface="Calibri Light" panose="020F0302020204030204" pitchFamily="34" charset="0"/>
                <a:cs typeface="Calibri Light" panose="020F0302020204030204" pitchFamily="34" charset="0"/>
              </a:rPr>
              <a:t>Istihsan</a:t>
            </a:r>
            <a:r>
              <a:rPr lang="en-GB" dirty="0">
                <a:latin typeface="Calibri Light" panose="020F0302020204030204" pitchFamily="34" charset="0"/>
                <a:cs typeface="Calibri Light" panose="020F0302020204030204" pitchFamily="34" charset="0"/>
              </a:rPr>
              <a:t>, </a:t>
            </a:r>
            <a:r>
              <a:rPr lang="en-GB" dirty="0" err="1">
                <a:latin typeface="Calibri Light" panose="020F0302020204030204" pitchFamily="34" charset="0"/>
                <a:cs typeface="Calibri Light" panose="020F0302020204030204" pitchFamily="34" charset="0"/>
              </a:rPr>
              <a:t>Maslaha</a:t>
            </a:r>
            <a:r>
              <a:rPr lang="en-GB" dirty="0">
                <a:latin typeface="Calibri Light" panose="020F0302020204030204" pitchFamily="34" charset="0"/>
                <a:cs typeface="Calibri Light" panose="020F0302020204030204" pitchFamily="34" charset="0"/>
              </a:rPr>
              <a:t> </a:t>
            </a:r>
          </a:p>
        </p:txBody>
      </p:sp>
      <p:sp>
        <p:nvSpPr>
          <p:cNvPr id="3" name="Content Placeholder 2">
            <a:extLst>
              <a:ext uri="{FF2B5EF4-FFF2-40B4-BE49-F238E27FC236}">
                <a16:creationId xmlns:a16="http://schemas.microsoft.com/office/drawing/2014/main" id="{59609F03-4E81-4BE8-A4FB-9138F61177D3}"/>
              </a:ext>
            </a:extLst>
          </p:cNvPr>
          <p:cNvSpPr>
            <a:spLocks noGrp="1"/>
          </p:cNvSpPr>
          <p:nvPr>
            <p:ph sz="half" idx="1"/>
          </p:nvPr>
        </p:nvSpPr>
        <p:spPr>
          <a:xfrm>
            <a:off x="609600" y="1600202"/>
            <a:ext cx="5384800" cy="4110134"/>
          </a:xfrm>
        </p:spPr>
        <p:txBody>
          <a:bodyPr>
            <a:normAutofit fontScale="92500" lnSpcReduction="20000"/>
          </a:bodyPr>
          <a:lstStyle/>
          <a:p>
            <a:pPr marL="0" indent="0">
              <a:buNone/>
            </a:pPr>
            <a:r>
              <a:rPr lang="en-GB" dirty="0">
                <a:latin typeface="Calibri Light" panose="020F0302020204030204" pitchFamily="34" charset="0"/>
                <a:cs typeface="Calibri Light" panose="020F0302020204030204" pitchFamily="34" charset="0"/>
              </a:rPr>
              <a:t>In engaging in this moral reasoning, particularly in cases where </a:t>
            </a:r>
            <a:r>
              <a:rPr lang="en-GB" i="1" dirty="0">
                <a:latin typeface="Calibri Light" panose="020F0302020204030204" pitchFamily="34" charset="0"/>
                <a:cs typeface="Calibri Light" panose="020F0302020204030204" pitchFamily="34" charset="0"/>
              </a:rPr>
              <a:t>ijtihad</a:t>
            </a:r>
            <a:r>
              <a:rPr lang="en-GB" dirty="0">
                <a:latin typeface="Calibri Light" panose="020F0302020204030204" pitchFamily="34" charset="0"/>
                <a:cs typeface="Calibri Light" panose="020F0302020204030204" pitchFamily="34" charset="0"/>
              </a:rPr>
              <a:t> is necessary, Islamic law chooses to value certain moral principles in its reasoning. </a:t>
            </a:r>
          </a:p>
          <a:p>
            <a:pPr marL="0" indent="0">
              <a:buNone/>
            </a:pPr>
            <a:r>
              <a:rPr lang="en-GB" dirty="0">
                <a:latin typeface="Calibri Light" panose="020F0302020204030204" pitchFamily="34" charset="0"/>
                <a:cs typeface="Calibri Light" panose="020F0302020204030204" pitchFamily="34" charset="0"/>
              </a:rPr>
              <a:t>Some examples, as we saw at the beginning are: </a:t>
            </a:r>
          </a:p>
          <a:p>
            <a:pPr>
              <a:lnSpc>
                <a:spcPct val="80000"/>
              </a:lnSpc>
            </a:pPr>
            <a:r>
              <a:rPr lang="en-GB" sz="2600" i="1" dirty="0" err="1">
                <a:latin typeface="Calibri Light" panose="020F0302020204030204" pitchFamily="34" charset="0"/>
                <a:cs typeface="Calibri Light" panose="020F0302020204030204" pitchFamily="34" charset="0"/>
              </a:rPr>
              <a:t>Urf</a:t>
            </a:r>
            <a:r>
              <a:rPr lang="en-GB" sz="2600" i="1" dirty="0">
                <a:latin typeface="Calibri Light" panose="020F0302020204030204" pitchFamily="34" charset="0"/>
                <a:cs typeface="Calibri Light" panose="020F0302020204030204" pitchFamily="34" charset="0"/>
              </a:rPr>
              <a:t>’</a:t>
            </a:r>
            <a:r>
              <a:rPr lang="en-GB" sz="2600" dirty="0">
                <a:latin typeface="Calibri Light" panose="020F0302020204030204" pitchFamily="34" charset="0"/>
                <a:cs typeface="Calibri Light" panose="020F0302020204030204" pitchFamily="34" charset="0"/>
              </a:rPr>
              <a:t> – </a:t>
            </a:r>
            <a:r>
              <a:rPr lang="en-AU" sz="2600" dirty="0">
                <a:latin typeface="Calibri Light" panose="020F0302020204030204" pitchFamily="34" charset="0"/>
                <a:cs typeface="Calibri Light" panose="020F0302020204030204" pitchFamily="34" charset="0"/>
              </a:rPr>
              <a:t>n</a:t>
            </a:r>
            <a:r>
              <a:rPr lang="en-AU" altLang="en-US" sz="2600" dirty="0">
                <a:latin typeface="Calibri Light" panose="020F0302020204030204" pitchFamily="34" charset="0"/>
                <a:cs typeface="Calibri Light" panose="020F0302020204030204" pitchFamily="34" charset="0"/>
              </a:rPr>
              <a:t>ot usually recognized as formal source of </a:t>
            </a:r>
            <a:r>
              <a:rPr lang="en-AU" altLang="en-US" sz="2600" i="1" dirty="0" err="1">
                <a:latin typeface="Calibri Light" panose="020F0302020204030204" pitchFamily="34" charset="0"/>
                <a:cs typeface="Calibri Light" panose="020F0302020204030204" pitchFamily="34" charset="0"/>
              </a:rPr>
              <a:t>fiqh</a:t>
            </a:r>
            <a:r>
              <a:rPr lang="en-AU" altLang="en-US" sz="2600" dirty="0">
                <a:latin typeface="Calibri Light" panose="020F0302020204030204" pitchFamily="34" charset="0"/>
                <a:cs typeface="Calibri Light" panose="020F0302020204030204" pitchFamily="34" charset="0"/>
              </a:rPr>
              <a:t> but important in practice. </a:t>
            </a:r>
          </a:p>
          <a:p>
            <a:pPr>
              <a:lnSpc>
                <a:spcPct val="80000"/>
              </a:lnSpc>
            </a:pPr>
            <a:r>
              <a:rPr lang="en-GB" sz="2600" i="1" dirty="0" err="1">
                <a:latin typeface="Calibri Light" panose="020F0302020204030204" pitchFamily="34" charset="0"/>
                <a:cs typeface="Calibri Light" panose="020F0302020204030204" pitchFamily="34" charset="0"/>
              </a:rPr>
              <a:t>Maslaha</a:t>
            </a:r>
            <a:r>
              <a:rPr lang="en-GB" sz="2600" dirty="0">
                <a:latin typeface="Calibri Light" panose="020F0302020204030204" pitchFamily="34" charset="0"/>
                <a:cs typeface="Calibri Light" panose="020F0302020204030204" pitchFamily="34" charset="0"/>
              </a:rPr>
              <a:t> – </a:t>
            </a:r>
            <a:r>
              <a:rPr lang="en-AU" altLang="en-US" sz="2600" dirty="0">
                <a:latin typeface="Calibri Light" panose="020F0302020204030204" pitchFamily="34" charset="0"/>
                <a:cs typeface="Calibri Light" panose="020F0302020204030204" pitchFamily="34" charset="0"/>
              </a:rPr>
              <a:t>where other methods give more than one answer, choose the one most consistent with the welfare of the </a:t>
            </a:r>
            <a:r>
              <a:rPr lang="en-AU" altLang="en-US" sz="2600" i="1" dirty="0">
                <a:latin typeface="Calibri Light" panose="020F0302020204030204" pitchFamily="34" charset="0"/>
                <a:cs typeface="Calibri Light" panose="020F0302020204030204" pitchFamily="34" charset="0"/>
              </a:rPr>
              <a:t>ummah</a:t>
            </a:r>
          </a:p>
          <a:p>
            <a:r>
              <a:rPr lang="en-GB" sz="2600" i="1" dirty="0" err="1">
                <a:latin typeface="Calibri Light" panose="020F0302020204030204" pitchFamily="34" charset="0"/>
                <a:cs typeface="Calibri Light" panose="020F0302020204030204" pitchFamily="34" charset="0"/>
              </a:rPr>
              <a:t>Istihsan</a:t>
            </a:r>
            <a:r>
              <a:rPr lang="en-GB" sz="2600" dirty="0">
                <a:latin typeface="Calibri Light" panose="020F0302020204030204" pitchFamily="34" charset="0"/>
                <a:cs typeface="Calibri Light" panose="020F0302020204030204" pitchFamily="34" charset="0"/>
              </a:rPr>
              <a:t> – </a:t>
            </a:r>
            <a:r>
              <a:rPr lang="en-AU" altLang="en-US" sz="2600" dirty="0">
                <a:latin typeface="Calibri Light" panose="020F0302020204030204" pitchFamily="34" charset="0"/>
                <a:cs typeface="Calibri Light" panose="020F0302020204030204" pitchFamily="34" charset="0"/>
              </a:rPr>
              <a:t>choose less strict approach on grounds of welfare</a:t>
            </a:r>
            <a:endParaRPr lang="en-GB" altLang="en-US" sz="2600"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p:txBody>
      </p:sp>
      <p:pic>
        <p:nvPicPr>
          <p:cNvPr id="6" name="Content Placeholder 5" descr="A group of people sitting outside a building&#10;&#10;Description automatically generated with medium confidence">
            <a:extLst>
              <a:ext uri="{FF2B5EF4-FFF2-40B4-BE49-F238E27FC236}">
                <a16:creationId xmlns:a16="http://schemas.microsoft.com/office/drawing/2014/main" id="{49BC0C7F-6B00-4D24-87EF-C545790885B1}"/>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598816" y="1027906"/>
            <a:ext cx="5384800" cy="4293131"/>
          </a:xfrm>
        </p:spPr>
      </p:pic>
    </p:spTree>
    <p:extLst>
      <p:ext uri="{BB962C8B-B14F-4D97-AF65-F5344CB8AC3E}">
        <p14:creationId xmlns:p14="http://schemas.microsoft.com/office/powerpoint/2010/main" val="23798367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1FE93-3733-46E9-AF92-BC2A891256B4}"/>
              </a:ext>
            </a:extLst>
          </p:cNvPr>
          <p:cNvSpPr>
            <a:spLocks noGrp="1"/>
          </p:cNvSpPr>
          <p:nvPr>
            <p:ph type="title"/>
          </p:nvPr>
        </p:nvSpPr>
        <p:spPr/>
        <p:txBody>
          <a:bodyPr/>
          <a:lstStyle/>
          <a:p>
            <a:r>
              <a:rPr lang="en-GB" dirty="0" err="1">
                <a:latin typeface="Calibri Light" panose="020F0302020204030204" pitchFamily="34" charset="0"/>
                <a:cs typeface="Calibri Light" panose="020F0302020204030204" pitchFamily="34" charset="0"/>
              </a:rPr>
              <a:t>Urf</a:t>
            </a:r>
            <a:r>
              <a:rPr lang="en-GB" dirty="0">
                <a:latin typeface="Calibri Light" panose="020F0302020204030204" pitchFamily="34" charset="0"/>
                <a:cs typeface="Calibri Light" panose="020F0302020204030204" pitchFamily="34" charset="0"/>
              </a:rPr>
              <a:t>’, </a:t>
            </a:r>
            <a:r>
              <a:rPr lang="en-GB" dirty="0" err="1">
                <a:latin typeface="Calibri Light" panose="020F0302020204030204" pitchFamily="34" charset="0"/>
                <a:cs typeface="Calibri Light" panose="020F0302020204030204" pitchFamily="34" charset="0"/>
              </a:rPr>
              <a:t>Istihsan</a:t>
            </a:r>
            <a:r>
              <a:rPr lang="en-GB" dirty="0">
                <a:latin typeface="Calibri Light" panose="020F0302020204030204" pitchFamily="34" charset="0"/>
                <a:cs typeface="Calibri Light" panose="020F0302020204030204" pitchFamily="34" charset="0"/>
              </a:rPr>
              <a:t>, </a:t>
            </a:r>
            <a:r>
              <a:rPr lang="en-GB" dirty="0" err="1">
                <a:latin typeface="Calibri Light" panose="020F0302020204030204" pitchFamily="34" charset="0"/>
                <a:cs typeface="Calibri Light" panose="020F0302020204030204" pitchFamily="34" charset="0"/>
              </a:rPr>
              <a:t>Maslaha</a:t>
            </a:r>
            <a:r>
              <a:rPr lang="en-GB" dirty="0">
                <a:latin typeface="Calibri Light" panose="020F0302020204030204" pitchFamily="34" charset="0"/>
                <a:cs typeface="Calibri Light" panose="020F0302020204030204" pitchFamily="34" charset="0"/>
              </a:rPr>
              <a:t> </a:t>
            </a:r>
          </a:p>
        </p:txBody>
      </p:sp>
      <p:sp>
        <p:nvSpPr>
          <p:cNvPr id="3" name="Content Placeholder 2">
            <a:extLst>
              <a:ext uri="{FF2B5EF4-FFF2-40B4-BE49-F238E27FC236}">
                <a16:creationId xmlns:a16="http://schemas.microsoft.com/office/drawing/2014/main" id="{E35B2C7A-640C-41C4-9B2D-CD9198CBC94F}"/>
              </a:ext>
            </a:extLst>
          </p:cNvPr>
          <p:cNvSpPr>
            <a:spLocks noGrp="1"/>
          </p:cNvSpPr>
          <p:nvPr>
            <p:ph sz="half" idx="1"/>
          </p:nvPr>
        </p:nvSpPr>
        <p:spPr>
          <a:xfrm>
            <a:off x="609600" y="1600202"/>
            <a:ext cx="5384800" cy="4175448"/>
          </a:xfrm>
        </p:spPr>
        <p:txBody>
          <a:bodyPr>
            <a:normAutofit fontScale="92500" lnSpcReduction="20000"/>
          </a:bodyPr>
          <a:lstStyle/>
          <a:p>
            <a:pPr marL="0" indent="0">
              <a:buNone/>
            </a:pPr>
            <a:r>
              <a:rPr lang="en-GB" dirty="0">
                <a:latin typeface="Calibri Light" panose="020F0302020204030204" pitchFamily="34" charset="0"/>
                <a:cs typeface="Calibri Light" panose="020F0302020204030204" pitchFamily="34" charset="0"/>
              </a:rPr>
              <a:t>An example of </a:t>
            </a:r>
            <a:r>
              <a:rPr lang="en-GB" i="1" dirty="0" err="1">
                <a:latin typeface="Calibri Light" panose="020F0302020204030204" pitchFamily="34" charset="0"/>
                <a:cs typeface="Calibri Light" panose="020F0302020204030204" pitchFamily="34" charset="0"/>
              </a:rPr>
              <a:t>urf</a:t>
            </a:r>
            <a:r>
              <a:rPr lang="en-GB" i="1" dirty="0">
                <a:latin typeface="Calibri Light" panose="020F0302020204030204" pitchFamily="34" charset="0"/>
                <a:cs typeface="Calibri Light" panose="020F0302020204030204" pitchFamily="34" charset="0"/>
              </a:rPr>
              <a:t>’</a:t>
            </a:r>
            <a:r>
              <a:rPr lang="en-GB" dirty="0">
                <a:latin typeface="Calibri Light" panose="020F0302020204030204" pitchFamily="34" charset="0"/>
                <a:cs typeface="Calibri Light" panose="020F0302020204030204" pitchFamily="34" charset="0"/>
              </a:rPr>
              <a:t> in practice would be the case of coffee – initially prohibited on similar grounds to wine, people continued drinking it!</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An example of </a:t>
            </a:r>
            <a:r>
              <a:rPr lang="en-GB" i="1" dirty="0" err="1">
                <a:latin typeface="Calibri Light" panose="020F0302020204030204" pitchFamily="34" charset="0"/>
                <a:cs typeface="Calibri Light" panose="020F0302020204030204" pitchFamily="34" charset="0"/>
              </a:rPr>
              <a:t>istihsan</a:t>
            </a:r>
            <a:r>
              <a:rPr lang="en-GB" dirty="0">
                <a:latin typeface="Calibri Light" panose="020F0302020204030204" pitchFamily="34" charset="0"/>
                <a:cs typeface="Calibri Light" panose="020F0302020204030204" pitchFamily="34" charset="0"/>
              </a:rPr>
              <a:t> in practice would be allowing dust to be used for ablution in places where it is necessary.</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An example of </a:t>
            </a:r>
            <a:r>
              <a:rPr lang="en-GB" i="1" dirty="0" err="1">
                <a:latin typeface="Calibri Light" panose="020F0302020204030204" pitchFamily="34" charset="0"/>
                <a:cs typeface="Calibri Light" panose="020F0302020204030204" pitchFamily="34" charset="0"/>
              </a:rPr>
              <a:t>maslaha</a:t>
            </a:r>
            <a:r>
              <a:rPr lang="en-GB" dirty="0">
                <a:latin typeface="Calibri Light" panose="020F0302020204030204" pitchFamily="34" charset="0"/>
                <a:cs typeface="Calibri Light" panose="020F0302020204030204" pitchFamily="34" charset="0"/>
              </a:rPr>
              <a:t> would be Islamic opinions on road safety in the public interest.</a:t>
            </a:r>
          </a:p>
        </p:txBody>
      </p:sp>
      <p:pic>
        <p:nvPicPr>
          <p:cNvPr id="6" name="Content Placeholder 5" descr="A picture containing text, indoor, picture frame, fabric&#10;&#10;Description automatically generated">
            <a:extLst>
              <a:ext uri="{FF2B5EF4-FFF2-40B4-BE49-F238E27FC236}">
                <a16:creationId xmlns:a16="http://schemas.microsoft.com/office/drawing/2014/main" id="{531731EE-4630-403A-B1C2-52192EC08963}"/>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916751" y="564502"/>
            <a:ext cx="2944082" cy="4948039"/>
          </a:xfrm>
        </p:spPr>
      </p:pic>
    </p:spTree>
    <p:extLst>
      <p:ext uri="{BB962C8B-B14F-4D97-AF65-F5344CB8AC3E}">
        <p14:creationId xmlns:p14="http://schemas.microsoft.com/office/powerpoint/2010/main" val="1217452107"/>
      </p:ext>
    </p:extLst>
  </p:cSld>
  <p:clrMapOvr>
    <a:masterClrMapping/>
  </p:clrMapOvr>
</p:sld>
</file>

<file path=ppt/theme/theme1.xml><?xml version="1.0" encoding="utf-8"?>
<a:theme xmlns:a="http://schemas.openxmlformats.org/drawingml/2006/main" name="Lampeter">
  <a:themeElements>
    <a:clrScheme name="Lampeter">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Lampeter">
      <a:majorFont>
        <a:latin typeface="Calibri"/>
        <a:ea typeface="Calibri"/>
        <a:cs typeface="Calibri"/>
      </a:majorFont>
      <a:minorFont>
        <a:latin typeface="Helvetica"/>
        <a:ea typeface="Helvetica"/>
        <a:cs typeface="Helvetica"/>
      </a:minorFont>
    </a:fontScheme>
    <a:fmtScheme name="Lampete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Lampeter">
  <a:themeElements>
    <a:clrScheme name="Lampeter">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Lampeter">
      <a:majorFont>
        <a:latin typeface="Calibri"/>
        <a:ea typeface="Calibri"/>
        <a:cs typeface="Calibri"/>
      </a:majorFont>
      <a:minorFont>
        <a:latin typeface="Helvetica"/>
        <a:ea typeface="Helvetica"/>
        <a:cs typeface="Helvetica"/>
      </a:minorFont>
    </a:fontScheme>
    <a:fmtScheme name="Lampete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2225</Words>
  <Application>Microsoft Office PowerPoint</Application>
  <PresentationFormat>Widescreen</PresentationFormat>
  <Paragraphs>181</Paragraphs>
  <Slides>36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Calibri Light</vt:lpstr>
      <vt:lpstr>Georgia</vt:lpstr>
      <vt:lpstr>Lampeter</vt:lpstr>
      <vt:lpstr>Cross Cultural Ethics: Christian and Islamic Approaches</vt:lpstr>
      <vt:lpstr>Introduction </vt:lpstr>
      <vt:lpstr>Sources - Hadith</vt:lpstr>
      <vt:lpstr>Sources - Hadith</vt:lpstr>
      <vt:lpstr>The authority of hadith as a source for ethics </vt:lpstr>
      <vt:lpstr>Sources - Hadith</vt:lpstr>
      <vt:lpstr>PowerPoint Presentation</vt:lpstr>
      <vt:lpstr>Sources - Hadith</vt:lpstr>
      <vt:lpstr>Common link Theory</vt:lpstr>
      <vt:lpstr>Sources - Hadith</vt:lpstr>
      <vt:lpstr>PowerPoint Presentation</vt:lpstr>
      <vt:lpstr>Methods of Fiqh</vt:lpstr>
      <vt:lpstr>Methods of Fiqh</vt:lpstr>
      <vt:lpstr>PowerPoint Presentation</vt:lpstr>
      <vt:lpstr>Loss of Dynamism</vt:lpstr>
      <vt:lpstr>Ijtihad – Independent Reasoning</vt:lpstr>
      <vt:lpstr>Doing Shari’ah - شَرِيعَة‎ </vt:lpstr>
      <vt:lpstr>Doing Shari’ah</vt:lpstr>
      <vt:lpstr>Categories of behaviour</vt:lpstr>
      <vt:lpstr>Doing Shari’ah</vt:lpstr>
      <vt:lpstr>PowerPoint Presentation</vt:lpstr>
      <vt:lpstr>An example - Wine</vt:lpstr>
      <vt:lpstr>Whiskey</vt:lpstr>
      <vt:lpstr>Coffee</vt:lpstr>
      <vt:lpstr>Irish Coffee…</vt:lpstr>
      <vt:lpstr>Irish Coffee…</vt:lpstr>
      <vt:lpstr>Qiyas - Analogy</vt:lpstr>
      <vt:lpstr>Qiyas / Analogy 1</vt:lpstr>
      <vt:lpstr>Qiyas / Analogy 2</vt:lpstr>
      <vt:lpstr>Ijtihad</vt:lpstr>
      <vt:lpstr>Ijtihad</vt:lpstr>
      <vt:lpstr>Ijtihad and Qiyas</vt:lpstr>
      <vt:lpstr>Ijma’</vt:lpstr>
      <vt:lpstr>Ijtihad and Ijma’</vt:lpstr>
      <vt:lpstr>Urf’, Istihsan, Maslaha </vt:lpstr>
      <vt:lpstr>Urf’, Istihsan, Maslaha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HPRS7019 The Study of Theology</dc:title>
  <cp:lastModifiedBy>Angus Slater</cp:lastModifiedBy>
  <cp:revision>105</cp:revision>
  <dcterms:modified xsi:type="dcterms:W3CDTF">2023-01-21T13:56:22Z</dcterms:modified>
</cp:coreProperties>
</file>