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9"/>
  </p:notesMasterIdLst>
  <p:handoutMasterIdLst>
    <p:handoutMasterId r:id="rId60"/>
  </p:handoutMasterIdLst>
  <p:sldIdLst>
    <p:sldId id="256" r:id="rId4"/>
    <p:sldId id="316" r:id="rId5"/>
    <p:sldId id="376" r:id="rId6"/>
    <p:sldId id="317" r:id="rId7"/>
    <p:sldId id="318" r:id="rId8"/>
    <p:sldId id="319" r:id="rId9"/>
    <p:sldId id="320" r:id="rId10"/>
    <p:sldId id="321" r:id="rId11"/>
    <p:sldId id="322" r:id="rId12"/>
    <p:sldId id="324" r:id="rId13"/>
    <p:sldId id="325" r:id="rId14"/>
    <p:sldId id="326" r:id="rId15"/>
    <p:sldId id="332" r:id="rId16"/>
    <p:sldId id="329" r:id="rId17"/>
    <p:sldId id="330" r:id="rId18"/>
    <p:sldId id="331" r:id="rId19"/>
    <p:sldId id="333" r:id="rId20"/>
    <p:sldId id="334" r:id="rId21"/>
    <p:sldId id="335" r:id="rId22"/>
    <p:sldId id="336" r:id="rId23"/>
    <p:sldId id="337" r:id="rId24"/>
    <p:sldId id="338" r:id="rId25"/>
    <p:sldId id="339" r:id="rId26"/>
    <p:sldId id="340" r:id="rId27"/>
    <p:sldId id="341" r:id="rId28"/>
    <p:sldId id="342" r:id="rId29"/>
    <p:sldId id="343" r:id="rId30"/>
    <p:sldId id="344" r:id="rId31"/>
    <p:sldId id="345" r:id="rId32"/>
    <p:sldId id="346" r:id="rId33"/>
    <p:sldId id="347" r:id="rId34"/>
    <p:sldId id="348" r:id="rId35"/>
    <p:sldId id="349" r:id="rId36"/>
    <p:sldId id="350" r:id="rId37"/>
    <p:sldId id="351" r:id="rId38"/>
    <p:sldId id="352" r:id="rId39"/>
    <p:sldId id="353" r:id="rId40"/>
    <p:sldId id="354" r:id="rId41"/>
    <p:sldId id="355" r:id="rId42"/>
    <p:sldId id="356" r:id="rId43"/>
    <p:sldId id="359" r:id="rId44"/>
    <p:sldId id="360" r:id="rId45"/>
    <p:sldId id="358" r:id="rId46"/>
    <p:sldId id="370" r:id="rId47"/>
    <p:sldId id="357" r:id="rId48"/>
    <p:sldId id="361" r:id="rId49"/>
    <p:sldId id="371" r:id="rId50"/>
    <p:sldId id="372" r:id="rId51"/>
    <p:sldId id="374" r:id="rId52"/>
    <p:sldId id="375" r:id="rId53"/>
    <p:sldId id="364" r:id="rId54"/>
    <p:sldId id="365" r:id="rId55"/>
    <p:sldId id="366" r:id="rId56"/>
    <p:sldId id="315" r:id="rId57"/>
    <p:sldId id="327" r:id="rId5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957" autoAdjust="0"/>
  </p:normalViewPr>
  <p:slideViewPr>
    <p:cSldViewPr>
      <p:cViewPr varScale="1">
        <p:scale>
          <a:sx n="83" d="100"/>
          <a:sy n="83" d="100"/>
        </p:scale>
        <p:origin x="169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6164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Image Source: </a:t>
            </a:r>
            <a:r>
              <a:rPr lang="en-GB" dirty="0"/>
              <a:t> Source: [© Pearson - Database Systems: A Practical Approach to Design, Implementation, and Management - http://app.kortext.com/read/80118/?page=672]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793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Images from: 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dirty="0"/>
              <a:t>http://</a:t>
            </a:r>
            <a:r>
              <a:rPr lang="en-GB" dirty="0" smtClean="0"/>
              <a:t>www.codeproject.com/Articles/114262/ways-of-doing-locking-in-NET-Pessimistic-and-opt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695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9945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08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defTabSz="897849">
              <a:defRPr/>
            </a:pPr>
            <a:r>
              <a:rPr lang="en-GB" dirty="0" smtClean="0"/>
              <a:t>Image source: http</a:t>
            </a:r>
            <a:r>
              <a:rPr lang="en-GB" dirty="0"/>
              <a:t>://udayarumilli.com/mssql-concurrency-control-locking-mssql-interview-questions-answers/ [accessed: 16-Feb-2018]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3023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provide similar solutions for the Uncommitted Dependency and Inconsistence Analysis problems.</a:t>
            </a:r>
          </a:p>
          <a:p>
            <a:r>
              <a:rPr lang="en-GB" baseline="0" dirty="0"/>
              <a:t>See course text, page 686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407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0274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http://stackoverflow.com/questions/17768608/what-is-the-practical-use-of-timestamp-column-in-sql-server-with-example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5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7595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performance reasons, the Database Engine performs modifications to database pages in memory-in the buffer cache-and does not write these pages to disk after every change. </a:t>
            </a:r>
          </a:p>
          <a:p>
            <a:r>
              <a:rPr lang="en-GB" dirty="0"/>
              <a:t>Rather, the Database Engine periodically issues a checkpoint on each database. </a:t>
            </a:r>
          </a:p>
          <a:p>
            <a:r>
              <a:rPr lang="en-GB" dirty="0"/>
              <a:t>A </a:t>
            </a:r>
            <a:r>
              <a:rPr lang="en-GB" i="1" dirty="0"/>
              <a:t>checkpoint</a:t>
            </a:r>
            <a:r>
              <a:rPr lang="en-GB" dirty="0"/>
              <a:t> writes the current in-memory modified pages (known as </a:t>
            </a:r>
            <a:r>
              <a:rPr lang="en-GB" i="1" dirty="0"/>
              <a:t>dirty pages</a:t>
            </a:r>
            <a:r>
              <a:rPr lang="en-GB" dirty="0"/>
              <a:t>) and transaction log information from memory to disk and, also, records information about the transaction log.</a:t>
            </a:r>
          </a:p>
          <a:p>
            <a:endParaRPr lang="en-GB" dirty="0"/>
          </a:p>
          <a:p>
            <a:r>
              <a:rPr lang="en-GB" dirty="0"/>
              <a:t>Source: https://docs.microsoft.com/en-us/sql/relational-databases/logs/database-checkpoints-sql-server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827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crude representation of </a:t>
            </a:r>
            <a:r>
              <a:rPr lang="en-GB" smtClean="0"/>
              <a:t>what happens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844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T2 and T3</a:t>
            </a:r>
            <a:r>
              <a:rPr lang="en-GB" baseline="0" dirty="0" smtClean="0"/>
              <a:t> both written to secondary storage at time of last checkpoint.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T4 and T5 contain both</a:t>
            </a:r>
            <a:r>
              <a:rPr lang="en-GB" baseline="0" dirty="0" smtClean="0"/>
              <a:t> their starting and commit points in the transaction log at the time of the failure.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The last checkpoint, however, happened before they committed so they need to be redone.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T1 and T6 were</a:t>
            </a:r>
            <a:r>
              <a:rPr lang="en-GB" baseline="0" dirty="0" smtClean="0"/>
              <a:t> both active at time of failure and </a:t>
            </a:r>
            <a:r>
              <a:rPr lang="en-GB" dirty="0" smtClean="0"/>
              <a:t>do not contain their</a:t>
            </a:r>
            <a:r>
              <a:rPr lang="en-GB" baseline="0" dirty="0" smtClean="0"/>
              <a:t> commit points in the log at the time of the checkpoint or time of failure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Thus, there is not enough information to redo them in the transaction logs, so they have to be undone.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7679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504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Using an </a:t>
            </a:r>
            <a:r>
              <a:rPr lang="en-GB" b="1" dirty="0" smtClean="0"/>
              <a:t>Immediate</a:t>
            </a:r>
            <a:r>
              <a:rPr lang="en-GB" dirty="0" smtClean="0"/>
              <a:t> Recovery</a:t>
            </a:r>
            <a:r>
              <a:rPr lang="en-GB" baseline="0" dirty="0" smtClean="0"/>
              <a:t> Technique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Undo </a:t>
            </a:r>
            <a:r>
              <a:rPr lang="en-GB" dirty="0"/>
              <a:t>T1 and </a:t>
            </a:r>
            <a:r>
              <a:rPr lang="en-GB" dirty="0" smtClean="0"/>
              <a:t>T6 as the</a:t>
            </a:r>
            <a:r>
              <a:rPr lang="en-GB" baseline="0" dirty="0" smtClean="0"/>
              <a:t> transactions may include write actions which are written immediately to the database.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However, failure occurred before the last write action and final commit, so previous write actions need to be undone.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Redo T4</a:t>
            </a:r>
            <a:r>
              <a:rPr lang="en-GB" baseline="0" dirty="0"/>
              <a:t> and </a:t>
            </a:r>
            <a:r>
              <a:rPr lang="en-GB" baseline="0" dirty="0" smtClean="0"/>
              <a:t>T5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Write actions and commit written to the database before the failure, </a:t>
            </a:r>
            <a:r>
              <a:rPr lang="en-GB" b="1" baseline="0" dirty="0" smtClean="0"/>
              <a:t>but after the last checkpoint</a:t>
            </a:r>
            <a:r>
              <a:rPr lang="en-GB" baseline="0" dirty="0" smtClean="0"/>
              <a:t> so need to be redone.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T2 and T3 are not affected, already </a:t>
            </a:r>
            <a:r>
              <a:rPr lang="en-GB" baseline="0" dirty="0" smtClean="0"/>
              <a:t>committed and written to database before the last checkpoint.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468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5145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 smtClean="0"/>
              <a:t>Using a </a:t>
            </a:r>
            <a:r>
              <a:rPr lang="en-GB" b="1" dirty="0" smtClean="0"/>
              <a:t>Deferred</a:t>
            </a:r>
            <a:r>
              <a:rPr lang="en-GB" dirty="0" smtClean="0"/>
              <a:t> Recovery</a:t>
            </a:r>
            <a:r>
              <a:rPr lang="en-GB" baseline="0" dirty="0" smtClean="0"/>
              <a:t> Technique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No need to undo</a:t>
            </a:r>
            <a:r>
              <a:rPr lang="en-GB" baseline="0" dirty="0" smtClean="0"/>
              <a:t> T1 and </a:t>
            </a:r>
            <a:r>
              <a:rPr lang="en-GB" dirty="0" smtClean="0"/>
              <a:t>T6, as not committed</a:t>
            </a:r>
            <a:r>
              <a:rPr lang="en-GB" baseline="0" dirty="0" smtClean="0"/>
              <a:t> </a:t>
            </a:r>
            <a:r>
              <a:rPr lang="en-GB" dirty="0" smtClean="0"/>
              <a:t>and none</a:t>
            </a:r>
            <a:r>
              <a:rPr lang="en-GB" baseline="0" dirty="0" smtClean="0"/>
              <a:t> of the transactions’ actions w</a:t>
            </a:r>
            <a:r>
              <a:rPr lang="en-GB" dirty="0" smtClean="0"/>
              <a:t>ritten to database at time of failure as using deferred update.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Redo T4 and</a:t>
            </a:r>
            <a:r>
              <a:rPr lang="en-GB" baseline="0" dirty="0"/>
              <a:t> </a:t>
            </a:r>
            <a:r>
              <a:rPr lang="en-GB" baseline="0" dirty="0" smtClean="0"/>
              <a:t>T5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Both of these were committed and written to the database before the failure, </a:t>
            </a:r>
            <a:r>
              <a:rPr lang="en-GB" b="1" baseline="0" dirty="0" smtClean="0"/>
              <a:t>but after the last checkpoint</a:t>
            </a:r>
            <a:r>
              <a:rPr lang="en-GB" baseline="0" dirty="0" smtClean="0"/>
              <a:t>.</a:t>
            </a:r>
            <a:endParaRPr lang="en-GB" baseline="0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T2 and T3 are not affected, already </a:t>
            </a:r>
            <a:r>
              <a:rPr lang="en-GB" baseline="0" dirty="0" smtClean="0"/>
              <a:t>committed and written to database before the last checkpoint.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295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1935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Using an </a:t>
            </a:r>
            <a:r>
              <a:rPr lang="en-GB" b="1" dirty="0" smtClean="0"/>
              <a:t>Immediate</a:t>
            </a:r>
            <a:r>
              <a:rPr lang="en-GB" dirty="0" smtClean="0"/>
              <a:t> Recovery</a:t>
            </a:r>
            <a:r>
              <a:rPr lang="en-GB" baseline="0" dirty="0" smtClean="0"/>
              <a:t> Technique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Undo </a:t>
            </a:r>
            <a:r>
              <a:rPr lang="en-GB" dirty="0"/>
              <a:t>T1 and T6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Redo T4</a:t>
            </a:r>
            <a:r>
              <a:rPr lang="en-GB" baseline="0" dirty="0"/>
              <a:t> and T5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T2 and T3 are not affected, already </a:t>
            </a:r>
            <a:r>
              <a:rPr lang="en-GB" baseline="0" dirty="0" smtClean="0"/>
              <a:t>committed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r>
              <a:rPr lang="en-GB" dirty="0" smtClean="0"/>
              <a:t>Using an </a:t>
            </a:r>
            <a:r>
              <a:rPr lang="en-GB" b="1" dirty="0" smtClean="0"/>
              <a:t>Immediate</a:t>
            </a:r>
            <a:r>
              <a:rPr lang="en-GB" dirty="0" smtClean="0"/>
              <a:t> Recovery</a:t>
            </a:r>
            <a:r>
              <a:rPr lang="en-GB" baseline="0" dirty="0" smtClean="0"/>
              <a:t> Technique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Undo T1 and T6 as the</a:t>
            </a:r>
            <a:r>
              <a:rPr lang="en-GB" baseline="0" dirty="0" smtClean="0"/>
              <a:t> transactions may include write actions which are written immediately to the database.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However, failure occurred before the last write action and final commit, so previous write actions need to be undone.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Redo T4</a:t>
            </a:r>
            <a:r>
              <a:rPr lang="en-GB" baseline="0" dirty="0" smtClean="0"/>
              <a:t> and T5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Write actions and commit written to the database before the failure, </a:t>
            </a:r>
            <a:r>
              <a:rPr lang="en-GB" b="1" baseline="0" dirty="0" smtClean="0"/>
              <a:t>but after the last checkpoint</a:t>
            </a:r>
            <a:r>
              <a:rPr lang="en-GB" baseline="0" dirty="0" smtClean="0"/>
              <a:t> so need to be redone.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T2 and T3 are not affected, already committed and written to database before the last checkpoint.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9519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 smtClean="0"/>
              <a:t>Using a </a:t>
            </a:r>
            <a:r>
              <a:rPr lang="en-GB" b="1" dirty="0" smtClean="0"/>
              <a:t>Deferred</a:t>
            </a:r>
            <a:r>
              <a:rPr lang="en-GB" dirty="0" smtClean="0"/>
              <a:t> Recovery</a:t>
            </a:r>
            <a:r>
              <a:rPr lang="en-GB" baseline="0" dirty="0" smtClean="0"/>
              <a:t> Technique</a:t>
            </a:r>
            <a:endParaRPr lang="en-GB" dirty="0" smtClean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No need to undo</a:t>
            </a:r>
            <a:r>
              <a:rPr lang="en-GB" baseline="0" dirty="0" smtClean="0"/>
              <a:t> T1 and </a:t>
            </a:r>
            <a:r>
              <a:rPr lang="en-GB" dirty="0" smtClean="0"/>
              <a:t>T6, as not committed</a:t>
            </a:r>
            <a:r>
              <a:rPr lang="en-GB" baseline="0" dirty="0" smtClean="0"/>
              <a:t> </a:t>
            </a:r>
            <a:r>
              <a:rPr lang="en-GB" dirty="0" smtClean="0"/>
              <a:t>and none</a:t>
            </a:r>
            <a:r>
              <a:rPr lang="en-GB" baseline="0" dirty="0" smtClean="0"/>
              <a:t> of the transactions’ actions w</a:t>
            </a:r>
            <a:r>
              <a:rPr lang="en-GB" dirty="0" smtClean="0"/>
              <a:t>ritten to database at time of failure as using deferred update.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Redo T4 and</a:t>
            </a:r>
            <a:r>
              <a:rPr lang="en-GB" baseline="0" dirty="0" smtClean="0"/>
              <a:t> T5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Both of these were committed and written to the database before the failure, </a:t>
            </a:r>
            <a:r>
              <a:rPr lang="en-GB" b="1" baseline="0" dirty="0" smtClean="0"/>
              <a:t>but after the last checkpoint</a:t>
            </a:r>
            <a:r>
              <a:rPr lang="en-GB" baseline="0" dirty="0" smtClean="0"/>
              <a:t>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 smtClean="0"/>
              <a:t>T2 and T3 are not affected, already committed and written to database before the last checkpoint.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030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/personal/kemi_ademoye_uwtsd_ac_uk/Documents/Class%20Notebooks/Database%20Management%20Systems%202018-19&amp;wd=target(_Collaboration%20Space/Lecture%2011b.one|175B4610-DCE6-421F-9A0F-0C9CBBC14387/)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gb/library/ms182776(v=sql.110).aspx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Transaction Management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11b: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04-Mar-2019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Concurrency Control</a:t>
            </a:r>
          </a:p>
          <a:p>
            <a:pPr lvl="1"/>
            <a:r>
              <a:rPr lang="en-GB" dirty="0" err="1" smtClean="0"/>
              <a:t>Serialisability</a:t>
            </a:r>
            <a:endParaRPr lang="en-GB" dirty="0" smtClean="0"/>
          </a:p>
          <a:p>
            <a:pPr lvl="1"/>
            <a:r>
              <a:rPr lang="en-GB" dirty="0" smtClean="0"/>
              <a:t>Locking &amp; Timestamping</a:t>
            </a:r>
          </a:p>
          <a:p>
            <a:r>
              <a:rPr lang="en-GB" dirty="0" smtClean="0"/>
              <a:t>Database Recovery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9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Architecture Support for Transactions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1919" y="1581429"/>
            <a:ext cx="5254857" cy="527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08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Transactions, Concurrency Control &amp; Recovery Database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Transaction Manager </a:t>
            </a:r>
            <a:r>
              <a:rPr lang="en-GB" dirty="0"/>
              <a:t>coordinates transactions and it communicates with the Scheduler.</a:t>
            </a:r>
          </a:p>
          <a:p>
            <a:r>
              <a:rPr lang="en-GB" b="1" dirty="0"/>
              <a:t>Scheduler</a:t>
            </a:r>
            <a:r>
              <a:rPr lang="en-GB" dirty="0"/>
              <a:t> (aka Lock Manager) responsible for implementing concurrency control strategy.</a:t>
            </a:r>
          </a:p>
          <a:p>
            <a:pPr lvl="1"/>
            <a:r>
              <a:rPr lang="en-GB" dirty="0"/>
              <a:t>The objective of the scheduler is to maximise </a:t>
            </a:r>
            <a:r>
              <a:rPr lang="en-GB" b="1" i="1" dirty="0"/>
              <a:t>concurrency</a:t>
            </a:r>
            <a:r>
              <a:rPr lang="en-GB" dirty="0"/>
              <a:t>.</a:t>
            </a:r>
          </a:p>
          <a:p>
            <a:r>
              <a:rPr lang="en-GB" b="1" dirty="0"/>
              <a:t>Recovery Manager</a:t>
            </a:r>
            <a:r>
              <a:rPr lang="en-GB" dirty="0"/>
              <a:t> responsible for ensuring that database is restored to a consistent state in the event of a failure.</a:t>
            </a:r>
          </a:p>
          <a:p>
            <a:r>
              <a:rPr lang="en-GB" b="1" dirty="0"/>
              <a:t>Buffer Manager</a:t>
            </a:r>
            <a:r>
              <a:rPr lang="en-GB" dirty="0"/>
              <a:t> responsible for efficient transfer of data between disk storage and main memory.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39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both want the same item, who wins?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360" y="2420888"/>
            <a:ext cx="5133975" cy="343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83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major objective of a database is to enable </a:t>
            </a:r>
            <a:r>
              <a:rPr lang="en-GB" dirty="0" smtClean="0"/>
              <a:t>multiple users </a:t>
            </a:r>
            <a:r>
              <a:rPr lang="en-GB" dirty="0"/>
              <a:t>to access shared data concurrently (</a:t>
            </a:r>
            <a:r>
              <a:rPr lang="en-GB" b="1" i="1" dirty="0"/>
              <a:t>at the same time</a:t>
            </a:r>
            <a:r>
              <a:rPr lang="en-GB" dirty="0"/>
              <a:t>).</a:t>
            </a:r>
          </a:p>
          <a:p>
            <a:r>
              <a:rPr lang="en-GB" dirty="0"/>
              <a:t>This is relatively easy as long as users are only reading data.</a:t>
            </a:r>
          </a:p>
          <a:p>
            <a:r>
              <a:rPr lang="en-GB" dirty="0"/>
              <a:t>If, however, two or more users are accessing the </a:t>
            </a:r>
            <a:r>
              <a:rPr lang="en-GB" b="1" dirty="0"/>
              <a:t>same data simultaneously</a:t>
            </a:r>
            <a:r>
              <a:rPr lang="en-GB" dirty="0"/>
              <a:t>, and at least one of them is </a:t>
            </a:r>
            <a:r>
              <a:rPr lang="en-GB" b="1" i="1" dirty="0"/>
              <a:t>updating data</a:t>
            </a:r>
            <a:r>
              <a:rPr lang="en-GB" dirty="0"/>
              <a:t>, there may be </a:t>
            </a:r>
            <a:r>
              <a:rPr lang="en-GB" b="1" dirty="0"/>
              <a:t>interference</a:t>
            </a:r>
            <a:r>
              <a:rPr lang="en-GB" dirty="0"/>
              <a:t> that can result in </a:t>
            </a:r>
            <a:r>
              <a:rPr lang="en-GB" b="1" dirty="0"/>
              <a:t>inconsistencies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30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Concurrency Control</a:t>
            </a:r>
            <a:r>
              <a:rPr lang="en-GB" dirty="0"/>
              <a:t> is the process of managing simultaneous operations on the database without having them interfere with one another.</a:t>
            </a:r>
          </a:p>
          <a:p>
            <a:r>
              <a:rPr lang="en-GB" dirty="0"/>
              <a:t>In order for the DBMS to provide concurrent access, user transactions are </a:t>
            </a:r>
            <a:r>
              <a:rPr lang="en-GB" b="1" dirty="0"/>
              <a:t>interleaved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the system being idle, it switches between the operations of the transactions of the users in an alternating fashion.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70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Interleaving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Transaction T</a:t>
            </a:r>
            <a:r>
              <a:rPr lang="en-GB" baseline="-25000" dirty="0"/>
              <a:t>1</a:t>
            </a:r>
          </a:p>
          <a:p>
            <a:pPr lvl="1"/>
            <a:r>
              <a:rPr lang="en-GB" dirty="0"/>
              <a:t>Starts</a:t>
            </a:r>
          </a:p>
          <a:p>
            <a:pPr lvl="1"/>
            <a:r>
              <a:rPr lang="en-GB" dirty="0"/>
              <a:t>Executes commands…</a:t>
            </a:r>
          </a:p>
          <a:p>
            <a:pPr lvl="1"/>
            <a:r>
              <a:rPr lang="en-GB" dirty="0"/>
              <a:t>I/O Operation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Resume commands</a:t>
            </a:r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End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Transaction T</a:t>
            </a:r>
            <a:r>
              <a:rPr lang="en-GB" baseline="-25000" dirty="0"/>
              <a:t>2</a:t>
            </a:r>
          </a:p>
          <a:p>
            <a:pPr lvl="1"/>
            <a:r>
              <a:rPr lang="en-GB" dirty="0"/>
              <a:t>Starts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Executes commands…</a:t>
            </a:r>
          </a:p>
          <a:p>
            <a:pPr lvl="1"/>
            <a:r>
              <a:rPr lang="en-GB" dirty="0"/>
              <a:t>I/O Operation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End</a:t>
            </a:r>
          </a:p>
        </p:txBody>
      </p:sp>
      <p:sp>
        <p:nvSpPr>
          <p:cNvPr id="9" name="Right Arrow 8"/>
          <p:cNvSpPr/>
          <p:nvPr/>
        </p:nvSpPr>
        <p:spPr>
          <a:xfrm>
            <a:off x="3419872" y="2996952"/>
            <a:ext cx="1836000" cy="43204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Switch to T</a:t>
            </a:r>
            <a:r>
              <a:rPr lang="en-GB" sz="1600" baseline="-25000" dirty="0"/>
              <a:t>2</a:t>
            </a:r>
          </a:p>
        </p:txBody>
      </p:sp>
      <p:sp>
        <p:nvSpPr>
          <p:cNvPr id="10" name="Right Arrow 9"/>
          <p:cNvSpPr/>
          <p:nvPr/>
        </p:nvSpPr>
        <p:spPr>
          <a:xfrm flipH="1">
            <a:off x="3419872" y="3933056"/>
            <a:ext cx="1836000" cy="43204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Switch back to T</a:t>
            </a:r>
            <a:r>
              <a:rPr lang="en-GB" sz="1600" baseline="-25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6321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Interleaving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system starts executing first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till it reaches an I/O operation.</a:t>
            </a:r>
          </a:p>
          <a:p>
            <a:r>
              <a:rPr lang="en-GB" dirty="0"/>
              <a:t>While I/O is being performed on 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It </a:t>
            </a:r>
            <a:r>
              <a:rPr lang="en-GB" dirty="0"/>
              <a:t>switches to next transaction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dirty="0"/>
              <a:t>) and executes commands from that transaction till I/O is reached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then switches back to 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 to resume where it suspended.</a:t>
            </a:r>
          </a:p>
          <a:p>
            <a:r>
              <a:rPr lang="en-GB" dirty="0"/>
              <a:t>Although the two transactions may be perfectly correct by </a:t>
            </a:r>
            <a:r>
              <a:rPr lang="en-GB" dirty="0" smtClean="0"/>
              <a:t>themselves: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interleaving of operations may produce an incorrect result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compromise the integrity and consistency of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13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Transactions T</a:t>
            </a:r>
            <a:r>
              <a:rPr lang="en-GB" baseline="-25000" dirty="0"/>
              <a:t>1</a:t>
            </a:r>
            <a:r>
              <a:rPr lang="en-GB" dirty="0"/>
              <a:t> and T</a:t>
            </a:r>
            <a:r>
              <a:rPr lang="en-GB" baseline="-25000" dirty="0"/>
              <a:t>2</a:t>
            </a:r>
            <a:r>
              <a:rPr lang="en-GB" dirty="0"/>
              <a:t> are operating on two account balances:</a:t>
            </a:r>
          </a:p>
          <a:p>
            <a:pPr lvl="1"/>
            <a:r>
              <a:rPr lang="en-GB" b="1" dirty="0" err="1"/>
              <a:t>bal</a:t>
            </a:r>
            <a:r>
              <a:rPr lang="en-GB" b="1" baseline="-25000" dirty="0" err="1"/>
              <a:t>X</a:t>
            </a:r>
            <a:r>
              <a:rPr lang="en-GB" dirty="0"/>
              <a:t>: initial value </a:t>
            </a:r>
            <a:r>
              <a:rPr lang="en-GB" b="1" dirty="0"/>
              <a:t>£20</a:t>
            </a:r>
            <a:endParaRPr lang="en-GB" dirty="0"/>
          </a:p>
          <a:p>
            <a:r>
              <a:rPr lang="en-GB" dirty="0"/>
              <a:t>Assume the following transactions are to be performed: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1</a:t>
            </a:r>
            <a:r>
              <a:rPr lang="en-GB" dirty="0"/>
              <a:t> is depositing £10 into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and increasing 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by £200.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2</a:t>
            </a:r>
            <a:r>
              <a:rPr lang="en-GB" dirty="0"/>
              <a:t> is doubling the </a:t>
            </a:r>
            <a:r>
              <a:rPr lang="en-GB" b="1" dirty="0"/>
              <a:t>current value</a:t>
            </a:r>
            <a:r>
              <a:rPr lang="en-GB" dirty="0"/>
              <a:t> of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endParaRPr lang="en-GB" dirty="0"/>
          </a:p>
          <a:p>
            <a:r>
              <a:rPr lang="en-GB" dirty="0"/>
              <a:t>If the two transactions are performed serially (one after the other</a:t>
            </a:r>
            <a:r>
              <a:rPr lang="en-GB" dirty="0" smtClean="0"/>
              <a:t>):</a:t>
            </a:r>
            <a:endParaRPr lang="en-GB" dirty="0"/>
          </a:p>
          <a:p>
            <a:pPr lvl="1"/>
            <a:r>
              <a:rPr lang="en-GB" dirty="0"/>
              <a:t>What are the final balances of the two accounts?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355976" y="2348880"/>
            <a:ext cx="392402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 err="1">
                <a:solidFill>
                  <a:prstClr val="black"/>
                </a:solidFill>
              </a:rPr>
              <a:t>bal</a:t>
            </a:r>
            <a:r>
              <a:rPr lang="en-GB" sz="2600" b="1" baseline="-25000" dirty="0" err="1">
                <a:solidFill>
                  <a:prstClr val="black"/>
                </a:solidFill>
              </a:rPr>
              <a:t>Y</a:t>
            </a:r>
            <a:r>
              <a:rPr lang="en-GB" sz="2600" dirty="0">
                <a:solidFill>
                  <a:prstClr val="black"/>
                </a:solidFill>
              </a:rPr>
              <a:t>: initial value </a:t>
            </a:r>
            <a:r>
              <a:rPr lang="en-GB" sz="2600" b="1" dirty="0">
                <a:solidFill>
                  <a:prstClr val="black"/>
                </a:solidFill>
              </a:rPr>
              <a:t>£50</a:t>
            </a:r>
          </a:p>
        </p:txBody>
      </p:sp>
    </p:spTree>
    <p:extLst>
      <p:ext uri="{BB962C8B-B14F-4D97-AF65-F5344CB8AC3E}">
        <p14:creationId xmlns:p14="http://schemas.microsoft.com/office/powerpoint/2010/main" val="21452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Transactions T</a:t>
            </a:r>
            <a:r>
              <a:rPr lang="en-GB" baseline="-25000" dirty="0"/>
              <a:t>1</a:t>
            </a:r>
            <a:r>
              <a:rPr lang="en-GB" dirty="0"/>
              <a:t> and T</a:t>
            </a:r>
            <a:r>
              <a:rPr lang="en-GB" baseline="-25000" dirty="0"/>
              <a:t>2</a:t>
            </a:r>
            <a:r>
              <a:rPr lang="en-GB" dirty="0"/>
              <a:t> are operating on two account balances:</a:t>
            </a:r>
          </a:p>
          <a:p>
            <a:pPr lvl="1"/>
            <a:r>
              <a:rPr lang="en-GB" b="1" dirty="0" err="1"/>
              <a:t>bal</a:t>
            </a:r>
            <a:r>
              <a:rPr lang="en-GB" b="1" baseline="-25000" dirty="0" err="1"/>
              <a:t>X</a:t>
            </a:r>
            <a:r>
              <a:rPr lang="en-GB" dirty="0"/>
              <a:t>: initial value </a:t>
            </a:r>
            <a:r>
              <a:rPr lang="en-GB" b="1" dirty="0"/>
              <a:t>£20</a:t>
            </a:r>
            <a:endParaRPr lang="en-GB" dirty="0"/>
          </a:p>
          <a:p>
            <a:r>
              <a:rPr lang="en-GB" dirty="0"/>
              <a:t>Assume the following transactions are to be performed: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1</a:t>
            </a:r>
            <a:r>
              <a:rPr lang="en-GB" dirty="0"/>
              <a:t> is depositing £10 into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and increasing 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by £200.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2</a:t>
            </a:r>
            <a:r>
              <a:rPr lang="en-GB" dirty="0"/>
              <a:t> is doubling the </a:t>
            </a:r>
            <a:r>
              <a:rPr lang="en-GB" b="1" dirty="0"/>
              <a:t>current value</a:t>
            </a:r>
            <a:r>
              <a:rPr lang="en-GB" dirty="0"/>
              <a:t> of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endParaRPr lang="en-GB" dirty="0"/>
          </a:p>
          <a:p>
            <a:r>
              <a:rPr lang="en-GB" dirty="0"/>
              <a:t>Using the same initial values, performing the same transactions still </a:t>
            </a:r>
            <a:r>
              <a:rPr lang="en-GB" dirty="0" smtClean="0"/>
              <a:t>serially (one after the other):</a:t>
            </a:r>
            <a:endParaRPr lang="en-GB" dirty="0"/>
          </a:p>
          <a:p>
            <a:pPr lvl="1"/>
            <a:r>
              <a:rPr lang="en-GB" dirty="0"/>
              <a:t>What are the final balances of the two accounts if the order of the transaction is </a:t>
            </a:r>
            <a:r>
              <a:rPr lang="en-GB" b="1" i="1" dirty="0"/>
              <a:t>changed</a:t>
            </a:r>
            <a:r>
              <a:rPr lang="en-GB" dirty="0"/>
              <a:t> to T</a:t>
            </a:r>
            <a:r>
              <a:rPr lang="en-GB" baseline="-25000" dirty="0"/>
              <a:t>2</a:t>
            </a:r>
            <a:r>
              <a:rPr lang="en-GB" dirty="0"/>
              <a:t> first, then T</a:t>
            </a:r>
            <a:r>
              <a:rPr lang="en-GB" baseline="-25000" dirty="0"/>
              <a:t>1</a:t>
            </a:r>
            <a:r>
              <a:rPr lang="en-GB" dirty="0"/>
              <a:t>?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355976" y="2348880"/>
            <a:ext cx="392402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 err="1">
                <a:solidFill>
                  <a:prstClr val="black"/>
                </a:solidFill>
              </a:rPr>
              <a:t>bal</a:t>
            </a:r>
            <a:r>
              <a:rPr lang="en-GB" sz="2600" b="1" baseline="-25000" dirty="0" err="1">
                <a:solidFill>
                  <a:prstClr val="black"/>
                </a:solidFill>
              </a:rPr>
              <a:t>Y</a:t>
            </a:r>
            <a:r>
              <a:rPr lang="en-GB" sz="2600" dirty="0">
                <a:solidFill>
                  <a:prstClr val="black"/>
                </a:solidFill>
              </a:rPr>
              <a:t>: initial value </a:t>
            </a:r>
            <a:r>
              <a:rPr lang="en-GB" sz="2600" b="1" dirty="0">
                <a:solidFill>
                  <a:prstClr val="black"/>
                </a:solidFill>
              </a:rPr>
              <a:t>£50</a:t>
            </a:r>
          </a:p>
        </p:txBody>
      </p:sp>
    </p:spTree>
    <p:extLst>
      <p:ext uri="{BB962C8B-B14F-4D97-AF65-F5344CB8AC3E}">
        <p14:creationId xmlns:p14="http://schemas.microsoft.com/office/powerpoint/2010/main" val="344715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Changing the order has produced different results.</a:t>
            </a:r>
          </a:p>
          <a:p>
            <a:r>
              <a:rPr lang="en-GB" dirty="0"/>
              <a:t>Does this mean that the two transactions have interfered with each other, resulting in the database being in an inconsistent state?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02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of Concurrency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Examples of </a:t>
            </a:r>
            <a:r>
              <a:rPr lang="en-GB" b="1" i="1" dirty="0"/>
              <a:t>three potential problems </a:t>
            </a:r>
            <a:r>
              <a:rPr lang="en-GB" dirty="0"/>
              <a:t>that may be caused by concurrency when interleaving is in use:</a:t>
            </a:r>
          </a:p>
          <a:p>
            <a:pPr lvl="1"/>
            <a:r>
              <a:rPr lang="en-GB" dirty="0"/>
              <a:t>The Lost Update Problem</a:t>
            </a:r>
          </a:p>
          <a:p>
            <a:pPr lvl="1"/>
            <a:r>
              <a:rPr lang="en-GB" dirty="0"/>
              <a:t>The Uncommitted Dependency Problem</a:t>
            </a:r>
          </a:p>
          <a:p>
            <a:pPr lvl="1"/>
            <a:r>
              <a:rPr lang="en-GB" dirty="0"/>
              <a:t>The Inconsistent Analysis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31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of Concurrency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Recall that a transaction is a sequence of operations consisting of:</a:t>
            </a:r>
          </a:p>
          <a:p>
            <a:pPr lvl="1"/>
            <a:r>
              <a:rPr lang="en-GB" dirty="0"/>
              <a:t>Read/write actions on the database, </a:t>
            </a:r>
          </a:p>
          <a:p>
            <a:pPr lvl="1"/>
            <a:r>
              <a:rPr lang="en-GB" dirty="0"/>
              <a:t>Non-database operations,</a:t>
            </a:r>
          </a:p>
          <a:p>
            <a:pPr lvl="1"/>
            <a:r>
              <a:rPr lang="en-GB" dirty="0"/>
              <a:t>Followed by a commit or abort action.</a:t>
            </a:r>
          </a:p>
          <a:p>
            <a:r>
              <a:rPr lang="en-GB" dirty="0"/>
              <a:t>Let’s have a look at how these problems occur when we have concurrent transactions running and interleaving of operations is in use.</a:t>
            </a:r>
          </a:p>
          <a:p>
            <a:pPr lvl="1"/>
            <a:r>
              <a:rPr lang="en-GB" dirty="0"/>
              <a:t>The examples use pseudocode to illustrate the operations involved in the transactions.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210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Lost Update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Occurs when a successfully completed update is </a:t>
            </a:r>
            <a:r>
              <a:rPr lang="en-GB" b="1" i="1" dirty="0"/>
              <a:t>overridden by another user</a:t>
            </a:r>
            <a:r>
              <a:rPr lang="en-GB" dirty="0"/>
              <a:t>.</a:t>
            </a:r>
          </a:p>
          <a:p>
            <a:r>
              <a:rPr lang="en-GB" dirty="0"/>
              <a:t>Example</a:t>
            </a:r>
          </a:p>
          <a:p>
            <a:pPr lvl="1"/>
            <a:r>
              <a:rPr lang="en-GB" dirty="0"/>
              <a:t>Jack and Jill have a joint savings account with a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of £100.</a:t>
            </a:r>
          </a:p>
          <a:p>
            <a:pPr lvl="1"/>
            <a:r>
              <a:rPr lang="en-GB" dirty="0"/>
              <a:t>Jack (T</a:t>
            </a:r>
            <a:r>
              <a:rPr lang="en-GB" baseline="-25000" dirty="0"/>
              <a:t>1</a:t>
            </a:r>
            <a:r>
              <a:rPr lang="en-GB" dirty="0"/>
              <a:t>) is withdrawing £10 from the account.</a:t>
            </a:r>
          </a:p>
          <a:p>
            <a:pPr lvl="1"/>
            <a:r>
              <a:rPr lang="en-GB" dirty="0"/>
              <a:t>Jill (T</a:t>
            </a:r>
            <a:r>
              <a:rPr lang="en-GB" baseline="-25000" dirty="0"/>
              <a:t>2</a:t>
            </a:r>
            <a:r>
              <a:rPr lang="en-GB" dirty="0"/>
              <a:t>) is depositing £100 into the same account.</a:t>
            </a:r>
          </a:p>
          <a:p>
            <a:pPr lvl="1"/>
            <a:r>
              <a:rPr lang="en-GB" dirty="0"/>
              <a:t>If these transactions are performed serially (no interleaving), the balance will be £190.</a:t>
            </a:r>
          </a:p>
          <a:p>
            <a:pPr marL="685800" lvl="2" indent="0">
              <a:buNone/>
            </a:pPr>
            <a:r>
              <a:rPr lang="en-GB" i="1" dirty="0"/>
              <a:t>Hopefully, you all agree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i="1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50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Lost Update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Jack (T</a:t>
            </a:r>
            <a:r>
              <a:rPr lang="en-GB" i="1" baseline="-25000" dirty="0"/>
              <a:t>1</a:t>
            </a:r>
            <a:r>
              <a:rPr lang="en-GB" i="1" dirty="0"/>
              <a:t>) overwrites Jill’s (T</a:t>
            </a:r>
            <a:r>
              <a:rPr lang="en-GB" i="1" baseline="-25000" dirty="0"/>
              <a:t>2</a:t>
            </a:r>
            <a:r>
              <a:rPr lang="en-GB" i="1" dirty="0"/>
              <a:t>) previous update</a:t>
            </a:r>
            <a:r>
              <a:rPr lang="en-GB" dirty="0"/>
              <a:t>, and thereby “</a:t>
            </a:r>
            <a:r>
              <a:rPr lang="en-GB" b="1" dirty="0"/>
              <a:t>losing</a:t>
            </a:r>
            <a:r>
              <a:rPr lang="en-GB" dirty="0"/>
              <a:t>” the previously added £100 deposit.</a:t>
            </a:r>
          </a:p>
          <a:p>
            <a:r>
              <a:rPr lang="en-GB" dirty="0"/>
              <a:t>Loss of Jill’s (T</a:t>
            </a:r>
            <a:r>
              <a:rPr lang="en-GB" baseline="-25000" dirty="0"/>
              <a:t>2</a:t>
            </a:r>
            <a:r>
              <a:rPr lang="en-GB" dirty="0"/>
              <a:t>) update is avoided by preventing Jack (T</a:t>
            </a:r>
            <a:r>
              <a:rPr lang="en-GB" baseline="-25000" dirty="0"/>
              <a:t>1</a:t>
            </a:r>
            <a:r>
              <a:rPr lang="en-GB" dirty="0"/>
              <a:t>) from reading the balance until after Jill’s update (T</a:t>
            </a:r>
            <a:r>
              <a:rPr lang="en-GB" baseline="-25000" dirty="0"/>
              <a:t>2</a:t>
            </a:r>
            <a:r>
              <a:rPr lang="en-GB" dirty="0"/>
              <a:t>) is complete.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1734344"/>
          <a:ext cx="7722440" cy="2966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412268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556284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961800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(Jack)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(Jill)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TRANSACTION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5816" y="1518320"/>
            <a:ext cx="609600" cy="609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484784"/>
            <a:ext cx="6096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2880" y="1556792"/>
            <a:ext cx="609600" cy="60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71600" y="3933056"/>
            <a:ext cx="779444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92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Uncommitted Dependency Problem</a:t>
            </a:r>
          </a:p>
          <a:p>
            <a:r>
              <a:rPr lang="en-GB" dirty="0"/>
              <a:t>The Inconsistent Analysis Problem</a:t>
            </a:r>
          </a:p>
          <a:p>
            <a:r>
              <a:rPr lang="en-GB" dirty="0"/>
              <a:t>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098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Uncommitted Dependency (or Dirty Read)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Occurs when one transaction </a:t>
            </a:r>
            <a:r>
              <a:rPr lang="en-GB" b="1" i="1" dirty="0"/>
              <a:t>can see the intermediate results</a:t>
            </a:r>
            <a:r>
              <a:rPr lang="en-GB" dirty="0"/>
              <a:t> of another transaction before it has committed.</a:t>
            </a:r>
          </a:p>
          <a:p>
            <a:r>
              <a:rPr lang="en-GB" dirty="0"/>
              <a:t>A bank account has a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of £100.</a:t>
            </a:r>
          </a:p>
          <a:p>
            <a:r>
              <a:rPr lang="en-GB" dirty="0"/>
              <a:t>A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is started and credits the account with £100, making balance now £200, but:</a:t>
            </a:r>
          </a:p>
          <a:p>
            <a:pPr lvl="1"/>
            <a:r>
              <a:rPr lang="en-GB" dirty="0"/>
              <a:t>The transaction is aborted for some reason, and</a:t>
            </a:r>
          </a:p>
          <a:p>
            <a:pPr lvl="1"/>
            <a:r>
              <a:rPr lang="en-GB" dirty="0"/>
              <a:t>The balance is set back to the original £100.</a:t>
            </a:r>
          </a:p>
          <a:p>
            <a:r>
              <a:rPr lang="en-GB" dirty="0"/>
              <a:t>Meanwhile, another transaction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dirty="0"/>
              <a:t>) has already read the intermediate £200 balance and used as a basis for withdrawing £10.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61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Uncommitted Dependency (or Dirty Read)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5013176"/>
            <a:ext cx="8531352" cy="184482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</a:t>
            </a:r>
            <a:r>
              <a:rPr lang="en-GB" baseline="-25000" dirty="0"/>
              <a:t>2</a:t>
            </a:r>
            <a:r>
              <a:rPr lang="en-GB" dirty="0"/>
              <a:t> has read </a:t>
            </a:r>
            <a:r>
              <a:rPr lang="en-GB" b="1" i="1" dirty="0"/>
              <a:t>dirty data</a:t>
            </a:r>
            <a:r>
              <a:rPr lang="en-GB" dirty="0"/>
              <a:t>, T</a:t>
            </a:r>
            <a:r>
              <a:rPr lang="en-GB" baseline="-25000" dirty="0"/>
              <a:t>1</a:t>
            </a:r>
            <a:r>
              <a:rPr lang="en-GB" dirty="0"/>
              <a:t>’s </a:t>
            </a:r>
            <a:r>
              <a:rPr lang="en-GB" i="1" dirty="0"/>
              <a:t>intermediate modified</a:t>
            </a:r>
            <a:r>
              <a:rPr lang="en-GB" dirty="0"/>
              <a:t> data before it has been committed. </a:t>
            </a:r>
          </a:p>
          <a:p>
            <a:r>
              <a:rPr lang="en-GB" dirty="0"/>
              <a:t>Problem is avoided by preventing T</a:t>
            </a:r>
            <a:r>
              <a:rPr lang="en-GB" baseline="-25000" dirty="0"/>
              <a:t>2</a:t>
            </a:r>
            <a:r>
              <a:rPr lang="en-GB" dirty="0"/>
              <a:t> from reading the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until after T</a:t>
            </a:r>
            <a:r>
              <a:rPr lang="en-GB" baseline="-25000" dirty="0"/>
              <a:t>1</a:t>
            </a:r>
            <a:r>
              <a:rPr lang="en-GB" dirty="0"/>
              <a:t> commits or aborts.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1614408"/>
          <a:ext cx="7722440" cy="3337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889792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(Deposit)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(Withdrawal)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TRANSACTION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ROLLBACK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(190)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61200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4888" y="1412776"/>
            <a:ext cx="609600" cy="60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026024" y="3429000"/>
            <a:ext cx="779444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22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Inconsistent Analysis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Occurs when a transaction reads several values but a second transaction updates some of the read values during the execution of the first transaction.</a:t>
            </a:r>
          </a:p>
          <a:p>
            <a:r>
              <a:rPr lang="en-GB" dirty="0"/>
              <a:t>Also referred to as </a:t>
            </a:r>
            <a:r>
              <a:rPr lang="en-GB" b="1" i="1" dirty="0"/>
              <a:t>dirty read</a:t>
            </a:r>
            <a:r>
              <a:rPr lang="en-GB" dirty="0"/>
              <a:t>, or </a:t>
            </a:r>
            <a:r>
              <a:rPr lang="en-GB" b="1" i="1" dirty="0"/>
              <a:t>unrepeatable read</a:t>
            </a:r>
            <a:r>
              <a:rPr lang="en-GB" dirty="0"/>
              <a:t>.</a:t>
            </a:r>
          </a:p>
          <a:p>
            <a:r>
              <a:rPr lang="en-GB" dirty="0"/>
              <a:t>A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is started to find the </a:t>
            </a:r>
            <a:r>
              <a:rPr lang="en-GB" b="1" dirty="0"/>
              <a:t>total sum </a:t>
            </a:r>
            <a:r>
              <a:rPr lang="en-GB" dirty="0"/>
              <a:t>of the balance of three savings accounts:</a:t>
            </a:r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(£100)		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(£50)		</a:t>
            </a:r>
            <a:r>
              <a:rPr lang="en-GB" dirty="0" err="1"/>
              <a:t>bal</a:t>
            </a:r>
            <a:r>
              <a:rPr lang="en-GB" baseline="-25000" dirty="0" err="1"/>
              <a:t>z</a:t>
            </a:r>
            <a:r>
              <a:rPr lang="en-GB" dirty="0"/>
              <a:t>(£25)</a:t>
            </a:r>
          </a:p>
          <a:p>
            <a:r>
              <a:rPr lang="en-GB" dirty="0"/>
              <a:t>At the same time, another transaction, Jack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baseline="-25000" dirty="0"/>
              <a:t>,</a:t>
            </a:r>
            <a:r>
              <a:rPr lang="en-GB" dirty="0"/>
              <a:t>)  transfers £10 from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to the balance, </a:t>
            </a:r>
            <a:r>
              <a:rPr lang="en-GB" dirty="0" err="1"/>
              <a:t>bal</a:t>
            </a:r>
            <a:r>
              <a:rPr lang="en-GB" baseline="-25000" dirty="0" err="1"/>
              <a:t>z</a:t>
            </a:r>
            <a:r>
              <a:rPr lang="en-GB" dirty="0"/>
              <a:t>.</a:t>
            </a:r>
          </a:p>
          <a:p>
            <a:r>
              <a:rPr lang="en-GB" dirty="0"/>
              <a:t>Therefore, T</a:t>
            </a:r>
            <a:r>
              <a:rPr lang="en-GB" baseline="-25000" dirty="0"/>
              <a:t>1</a:t>
            </a:r>
            <a:r>
              <a:rPr lang="en-GB" dirty="0"/>
              <a:t> ends up with the wrong total balance.</a:t>
            </a:r>
          </a:p>
        </p:txBody>
      </p:sp>
    </p:spTree>
    <p:extLst>
      <p:ext uri="{BB962C8B-B14F-4D97-AF65-F5344CB8AC3E}">
        <p14:creationId xmlns:p14="http://schemas.microsoft.com/office/powerpoint/2010/main" val="2929763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Inconsistent Analysis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6453336"/>
            <a:ext cx="8496944" cy="404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Problem is avoided by preventing T</a:t>
            </a:r>
            <a:r>
              <a:rPr lang="en-GB" sz="1400" baseline="-25000" dirty="0"/>
              <a:t>1</a:t>
            </a:r>
            <a:r>
              <a:rPr lang="en-GB" sz="1400" dirty="0"/>
              <a:t> from reading the balance (</a:t>
            </a:r>
            <a:r>
              <a:rPr lang="en-GB" sz="1400" dirty="0" err="1"/>
              <a:t>bal</a:t>
            </a:r>
            <a:r>
              <a:rPr lang="en-GB" sz="1400" baseline="-25000" dirty="0" err="1"/>
              <a:t>x</a:t>
            </a:r>
            <a:r>
              <a:rPr lang="en-GB" sz="1400" dirty="0"/>
              <a:t>) until after T</a:t>
            </a:r>
            <a:r>
              <a:rPr lang="en-GB" sz="1400" baseline="-25000" dirty="0"/>
              <a:t>2</a:t>
            </a:r>
            <a:r>
              <a:rPr lang="en-GB" sz="1400" dirty="0"/>
              <a:t> completes the updates.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8498942"/>
              </p:ext>
            </p:extLst>
          </p:nvPr>
        </p:nvGraphicFramePr>
        <p:xfrm>
          <a:off x="611560" y="1614408"/>
          <a:ext cx="8352928" cy="476691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677264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445676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445676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4243008880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1913287096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1809290757"/>
                    </a:ext>
                  </a:extLst>
                </a:gridCol>
              </a:tblGrid>
              <a:tr h="397243">
                <a:tc>
                  <a:txBody>
                    <a:bodyPr/>
                    <a:lstStyle/>
                    <a:p>
                      <a:r>
                        <a:rPr lang="en-GB" sz="1400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</a:t>
                      </a:r>
                      <a:r>
                        <a:rPr lang="en-GB" sz="1400" baseline="-25000" dirty="0"/>
                        <a:t>1</a:t>
                      </a:r>
                      <a:r>
                        <a:rPr lang="en-GB" sz="1400" dirty="0"/>
                        <a:t> (Sum</a:t>
                      </a:r>
                      <a:r>
                        <a:rPr lang="en-GB" sz="1400" baseline="0" dirty="0"/>
                        <a:t> Balance</a:t>
                      </a:r>
                      <a:r>
                        <a:rPr lang="en-GB" sz="14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</a:t>
                      </a:r>
                      <a:r>
                        <a:rPr lang="en-GB" sz="1400" baseline="-25000" dirty="0"/>
                        <a:t>2</a:t>
                      </a:r>
                      <a:r>
                        <a:rPr lang="en-GB" sz="1400" dirty="0"/>
                        <a:t> (Transfer)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x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z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BEGIN</a:t>
                      </a:r>
                      <a:r>
                        <a:rPr lang="en-GB" sz="1600" baseline="0" dirty="0"/>
                        <a:t> TRANSACTION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sum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BEGIN</a:t>
                      </a:r>
                      <a:r>
                        <a:rPr lang="en-GB" sz="1600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baseline="0" dirty="0"/>
                        <a:t> (100)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 =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baseline="0" dirty="0"/>
                        <a:t> - 10 (90)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write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y</a:t>
                      </a:r>
                      <a:r>
                        <a:rPr lang="en-GB" sz="1600" baseline="0" dirty="0"/>
                        <a:t> (150)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 =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baseline="0" dirty="0"/>
                        <a:t> + 10 (35)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write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61200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484536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baseline="0" dirty="0"/>
                        <a:t> (185)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2840130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136816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611560" y="2786606"/>
            <a:ext cx="83529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6744" y="1139450"/>
            <a:ext cx="609600" cy="609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2616" y="1139450"/>
            <a:ext cx="609600" cy="609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488" y="1143118"/>
            <a:ext cx="609600" cy="609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340768"/>
            <a:ext cx="609600" cy="6096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11560" y="5157192"/>
            <a:ext cx="83529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93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other real life scenario(s) apart from bank accounts transfers and withdrawals can you also associate the potential problems of concurrency and interleaving of operations with?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91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Scheduling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51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 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solve these problems, a concurrency control protocol is needed to </a:t>
            </a:r>
            <a:r>
              <a:rPr lang="en-GB" b="1" dirty="0"/>
              <a:t>schedule</a:t>
            </a:r>
            <a:r>
              <a:rPr lang="en-GB" dirty="0"/>
              <a:t> transactions in a way to avoid any interference between them.</a:t>
            </a:r>
          </a:p>
          <a:p>
            <a:r>
              <a:rPr lang="en-GB" dirty="0"/>
              <a:t>Transactions could be run serially, but this limits the degree of concurrency or parallelism in the  system, which a multi-user DBMS aims to maximise.</a:t>
            </a:r>
          </a:p>
          <a:p>
            <a:r>
              <a:rPr lang="en-GB" dirty="0"/>
              <a:t>The DBMS uses something called </a:t>
            </a:r>
            <a:r>
              <a:rPr lang="en-GB" b="1" dirty="0" err="1"/>
              <a:t>Serializability</a:t>
            </a:r>
            <a:r>
              <a:rPr lang="en-GB" dirty="0"/>
              <a:t> to help identify those executions of transactions guaranteed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53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Serializability</a:t>
            </a:r>
            <a:r>
              <a:rPr lang="en-GB" dirty="0"/>
              <a:t> is used by the DBMS to </a:t>
            </a:r>
            <a:r>
              <a:rPr lang="en-GB" b="1" dirty="0"/>
              <a:t>schedule</a:t>
            </a:r>
            <a:r>
              <a:rPr lang="en-GB" dirty="0"/>
              <a:t> the ordering of the operations of a transaction.</a:t>
            </a:r>
          </a:p>
          <a:p>
            <a:r>
              <a:rPr lang="en-GB" dirty="0" smtClean="0"/>
              <a:t>A </a:t>
            </a:r>
            <a:r>
              <a:rPr lang="en-GB" b="1" dirty="0"/>
              <a:t>Schedule</a:t>
            </a:r>
            <a:r>
              <a:rPr lang="en-GB" dirty="0"/>
              <a:t> is a sequence of read/write actions by a set of concurrent transactions that </a:t>
            </a:r>
            <a:r>
              <a:rPr lang="en-GB" b="1" i="1" dirty="0"/>
              <a:t>preserves</a:t>
            </a:r>
            <a:r>
              <a:rPr lang="en-GB" dirty="0"/>
              <a:t> the order of the operations in each of the transactions.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In a </a:t>
            </a:r>
            <a:r>
              <a:rPr lang="en-GB" b="1" dirty="0"/>
              <a:t>Serial </a:t>
            </a:r>
            <a:r>
              <a:rPr lang="en-GB" dirty="0"/>
              <a:t>schedule, the  operations of each transaction are executed consecutively without any interleaved operations from other transactions.</a:t>
            </a:r>
          </a:p>
          <a:p>
            <a:pPr lvl="1"/>
            <a:r>
              <a:rPr lang="en-GB" dirty="0"/>
              <a:t>In a </a:t>
            </a:r>
            <a:r>
              <a:rPr lang="en-GB" b="1" dirty="0" err="1"/>
              <a:t>Nonserial</a:t>
            </a:r>
            <a:r>
              <a:rPr lang="en-GB" dirty="0"/>
              <a:t> schedule, the operations from the concurrent transactions are interleaved.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84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objective of </a:t>
            </a:r>
            <a:r>
              <a:rPr lang="en-GB" dirty="0" err="1"/>
              <a:t>serializability</a:t>
            </a:r>
            <a:r>
              <a:rPr lang="en-GB" dirty="0"/>
              <a:t> is to find </a:t>
            </a:r>
            <a:r>
              <a:rPr lang="en-GB" b="1" i="1" dirty="0" err="1"/>
              <a:t>nonserial</a:t>
            </a:r>
            <a:r>
              <a:rPr lang="en-GB" dirty="0"/>
              <a:t> (interleaving) schedules that allow transactions to </a:t>
            </a:r>
            <a:r>
              <a:rPr lang="en-GB" b="1" i="1" dirty="0"/>
              <a:t>execute concurrently</a:t>
            </a:r>
            <a:r>
              <a:rPr lang="en-GB" i="1" dirty="0"/>
              <a:t> </a:t>
            </a:r>
            <a:r>
              <a:rPr lang="en-GB" b="1" i="1" dirty="0"/>
              <a:t>without interfering</a:t>
            </a:r>
            <a:r>
              <a:rPr lang="en-GB" dirty="0"/>
              <a:t> with one another.</a:t>
            </a:r>
          </a:p>
          <a:p>
            <a:r>
              <a:rPr lang="en-GB" dirty="0"/>
              <a:t>In other words, find a </a:t>
            </a:r>
            <a:r>
              <a:rPr lang="en-GB" dirty="0" err="1"/>
              <a:t>nonserial</a:t>
            </a:r>
            <a:r>
              <a:rPr lang="en-GB" dirty="0"/>
              <a:t> schedule that will produce the same results as if it were a serial execution.</a:t>
            </a:r>
          </a:p>
          <a:p>
            <a:pPr lvl="1"/>
            <a:r>
              <a:rPr lang="en-GB" dirty="0"/>
              <a:t>Such a schedule is called </a:t>
            </a:r>
            <a:r>
              <a:rPr lang="en-GB" b="1" dirty="0"/>
              <a:t>serializable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215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 </a:t>
            </a:r>
            <a:r>
              <a:rPr lang="en-GB" dirty="0" err="1"/>
              <a:t>serializability</a:t>
            </a:r>
            <a:r>
              <a:rPr lang="en-GB" dirty="0"/>
              <a:t>, the ordering of read/writes is important:</a:t>
            </a:r>
          </a:p>
          <a:p>
            <a:r>
              <a:rPr lang="en-GB" dirty="0"/>
              <a:t>If two transactions only read a data item, they do not conflict and order is not important.</a:t>
            </a:r>
          </a:p>
          <a:p>
            <a:r>
              <a:rPr lang="en-GB" dirty="0"/>
              <a:t>If two transactions either read or write </a:t>
            </a:r>
            <a:r>
              <a:rPr lang="en-GB" b="1" i="1" dirty="0"/>
              <a:t>separate</a:t>
            </a:r>
            <a:r>
              <a:rPr lang="en-GB" dirty="0"/>
              <a:t> </a:t>
            </a:r>
            <a:r>
              <a:rPr lang="en-GB" b="1" i="1" dirty="0"/>
              <a:t>data items</a:t>
            </a:r>
            <a:r>
              <a:rPr lang="en-GB" dirty="0"/>
              <a:t>, they do not conflict and order is not important.</a:t>
            </a:r>
          </a:p>
          <a:p>
            <a:r>
              <a:rPr lang="en-GB" dirty="0"/>
              <a:t>If one transaction writes a data item and another reads or writes </a:t>
            </a:r>
            <a:r>
              <a:rPr lang="en-GB" b="1" i="1" dirty="0"/>
              <a:t>same data item</a:t>
            </a:r>
            <a:r>
              <a:rPr lang="en-GB" dirty="0"/>
              <a:t>, order of execution is important.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61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Guaranteeing </a:t>
            </a:r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Two main concurrency control methods used by the DBMS to guarantee </a:t>
            </a:r>
            <a:r>
              <a:rPr lang="en-GB" dirty="0" err="1"/>
              <a:t>serializability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Locking</a:t>
            </a:r>
          </a:p>
          <a:p>
            <a:pPr lvl="1"/>
            <a:r>
              <a:rPr lang="en-GB" b="1" dirty="0"/>
              <a:t>Timestamping</a:t>
            </a:r>
          </a:p>
          <a:p>
            <a:r>
              <a:rPr lang="en-GB" dirty="0"/>
              <a:t>They are both conservative (or </a:t>
            </a:r>
            <a:r>
              <a:rPr lang="en-GB" b="1" dirty="0"/>
              <a:t>pessimistic</a:t>
            </a:r>
            <a:r>
              <a:rPr lang="en-GB" dirty="0"/>
              <a:t>) approaches.</a:t>
            </a:r>
          </a:p>
          <a:p>
            <a:pPr lvl="1"/>
            <a:r>
              <a:rPr lang="en-GB" dirty="0"/>
              <a:t>They cause transactions to be </a:t>
            </a:r>
            <a:r>
              <a:rPr lang="en-GB" b="1" i="1" dirty="0"/>
              <a:t>delayed</a:t>
            </a:r>
            <a:r>
              <a:rPr lang="en-GB" dirty="0"/>
              <a:t> in case they conflict with other transactions at some point.</a:t>
            </a:r>
          </a:p>
          <a:p>
            <a:r>
              <a:rPr lang="en-GB" dirty="0"/>
              <a:t>Optimistic approaches assume conflict is rare and only check for conflicts </a:t>
            </a:r>
            <a:r>
              <a:rPr lang="en-GB" b="1" i="1" dirty="0"/>
              <a:t>at commit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1637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transaction accessing the database can ask DBMS to </a:t>
            </a:r>
            <a:r>
              <a:rPr lang="en-GB" b="1" i="1" dirty="0"/>
              <a:t>place locks on data items </a:t>
            </a:r>
            <a:r>
              <a:rPr lang="en-GB" dirty="0"/>
              <a:t>to </a:t>
            </a:r>
            <a:r>
              <a:rPr lang="en-GB" b="1" i="1" dirty="0"/>
              <a:t>deny access to other transactions</a:t>
            </a:r>
            <a:r>
              <a:rPr lang="en-GB" dirty="0"/>
              <a:t> while executing and so prevent incorrect results</a:t>
            </a:r>
          </a:p>
          <a:p>
            <a:r>
              <a:rPr lang="en-GB" dirty="0"/>
              <a:t>Most widely used approach to ensure </a:t>
            </a:r>
            <a:r>
              <a:rPr lang="en-GB" dirty="0" err="1"/>
              <a:t>serialisability</a:t>
            </a:r>
            <a:r>
              <a:rPr lang="en-GB" dirty="0"/>
              <a:t>.</a:t>
            </a:r>
          </a:p>
          <a:p>
            <a:r>
              <a:rPr lang="en-GB" dirty="0"/>
              <a:t>To use locking, a transaction must claim a:</a:t>
            </a:r>
          </a:p>
          <a:p>
            <a:pPr lvl="1"/>
            <a:r>
              <a:rPr lang="en-GB" b="1" dirty="0"/>
              <a:t>Shared Lock</a:t>
            </a:r>
            <a:r>
              <a:rPr lang="en-GB" dirty="0"/>
              <a:t>: can read item but not update it. Other transactions can read item too.</a:t>
            </a:r>
          </a:p>
          <a:p>
            <a:pPr lvl="1"/>
            <a:r>
              <a:rPr lang="en-GB" b="1" dirty="0"/>
              <a:t>Exclusive Lock</a:t>
            </a:r>
            <a:r>
              <a:rPr lang="en-GB" dirty="0"/>
              <a:t>: can both read and update item. Other transactions will not be able to read or update item.</a:t>
            </a:r>
          </a:p>
          <a:p>
            <a:pPr lvl="2"/>
            <a:r>
              <a:rPr lang="en-GB" dirty="0"/>
              <a:t>Only one transaction can hold an exclusive lock at a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31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Locking Requests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199"/>
          <a:ext cx="8153400" cy="424283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07097">
                  <a:extLst>
                    <a:ext uri="{9D8B030D-6E8A-4147-A177-3AD203B41FA5}">
                      <a16:colId xmlns:a16="http://schemas.microsoft.com/office/drawing/2014/main" val="3254686572"/>
                    </a:ext>
                  </a:extLst>
                </a:gridCol>
                <a:gridCol w="2628503">
                  <a:extLst>
                    <a:ext uri="{9D8B030D-6E8A-4147-A177-3AD203B41FA5}">
                      <a16:colId xmlns:a16="http://schemas.microsoft.com/office/drawing/2014/main" val="4133844064"/>
                    </a:ext>
                  </a:extLst>
                </a:gridCol>
                <a:gridCol w="2717800">
                  <a:extLst>
                    <a:ext uri="{9D8B030D-6E8A-4147-A177-3AD203B41FA5}">
                      <a16:colId xmlns:a16="http://schemas.microsoft.com/office/drawing/2014/main" val="2242135124"/>
                    </a:ext>
                  </a:extLst>
                </a:gridCol>
              </a:tblGrid>
              <a:tr h="676673">
                <a:tc>
                  <a:txBody>
                    <a:bodyPr/>
                    <a:lstStyle/>
                    <a:p>
                      <a:r>
                        <a:rPr lang="en-GB" dirty="0"/>
                        <a:t>Transaction 1</a:t>
                      </a:r>
                    </a:p>
                    <a:p>
                      <a:r>
                        <a:rPr lang="en-GB" b="1" i="1" dirty="0"/>
                        <a:t>Current Locks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</a:t>
                      </a:r>
                      <a:r>
                        <a:rPr lang="en-GB" b="1" baseline="0" dirty="0"/>
                        <a:t> 2</a:t>
                      </a:r>
                    </a:p>
                    <a:p>
                      <a:r>
                        <a:rPr lang="en-GB" b="1" i="1" baseline="0" dirty="0"/>
                        <a:t>Requests Shared Lock</a:t>
                      </a:r>
                      <a:endParaRPr lang="en-GB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 2</a:t>
                      </a:r>
                    </a:p>
                    <a:p>
                      <a:r>
                        <a:rPr lang="en-GB" b="1" i="1" dirty="0"/>
                        <a:t>Requests Exclusive Lock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5293684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dirty="0"/>
                        <a:t>Holds </a:t>
                      </a:r>
                      <a:r>
                        <a:rPr lang="en-GB" b="1" dirty="0"/>
                        <a:t>No Lock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baseline="0" dirty="0"/>
                        <a:t>g</a:t>
                      </a:r>
                      <a:r>
                        <a:rPr lang="en-GB" b="1" i="1" dirty="0"/>
                        <a:t>ranted</a:t>
                      </a:r>
                      <a:r>
                        <a:rPr lang="en-GB" dirty="0"/>
                        <a:t> to Transaction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baseline="0" dirty="0"/>
                        <a:t>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6940243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b="0" dirty="0"/>
                        <a:t>H</a:t>
                      </a:r>
                      <a:r>
                        <a:rPr lang="en-GB" dirty="0"/>
                        <a:t>olds </a:t>
                      </a:r>
                      <a:r>
                        <a:rPr lang="en-GB" b="1" dirty="0"/>
                        <a:t>Shared Lock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Shared Lock </a:t>
                      </a:r>
                      <a:r>
                        <a:rPr lang="en-GB" b="1" i="1" dirty="0"/>
                        <a:t>granted</a:t>
                      </a:r>
                      <a:r>
                        <a:rPr lang="en-GB" dirty="0"/>
                        <a:t> to Transaction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4868812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b="0" dirty="0"/>
                        <a:t>Holds </a:t>
                      </a:r>
                      <a:r>
                        <a:rPr lang="en-GB" b="1" dirty="0"/>
                        <a:t>Exclusive</a:t>
                      </a:r>
                      <a:r>
                        <a:rPr lang="en-GB" b="1" baseline="0" dirty="0"/>
                        <a:t> Lock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 </a:t>
                      </a:r>
                      <a:r>
                        <a:rPr lang="en-GB" baseline="0" dirty="0"/>
                        <a:t>to Transaction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7549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964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686" y="4581128"/>
            <a:ext cx="3853323" cy="22110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Deadlocks</a:t>
            </a:r>
            <a:r>
              <a:rPr lang="en-GB" dirty="0"/>
              <a:t>: may occur when two or more transactions are waiting to access data the other transaction has locked.</a:t>
            </a:r>
          </a:p>
          <a:p>
            <a:r>
              <a:rPr lang="en-GB" dirty="0"/>
              <a:t>Unfortunately, there is only one way to break deadlock: abort one or more of the transactions.</a:t>
            </a:r>
          </a:p>
          <a:p>
            <a:pPr lvl="1"/>
            <a:r>
              <a:rPr lang="en-GB" dirty="0"/>
              <a:t>In some cases, the choice of which to abort may not be obvious.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28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Another problem is that transactions release locks too soon, resulting in </a:t>
            </a:r>
            <a:r>
              <a:rPr lang="en-GB" b="1" dirty="0"/>
              <a:t>loss of total</a:t>
            </a:r>
            <a:r>
              <a:rPr lang="en-GB" dirty="0"/>
              <a:t> </a:t>
            </a:r>
            <a:r>
              <a:rPr lang="en-GB" b="1" i="1" dirty="0"/>
              <a:t>isolation</a:t>
            </a:r>
            <a:r>
              <a:rPr lang="en-GB" dirty="0"/>
              <a:t> and </a:t>
            </a:r>
            <a:r>
              <a:rPr lang="en-GB" b="1" i="1" dirty="0"/>
              <a:t>atomicity</a:t>
            </a:r>
            <a:r>
              <a:rPr lang="en-GB" dirty="0"/>
              <a:t>. </a:t>
            </a:r>
          </a:p>
          <a:p>
            <a:r>
              <a:rPr lang="en-GB" dirty="0"/>
              <a:t>To guarantee </a:t>
            </a:r>
            <a:r>
              <a:rPr lang="en-GB" dirty="0" err="1"/>
              <a:t>serializability</a:t>
            </a:r>
            <a:r>
              <a:rPr lang="en-GB" dirty="0"/>
              <a:t>, need an additional protocol concerning the positioning of lock and unlock operations in every transaction.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Two-phase Locking (2PL) Protocol</a:t>
            </a:r>
            <a:r>
              <a:rPr lang="en-GB" dirty="0"/>
              <a:t> is used.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741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Two-Phase Locking (2PL)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two-phase locking (2PL), a transaction acquires all its locks before releasing any, but not necessarily all at once.</a:t>
            </a:r>
          </a:p>
          <a:p>
            <a:r>
              <a:rPr lang="en-GB" dirty="0"/>
              <a:t>It has two phases:</a:t>
            </a:r>
          </a:p>
          <a:p>
            <a:pPr lvl="1"/>
            <a:r>
              <a:rPr lang="en-GB" b="1" dirty="0"/>
              <a:t>Growing phase</a:t>
            </a:r>
            <a:r>
              <a:rPr lang="en-GB" dirty="0"/>
              <a:t>: transaction obtains locks but cannot release any locks.</a:t>
            </a:r>
          </a:p>
          <a:p>
            <a:pPr lvl="1"/>
            <a:r>
              <a:rPr lang="en-GB" b="1" dirty="0"/>
              <a:t>Shrinking phase</a:t>
            </a:r>
            <a:r>
              <a:rPr lang="en-GB" dirty="0"/>
              <a:t>: transaction releases locks but cannot acquire any new locks.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12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2PL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Transaction must acquire a lock on an item before operating on the item.</a:t>
            </a:r>
          </a:p>
          <a:p>
            <a:r>
              <a:rPr lang="en-GB" dirty="0"/>
              <a:t>For read only access, a shared lock is sufficient. For write access, an exclusive lock is required.</a:t>
            </a:r>
          </a:p>
          <a:p>
            <a:r>
              <a:rPr lang="en-GB" dirty="0"/>
              <a:t>Once the transaction enters its shrinking phase (releases a lock), it cannot acquire any new locks.</a:t>
            </a:r>
          </a:p>
          <a:p>
            <a:r>
              <a:rPr lang="en-GB" dirty="0"/>
              <a:t>Note that deadlocks may still occur with this method.</a:t>
            </a:r>
          </a:p>
        </p:txBody>
      </p:sp>
    </p:spTree>
    <p:extLst>
      <p:ext uri="{BB962C8B-B14F-4D97-AF65-F5344CB8AC3E}">
        <p14:creationId xmlns:p14="http://schemas.microsoft.com/office/powerpoint/2010/main" val="272674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Preventing the Lost Update Problem with 2PL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1734344"/>
          <a:ext cx="7722440" cy="4079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(Jack)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(Jill)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TRANSACTION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write_lock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597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err="1"/>
                        <a:t>write_lock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WAIT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968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WAIT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WAIT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COMMIT</a:t>
                      </a:r>
                      <a:r>
                        <a:rPr lang="en-GB" b="0" dirty="0"/>
                        <a:t>/unlock</a:t>
                      </a:r>
                      <a:r>
                        <a:rPr lang="en-GB" b="0" baseline="0" dirty="0"/>
                        <a:t> </a:t>
                      </a:r>
                      <a:r>
                        <a:rPr lang="en-GB" dirty="0"/>
                        <a:t>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291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(190)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9959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COMMIT</a:t>
                      </a:r>
                      <a:r>
                        <a:rPr lang="en-GB" b="0" dirty="0"/>
                        <a:t>/unlock</a:t>
                      </a:r>
                      <a:r>
                        <a:rPr lang="en-GB" b="0" baseline="0" dirty="0"/>
                        <a:t> </a:t>
                      </a:r>
                      <a:r>
                        <a:rPr lang="en-GB" dirty="0"/>
                        <a:t>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816" y="1518320"/>
            <a:ext cx="609600" cy="609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1484784"/>
            <a:ext cx="6096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2440" y="15567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83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Timestamping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alternative concurrency control method for guaranteeing </a:t>
            </a:r>
            <a:r>
              <a:rPr lang="en-GB" dirty="0" err="1"/>
              <a:t>serialisability</a:t>
            </a:r>
            <a:r>
              <a:rPr lang="en-GB" dirty="0"/>
              <a:t> of schedules.</a:t>
            </a:r>
          </a:p>
          <a:p>
            <a:r>
              <a:rPr lang="en-GB" dirty="0"/>
              <a:t>Each transaction has a </a:t>
            </a:r>
            <a:r>
              <a:rPr lang="en-GB" b="1" dirty="0"/>
              <a:t>timestamp</a:t>
            </a:r>
            <a:r>
              <a:rPr lang="en-GB" dirty="0"/>
              <a:t>, which gives the </a:t>
            </a:r>
            <a:r>
              <a:rPr lang="en-GB" b="1" i="1" dirty="0" smtClean="0"/>
              <a:t>global order execution</a:t>
            </a:r>
            <a:r>
              <a:rPr lang="en-GB" dirty="0" smtClean="0"/>
              <a:t> </a:t>
            </a:r>
            <a:r>
              <a:rPr lang="en-GB" dirty="0"/>
              <a:t>of the transaction.</a:t>
            </a:r>
          </a:p>
          <a:p>
            <a:r>
              <a:rPr lang="en-GB" dirty="0"/>
              <a:t>There are no locks involved, so no deadlocks!</a:t>
            </a:r>
          </a:p>
          <a:p>
            <a:r>
              <a:rPr lang="en-GB" dirty="0"/>
              <a:t>Transactions involved in a conflict are simply rolled back and restarted.</a:t>
            </a:r>
          </a:p>
          <a:p>
            <a:r>
              <a:rPr lang="en-GB" dirty="0"/>
              <a:t>In the Timestamping concurrency protocol, transactions are ordered in such a way that older transactions (have smaller timestamps), get priority in the event of a conflict.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542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Timestamps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Timestamps are a unique identifier created by the DBMS that indicates the relative starting time of a transaction.</a:t>
            </a:r>
          </a:p>
          <a:p>
            <a:r>
              <a:rPr lang="en-GB" dirty="0"/>
              <a:t>Can be generated by:</a:t>
            </a:r>
          </a:p>
          <a:p>
            <a:pPr lvl="1"/>
            <a:r>
              <a:rPr lang="en-GB" dirty="0"/>
              <a:t>Using the system clock, or by</a:t>
            </a:r>
          </a:p>
          <a:p>
            <a:pPr lvl="1"/>
            <a:r>
              <a:rPr lang="en-GB" dirty="0"/>
              <a:t>Incrementing a logical counter every time a new transaction starts.</a:t>
            </a:r>
          </a:p>
          <a:p>
            <a:r>
              <a:rPr lang="en-GB" dirty="0"/>
              <a:t>Timestamping in MS SQL Server is implemented via the </a:t>
            </a:r>
            <a:r>
              <a:rPr lang="en-GB" b="1" dirty="0" err="1">
                <a:hlinkClick r:id="rId3"/>
              </a:rPr>
              <a:t>rowversion</a:t>
            </a:r>
            <a:r>
              <a:rPr lang="en-GB" dirty="0"/>
              <a:t> data type.</a:t>
            </a:r>
          </a:p>
          <a:p>
            <a:r>
              <a:rPr lang="en-GB" dirty="0"/>
              <a:t>You add a column with this data type to the table(s).</a:t>
            </a:r>
          </a:p>
          <a:p>
            <a:pPr lvl="1"/>
            <a:r>
              <a:rPr lang="en-GB" dirty="0"/>
              <a:t>It is simply a logical counter – an incrementing number.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65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Database Recovery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70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Process of restoring database to a correct state in the event of a failure.</a:t>
            </a:r>
          </a:p>
          <a:p>
            <a:r>
              <a:rPr lang="en-GB" dirty="0"/>
              <a:t>Writing to the database is </a:t>
            </a:r>
            <a:r>
              <a:rPr lang="en-GB" b="1" dirty="0"/>
              <a:t>not a single-step action</a:t>
            </a:r>
          </a:p>
          <a:p>
            <a:pPr lvl="1"/>
            <a:r>
              <a:rPr lang="en-GB" dirty="0"/>
              <a:t>Thus </a:t>
            </a:r>
            <a:r>
              <a:rPr lang="en-GB" b="1" i="1" dirty="0"/>
              <a:t>committed transactions may not have been permanently recorded</a:t>
            </a:r>
            <a:r>
              <a:rPr lang="en-GB" dirty="0"/>
              <a:t> in the physical database.</a:t>
            </a:r>
          </a:p>
          <a:p>
            <a:r>
              <a:rPr lang="en-GB" dirty="0"/>
              <a:t>Two types of storage: volatile (main memory) and </a:t>
            </a:r>
            <a:r>
              <a:rPr lang="en-GB" dirty="0" smtClean="0"/>
              <a:t>non-volatile (secondary storage).</a:t>
            </a:r>
            <a:endParaRPr lang="en-GB" dirty="0"/>
          </a:p>
          <a:p>
            <a:pPr lvl="1"/>
            <a:r>
              <a:rPr lang="en-GB" dirty="0"/>
              <a:t>Volatile storage does not survive system crashes. </a:t>
            </a:r>
          </a:p>
          <a:p>
            <a:pPr lvl="1"/>
            <a:r>
              <a:rPr lang="en-GB" dirty="0"/>
              <a:t>Stable storage represents information that has been replicated in several </a:t>
            </a:r>
            <a:r>
              <a:rPr lang="en-GB" dirty="0" smtClean="0"/>
              <a:t>non-volatile </a:t>
            </a:r>
            <a:r>
              <a:rPr lang="en-GB" dirty="0"/>
              <a:t>storage </a:t>
            </a:r>
            <a:r>
              <a:rPr lang="en-GB" dirty="0" smtClean="0"/>
              <a:t>media (disks) </a:t>
            </a:r>
            <a:r>
              <a:rPr lang="en-GB" dirty="0"/>
              <a:t>with independent failure modes.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06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486672"/>
            <a:ext cx="8153400" cy="1836331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altLang="en-US" sz="3200" dirty="0"/>
              <a:t>DBMS starts at time t</a:t>
            </a:r>
            <a:r>
              <a:rPr lang="en-US" altLang="en-US" sz="3200" baseline="-25000" dirty="0"/>
              <a:t>0</a:t>
            </a:r>
            <a:r>
              <a:rPr lang="en-US" altLang="en-US" sz="3200" dirty="0"/>
              <a:t>, but fails at time </a:t>
            </a:r>
            <a:r>
              <a:rPr lang="en-US" altLang="en-US" sz="3200" dirty="0" err="1"/>
              <a:t>t</a:t>
            </a:r>
            <a:r>
              <a:rPr lang="en-US" altLang="en-US" sz="3200" baseline="-25000" dirty="0" err="1"/>
              <a:t>f</a:t>
            </a:r>
            <a:endParaRPr lang="en-US" altLang="en-US" sz="3200" dirty="0"/>
          </a:p>
          <a:p>
            <a:pPr algn="just"/>
            <a:r>
              <a:rPr lang="en-US" altLang="en-US" sz="3200" dirty="0" smtClean="0"/>
              <a:t>T</a:t>
            </a:r>
            <a:r>
              <a:rPr lang="en-US" altLang="en-US" sz="3200" baseline="-25000" dirty="0" smtClean="0"/>
              <a:t>1</a:t>
            </a:r>
            <a:r>
              <a:rPr lang="en-US" altLang="en-US" sz="3200" dirty="0" smtClean="0"/>
              <a:t> </a:t>
            </a:r>
            <a:r>
              <a:rPr lang="en-US" altLang="en-US" sz="3200" dirty="0"/>
              <a:t>and T</a:t>
            </a:r>
            <a:r>
              <a:rPr lang="en-US" altLang="en-US" sz="3200" baseline="-25000" dirty="0"/>
              <a:t>6</a:t>
            </a:r>
            <a:r>
              <a:rPr lang="en-US" altLang="en-US" sz="3200" dirty="0"/>
              <a:t> have to be undone, as they did not commit. </a:t>
            </a:r>
          </a:p>
          <a:p>
            <a:pPr algn="just"/>
            <a:r>
              <a:rPr lang="en-US" altLang="en-US" sz="3200" b="1" i="1" dirty="0"/>
              <a:t>In </a:t>
            </a:r>
            <a:r>
              <a:rPr lang="en-US" altLang="en-US" sz="3200" b="1" i="1" dirty="0" smtClean="0"/>
              <a:t>the absence </a:t>
            </a:r>
            <a:r>
              <a:rPr lang="en-US" altLang="en-US" sz="3200" b="1" i="1" dirty="0"/>
              <a:t>of any other information</a:t>
            </a:r>
            <a:r>
              <a:rPr lang="en-US" altLang="en-US" sz="3200" dirty="0"/>
              <a:t>, recovery manager has to redo </a:t>
            </a:r>
            <a:r>
              <a:rPr lang="en-US" altLang="en-US" sz="3200" dirty="0" smtClean="0"/>
              <a:t>T</a:t>
            </a:r>
            <a:r>
              <a:rPr lang="en-US" altLang="en-US" sz="3200" baseline="-25000" dirty="0" smtClean="0"/>
              <a:t>2</a:t>
            </a:r>
            <a:r>
              <a:rPr lang="en-US" altLang="en-US" sz="3200" dirty="0" smtClean="0"/>
              <a:t>, T</a:t>
            </a:r>
            <a:r>
              <a:rPr lang="en-US" altLang="en-US" sz="3200" baseline="-25000" dirty="0" smtClean="0"/>
              <a:t>3</a:t>
            </a:r>
            <a:r>
              <a:rPr lang="en-US" altLang="en-US" sz="3200" dirty="0" smtClean="0"/>
              <a:t>, T</a:t>
            </a:r>
            <a:r>
              <a:rPr lang="en-US" altLang="en-US" sz="3200" baseline="-25000" dirty="0" smtClean="0"/>
              <a:t>4</a:t>
            </a:r>
            <a:r>
              <a:rPr lang="en-US" altLang="en-US" sz="3200" dirty="0"/>
              <a:t>, and </a:t>
            </a:r>
            <a:r>
              <a:rPr lang="en-US" altLang="en-US" sz="3200" dirty="0" smtClean="0"/>
              <a:t>T</a:t>
            </a:r>
            <a:r>
              <a:rPr lang="en-US" altLang="en-US" sz="3200" baseline="-25000" dirty="0" smtClean="0"/>
              <a:t>5</a:t>
            </a:r>
            <a:r>
              <a:rPr lang="en-US" altLang="en-US" sz="3200" dirty="0" smtClean="0"/>
              <a:t>.</a:t>
            </a:r>
            <a:endParaRPr lang="en-US" altLang="en-US" sz="3200" dirty="0"/>
          </a:p>
        </p:txBody>
      </p:sp>
      <p:grpSp>
        <p:nvGrpSpPr>
          <p:cNvPr id="28" name="Group 27"/>
          <p:cNvGrpSpPr/>
          <p:nvPr/>
        </p:nvGrpSpPr>
        <p:grpSpPr>
          <a:xfrm>
            <a:off x="251520" y="1484784"/>
            <a:ext cx="8153907" cy="2889612"/>
            <a:chOff x="251520" y="1484784"/>
            <a:chExt cx="8153907" cy="2889612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51520" y="1484784"/>
              <a:ext cx="391454" cy="25339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12" name="Straight Connector 11"/>
            <p:cNvCxnSpPr>
              <a:stCxn id="9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35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Checkpointing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Information in the </a:t>
            </a:r>
            <a:r>
              <a:rPr lang="en-GB" b="1" i="1" dirty="0"/>
              <a:t>Transaction Log </a:t>
            </a:r>
            <a:r>
              <a:rPr lang="en-GB" dirty="0"/>
              <a:t>file is used to recover from a database failure.</a:t>
            </a:r>
          </a:p>
          <a:p>
            <a:r>
              <a:rPr lang="en-GB" b="1" dirty="0" err="1" smtClean="0"/>
              <a:t>Checkpointing</a:t>
            </a:r>
            <a:r>
              <a:rPr lang="en-GB" dirty="0" smtClean="0"/>
              <a:t> is used to limit the amount of searching and processing that needs to be carried out on the log file.</a:t>
            </a:r>
          </a:p>
          <a:p>
            <a:r>
              <a:rPr lang="en-GB" dirty="0" smtClean="0"/>
              <a:t>Checkpoints are points </a:t>
            </a:r>
            <a:r>
              <a:rPr lang="en-GB" dirty="0"/>
              <a:t>of synchronisation between the database and transaction log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49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Checkpoints are scheduled at predetermined intervals and involve the following operations:</a:t>
            </a:r>
          </a:p>
          <a:p>
            <a:pPr lvl="1"/>
            <a:r>
              <a:rPr lang="en-GB" dirty="0" smtClean="0"/>
              <a:t>Writing all log records in main memory to secondary storage.</a:t>
            </a:r>
          </a:p>
          <a:p>
            <a:pPr lvl="1"/>
            <a:r>
              <a:rPr lang="en-GB" dirty="0" smtClean="0"/>
              <a:t>Writing modified pages in the database buffers to secondary storage.</a:t>
            </a:r>
          </a:p>
          <a:p>
            <a:pPr lvl="1"/>
            <a:r>
              <a:rPr lang="en-GB" dirty="0" smtClean="0"/>
              <a:t>Writing a checkpoint record to the log file.</a:t>
            </a:r>
          </a:p>
          <a:p>
            <a:pPr lvl="2"/>
            <a:r>
              <a:rPr lang="en-GB" dirty="0" smtClean="0"/>
              <a:t>It contains the identifiers of all transactions that are still active at the time of the checkpoint.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84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Checkpointing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Checkpoints limits the log search in times of failure.</a:t>
            </a:r>
          </a:p>
          <a:p>
            <a:r>
              <a:rPr lang="en-GB" dirty="0" smtClean="0"/>
              <a:t>If a failure occurs:</a:t>
            </a:r>
          </a:p>
          <a:p>
            <a:pPr lvl="1"/>
            <a:r>
              <a:rPr lang="en-GB" dirty="0" smtClean="0"/>
              <a:t>Check the log file to find the last transaction that started before the last checkpoint:</a:t>
            </a:r>
            <a:endParaRPr lang="en-GB" dirty="0"/>
          </a:p>
          <a:p>
            <a:pPr lvl="2"/>
            <a:r>
              <a:rPr lang="en-GB" dirty="0"/>
              <a:t>Redo all transactions not committed at checkpoint </a:t>
            </a:r>
            <a:r>
              <a:rPr lang="en-GB" dirty="0" smtClean="0"/>
              <a:t>but both start and commit records exist, and </a:t>
            </a:r>
            <a:endParaRPr lang="en-GB" dirty="0"/>
          </a:p>
          <a:p>
            <a:pPr lvl="2"/>
            <a:r>
              <a:rPr lang="en-GB" dirty="0"/>
              <a:t>Undo all </a:t>
            </a:r>
            <a:r>
              <a:rPr lang="en-GB" dirty="0" smtClean="0"/>
              <a:t>active transactions at </a:t>
            </a:r>
            <a:r>
              <a:rPr lang="en-GB" dirty="0"/>
              <a:t>time of crash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Any earlier transactions would have been written to the database at the checkpoint.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6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Database Recovery with Checkpoints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Transaction Log is read until last checkpoint.</a:t>
            </a:r>
          </a:p>
          <a:p>
            <a:r>
              <a:rPr lang="en-GB" dirty="0" smtClean="0"/>
              <a:t>Log records used to restore the database to consistent state before failure.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078" y="3140968"/>
            <a:ext cx="8410970" cy="362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44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Checkpointing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53958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 </a:t>
            </a:r>
            <a:r>
              <a:rPr lang="en-GB" dirty="0"/>
              <a:t>previous example, </a:t>
            </a:r>
            <a:r>
              <a:rPr lang="en-US" altLang="en-US" sz="2800" dirty="0" err="1"/>
              <a:t>t</a:t>
            </a:r>
            <a:r>
              <a:rPr lang="en-US" altLang="en-US" sz="2800" baseline="-25000" dirty="0" err="1"/>
              <a:t>c</a:t>
            </a:r>
            <a:r>
              <a:rPr lang="en-US" altLang="en-US" sz="2800" dirty="0"/>
              <a:t> is a checkpoint, so only need to </a:t>
            </a:r>
            <a:endParaRPr lang="en-US" altLang="en-US" sz="2800" dirty="0" smtClean="0"/>
          </a:p>
          <a:p>
            <a:pPr lvl="1"/>
            <a:r>
              <a:rPr lang="en-US" altLang="en-US" sz="2500" dirty="0" smtClean="0"/>
              <a:t>Redo </a:t>
            </a:r>
            <a:r>
              <a:rPr lang="en-US" altLang="en-US" sz="2500" dirty="0"/>
              <a:t>T</a:t>
            </a:r>
            <a:r>
              <a:rPr lang="en-US" altLang="en-US" sz="2500" baseline="-25000" dirty="0"/>
              <a:t>4</a:t>
            </a:r>
            <a:r>
              <a:rPr lang="en-US" altLang="en-US" sz="2500" dirty="0"/>
              <a:t> and T</a:t>
            </a:r>
            <a:r>
              <a:rPr lang="en-US" altLang="en-US" sz="2500" baseline="-25000" dirty="0"/>
              <a:t>5</a:t>
            </a:r>
            <a:r>
              <a:rPr lang="en-US" altLang="en-US" sz="2500" dirty="0"/>
              <a:t> and </a:t>
            </a:r>
            <a:endParaRPr lang="en-US" altLang="en-US" sz="2500" dirty="0" smtClean="0"/>
          </a:p>
          <a:p>
            <a:pPr lvl="1"/>
            <a:r>
              <a:rPr lang="en-US" altLang="en-US" sz="2500" dirty="0"/>
              <a:t>U</a:t>
            </a:r>
            <a:r>
              <a:rPr lang="en-US" altLang="en-US" sz="2500" dirty="0" smtClean="0"/>
              <a:t>ndo </a:t>
            </a:r>
            <a:r>
              <a:rPr lang="en-US" altLang="en-US" sz="2500" dirty="0"/>
              <a:t>T</a:t>
            </a:r>
            <a:r>
              <a:rPr lang="en-US" altLang="en-US" sz="2500" baseline="-25000" dirty="0"/>
              <a:t>1</a:t>
            </a:r>
            <a:r>
              <a:rPr lang="en-US" altLang="en-US" sz="2500" dirty="0"/>
              <a:t> and T</a:t>
            </a:r>
            <a:r>
              <a:rPr lang="en-US" altLang="en-US" sz="2500" baseline="-25000" dirty="0"/>
              <a:t>6</a:t>
            </a:r>
            <a:r>
              <a:rPr lang="en-US" altLang="en-US" sz="2500" dirty="0" smtClean="0"/>
              <a:t>.</a:t>
            </a:r>
          </a:p>
          <a:p>
            <a:r>
              <a:rPr lang="en-US" altLang="en-US" dirty="0" smtClean="0"/>
              <a:t>We </a:t>
            </a:r>
            <a:r>
              <a:rPr lang="en-US" altLang="en-US" dirty="0"/>
              <a:t>would now know that T</a:t>
            </a:r>
            <a:r>
              <a:rPr lang="en-US" altLang="en-US" baseline="-25000" dirty="0"/>
              <a:t>2</a:t>
            </a:r>
            <a:r>
              <a:rPr lang="en-US" altLang="en-US" dirty="0"/>
              <a:t> and T</a:t>
            </a:r>
            <a:r>
              <a:rPr lang="en-US" altLang="en-US" baseline="-25000" dirty="0"/>
              <a:t>3</a:t>
            </a:r>
            <a:r>
              <a:rPr lang="en-US" altLang="en-US" dirty="0"/>
              <a:t> have been written to secondary storage at time </a:t>
            </a:r>
            <a:r>
              <a:rPr lang="en-US" altLang="en-US" dirty="0" err="1" smtClean="0"/>
              <a:t>t</a:t>
            </a:r>
            <a:r>
              <a:rPr lang="en-US" altLang="en-US" baseline="-25000" dirty="0" err="1" smtClean="0"/>
              <a:t>c</a:t>
            </a:r>
            <a:r>
              <a:rPr lang="en-US" altLang="en-US" dirty="0" smtClean="0"/>
              <a:t> (checkpoint). </a:t>
            </a:r>
            <a:endParaRPr lang="en-US" altLang="en-US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0541" y="3995772"/>
            <a:ext cx="8153907" cy="2889612"/>
            <a:chOff x="251520" y="1484784"/>
            <a:chExt cx="8153907" cy="2889612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9" name="Straight Connector 8"/>
            <p:cNvCxnSpPr>
              <a:stCxn id="7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0883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Recovery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database has been </a:t>
            </a:r>
            <a:r>
              <a:rPr lang="en-GB" dirty="0" smtClean="0"/>
              <a:t>damaged, </a:t>
            </a:r>
            <a:r>
              <a:rPr lang="en-GB" dirty="0"/>
              <a:t>restore last backup of database and reapply updates of committed transactions using log file.</a:t>
            </a:r>
          </a:p>
          <a:p>
            <a:r>
              <a:rPr lang="en-GB" dirty="0"/>
              <a:t>Three recovery techniques</a:t>
            </a:r>
          </a:p>
          <a:p>
            <a:pPr lvl="1"/>
            <a:r>
              <a:rPr lang="en-GB" b="1" dirty="0"/>
              <a:t>Immediate Update</a:t>
            </a:r>
            <a:r>
              <a:rPr lang="en-GB" dirty="0"/>
              <a:t>: updates are applied to the database as they occur.</a:t>
            </a:r>
          </a:p>
          <a:p>
            <a:pPr lvl="1"/>
            <a:r>
              <a:rPr lang="en-GB" b="1" dirty="0"/>
              <a:t>Deferred Update</a:t>
            </a:r>
            <a:r>
              <a:rPr lang="en-GB" dirty="0"/>
              <a:t>: updates not written to database till it reaches its commit point.</a:t>
            </a:r>
          </a:p>
          <a:p>
            <a:pPr lvl="1"/>
            <a:r>
              <a:rPr lang="en-GB" b="1" dirty="0"/>
              <a:t>Shadow Paging</a:t>
            </a:r>
            <a:r>
              <a:rPr lang="en-GB" dirty="0"/>
              <a:t>: maintains two page tables during the life of a transaction: current and shadow.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8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Immediate Update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Database write actions immediately written to database as they occur.</a:t>
            </a:r>
          </a:p>
          <a:p>
            <a:r>
              <a:rPr lang="en-GB" dirty="0" smtClean="0"/>
              <a:t>If failure occurs:</a:t>
            </a:r>
          </a:p>
          <a:p>
            <a:pPr lvl="1"/>
            <a:r>
              <a:rPr lang="en-GB" dirty="0" smtClean="0"/>
              <a:t>Redo any transactions committed before the failure but after last checkpoint.</a:t>
            </a:r>
          </a:p>
          <a:p>
            <a:pPr lvl="1"/>
            <a:r>
              <a:rPr lang="en-GB" dirty="0" smtClean="0"/>
              <a:t>Undo non-committed transactions.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3717032"/>
            <a:ext cx="8908416" cy="304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55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Immediate </a:t>
            </a:r>
            <a:r>
              <a:rPr lang="en-GB" dirty="0"/>
              <a:t>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437110"/>
            <a:ext cx="8153400" cy="2241542"/>
          </a:xfrm>
        </p:spPr>
        <p:txBody>
          <a:bodyPr>
            <a:normAutofit/>
          </a:bodyPr>
          <a:lstStyle/>
          <a:p>
            <a:r>
              <a:rPr lang="en-GB" dirty="0"/>
              <a:t>Redo updates of committed transactions following a failure.</a:t>
            </a:r>
          </a:p>
          <a:p>
            <a:r>
              <a:rPr lang="en-GB" dirty="0" smtClean="0"/>
              <a:t>Undo </a:t>
            </a:r>
            <a:r>
              <a:rPr lang="en-GB" dirty="0"/>
              <a:t>transactions not committed at failure time as their changes may still be in volatile storage</a:t>
            </a:r>
            <a:r>
              <a:rPr lang="en-GB" dirty="0" smtClean="0"/>
              <a:t>.</a:t>
            </a:r>
            <a:endParaRPr lang="en-GB" dirty="0"/>
          </a:p>
        </p:txBody>
      </p:sp>
      <p:grpSp>
        <p:nvGrpSpPr>
          <p:cNvPr id="17" name="Group 16"/>
          <p:cNvGrpSpPr/>
          <p:nvPr/>
        </p:nvGrpSpPr>
        <p:grpSpPr>
          <a:xfrm>
            <a:off x="522549" y="1484784"/>
            <a:ext cx="8153907" cy="2889612"/>
            <a:chOff x="251520" y="1484784"/>
            <a:chExt cx="8153907" cy="2889612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22" name="Straight Connector 21"/>
            <p:cNvCxnSpPr>
              <a:stCxn id="20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4824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Deferred Update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Database write actions are not written to the database until after the commit point.</a:t>
            </a:r>
          </a:p>
          <a:p>
            <a:r>
              <a:rPr lang="en-GB" dirty="0" smtClean="0"/>
              <a:t>If failure occurs:</a:t>
            </a:r>
          </a:p>
          <a:p>
            <a:pPr lvl="1"/>
            <a:r>
              <a:rPr lang="en-GB" dirty="0" smtClean="0"/>
              <a:t>Redo any transactions committed after last checkpoint as not yet written to secondary storage.</a:t>
            </a:r>
          </a:p>
          <a:p>
            <a:pPr lvl="1"/>
            <a:r>
              <a:rPr lang="en-GB" dirty="0" smtClean="0"/>
              <a:t>No need to undo non-committed transactions.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4378759"/>
            <a:ext cx="7917437" cy="2443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66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Deferred </a:t>
            </a:r>
            <a:r>
              <a:rPr lang="en-GB" dirty="0"/>
              <a:t>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437110"/>
            <a:ext cx="8153400" cy="216953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At failure time, updates not written to database, so no need to undo changes.</a:t>
            </a:r>
          </a:p>
          <a:p>
            <a:r>
              <a:rPr lang="en-GB" dirty="0"/>
              <a:t>May need to redo committed transactions as their changes may still be in volatile storage.</a:t>
            </a:r>
          </a:p>
          <a:p>
            <a:r>
              <a:rPr lang="en-GB" dirty="0"/>
              <a:t>What transactions need to be undone, redone?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522549" y="1484784"/>
            <a:ext cx="8153907" cy="2889612"/>
            <a:chOff x="251520" y="1484784"/>
            <a:chExt cx="8153907" cy="2889612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22" name="Straight Connector 21"/>
            <p:cNvCxnSpPr>
              <a:stCxn id="20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24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Given the following schema:</a:t>
            </a:r>
          </a:p>
          <a:p>
            <a:pPr marL="640080" lvl="2" indent="0">
              <a:buNone/>
            </a:pPr>
            <a:r>
              <a:rPr lang="en-GB" b="1" dirty="0"/>
              <a:t>Ticket</a:t>
            </a:r>
            <a:r>
              <a:rPr lang="en-GB" dirty="0"/>
              <a:t> (</a:t>
            </a:r>
            <a:r>
              <a:rPr lang="en-GB" u="sng" dirty="0" err="1"/>
              <a:t>TicketID</a:t>
            </a:r>
            <a:r>
              <a:rPr lang="en-GB" dirty="0"/>
              <a:t>, Name, Quantity, </a:t>
            </a:r>
            <a:r>
              <a:rPr lang="en-GB" dirty="0" err="1"/>
              <a:t>QuantitySold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b="1" dirty="0" err="1"/>
              <a:t>TicketOrder</a:t>
            </a:r>
            <a:r>
              <a:rPr lang="en-GB" dirty="0"/>
              <a:t> (</a:t>
            </a:r>
            <a:r>
              <a:rPr lang="en-GB" u="sng" dirty="0" err="1"/>
              <a:t>PurchaseNo</a:t>
            </a:r>
            <a:r>
              <a:rPr lang="en-GB" dirty="0"/>
              <a:t>, </a:t>
            </a:r>
            <a:r>
              <a:rPr lang="en-GB" dirty="0" err="1"/>
              <a:t>PurchaseDateTime</a:t>
            </a:r>
            <a:r>
              <a:rPr lang="en-GB" dirty="0"/>
              <a:t>, </a:t>
            </a:r>
            <a:r>
              <a:rPr lang="en-GB" dirty="0" err="1"/>
              <a:t>PurchasedBy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b="1" dirty="0" err="1"/>
              <a:t>TicketPurchase</a:t>
            </a:r>
            <a:r>
              <a:rPr lang="en-GB" dirty="0"/>
              <a:t> (</a:t>
            </a:r>
            <a:r>
              <a:rPr lang="en-GB" u="sng" dirty="0" err="1"/>
              <a:t>PurchaseNo</a:t>
            </a:r>
            <a:r>
              <a:rPr lang="en-GB" dirty="0"/>
              <a:t>, </a:t>
            </a:r>
            <a:r>
              <a:rPr lang="en-GB" u="sng" dirty="0" err="1"/>
              <a:t>TicketID</a:t>
            </a:r>
            <a:r>
              <a:rPr lang="en-GB" dirty="0"/>
              <a:t>, Quantity)</a:t>
            </a:r>
          </a:p>
          <a:p>
            <a:pPr lvl="1"/>
            <a:r>
              <a:rPr lang="en-GB" dirty="0"/>
              <a:t>Write an SQL transaction to execute ALL statements required to order tickets?</a:t>
            </a:r>
          </a:p>
          <a:p>
            <a:r>
              <a:rPr lang="en-GB" dirty="0"/>
              <a:t>Use the schema definition and pseudocode to demonstrate how the following concurrency problems that may occur:</a:t>
            </a:r>
          </a:p>
          <a:p>
            <a:pPr lvl="1"/>
            <a:r>
              <a:rPr lang="en-GB" dirty="0"/>
              <a:t>The Lost Update Problem</a:t>
            </a:r>
          </a:p>
          <a:p>
            <a:pPr lvl="1"/>
            <a:r>
              <a:rPr lang="en-GB" dirty="0"/>
              <a:t>The Uncommitted Dependency Problem</a:t>
            </a:r>
          </a:p>
        </p:txBody>
      </p:sp>
    </p:spTree>
    <p:extLst>
      <p:ext uri="{BB962C8B-B14F-4D97-AF65-F5344CB8AC3E}">
        <p14:creationId xmlns:p14="http://schemas.microsoft.com/office/powerpoint/2010/main" val="379913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Revision </a:t>
            </a:r>
            <a:r>
              <a:rPr lang="en-GB" dirty="0" smtClean="0"/>
              <a:t>Questions</a:t>
            </a: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Recovery using </a:t>
            </a:r>
            <a:r>
              <a:rPr lang="en-GB" b="1" dirty="0" smtClean="0"/>
              <a:t>Immediate</a:t>
            </a:r>
            <a:r>
              <a:rPr lang="en-GB" dirty="0" smtClean="0"/>
              <a:t> </a:t>
            </a:r>
            <a:r>
              <a:rPr lang="en-GB" dirty="0"/>
              <a:t>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437110"/>
            <a:ext cx="8153400" cy="224154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transactions need to be undone and/or </a:t>
            </a:r>
            <a:r>
              <a:rPr lang="en-GB" dirty="0" smtClean="0"/>
              <a:t>redone if using </a:t>
            </a:r>
            <a:r>
              <a:rPr lang="en-GB" b="1" u="sng" dirty="0" smtClean="0"/>
              <a:t>immediate</a:t>
            </a:r>
            <a:r>
              <a:rPr lang="en-GB" dirty="0" smtClean="0"/>
              <a:t> update recovery?</a:t>
            </a:r>
            <a:endParaRPr lang="en-GB" dirty="0"/>
          </a:p>
          <a:p>
            <a:pPr lvl="1"/>
            <a:r>
              <a:rPr lang="en-GB" dirty="0" smtClean="0"/>
              <a:t>Redo </a:t>
            </a:r>
            <a:r>
              <a:rPr lang="en-GB" dirty="0"/>
              <a:t>updates of committed transactions </a:t>
            </a:r>
            <a:r>
              <a:rPr lang="en-GB" dirty="0" smtClean="0"/>
              <a:t>after last checkpoint following </a:t>
            </a:r>
            <a:r>
              <a:rPr lang="en-GB" dirty="0"/>
              <a:t>a failure.</a:t>
            </a:r>
          </a:p>
          <a:p>
            <a:pPr lvl="1"/>
            <a:r>
              <a:rPr lang="en-GB" dirty="0" smtClean="0"/>
              <a:t>Undo </a:t>
            </a:r>
            <a:r>
              <a:rPr lang="en-GB" dirty="0"/>
              <a:t>transactions not committed at failure time as their changes may still be in volatile storage</a:t>
            </a:r>
            <a:r>
              <a:rPr lang="en-GB" dirty="0" smtClean="0"/>
              <a:t>.</a:t>
            </a:r>
            <a:endParaRPr lang="en-GB" dirty="0"/>
          </a:p>
        </p:txBody>
      </p:sp>
      <p:grpSp>
        <p:nvGrpSpPr>
          <p:cNvPr id="17" name="Group 16"/>
          <p:cNvGrpSpPr/>
          <p:nvPr/>
        </p:nvGrpSpPr>
        <p:grpSpPr>
          <a:xfrm>
            <a:off x="539552" y="1484784"/>
            <a:ext cx="8153907" cy="2889612"/>
            <a:chOff x="251520" y="1484784"/>
            <a:chExt cx="8153907" cy="2889612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22" name="Straight Connector 21"/>
            <p:cNvCxnSpPr>
              <a:stCxn id="20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2466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Revision Questions</a:t>
            </a:r>
            <a:br>
              <a:rPr lang="en-GB" dirty="0"/>
            </a:br>
            <a:r>
              <a:rPr lang="en-GB" dirty="0"/>
              <a:t>Recovery using </a:t>
            </a:r>
            <a:r>
              <a:rPr lang="en-GB" b="1" dirty="0"/>
              <a:t>Deferred</a:t>
            </a:r>
            <a:r>
              <a:rPr lang="en-GB" dirty="0"/>
              <a:t> 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437110"/>
            <a:ext cx="8153400" cy="216953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transactions need to be </a:t>
            </a:r>
            <a:r>
              <a:rPr lang="en-GB" dirty="0" smtClean="0"/>
              <a:t>undone or redone </a:t>
            </a:r>
            <a:r>
              <a:rPr lang="en-GB" dirty="0"/>
              <a:t>if using </a:t>
            </a:r>
            <a:r>
              <a:rPr lang="en-GB" b="1" u="sng" dirty="0" smtClean="0"/>
              <a:t>deferred</a:t>
            </a:r>
            <a:r>
              <a:rPr lang="en-GB" dirty="0" smtClean="0"/>
              <a:t> </a:t>
            </a:r>
            <a:r>
              <a:rPr lang="en-GB" dirty="0"/>
              <a:t>update recovery</a:t>
            </a:r>
            <a:r>
              <a:rPr lang="en-GB" dirty="0" smtClean="0"/>
              <a:t>?</a:t>
            </a:r>
            <a:endParaRPr lang="en-GB" dirty="0"/>
          </a:p>
          <a:p>
            <a:pPr lvl="1"/>
            <a:r>
              <a:rPr lang="en-GB" dirty="0" smtClean="0"/>
              <a:t>At </a:t>
            </a:r>
            <a:r>
              <a:rPr lang="en-GB" dirty="0"/>
              <a:t>failure time, updates not written to database, so no need to undo changes.</a:t>
            </a:r>
          </a:p>
          <a:p>
            <a:pPr lvl="1"/>
            <a:r>
              <a:rPr lang="en-GB" dirty="0" smtClean="0"/>
              <a:t>Redo </a:t>
            </a:r>
            <a:r>
              <a:rPr lang="en-GB" dirty="0"/>
              <a:t>committed transactions after last checkpoint as their changes may still be in volatile storage</a:t>
            </a:r>
            <a:r>
              <a:rPr lang="en-GB" dirty="0" smtClean="0"/>
              <a:t>.</a:t>
            </a:r>
            <a:endParaRPr lang="en-GB" dirty="0"/>
          </a:p>
        </p:txBody>
      </p:sp>
      <p:grpSp>
        <p:nvGrpSpPr>
          <p:cNvPr id="17" name="Group 16"/>
          <p:cNvGrpSpPr/>
          <p:nvPr/>
        </p:nvGrpSpPr>
        <p:grpSpPr>
          <a:xfrm>
            <a:off x="522549" y="1484784"/>
            <a:ext cx="8153907" cy="2889612"/>
            <a:chOff x="251520" y="1484784"/>
            <a:chExt cx="8153907" cy="2889612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22" name="Straight Connector 21"/>
            <p:cNvCxnSpPr>
              <a:stCxn id="20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241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Changing the order has produced different results.</a:t>
            </a:r>
          </a:p>
          <a:p>
            <a:r>
              <a:rPr lang="en-GB" dirty="0"/>
              <a:t>Does this mean that the two transactions have interfered with each other, resulting in the database being in an inconsistent state</a:t>
            </a:r>
            <a:r>
              <a:rPr lang="en-GB" dirty="0" smtClean="0"/>
              <a:t>?</a:t>
            </a:r>
          </a:p>
          <a:p>
            <a:r>
              <a:rPr lang="en-GB" b="1" dirty="0" smtClean="0"/>
              <a:t>Solution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Both results are correct because the operations were performed serially (one after the other).</a:t>
            </a:r>
          </a:p>
          <a:p>
            <a:pPr lvl="1"/>
            <a:r>
              <a:rPr lang="en-GB" dirty="0" smtClean="0"/>
              <a:t>In a DBMS, all serial schedules are correct even though they may not give the same result if the order of the operations is changed.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39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13608</TotalTime>
  <Words>3907</Words>
  <Application>Microsoft Office PowerPoint</Application>
  <PresentationFormat>On-screen Show (4:3)</PresentationFormat>
  <Paragraphs>609</Paragraphs>
  <Slides>55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1" baseType="lpstr">
      <vt:lpstr>Arial</vt:lpstr>
      <vt:lpstr>Calibri</vt:lpstr>
      <vt:lpstr>Cambria</vt:lpstr>
      <vt:lpstr>Wingdings</vt:lpstr>
      <vt:lpstr>Wingdings 2</vt:lpstr>
      <vt:lpstr>Median</vt:lpstr>
      <vt:lpstr>Transaction Management II</vt:lpstr>
      <vt:lpstr>Today’s Lecture</vt:lpstr>
      <vt:lpstr>Database Architecture Support for Transactions</vt:lpstr>
      <vt:lpstr>Transactions, Concurrency Control &amp; Recovery Database Modules</vt:lpstr>
      <vt:lpstr>Concurrency Control</vt:lpstr>
      <vt:lpstr>Concurrency Control</vt:lpstr>
      <vt:lpstr>Concurrency Control</vt:lpstr>
      <vt:lpstr>Interleaving</vt:lpstr>
      <vt:lpstr>Interleaving</vt:lpstr>
      <vt:lpstr>Exercise</vt:lpstr>
      <vt:lpstr>Exercise</vt:lpstr>
      <vt:lpstr>Question</vt:lpstr>
      <vt:lpstr>Problems of Concurrency</vt:lpstr>
      <vt:lpstr>Problems of Concurrency</vt:lpstr>
      <vt:lpstr>The Lost Update Problem</vt:lpstr>
      <vt:lpstr>The Lost Update Problem</vt:lpstr>
      <vt:lpstr>Exercise</vt:lpstr>
      <vt:lpstr>The Uncommitted Dependency (or Dirty Read) Problem</vt:lpstr>
      <vt:lpstr>The Uncommitted Dependency (or Dirty Read) Problem</vt:lpstr>
      <vt:lpstr>Inconsistent Analysis Problem</vt:lpstr>
      <vt:lpstr>Inconsistent Analysis Problem</vt:lpstr>
      <vt:lpstr>Question</vt:lpstr>
      <vt:lpstr>Scheduling</vt:lpstr>
      <vt:lpstr>Concurrency Control Scheduling</vt:lpstr>
      <vt:lpstr>Serializability</vt:lpstr>
      <vt:lpstr>Serializability</vt:lpstr>
      <vt:lpstr>Serializability</vt:lpstr>
      <vt:lpstr>Guaranteeing Serializability</vt:lpstr>
      <vt:lpstr>Locking</vt:lpstr>
      <vt:lpstr>Transaction Locking Requests</vt:lpstr>
      <vt:lpstr>Locking Problems</vt:lpstr>
      <vt:lpstr>Locking Problems</vt:lpstr>
      <vt:lpstr>Two-Phase Locking (2PL) Protocol</vt:lpstr>
      <vt:lpstr>2PL Rules</vt:lpstr>
      <vt:lpstr>Preventing the Lost Update Problem with 2PL</vt:lpstr>
      <vt:lpstr>Timestamping</vt:lpstr>
      <vt:lpstr>Timestamps</vt:lpstr>
      <vt:lpstr>Database Recovery</vt:lpstr>
      <vt:lpstr>Database Recovery</vt:lpstr>
      <vt:lpstr>Example</vt:lpstr>
      <vt:lpstr>Checkpointing</vt:lpstr>
      <vt:lpstr>Checkpoints</vt:lpstr>
      <vt:lpstr>Checkpointing</vt:lpstr>
      <vt:lpstr>Database Recovery with Checkpoints</vt:lpstr>
      <vt:lpstr>Checkpointing</vt:lpstr>
      <vt:lpstr>Recovery Techniques</vt:lpstr>
      <vt:lpstr>Immediate Update</vt:lpstr>
      <vt:lpstr>Immediate Update</vt:lpstr>
      <vt:lpstr>Deferred Update</vt:lpstr>
      <vt:lpstr>Deferred Update</vt:lpstr>
      <vt:lpstr>Revision Questions</vt:lpstr>
      <vt:lpstr>Revision Questions  Recovery using Immediate Update</vt:lpstr>
      <vt:lpstr>Revision Questions Recovery using Deferred Update</vt:lpstr>
      <vt:lpstr>Lab Exercise</vt:lpstr>
      <vt:lpstr>Question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1970</cp:revision>
  <cp:lastPrinted>2019-03-06T07:39:34Z</cp:lastPrinted>
  <dcterms:created xsi:type="dcterms:W3CDTF">2013-09-18T07:00:31Z</dcterms:created>
  <dcterms:modified xsi:type="dcterms:W3CDTF">2019-03-06T07:39:43Z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