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2" r:id="rId1"/>
  </p:sldMasterIdLst>
  <p:notesMasterIdLst>
    <p:notesMasterId r:id="rId25"/>
  </p:notesMasterIdLst>
  <p:sldIdLst>
    <p:sldId id="256" r:id="rId2"/>
    <p:sldId id="281" r:id="rId3"/>
    <p:sldId id="282" r:id="rId4"/>
    <p:sldId id="283" r:id="rId5"/>
    <p:sldId id="284" r:id="rId6"/>
    <p:sldId id="285" r:id="rId7"/>
    <p:sldId id="286" r:id="rId8"/>
    <p:sldId id="287" r:id="rId9"/>
    <p:sldId id="288" r:id="rId10"/>
    <p:sldId id="289" r:id="rId11"/>
    <p:sldId id="290" r:id="rId12"/>
    <p:sldId id="291" r:id="rId13"/>
    <p:sldId id="292" r:id="rId14"/>
    <p:sldId id="293" r:id="rId15"/>
    <p:sldId id="294" r:id="rId16"/>
    <p:sldId id="295" r:id="rId17"/>
    <p:sldId id="296" r:id="rId18"/>
    <p:sldId id="297" r:id="rId19"/>
    <p:sldId id="298" r:id="rId20"/>
    <p:sldId id="299" r:id="rId21"/>
    <p:sldId id="300" r:id="rId22"/>
    <p:sldId id="301" r:id="rId23"/>
    <p:sldId id="302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1185" y="5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26B340-1F62-4FB0-BB75-DBAD127E276D}" type="datetimeFigureOut">
              <a:rPr lang="en-US" smtClean="0"/>
              <a:pPr/>
              <a:t>11/24/2020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F73CD3-8614-414D-B46E-05B9848ED3B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88928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581145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156BB9-C2F0-49B0-8FDE-99BD602D37F8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61988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Data Warehousing &amp; Data Mining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ACCA6026</a:t>
            </a:r>
          </a:p>
          <a:p>
            <a:r>
              <a:rPr lang="en-GB" dirty="0" smtClean="0"/>
              <a:t>Lecture 14 – Pre-processing Data</a:t>
            </a:r>
          </a:p>
          <a:p>
            <a:endParaRPr lang="en-GB" dirty="0" smtClean="0"/>
          </a:p>
          <a:p>
            <a:r>
              <a:rPr lang="en-GB" dirty="0" smtClean="0"/>
              <a:t>Dr </a:t>
            </a:r>
            <a:r>
              <a:rPr lang="en-GB" dirty="0" err="1" smtClean="0"/>
              <a:t>Nik</a:t>
            </a:r>
            <a:r>
              <a:rPr lang="en-GB" dirty="0" smtClean="0"/>
              <a:t> Whitehead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290" name="AutoShape 67"/>
          <p:cNvCxnSpPr>
            <a:cxnSpLocks noChangeShapeType="1"/>
          </p:cNvCxnSpPr>
          <p:nvPr/>
        </p:nvCxnSpPr>
        <p:spPr bwMode="auto">
          <a:xfrm rot="16200000" flipH="1">
            <a:off x="6120606" y="4015582"/>
            <a:ext cx="960437" cy="838200"/>
          </a:xfrm>
          <a:prstGeom prst="bentConnector2">
            <a:avLst/>
          </a:prstGeom>
          <a:noFill/>
          <a:ln w="9525">
            <a:solidFill>
              <a:schemeClr val="tx1"/>
            </a:solidFill>
            <a:miter lim="800000"/>
            <a:headEnd/>
            <a:tailEnd type="stealth" w="med" len="med"/>
          </a:ln>
        </p:spPr>
      </p:cxnSp>
      <p:sp>
        <p:nvSpPr>
          <p:cNvPr id="12291" name="Title 7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7272338" cy="1012825"/>
          </a:xfrm>
        </p:spPr>
        <p:txBody>
          <a:bodyPr/>
          <a:lstStyle/>
          <a:p>
            <a:r>
              <a:rPr lang="en-GB" sz="3200" b="1" dirty="0" smtClean="0"/>
              <a:t>Data Mining Process</a:t>
            </a:r>
          </a:p>
        </p:txBody>
      </p:sp>
      <p:sp>
        <p:nvSpPr>
          <p:cNvPr id="12292" name="Content Placeholder 8"/>
          <p:cNvSpPr>
            <a:spLocks/>
          </p:cNvSpPr>
          <p:nvPr/>
        </p:nvSpPr>
        <p:spPr bwMode="auto">
          <a:xfrm>
            <a:off x="698500" y="1295400"/>
            <a:ext cx="49530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284163" indent="-284163" eaLnBrk="0" hangingPunct="0">
              <a:buFontTx/>
              <a:buChar char="•"/>
            </a:pPr>
            <a:r>
              <a:rPr lang="en-GB" altLang="zh-CN" sz="2800" b="1">
                <a:latin typeface="Helvetica" charset="0"/>
                <a:ea typeface="SimSun" pitchFamily="2" charset="-122"/>
              </a:rPr>
              <a:t>Preparation</a:t>
            </a:r>
            <a:endParaRPr lang="en-GB" sz="2800" b="1"/>
          </a:p>
          <a:p>
            <a:pPr marL="760413" lvl="1" indent="-222250" eaLnBrk="0" hangingPunct="0">
              <a:spcBef>
                <a:spcPct val="20000"/>
              </a:spcBef>
              <a:spcAft>
                <a:spcPct val="80000"/>
              </a:spcAft>
              <a:buFontTx/>
              <a:buChar char="–"/>
            </a:pPr>
            <a:endParaRPr lang="en-GB" sz="2400"/>
          </a:p>
        </p:txBody>
      </p:sp>
      <p:sp>
        <p:nvSpPr>
          <p:cNvPr id="64553" name="AutoShape 41"/>
          <p:cNvSpPr>
            <a:spLocks noChangeArrowheads="1"/>
          </p:cNvSpPr>
          <p:nvPr/>
        </p:nvSpPr>
        <p:spPr bwMode="auto">
          <a:xfrm>
            <a:off x="7034213" y="4648200"/>
            <a:ext cx="1066800" cy="533400"/>
          </a:xfrm>
          <a:prstGeom prst="flowChartProcess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35921" dir="2700000" algn="ctr" rotWithShape="0">
              <a:schemeClr val="bg2"/>
            </a:outerShdw>
          </a:effectLst>
        </p:spPr>
        <p:txBody>
          <a:bodyPr wrap="none" anchor="ctr"/>
          <a:lstStyle/>
          <a:p>
            <a:pPr algn="ctr">
              <a:defRPr/>
            </a:pPr>
            <a:r>
              <a:rPr lang="en-GB" sz="1400" b="1" dirty="0">
                <a:solidFill>
                  <a:schemeClr val="bg1"/>
                </a:solidFill>
                <a:latin typeface="Arial Narrow" pitchFamily="34" charset="0"/>
              </a:rPr>
              <a:t>Formatted </a:t>
            </a:r>
          </a:p>
          <a:p>
            <a:pPr algn="ctr">
              <a:defRPr/>
            </a:pPr>
            <a:r>
              <a:rPr lang="en-GB" sz="1400" b="1" dirty="0">
                <a:solidFill>
                  <a:schemeClr val="bg1"/>
                </a:solidFill>
                <a:latin typeface="Arial Narrow" pitchFamily="34" charset="0"/>
              </a:rPr>
              <a:t>Data set</a:t>
            </a:r>
          </a:p>
        </p:txBody>
      </p:sp>
      <p:grpSp>
        <p:nvGrpSpPr>
          <p:cNvPr id="2" name="Group 33"/>
          <p:cNvGrpSpPr>
            <a:grpSpLocks/>
          </p:cNvGrpSpPr>
          <p:nvPr/>
        </p:nvGrpSpPr>
        <p:grpSpPr bwMode="auto">
          <a:xfrm>
            <a:off x="4140200" y="2459038"/>
            <a:ext cx="1371600" cy="609600"/>
            <a:chOff x="2352" y="1536"/>
            <a:chExt cx="864" cy="384"/>
          </a:xfrm>
        </p:grpSpPr>
        <p:sp>
          <p:nvSpPr>
            <p:cNvPr id="64548" name="AutoShape 36"/>
            <p:cNvSpPr>
              <a:spLocks noChangeArrowheads="1"/>
            </p:cNvSpPr>
            <p:nvPr/>
          </p:nvSpPr>
          <p:spPr bwMode="auto">
            <a:xfrm>
              <a:off x="2352" y="1536"/>
              <a:ext cx="864" cy="384"/>
            </a:xfrm>
            <a:prstGeom prst="flowChartInternalStorage">
              <a:avLst/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316" name="Text Box 46"/>
            <p:cNvSpPr txBox="1">
              <a:spLocks noChangeArrowheads="1"/>
            </p:cNvSpPr>
            <p:nvPr/>
          </p:nvSpPr>
          <p:spPr bwMode="auto">
            <a:xfrm>
              <a:off x="2393" y="1602"/>
              <a:ext cx="781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1400" b="1">
                  <a:latin typeface="Arial Narrow" pitchFamily="34" charset="0"/>
                </a:rPr>
                <a:t>Target Data set</a:t>
              </a:r>
            </a:p>
          </p:txBody>
        </p:sp>
      </p:grpSp>
      <p:sp>
        <p:nvSpPr>
          <p:cNvPr id="64551" name="AutoShape 39"/>
          <p:cNvSpPr>
            <a:spLocks noChangeArrowheads="1"/>
          </p:cNvSpPr>
          <p:nvPr/>
        </p:nvSpPr>
        <p:spPr bwMode="auto">
          <a:xfrm>
            <a:off x="5251450" y="3581400"/>
            <a:ext cx="1911350" cy="457200"/>
          </a:xfrm>
          <a:prstGeom prst="flowChartPunchedCard">
            <a:avLst/>
          </a:prstGeom>
          <a:solidFill>
            <a:srgbClr val="FFCC99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35921" dir="2700000" algn="ctr" rotWithShape="0">
              <a:schemeClr val="bg2"/>
            </a:outerShdw>
          </a:effec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14" name="Text Box 47"/>
          <p:cNvSpPr txBox="1">
            <a:spLocks noChangeArrowheads="1"/>
          </p:cNvSpPr>
          <p:nvPr/>
        </p:nvSpPr>
        <p:spPr bwMode="auto">
          <a:xfrm>
            <a:off x="5257800" y="3649663"/>
            <a:ext cx="1828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400" b="1">
                <a:latin typeface="Arial Narrow" pitchFamily="34" charset="0"/>
              </a:rPr>
              <a:t>Pre-Processed Data set</a:t>
            </a:r>
          </a:p>
        </p:txBody>
      </p:sp>
      <p:cxnSp>
        <p:nvCxnSpPr>
          <p:cNvPr id="12307" name="AutoShape 64"/>
          <p:cNvCxnSpPr>
            <a:cxnSpLocks noChangeShapeType="1"/>
          </p:cNvCxnSpPr>
          <p:nvPr/>
        </p:nvCxnSpPr>
        <p:spPr bwMode="auto">
          <a:xfrm>
            <a:off x="5508625" y="2763838"/>
            <a:ext cx="695325" cy="817562"/>
          </a:xfrm>
          <a:prstGeom prst="bentConnector2">
            <a:avLst/>
          </a:prstGeom>
          <a:noFill/>
          <a:ln w="9525">
            <a:solidFill>
              <a:schemeClr val="tx1"/>
            </a:solidFill>
            <a:miter lim="800000"/>
            <a:headEnd/>
            <a:tailEnd type="stealth" w="med" len="med"/>
          </a:ln>
        </p:spPr>
      </p:cxnSp>
      <p:sp>
        <p:nvSpPr>
          <p:cNvPr id="12308" name="AutoShape 68"/>
          <p:cNvSpPr>
            <a:spLocks noChangeArrowheads="1"/>
          </p:cNvSpPr>
          <p:nvPr/>
        </p:nvSpPr>
        <p:spPr bwMode="auto">
          <a:xfrm>
            <a:off x="8267700" y="4752975"/>
            <a:ext cx="685800" cy="304800"/>
          </a:xfrm>
          <a:custGeom>
            <a:avLst/>
            <a:gdLst>
              <a:gd name="T0" fmla="*/ 514350 w 21600"/>
              <a:gd name="T1" fmla="*/ 0 h 21600"/>
              <a:gd name="T2" fmla="*/ 0 w 21600"/>
              <a:gd name="T3" fmla="*/ 152400 h 21600"/>
              <a:gd name="T4" fmla="*/ 514350 w 21600"/>
              <a:gd name="T5" fmla="*/ 304800 h 21600"/>
              <a:gd name="T6" fmla="*/ 685800 w 21600"/>
              <a:gd name="T7" fmla="*/ 1524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" name="Group 32"/>
          <p:cNvGrpSpPr>
            <a:grpSpLocks/>
          </p:cNvGrpSpPr>
          <p:nvPr/>
        </p:nvGrpSpPr>
        <p:grpSpPr bwMode="auto">
          <a:xfrm>
            <a:off x="655638" y="2438400"/>
            <a:ext cx="3484562" cy="3200400"/>
            <a:chOff x="157" y="1536"/>
            <a:chExt cx="2195" cy="2016"/>
          </a:xfrm>
        </p:grpSpPr>
        <p:sp>
          <p:nvSpPr>
            <p:cNvPr id="64535" name="AutoShape 23"/>
            <p:cNvSpPr>
              <a:spLocks noChangeArrowheads="1"/>
            </p:cNvSpPr>
            <p:nvPr/>
          </p:nvSpPr>
          <p:spPr bwMode="auto">
            <a:xfrm>
              <a:off x="384" y="1536"/>
              <a:ext cx="432" cy="240"/>
            </a:xfrm>
            <a:prstGeom prst="flowChartPredefinedProcess">
              <a:avLst/>
            </a:prstGeom>
            <a:solidFill>
              <a:srgbClr val="3399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4536" name="AutoShape 24"/>
            <p:cNvSpPr>
              <a:spLocks noChangeArrowheads="1"/>
            </p:cNvSpPr>
            <p:nvPr/>
          </p:nvSpPr>
          <p:spPr bwMode="auto">
            <a:xfrm>
              <a:off x="384" y="2304"/>
              <a:ext cx="432" cy="240"/>
            </a:xfrm>
            <a:prstGeom prst="flowChartPredefinedProcess">
              <a:avLst/>
            </a:prstGeom>
            <a:solidFill>
              <a:srgbClr val="3399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4537" name="AutoShape 25"/>
            <p:cNvSpPr>
              <a:spLocks noChangeArrowheads="1"/>
            </p:cNvSpPr>
            <p:nvPr/>
          </p:nvSpPr>
          <p:spPr bwMode="auto">
            <a:xfrm>
              <a:off x="384" y="3072"/>
              <a:ext cx="432" cy="240"/>
            </a:xfrm>
            <a:prstGeom prst="flowChartPredefinedProcess">
              <a:avLst/>
            </a:prstGeom>
            <a:solidFill>
              <a:srgbClr val="3399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297" name="AutoShape 26"/>
            <p:cNvSpPr>
              <a:spLocks noChangeArrowheads="1"/>
            </p:cNvSpPr>
            <p:nvPr/>
          </p:nvSpPr>
          <p:spPr bwMode="auto">
            <a:xfrm rot="-5400000">
              <a:off x="552" y="1944"/>
              <a:ext cx="48" cy="96"/>
            </a:xfrm>
            <a:prstGeom prst="flowChartCollat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vert="eaVert" wrap="none" anchor="ctr"/>
            <a:lstStyle/>
            <a:p>
              <a:endParaRPr lang="en-GB"/>
            </a:p>
          </p:txBody>
        </p:sp>
        <p:sp>
          <p:nvSpPr>
            <p:cNvPr id="12298" name="AutoShape 27"/>
            <p:cNvSpPr>
              <a:spLocks noChangeArrowheads="1"/>
            </p:cNvSpPr>
            <p:nvPr/>
          </p:nvSpPr>
          <p:spPr bwMode="auto">
            <a:xfrm rot="-5400000">
              <a:off x="552" y="2712"/>
              <a:ext cx="48" cy="96"/>
            </a:xfrm>
            <a:prstGeom prst="flowChartCollat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vert="eaVert" wrap="none" anchor="ctr"/>
            <a:lstStyle/>
            <a:p>
              <a:endParaRPr lang="en-GB"/>
            </a:p>
          </p:txBody>
        </p:sp>
        <p:sp>
          <p:nvSpPr>
            <p:cNvPr id="12299" name="Text Box 44"/>
            <p:cNvSpPr txBox="1">
              <a:spLocks noChangeArrowheads="1"/>
            </p:cNvSpPr>
            <p:nvPr/>
          </p:nvSpPr>
          <p:spPr bwMode="auto">
            <a:xfrm>
              <a:off x="157" y="3360"/>
              <a:ext cx="899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1400" b="1">
                  <a:latin typeface="Arial Narrow" pitchFamily="34" charset="0"/>
                </a:rPr>
                <a:t>Original Data sets</a:t>
              </a:r>
            </a:p>
          </p:txBody>
        </p:sp>
        <p:sp>
          <p:nvSpPr>
            <p:cNvPr id="64540" name="AutoShape 28"/>
            <p:cNvSpPr>
              <a:spLocks noChangeArrowheads="1"/>
            </p:cNvSpPr>
            <p:nvPr/>
          </p:nvSpPr>
          <p:spPr bwMode="auto">
            <a:xfrm>
              <a:off x="1309" y="2184"/>
              <a:ext cx="899" cy="432"/>
            </a:xfrm>
            <a:prstGeom prst="flowChartInternalStorage">
              <a:avLst/>
            </a:prstGeom>
            <a:solidFill>
              <a:srgbClr val="6699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318" name="Text Box 45"/>
            <p:cNvSpPr txBox="1">
              <a:spLocks noChangeArrowheads="1"/>
            </p:cNvSpPr>
            <p:nvPr/>
          </p:nvSpPr>
          <p:spPr bwMode="auto">
            <a:xfrm>
              <a:off x="1296" y="2327"/>
              <a:ext cx="914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1400" b="1" dirty="0">
                  <a:solidFill>
                    <a:schemeClr val="bg1"/>
                  </a:solidFill>
                  <a:latin typeface="Arial Narrow" pitchFamily="34" charset="0"/>
                </a:rPr>
                <a:t>Collected Data set</a:t>
              </a:r>
            </a:p>
          </p:txBody>
        </p:sp>
        <p:cxnSp>
          <p:nvCxnSpPr>
            <p:cNvPr id="12303" name="AutoShape 60"/>
            <p:cNvCxnSpPr>
              <a:cxnSpLocks noChangeShapeType="1"/>
            </p:cNvCxnSpPr>
            <p:nvPr/>
          </p:nvCxnSpPr>
          <p:spPr bwMode="auto">
            <a:xfrm flipV="1">
              <a:off x="816" y="2448"/>
              <a:ext cx="480" cy="768"/>
            </a:xfrm>
            <a:prstGeom prst="bentConnector3">
              <a:avLst>
                <a:gd name="adj1" fmla="val 48537"/>
              </a:avLst>
            </a:prstGeom>
            <a:noFill/>
            <a:ln w="9525">
              <a:solidFill>
                <a:schemeClr val="tx1"/>
              </a:solidFill>
              <a:miter lim="800000"/>
              <a:headEnd/>
              <a:tailEnd type="stealth" w="med" len="med"/>
            </a:ln>
          </p:spPr>
        </p:cxnSp>
        <p:cxnSp>
          <p:nvCxnSpPr>
            <p:cNvPr id="12304" name="AutoShape 61"/>
            <p:cNvCxnSpPr>
              <a:cxnSpLocks noChangeShapeType="1"/>
            </p:cNvCxnSpPr>
            <p:nvPr/>
          </p:nvCxnSpPr>
          <p:spPr bwMode="auto">
            <a:xfrm>
              <a:off x="816" y="1632"/>
              <a:ext cx="480" cy="768"/>
            </a:xfrm>
            <a:prstGeom prst="bentConnector3">
              <a:avLst>
                <a:gd name="adj1" fmla="val 50000"/>
              </a:avLst>
            </a:prstGeom>
            <a:noFill/>
            <a:ln w="9525">
              <a:solidFill>
                <a:schemeClr val="tx1"/>
              </a:solidFill>
              <a:miter lim="800000"/>
              <a:headEnd/>
              <a:tailEnd type="stealth" w="med" len="med"/>
            </a:ln>
          </p:spPr>
        </p:cxnSp>
        <p:cxnSp>
          <p:nvCxnSpPr>
            <p:cNvPr id="12305" name="AutoShape 62"/>
            <p:cNvCxnSpPr>
              <a:cxnSpLocks noChangeShapeType="1"/>
              <a:stCxn id="64536" idx="3"/>
              <a:endCxn id="12318" idx="1"/>
            </p:cNvCxnSpPr>
            <p:nvPr/>
          </p:nvCxnSpPr>
          <p:spPr bwMode="auto">
            <a:xfrm flipV="1">
              <a:off x="816" y="2423"/>
              <a:ext cx="480" cy="1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</p:cxnSp>
        <p:cxnSp>
          <p:nvCxnSpPr>
            <p:cNvPr id="12306" name="AutoShape 63"/>
            <p:cNvCxnSpPr>
              <a:cxnSpLocks noChangeShapeType="1"/>
              <a:stCxn id="64540" idx="0"/>
              <a:endCxn id="64548" idx="1"/>
            </p:cNvCxnSpPr>
            <p:nvPr/>
          </p:nvCxnSpPr>
          <p:spPr bwMode="auto">
            <a:xfrm rot="16200000">
              <a:off x="1828" y="1659"/>
              <a:ext cx="456" cy="593"/>
            </a:xfrm>
            <a:prstGeom prst="bentConnector2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 type="stealth" w="med" len="med"/>
            </a:ln>
          </p:spPr>
        </p:cxnSp>
        <p:sp>
          <p:nvSpPr>
            <p:cNvPr id="12309" name="AutoShape 70"/>
            <p:cNvSpPr>
              <a:spLocks noChangeArrowheads="1"/>
            </p:cNvSpPr>
            <p:nvPr/>
          </p:nvSpPr>
          <p:spPr bwMode="auto">
            <a:xfrm>
              <a:off x="1200" y="2928"/>
              <a:ext cx="1152" cy="582"/>
            </a:xfrm>
            <a:prstGeom prst="wedgeRectCallout">
              <a:avLst>
                <a:gd name="adj1" fmla="val -56509"/>
                <a:gd name="adj2" fmla="val -137500"/>
              </a:avLst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/>
            <a:lstStyle/>
            <a:p>
              <a:pPr marL="192088" indent="-192088">
                <a:buFontTx/>
                <a:buChar char="•"/>
              </a:pPr>
              <a:r>
                <a:rPr lang="en-GB" sz="1400" dirty="0"/>
                <a:t>Integrating data</a:t>
              </a:r>
            </a:p>
            <a:p>
              <a:pPr marL="192088" indent="-192088">
                <a:buFontTx/>
                <a:buChar char="•"/>
              </a:pPr>
              <a:r>
                <a:rPr lang="en-GB" sz="1400" dirty="0"/>
                <a:t>Getting necessary data details</a:t>
              </a:r>
            </a:p>
          </p:txBody>
        </p:sp>
      </p:grpSp>
      <p:sp>
        <p:nvSpPr>
          <p:cNvPr id="12310" name="AutoShape 71"/>
          <p:cNvSpPr>
            <a:spLocks noChangeArrowheads="1"/>
          </p:cNvSpPr>
          <p:nvPr/>
        </p:nvSpPr>
        <p:spPr bwMode="auto">
          <a:xfrm>
            <a:off x="3643306" y="1000108"/>
            <a:ext cx="2514600" cy="928694"/>
          </a:xfrm>
          <a:prstGeom prst="wedgeRectCallout">
            <a:avLst>
              <a:gd name="adj1" fmla="val -57704"/>
              <a:gd name="adj2" fmla="val 132440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marL="192088" indent="-192088">
              <a:buFontTx/>
              <a:buChar char="•"/>
            </a:pPr>
            <a:r>
              <a:rPr lang="en-GB" sz="1400" dirty="0"/>
              <a:t>Selecting relevant features</a:t>
            </a:r>
          </a:p>
          <a:p>
            <a:pPr marL="192088" indent="-192088">
              <a:buFontTx/>
              <a:buChar char="•"/>
            </a:pPr>
            <a:r>
              <a:rPr lang="en-GB" sz="1400" dirty="0"/>
              <a:t>Selecting relevant records</a:t>
            </a:r>
          </a:p>
        </p:txBody>
      </p:sp>
      <p:sp>
        <p:nvSpPr>
          <p:cNvPr id="12311" name="AutoShape 72"/>
          <p:cNvSpPr>
            <a:spLocks noChangeArrowheads="1"/>
          </p:cNvSpPr>
          <p:nvPr/>
        </p:nvSpPr>
        <p:spPr bwMode="auto">
          <a:xfrm>
            <a:off x="6429388" y="1928802"/>
            <a:ext cx="2286000" cy="942972"/>
          </a:xfrm>
          <a:prstGeom prst="wedgeRectCallout">
            <a:avLst>
              <a:gd name="adj1" fmla="val -61597"/>
              <a:gd name="adj2" fmla="val 85417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marL="192088" indent="-192088">
              <a:buFontTx/>
              <a:buChar char="•"/>
            </a:pPr>
            <a:r>
              <a:rPr lang="en-GB" sz="1400" dirty="0"/>
              <a:t>Data cleaning</a:t>
            </a:r>
          </a:p>
          <a:p>
            <a:pPr marL="192088" indent="-192088">
              <a:buFontTx/>
              <a:buChar char="•"/>
            </a:pPr>
            <a:r>
              <a:rPr lang="en-GB" sz="1400" dirty="0"/>
              <a:t>Deal with unknown data</a:t>
            </a:r>
          </a:p>
          <a:p>
            <a:pPr marL="192088" indent="-192088">
              <a:buFontTx/>
              <a:buChar char="•"/>
            </a:pPr>
            <a:r>
              <a:rPr lang="en-GB" sz="1400" dirty="0"/>
              <a:t>Data transformation</a:t>
            </a:r>
          </a:p>
        </p:txBody>
      </p:sp>
      <p:sp>
        <p:nvSpPr>
          <p:cNvPr id="12312" name="AutoShape 73"/>
          <p:cNvSpPr>
            <a:spLocks noChangeArrowheads="1"/>
          </p:cNvSpPr>
          <p:nvPr/>
        </p:nvSpPr>
        <p:spPr bwMode="auto">
          <a:xfrm>
            <a:off x="4500562" y="5286388"/>
            <a:ext cx="1981200" cy="904892"/>
          </a:xfrm>
          <a:prstGeom prst="wedgeRectCallout">
            <a:avLst>
              <a:gd name="adj1" fmla="val 50560"/>
              <a:gd name="adj2" fmla="val -92708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marL="192088" indent="-192088">
              <a:buFontTx/>
              <a:buChar char="•"/>
            </a:pPr>
            <a:r>
              <a:rPr lang="en-GB" sz="1400" dirty="0"/>
              <a:t>Formatting data into acceptable form by the mining tool</a:t>
            </a:r>
          </a:p>
        </p:txBody>
      </p:sp>
    </p:spTree>
    <p:extLst>
      <p:ext uri="{BB962C8B-B14F-4D97-AF65-F5344CB8AC3E}">
        <p14:creationId xmlns:p14="http://schemas.microsoft.com/office/powerpoint/2010/main" val="2134879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is generally the most resource-consuming sub-process in a data mining project</a:t>
            </a:r>
          </a:p>
          <a:p>
            <a:r>
              <a:rPr lang="en-GB" dirty="0" smtClean="0"/>
              <a:t>It removes noise and irrelevant information from the data set</a:t>
            </a:r>
          </a:p>
          <a:p>
            <a:r>
              <a:rPr lang="en-GB" dirty="0" smtClean="0"/>
              <a:t>Multiple techniques are used to do this, including</a:t>
            </a:r>
          </a:p>
          <a:p>
            <a:pPr lvl="1"/>
            <a:r>
              <a:rPr lang="en-GB" dirty="0" smtClean="0"/>
              <a:t>Numerical transformation</a:t>
            </a:r>
          </a:p>
          <a:p>
            <a:pPr lvl="1"/>
            <a:r>
              <a:rPr lang="en-GB" dirty="0" smtClean="0"/>
              <a:t>Grouping</a:t>
            </a:r>
          </a:p>
          <a:p>
            <a:pPr lvl="1"/>
            <a:r>
              <a:rPr lang="en-GB" dirty="0" smtClean="0"/>
              <a:t>Aggregation</a:t>
            </a:r>
          </a:p>
          <a:p>
            <a:pPr lvl="1"/>
            <a:r>
              <a:rPr lang="en-GB" dirty="0" smtClean="0"/>
              <a:t>Missing value handling</a:t>
            </a:r>
          </a:p>
          <a:p>
            <a:pPr lvl="1"/>
            <a:r>
              <a:rPr lang="en-GB" dirty="0" smtClean="0"/>
              <a:t>Removing outliers</a:t>
            </a:r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Data cleaning and transformation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1899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Continuous data – e.g. salaries, ages – is commonly </a:t>
            </a:r>
            <a:r>
              <a:rPr lang="en-GB" dirty="0" err="1" smtClean="0"/>
              <a:t>discretised</a:t>
            </a:r>
            <a:r>
              <a:rPr lang="en-GB" dirty="0" smtClean="0"/>
              <a:t> into </a:t>
            </a:r>
            <a:r>
              <a:rPr lang="en-GB" i="1" dirty="0" smtClean="0"/>
              <a:t>bins</a:t>
            </a:r>
            <a:r>
              <a:rPr lang="en-GB" dirty="0" smtClean="0"/>
              <a:t> (or </a:t>
            </a:r>
            <a:r>
              <a:rPr lang="en-GB" i="1" dirty="0" smtClean="0"/>
              <a:t>buckets</a:t>
            </a:r>
            <a:r>
              <a:rPr lang="en-GB" dirty="0" smtClean="0"/>
              <a:t>)</a:t>
            </a:r>
          </a:p>
          <a:p>
            <a:r>
              <a:rPr lang="en-GB" dirty="0" smtClean="0"/>
              <a:t>SQL Server Data Mining will do this automatically, but if you have meaningful bins then it is better to define the bins yourself</a:t>
            </a:r>
          </a:p>
          <a:p>
            <a:r>
              <a:rPr lang="en-GB" dirty="0" smtClean="0"/>
              <a:t>Continuous data is also often normalised, i.e. transformed so that all data sits within a specified range (often from 0 to 1) or has a specified standard deviation (such as 1)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Numerical transformation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28049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  <p:pic>
        <p:nvPicPr>
          <p:cNvPr id="11366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44" y="979405"/>
            <a:ext cx="8715404" cy="496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662526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Discrete data often has more values than are useful</a:t>
            </a:r>
          </a:p>
          <a:p>
            <a:r>
              <a:rPr lang="en-GB" dirty="0" smtClean="0"/>
              <a:t>These values may be grouped to reduce the model complexity</a:t>
            </a:r>
          </a:p>
          <a:p>
            <a:r>
              <a:rPr lang="en-GB" dirty="0" smtClean="0"/>
              <a:t>A Profession column might include Software Engineer, Marine Engineer, Telecoms Engineer, Mechanical Engineer, Electronic Engineer</a:t>
            </a:r>
          </a:p>
          <a:p>
            <a:pPr lvl="1"/>
            <a:r>
              <a:rPr lang="en-GB" dirty="0" smtClean="0"/>
              <a:t>These can all be grouped into the single value ‘Engineer’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Grouping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80359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  <p:pic>
        <p:nvPicPr>
          <p:cNvPr id="11469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952630"/>
            <a:ext cx="8702743" cy="55007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8949815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Aggregation allows you to gain extra value from the data</a:t>
            </a:r>
          </a:p>
          <a:p>
            <a:r>
              <a:rPr lang="en-GB" dirty="0" smtClean="0"/>
              <a:t>Suppose you want to group web sites based upon the amount of data sent to them</a:t>
            </a:r>
          </a:p>
          <a:p>
            <a:r>
              <a:rPr lang="en-GB" dirty="0" smtClean="0"/>
              <a:t>The detailed data may be too complex for the model, so it may help to aggregate the log records into a few derived attributes such as total number of messages sent and average amount of data per message</a:t>
            </a:r>
          </a:p>
          <a:p>
            <a:r>
              <a:rPr lang="en-GB" dirty="0" smtClean="0"/>
              <a:t>These derived attributes can later be used in the model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Aggregation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27485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Most data sets contain missing values</a:t>
            </a:r>
          </a:p>
          <a:p>
            <a:r>
              <a:rPr lang="en-GB" dirty="0" smtClean="0"/>
              <a:t>You may need to retain the fact that it is missing because that is interesting in itself</a:t>
            </a:r>
          </a:p>
          <a:p>
            <a:pPr lvl="1"/>
            <a:r>
              <a:rPr lang="en-GB" dirty="0" smtClean="0"/>
              <a:t>In this case, replace all missing values with a specific ‘missing’ value</a:t>
            </a:r>
          </a:p>
          <a:p>
            <a:r>
              <a:rPr lang="en-GB" dirty="0" smtClean="0"/>
              <a:t>If there are too many unknowns you may have to discard the record</a:t>
            </a:r>
          </a:p>
          <a:p>
            <a:r>
              <a:rPr lang="en-GB" dirty="0" smtClean="0"/>
              <a:t>It may be possible to use DM techniques to predict the missing value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Missing value handling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3295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  <p:pic>
        <p:nvPicPr>
          <p:cNvPr id="11469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880622"/>
            <a:ext cx="8702743" cy="55007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7699439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Outliers are abnormal data and can be real or (as is often the case) errors</a:t>
            </a:r>
          </a:p>
          <a:p>
            <a:r>
              <a:rPr lang="en-GB" dirty="0" smtClean="0"/>
              <a:t>The best way to deal with these is to remove them, e.g. remove the top 0.5% of customers with the highest or lowest incomes to get rid of unfeasibly large or negative values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Removing outliers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94641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  <p:pic>
        <p:nvPicPr>
          <p:cNvPr id="11366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44" y="1051413"/>
            <a:ext cx="8715404" cy="496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7073770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Once the data has been cleaned, it can be prepared for loading into WEKA</a:t>
            </a:r>
          </a:p>
          <a:p>
            <a:r>
              <a:rPr lang="en-GB" dirty="0" smtClean="0"/>
              <a:t>WEKA will read data from Excel files but it gives the data columns meaningless names</a:t>
            </a:r>
          </a:p>
          <a:p>
            <a:r>
              <a:rPr lang="en-GB" dirty="0" smtClean="0"/>
              <a:t>It is much better if the data is preformatted into .ARFF format before trying to load it into WEKA</a:t>
            </a:r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13</a:t>
            </a:fld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Preparing data for WEKA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54454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.ARFF format file is split into 3 sections:</a:t>
            </a:r>
          </a:p>
          <a:p>
            <a:pPr lvl="1"/>
            <a:r>
              <a:rPr lang="en-GB" dirty="0" smtClean="0"/>
              <a:t>A relation identifier</a:t>
            </a:r>
          </a:p>
          <a:p>
            <a:pPr lvl="1"/>
            <a:r>
              <a:rPr lang="en-GB" dirty="0" smtClean="0"/>
              <a:t>A header showing the attributes of the data</a:t>
            </a:r>
          </a:p>
          <a:p>
            <a:pPr lvl="1"/>
            <a:r>
              <a:rPr lang="en-GB" dirty="0" smtClean="0"/>
              <a:t>The data</a:t>
            </a:r>
          </a:p>
          <a:p>
            <a:pPr lvl="1"/>
            <a:endParaRPr lang="en-GB" dirty="0" smtClean="0"/>
          </a:p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14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ARFF Format</a:t>
            </a:r>
            <a:endParaRPr lang="en-GB" dirty="0"/>
          </a:p>
        </p:txBody>
      </p:sp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2075440" y="2729742"/>
            <a:ext cx="7055136" cy="3477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@RELATION iris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 dirty="0" smtClean="0">
              <a:ln>
                <a:noFill/>
              </a:ln>
              <a:solidFill>
                <a:srgbClr val="000000"/>
              </a:solidFill>
              <a:effectLst/>
              <a:latin typeface="Arial Unicode MS" panose="020B0604020202020204" pitchFamily="34" charset="-128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@ATTRIBUTE </a:t>
            </a:r>
            <a:r>
              <a:rPr kumimoji="0" lang="en-US" altLang="en-US" sz="20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sepallength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 NUMERIC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@ATTRIBUTE </a:t>
            </a:r>
            <a:r>
              <a:rPr kumimoji="0" lang="en-US" altLang="en-US" sz="20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sepalwidth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 NUMERIC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@ATTRIBUTE </a:t>
            </a:r>
            <a:r>
              <a:rPr kumimoji="0" lang="en-US" altLang="en-US" sz="20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petallength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 NUMERIC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@ATTRIBUTE </a:t>
            </a:r>
            <a:r>
              <a:rPr kumimoji="0" lang="en-US" altLang="en-US" sz="20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petalwidth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 NUMERIC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@ATTRIBUTE class {Iris-</a:t>
            </a:r>
            <a:r>
              <a:rPr kumimoji="0" lang="en-US" altLang="en-US" sz="20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setosa,Iris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-</a:t>
            </a:r>
            <a:r>
              <a:rPr kumimoji="0" lang="en-US" altLang="en-US" sz="20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versicolor,Iris-virginica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}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2000" dirty="0">
              <a:solidFill>
                <a:srgbClr val="000000"/>
              </a:solidFill>
              <a:latin typeface="Arial Unicode MS" panose="020B0604020202020204" pitchFamily="34" charset="-128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@DATA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5.1,3.5,1.4,0.2,Iris-setosa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4.9,3.0,1.4,0.2,Iris-setosa</a:t>
            </a:r>
            <a:r>
              <a:rPr kumimoji="0" lang="en-US" altLang="en-US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endParaRPr kumimoji="0" lang="en-US" altLang="en-US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cxnSp>
        <p:nvCxnSpPr>
          <p:cNvPr id="17" name="Curved Connector 16"/>
          <p:cNvCxnSpPr/>
          <p:nvPr/>
        </p:nvCxnSpPr>
        <p:spPr>
          <a:xfrm rot="16200000" flipH="1">
            <a:off x="134412" y="2375787"/>
            <a:ext cx="2096081" cy="1450504"/>
          </a:xfrm>
          <a:prstGeom prst="curvedConnector3">
            <a:avLst>
              <a:gd name="adj1" fmla="val 100895"/>
            </a:avLst>
          </a:prstGeom>
          <a:ln w="38100">
            <a:solidFill>
              <a:schemeClr val="accent5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Curved Connector 19"/>
          <p:cNvCxnSpPr/>
          <p:nvPr/>
        </p:nvCxnSpPr>
        <p:spPr>
          <a:xfrm rot="16200000" flipH="1">
            <a:off x="-546710" y="3183114"/>
            <a:ext cx="3420380" cy="1823920"/>
          </a:xfrm>
          <a:prstGeom prst="curvedConnector3">
            <a:avLst>
              <a:gd name="adj1" fmla="val 100794"/>
            </a:avLst>
          </a:prstGeom>
          <a:ln w="381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Curved Connector 27"/>
          <p:cNvCxnSpPr/>
          <p:nvPr/>
        </p:nvCxnSpPr>
        <p:spPr>
          <a:xfrm>
            <a:off x="683568" y="1772816"/>
            <a:ext cx="1296144" cy="1224136"/>
          </a:xfrm>
          <a:prstGeom prst="curvedConnector3">
            <a:avLst>
              <a:gd name="adj1" fmla="val 2968"/>
            </a:avLst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1443242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format for an attribute is</a:t>
            </a:r>
          </a:p>
          <a:p>
            <a:pPr marL="393192" lvl="1" indent="0">
              <a:buNone/>
            </a:pPr>
            <a:r>
              <a:rPr lang="en-GB" dirty="0" smtClean="0"/>
              <a:t>@attribute &lt;attribute-name&gt; &lt;datatype&gt;</a:t>
            </a:r>
          </a:p>
          <a:p>
            <a:endParaRPr lang="en-GB" dirty="0"/>
          </a:p>
          <a:p>
            <a:r>
              <a:rPr lang="en-GB" dirty="0" smtClean="0"/>
              <a:t>The &lt;datatype&gt; can be any of</a:t>
            </a:r>
          </a:p>
          <a:p>
            <a:pPr lvl="1"/>
            <a:r>
              <a:rPr lang="en-GB" dirty="0" smtClean="0"/>
              <a:t>Numerical</a:t>
            </a:r>
          </a:p>
          <a:p>
            <a:pPr lvl="1"/>
            <a:r>
              <a:rPr lang="en-GB" dirty="0" smtClean="0"/>
              <a:t>&lt;nominal-specification&gt;</a:t>
            </a:r>
          </a:p>
          <a:p>
            <a:pPr lvl="1"/>
            <a:r>
              <a:rPr lang="en-GB" dirty="0" smtClean="0"/>
              <a:t>String</a:t>
            </a:r>
          </a:p>
          <a:p>
            <a:pPr lvl="1"/>
            <a:r>
              <a:rPr lang="en-GB" dirty="0" smtClean="0"/>
              <a:t>Date [&lt;date-format&gt;]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15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ARFF Format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629017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26496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Numeric format can include real and integer numbers</a:t>
            </a:r>
          </a:p>
          <a:p>
            <a:r>
              <a:rPr lang="en-GB" dirty="0" smtClean="0"/>
              <a:t>String attributes can contain any text value but if the string contains spaces then the data must be in single quotes </a:t>
            </a:r>
          </a:p>
          <a:p>
            <a:endParaRPr lang="en-GB" dirty="0"/>
          </a:p>
          <a:p>
            <a:pPr marL="365760" lvl="1" indent="0">
              <a:buNone/>
            </a:pPr>
            <a:r>
              <a:rPr lang="en-GB" dirty="0" smtClean="0"/>
              <a:t>@relation files</a:t>
            </a:r>
          </a:p>
          <a:p>
            <a:pPr marL="365760" lvl="1" indent="0">
              <a:buNone/>
            </a:pPr>
            <a:endParaRPr lang="en-GB" dirty="0" smtClean="0"/>
          </a:p>
          <a:p>
            <a:pPr marL="365760" lvl="1" indent="0">
              <a:buNone/>
            </a:pPr>
            <a:r>
              <a:rPr lang="en-GB" dirty="0" smtClean="0"/>
              <a:t>@attribute </a:t>
            </a:r>
            <a:r>
              <a:rPr lang="en-GB" dirty="0" err="1" smtClean="0"/>
              <a:t>filesize</a:t>
            </a:r>
            <a:r>
              <a:rPr lang="en-GB" dirty="0" smtClean="0"/>
              <a:t> NUMERIC</a:t>
            </a:r>
          </a:p>
          <a:p>
            <a:pPr marL="365760" lvl="1" indent="0">
              <a:buNone/>
            </a:pPr>
            <a:r>
              <a:rPr lang="en-GB" dirty="0" smtClean="0"/>
              <a:t>@attribute </a:t>
            </a:r>
            <a:r>
              <a:rPr lang="en-GB" dirty="0" err="1" smtClean="0"/>
              <a:t>filetype</a:t>
            </a:r>
            <a:r>
              <a:rPr lang="en-GB" dirty="0" smtClean="0"/>
              <a:t> string</a:t>
            </a:r>
          </a:p>
          <a:p>
            <a:pPr marL="365760" lvl="1" indent="0">
              <a:buNone/>
            </a:pPr>
            <a:r>
              <a:rPr lang="en-GB" dirty="0" smtClean="0"/>
              <a:t>@attribute filename string</a:t>
            </a:r>
          </a:p>
          <a:p>
            <a:pPr marL="365760" lvl="1" indent="0">
              <a:buNone/>
            </a:pPr>
            <a:endParaRPr lang="en-GB" dirty="0"/>
          </a:p>
          <a:p>
            <a:pPr marL="365760" lvl="1" indent="0">
              <a:buNone/>
            </a:pPr>
            <a:r>
              <a:rPr lang="en-GB" dirty="0" smtClean="0"/>
              <a:t>@Data</a:t>
            </a:r>
          </a:p>
          <a:p>
            <a:pPr marL="365760" lvl="1" indent="0">
              <a:buNone/>
            </a:pPr>
            <a:r>
              <a:rPr lang="en-GB" dirty="0" smtClean="0"/>
              <a:t>365,txt,‘file 1.txt’</a:t>
            </a:r>
          </a:p>
          <a:p>
            <a:pPr marL="365760" lvl="1" indent="0">
              <a:buNone/>
            </a:pPr>
            <a:r>
              <a:rPr lang="en-GB" dirty="0" smtClean="0"/>
              <a:t>1023,png,‘file 2.png’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16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ARFF Format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291452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Nominal attributes are defined by providing a specification listing all possible values</a:t>
            </a:r>
          </a:p>
          <a:p>
            <a:pPr marL="109728" indent="0">
              <a:buNone/>
            </a:pPr>
            <a:endParaRPr lang="en-GB" dirty="0"/>
          </a:p>
          <a:p>
            <a:pPr marL="109728" indent="0">
              <a:buNone/>
            </a:pPr>
            <a:r>
              <a:rPr lang="en-GB" dirty="0" smtClean="0"/>
              <a:t>	@attribute class {small, medium, large}</a:t>
            </a:r>
          </a:p>
          <a:p>
            <a:pPr marL="109728" indent="0">
              <a:buNone/>
            </a:pPr>
            <a:r>
              <a:rPr lang="en-GB" dirty="0"/>
              <a:t>	</a:t>
            </a:r>
            <a:r>
              <a:rPr lang="en-GB" dirty="0" smtClean="0"/>
              <a:t>@attribute class {‘day 1’,’day 2’,’day 3’}</a:t>
            </a:r>
          </a:p>
          <a:p>
            <a:pPr marL="109728" indent="0">
              <a:buNone/>
            </a:pPr>
            <a:endParaRPr lang="en-GB" dirty="0"/>
          </a:p>
          <a:p>
            <a:r>
              <a:rPr lang="en-GB" dirty="0" smtClean="0"/>
              <a:t>Date attributes take the form</a:t>
            </a:r>
          </a:p>
          <a:p>
            <a:pPr marL="109728" indent="0">
              <a:buNone/>
            </a:pPr>
            <a:endParaRPr lang="en-GB" dirty="0"/>
          </a:p>
          <a:p>
            <a:pPr marL="109728" indent="0">
              <a:buNone/>
            </a:pPr>
            <a:r>
              <a:rPr lang="en-GB" dirty="0" smtClean="0"/>
              <a:t>	@attribute &lt;name&gt; date [&lt;date-format&gt;]</a:t>
            </a:r>
          </a:p>
          <a:p>
            <a:pPr marL="109728" indent="0">
              <a:buNone/>
            </a:pPr>
            <a:endParaRPr lang="en-GB" dirty="0"/>
          </a:p>
          <a:p>
            <a:pPr marL="109728" indent="0">
              <a:buNone/>
            </a:pPr>
            <a:r>
              <a:rPr lang="en-GB" dirty="0" smtClean="0"/>
              <a:t>	@attribute </a:t>
            </a:r>
            <a:r>
              <a:rPr lang="en-GB" dirty="0" err="1" smtClean="0"/>
              <a:t>saledate</a:t>
            </a:r>
            <a:r>
              <a:rPr lang="en-GB" dirty="0" smtClean="0"/>
              <a:t> date </a:t>
            </a:r>
            <a:r>
              <a:rPr lang="en-GB" dirty="0" err="1" smtClean="0"/>
              <a:t>dd</a:t>
            </a:r>
            <a:r>
              <a:rPr lang="en-GB" dirty="0" smtClean="0"/>
              <a:t>/MM/</a:t>
            </a:r>
            <a:r>
              <a:rPr lang="en-GB" dirty="0" err="1" smtClean="0"/>
              <a:t>yy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17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ARFF Format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78189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65760" lvl="1" indent="0">
              <a:buNone/>
            </a:pPr>
            <a:r>
              <a:rPr lang="en-GB" dirty="0"/>
              <a:t>@relation files</a:t>
            </a:r>
          </a:p>
          <a:p>
            <a:pPr marL="365760" lvl="1" indent="0">
              <a:buNone/>
            </a:pPr>
            <a:endParaRPr lang="en-GB" dirty="0"/>
          </a:p>
          <a:p>
            <a:pPr marL="365760" lvl="1" indent="0">
              <a:buNone/>
            </a:pPr>
            <a:r>
              <a:rPr lang="en-GB" dirty="0"/>
              <a:t>@attribute </a:t>
            </a:r>
            <a:r>
              <a:rPr lang="en-GB" dirty="0" err="1"/>
              <a:t>filesize</a:t>
            </a:r>
            <a:r>
              <a:rPr lang="en-GB" dirty="0"/>
              <a:t> NUMERIC</a:t>
            </a:r>
          </a:p>
          <a:p>
            <a:pPr marL="365760" lvl="1" indent="0">
              <a:buNone/>
            </a:pPr>
            <a:r>
              <a:rPr lang="en-GB" dirty="0"/>
              <a:t>@attribute </a:t>
            </a:r>
            <a:r>
              <a:rPr lang="en-GB" dirty="0" smtClean="0"/>
              <a:t>class {txt, </a:t>
            </a:r>
            <a:r>
              <a:rPr lang="en-GB" dirty="0" err="1" smtClean="0"/>
              <a:t>png</a:t>
            </a:r>
            <a:r>
              <a:rPr lang="en-GB" dirty="0" smtClean="0"/>
              <a:t>, gif, doc}</a:t>
            </a:r>
            <a:endParaRPr lang="en-GB" dirty="0"/>
          </a:p>
          <a:p>
            <a:pPr marL="365760" lvl="1" indent="0">
              <a:buNone/>
            </a:pPr>
            <a:r>
              <a:rPr lang="en-GB" dirty="0"/>
              <a:t>@attribute filename </a:t>
            </a:r>
            <a:r>
              <a:rPr lang="en-GB" dirty="0" smtClean="0"/>
              <a:t>string</a:t>
            </a:r>
          </a:p>
          <a:p>
            <a:pPr marL="365760" lvl="1" indent="0">
              <a:buNone/>
            </a:pPr>
            <a:r>
              <a:rPr lang="en-GB" dirty="0" smtClean="0"/>
              <a:t>@attribute </a:t>
            </a:r>
            <a:r>
              <a:rPr lang="en-GB" dirty="0" err="1" smtClean="0"/>
              <a:t>creationdate</a:t>
            </a:r>
            <a:r>
              <a:rPr lang="en-GB" dirty="0" smtClean="0"/>
              <a:t> date </a:t>
            </a:r>
            <a:r>
              <a:rPr lang="en-GB" dirty="0" err="1" smtClean="0"/>
              <a:t>yyyy</a:t>
            </a:r>
            <a:r>
              <a:rPr lang="en-GB" dirty="0" smtClean="0"/>
              <a:t>/MM/</a:t>
            </a:r>
            <a:r>
              <a:rPr lang="en-GB" dirty="0" err="1" smtClean="0"/>
              <a:t>dd</a:t>
            </a:r>
            <a:endParaRPr lang="en-GB" dirty="0"/>
          </a:p>
          <a:p>
            <a:pPr marL="365760" lvl="1" indent="0">
              <a:buNone/>
            </a:pPr>
            <a:endParaRPr lang="en-GB" dirty="0"/>
          </a:p>
          <a:p>
            <a:pPr marL="365760" lvl="1" indent="0">
              <a:buNone/>
            </a:pPr>
            <a:r>
              <a:rPr lang="en-GB" dirty="0"/>
              <a:t>@Data</a:t>
            </a:r>
          </a:p>
          <a:p>
            <a:pPr marL="365760" lvl="1" indent="0">
              <a:buNone/>
            </a:pPr>
            <a:r>
              <a:rPr lang="en-GB" dirty="0" smtClean="0"/>
              <a:t>365,txt,‘</a:t>
            </a:r>
            <a:r>
              <a:rPr lang="en-GB" dirty="0"/>
              <a:t>file 1.txt</a:t>
            </a:r>
            <a:r>
              <a:rPr lang="en-GB" dirty="0" smtClean="0"/>
              <a:t>’,2015/11/29</a:t>
            </a:r>
            <a:endParaRPr lang="en-GB" dirty="0"/>
          </a:p>
          <a:p>
            <a:pPr marL="365760" lvl="1" indent="0">
              <a:buNone/>
            </a:pPr>
            <a:r>
              <a:rPr lang="en-GB" dirty="0" smtClean="0"/>
              <a:t>1023,png,‘</a:t>
            </a:r>
            <a:r>
              <a:rPr lang="en-GB" dirty="0"/>
              <a:t>file 2.png</a:t>
            </a:r>
            <a:r>
              <a:rPr lang="en-GB" dirty="0" smtClean="0"/>
              <a:t>’,2015/12/06</a:t>
            </a:r>
            <a:endParaRPr lang="en-GB" dirty="0"/>
          </a:p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18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ARFF Format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636117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 @data section of the file should have a single line for each data record</a:t>
            </a:r>
          </a:p>
          <a:p>
            <a:r>
              <a:rPr lang="en-GB" dirty="0" smtClean="0"/>
              <a:t>All data attributes must have a value</a:t>
            </a:r>
          </a:p>
          <a:p>
            <a:pPr lvl="1"/>
            <a:r>
              <a:rPr lang="en-GB" dirty="0" smtClean="0"/>
              <a:t>There can be no holes in your data</a:t>
            </a:r>
          </a:p>
          <a:p>
            <a:pPr lvl="1"/>
            <a:r>
              <a:rPr lang="en-GB" dirty="0" smtClean="0"/>
              <a:t>Part of the data pre-processing is to get rid of any blank spaces in your data records for this reason</a:t>
            </a:r>
          </a:p>
          <a:p>
            <a:endParaRPr lang="en-GB" dirty="0"/>
          </a:p>
          <a:p>
            <a:r>
              <a:rPr lang="en-GB" dirty="0" smtClean="0"/>
              <a:t>If there are problems, WEKA will tell you which line the problem is at</a:t>
            </a:r>
          </a:p>
          <a:p>
            <a:pPr lvl="1"/>
            <a:r>
              <a:rPr lang="en-GB" dirty="0" smtClean="0"/>
              <a:t>The line number is the line in the data file, not the line of the data section</a:t>
            </a:r>
          </a:p>
          <a:p>
            <a:pPr lvl="1"/>
            <a:r>
              <a:rPr lang="en-GB" dirty="0" smtClean="0"/>
              <a:t>It is a good reason to keep the data file open in Notepad++ while you load the data so you can find any errors easily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19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ARFF Format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452475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Once the data has been loaded into WEKA you can create a basic visualisation of all of the attributes by clicking on the visualisation tab</a:t>
            </a:r>
          </a:p>
          <a:p>
            <a:endParaRPr lang="en-GB" dirty="0"/>
          </a:p>
          <a:p>
            <a:r>
              <a:rPr lang="en-GB" dirty="0" smtClean="0"/>
              <a:t>As part of your data description for your coursework you should take a copy of this and be able to explain what each of the small graphs means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20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Visualising data in WEKA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802556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21</a:t>
            </a:fld>
            <a:endParaRPr lang="en-GB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Visalising</a:t>
            </a:r>
            <a:r>
              <a:rPr lang="en-GB" smtClean="0"/>
              <a:t> data in WEKA</a:t>
            </a:r>
            <a:endParaRPr lang="en-GB"/>
          </a:p>
        </p:txBody>
      </p:sp>
      <p:pic>
        <p:nvPicPr>
          <p:cNvPr id="6" name="Picture 5" descr="All Attributes - Distribution.png"/>
          <p:cNvPicPr/>
          <p:nvPr/>
        </p:nvPicPr>
        <p:blipFill>
          <a:blip r:embed="rId2"/>
          <a:stretch>
            <a:fillRect/>
          </a:stretch>
        </p:blipFill>
        <p:spPr>
          <a:xfrm>
            <a:off x="971600" y="1329312"/>
            <a:ext cx="7258243" cy="5097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026807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Complete tutorial 14</a:t>
            </a:r>
            <a:r>
              <a:rPr lang="en-GB" dirty="0" smtClean="0"/>
              <a:t> </a:t>
            </a:r>
            <a:r>
              <a:rPr lang="en-GB" dirty="0" smtClean="0"/>
              <a:t>(preparing data in .ARFF format)</a:t>
            </a:r>
          </a:p>
          <a:p>
            <a:endParaRPr lang="en-GB" dirty="0"/>
          </a:p>
          <a:p>
            <a:r>
              <a:rPr lang="en-GB" dirty="0" smtClean="0"/>
              <a:t>Once you understand how .ARFF format works</a:t>
            </a:r>
          </a:p>
          <a:p>
            <a:pPr lvl="1"/>
            <a:r>
              <a:rPr lang="en-GB" dirty="0" smtClean="0"/>
              <a:t>Identify which attributes of your data you intend to use</a:t>
            </a:r>
          </a:p>
          <a:p>
            <a:pPr lvl="1"/>
            <a:r>
              <a:rPr lang="en-GB" dirty="0" smtClean="0"/>
              <a:t>Clean your data using whichever tools you wish (MS Excel is quite good for this)</a:t>
            </a:r>
          </a:p>
          <a:p>
            <a:pPr lvl="1"/>
            <a:r>
              <a:rPr lang="en-GB" dirty="0" smtClean="0"/>
              <a:t>Transfer your data into .ARFF format and load into WEKA</a:t>
            </a:r>
          </a:p>
          <a:p>
            <a:pPr lvl="1"/>
            <a:r>
              <a:rPr lang="en-GB" dirty="0" smtClean="0"/>
              <a:t>Create a visualisation of your data using WEKA’s visualisation tool</a:t>
            </a:r>
          </a:p>
          <a:p>
            <a:endParaRPr lang="en-GB" dirty="0" smtClean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22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Lab problems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948213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Next session: </a:t>
            </a:r>
            <a:r>
              <a:rPr lang="en-GB" smtClean="0"/>
              <a:t>Cluster Analysis</a:t>
            </a:r>
            <a:endParaRPr lang="en-GB" dirty="0" smtClean="0"/>
          </a:p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23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Looking ahead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4464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Gree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Cambria-Calibri">
      <a:majorFont>
        <a:latin typeface="Cambria" panose="02040503050406030204"/>
        <a:ea typeface=""/>
        <a:cs typeface=""/>
        <a:font script="Jpan" typeface="ＭＳ Ｐゴシック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6721</TotalTime>
  <Words>1011</Words>
  <Application>Microsoft Office PowerPoint</Application>
  <PresentationFormat>On-screen Show (4:3)</PresentationFormat>
  <Paragraphs>163</Paragraphs>
  <Slides>23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3" baseType="lpstr">
      <vt:lpstr>SimSun</vt:lpstr>
      <vt:lpstr>Arial</vt:lpstr>
      <vt:lpstr>Arial Narrow</vt:lpstr>
      <vt:lpstr>Arial Unicode MS</vt:lpstr>
      <vt:lpstr>Calibri</vt:lpstr>
      <vt:lpstr>Cambria</vt:lpstr>
      <vt:lpstr>Georgia</vt:lpstr>
      <vt:lpstr>Helvetica</vt:lpstr>
      <vt:lpstr>Wingdings 2</vt:lpstr>
      <vt:lpstr>Nik2013</vt:lpstr>
      <vt:lpstr>Data Warehousing &amp; Data Mining</vt:lpstr>
      <vt:lpstr>Data Mining Process</vt:lpstr>
      <vt:lpstr>Data cleaning and transformation</vt:lpstr>
      <vt:lpstr>Numerical transformation</vt:lpstr>
      <vt:lpstr>PowerPoint Presentation</vt:lpstr>
      <vt:lpstr>Grouping</vt:lpstr>
      <vt:lpstr>PowerPoint Presentation</vt:lpstr>
      <vt:lpstr>Aggregation</vt:lpstr>
      <vt:lpstr>Missing value handling</vt:lpstr>
      <vt:lpstr>PowerPoint Presentation</vt:lpstr>
      <vt:lpstr>Removing outliers</vt:lpstr>
      <vt:lpstr>PowerPoint Presentation</vt:lpstr>
      <vt:lpstr>Preparing data for WEKA</vt:lpstr>
      <vt:lpstr>ARFF Format</vt:lpstr>
      <vt:lpstr>ARFF Format</vt:lpstr>
      <vt:lpstr>ARFF Format</vt:lpstr>
      <vt:lpstr>ARFF Format</vt:lpstr>
      <vt:lpstr>ARFF Format</vt:lpstr>
      <vt:lpstr>ARFF Format</vt:lpstr>
      <vt:lpstr>Visualising data in WEKA</vt:lpstr>
      <vt:lpstr>Visalising data in WEKA</vt:lpstr>
      <vt:lpstr>Lab problems</vt:lpstr>
      <vt:lpstr>Looking ahead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Warehousing for Business Intelligence</dc:title>
  <dc:creator>Dr. Nik Whitehead</dc:creator>
  <cp:lastModifiedBy>Nik Whitehead</cp:lastModifiedBy>
  <cp:revision>282</cp:revision>
  <dcterms:created xsi:type="dcterms:W3CDTF">2011-09-13T10:27:46Z</dcterms:created>
  <dcterms:modified xsi:type="dcterms:W3CDTF">2020-11-24T10:54:59Z</dcterms:modified>
</cp:coreProperties>
</file>