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5" r:id="rId4"/>
  </p:sldMasterIdLst>
  <p:notesMasterIdLst>
    <p:notesMasterId r:id="rId11"/>
  </p:notesMasterIdLst>
  <p:handoutMasterIdLst>
    <p:handoutMasterId r:id="rId12"/>
  </p:handoutMasterIdLst>
  <p:sldIdLst>
    <p:sldId id="256" r:id="rId5"/>
    <p:sldId id="263" r:id="rId6"/>
    <p:sldId id="265" r:id="rId7"/>
    <p:sldId id="264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69" autoAdjust="0"/>
    <p:restoredTop sz="94660"/>
  </p:normalViewPr>
  <p:slideViewPr>
    <p:cSldViewPr snapToGrid="0">
      <p:cViewPr varScale="1">
        <p:scale>
          <a:sx n="85" d="100"/>
          <a:sy n="85" d="100"/>
        </p:scale>
        <p:origin x="32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1CE6F97-29C9-412E-8001-1B8E16FF91B7}" type="datetime1">
              <a:rPr lang="en-GB" smtClean="0"/>
              <a:t>23/04/2024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8D331BE-4A26-441F-AE74-A51A4C94AC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2178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DBEA41-066E-428B-A966-D5F5F1E61DD0}" type="datetime1">
              <a:rPr lang="en-GB" smtClean="0"/>
              <a:pPr/>
              <a:t>23/04/2024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F6B3765-1535-41FB-A927-AAD2D1E8538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70152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6B3765-1535-41FB-A927-AAD2D1E8538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271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A79649C-DC5E-4324-A265-465353507031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6131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CF1F6F9-277A-49AF-B949-58C2B9F39E00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77763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3727BA8-8D25-45DD-8A87-369B0086BE6D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79310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A837D2D-B6A2-4645-8A03-D8355312AE82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94154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46B40CE-9F93-42B4-A37C-87FACBE6F093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43190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DEC136D-E2ED-4A69-A98F-15C1320A3B35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51428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8F310A-91C0-4B66-A4F5-AE9F3B7E23B0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31795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F380A6E-88D5-4F21-A930-38949E9A84A9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55640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6AABAC4-4BC9-4273-83BB-A60EA2356D5C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57369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9F10EC1-1764-4A91-99A2-63871CB121DA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7800014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9F10EC1-1764-4A91-99A2-63871CB121DA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8399455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9F10EC1-1764-4A91-99A2-63871CB121DA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0031149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9F10EC1-1764-4A91-99A2-63871CB121DA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302921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9F10EC1-1764-4A91-99A2-63871CB121DA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0074360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37E9888-398E-4AE4-880F-9BC7F0FB77C4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0162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2A3664F-ED38-4828-A8B1-B93F7083BB09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6879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9F10EC1-1764-4A91-99A2-63871CB121DA}" type="datetime1">
              <a:rPr lang="en-GB" noProof="0" smtClean="0"/>
              <a:t>23/04/2024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61512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tfcc.org/" TargetMode="External"/><Relationship Id="rId7" Type="http://schemas.openxmlformats.org/officeDocument/2006/relationships/hyperlink" Target="https://www.ifrc.org/article/zimbabwe-bringing-critical-care-directly-communities-impacted-cholera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s://www.choleraalliance.org/en" TargetMode="Externa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image of waves">
            <a:extLst>
              <a:ext uri="{FF2B5EF4-FFF2-40B4-BE49-F238E27FC236}">
                <a16:creationId xmlns:a16="http://schemas.microsoft.com/office/drawing/2014/main" id="{9648A932-5E17-4859-9FE3-70EB96EA5C7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1000"/>
          </a:blip>
          <a:srcRect l="9091" t="3462" b="19929"/>
          <a:stretch/>
        </p:blipFill>
        <p:spPr>
          <a:xfrm>
            <a:off x="20" y="20320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6636B6-A233-459A-95E5-DFBD46F36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84578" y="2605849"/>
            <a:ext cx="7766936" cy="1646302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9600" dirty="0"/>
              <a:t>Water and 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6A0C15-5BB2-41A2-BD46-E18F635D5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9154" y="4559776"/>
            <a:ext cx="9860845" cy="1096899"/>
          </a:xfrm>
        </p:spPr>
        <p:txBody>
          <a:bodyPr rtlCol="0">
            <a:normAutofit/>
          </a:bodyPr>
          <a:lstStyle/>
          <a:p>
            <a:pPr algn="l" rtl="0"/>
            <a:r>
              <a:rPr lang="en-GB" sz="2800" b="1" dirty="0">
                <a:solidFill>
                  <a:schemeClr val="bg1"/>
                </a:solidFill>
              </a:rPr>
              <a:t>IDGP:  Working in Development. Practical Preparation</a:t>
            </a:r>
          </a:p>
        </p:txBody>
      </p:sp>
    </p:spTree>
    <p:extLst>
      <p:ext uri="{BB962C8B-B14F-4D97-AF65-F5344CB8AC3E}">
        <p14:creationId xmlns:p14="http://schemas.microsoft.com/office/powerpoint/2010/main" val="3549750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F6C9B25-BF78-DB21-6527-54A261F9BC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b="909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5F0CD5C-72F3-4090-8A69-8E15CB432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Parallelogram 22">
            <a:extLst>
              <a:ext uri="{FF2B5EF4-FFF2-40B4-BE49-F238E27FC236}">
                <a16:creationId xmlns:a16="http://schemas.microsoft.com/office/drawing/2014/main" id="{217496A2-9394-4FB7-BA0E-717D2D2E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02CF681-4765-4E88-802F-B2474DCD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D57B2BA-243C-45C7-A5D8-46CA7194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67374FB5-CBB7-46FF-95B5-2251BC685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34BCEAB7-D9E0-40A4-9254-8593BD3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D567A354-BB63-405C-8E5F-2F510E670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8E942B-65A0-C5F5-93B8-A0781BA07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6226" y="1678665"/>
            <a:ext cx="5332680" cy="299935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6000" dirty="0"/>
              <a:t>WASH – Water, Sanitation and Hygiene</a:t>
            </a:r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9185A8D7-2F20-4F7A-97BE-21DB1654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CB65BD56-22B3-4E13-BFCA-B8E8BEB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6790ED68-BCA0-4247-A72F-1CB85DF0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DD0F2B3F-DC55-4FA7-B667-1ACD0792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61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524F065-9F7C-400C-9A20-B343BFAA6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2627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21E44-354F-E7BF-9E6F-3D4FD9421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690" y="-8"/>
            <a:ext cx="3749061" cy="1508469"/>
          </a:xfrm>
        </p:spPr>
        <p:txBody>
          <a:bodyPr anchor="ctr">
            <a:normAutofit/>
          </a:bodyPr>
          <a:lstStyle/>
          <a:p>
            <a:r>
              <a:rPr lang="en-GB" sz="3200" b="1" dirty="0"/>
              <a:t>Cholera</a:t>
            </a:r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CF4F1F-A6A2-14DE-D752-1C1266CA6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14" y="1194608"/>
            <a:ext cx="5178495" cy="1188980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>
                <a:latin typeface="Noto Sans" panose="020B0502040504020204" pitchFamily="34" charset="0"/>
              </a:rPr>
              <a:t>25% increase of cholera cases since 2021 (35 countries to 44 countries</a:t>
            </a:r>
            <a:r>
              <a:rPr lang="en-GB" sz="1600" dirty="0">
                <a:latin typeface="Noto Sans" panose="020B0502040504020204" pitchFamily="34" charset="0"/>
              </a:rPr>
              <a:t>)</a:t>
            </a: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Noto Sans" panose="020B0502040504020204" pitchFamily="34" charset="0"/>
              </a:rPr>
              <a:t>https://www.who.int/emergencies/situations/cholera-upsurge</a:t>
            </a: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  <a:p>
            <a:endParaRPr lang="en-GB" sz="1600" dirty="0">
              <a:latin typeface="Noto Sans" panose="020B0502040504020204" pitchFamily="34" charset="0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6DB9E65-E072-43AF-A8C9-9744BA0C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6867" y="6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CA54FE-7806-E446-941B-8A3774AA23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38" r="3" b="3318"/>
          <a:stretch/>
        </p:blipFill>
        <p:spPr>
          <a:xfrm>
            <a:off x="291318" y="2565299"/>
            <a:ext cx="4399928" cy="31496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26DA32E-208C-C4CA-C6DA-0A1D89A0B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5060" y="1452139"/>
            <a:ext cx="3655622" cy="515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036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0A90A-C6A6-F317-A7B0-6A99AC84F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Drivers for cholera outbreaks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D420-06D6-BA53-2F46-8B9DC737D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16765"/>
            <a:ext cx="5140370" cy="4424597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Climate Change – floods, cyclones, drought</a:t>
            </a:r>
          </a:p>
          <a:p>
            <a:r>
              <a:rPr lang="en-GB" sz="2800" dirty="0"/>
              <a:t>Humanitarian crises, political instability and conflict</a:t>
            </a:r>
          </a:p>
          <a:p>
            <a:r>
              <a:rPr lang="en-GB" sz="2800" dirty="0"/>
              <a:t>Multiple outbreak emergencies</a:t>
            </a:r>
          </a:p>
          <a:p>
            <a:r>
              <a:rPr lang="en-GB" sz="2800" dirty="0"/>
              <a:t>Delayed surveillance</a:t>
            </a:r>
          </a:p>
          <a:p>
            <a:r>
              <a:rPr lang="en-GB" sz="2800" dirty="0"/>
              <a:t>Treatment delays (supply chain)</a:t>
            </a:r>
          </a:p>
          <a:p>
            <a:r>
              <a:rPr lang="en-GB" sz="2800" dirty="0"/>
              <a:t>Limited healthcare resources</a:t>
            </a:r>
          </a:p>
          <a:p>
            <a:r>
              <a:rPr lang="en-GB" sz="2800" dirty="0"/>
              <a:t>Availability of vaccine (OCV)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DD1384-4D0D-230B-5D32-D2D200F6A3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90" r="34183" b="1"/>
          <a:stretch/>
        </p:blipFill>
        <p:spPr>
          <a:xfrm>
            <a:off x="5987981" y="1616765"/>
            <a:ext cx="3584861" cy="4424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10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4434ED-A017-12FF-3956-658F503917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8" y="677334"/>
            <a:ext cx="3515146" cy="7337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F221E2-D2EE-70D9-0D83-5BB2FD3AB995}"/>
              </a:ext>
            </a:extLst>
          </p:cNvPr>
          <p:cNvSpPr txBox="1"/>
          <p:nvPr/>
        </p:nvSpPr>
        <p:spPr>
          <a:xfrm>
            <a:off x="835378" y="1738489"/>
            <a:ext cx="2673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https://www.gtfcc.org/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EDBC0A-090A-FF0C-EEF9-802B34D51F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468" y="2555169"/>
            <a:ext cx="3252448" cy="6057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E02D47-8BFD-7EC6-ECF4-8C947A9397D0}"/>
              </a:ext>
            </a:extLst>
          </p:cNvPr>
          <p:cNvSpPr txBox="1"/>
          <p:nvPr/>
        </p:nvSpPr>
        <p:spPr>
          <a:xfrm>
            <a:off x="835378" y="3528877"/>
            <a:ext cx="4595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https://www.choleraalliance.org/en</a:t>
            </a:r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602E18-4FE1-7972-A54C-5D2784F3EE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507" y="4241420"/>
            <a:ext cx="2857500" cy="12858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E041CA-D654-D916-CAC9-19A58F46CD85}"/>
              </a:ext>
            </a:extLst>
          </p:cNvPr>
          <p:cNvSpPr txBox="1"/>
          <p:nvPr/>
        </p:nvSpPr>
        <p:spPr>
          <a:xfrm>
            <a:off x="553155" y="5342629"/>
            <a:ext cx="108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7"/>
              </a:rPr>
              <a:t>https://www.ifrc.org/article/zimbabwe-bringing-critical-care-directly-communities-impacted-cholera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762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E6446-3501-DEE5-6BAD-C86BC385E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Violence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BFD55BB-5C7A-DB52-D3F2-D554DC9412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334" y="1417982"/>
            <a:ext cx="6917577" cy="5188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975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083022-B7D0-4DE3-9976-6A91422D94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AF23494-F630-4E01-81EA-AA2F2975971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E76CE1C2-24FF-4125-B61C-AD39973FCD0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63</TotalTime>
  <Words>117</Words>
  <Application>Microsoft Office PowerPoint</Application>
  <PresentationFormat>Widescreen</PresentationFormat>
  <Paragraphs>55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Noto Sans</vt:lpstr>
      <vt:lpstr>Trebuchet MS</vt:lpstr>
      <vt:lpstr>Wingdings 3</vt:lpstr>
      <vt:lpstr>Facet</vt:lpstr>
      <vt:lpstr>Water and Health</vt:lpstr>
      <vt:lpstr>WASH – Water, Sanitation and Hygiene</vt:lpstr>
      <vt:lpstr>Cholera</vt:lpstr>
      <vt:lpstr>Drivers for cholera outbreaks</vt:lpstr>
      <vt:lpstr>PowerPoint Presentation</vt:lpstr>
      <vt:lpstr>Structural Violence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and Health</dc:title>
  <dc:creator>Ann Bevan</dc:creator>
  <cp:lastModifiedBy>Ann Bevan</cp:lastModifiedBy>
  <cp:revision>3</cp:revision>
  <dcterms:created xsi:type="dcterms:W3CDTF">2024-04-22T14:07:18Z</dcterms:created>
  <dcterms:modified xsi:type="dcterms:W3CDTF">2024-04-23T10:49:03Z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