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312" r:id="rId3"/>
    <p:sldId id="422" r:id="rId4"/>
    <p:sldId id="258" r:id="rId5"/>
    <p:sldId id="260" r:id="rId6"/>
    <p:sldId id="441" r:id="rId7"/>
    <p:sldId id="440" r:id="rId8"/>
    <p:sldId id="261" r:id="rId9"/>
    <p:sldId id="257" r:id="rId10"/>
    <p:sldId id="262" r:id="rId11"/>
    <p:sldId id="404" r:id="rId12"/>
    <p:sldId id="405" r:id="rId13"/>
    <p:sldId id="372" r:id="rId14"/>
    <p:sldId id="373" r:id="rId15"/>
    <p:sldId id="375" r:id="rId16"/>
    <p:sldId id="377" r:id="rId17"/>
    <p:sldId id="378" r:id="rId18"/>
    <p:sldId id="379" r:id="rId19"/>
    <p:sldId id="380" r:id="rId20"/>
    <p:sldId id="425" r:id="rId21"/>
    <p:sldId id="426" r:id="rId22"/>
    <p:sldId id="430" r:id="rId23"/>
    <p:sldId id="431" r:id="rId24"/>
    <p:sldId id="432" r:id="rId25"/>
    <p:sldId id="433" r:id="rId26"/>
    <p:sldId id="434" r:id="rId27"/>
    <p:sldId id="400" r:id="rId28"/>
    <p:sldId id="401" r:id="rId29"/>
    <p:sldId id="435" r:id="rId30"/>
    <p:sldId id="436" r:id="rId31"/>
    <p:sldId id="423" r:id="rId32"/>
    <p:sldId id="341" r:id="rId33"/>
    <p:sldId id="438" r:id="rId34"/>
    <p:sldId id="439" r:id="rId35"/>
    <p:sldId id="408" r:id="rId36"/>
    <p:sldId id="409" r:id="rId37"/>
    <p:sldId id="410" r:id="rId38"/>
    <p:sldId id="357" r:id="rId39"/>
    <p:sldId id="358" r:id="rId40"/>
    <p:sldId id="359" r:id="rId41"/>
    <p:sldId id="36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987" autoAdjust="0"/>
    <p:restoredTop sz="96433" autoAdjust="0"/>
  </p:normalViewPr>
  <p:slideViewPr>
    <p:cSldViewPr snapToGrid="0">
      <p:cViewPr varScale="1">
        <p:scale>
          <a:sx n="123" d="100"/>
          <a:sy n="123" d="100"/>
        </p:scale>
        <p:origin x="60" y="63"/>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B3373A-060A-4282-97DF-321CC458B473}" type="datetimeFigureOut">
              <a:rPr lang="en-GB" smtClean="0"/>
              <a:t>23/10/2018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2E5E92-9D0C-43DD-B45C-006D22F286CD}" type="slidenum">
              <a:rPr lang="en-GB" smtClean="0"/>
              <a:t>‹#›</a:t>
            </a:fld>
            <a:endParaRPr lang="en-GB"/>
          </a:p>
        </p:txBody>
      </p:sp>
    </p:spTree>
    <p:extLst>
      <p:ext uri="{BB962C8B-B14F-4D97-AF65-F5344CB8AC3E}">
        <p14:creationId xmlns:p14="http://schemas.microsoft.com/office/powerpoint/2010/main" val="4221755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523D657-4F4B-4FC6-A3E8-C127D36B90F2}" type="slidenum">
              <a:rPr lang="en-GB" altLang="en-US">
                <a:latin typeface="Times New Roman" panose="02020603050405020304" pitchFamily="18" charset="0"/>
              </a:rPr>
              <a:pPr eaLnBrk="1" hangingPunct="1">
                <a:spcBef>
                  <a:spcPct val="0"/>
                </a:spcBef>
              </a:pPr>
              <a:t>3</a:t>
            </a:fld>
            <a:endParaRPr lang="en-GB" altLang="en-US">
              <a:latin typeface="Times New Roman" panose="02020603050405020304" pitchFamily="18" charset="0"/>
            </a:endParaRPr>
          </a:p>
        </p:txBody>
      </p:sp>
      <p:sp>
        <p:nvSpPr>
          <p:cNvPr id="73731" name="Rectangle 2"/>
          <p:cNvSpPr>
            <a:spLocks noGrp="1" noRot="1" noChangeAspect="1" noChangeArrowheads="1" noTextEdit="1"/>
          </p:cNvSpPr>
          <p:nvPr>
            <p:ph type="sldImg"/>
          </p:nvPr>
        </p:nvSpPr>
        <p:spPr>
          <a:ln/>
        </p:spPr>
      </p:sp>
      <p:sp>
        <p:nvSpPr>
          <p:cNvPr id="73732" name="Text Box 3"/>
          <p:cNvSpPr txBox="1">
            <a:spLocks noChangeArrowheads="1"/>
          </p:cNvSpPr>
          <p:nvPr/>
        </p:nvSpPr>
        <p:spPr bwMode="auto">
          <a:xfrm>
            <a:off x="982663" y="5129213"/>
            <a:ext cx="4683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50000"/>
              </a:spcBef>
            </a:pPr>
            <a:endParaRPr lang="en-US" altLang="en-US">
              <a:latin typeface="Times New Roman" panose="02020603050405020304" pitchFamily="18" charset="0"/>
            </a:endParaRPr>
          </a:p>
        </p:txBody>
      </p:sp>
    </p:spTree>
    <p:extLst>
      <p:ext uri="{BB962C8B-B14F-4D97-AF65-F5344CB8AC3E}">
        <p14:creationId xmlns:p14="http://schemas.microsoft.com/office/powerpoint/2010/main" val="2213355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panose="020B0604020202020204" pitchFamily="34" charset="0"/>
                <a:cs typeface="Arial" panose="020B0604020202020204" pitchFamily="34" charset="0"/>
              </a:defRPr>
            </a:lvl1pPr>
            <a:lvl2pPr marL="742950" indent="-285750" eaLnBrk="0" hangingPunct="0">
              <a:defRPr sz="2800">
                <a:solidFill>
                  <a:schemeClr val="tx1"/>
                </a:solidFill>
                <a:latin typeface="Arial" panose="020B0604020202020204" pitchFamily="34" charset="0"/>
                <a:cs typeface="Arial" panose="020B0604020202020204" pitchFamily="34" charset="0"/>
              </a:defRPr>
            </a:lvl2pPr>
            <a:lvl3pPr marL="1143000" indent="-228600" eaLnBrk="0" hangingPunct="0">
              <a:defRPr sz="2800">
                <a:solidFill>
                  <a:schemeClr val="tx1"/>
                </a:solidFill>
                <a:latin typeface="Arial" panose="020B0604020202020204" pitchFamily="34" charset="0"/>
                <a:cs typeface="Arial" panose="020B0604020202020204" pitchFamily="34" charset="0"/>
              </a:defRPr>
            </a:lvl3pPr>
            <a:lvl4pPr marL="1600200" indent="-228600" eaLnBrk="0" hangingPunct="0">
              <a:defRPr sz="2800">
                <a:solidFill>
                  <a:schemeClr val="tx1"/>
                </a:solidFill>
                <a:latin typeface="Arial" panose="020B0604020202020204" pitchFamily="34" charset="0"/>
                <a:cs typeface="Arial" panose="020B0604020202020204" pitchFamily="34" charset="0"/>
              </a:defRPr>
            </a:lvl4pPr>
            <a:lvl5pPr marL="2057400" indent="-228600" eaLnBrk="0" hangingPunct="0">
              <a:defRPr sz="28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9pPr>
          </a:lstStyle>
          <a:p>
            <a:pPr eaLnBrk="1" hangingPunct="1"/>
            <a:fld id="{99281C0E-AA85-439A-A823-D4CBCBA8BB61}" type="slidenum">
              <a:rPr lang="en-GB" altLang="en-US" sz="1200"/>
              <a:pPr eaLnBrk="1" hangingPunct="1"/>
              <a:t>4</a:t>
            </a:fld>
            <a:endParaRPr lang="en-GB" altLang="en-US" sz="1200"/>
          </a:p>
        </p:txBody>
      </p:sp>
      <p:sp>
        <p:nvSpPr>
          <p:cNvPr id="60419" name="Rectangle 2"/>
          <p:cNvSpPr>
            <a:spLocks noGrp="1" noRot="1" noChangeAspect="1" noChangeArrowheads="1" noTextEdit="1"/>
          </p:cNvSpPr>
          <p:nvPr>
            <p:ph type="sldImg"/>
          </p:nvPr>
        </p:nvSpPr>
        <p:spPr>
          <a:xfrm>
            <a:off x="90488" y="744538"/>
            <a:ext cx="6616700" cy="3722687"/>
          </a:xfrm>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This can create challenges when work-related stress appears on medical/sick notes. This also has implications for employers—what does wrs on a sick note mean to them.</a:t>
            </a:r>
          </a:p>
          <a:p>
            <a:pPr eaLnBrk="1" hangingPunct="1"/>
            <a:endParaRPr lang="en-GB" altLang="en-US" smtClean="0"/>
          </a:p>
          <a:p>
            <a:pPr eaLnBrk="1" hangingPunct="1"/>
            <a:r>
              <a:rPr lang="en-GB" altLang="en-US" smtClean="0"/>
              <a:t>HSE are currently working with the BMA and others to get info on this point and about what can be done</a:t>
            </a:r>
          </a:p>
        </p:txBody>
      </p:sp>
    </p:spTree>
    <p:extLst>
      <p:ext uri="{BB962C8B-B14F-4D97-AF65-F5344CB8AC3E}">
        <p14:creationId xmlns:p14="http://schemas.microsoft.com/office/powerpoint/2010/main" val="1097657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xfrm>
            <a:off x="90488" y="744538"/>
            <a:ext cx="6616700" cy="3722687"/>
          </a:xfrm>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panose="020B0604020202020204" pitchFamily="34" charset="0"/>
                <a:cs typeface="Arial" panose="020B0604020202020204" pitchFamily="34" charset="0"/>
              </a:defRPr>
            </a:lvl1pPr>
            <a:lvl2pPr marL="742950" indent="-285750" eaLnBrk="0" hangingPunct="0">
              <a:defRPr sz="2800">
                <a:solidFill>
                  <a:schemeClr val="tx1"/>
                </a:solidFill>
                <a:latin typeface="Arial" panose="020B0604020202020204" pitchFamily="34" charset="0"/>
                <a:cs typeface="Arial" panose="020B0604020202020204" pitchFamily="34" charset="0"/>
              </a:defRPr>
            </a:lvl2pPr>
            <a:lvl3pPr marL="1143000" indent="-228600" eaLnBrk="0" hangingPunct="0">
              <a:defRPr sz="2800">
                <a:solidFill>
                  <a:schemeClr val="tx1"/>
                </a:solidFill>
                <a:latin typeface="Arial" panose="020B0604020202020204" pitchFamily="34" charset="0"/>
                <a:cs typeface="Arial" panose="020B0604020202020204" pitchFamily="34" charset="0"/>
              </a:defRPr>
            </a:lvl3pPr>
            <a:lvl4pPr marL="1600200" indent="-228600" eaLnBrk="0" hangingPunct="0">
              <a:defRPr sz="2800">
                <a:solidFill>
                  <a:schemeClr val="tx1"/>
                </a:solidFill>
                <a:latin typeface="Arial" panose="020B0604020202020204" pitchFamily="34" charset="0"/>
                <a:cs typeface="Arial" panose="020B0604020202020204" pitchFamily="34" charset="0"/>
              </a:defRPr>
            </a:lvl4pPr>
            <a:lvl5pPr marL="2057400" indent="-228600" eaLnBrk="0" hangingPunct="0">
              <a:defRPr sz="28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9pPr>
          </a:lstStyle>
          <a:p>
            <a:pPr eaLnBrk="1" hangingPunct="1"/>
            <a:fld id="{EC033487-0F6B-4F48-81FE-4861ED33D0C1}" type="slidenum">
              <a:rPr lang="en-GB" altLang="en-US" sz="1200"/>
              <a:pPr eaLnBrk="1" hangingPunct="1"/>
              <a:t>11</a:t>
            </a:fld>
            <a:endParaRPr lang="en-GB" altLang="en-US" sz="1200"/>
          </a:p>
        </p:txBody>
      </p:sp>
    </p:spTree>
    <p:extLst>
      <p:ext uri="{BB962C8B-B14F-4D97-AF65-F5344CB8AC3E}">
        <p14:creationId xmlns:p14="http://schemas.microsoft.com/office/powerpoint/2010/main" val="4208186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05BC824-C21A-45A4-9983-EC1D3E287BCA}" type="slidenum">
              <a:rPr lang="en-GB" altLang="en-US">
                <a:latin typeface="Times New Roman" panose="02020603050405020304" pitchFamily="18" charset="0"/>
              </a:rPr>
              <a:pPr eaLnBrk="1" hangingPunct="1">
                <a:spcBef>
                  <a:spcPct val="0"/>
                </a:spcBef>
              </a:pPr>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13437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E74DF40-DE73-4DC3-A4C1-96D4A19B2AAE}" type="slidenum">
              <a:rPr lang="en-GB" altLang="en-US">
                <a:latin typeface="Times New Roman" panose="02020603050405020304" pitchFamily="18" charset="0"/>
              </a:rPr>
              <a:pPr eaLnBrk="1" hangingPunct="1">
                <a:spcBef>
                  <a:spcPct val="0"/>
                </a:spcBef>
              </a:pPr>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91587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C2A5AF3C-ED90-4113-80F3-9075DC7E48B9}" type="slidenum">
              <a:rPr lang="en-GB" altLang="en-US">
                <a:latin typeface="Times New Roman" panose="02020603050405020304" pitchFamily="18" charset="0"/>
              </a:rPr>
              <a:pPr eaLnBrk="1" hangingPunct="1">
                <a:spcBef>
                  <a:spcPct val="0"/>
                </a:spcBef>
              </a:pPr>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45244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D3EE5D60-9712-4C25-9BDA-E97413656C6D}" type="slidenum">
              <a:rPr lang="en-GB" altLang="en-US">
                <a:latin typeface="Times New Roman" panose="02020603050405020304" pitchFamily="18" charset="0"/>
              </a:rPr>
              <a:pPr eaLnBrk="1" hangingPunct="1">
                <a:spcBef>
                  <a:spcPct val="0"/>
                </a:spcBef>
              </a:pPr>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807821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DD36BAC-49EE-44A5-85EA-838ECB729895}" type="slidenum">
              <a:rPr lang="en-GB" altLang="en-US">
                <a:latin typeface="Times New Roman" panose="02020603050405020304" pitchFamily="18" charset="0"/>
              </a:rPr>
              <a:pPr eaLnBrk="1" hangingPunct="1">
                <a:spcBef>
                  <a:spcPct val="0"/>
                </a:spcBef>
              </a:pPr>
              <a:t>21</a:t>
            </a:fld>
            <a:endParaRPr lang="en-GB" altLang="en-US">
              <a:latin typeface="Times New Roman" panose="02020603050405020304" pitchFamily="18" charset="0"/>
            </a:endParaRPr>
          </a:p>
        </p:txBody>
      </p:sp>
      <p:sp>
        <p:nvSpPr>
          <p:cNvPr id="79875" name="Rectangle 2"/>
          <p:cNvSpPr>
            <a:spLocks noGrp="1" noRot="1" noChangeAspect="1" noChangeArrowheads="1" noTextEdit="1"/>
          </p:cNvSpPr>
          <p:nvPr>
            <p:ph type="sldImg"/>
          </p:nvPr>
        </p:nvSpPr>
        <p:spPr>
          <a:ln/>
        </p:spPr>
      </p:sp>
      <p:sp>
        <p:nvSpPr>
          <p:cNvPr id="79876" name="Rectangle 4"/>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4034168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EAEC301-1701-40C4-AC90-9CBA51C4D005}" type="slidenum">
              <a:rPr lang="en-GB" altLang="en-US">
                <a:latin typeface="Times New Roman" panose="02020603050405020304" pitchFamily="18" charset="0"/>
              </a:rPr>
              <a:pPr eaLnBrk="1" hangingPunct="1">
                <a:spcBef>
                  <a:spcPct val="0"/>
                </a:spcBef>
              </a:pPr>
              <a:t>28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364712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4C18694-E4C9-4305-8A0A-089BC35AC6AA}" type="slidenum">
              <a:rPr lang="en-GB" altLang="en-US">
                <a:latin typeface="Times New Roman" panose="02020603050405020304" pitchFamily="18" charset="0"/>
              </a:rPr>
              <a:pPr eaLnBrk="1" hangingPunct="1">
                <a:spcBef>
                  <a:spcPct val="0"/>
                </a:spcBef>
              </a:pPr>
              <a:t>31</a:t>
            </a:fld>
            <a:endParaRPr lang="en-GB" altLang="en-US">
              <a:latin typeface="Times New Roman" panose="02020603050405020304" pitchFamily="18" charset="0"/>
            </a:endParaRPr>
          </a:p>
        </p:txBody>
      </p:sp>
      <p:sp>
        <p:nvSpPr>
          <p:cNvPr id="82947" name="Rectangle 2"/>
          <p:cNvSpPr>
            <a:spLocks noGrp="1" noRot="1" noChangeAspect="1" noChangeArrowheads="1" noTextEdit="1"/>
          </p:cNvSpPr>
          <p:nvPr>
            <p:ph type="sldImg"/>
          </p:nvPr>
        </p:nvSpPr>
        <p:spPr>
          <a:xfrm>
            <a:off x="123825" y="714375"/>
            <a:ext cx="6616700" cy="3722688"/>
          </a:xfrm>
          <a:ln/>
        </p:spPr>
      </p:sp>
      <p:sp>
        <p:nvSpPr>
          <p:cNvPr id="82948" name="Text Box 3"/>
          <p:cNvSpPr txBox="1">
            <a:spLocks noChangeArrowheads="1"/>
          </p:cNvSpPr>
          <p:nvPr/>
        </p:nvSpPr>
        <p:spPr bwMode="auto">
          <a:xfrm>
            <a:off x="950913" y="4746625"/>
            <a:ext cx="46815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50000"/>
              </a:spcBef>
            </a:pPr>
            <a:endParaRPr lang="en-US" altLang="en-US" sz="1400">
              <a:latin typeface="Times New Roman" panose="02020603050405020304" pitchFamily="18" charset="0"/>
            </a:endParaRPr>
          </a:p>
        </p:txBody>
      </p:sp>
      <p:sp>
        <p:nvSpPr>
          <p:cNvPr id="82949" name="Text Box 3"/>
          <p:cNvSpPr txBox="1">
            <a:spLocks noChangeArrowheads="1"/>
          </p:cNvSpPr>
          <p:nvPr/>
        </p:nvSpPr>
        <p:spPr bwMode="auto">
          <a:xfrm>
            <a:off x="1166813" y="4964113"/>
            <a:ext cx="46815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50000"/>
              </a:spcBef>
            </a:pPr>
            <a:endParaRPr lang="en-US" altLang="en-US" sz="1400">
              <a:latin typeface="Times New Roman" panose="02020603050405020304" pitchFamily="18" charset="0"/>
            </a:endParaRPr>
          </a:p>
        </p:txBody>
      </p:sp>
      <p:sp>
        <p:nvSpPr>
          <p:cNvPr id="82950" name="Notes Placeholder 2"/>
          <p:cNvSpPr>
            <a:spLocks noGrp="1"/>
          </p:cNvSpPr>
          <p:nvPr>
            <p:ph type="body" idx="1"/>
          </p:nvPr>
        </p:nvSpPr>
        <p:spPr>
          <a:xfrm>
            <a:off x="877888" y="474662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the “goodness of fit” between a chosen coping strategy and the changeability of the situation is an important factor in the degree of psychological distress experienced during a stressful encounter</a:t>
            </a:r>
          </a:p>
          <a:p>
            <a:endParaRPr lang="en-GB" altLang="en-US" smtClean="0"/>
          </a:p>
          <a:p>
            <a:r>
              <a:rPr lang="en-GB" altLang="en-US" smtClean="0"/>
              <a:t>Providing coping effectiveness training to individuals faced with stressful situations, whereby they learn appropriate coping strategies for different aspects of each situation, has been shown to reduce distress and improve mood .....</a:t>
            </a:r>
          </a:p>
          <a:p>
            <a:endParaRPr lang="en-GB" altLang="en-US" smtClean="0"/>
          </a:p>
          <a:p>
            <a:endParaRPr lang="en-GB" altLang="en-US" smtClean="0"/>
          </a:p>
          <a:p>
            <a:r>
              <a:rPr lang="en-GB" altLang="en-US" smtClean="0"/>
              <a:t>Generally, the evidence suggests that whilst strategies such as distraction provide immediate relief from distress, increased attention facilitates adaptation in the longer-term. </a:t>
            </a:r>
          </a:p>
          <a:p>
            <a:endParaRPr lang="en-GB" altLang="en-US" smtClean="0"/>
          </a:p>
          <a:p>
            <a:r>
              <a:rPr lang="en-GB" altLang="en-US" smtClean="0"/>
              <a:t>Attempts to suppress intrusive thoughts about a stressful event can subsequently result in more intrusive thoughts in the period after suppression Wegner et al. (1987) </a:t>
            </a:r>
          </a:p>
          <a:p>
            <a:endParaRPr lang="en-GB" altLang="en-US" smtClean="0"/>
          </a:p>
          <a:p>
            <a:endParaRPr lang="en-GB" altLang="en-US" smtClean="0"/>
          </a:p>
          <a:p>
            <a:endParaRPr lang="en-GB" altLang="en-US" smtClean="0"/>
          </a:p>
        </p:txBody>
      </p:sp>
    </p:spTree>
    <p:extLst>
      <p:ext uri="{BB962C8B-B14F-4D97-AF65-F5344CB8AC3E}">
        <p14:creationId xmlns:p14="http://schemas.microsoft.com/office/powerpoint/2010/main" val="16615287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Problem-focused coping for example is considered the most appropriate strategy in situations that are amenable to change.  Conversely, emotion-focused coping is considered more appropriate when an individual is in a situation where it is not possible to change or eliminate the source of the stress itself (Forsythe &amp; Compas, 1987; Chesney &amp; Folkman, 1994). </a:t>
            </a:r>
          </a:p>
        </p:txBody>
      </p:sp>
      <p:sp>
        <p:nvSpPr>
          <p:cNvPr id="31748"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890E222-8BD5-4700-9470-4EA6611CBD64}" type="slidenum">
              <a:rPr lang="en-GB" altLang="en-US">
                <a:latin typeface="Calibri" panose="020F0502020204030204" pitchFamily="34" charset="0"/>
              </a:rPr>
              <a:pPr eaLnBrk="1" hangingPunct="1"/>
              <a:t>32</a:t>
            </a:fld>
            <a:endParaRPr lang="en-GB" altLang="en-US">
              <a:latin typeface="Calibri" panose="020F0502020204030204" pitchFamily="34" charset="0"/>
            </a:endParaRPr>
          </a:p>
        </p:txBody>
      </p:sp>
    </p:spTree>
    <p:extLst>
      <p:ext uri="{BB962C8B-B14F-4D97-AF65-F5344CB8AC3E}">
        <p14:creationId xmlns:p14="http://schemas.microsoft.com/office/powerpoint/2010/main" val="575660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8E7DDD87-E9A1-453B-B3B3-79B54DA75FC6}" type="slidenum">
              <a:rPr lang="en-GB" altLang="en-US">
                <a:latin typeface="Times New Roman" panose="02020603050405020304" pitchFamily="18" charset="0"/>
              </a:rPr>
              <a:pPr eaLnBrk="1" hangingPunct="1">
                <a:spcBef>
                  <a:spcPct val="0"/>
                </a:spcBef>
              </a:pPr>
              <a:t>36</a:t>
            </a:fld>
            <a:endParaRPr lang="en-GB" altLang="en-US">
              <a:latin typeface="Times New Roman" panose="02020603050405020304" pitchFamily="18"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However, the fact that intentions are not always translated into actual uptake of such services when available suggest that the process of cancer genetic risk assessment and predictive testing is a complex one for individuals to understand and cope with (e.g. Lerman et al., 1998; Biesecker et al., 2000; Geer et al., 2001). </a:t>
            </a:r>
          </a:p>
          <a:p>
            <a:pPr eaLnBrk="1" hangingPunct="1"/>
            <a:endParaRPr lang="en-GB" altLang="en-US" smtClean="0"/>
          </a:p>
          <a:p>
            <a:pPr eaLnBrk="1" hangingPunct="1"/>
            <a:r>
              <a:rPr lang="en-GB" altLang="en-US" smtClean="0"/>
              <a:t>A number of sub-groups have been identified as being more likely to experience distress when undergoing cancer genetic risk assessment.  These include younger individuals (e.g. Schwartz et al., 1995), those with a lower level of education (e.g. Vernon et al., 1997), those with pre-existing high levels of distress (e.g. Broadstock et al., 2000a) and those with a tendency to seek out relevant, potentially threatening, information (Schwartz et al., 1995; Nordin et al., 2002).</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1242549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1CC3C635-8E0F-47CA-84DD-1A884883B397}" type="slidenum">
              <a:rPr lang="en-GB" altLang="en-US">
                <a:latin typeface="Times New Roman" panose="02020603050405020304" pitchFamily="18" charset="0"/>
              </a:rPr>
              <a:pPr eaLnBrk="1" hangingPunct="1">
                <a:spcBef>
                  <a:spcPct val="0"/>
                </a:spcBef>
              </a:pPr>
              <a:t>37</a:t>
            </a:fld>
            <a:endParaRPr lang="en-GB" altLang="en-US">
              <a:latin typeface="Times New Roman" panose="02020603050405020304" pitchFamily="18" charset="0"/>
            </a:endParaRPr>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As well as being inherently undesirable, high levels of distress have been found to affect comprehension of risk information (Kent et al., 2000; Meiser et al., 2001a), reduce adherence to mammography and breast self examination (e.g. Lerman et al., 1991; Stefanek &amp; Wilcox, 1991; Diefenbach et al., 1999) and have been associated with a greater intention to undergo risk reducing prophylactic surgery in women at risk of inherited cancers (Meiser et al., 1999; van Dijk et al., 2003).  There is also evidence to suggest that those with the highest levels of distress may decline or drop out of the risk assessment or genetic testing process (Kent et al., 2000; Fry et al., 2003) and thus lose access to specialist support and advice.</a:t>
            </a:r>
          </a:p>
        </p:txBody>
      </p:sp>
    </p:spTree>
    <p:extLst>
      <p:ext uri="{BB962C8B-B14F-4D97-AF65-F5344CB8AC3E}">
        <p14:creationId xmlns:p14="http://schemas.microsoft.com/office/powerpoint/2010/main" val="973406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1E721A-DCC9-459F-AF6A-ADA2BC50F6A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3927897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1E721A-DCC9-459F-AF6A-ADA2BC50F6A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3906995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E1E721A-DCC9-459F-AF6A-ADA2BC50F6A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106372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E1E721A-DCC9-459F-AF6A-ADA2BC50F6A1}"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2438954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E1E721A-DCC9-459F-AF6A-ADA2BC50F6A1}" type="datetimeFigureOut">
              <a:rPr lang="en-GB" smtClean="0"/>
              <a:t>23/10/2018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1040610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E1E721A-DCC9-459F-AF6A-ADA2BC50F6A1}" type="datetimeFigureOut">
              <a:rPr lang="en-GB" smtClean="0"/>
              <a:t>23/10/2018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2586210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1E721A-DCC9-459F-AF6A-ADA2BC50F6A1}" type="datetimeFigureOut">
              <a:rPr lang="en-GB" smtClean="0"/>
              <a:t>23/10/2018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58350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1E721A-DCC9-459F-AF6A-ADA2BC50F6A1}"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4195969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1E721A-DCC9-459F-AF6A-ADA2BC50F6A1}"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181632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1E721A-DCC9-459F-AF6A-ADA2BC50F6A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2044520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1E721A-DCC9-459F-AF6A-ADA2BC50F6A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C1CBA6-BAA1-43C4-9AFA-31CCB7B864D5}" type="slidenum">
              <a:rPr lang="en-GB" smtClean="0"/>
              <a:t>‹#›</a:t>
            </a:fld>
            <a:endParaRPr lang="en-GB"/>
          </a:p>
        </p:txBody>
      </p:sp>
    </p:spTree>
    <p:extLst>
      <p:ext uri="{BB962C8B-B14F-4D97-AF65-F5344CB8AC3E}">
        <p14:creationId xmlns:p14="http://schemas.microsoft.com/office/powerpoint/2010/main" val="2832200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1E721A-DCC9-459F-AF6A-ADA2BC50F6A1}" type="datetimeFigureOut">
              <a:rPr lang="en-GB" smtClean="0"/>
              <a:t>23/10/2018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C1CBA6-BAA1-43C4-9AFA-31CCB7B864D5}" type="slidenum">
              <a:rPr lang="en-GB" smtClean="0"/>
              <a:t>‹#›</a:t>
            </a:fld>
            <a:endParaRPr lang="en-GB"/>
          </a:p>
        </p:txBody>
      </p:sp>
    </p:spTree>
    <p:extLst>
      <p:ext uri="{BB962C8B-B14F-4D97-AF65-F5344CB8AC3E}">
        <p14:creationId xmlns:p14="http://schemas.microsoft.com/office/powerpoint/2010/main" val="3733332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XADIs-A1ii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5.emf"/><Relationship Id="rId4" Type="http://schemas.openxmlformats.org/officeDocument/2006/relationships/oleObject" Target="../embeddings/oleObject1.bin"/></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uy-sports.com/fun_pictures/ostrich_head_sand2.gif"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ggi6dlwneu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5440" y="1935163"/>
            <a:ext cx="9144000" cy="2387600"/>
          </a:xfrm>
        </p:spPr>
        <p:txBody>
          <a:bodyPr>
            <a:normAutofit fontScale="90000"/>
          </a:bodyPr>
          <a:lstStyle/>
          <a:p>
            <a:r>
              <a:rPr lang="en-GB" dirty="0" smtClean="0"/>
              <a:t>Psychology, Health &amp; Medicine: </a:t>
            </a:r>
            <a:br>
              <a:rPr lang="en-GB" dirty="0" smtClean="0"/>
            </a:br>
            <a:r>
              <a:rPr lang="en-GB" dirty="0" smtClean="0"/>
              <a:t/>
            </a:r>
            <a:br>
              <a:rPr lang="en-GB" dirty="0" smtClean="0"/>
            </a:br>
            <a:r>
              <a:rPr lang="en-GB" dirty="0" smtClean="0"/>
              <a:t>Stress, Immunity &amp; Health </a:t>
            </a:r>
            <a:endParaRPr lang="en-GB" dirty="0"/>
          </a:p>
        </p:txBody>
      </p:sp>
    </p:spTree>
    <p:extLst>
      <p:ext uri="{BB962C8B-B14F-4D97-AF65-F5344CB8AC3E}">
        <p14:creationId xmlns:p14="http://schemas.microsoft.com/office/powerpoint/2010/main" val="32343596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341" y="123078"/>
            <a:ext cx="10515600" cy="1325563"/>
          </a:xfrm>
        </p:spPr>
        <p:txBody>
          <a:bodyPr/>
          <a:lstStyle/>
          <a:p>
            <a:r>
              <a:rPr lang="en-GB" dirty="0" smtClean="0"/>
              <a:t>Session overview</a:t>
            </a:r>
            <a:endParaRPr lang="en-GB" dirty="0"/>
          </a:p>
        </p:txBody>
      </p:sp>
      <p:sp>
        <p:nvSpPr>
          <p:cNvPr id="3" name="Content Placeholder 2"/>
          <p:cNvSpPr>
            <a:spLocks noGrp="1"/>
          </p:cNvSpPr>
          <p:nvPr>
            <p:ph idx="1"/>
          </p:nvPr>
        </p:nvSpPr>
        <p:spPr>
          <a:xfrm>
            <a:off x="878541" y="1597026"/>
            <a:ext cx="10515600" cy="4351338"/>
          </a:xfrm>
        </p:spPr>
        <p:txBody>
          <a:bodyPr>
            <a:normAutofit fontScale="92500" lnSpcReduction="10000"/>
          </a:bodyPr>
          <a:lstStyle/>
          <a:p>
            <a:r>
              <a:rPr lang="en-GB" dirty="0"/>
              <a:t> Stress, </a:t>
            </a:r>
            <a:r>
              <a:rPr lang="en-GB" dirty="0" smtClean="0"/>
              <a:t>appraisal &amp; coping </a:t>
            </a:r>
          </a:p>
          <a:p>
            <a:endParaRPr lang="en-GB" dirty="0" smtClean="0"/>
          </a:p>
          <a:p>
            <a:r>
              <a:rPr lang="en-GB" dirty="0" smtClean="0"/>
              <a:t> Stress &amp; Health </a:t>
            </a:r>
          </a:p>
          <a:p>
            <a:endParaRPr lang="en-GB" dirty="0" smtClean="0"/>
          </a:p>
          <a:p>
            <a:pPr lvl="1"/>
            <a:r>
              <a:rPr lang="en-GB" dirty="0" smtClean="0"/>
              <a:t> </a:t>
            </a:r>
            <a:r>
              <a:rPr lang="en-GB" dirty="0"/>
              <a:t>Infection, inflammation and </a:t>
            </a:r>
            <a:r>
              <a:rPr lang="en-GB" dirty="0" smtClean="0"/>
              <a:t>immunity</a:t>
            </a:r>
          </a:p>
          <a:p>
            <a:pPr lvl="1"/>
            <a:endParaRPr lang="en-GB" dirty="0" smtClean="0"/>
          </a:p>
          <a:p>
            <a:pPr lvl="1"/>
            <a:r>
              <a:rPr lang="en-GB" dirty="0" smtClean="0"/>
              <a:t> Stress </a:t>
            </a:r>
            <a:r>
              <a:rPr lang="en-GB" dirty="0"/>
              <a:t>and wound-healing </a:t>
            </a:r>
            <a:r>
              <a:rPr lang="en-GB" dirty="0" smtClean="0"/>
              <a:t> </a:t>
            </a:r>
          </a:p>
          <a:p>
            <a:pPr lvl="1"/>
            <a:endParaRPr lang="en-GB" dirty="0" smtClean="0"/>
          </a:p>
          <a:p>
            <a:pPr lvl="1"/>
            <a:r>
              <a:rPr lang="en-GB" dirty="0" smtClean="0"/>
              <a:t> Stress </a:t>
            </a:r>
            <a:r>
              <a:rPr lang="en-GB" dirty="0"/>
              <a:t>and GI problems </a:t>
            </a:r>
            <a:endParaRPr lang="en-GB" dirty="0" smtClean="0"/>
          </a:p>
          <a:p>
            <a:endParaRPr lang="en-GB" dirty="0" smtClean="0"/>
          </a:p>
          <a:p>
            <a:r>
              <a:rPr lang="en-GB" dirty="0" smtClean="0"/>
              <a:t>Coping </a:t>
            </a:r>
            <a:r>
              <a:rPr lang="en-GB" dirty="0"/>
              <a:t>interventions for health </a:t>
            </a:r>
          </a:p>
        </p:txBody>
      </p:sp>
    </p:spTree>
    <p:extLst>
      <p:ext uri="{BB962C8B-B14F-4D97-AF65-F5344CB8AC3E}">
        <p14:creationId xmlns:p14="http://schemas.microsoft.com/office/powerpoint/2010/main" val="28115724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81DC0141-28EB-4C04-880B-E255870E066F}" type="slidenum">
              <a:rPr lang="en-GB" altLang="en-US" sz="1400"/>
              <a:pPr eaLnBrk="1" hangingPunct="1">
                <a:spcBef>
                  <a:spcPct val="0"/>
                </a:spcBef>
                <a:buFontTx/>
                <a:buNone/>
              </a:pPr>
              <a:t>3</a:t>
            </a:fld>
            <a:endParaRPr lang="en-GB" altLang="en-US" sz="1400"/>
          </a:p>
        </p:txBody>
      </p:sp>
      <p:sp>
        <p:nvSpPr>
          <p:cNvPr id="16387" name="Rectangle 3"/>
          <p:cNvSpPr>
            <a:spLocks noGrp="1" noChangeArrowheads="1"/>
          </p:cNvSpPr>
          <p:nvPr>
            <p:ph type="body" idx="1"/>
          </p:nvPr>
        </p:nvSpPr>
        <p:spPr>
          <a:xfrm>
            <a:off x="1919288" y="333376"/>
            <a:ext cx="8229600" cy="5135563"/>
          </a:xfrm>
        </p:spPr>
        <p:txBody>
          <a:bodyPr>
            <a:noAutofit/>
          </a:bodyPr>
          <a:lstStyle/>
          <a:p>
            <a:pPr eaLnBrk="1" hangingPunct="1">
              <a:buFontTx/>
              <a:buNone/>
            </a:pPr>
            <a:endParaRPr lang="en-GB" altLang="en-US" sz="2400" b="1" dirty="0"/>
          </a:p>
          <a:p>
            <a:pPr marL="0" indent="0" eaLnBrk="1" hangingPunct="1">
              <a:buNone/>
            </a:pPr>
            <a:r>
              <a:rPr lang="en-GB" altLang="en-US" sz="2400" b="1" dirty="0"/>
              <a:t>We can use psychological </a:t>
            </a:r>
            <a:r>
              <a:rPr lang="en-GB" altLang="en-US" sz="2400" b="1" dirty="0" smtClean="0"/>
              <a:t>theories of stress, appraisal &amp; coping:</a:t>
            </a:r>
            <a:endParaRPr lang="en-GB" altLang="en-US" sz="2400" b="1" dirty="0"/>
          </a:p>
          <a:p>
            <a:pPr eaLnBrk="1" hangingPunct="1"/>
            <a:endParaRPr lang="en-GB" altLang="en-US" sz="2400" b="1" dirty="0"/>
          </a:p>
          <a:p>
            <a:pPr lvl="1" eaLnBrk="1" hangingPunct="1"/>
            <a:r>
              <a:rPr lang="en-GB" altLang="en-US" b="1" dirty="0"/>
              <a:t> to understand how people </a:t>
            </a:r>
            <a:r>
              <a:rPr lang="en-GB" altLang="en-US" b="1" dirty="0" smtClean="0"/>
              <a:t>cope with various health situations</a:t>
            </a:r>
            <a:endParaRPr lang="en-GB" altLang="en-US" b="1" dirty="0"/>
          </a:p>
          <a:p>
            <a:pPr lvl="1" eaLnBrk="1" hangingPunct="1"/>
            <a:endParaRPr lang="en-GB" altLang="en-US" b="1" dirty="0" smtClean="0"/>
          </a:p>
          <a:p>
            <a:pPr lvl="1" eaLnBrk="1" hangingPunct="1"/>
            <a:r>
              <a:rPr lang="en-GB" altLang="en-US" b="1" dirty="0" smtClean="0"/>
              <a:t>to understand individual differences in disease progression or recovery from illness</a:t>
            </a:r>
          </a:p>
          <a:p>
            <a:pPr lvl="1" eaLnBrk="1" hangingPunct="1"/>
            <a:endParaRPr lang="en-GB" altLang="en-US" b="1" dirty="0"/>
          </a:p>
          <a:p>
            <a:pPr lvl="1" eaLnBrk="1" hangingPunct="1"/>
            <a:r>
              <a:rPr lang="en-GB" altLang="en-US" b="1" dirty="0"/>
              <a:t>to understand patient decision-making </a:t>
            </a:r>
          </a:p>
          <a:p>
            <a:pPr lvl="1" eaLnBrk="1" hangingPunct="1"/>
            <a:endParaRPr lang="en-GB" altLang="en-US" b="1" dirty="0"/>
          </a:p>
          <a:p>
            <a:pPr lvl="1" eaLnBrk="1" hangingPunct="1"/>
            <a:r>
              <a:rPr lang="en-GB" altLang="en-US" b="1" dirty="0"/>
              <a:t>to identify those in need of </a:t>
            </a:r>
            <a:r>
              <a:rPr lang="en-GB" altLang="en-US" b="1" dirty="0" smtClean="0"/>
              <a:t>additional support</a:t>
            </a:r>
            <a:endParaRPr lang="en-GB" altLang="en-US" b="1" dirty="0"/>
          </a:p>
          <a:p>
            <a:pPr lvl="1" eaLnBrk="1" hangingPunct="1"/>
            <a:endParaRPr lang="en-GB" altLang="en-US" b="1" dirty="0"/>
          </a:p>
          <a:p>
            <a:pPr lvl="1" eaLnBrk="1" hangingPunct="1"/>
            <a:r>
              <a:rPr lang="en-GB" altLang="en-US" b="1" dirty="0"/>
              <a:t>To develop appropriate </a:t>
            </a:r>
            <a:r>
              <a:rPr lang="en-GB" altLang="en-US" b="1" dirty="0" smtClean="0"/>
              <a:t>coping interventions </a:t>
            </a:r>
            <a:endParaRPr lang="en-GB" altLang="en-US" b="1" dirty="0"/>
          </a:p>
          <a:p>
            <a:pPr lvl="1" eaLnBrk="1" hangingPunct="1"/>
            <a:endParaRPr lang="en-GB" altLang="en-US" b="1" dirty="0"/>
          </a:p>
          <a:p>
            <a:pPr lvl="1" eaLnBrk="1" hangingPunct="1"/>
            <a:endParaRPr lang="en-GB" altLang="en-US" b="1" dirty="0"/>
          </a:p>
        </p:txBody>
      </p:sp>
    </p:spTree>
    <p:extLst>
      <p:ext uri="{BB962C8B-B14F-4D97-AF65-F5344CB8AC3E}">
        <p14:creationId xmlns:p14="http://schemas.microsoft.com/office/powerpoint/2010/main" val="3590448546"/>
      </p:ext>
    </p:extLst>
  </p:cSld>
  <p:clrMapOvr>
    <a:masterClrMapping/>
  </p:clrMapOvr>
  <p:transition advTm="67488"/>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919288" y="0"/>
            <a:ext cx="8229600" cy="1143000"/>
          </a:xfrm>
        </p:spPr>
        <p:txBody>
          <a:bodyPr/>
          <a:lstStyle/>
          <a:p>
            <a:pPr eaLnBrk="1" hangingPunct="1"/>
            <a:r>
              <a:rPr lang="en-GB" altLang="en-US" dirty="0" smtClean="0"/>
              <a:t>What is stress?</a:t>
            </a:r>
          </a:p>
        </p:txBody>
      </p:sp>
      <p:sp>
        <p:nvSpPr>
          <p:cNvPr id="5123" name="Rectangle 3"/>
          <p:cNvSpPr>
            <a:spLocks noGrp="1" noChangeArrowheads="1"/>
          </p:cNvSpPr>
          <p:nvPr>
            <p:ph idx="1"/>
          </p:nvPr>
        </p:nvSpPr>
        <p:spPr>
          <a:xfrm>
            <a:off x="1981200" y="1341439"/>
            <a:ext cx="8229600" cy="4784725"/>
          </a:xfrm>
        </p:spPr>
        <p:txBody>
          <a:bodyPr>
            <a:normAutofit lnSpcReduction="10000"/>
          </a:bodyPr>
          <a:lstStyle/>
          <a:p>
            <a:pPr eaLnBrk="1" hangingPunct="1">
              <a:lnSpc>
                <a:spcPct val="90000"/>
              </a:lnSpc>
              <a:buClr>
                <a:srgbClr val="990000"/>
              </a:buClr>
            </a:pPr>
            <a:r>
              <a:rPr lang="en-GB" altLang="en-US" sz="2400" dirty="0"/>
              <a:t>A natural reaction to excessive </a:t>
            </a:r>
            <a:r>
              <a:rPr lang="en-GB" altLang="en-US" sz="2400" dirty="0" smtClean="0"/>
              <a:t>pressure</a:t>
            </a:r>
          </a:p>
          <a:p>
            <a:pPr eaLnBrk="1" hangingPunct="1">
              <a:lnSpc>
                <a:spcPct val="90000"/>
              </a:lnSpc>
              <a:buClr>
                <a:srgbClr val="990000"/>
              </a:buClr>
            </a:pPr>
            <a:endParaRPr lang="en-GB" altLang="en-US" sz="2400" dirty="0"/>
          </a:p>
          <a:p>
            <a:pPr eaLnBrk="1" hangingPunct="1">
              <a:lnSpc>
                <a:spcPct val="90000"/>
              </a:lnSpc>
              <a:buClr>
                <a:srgbClr val="990000"/>
              </a:buClr>
            </a:pPr>
            <a:r>
              <a:rPr lang="en-GB" altLang="en-US" sz="2400" dirty="0"/>
              <a:t>When perceived demands exceed the individual’s ability to </a:t>
            </a:r>
            <a:r>
              <a:rPr lang="en-GB" altLang="en-US" sz="2400" dirty="0" smtClean="0"/>
              <a:t>cope</a:t>
            </a:r>
          </a:p>
          <a:p>
            <a:pPr eaLnBrk="1" hangingPunct="1">
              <a:lnSpc>
                <a:spcPct val="90000"/>
              </a:lnSpc>
              <a:buClr>
                <a:srgbClr val="990000"/>
              </a:buClr>
            </a:pPr>
            <a:endParaRPr lang="en-GB" altLang="en-US" sz="2400" dirty="0"/>
          </a:p>
          <a:p>
            <a:pPr eaLnBrk="1" hangingPunct="1">
              <a:lnSpc>
                <a:spcPct val="90000"/>
              </a:lnSpc>
              <a:buClr>
                <a:srgbClr val="990000"/>
              </a:buClr>
            </a:pPr>
            <a:r>
              <a:rPr lang="en-GB" altLang="en-US" sz="2400" dirty="0"/>
              <a:t>It is not a disease but if excessive/prolonged can lead to mental and physical ill </a:t>
            </a:r>
            <a:r>
              <a:rPr lang="en-GB" altLang="en-US" sz="2400" dirty="0" smtClean="0"/>
              <a:t>health</a:t>
            </a:r>
          </a:p>
          <a:p>
            <a:pPr eaLnBrk="1" hangingPunct="1">
              <a:lnSpc>
                <a:spcPct val="90000"/>
              </a:lnSpc>
              <a:buClr>
                <a:srgbClr val="990000"/>
              </a:buClr>
            </a:pPr>
            <a:endParaRPr lang="en-GB" altLang="en-US" sz="2400" dirty="0"/>
          </a:p>
          <a:p>
            <a:pPr eaLnBrk="1" hangingPunct="1">
              <a:lnSpc>
                <a:spcPct val="90000"/>
              </a:lnSpc>
              <a:buClr>
                <a:srgbClr val="990000"/>
              </a:buClr>
            </a:pPr>
            <a:r>
              <a:rPr lang="en-GB" altLang="en-US" sz="2400" dirty="0"/>
              <a:t>There is no such thing as positive stress (only positive pressure) - stress is always </a:t>
            </a:r>
            <a:r>
              <a:rPr lang="en-GB" altLang="en-US" sz="2400" dirty="0" smtClean="0"/>
              <a:t>negative</a:t>
            </a:r>
          </a:p>
          <a:p>
            <a:pPr eaLnBrk="1" hangingPunct="1">
              <a:lnSpc>
                <a:spcPct val="90000"/>
              </a:lnSpc>
              <a:buClr>
                <a:srgbClr val="990000"/>
              </a:buClr>
            </a:pPr>
            <a:endParaRPr lang="en-GB" altLang="en-US" sz="2400" dirty="0" smtClean="0"/>
          </a:p>
          <a:p>
            <a:pPr eaLnBrk="1" hangingPunct="1">
              <a:lnSpc>
                <a:spcPct val="90000"/>
              </a:lnSpc>
              <a:buClr>
                <a:srgbClr val="990000"/>
              </a:buClr>
            </a:pPr>
            <a:r>
              <a:rPr lang="en-GB" altLang="en-US" sz="2400" dirty="0" smtClean="0"/>
              <a:t>Stress-related </a:t>
            </a:r>
            <a:r>
              <a:rPr lang="en-GB" altLang="en-US" sz="2400" dirty="0"/>
              <a:t>disorders a DSM classification </a:t>
            </a:r>
          </a:p>
          <a:p>
            <a:pPr eaLnBrk="1" hangingPunct="1">
              <a:lnSpc>
                <a:spcPct val="90000"/>
              </a:lnSpc>
              <a:spcBef>
                <a:spcPct val="0"/>
              </a:spcBef>
              <a:buFontTx/>
              <a:buNone/>
            </a:pPr>
            <a:endParaRPr lang="en-GB" altLang="en-US" sz="2000" b="1" i="1" dirty="0"/>
          </a:p>
          <a:p>
            <a:pPr eaLnBrk="1" hangingPunct="1">
              <a:lnSpc>
                <a:spcPct val="90000"/>
              </a:lnSpc>
              <a:buClr>
                <a:srgbClr val="A50021"/>
              </a:buClr>
            </a:pPr>
            <a:endParaRPr lang="en-GB" altLang="en-US" sz="2000" b="1" i="1" dirty="0"/>
          </a:p>
        </p:txBody>
      </p:sp>
    </p:spTree>
    <p:extLst>
      <p:ext uri="{BB962C8B-B14F-4D97-AF65-F5344CB8AC3E}">
        <p14:creationId xmlns:p14="http://schemas.microsoft.com/office/powerpoint/2010/main" val="19955136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z="2800" b="1" dirty="0" smtClean="0"/>
              <a:t>Stress </a:t>
            </a:r>
            <a:r>
              <a:rPr lang="en-GB" altLang="en-US" sz="2800" b="1" dirty="0"/>
              <a:t>as a stimulus</a:t>
            </a:r>
          </a:p>
        </p:txBody>
      </p:sp>
      <p:sp>
        <p:nvSpPr>
          <p:cNvPr id="7171" name="Rectangle 3"/>
          <p:cNvSpPr>
            <a:spLocks noGrp="1" noChangeArrowheads="1"/>
          </p:cNvSpPr>
          <p:nvPr>
            <p:ph type="body" idx="1"/>
          </p:nvPr>
        </p:nvSpPr>
        <p:spPr/>
        <p:txBody>
          <a:bodyPr/>
          <a:lstStyle/>
          <a:p>
            <a:pPr eaLnBrk="1" hangingPunct="1">
              <a:lnSpc>
                <a:spcPct val="80000"/>
              </a:lnSpc>
            </a:pPr>
            <a:r>
              <a:rPr lang="en-GB" altLang="en-US" sz="2400" dirty="0"/>
              <a:t>Pressure caused by an outside stimulus</a:t>
            </a:r>
            <a:r>
              <a:rPr lang="en-GB" altLang="en-US" sz="1800" dirty="0"/>
              <a:t> </a:t>
            </a:r>
          </a:p>
          <a:p>
            <a:pPr eaLnBrk="1" hangingPunct="1">
              <a:lnSpc>
                <a:spcPct val="80000"/>
              </a:lnSpc>
            </a:pPr>
            <a:endParaRPr lang="en-GB" altLang="en-US" sz="1800" dirty="0"/>
          </a:p>
          <a:p>
            <a:pPr eaLnBrk="1" hangingPunct="1">
              <a:lnSpc>
                <a:spcPct val="80000"/>
              </a:lnSpc>
            </a:pPr>
            <a:r>
              <a:rPr lang="en-GB" altLang="en-US" sz="2400" dirty="0"/>
              <a:t>Engineering model (physical)</a:t>
            </a:r>
          </a:p>
          <a:p>
            <a:pPr lvl="1" eaLnBrk="1" hangingPunct="1">
              <a:lnSpc>
                <a:spcPct val="80000"/>
              </a:lnSpc>
            </a:pPr>
            <a:r>
              <a:rPr lang="en-GB" altLang="en-US" sz="2000" dirty="0"/>
              <a:t>Takes it’s theory from physics </a:t>
            </a:r>
          </a:p>
          <a:p>
            <a:pPr lvl="1" eaLnBrk="1" hangingPunct="1">
              <a:lnSpc>
                <a:spcPct val="80000"/>
              </a:lnSpc>
            </a:pPr>
            <a:r>
              <a:rPr lang="en-GB" altLang="en-US" sz="2000" dirty="0"/>
              <a:t>External forces (load) exert pressure and produce strain </a:t>
            </a:r>
          </a:p>
          <a:p>
            <a:pPr lvl="1" eaLnBrk="1" hangingPunct="1">
              <a:lnSpc>
                <a:spcPct val="80000"/>
              </a:lnSpc>
            </a:pPr>
            <a:r>
              <a:rPr lang="en-GB" altLang="en-US" sz="2000" dirty="0"/>
              <a:t>Strain = stress</a:t>
            </a:r>
          </a:p>
          <a:p>
            <a:pPr lvl="1" eaLnBrk="1" hangingPunct="1">
              <a:lnSpc>
                <a:spcPct val="80000"/>
              </a:lnSpc>
            </a:pPr>
            <a:r>
              <a:rPr lang="en-GB" altLang="en-US" sz="2000" dirty="0"/>
              <a:t>We can easily measure the stress a person is subjected to (Hinkle, 1973)</a:t>
            </a:r>
          </a:p>
          <a:p>
            <a:pPr lvl="1" eaLnBrk="1" hangingPunct="1">
              <a:lnSpc>
                <a:spcPct val="80000"/>
              </a:lnSpc>
            </a:pPr>
            <a:endParaRPr lang="en-GB" altLang="en-US" sz="2000" dirty="0"/>
          </a:p>
          <a:p>
            <a:pPr eaLnBrk="1" hangingPunct="1">
              <a:lnSpc>
                <a:spcPct val="80000"/>
              </a:lnSpc>
            </a:pPr>
            <a:r>
              <a:rPr lang="en-GB" altLang="en-US" sz="2000" dirty="0" err="1"/>
              <a:t>E.g</a:t>
            </a:r>
            <a:r>
              <a:rPr lang="en-GB" altLang="en-US" sz="2000" dirty="0"/>
              <a:t> focus on daily hassles/stressful life events</a:t>
            </a:r>
          </a:p>
          <a:p>
            <a:pPr eaLnBrk="1" hangingPunct="1">
              <a:lnSpc>
                <a:spcPct val="80000"/>
              </a:lnSpc>
            </a:pPr>
            <a:endParaRPr lang="en-GB" altLang="en-US" sz="2000" dirty="0"/>
          </a:p>
          <a:p>
            <a:pPr eaLnBrk="1" hangingPunct="1">
              <a:lnSpc>
                <a:spcPct val="80000"/>
              </a:lnSpc>
            </a:pPr>
            <a:r>
              <a:rPr lang="en-GB" altLang="en-US" sz="2000" dirty="0"/>
              <a:t>Does not take account for individual differences</a:t>
            </a:r>
          </a:p>
        </p:txBody>
      </p:sp>
    </p:spTree>
    <p:extLst>
      <p:ext uri="{BB962C8B-B14F-4D97-AF65-F5344CB8AC3E}">
        <p14:creationId xmlns:p14="http://schemas.microsoft.com/office/powerpoint/2010/main" val="28923348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647" y="1146950"/>
            <a:ext cx="5965732" cy="4618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445770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1871" y="516218"/>
            <a:ext cx="6965576" cy="5804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11887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z="2800" b="1" dirty="0" err="1" smtClean="0"/>
              <a:t>Selye’s</a:t>
            </a:r>
            <a:r>
              <a:rPr lang="en-GB" altLang="en-US" sz="2800" b="1" dirty="0" smtClean="0"/>
              <a:t> </a:t>
            </a:r>
            <a:r>
              <a:rPr lang="en-GB" altLang="en-US" sz="2800" b="1" dirty="0"/>
              <a:t>1946 General Adaptation Syndrome</a:t>
            </a:r>
            <a:r>
              <a:rPr lang="en-GB" altLang="en-US" sz="2800" dirty="0"/>
              <a:t/>
            </a:r>
            <a:br>
              <a:rPr lang="en-GB" altLang="en-US" sz="2800" dirty="0"/>
            </a:br>
            <a:endParaRPr lang="en-GB" altLang="en-US" sz="2800" dirty="0">
              <a:solidFill>
                <a:schemeClr val="hlink"/>
              </a:solidFill>
            </a:endParaRPr>
          </a:p>
        </p:txBody>
      </p:sp>
      <p:sp>
        <p:nvSpPr>
          <p:cNvPr id="8195" name="Rectangle 3"/>
          <p:cNvSpPr>
            <a:spLocks noGrp="1" noChangeArrowheads="1"/>
          </p:cNvSpPr>
          <p:nvPr>
            <p:ph type="body" idx="1"/>
          </p:nvPr>
        </p:nvSpPr>
        <p:spPr>
          <a:xfrm>
            <a:off x="1981201" y="1600201"/>
            <a:ext cx="8435975" cy="4525963"/>
          </a:xfrm>
        </p:spPr>
        <p:txBody>
          <a:bodyPr>
            <a:normAutofit/>
          </a:bodyPr>
          <a:lstStyle/>
          <a:p>
            <a:pPr eaLnBrk="1" hangingPunct="1"/>
            <a:r>
              <a:rPr lang="en-GB" altLang="en-US" dirty="0"/>
              <a:t>Stress response involves 3 stages:</a:t>
            </a:r>
          </a:p>
          <a:p>
            <a:pPr lvl="1" eaLnBrk="1" hangingPunct="1"/>
            <a:endParaRPr lang="en-GB" altLang="en-US" b="1" dirty="0"/>
          </a:p>
          <a:p>
            <a:pPr lvl="1" eaLnBrk="1" hangingPunct="1"/>
            <a:r>
              <a:rPr lang="en-GB" altLang="en-US" b="1" dirty="0"/>
              <a:t>Alarm reaction</a:t>
            </a:r>
            <a:r>
              <a:rPr lang="en-GB" altLang="en-US" dirty="0"/>
              <a:t> – lowered resistance, defence mechanisms activated (E.g. adrenalin)</a:t>
            </a:r>
          </a:p>
          <a:p>
            <a:pPr lvl="1" eaLnBrk="1" hangingPunct="1"/>
            <a:endParaRPr lang="en-GB" altLang="en-US" b="1" dirty="0"/>
          </a:p>
          <a:p>
            <a:pPr lvl="1" eaLnBrk="1" hangingPunct="1"/>
            <a:r>
              <a:rPr lang="en-GB" altLang="en-US" b="1" dirty="0"/>
              <a:t>Resistance</a:t>
            </a:r>
            <a:r>
              <a:rPr lang="en-GB" altLang="en-US" dirty="0"/>
              <a:t> – return to equilibrium unless stress agent continues </a:t>
            </a:r>
          </a:p>
          <a:p>
            <a:pPr lvl="1" eaLnBrk="1" hangingPunct="1"/>
            <a:endParaRPr lang="en-GB" altLang="en-US" b="1" dirty="0"/>
          </a:p>
          <a:p>
            <a:pPr lvl="1" eaLnBrk="1" hangingPunct="1"/>
            <a:r>
              <a:rPr lang="en-GB" altLang="en-US" b="1" dirty="0"/>
              <a:t>Exhaustion</a:t>
            </a:r>
            <a:r>
              <a:rPr lang="en-GB" altLang="en-US" dirty="0"/>
              <a:t> – failure of defence/adaptive </a:t>
            </a:r>
            <a:r>
              <a:rPr lang="en-GB" altLang="en-US" dirty="0" smtClean="0"/>
              <a:t>mechanisms</a:t>
            </a:r>
          </a:p>
          <a:p>
            <a:pPr lvl="1" eaLnBrk="1" hangingPunct="1"/>
            <a:endParaRPr lang="en-GB" altLang="en-US" dirty="0"/>
          </a:p>
          <a:p>
            <a:pPr marL="457200" lvl="1" indent="0">
              <a:buNone/>
            </a:pPr>
            <a:r>
              <a:rPr lang="en-GB" altLang="en-US" dirty="0">
                <a:hlinkClick r:id="rId2"/>
              </a:rPr>
              <a:t>https://</a:t>
            </a:r>
            <a:r>
              <a:rPr lang="en-GB" altLang="en-US" dirty="0" smtClean="0">
                <a:hlinkClick r:id="rId2"/>
              </a:rPr>
              <a:t>www.youtube.com/watch?v=XADIs-A1iiM</a:t>
            </a:r>
            <a:endParaRPr lang="en-GB" altLang="en-US" dirty="0" smtClean="0"/>
          </a:p>
          <a:p>
            <a:pPr marL="457200" lvl="1" indent="0">
              <a:buNone/>
            </a:pPr>
            <a:endParaRPr lang="en-GB" altLang="en-US" dirty="0"/>
          </a:p>
          <a:p>
            <a:pPr lvl="1" eaLnBrk="1" hangingPunct="1"/>
            <a:endParaRPr lang="en-GB" altLang="en-US" dirty="0"/>
          </a:p>
        </p:txBody>
      </p:sp>
    </p:spTree>
    <p:extLst>
      <p:ext uri="{BB962C8B-B14F-4D97-AF65-F5344CB8AC3E}">
        <p14:creationId xmlns:p14="http://schemas.microsoft.com/office/powerpoint/2010/main" val="35815793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stress arousal perform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47" y="827001"/>
            <a:ext cx="10826365" cy="5886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1785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981200" y="0"/>
            <a:ext cx="8229600" cy="1143000"/>
          </a:xfrm>
        </p:spPr>
        <p:txBody>
          <a:bodyPr/>
          <a:lstStyle/>
          <a:p>
            <a:pPr eaLnBrk="1" hangingPunct="1"/>
            <a:r>
              <a:rPr lang="en-GB" altLang="en-US" sz="2800" b="1" dirty="0" smtClean="0"/>
              <a:t>Transactional/interactional models of stress and coping </a:t>
            </a:r>
            <a:endParaRPr lang="en-GB" altLang="en-US" sz="2800" b="1" dirty="0"/>
          </a:p>
        </p:txBody>
      </p:sp>
      <p:sp>
        <p:nvSpPr>
          <p:cNvPr id="9219" name="Rectangle 3"/>
          <p:cNvSpPr>
            <a:spLocks noGrp="1" noChangeArrowheads="1"/>
          </p:cNvSpPr>
          <p:nvPr>
            <p:ph idx="1"/>
          </p:nvPr>
        </p:nvSpPr>
        <p:spPr>
          <a:xfrm>
            <a:off x="1981200" y="1066800"/>
            <a:ext cx="8305800" cy="5486400"/>
          </a:xfrm>
        </p:spPr>
        <p:txBody>
          <a:bodyPr/>
          <a:lstStyle/>
          <a:p>
            <a:pPr eaLnBrk="1" hangingPunct="1">
              <a:lnSpc>
                <a:spcPct val="80000"/>
              </a:lnSpc>
            </a:pPr>
            <a:endParaRPr lang="en-GB" altLang="en-US" sz="2400" dirty="0"/>
          </a:p>
          <a:p>
            <a:pPr eaLnBrk="1" hangingPunct="1">
              <a:lnSpc>
                <a:spcPct val="80000"/>
              </a:lnSpc>
            </a:pPr>
            <a:r>
              <a:rPr lang="en-GB" altLang="en-US" sz="2400" b="1" dirty="0"/>
              <a:t>Psychological</a:t>
            </a:r>
            <a:r>
              <a:rPr lang="en-GB" altLang="en-US" sz="2400" dirty="0"/>
              <a:t> emphasis in definition – Stress exists when person </a:t>
            </a:r>
            <a:r>
              <a:rPr lang="en-GB" altLang="en-US" b="1" dirty="0"/>
              <a:t>feels</a:t>
            </a:r>
            <a:r>
              <a:rPr lang="en-GB" altLang="en-US" sz="2400" dirty="0"/>
              <a:t> they cannot cope with demands of environment</a:t>
            </a:r>
          </a:p>
          <a:p>
            <a:pPr eaLnBrk="1" hangingPunct="1">
              <a:lnSpc>
                <a:spcPct val="80000"/>
              </a:lnSpc>
            </a:pPr>
            <a:endParaRPr lang="en-GB" altLang="en-US" sz="2400" dirty="0"/>
          </a:p>
          <a:p>
            <a:pPr eaLnBrk="1" hangingPunct="1"/>
            <a:r>
              <a:rPr lang="en-GB" altLang="en-US" sz="2400" dirty="0"/>
              <a:t>Interaction of person and environment </a:t>
            </a:r>
          </a:p>
          <a:p>
            <a:pPr eaLnBrk="1" hangingPunct="1"/>
            <a:endParaRPr lang="en-GB" altLang="en-US" sz="2400" dirty="0"/>
          </a:p>
          <a:p>
            <a:pPr eaLnBrk="1" hangingPunct="1"/>
            <a:r>
              <a:rPr lang="en-GB" altLang="en-US" sz="2400" dirty="0"/>
              <a:t>Importance of </a:t>
            </a:r>
            <a:r>
              <a:rPr lang="en-GB" altLang="en-US" sz="2400" b="1" i="1" dirty="0"/>
              <a:t>cognitive appraisals</a:t>
            </a:r>
            <a:r>
              <a:rPr lang="en-GB" altLang="en-US" sz="2400" dirty="0"/>
              <a:t> </a:t>
            </a:r>
          </a:p>
          <a:p>
            <a:pPr lvl="1" eaLnBrk="1" hangingPunct="1"/>
            <a:r>
              <a:rPr lang="en-GB" altLang="en-US" sz="2000" dirty="0"/>
              <a:t>Lazarus &amp; Folkman’s transactional theory of stress and coping (1984)</a:t>
            </a:r>
          </a:p>
          <a:p>
            <a:pPr eaLnBrk="1" hangingPunct="1"/>
            <a:endParaRPr lang="en-GB" altLang="en-US" sz="2400" dirty="0"/>
          </a:p>
          <a:p>
            <a:pPr eaLnBrk="1" hangingPunct="1"/>
            <a:r>
              <a:rPr lang="en-GB" altLang="en-US" sz="2400" dirty="0"/>
              <a:t>Explains why some seem to flourish under certain levels of stress and others don’t</a:t>
            </a:r>
          </a:p>
        </p:txBody>
      </p:sp>
    </p:spTree>
    <p:extLst>
      <p:ext uri="{BB962C8B-B14F-4D97-AF65-F5344CB8AC3E}">
        <p14:creationId xmlns:p14="http://schemas.microsoft.com/office/powerpoint/2010/main" val="2115931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919288" y="188913"/>
            <a:ext cx="8229600" cy="1143000"/>
          </a:xfrm>
        </p:spPr>
        <p:txBody>
          <a:bodyPr/>
          <a:lstStyle/>
          <a:p>
            <a:pPr marL="342900" indent="-342900"/>
            <a:r>
              <a:rPr lang="en-GB" altLang="en-US" sz="2800" b="1">
                <a:solidFill>
                  <a:srgbClr val="000000"/>
                </a:solidFill>
              </a:rPr>
              <a:t>The transactional model of stress and coping </a:t>
            </a:r>
            <a:br>
              <a:rPr lang="en-GB" altLang="en-US" sz="2800" b="1">
                <a:solidFill>
                  <a:srgbClr val="000000"/>
                </a:solidFill>
              </a:rPr>
            </a:br>
            <a:r>
              <a:rPr lang="en-GB" altLang="en-US" sz="2800" b="1">
                <a:solidFill>
                  <a:srgbClr val="000000"/>
                </a:solidFill>
              </a:rPr>
              <a:t>(Lazarus &amp; Folkman, 1984) </a:t>
            </a:r>
            <a:r>
              <a:rPr lang="en-GB" altLang="en-US" sz="1600">
                <a:solidFill>
                  <a:srgbClr val="000000"/>
                </a:solidFill>
              </a:rPr>
              <a:t/>
            </a:r>
            <a:br>
              <a:rPr lang="en-GB" altLang="en-US" sz="1600">
                <a:solidFill>
                  <a:srgbClr val="000000"/>
                </a:solidFill>
              </a:rPr>
            </a:br>
            <a:endParaRPr lang="en-GB" altLang="en-US" sz="1600">
              <a:solidFill>
                <a:srgbClr val="000000"/>
              </a:solidFill>
            </a:endParaRPr>
          </a:p>
        </p:txBody>
      </p:sp>
      <p:sp>
        <p:nvSpPr>
          <p:cNvPr id="4" name="Content Placeholder 3"/>
          <p:cNvSpPr>
            <a:spLocks noGrp="1"/>
          </p:cNvSpPr>
          <p:nvPr>
            <p:ph idx="1"/>
          </p:nvPr>
        </p:nvSpPr>
        <p:spPr>
          <a:xfrm>
            <a:off x="1847850" y="1125539"/>
            <a:ext cx="8229600" cy="4878387"/>
          </a:xfrm>
        </p:spPr>
        <p:txBody>
          <a:bodyPr rtlCol="0">
            <a:normAutofit lnSpcReduction="10000"/>
          </a:bodyPr>
          <a:lstStyle/>
          <a:p>
            <a:pPr lvl="1">
              <a:defRPr/>
            </a:pPr>
            <a:endParaRPr lang="en-GB" sz="2600" dirty="0"/>
          </a:p>
          <a:p>
            <a:pPr>
              <a:defRPr/>
            </a:pPr>
            <a:r>
              <a:rPr lang="en-GB" sz="2600" dirty="0"/>
              <a:t>According to the transactional model, the stress and coping process involves two main elements: </a:t>
            </a:r>
          </a:p>
          <a:p>
            <a:pPr>
              <a:defRPr/>
            </a:pPr>
            <a:endParaRPr lang="en-GB" sz="2600" dirty="0"/>
          </a:p>
          <a:p>
            <a:pPr lvl="1">
              <a:defRPr/>
            </a:pPr>
            <a:r>
              <a:rPr lang="en-GB" sz="2200" dirty="0"/>
              <a:t>an </a:t>
            </a:r>
            <a:r>
              <a:rPr lang="en-GB" sz="2200" b="1" dirty="0"/>
              <a:t>evaluation</a:t>
            </a:r>
            <a:r>
              <a:rPr lang="en-GB" sz="2200" dirty="0"/>
              <a:t> of a situation that produces negative emotions,</a:t>
            </a:r>
          </a:p>
          <a:p>
            <a:pPr lvl="1">
              <a:defRPr/>
            </a:pPr>
            <a:endParaRPr lang="en-GB" sz="2200" dirty="0"/>
          </a:p>
          <a:p>
            <a:pPr lvl="1">
              <a:defRPr/>
            </a:pPr>
            <a:r>
              <a:rPr lang="en-GB" sz="2200" dirty="0"/>
              <a:t>coping efforts which attempt to reduce these negative emotions.</a:t>
            </a:r>
          </a:p>
          <a:p>
            <a:pPr lvl="1">
              <a:defRPr/>
            </a:pPr>
            <a:endParaRPr lang="en-GB" sz="2200" dirty="0"/>
          </a:p>
          <a:p>
            <a:pPr>
              <a:defRPr/>
            </a:pPr>
            <a:r>
              <a:rPr lang="en-GB" sz="2600" dirty="0"/>
              <a:t>This process of evaluation is known as </a:t>
            </a:r>
            <a:r>
              <a:rPr lang="en-GB" sz="2600" b="1" dirty="0"/>
              <a:t>Cognitive Appraisal</a:t>
            </a:r>
          </a:p>
          <a:p>
            <a:pPr>
              <a:defRPr/>
            </a:pPr>
            <a:endParaRPr lang="en-GB" sz="2600" b="1" dirty="0"/>
          </a:p>
          <a:p>
            <a:pPr lvl="1">
              <a:defRPr/>
            </a:pPr>
            <a:r>
              <a:rPr lang="en-GB" dirty="0"/>
              <a:t>an individual’s evaluation of the meaning of a particular encounter for well-being.</a:t>
            </a:r>
            <a:endParaRPr lang="en-GB" sz="2200" b="1" dirty="0"/>
          </a:p>
          <a:p>
            <a:pPr>
              <a:defRPr/>
            </a:pPr>
            <a:endParaRPr lang="en-GB" dirty="0" smtClean="0"/>
          </a:p>
          <a:p>
            <a:pPr>
              <a:defRPr/>
            </a:pPr>
            <a:endParaRPr lang="en-GB" dirty="0"/>
          </a:p>
        </p:txBody>
      </p:sp>
    </p:spTree>
    <p:extLst>
      <p:ext uri="{BB962C8B-B14F-4D97-AF65-F5344CB8AC3E}">
        <p14:creationId xmlns:p14="http://schemas.microsoft.com/office/powerpoint/2010/main" val="13248516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2"/>
          <p:cNvSpPr>
            <a:spLocks noGrp="1"/>
          </p:cNvSpPr>
          <p:nvPr>
            <p:ph idx="1"/>
          </p:nvPr>
        </p:nvSpPr>
        <p:spPr>
          <a:xfrm>
            <a:off x="784412" y="991907"/>
            <a:ext cx="10515600" cy="4351338"/>
          </a:xfrm>
        </p:spPr>
        <p:txBody>
          <a:bodyPr>
            <a:noAutofit/>
          </a:bodyPr>
          <a:lstStyle/>
          <a:p>
            <a:pPr eaLnBrk="1" hangingPunct="1"/>
            <a:r>
              <a:rPr lang="en-GB" altLang="en-US" sz="2400" dirty="0"/>
              <a:t>T</a:t>
            </a:r>
            <a:r>
              <a:rPr lang="en-GB" altLang="en-US" sz="2400" dirty="0" smtClean="0"/>
              <a:t>he </a:t>
            </a:r>
            <a:r>
              <a:rPr lang="en-GB" altLang="en-US" sz="2400" dirty="0"/>
              <a:t>experience of stress or distress is the result of a </a:t>
            </a:r>
            <a:r>
              <a:rPr lang="en-GB" altLang="en-US" sz="2400" b="1" dirty="0"/>
              <a:t>transaction </a:t>
            </a:r>
            <a:r>
              <a:rPr lang="en-GB" altLang="en-US" sz="2400" dirty="0"/>
              <a:t>between the individual and the situation</a:t>
            </a:r>
          </a:p>
          <a:p>
            <a:pPr eaLnBrk="1" hangingPunct="1">
              <a:buFont typeface="Arial" panose="020B0604020202020204" pitchFamily="34" charset="0"/>
              <a:buNone/>
            </a:pPr>
            <a:r>
              <a:rPr lang="en-GB" altLang="en-US" sz="2400" dirty="0"/>
              <a:t> </a:t>
            </a:r>
          </a:p>
          <a:p>
            <a:pPr eaLnBrk="1" hangingPunct="1"/>
            <a:r>
              <a:rPr lang="en-GB" altLang="en-US" sz="2400" dirty="0"/>
              <a:t>I</a:t>
            </a:r>
            <a:r>
              <a:rPr lang="en-GB" altLang="en-US" sz="2400" dirty="0" smtClean="0"/>
              <a:t>t </a:t>
            </a:r>
            <a:r>
              <a:rPr lang="en-GB" altLang="en-US" sz="2400" dirty="0"/>
              <a:t>is not the objective situation itself which causes stress, but the individual’s </a:t>
            </a:r>
            <a:r>
              <a:rPr lang="en-GB" altLang="en-US" sz="2400" b="1" dirty="0"/>
              <a:t>evaluation of the threatening nature </a:t>
            </a:r>
            <a:r>
              <a:rPr lang="en-GB" altLang="en-US" sz="2400" dirty="0"/>
              <a:t>of the situation. </a:t>
            </a:r>
          </a:p>
          <a:p>
            <a:pPr eaLnBrk="1" hangingPunct="1"/>
            <a:endParaRPr lang="en-GB" altLang="en-US" sz="2400" dirty="0"/>
          </a:p>
          <a:p>
            <a:pPr eaLnBrk="1" hangingPunct="1"/>
            <a:r>
              <a:rPr lang="en-GB" altLang="en-US" sz="2400" dirty="0"/>
              <a:t>Therefore - different people may evaluate a situation differently, resulting in different emotional responses and coping strategies</a:t>
            </a:r>
            <a:r>
              <a:rPr lang="en-GB" altLang="en-US" sz="2400" dirty="0" smtClean="0"/>
              <a:t>.</a:t>
            </a:r>
          </a:p>
          <a:p>
            <a:pPr eaLnBrk="1" hangingPunct="1"/>
            <a:endParaRPr lang="en-GB" altLang="en-US" sz="2400" dirty="0" smtClean="0"/>
          </a:p>
          <a:p>
            <a:r>
              <a:rPr lang="en-GB" altLang="en-US" sz="2400" b="1" u="sng" dirty="0"/>
              <a:t>Cognitive appraisal </a:t>
            </a:r>
            <a:r>
              <a:rPr lang="en-GB" altLang="en-US" sz="2400" dirty="0"/>
              <a:t>refers to an individual’s evaluation of the meaning of a particular encounter for </a:t>
            </a:r>
            <a:r>
              <a:rPr lang="en-GB" altLang="en-US" sz="2400" dirty="0" smtClean="0"/>
              <a:t>well-being (</a:t>
            </a:r>
            <a:r>
              <a:rPr lang="en-GB" altLang="en-US" sz="2400" dirty="0" err="1"/>
              <a:t>Frijda</a:t>
            </a:r>
            <a:r>
              <a:rPr lang="en-GB" altLang="en-US" sz="2400" dirty="0"/>
              <a:t> et al., 1989; Smith &amp; Lazarus, 1993; </a:t>
            </a:r>
            <a:r>
              <a:rPr lang="en-GB" altLang="en-US" sz="2400" dirty="0" err="1"/>
              <a:t>Rosenman</a:t>
            </a:r>
            <a:r>
              <a:rPr lang="en-GB" altLang="en-US" sz="2400" dirty="0"/>
              <a:t> et al., 1996). </a:t>
            </a:r>
          </a:p>
          <a:p>
            <a:pPr eaLnBrk="1" hangingPunct="1"/>
            <a:endParaRPr lang="en-GB" altLang="en-US" sz="2400" dirty="0"/>
          </a:p>
          <a:p>
            <a:pPr eaLnBrk="1" hangingPunct="1"/>
            <a:endParaRPr lang="en-GB" altLang="en-US" sz="2400" dirty="0"/>
          </a:p>
          <a:p>
            <a:pPr eaLnBrk="1" hangingPunct="1"/>
            <a:endParaRPr lang="en-GB" altLang="en-US" dirty="0" smtClean="0"/>
          </a:p>
        </p:txBody>
      </p:sp>
    </p:spTree>
    <p:extLst>
      <p:ext uri="{BB962C8B-B14F-4D97-AF65-F5344CB8AC3E}">
        <p14:creationId xmlns:p14="http://schemas.microsoft.com/office/powerpoint/2010/main" val="36396502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EF9A3337-EC73-466A-B45F-9819A198FE7E}" type="slidenum">
              <a:rPr lang="en-GB" altLang="en-US" sz="1400"/>
              <a:pPr eaLnBrk="1" hangingPunct="1">
                <a:spcBef>
                  <a:spcPct val="0"/>
                </a:spcBef>
                <a:buFontTx/>
                <a:buNone/>
              </a:pPr>
              <a:t>13</a:t>
            </a:fld>
            <a:endParaRPr lang="en-GB" altLang="en-US" sz="1400"/>
          </a:p>
        </p:txBody>
      </p:sp>
      <p:pic>
        <p:nvPicPr>
          <p:cNvPr id="18435" name="Picture 2" descr="http://www.skybrary.aero/images/thumb/Stress_Fig_2.jpg/500px-Stress_Fig_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4" y="404814"/>
            <a:ext cx="7488237" cy="561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57261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altLang="en-US" smtClean="0"/>
              <a:t>What is coping?</a:t>
            </a:r>
          </a:p>
        </p:txBody>
      </p:sp>
      <p:sp>
        <p:nvSpPr>
          <p:cNvPr id="19459" name="Content Placeholder 2"/>
          <p:cNvSpPr>
            <a:spLocks noGrp="1"/>
          </p:cNvSpPr>
          <p:nvPr>
            <p:ph idx="1"/>
          </p:nvPr>
        </p:nvSpPr>
        <p:spPr/>
        <p:txBody>
          <a:bodyPr/>
          <a:lstStyle/>
          <a:p>
            <a:pPr eaLnBrk="1" hangingPunct="1"/>
            <a:r>
              <a:rPr lang="en-GB" altLang="en-US" smtClean="0"/>
              <a:t>a response to negative </a:t>
            </a:r>
            <a:r>
              <a:rPr lang="en-GB" altLang="en-US" u="sng" smtClean="0"/>
              <a:t>events</a:t>
            </a:r>
            <a:r>
              <a:rPr lang="en-GB" altLang="en-US" smtClean="0"/>
              <a:t> or </a:t>
            </a:r>
            <a:r>
              <a:rPr lang="en-GB" altLang="en-US" u="sng" smtClean="0"/>
              <a:t>emotions</a:t>
            </a:r>
            <a:r>
              <a:rPr lang="en-GB" altLang="en-US" smtClean="0"/>
              <a:t>, and involves cognitive and/or behavioural efforts to manage or adapt to the stressful situation </a:t>
            </a:r>
          </a:p>
          <a:p>
            <a:pPr eaLnBrk="1" hangingPunct="1"/>
            <a:endParaRPr lang="en-GB" altLang="en-US" smtClean="0"/>
          </a:p>
          <a:p>
            <a:pPr eaLnBrk="1" hangingPunct="1"/>
            <a:r>
              <a:rPr lang="en-GB" altLang="en-US" smtClean="0"/>
              <a:t>(e.g. Lazarus &amp; Folkman, 1984; Folkman &amp; Lazarus, 1988a). </a:t>
            </a:r>
          </a:p>
          <a:p>
            <a:pPr eaLnBrk="1" hangingPunct="1"/>
            <a:endParaRPr lang="en-GB" altLang="en-US" smtClean="0"/>
          </a:p>
        </p:txBody>
      </p:sp>
    </p:spTree>
    <p:extLst>
      <p:ext uri="{BB962C8B-B14F-4D97-AF65-F5344CB8AC3E}">
        <p14:creationId xmlns:p14="http://schemas.microsoft.com/office/powerpoint/2010/main" val="10379373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p:cNvSpPr>
            <a:spLocks noGrp="1"/>
          </p:cNvSpPr>
          <p:nvPr>
            <p:ph type="title"/>
          </p:nvPr>
        </p:nvSpPr>
        <p:spPr/>
        <p:txBody>
          <a:bodyPr/>
          <a:lstStyle/>
          <a:p>
            <a:pPr eaLnBrk="1" hangingPunct="1"/>
            <a:endParaRPr lang="en-US" altLang="en-US" smtClean="0"/>
          </a:p>
        </p:txBody>
      </p:sp>
      <p:sp>
        <p:nvSpPr>
          <p:cNvPr id="21507" name="Content Placeholder 4"/>
          <p:cNvSpPr>
            <a:spLocks noGrp="1"/>
          </p:cNvSpPr>
          <p:nvPr>
            <p:ph idx="1"/>
          </p:nvPr>
        </p:nvSpPr>
        <p:spPr/>
        <p:txBody>
          <a:bodyPr/>
          <a:lstStyle/>
          <a:p>
            <a:pPr eaLnBrk="1" hangingPunct="1"/>
            <a:r>
              <a:rPr lang="en-GB" altLang="en-US"/>
              <a:t>Coping is initiated by an individual’s </a:t>
            </a:r>
            <a:r>
              <a:rPr lang="en-GB" altLang="en-US" b="1"/>
              <a:t>primary appraisal</a:t>
            </a:r>
            <a:r>
              <a:rPr lang="en-GB" altLang="en-US"/>
              <a:t> that important </a:t>
            </a:r>
            <a:r>
              <a:rPr lang="en-GB" altLang="en-US" sz="2400"/>
              <a:t>goals</a:t>
            </a:r>
            <a:r>
              <a:rPr lang="en-GB" altLang="en-US"/>
              <a:t> have been harmed or threatened </a:t>
            </a:r>
          </a:p>
          <a:p>
            <a:pPr eaLnBrk="1" hangingPunct="1"/>
            <a:endParaRPr lang="en-GB" altLang="en-US"/>
          </a:p>
          <a:p>
            <a:pPr eaLnBrk="1" hangingPunct="1"/>
            <a:r>
              <a:rPr lang="en-GB" altLang="en-US"/>
              <a:t>the particular coping strategies employed will depend upon an individual’s </a:t>
            </a:r>
            <a:r>
              <a:rPr lang="en-GB" altLang="en-US" b="1"/>
              <a:t>secondary appraisal </a:t>
            </a:r>
            <a:r>
              <a:rPr lang="en-GB" altLang="en-US"/>
              <a:t>of the coping strategies available and how effective these strategies are likely to be in reducing distress. </a:t>
            </a:r>
          </a:p>
        </p:txBody>
      </p:sp>
    </p:spTree>
    <p:extLst>
      <p:ext uri="{BB962C8B-B14F-4D97-AF65-F5344CB8AC3E}">
        <p14:creationId xmlns:p14="http://schemas.microsoft.com/office/powerpoint/2010/main" val="22796844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1952625" y="142875"/>
            <a:ext cx="8229600" cy="1143000"/>
          </a:xfrm>
        </p:spPr>
        <p:txBody>
          <a:bodyPr/>
          <a:lstStyle/>
          <a:p>
            <a:pPr eaLnBrk="1" hangingPunct="1"/>
            <a:r>
              <a:rPr lang="en-GB" altLang="en-US" smtClean="0"/>
              <a:t>Dimensions of Coping </a:t>
            </a:r>
          </a:p>
        </p:txBody>
      </p:sp>
      <p:sp>
        <p:nvSpPr>
          <p:cNvPr id="23555" name="Content Placeholder 2"/>
          <p:cNvSpPr>
            <a:spLocks noGrp="1"/>
          </p:cNvSpPr>
          <p:nvPr>
            <p:ph idx="1"/>
          </p:nvPr>
        </p:nvSpPr>
        <p:spPr/>
        <p:txBody>
          <a:bodyPr/>
          <a:lstStyle/>
          <a:p>
            <a:pPr eaLnBrk="1" hangingPunct="1"/>
            <a:r>
              <a:rPr lang="en-GB" altLang="en-US" smtClean="0"/>
              <a:t>Problem-focused coping </a:t>
            </a:r>
          </a:p>
          <a:p>
            <a:pPr lvl="1" eaLnBrk="1" hangingPunct="1"/>
            <a:r>
              <a:rPr lang="en-GB" altLang="en-US" smtClean="0"/>
              <a:t>also called task-oriented or active coping </a:t>
            </a:r>
          </a:p>
          <a:p>
            <a:pPr lvl="1" eaLnBrk="1" hangingPunct="1"/>
            <a:endParaRPr lang="en-GB" altLang="en-US" smtClean="0"/>
          </a:p>
          <a:p>
            <a:pPr eaLnBrk="1" hangingPunct="1"/>
            <a:r>
              <a:rPr lang="en-GB" altLang="en-US" smtClean="0"/>
              <a:t>Emotion-focused coping</a:t>
            </a:r>
          </a:p>
          <a:p>
            <a:pPr eaLnBrk="1" hangingPunct="1"/>
            <a:endParaRPr lang="en-GB" altLang="en-US" smtClean="0"/>
          </a:p>
          <a:p>
            <a:pPr eaLnBrk="1" hangingPunct="1"/>
            <a:r>
              <a:rPr lang="en-GB" altLang="en-US" smtClean="0"/>
              <a:t>Also avoidant coping (really a form of emotion-focused coping....)</a:t>
            </a:r>
          </a:p>
          <a:p>
            <a:pPr lvl="1" eaLnBrk="1" hangingPunct="1"/>
            <a:endParaRPr lang="en-GB" altLang="en-US" smtClean="0"/>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2819259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952625" y="142875"/>
            <a:ext cx="8229600" cy="1143000"/>
          </a:xfrm>
        </p:spPr>
        <p:txBody>
          <a:bodyPr/>
          <a:lstStyle/>
          <a:p>
            <a:pPr eaLnBrk="1" hangingPunct="1"/>
            <a:r>
              <a:rPr lang="en-GB" altLang="en-US" sz="3200" b="1"/>
              <a:t>Problem-focused Coping </a:t>
            </a:r>
          </a:p>
        </p:txBody>
      </p:sp>
      <p:sp>
        <p:nvSpPr>
          <p:cNvPr id="24579" name="Content Placeholder 2"/>
          <p:cNvSpPr>
            <a:spLocks noGrp="1"/>
          </p:cNvSpPr>
          <p:nvPr>
            <p:ph idx="1"/>
          </p:nvPr>
        </p:nvSpPr>
        <p:spPr/>
        <p:txBody>
          <a:bodyPr/>
          <a:lstStyle/>
          <a:p>
            <a:pPr eaLnBrk="1" hangingPunct="1"/>
            <a:r>
              <a:rPr lang="en-GB" altLang="en-US"/>
              <a:t>involves trying to change the situation in order to eliminate the cause of the stress.  </a:t>
            </a:r>
          </a:p>
          <a:p>
            <a:pPr eaLnBrk="1" hangingPunct="1"/>
            <a:endParaRPr lang="en-GB" altLang="en-US"/>
          </a:p>
          <a:p>
            <a:pPr eaLnBrk="1" hangingPunct="1"/>
            <a:r>
              <a:rPr lang="en-GB" altLang="en-US"/>
              <a:t>Two main types of problem-focused coping strategies: </a:t>
            </a:r>
          </a:p>
          <a:p>
            <a:pPr eaLnBrk="1" hangingPunct="1"/>
            <a:endParaRPr lang="en-GB" altLang="en-US"/>
          </a:p>
          <a:p>
            <a:pPr lvl="1" eaLnBrk="1" hangingPunct="1"/>
            <a:r>
              <a:rPr lang="en-GB" altLang="en-US"/>
              <a:t>confrontive/interpersonal</a:t>
            </a:r>
          </a:p>
          <a:p>
            <a:pPr lvl="1" eaLnBrk="1" hangingPunct="1"/>
            <a:endParaRPr lang="en-GB" altLang="en-US"/>
          </a:p>
          <a:p>
            <a:pPr lvl="1" eaLnBrk="1" hangingPunct="1"/>
            <a:r>
              <a:rPr lang="en-GB" altLang="en-US"/>
              <a:t> planful problem-solving. </a:t>
            </a:r>
          </a:p>
          <a:p>
            <a:pPr eaLnBrk="1" hangingPunct="1"/>
            <a:endParaRPr lang="en-GB" altLang="en-US"/>
          </a:p>
        </p:txBody>
      </p:sp>
    </p:spTree>
    <p:extLst>
      <p:ext uri="{BB962C8B-B14F-4D97-AF65-F5344CB8AC3E}">
        <p14:creationId xmlns:p14="http://schemas.microsoft.com/office/powerpoint/2010/main" val="2707180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altLang="en-US" sz="3200" b="1"/>
              <a:t>Emotion-focused coping</a:t>
            </a:r>
          </a:p>
        </p:txBody>
      </p:sp>
      <p:sp>
        <p:nvSpPr>
          <p:cNvPr id="25603" name="Content Placeholder 2"/>
          <p:cNvSpPr>
            <a:spLocks noGrp="1"/>
          </p:cNvSpPr>
          <p:nvPr>
            <p:ph idx="1"/>
          </p:nvPr>
        </p:nvSpPr>
        <p:spPr/>
        <p:txBody>
          <a:bodyPr/>
          <a:lstStyle/>
          <a:p>
            <a:pPr eaLnBrk="1" hangingPunct="1"/>
            <a:r>
              <a:rPr lang="en-GB" altLang="en-US"/>
              <a:t>strategies aimed at reducing the level of distress experienced, rather than trying to change the actual cause of the stress. </a:t>
            </a:r>
          </a:p>
          <a:p>
            <a:pPr eaLnBrk="1" hangingPunct="1"/>
            <a:endParaRPr lang="en-GB" altLang="en-US"/>
          </a:p>
          <a:p>
            <a:pPr eaLnBrk="1" hangingPunct="1"/>
            <a:r>
              <a:rPr lang="en-GB" altLang="en-US"/>
              <a:t>includes techniques such as</a:t>
            </a:r>
          </a:p>
          <a:p>
            <a:pPr lvl="1" eaLnBrk="1" hangingPunct="1"/>
            <a:r>
              <a:rPr lang="en-GB" altLang="en-US"/>
              <a:t> denial, </a:t>
            </a:r>
          </a:p>
          <a:p>
            <a:pPr lvl="1" eaLnBrk="1" hangingPunct="1"/>
            <a:r>
              <a:rPr lang="en-GB" altLang="en-US"/>
              <a:t>positive reframing, </a:t>
            </a:r>
          </a:p>
          <a:p>
            <a:pPr lvl="1" eaLnBrk="1" hangingPunct="1"/>
            <a:r>
              <a:rPr lang="en-GB" altLang="en-US"/>
              <a:t>emotional expression </a:t>
            </a:r>
          </a:p>
          <a:p>
            <a:pPr lvl="1" eaLnBrk="1" hangingPunct="1"/>
            <a:r>
              <a:rPr lang="en-GB" altLang="en-US"/>
              <a:t>seeking social support (e.g. Carver et al., 1989).</a:t>
            </a:r>
          </a:p>
        </p:txBody>
      </p:sp>
    </p:spTree>
    <p:extLst>
      <p:ext uri="{BB962C8B-B14F-4D97-AF65-F5344CB8AC3E}">
        <p14:creationId xmlns:p14="http://schemas.microsoft.com/office/powerpoint/2010/main" val="28554053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992313" y="188913"/>
            <a:ext cx="8229600" cy="1143000"/>
          </a:xfrm>
        </p:spPr>
        <p:txBody>
          <a:bodyPr/>
          <a:lstStyle/>
          <a:p>
            <a:pPr eaLnBrk="1" hangingPunct="1"/>
            <a:r>
              <a:rPr lang="en-GB" altLang="en-US" sz="3200" b="1"/>
              <a:t>Avoidance-oriented coping </a:t>
            </a:r>
          </a:p>
        </p:txBody>
      </p:sp>
      <p:sp>
        <p:nvSpPr>
          <p:cNvPr id="26627" name="Content Placeholder 2"/>
          <p:cNvSpPr>
            <a:spLocks noGrp="1"/>
          </p:cNvSpPr>
          <p:nvPr>
            <p:ph idx="1"/>
          </p:nvPr>
        </p:nvSpPr>
        <p:spPr/>
        <p:txBody>
          <a:bodyPr/>
          <a:lstStyle/>
          <a:p>
            <a:pPr eaLnBrk="1" hangingPunct="1"/>
            <a:r>
              <a:rPr lang="en-GB" altLang="en-US"/>
              <a:t>involves diverting attention away from the source of stress.  </a:t>
            </a:r>
          </a:p>
          <a:p>
            <a:pPr lvl="1" eaLnBrk="1" hangingPunct="1"/>
            <a:r>
              <a:rPr lang="en-GB" altLang="en-US"/>
              <a:t> person-oriented responses such as seeking social diversions</a:t>
            </a:r>
          </a:p>
          <a:p>
            <a:pPr lvl="1" eaLnBrk="1" hangingPunct="1"/>
            <a:r>
              <a:rPr lang="en-GB" altLang="en-US"/>
              <a:t>task-oriented responses such as engaging in distracting activities. </a:t>
            </a:r>
          </a:p>
          <a:p>
            <a:pPr eaLnBrk="1" hangingPunct="1"/>
            <a:endParaRPr lang="en-GB" altLang="en-US"/>
          </a:p>
          <a:p>
            <a:pPr eaLnBrk="1" hangingPunct="1"/>
            <a:r>
              <a:rPr lang="en-GB" altLang="en-US"/>
              <a:t> Concern over how adaptive/effective avoidant strategies are</a:t>
            </a:r>
          </a:p>
          <a:p>
            <a:pPr eaLnBrk="1" hangingPunct="1"/>
            <a:endParaRPr lang="en-GB" altLang="en-US"/>
          </a:p>
        </p:txBody>
      </p:sp>
    </p:spTree>
    <p:extLst>
      <p:ext uri="{BB962C8B-B14F-4D97-AF65-F5344CB8AC3E}">
        <p14:creationId xmlns:p14="http://schemas.microsoft.com/office/powerpoint/2010/main" val="24154613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992313" y="0"/>
            <a:ext cx="8229600" cy="1143000"/>
          </a:xfrm>
        </p:spPr>
        <p:txBody>
          <a:bodyPr/>
          <a:lstStyle/>
          <a:p>
            <a:r>
              <a:rPr lang="en-GB" altLang="en-US" sz="4000"/>
              <a:t>Coping with genetic assessment</a:t>
            </a:r>
          </a:p>
        </p:txBody>
      </p:sp>
      <p:sp>
        <p:nvSpPr>
          <p:cNvPr id="28675" name="Content Placeholder 2"/>
          <p:cNvSpPr>
            <a:spLocks noGrp="1"/>
          </p:cNvSpPr>
          <p:nvPr>
            <p:ph idx="1"/>
          </p:nvPr>
        </p:nvSpPr>
        <p:spPr/>
        <p:txBody>
          <a:bodyPr/>
          <a:lstStyle/>
          <a:p>
            <a:r>
              <a:rPr lang="en-GB" altLang="en-US"/>
              <a:t>Patients have different worries at different times in the assessment process</a:t>
            </a:r>
          </a:p>
          <a:p>
            <a:endParaRPr lang="en-GB" altLang="en-US"/>
          </a:p>
          <a:p>
            <a:r>
              <a:rPr lang="en-GB" altLang="en-US"/>
              <a:t>Therefore have to cope with these worries in different ways!</a:t>
            </a:r>
          </a:p>
          <a:p>
            <a:endParaRPr lang="en-GB" altLang="en-US"/>
          </a:p>
          <a:p>
            <a:endParaRPr lang="en-GB" altLang="en-US"/>
          </a:p>
        </p:txBody>
      </p:sp>
      <p:sp>
        <p:nvSpPr>
          <p:cNvPr id="2867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6918EBC8-FE5B-42BF-82D8-68B16202D23D}" type="slidenum">
              <a:rPr lang="en-GB" altLang="en-US" sz="1400"/>
              <a:pPr eaLnBrk="1" hangingPunct="1">
                <a:spcBef>
                  <a:spcPct val="0"/>
                </a:spcBef>
                <a:buFontTx/>
                <a:buNone/>
              </a:pPr>
              <a:t>20</a:t>
            </a:fld>
            <a:endParaRPr lang="en-GB" altLang="en-US" sz="1400"/>
          </a:p>
        </p:txBody>
      </p:sp>
    </p:spTree>
    <p:extLst>
      <p:ext uri="{BB962C8B-B14F-4D97-AF65-F5344CB8AC3E}">
        <p14:creationId xmlns:p14="http://schemas.microsoft.com/office/powerpoint/2010/main" val="410008935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208213" y="0"/>
            <a:ext cx="7772400" cy="1143000"/>
          </a:xfrm>
        </p:spPr>
        <p:txBody>
          <a:bodyPr/>
          <a:lstStyle/>
          <a:p>
            <a:pPr algn="l"/>
            <a:r>
              <a:rPr lang="en-GB" altLang="en-US" sz="2000" b="1"/>
              <a:t>Worries about being at risk:  how patients would cope if found to be at increased risk of cancer</a:t>
            </a:r>
          </a:p>
        </p:txBody>
      </p:sp>
      <p:graphicFrame>
        <p:nvGraphicFramePr>
          <p:cNvPr id="29699" name="Object 2"/>
          <p:cNvGraphicFramePr>
            <a:graphicFrameLocks noGrp="1" noChangeAspect="1"/>
          </p:cNvGraphicFramePr>
          <p:nvPr>
            <p:ph idx="1"/>
          </p:nvPr>
        </p:nvGraphicFramePr>
        <p:xfrm>
          <a:off x="1992313" y="1231901"/>
          <a:ext cx="7848600" cy="5133975"/>
        </p:xfrm>
        <a:graphic>
          <a:graphicData uri="http://schemas.openxmlformats.org/presentationml/2006/ole">
            <mc:AlternateContent xmlns:mc="http://schemas.openxmlformats.org/markup-compatibility/2006">
              <mc:Choice xmlns:v="urn:schemas-microsoft-com:vml" Requires="v">
                <p:oleObj spid="_x0000_s3083" name="Chart" r:id="rId4" imgW="6858000" imgH="4486351" progId="Excel.Chart.8">
                  <p:embed/>
                </p:oleObj>
              </mc:Choice>
              <mc:Fallback>
                <p:oleObj name="Chart" r:id="rId4" imgW="6858000" imgH="4486351" progId="Excel.Char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92313" y="1231901"/>
                        <a:ext cx="7848600" cy="5133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9700" name="Text Box 65"/>
          <p:cNvSpPr txBox="1">
            <a:spLocks noChangeArrowheads="1"/>
          </p:cNvSpPr>
          <p:nvPr/>
        </p:nvSpPr>
        <p:spPr bwMode="auto">
          <a:xfrm>
            <a:off x="3575051" y="1125538"/>
            <a:ext cx="56165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146/257 (57%) quite a bit/very worried</a:t>
            </a:r>
          </a:p>
        </p:txBody>
      </p:sp>
      <p:sp>
        <p:nvSpPr>
          <p:cNvPr id="29701" name="Text Box 66"/>
          <p:cNvSpPr txBox="1">
            <a:spLocks noChangeArrowheads="1"/>
          </p:cNvSpPr>
          <p:nvPr/>
        </p:nvSpPr>
        <p:spPr bwMode="auto">
          <a:xfrm>
            <a:off x="4440239" y="2205039"/>
            <a:ext cx="345598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endParaRPr lang="en-US" altLang="en-US"/>
          </a:p>
        </p:txBody>
      </p:sp>
      <p:sp>
        <p:nvSpPr>
          <p:cNvPr id="29702" name="Text Box 67"/>
          <p:cNvSpPr txBox="1">
            <a:spLocks noChangeArrowheads="1"/>
          </p:cNvSpPr>
          <p:nvPr/>
        </p:nvSpPr>
        <p:spPr bwMode="auto">
          <a:xfrm>
            <a:off x="4367214" y="1557338"/>
            <a:ext cx="2879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Positive appraisal (47.9%)</a:t>
            </a:r>
          </a:p>
        </p:txBody>
      </p:sp>
      <p:sp>
        <p:nvSpPr>
          <p:cNvPr id="29703" name="Text Box 68"/>
          <p:cNvSpPr txBox="1">
            <a:spLocks noChangeArrowheads="1"/>
          </p:cNvSpPr>
          <p:nvPr/>
        </p:nvSpPr>
        <p:spPr bwMode="auto">
          <a:xfrm>
            <a:off x="6167439" y="2205038"/>
            <a:ext cx="2879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Social support (38.4%)</a:t>
            </a:r>
          </a:p>
        </p:txBody>
      </p:sp>
      <p:sp>
        <p:nvSpPr>
          <p:cNvPr id="29704" name="Text Box 69"/>
          <p:cNvSpPr txBox="1">
            <a:spLocks noChangeArrowheads="1"/>
          </p:cNvSpPr>
          <p:nvPr/>
        </p:nvSpPr>
        <p:spPr bwMode="auto">
          <a:xfrm>
            <a:off x="7751764" y="3357564"/>
            <a:ext cx="151288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endParaRPr lang="en-US" altLang="en-US"/>
          </a:p>
        </p:txBody>
      </p:sp>
      <p:sp>
        <p:nvSpPr>
          <p:cNvPr id="29705" name="Text Box 70"/>
          <p:cNvSpPr txBox="1">
            <a:spLocks noChangeArrowheads="1"/>
          </p:cNvSpPr>
          <p:nvPr/>
        </p:nvSpPr>
        <p:spPr bwMode="auto">
          <a:xfrm>
            <a:off x="7608888" y="2852738"/>
            <a:ext cx="19431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Positive role models (24%)</a:t>
            </a:r>
          </a:p>
        </p:txBody>
      </p:sp>
      <p:sp>
        <p:nvSpPr>
          <p:cNvPr id="29706" name="Text Box 71"/>
          <p:cNvSpPr txBox="1">
            <a:spLocks noChangeArrowheads="1"/>
          </p:cNvSpPr>
          <p:nvPr/>
        </p:nvSpPr>
        <p:spPr bwMode="auto">
          <a:xfrm>
            <a:off x="2495551" y="3716338"/>
            <a:ext cx="13684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Distraction (13.7%)</a:t>
            </a:r>
          </a:p>
        </p:txBody>
      </p:sp>
      <p:sp>
        <p:nvSpPr>
          <p:cNvPr id="29707" name="Rectangle 35"/>
          <p:cNvSpPr>
            <a:spLocks noChangeArrowheads="1"/>
          </p:cNvSpPr>
          <p:nvPr/>
        </p:nvSpPr>
        <p:spPr bwMode="auto">
          <a:xfrm>
            <a:off x="1992314" y="6335714"/>
            <a:ext cx="8137525" cy="52228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400">
                <a:ea typeface="Times New Roman" panose="02020603050405020304" pitchFamily="18" charset="0"/>
                <a:cs typeface="Arial" panose="020B0604020202020204" pitchFamily="34" charset="0"/>
              </a:rPr>
              <a:t>Phelps, C; Bennett P; Jones H; Hood K; Brain K &amp; Murray A (2010). The development of a cancer-genetic specific measure of coping: The GRACE. </a:t>
            </a:r>
            <a:r>
              <a:rPr lang="en-GB" altLang="en-US" sz="1400" i="1">
                <a:ea typeface="Times New Roman" panose="02020603050405020304" pitchFamily="18" charset="0"/>
                <a:cs typeface="Arial" panose="020B0604020202020204" pitchFamily="34" charset="0"/>
              </a:rPr>
              <a:t>Psycho-Oncology, 19, 847-854</a:t>
            </a:r>
            <a:endParaRPr lang="en-GB" altLang="en-US" sz="480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8723092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2063750" y="404813"/>
            <a:ext cx="8229600" cy="1143000"/>
          </a:xfrm>
        </p:spPr>
        <p:txBody>
          <a:bodyPr/>
          <a:lstStyle/>
          <a:p>
            <a:pPr eaLnBrk="1" hangingPunct="1"/>
            <a:r>
              <a:rPr lang="en-GB" altLang="en-US" sz="3200"/>
              <a:t>Avoidant coping: can putting your head in the sand ever be a good thing?</a:t>
            </a:r>
          </a:p>
        </p:txBody>
      </p:sp>
      <p:pic>
        <p:nvPicPr>
          <p:cNvPr id="35843" name="Picture 2" descr="See full size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7189" y="2000250"/>
            <a:ext cx="4357687" cy="435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51173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endParaRPr lang="en-US" altLang="en-US" smtClean="0"/>
          </a:p>
        </p:txBody>
      </p:sp>
      <p:sp>
        <p:nvSpPr>
          <p:cNvPr id="38915" name="Content Placeholder 2"/>
          <p:cNvSpPr>
            <a:spLocks noGrp="1"/>
          </p:cNvSpPr>
          <p:nvPr>
            <p:ph idx="1"/>
          </p:nvPr>
        </p:nvSpPr>
        <p:spPr/>
        <p:txBody>
          <a:bodyPr/>
          <a:lstStyle/>
          <a:p>
            <a:r>
              <a:rPr lang="en-GB" altLang="en-US" dirty="0" smtClean="0"/>
              <a:t>What are the implications of avoiding thinking about the potential outcomes of a medical test?</a:t>
            </a:r>
          </a:p>
        </p:txBody>
      </p:sp>
      <p:sp>
        <p:nvSpPr>
          <p:cNvPr id="3891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CAB6CAFE-D0F5-4A59-B8E2-B69753B158D4}" type="slidenum">
              <a:rPr lang="en-GB" altLang="en-US" sz="1400"/>
              <a:pPr eaLnBrk="1" hangingPunct="1">
                <a:spcBef>
                  <a:spcPct val="0"/>
                </a:spcBef>
                <a:buFontTx/>
                <a:buNone/>
              </a:pPr>
              <a:t>23</a:t>
            </a:fld>
            <a:endParaRPr lang="en-GB" altLang="en-US" sz="1400"/>
          </a:p>
        </p:txBody>
      </p:sp>
      <p:pic>
        <p:nvPicPr>
          <p:cNvPr id="38917" name="Picture 2" descr="C:\Users\edu-cp\AppData\Local\Microsoft\Windows\Temporary Internet Files\Content.IE5\8RIHFYNX\MC90043485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7938" y="3357563"/>
            <a:ext cx="17145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352919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p:cNvSpPr>
            <a:spLocks noGrp="1"/>
          </p:cNvSpPr>
          <p:nvPr>
            <p:ph idx="1"/>
          </p:nvPr>
        </p:nvSpPr>
        <p:spPr>
          <a:xfrm>
            <a:off x="1981200" y="642939"/>
            <a:ext cx="8229600" cy="5483225"/>
          </a:xfrm>
        </p:spPr>
        <p:txBody>
          <a:bodyPr/>
          <a:lstStyle/>
          <a:p>
            <a:pPr eaLnBrk="1" hangingPunct="1"/>
            <a:r>
              <a:rPr lang="en-GB" altLang="en-US"/>
              <a:t>Clutton et al. (1999) </a:t>
            </a:r>
          </a:p>
          <a:p>
            <a:pPr eaLnBrk="1" hangingPunct="1"/>
            <a:endParaRPr lang="en-GB" altLang="en-US"/>
          </a:p>
          <a:p>
            <a:pPr eaLnBrk="1" hangingPunct="1"/>
            <a:r>
              <a:rPr lang="en-GB" altLang="en-US" sz="2000"/>
              <a:t>investigated the role of coping strategies amongst women recalled for breast screening after a “false positive” result.  </a:t>
            </a:r>
          </a:p>
          <a:p>
            <a:pPr eaLnBrk="1" hangingPunct="1"/>
            <a:endParaRPr lang="en-GB" altLang="en-US" sz="2000"/>
          </a:p>
          <a:p>
            <a:pPr eaLnBrk="1" hangingPunct="1"/>
            <a:r>
              <a:rPr lang="en-GB" altLang="en-US" sz="2000"/>
              <a:t>Women who engaged in avoidant strategies whilst awaiting recall screening reported higher levels of psychological well-being after the recall than women who engaged in problem-focused coping.  </a:t>
            </a:r>
          </a:p>
          <a:p>
            <a:pPr eaLnBrk="1" hangingPunct="1"/>
            <a:endParaRPr lang="en-GB" altLang="en-US" sz="2000"/>
          </a:p>
          <a:p>
            <a:pPr eaLnBrk="1" hangingPunct="1"/>
            <a:r>
              <a:rPr lang="en-GB" altLang="en-US" sz="2400" i="1"/>
              <a:t>during relatively short-term periods of waiting which cannot be changed or controlled, avoidant strategies may be more adaptive than problem-focused coping strategies.</a:t>
            </a:r>
            <a:endParaRPr lang="en-GB" altLang="en-US" sz="2400" b="1" i="1"/>
          </a:p>
          <a:p>
            <a:pPr eaLnBrk="1" hangingPunct="1"/>
            <a:endParaRPr lang="en-GB" altLang="en-US"/>
          </a:p>
        </p:txBody>
      </p:sp>
    </p:spTree>
    <p:extLst>
      <p:ext uri="{BB962C8B-B14F-4D97-AF65-F5344CB8AC3E}">
        <p14:creationId xmlns:p14="http://schemas.microsoft.com/office/powerpoint/2010/main" val="12598324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p:cNvSpPr>
            <a:spLocks noGrp="1"/>
          </p:cNvSpPr>
          <p:nvPr>
            <p:ph idx="1"/>
          </p:nvPr>
        </p:nvSpPr>
        <p:spPr>
          <a:xfrm>
            <a:off x="2024063" y="857250"/>
            <a:ext cx="8229600" cy="5411788"/>
          </a:xfrm>
        </p:spPr>
        <p:txBody>
          <a:bodyPr/>
          <a:lstStyle/>
          <a:p>
            <a:pPr eaLnBrk="1" hangingPunct="1">
              <a:buFontTx/>
              <a:buNone/>
            </a:pPr>
            <a:r>
              <a:rPr lang="en-GB" altLang="en-US" sz="2400"/>
              <a:t> Manne et al. (2000) </a:t>
            </a:r>
          </a:p>
          <a:p>
            <a:pPr eaLnBrk="1" hangingPunct="1">
              <a:buFontTx/>
              <a:buNone/>
            </a:pPr>
            <a:endParaRPr lang="en-GB" altLang="en-US" sz="2400"/>
          </a:p>
          <a:p>
            <a:pPr eaLnBrk="1" hangingPunct="1"/>
            <a:r>
              <a:rPr lang="en-GB" altLang="en-US" sz="2400"/>
              <a:t>amongst individuals undergoing treatment for cancer, avoidance did not predict distress amongst those with early stage breast cancer, but did predict distress amongst those with late stage breast cancer. </a:t>
            </a:r>
          </a:p>
          <a:p>
            <a:pPr eaLnBrk="1" hangingPunct="1"/>
            <a:endParaRPr lang="en-GB" altLang="en-US" sz="2400"/>
          </a:p>
          <a:p>
            <a:pPr eaLnBrk="1" hangingPunct="1"/>
            <a:r>
              <a:rPr lang="en-GB" altLang="en-US" sz="2400" i="1"/>
              <a:t>in the longer term, avoidant strategies may not be adaptive because they prevent an individual from processing important issues and emotions. </a:t>
            </a:r>
          </a:p>
          <a:p>
            <a:pPr eaLnBrk="1" hangingPunct="1"/>
            <a:endParaRPr lang="en-GB" altLang="en-US" sz="2400"/>
          </a:p>
        </p:txBody>
      </p:sp>
    </p:spTree>
    <p:extLst>
      <p:ext uri="{BB962C8B-B14F-4D97-AF65-F5344CB8AC3E}">
        <p14:creationId xmlns:p14="http://schemas.microsoft.com/office/powerpoint/2010/main" val="164857367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p:cNvSpPr>
            <a:spLocks noGrp="1"/>
          </p:cNvSpPr>
          <p:nvPr>
            <p:ph idx="1"/>
          </p:nvPr>
        </p:nvSpPr>
        <p:spPr>
          <a:xfrm>
            <a:off x="1981200" y="714375"/>
            <a:ext cx="8229600" cy="5411788"/>
          </a:xfrm>
        </p:spPr>
        <p:txBody>
          <a:bodyPr/>
          <a:lstStyle/>
          <a:p>
            <a:pPr eaLnBrk="1" hangingPunct="1"/>
            <a:r>
              <a:rPr lang="en-GB" altLang="en-US" sz="2000"/>
              <a:t>Forsythe &amp; Compass (1987) - psychological morbidity was high when individuals used problem-focused coping in an uncontrollable stressful situation. </a:t>
            </a:r>
          </a:p>
          <a:p>
            <a:pPr eaLnBrk="1" hangingPunct="1"/>
            <a:endParaRPr lang="en-GB" altLang="en-US" sz="2000"/>
          </a:p>
          <a:p>
            <a:pPr eaLnBrk="1" hangingPunct="1"/>
            <a:endParaRPr lang="en-GB" altLang="en-US" sz="2000"/>
          </a:p>
          <a:p>
            <a:pPr eaLnBrk="1" hangingPunct="1"/>
            <a:r>
              <a:rPr lang="en-GB" altLang="en-US" sz="2000"/>
              <a:t>Vitaliano et al. (1990) emotion-focused coping was positively related to depressed mood when a stressful situation was appraised as changeable, whilst problem-focused coping was negatively related to depressed mood.  </a:t>
            </a:r>
          </a:p>
          <a:p>
            <a:pPr eaLnBrk="1" hangingPunct="1"/>
            <a:endParaRPr lang="en-GB" altLang="en-US" sz="2000"/>
          </a:p>
          <a:p>
            <a:pPr eaLnBrk="1" hangingPunct="1"/>
            <a:endParaRPr lang="en-GB" altLang="en-US" sz="2000"/>
          </a:p>
          <a:p>
            <a:pPr eaLnBrk="1" hangingPunct="1"/>
            <a:r>
              <a:rPr lang="en-GB" altLang="en-US" sz="2000" i="1"/>
              <a:t>If an individual continues to use a coping strategy inappropriate to a specific situation, it is likely to have an adverse effect on the individual’s well-being in the long-term (Folkman &amp; Lazarus, 1988).</a:t>
            </a:r>
          </a:p>
        </p:txBody>
      </p:sp>
    </p:spTree>
    <p:extLst>
      <p:ext uri="{BB962C8B-B14F-4D97-AF65-F5344CB8AC3E}">
        <p14:creationId xmlns:p14="http://schemas.microsoft.com/office/powerpoint/2010/main" val="130151571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ctrTitle"/>
          </p:nvPr>
        </p:nvSpPr>
        <p:spPr>
          <a:xfrm>
            <a:off x="1992314" y="1125539"/>
            <a:ext cx="6264275" cy="1470025"/>
          </a:xfrm>
        </p:spPr>
        <p:txBody>
          <a:bodyPr>
            <a:normAutofit fontScale="90000"/>
          </a:bodyPr>
          <a:lstStyle/>
          <a:p>
            <a:r>
              <a:rPr lang="en-GB" altLang="en-US" dirty="0" smtClean="0"/>
              <a:t>Is </a:t>
            </a:r>
            <a:r>
              <a:rPr lang="en-GB" altLang="en-US" dirty="0"/>
              <a:t>a</a:t>
            </a:r>
            <a:r>
              <a:rPr lang="en-GB" altLang="en-US" dirty="0" smtClean="0"/>
              <a:t> patient an information seeker.....</a:t>
            </a:r>
          </a:p>
        </p:txBody>
      </p:sp>
      <p:pic>
        <p:nvPicPr>
          <p:cNvPr id="31747" name="Picture 6" descr="MCj019629800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51764" y="549276"/>
            <a:ext cx="2376487" cy="239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2" descr="C:\Users\edu-cp\AppData\Local\Microsoft\Windows\Temporary Internet Files\Content.IE5\1X1P7DIF\MC9102172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1" y="3573463"/>
            <a:ext cx="3095625" cy="30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txBox="1">
            <a:spLocks/>
          </p:cNvSpPr>
          <p:nvPr/>
        </p:nvSpPr>
        <p:spPr bwMode="auto">
          <a:xfrm>
            <a:off x="4249902" y="4132635"/>
            <a:ext cx="6264275" cy="1470025"/>
          </a:xfrm>
          <a:prstGeom prst="rect">
            <a:avLst/>
          </a:prstGeom>
          <a:noFill/>
          <a:ln w="9525">
            <a:noFill/>
            <a:miter lim="800000"/>
            <a:headEnd/>
            <a:tailEnd/>
          </a:ln>
        </p:spPr>
        <p:txBody>
          <a:bodyPr anchor="ctr"/>
          <a:lstStyle/>
          <a:p>
            <a:pPr algn="ctr" eaLnBrk="0" hangingPunct="0">
              <a:defRPr/>
            </a:pPr>
            <a:r>
              <a:rPr lang="en-GB" sz="4400" dirty="0">
                <a:latin typeface="+mj-lt"/>
                <a:ea typeface="+mj-ea"/>
                <a:cs typeface="+mj-cs"/>
              </a:rPr>
              <a:t>.....or an information-avoider?</a:t>
            </a:r>
          </a:p>
        </p:txBody>
      </p:sp>
    </p:spTree>
    <p:extLst>
      <p:ext uri="{BB962C8B-B14F-4D97-AF65-F5344CB8AC3E}">
        <p14:creationId xmlns:p14="http://schemas.microsoft.com/office/powerpoint/2010/main" val="17378750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GB" sz="3200" b="1" dirty="0">
                <a:latin typeface="+mn-lt"/>
              </a:rPr>
              <a:t>N:B Monitoring V Blunting (Miller)</a:t>
            </a:r>
          </a:p>
        </p:txBody>
      </p:sp>
      <p:sp>
        <p:nvSpPr>
          <p:cNvPr id="32771" name="Content Placeholder 2"/>
          <p:cNvSpPr>
            <a:spLocks noGrp="1"/>
          </p:cNvSpPr>
          <p:nvPr>
            <p:ph idx="1"/>
          </p:nvPr>
        </p:nvSpPr>
        <p:spPr/>
        <p:txBody>
          <a:bodyPr/>
          <a:lstStyle/>
          <a:p>
            <a:pPr eaLnBrk="1" hangingPunct="1"/>
            <a:r>
              <a:rPr lang="en-GB" altLang="en-US" smtClean="0"/>
              <a:t>Information-seeking preferences</a:t>
            </a:r>
          </a:p>
          <a:p>
            <a:pPr eaLnBrk="1" hangingPunct="1"/>
            <a:endParaRPr lang="en-GB" altLang="en-US" smtClean="0"/>
          </a:p>
          <a:p>
            <a:pPr eaLnBrk="1" hangingPunct="1"/>
            <a:r>
              <a:rPr lang="en-GB" altLang="en-US" smtClean="0"/>
              <a:t>Monitors likely to experience more distress in situations of uncertainty/where no information is available</a:t>
            </a:r>
          </a:p>
          <a:p>
            <a:pPr eaLnBrk="1" hangingPunct="1"/>
            <a:endParaRPr lang="en-GB" altLang="en-US" smtClean="0"/>
          </a:p>
          <a:p>
            <a:pPr eaLnBrk="1" hangingPunct="1"/>
            <a:r>
              <a:rPr lang="en-GB" altLang="en-US" smtClean="0"/>
              <a:t>Blunters likely to experience more distress when overloaded with information</a:t>
            </a:r>
          </a:p>
        </p:txBody>
      </p:sp>
    </p:spTree>
    <p:extLst>
      <p:ext uri="{BB962C8B-B14F-4D97-AF65-F5344CB8AC3E}">
        <p14:creationId xmlns:p14="http://schemas.microsoft.com/office/powerpoint/2010/main" val="7877376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2024063" y="0"/>
            <a:ext cx="8229600" cy="1143000"/>
          </a:xfrm>
        </p:spPr>
        <p:txBody>
          <a:bodyPr/>
          <a:lstStyle/>
          <a:p>
            <a:pPr eaLnBrk="1" hangingPunct="1"/>
            <a:r>
              <a:rPr lang="en-GB" altLang="en-US" dirty="0" smtClean="0"/>
              <a:t>Coping Effectiveness</a:t>
            </a:r>
          </a:p>
        </p:txBody>
      </p:sp>
      <p:sp>
        <p:nvSpPr>
          <p:cNvPr id="22531" name="Content Placeholder 2"/>
          <p:cNvSpPr>
            <a:spLocks noGrp="1"/>
          </p:cNvSpPr>
          <p:nvPr>
            <p:ph idx="1"/>
          </p:nvPr>
        </p:nvSpPr>
        <p:spPr>
          <a:xfrm>
            <a:off x="1981200" y="1285875"/>
            <a:ext cx="8229600" cy="4840288"/>
          </a:xfrm>
        </p:spPr>
        <p:txBody>
          <a:bodyPr/>
          <a:lstStyle/>
          <a:p>
            <a:pPr eaLnBrk="1" hangingPunct="1"/>
            <a:r>
              <a:rPr lang="en-GB" altLang="en-US" dirty="0"/>
              <a:t>An individual is likely to alternate between problem-focused coping and emotion-focused coping as a stressful encounter unfolds (Folkman &amp; Lazarus, 1988).  </a:t>
            </a:r>
          </a:p>
          <a:p>
            <a:pPr eaLnBrk="1" hangingPunct="1"/>
            <a:endParaRPr lang="en-GB" altLang="en-US" dirty="0"/>
          </a:p>
          <a:p>
            <a:pPr eaLnBrk="1" hangingPunct="1"/>
            <a:r>
              <a:rPr lang="en-GB" altLang="en-US" dirty="0"/>
              <a:t>Moreover, rather than one type of coping strategy being superior across every situation, the effectiveness of a given strategy depends upon the nature and duration of the specific stressful situation (Forsythe &amp; </a:t>
            </a:r>
            <a:r>
              <a:rPr lang="en-GB" altLang="en-US" dirty="0" err="1"/>
              <a:t>Compas</a:t>
            </a:r>
            <a:r>
              <a:rPr lang="en-GB" altLang="en-US" dirty="0"/>
              <a:t>, 1987).</a:t>
            </a:r>
          </a:p>
        </p:txBody>
      </p:sp>
    </p:spTree>
    <p:extLst>
      <p:ext uri="{BB962C8B-B14F-4D97-AF65-F5344CB8AC3E}">
        <p14:creationId xmlns:p14="http://schemas.microsoft.com/office/powerpoint/2010/main" val="38308511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smtClean="0"/>
              <a:t>The “goodness of fit hypothesis”</a:t>
            </a:r>
          </a:p>
        </p:txBody>
      </p:sp>
      <p:sp>
        <p:nvSpPr>
          <p:cNvPr id="24579" name="Content Placeholder 2"/>
          <p:cNvSpPr>
            <a:spLocks noGrp="1"/>
          </p:cNvSpPr>
          <p:nvPr>
            <p:ph idx="1"/>
          </p:nvPr>
        </p:nvSpPr>
        <p:spPr>
          <a:xfrm>
            <a:off x="2024063" y="1857376"/>
            <a:ext cx="8229600" cy="4525963"/>
          </a:xfrm>
        </p:spPr>
        <p:txBody>
          <a:bodyPr/>
          <a:lstStyle/>
          <a:p>
            <a:pPr eaLnBrk="1" hangingPunct="1"/>
            <a:r>
              <a:rPr lang="en-GB" altLang="en-US" smtClean="0"/>
              <a:t>the “goodness of fit” between a chosen coping strategy and the changeability of the situation is an important factor in the degree of psychological distress experienced during a stressful encounter</a:t>
            </a:r>
          </a:p>
        </p:txBody>
      </p:sp>
    </p:spTree>
    <p:extLst>
      <p:ext uri="{BB962C8B-B14F-4D97-AF65-F5344CB8AC3E}">
        <p14:creationId xmlns:p14="http://schemas.microsoft.com/office/powerpoint/2010/main" val="151741979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011BF38C-8CA8-45A2-9F87-DD96070CE323}" type="slidenum">
              <a:rPr lang="en-GB" altLang="en-US" sz="1400"/>
              <a:pPr eaLnBrk="1" hangingPunct="1">
                <a:spcBef>
                  <a:spcPct val="0"/>
                </a:spcBef>
                <a:buFontTx/>
                <a:buNone/>
              </a:pPr>
              <a:t>31</a:t>
            </a:fld>
            <a:endParaRPr lang="en-GB" altLang="en-US" sz="1400"/>
          </a:p>
        </p:txBody>
      </p:sp>
      <p:sp>
        <p:nvSpPr>
          <p:cNvPr id="33795" name="Rectangle 2"/>
          <p:cNvSpPr>
            <a:spLocks noGrp="1" noChangeArrowheads="1"/>
          </p:cNvSpPr>
          <p:nvPr>
            <p:ph type="title"/>
          </p:nvPr>
        </p:nvSpPr>
        <p:spPr>
          <a:xfrm>
            <a:off x="1410056" y="404814"/>
            <a:ext cx="8494520" cy="1295400"/>
          </a:xfrm>
          <a:solidFill>
            <a:schemeClr val="bg1"/>
          </a:solidFill>
        </p:spPr>
        <p:txBody>
          <a:bodyPr/>
          <a:lstStyle/>
          <a:p>
            <a:r>
              <a:rPr lang="en-GB" altLang="en-US" sz="2400" b="1" dirty="0"/>
              <a:t>Coping Effectiveness </a:t>
            </a:r>
            <a:r>
              <a:rPr lang="en-GB" altLang="en-US" sz="2400" b="1" dirty="0" smtClean="0"/>
              <a:t>Training &amp; The </a:t>
            </a:r>
            <a:r>
              <a:rPr lang="en-GB" altLang="en-US" sz="2400" b="1" dirty="0"/>
              <a:t>“goodness of fit hypothesis”</a:t>
            </a:r>
            <a:endParaRPr lang="en-GB" altLang="en-US" sz="4800" b="1" dirty="0"/>
          </a:p>
        </p:txBody>
      </p:sp>
      <p:sp>
        <p:nvSpPr>
          <p:cNvPr id="33796" name="Rectangle 3"/>
          <p:cNvSpPr>
            <a:spLocks noGrp="1" noChangeArrowheads="1"/>
          </p:cNvSpPr>
          <p:nvPr>
            <p:ph type="body" idx="1"/>
          </p:nvPr>
        </p:nvSpPr>
        <p:spPr>
          <a:xfrm>
            <a:off x="1847850" y="1700214"/>
            <a:ext cx="8229600" cy="3311525"/>
          </a:xfrm>
        </p:spPr>
        <p:txBody>
          <a:bodyPr/>
          <a:lstStyle/>
          <a:p>
            <a:pPr>
              <a:buFontTx/>
              <a:buNone/>
            </a:pPr>
            <a:endParaRPr lang="en-GB" altLang="en-US" smtClean="0"/>
          </a:p>
          <a:p>
            <a:pPr lvl="1"/>
            <a:endParaRPr lang="en-GB" altLang="en-US" smtClean="0"/>
          </a:p>
        </p:txBody>
      </p:sp>
      <p:sp>
        <p:nvSpPr>
          <p:cNvPr id="33797" name="Text Box 4"/>
          <p:cNvSpPr txBox="1">
            <a:spLocks noChangeArrowheads="1"/>
          </p:cNvSpPr>
          <p:nvPr/>
        </p:nvSpPr>
        <p:spPr bwMode="auto">
          <a:xfrm>
            <a:off x="1847850" y="2060576"/>
            <a:ext cx="8458200" cy="3662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eaLnBrk="0" hangingPunct="0">
              <a:spcBef>
                <a:spcPct val="20000"/>
              </a:spcBef>
              <a:buChar char="–"/>
              <a:defRPr sz="2800">
                <a:solidFill>
                  <a:schemeClr val="tx1"/>
                </a:solidFill>
                <a:latin typeface="Arial" panose="020B0604020202020204" pitchFamily="34" charset="0"/>
              </a:defRPr>
            </a:lvl2pPr>
            <a:lvl3pPr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buFontTx/>
              <a:buNone/>
            </a:pPr>
            <a:endParaRPr lang="en-GB" altLang="en-US" sz="2000"/>
          </a:p>
          <a:p>
            <a:pPr>
              <a:buFont typeface="Wingdings" panose="05000000000000000000" pitchFamily="2" charset="2"/>
              <a:buChar char="Ø"/>
            </a:pPr>
            <a:r>
              <a:rPr lang="en-GB" altLang="en-US" sz="2000"/>
              <a:t> Coping a constantly changing process and the effectiveness of different types of coping varies across different situations. </a:t>
            </a:r>
          </a:p>
          <a:p>
            <a:pPr>
              <a:buFont typeface="Wingdings" panose="05000000000000000000" pitchFamily="2" charset="2"/>
              <a:buChar char="Ø"/>
            </a:pPr>
            <a:endParaRPr lang="en-GB" altLang="en-US" sz="2000" b="1"/>
          </a:p>
          <a:p>
            <a:pPr>
              <a:buFont typeface="Wingdings" panose="05000000000000000000" pitchFamily="2" charset="2"/>
              <a:buChar char="Ø"/>
            </a:pPr>
            <a:r>
              <a:rPr lang="en-GB" altLang="en-US" sz="2000" b="1"/>
              <a:t> Coping Effectiveness Training (Chesney et al. 1994) </a:t>
            </a:r>
          </a:p>
          <a:p>
            <a:pPr lvl="1">
              <a:buFont typeface="Wingdings" panose="05000000000000000000" pitchFamily="2" charset="2"/>
              <a:buChar char="Ø"/>
            </a:pPr>
            <a:r>
              <a:rPr lang="en-GB" altLang="en-US" sz="2000"/>
              <a:t> A “toolkit” for effective coping</a:t>
            </a:r>
          </a:p>
          <a:p>
            <a:pPr lvl="1">
              <a:buFont typeface="Wingdings" panose="05000000000000000000" pitchFamily="2" charset="2"/>
              <a:buChar char="Ø"/>
            </a:pPr>
            <a:r>
              <a:rPr lang="en-GB" altLang="en-US" sz="2000" b="1"/>
              <a:t> </a:t>
            </a:r>
            <a:r>
              <a:rPr lang="en-GB" altLang="en-US" sz="2000"/>
              <a:t>have to match coping strategies to the type of situation</a:t>
            </a:r>
          </a:p>
          <a:p>
            <a:pPr lvl="2">
              <a:buFont typeface="Wingdings" panose="05000000000000000000" pitchFamily="2" charset="2"/>
              <a:buChar char="Ø"/>
            </a:pPr>
            <a:r>
              <a:rPr lang="en-GB" altLang="en-US" sz="2000"/>
              <a:t>Changeable V unchangeable</a:t>
            </a:r>
          </a:p>
          <a:p>
            <a:pPr lvl="2">
              <a:buFont typeface="Wingdings" panose="05000000000000000000" pitchFamily="2" charset="2"/>
              <a:buChar char="Ø"/>
            </a:pPr>
            <a:r>
              <a:rPr lang="en-GB" altLang="en-US" sz="2000"/>
              <a:t>Short-term V Long-term?</a:t>
            </a:r>
            <a:endParaRPr lang="en-GB" altLang="en-US" sz="2000" b="1"/>
          </a:p>
          <a:p>
            <a:pPr lvl="2">
              <a:buFont typeface="Wingdings" panose="05000000000000000000" pitchFamily="2" charset="2"/>
              <a:buChar char="Ø"/>
            </a:pPr>
            <a:endParaRPr lang="en-GB" altLang="en-US" sz="2000" b="1"/>
          </a:p>
        </p:txBody>
      </p:sp>
      <p:pic>
        <p:nvPicPr>
          <p:cNvPr id="33798" name="Picture 10" descr="C:\Documents and Settings\edu-cp\Local Settings\Temporary Internet Files\Content.IE5\OFKH98OW\MC900432632[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3500" y="4508500"/>
            <a:ext cx="17145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2980490"/>
      </p:ext>
    </p:extLst>
  </p:cSld>
  <p:clrMapOvr>
    <a:masterClrMapping/>
  </p:clrMapOvr>
  <p:transition advTm="46768"/>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024063" y="0"/>
            <a:ext cx="8229600" cy="1143000"/>
          </a:xfrm>
        </p:spPr>
        <p:txBody>
          <a:bodyPr/>
          <a:lstStyle/>
          <a:p>
            <a:pPr eaLnBrk="1" hangingPunct="1"/>
            <a:r>
              <a:rPr lang="en-GB" altLang="en-US" smtClean="0"/>
              <a:t>Control......</a:t>
            </a:r>
          </a:p>
        </p:txBody>
      </p:sp>
      <p:sp>
        <p:nvSpPr>
          <p:cNvPr id="23555" name="Content Placeholder 2"/>
          <p:cNvSpPr>
            <a:spLocks noGrp="1"/>
          </p:cNvSpPr>
          <p:nvPr>
            <p:ph idx="1"/>
          </p:nvPr>
        </p:nvSpPr>
        <p:spPr>
          <a:xfrm>
            <a:off x="1981200" y="1214439"/>
            <a:ext cx="8229600" cy="4911725"/>
          </a:xfrm>
        </p:spPr>
        <p:txBody>
          <a:bodyPr/>
          <a:lstStyle/>
          <a:p>
            <a:pPr eaLnBrk="1" hangingPunct="1"/>
            <a:r>
              <a:rPr lang="en-GB" altLang="en-US" dirty="0" smtClean="0"/>
              <a:t>whether or not a particular type of coping strategy is effective will depend upon the degree to which a desired outcome is within an individual’s control</a:t>
            </a:r>
          </a:p>
          <a:p>
            <a:pPr eaLnBrk="1" hangingPunct="1"/>
            <a:endParaRPr lang="en-GB" altLang="en-US" dirty="0" smtClean="0"/>
          </a:p>
          <a:p>
            <a:pPr lvl="1" eaLnBrk="1" hangingPunct="1"/>
            <a:r>
              <a:rPr lang="en-GB" altLang="en-US" dirty="0" smtClean="0"/>
              <a:t>Problem-focused coping most effective in situations that can be changed</a:t>
            </a:r>
          </a:p>
          <a:p>
            <a:pPr lvl="1" eaLnBrk="1" hangingPunct="1"/>
            <a:endParaRPr lang="en-GB" altLang="en-US" dirty="0" smtClean="0"/>
          </a:p>
          <a:p>
            <a:pPr lvl="1" eaLnBrk="1" hangingPunct="1"/>
            <a:r>
              <a:rPr lang="en-GB" altLang="en-US" dirty="0" smtClean="0"/>
              <a:t>emotion-focused coping more appropriate when an individual is in a situation where it is not possible to change or eliminate the source of the stress itself</a:t>
            </a:r>
          </a:p>
        </p:txBody>
      </p:sp>
    </p:spTree>
    <p:extLst>
      <p:ext uri="{BB962C8B-B14F-4D97-AF65-F5344CB8AC3E}">
        <p14:creationId xmlns:p14="http://schemas.microsoft.com/office/powerpoint/2010/main" val="170789341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GB" dirty="0" smtClean="0"/>
              <a:t>The role of positive emotions in coping </a:t>
            </a:r>
            <a:endParaRPr lang="en-GB" dirty="0"/>
          </a:p>
        </p:txBody>
      </p:sp>
      <p:sp>
        <p:nvSpPr>
          <p:cNvPr id="14339" name="Content Placeholder 2"/>
          <p:cNvSpPr>
            <a:spLocks noGrp="1"/>
          </p:cNvSpPr>
          <p:nvPr>
            <p:ph idx="1"/>
          </p:nvPr>
        </p:nvSpPr>
        <p:spPr>
          <a:xfrm>
            <a:off x="1952625" y="1357313"/>
            <a:ext cx="8229600" cy="4857750"/>
          </a:xfrm>
        </p:spPr>
        <p:txBody>
          <a:bodyPr/>
          <a:lstStyle/>
          <a:p>
            <a:pPr eaLnBrk="1" hangingPunct="1"/>
            <a:r>
              <a:rPr lang="en-GB" altLang="en-US" smtClean="0"/>
              <a:t>positive emotions play an adaptational role in helping people cope with stressful situations</a:t>
            </a:r>
          </a:p>
          <a:p>
            <a:pPr lvl="1" eaLnBrk="1" hangingPunct="1"/>
            <a:r>
              <a:rPr lang="en-GB" altLang="en-US" smtClean="0"/>
              <a:t>Sustain coping efforts</a:t>
            </a:r>
          </a:p>
          <a:p>
            <a:pPr lvl="1" eaLnBrk="1" hangingPunct="1"/>
            <a:r>
              <a:rPr lang="en-GB" altLang="en-US" smtClean="0"/>
              <a:t>positive reappraisal</a:t>
            </a:r>
          </a:p>
          <a:p>
            <a:pPr lvl="1" eaLnBrk="1" hangingPunct="1"/>
            <a:r>
              <a:rPr lang="en-GB" altLang="en-US" smtClean="0"/>
              <a:t>problem-focused coping</a:t>
            </a:r>
          </a:p>
          <a:p>
            <a:pPr lvl="1" eaLnBrk="1" hangingPunct="1"/>
            <a:r>
              <a:rPr lang="en-GB" altLang="en-US" smtClean="0"/>
              <a:t>Benefit finding</a:t>
            </a:r>
          </a:p>
          <a:p>
            <a:pPr eaLnBrk="1" hangingPunct="1"/>
            <a:endParaRPr lang="en-GB" altLang="en-US" smtClean="0"/>
          </a:p>
          <a:p>
            <a:pPr eaLnBrk="1" hangingPunct="1">
              <a:buFont typeface="Arial" panose="020B0604020202020204" pitchFamily="34" charset="0"/>
              <a:buNone/>
            </a:pPr>
            <a:r>
              <a:rPr lang="en-GB" altLang="en-US" sz="2400"/>
              <a:t>(Antoni et al., 1991; Folkman, 1997; Fredrickson &amp; Levenson, 1998; Folkman &amp; Moskowitz, 2000). </a:t>
            </a:r>
          </a:p>
        </p:txBody>
      </p:sp>
    </p:spTree>
    <p:extLst>
      <p:ext uri="{BB962C8B-B14F-4D97-AF65-F5344CB8AC3E}">
        <p14:creationId xmlns:p14="http://schemas.microsoft.com/office/powerpoint/2010/main" val="150235010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Excellent video from Professor Susan Folkman</a:t>
            </a:r>
            <a:endParaRPr lang="en-GB" dirty="0"/>
          </a:p>
        </p:txBody>
      </p:sp>
      <p:sp>
        <p:nvSpPr>
          <p:cNvPr id="3" name="Content Placeholder 2"/>
          <p:cNvSpPr>
            <a:spLocks noGrp="1"/>
          </p:cNvSpPr>
          <p:nvPr>
            <p:ph idx="1"/>
          </p:nvPr>
        </p:nvSpPr>
        <p:spPr/>
        <p:txBody>
          <a:bodyPr/>
          <a:lstStyle/>
          <a:p>
            <a:r>
              <a:rPr lang="en-GB" dirty="0" smtClean="0"/>
              <a:t>Coping with stress; research on caregivers</a:t>
            </a:r>
          </a:p>
          <a:p>
            <a:pPr marL="0" indent="0">
              <a:buNone/>
            </a:pPr>
            <a:endParaRPr lang="en-GB" dirty="0"/>
          </a:p>
          <a:p>
            <a:pPr marL="0" indent="0">
              <a:buNone/>
            </a:pPr>
            <a:r>
              <a:rPr lang="en-GB" dirty="0" smtClean="0">
                <a:hlinkClick r:id="rId2"/>
              </a:rPr>
              <a:t>https</a:t>
            </a:r>
            <a:r>
              <a:rPr lang="en-GB" dirty="0">
                <a:hlinkClick r:id="rId2"/>
              </a:rPr>
              <a:t>://</a:t>
            </a:r>
            <a:r>
              <a:rPr lang="en-GB" dirty="0" smtClean="0">
                <a:hlinkClick r:id="rId2"/>
              </a:rPr>
              <a:t>www.youtube.com/watch?v=ggi6dlwneuM</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369243285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managing stress in health important?</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4246838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83243B93-3FF3-4FD4-8CD8-448DC4DB1D16}" type="slidenum">
              <a:rPr lang="en-GB" altLang="en-US" sz="1400"/>
              <a:pPr eaLnBrk="1" hangingPunct="1">
                <a:spcBef>
                  <a:spcPct val="0"/>
                </a:spcBef>
                <a:buFontTx/>
                <a:buNone/>
              </a:pPr>
              <a:t>36</a:t>
            </a:fld>
            <a:endParaRPr lang="en-GB" altLang="en-US" sz="1400"/>
          </a:p>
        </p:txBody>
      </p:sp>
      <p:sp>
        <p:nvSpPr>
          <p:cNvPr id="7171" name="Rectangle 2"/>
          <p:cNvSpPr>
            <a:spLocks noGrp="1" noChangeArrowheads="1"/>
          </p:cNvSpPr>
          <p:nvPr>
            <p:ph type="title"/>
          </p:nvPr>
        </p:nvSpPr>
        <p:spPr>
          <a:xfrm>
            <a:off x="1992313" y="188913"/>
            <a:ext cx="8229600" cy="1143000"/>
          </a:xfrm>
        </p:spPr>
        <p:txBody>
          <a:bodyPr/>
          <a:lstStyle/>
          <a:p>
            <a:pPr eaLnBrk="1" hangingPunct="1"/>
            <a:r>
              <a:rPr lang="en-GB" altLang="en-US" sz="3200" dirty="0" smtClean="0"/>
              <a:t>e.g. Coping </a:t>
            </a:r>
            <a:r>
              <a:rPr lang="en-GB" altLang="en-US" sz="3200" dirty="0"/>
              <a:t>with genetic assessment/ </a:t>
            </a:r>
            <a:r>
              <a:rPr lang="en-GB" altLang="en-US" sz="3200" dirty="0" smtClean="0"/>
              <a:t>testing</a:t>
            </a:r>
            <a:endParaRPr lang="en-GB" altLang="en-US" sz="3200" dirty="0"/>
          </a:p>
        </p:txBody>
      </p:sp>
      <p:sp>
        <p:nvSpPr>
          <p:cNvPr id="7172" name="Rectangle 3"/>
          <p:cNvSpPr>
            <a:spLocks noGrp="1" noChangeArrowheads="1"/>
          </p:cNvSpPr>
          <p:nvPr>
            <p:ph type="body" idx="1"/>
          </p:nvPr>
        </p:nvSpPr>
        <p:spPr/>
        <p:txBody>
          <a:bodyPr/>
          <a:lstStyle/>
          <a:p>
            <a:pPr eaLnBrk="1" hangingPunct="1"/>
            <a:r>
              <a:rPr lang="en-GB" altLang="en-US" sz="2400"/>
              <a:t>Aprox 30% of individuals experience high levels of distress (Hopwood et al., 1998; Cull et al., 1999; Fry et al., 2003). </a:t>
            </a:r>
          </a:p>
          <a:p>
            <a:pPr eaLnBrk="1" hangingPunct="1"/>
            <a:endParaRPr lang="en-GB" altLang="en-US" sz="2400"/>
          </a:p>
          <a:p>
            <a:pPr eaLnBrk="1" hangingPunct="1"/>
            <a:r>
              <a:rPr lang="en-GB" altLang="en-US" sz="2400"/>
              <a:t> Vulnerable sub-groups:  </a:t>
            </a:r>
          </a:p>
          <a:p>
            <a:pPr lvl="1" eaLnBrk="1" hangingPunct="1"/>
            <a:r>
              <a:rPr lang="en-GB" altLang="en-US" sz="2000"/>
              <a:t> younger individuals (e.g. Schwartz et al., 1995),</a:t>
            </a:r>
          </a:p>
          <a:p>
            <a:pPr lvl="1" eaLnBrk="1" hangingPunct="1"/>
            <a:r>
              <a:rPr lang="en-GB" altLang="en-US" sz="2000"/>
              <a:t>lower level of education (e.g. Vernon et al., 1997),</a:t>
            </a:r>
          </a:p>
          <a:p>
            <a:pPr lvl="1" eaLnBrk="1" hangingPunct="1"/>
            <a:r>
              <a:rPr lang="en-GB" altLang="en-US" sz="2000"/>
              <a:t>pre-existing high levels of distress (e.g. Broadstock et al., 2000a) </a:t>
            </a:r>
          </a:p>
          <a:p>
            <a:pPr lvl="1" eaLnBrk="1" hangingPunct="1"/>
            <a:r>
              <a:rPr lang="en-GB" altLang="en-US" sz="2000"/>
              <a:t>those with a tendency to seek out relevant, potentially threatening, information (Schwartz et al., 1995; Nordin et al., 2002).</a:t>
            </a:r>
          </a:p>
          <a:p>
            <a:pPr eaLnBrk="1" hangingPunct="1"/>
            <a:endParaRPr lang="en-GB" altLang="en-US" sz="2000"/>
          </a:p>
          <a:p>
            <a:pPr eaLnBrk="1" hangingPunct="1"/>
            <a:endParaRPr lang="en-GB" altLang="en-US"/>
          </a:p>
        </p:txBody>
      </p:sp>
    </p:spTree>
    <p:extLst>
      <p:ext uri="{BB962C8B-B14F-4D97-AF65-F5344CB8AC3E}">
        <p14:creationId xmlns:p14="http://schemas.microsoft.com/office/powerpoint/2010/main" val="26818587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fld id="{AB50FD55-0F4A-41C7-8961-379B0D5B8E74}" type="slidenum">
              <a:rPr lang="en-GB" altLang="en-US" sz="1400"/>
              <a:pPr eaLnBrk="1" hangingPunct="1">
                <a:spcBef>
                  <a:spcPct val="0"/>
                </a:spcBef>
                <a:buFontTx/>
                <a:buNone/>
              </a:pPr>
              <a:t>37</a:t>
            </a:fld>
            <a:endParaRPr lang="en-GB" altLang="en-US" sz="1400"/>
          </a:p>
        </p:txBody>
      </p:sp>
      <p:sp>
        <p:nvSpPr>
          <p:cNvPr id="9220" name="Rectangle 3"/>
          <p:cNvSpPr>
            <a:spLocks noGrp="1" noChangeArrowheads="1"/>
          </p:cNvSpPr>
          <p:nvPr>
            <p:ph type="body" idx="1"/>
          </p:nvPr>
        </p:nvSpPr>
        <p:spPr>
          <a:xfrm>
            <a:off x="1645024" y="730531"/>
            <a:ext cx="8229600" cy="5113337"/>
          </a:xfrm>
        </p:spPr>
        <p:txBody>
          <a:bodyPr/>
          <a:lstStyle/>
          <a:p>
            <a:pPr eaLnBrk="1" hangingPunct="1">
              <a:lnSpc>
                <a:spcPct val="90000"/>
              </a:lnSpc>
              <a:buFontTx/>
              <a:buNone/>
            </a:pPr>
            <a:r>
              <a:rPr lang="en-GB" altLang="en-US" sz="2400" dirty="0"/>
              <a:t>High levels of psychological distress:- </a:t>
            </a:r>
          </a:p>
          <a:p>
            <a:pPr eaLnBrk="1" hangingPunct="1">
              <a:lnSpc>
                <a:spcPct val="90000"/>
              </a:lnSpc>
              <a:buFontTx/>
              <a:buNone/>
            </a:pPr>
            <a:endParaRPr lang="en-GB" altLang="en-US" sz="2400" dirty="0"/>
          </a:p>
          <a:p>
            <a:pPr eaLnBrk="1" hangingPunct="1">
              <a:lnSpc>
                <a:spcPct val="90000"/>
              </a:lnSpc>
            </a:pPr>
            <a:r>
              <a:rPr lang="en-GB" altLang="en-US" sz="2000" dirty="0"/>
              <a:t>affect comprehension of risk information (Kent et al., 2000; </a:t>
            </a:r>
            <a:r>
              <a:rPr lang="en-GB" altLang="en-US" sz="2000" dirty="0" err="1"/>
              <a:t>Meiser</a:t>
            </a:r>
            <a:r>
              <a:rPr lang="en-GB" altLang="en-US" sz="2000" dirty="0"/>
              <a:t> et al., 2001a)</a:t>
            </a:r>
          </a:p>
          <a:p>
            <a:pPr eaLnBrk="1" hangingPunct="1">
              <a:lnSpc>
                <a:spcPct val="90000"/>
              </a:lnSpc>
            </a:pPr>
            <a:endParaRPr lang="en-GB" altLang="en-US" sz="2000" dirty="0"/>
          </a:p>
          <a:p>
            <a:pPr eaLnBrk="1" hangingPunct="1">
              <a:lnSpc>
                <a:spcPct val="90000"/>
              </a:lnSpc>
            </a:pPr>
            <a:r>
              <a:rPr lang="en-GB" altLang="en-US" sz="2000" dirty="0"/>
              <a:t>reduce adherence to screening and self examination (e.g. </a:t>
            </a:r>
            <a:r>
              <a:rPr lang="en-GB" altLang="en-US" sz="2000" dirty="0" err="1"/>
              <a:t>Lerman</a:t>
            </a:r>
            <a:r>
              <a:rPr lang="en-GB" altLang="en-US" sz="2000" dirty="0"/>
              <a:t> et al., 1991; </a:t>
            </a:r>
            <a:r>
              <a:rPr lang="en-GB" altLang="en-US" sz="2000" dirty="0" err="1"/>
              <a:t>Stefanek</a:t>
            </a:r>
            <a:r>
              <a:rPr lang="en-GB" altLang="en-US" sz="2000" dirty="0"/>
              <a:t> &amp; Wilcox, 1991; </a:t>
            </a:r>
            <a:r>
              <a:rPr lang="en-GB" altLang="en-US" sz="2000" dirty="0" err="1"/>
              <a:t>Diefenbach</a:t>
            </a:r>
            <a:r>
              <a:rPr lang="en-GB" altLang="en-US" sz="2000" dirty="0"/>
              <a:t> et al., 1999) </a:t>
            </a:r>
          </a:p>
          <a:p>
            <a:pPr eaLnBrk="1" hangingPunct="1">
              <a:lnSpc>
                <a:spcPct val="90000"/>
              </a:lnSpc>
            </a:pPr>
            <a:endParaRPr lang="en-GB" altLang="en-US" sz="2000" dirty="0"/>
          </a:p>
          <a:p>
            <a:pPr eaLnBrk="1" hangingPunct="1">
              <a:lnSpc>
                <a:spcPct val="90000"/>
              </a:lnSpc>
            </a:pPr>
            <a:r>
              <a:rPr lang="en-GB" altLang="en-US" sz="2000" dirty="0"/>
              <a:t>associated with a greater intention to undergo risk reducing prophylactic surgery (</a:t>
            </a:r>
            <a:r>
              <a:rPr lang="en-GB" altLang="en-US" sz="2000" dirty="0" err="1"/>
              <a:t>Meiser</a:t>
            </a:r>
            <a:r>
              <a:rPr lang="en-GB" altLang="en-US" sz="2000" dirty="0"/>
              <a:t> et al., 1999; van </a:t>
            </a:r>
            <a:r>
              <a:rPr lang="en-GB" altLang="en-US" sz="2000" dirty="0" err="1"/>
              <a:t>Dijk</a:t>
            </a:r>
            <a:r>
              <a:rPr lang="en-GB" altLang="en-US" sz="2000" dirty="0"/>
              <a:t> et al., 2003).</a:t>
            </a:r>
          </a:p>
          <a:p>
            <a:pPr eaLnBrk="1" hangingPunct="1">
              <a:lnSpc>
                <a:spcPct val="90000"/>
              </a:lnSpc>
            </a:pPr>
            <a:endParaRPr lang="en-GB" altLang="en-US" sz="2000" dirty="0"/>
          </a:p>
          <a:p>
            <a:pPr eaLnBrk="1" hangingPunct="1">
              <a:lnSpc>
                <a:spcPct val="90000"/>
              </a:lnSpc>
            </a:pPr>
            <a:r>
              <a:rPr lang="en-GB" altLang="en-US" sz="2000" dirty="0"/>
              <a:t>may decline or drop out of the risk assessment or genetic testing process (Kent et al., 2000; Fry et al., 2003) and thus lose access to specialist support and advice.</a:t>
            </a:r>
          </a:p>
        </p:txBody>
      </p:sp>
    </p:spTree>
    <p:extLst>
      <p:ext uri="{BB962C8B-B14F-4D97-AF65-F5344CB8AC3E}">
        <p14:creationId xmlns:p14="http://schemas.microsoft.com/office/powerpoint/2010/main" val="372851197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2934"/>
            <a:ext cx="10515600" cy="1325563"/>
          </a:xfrm>
        </p:spPr>
        <p:txBody>
          <a:bodyPr/>
          <a:lstStyle/>
          <a:p>
            <a:r>
              <a:rPr lang="en-GB" dirty="0" smtClean="0"/>
              <a:t>Stress and health </a:t>
            </a:r>
            <a:endParaRPr lang="en-GB" dirty="0"/>
          </a:p>
        </p:txBody>
      </p:sp>
      <p:sp>
        <p:nvSpPr>
          <p:cNvPr id="3" name="Content Placeholder 2"/>
          <p:cNvSpPr>
            <a:spLocks noGrp="1"/>
          </p:cNvSpPr>
          <p:nvPr>
            <p:ph idx="1"/>
          </p:nvPr>
        </p:nvSpPr>
        <p:spPr>
          <a:xfrm>
            <a:off x="838200" y="1468497"/>
            <a:ext cx="10515600" cy="4494821"/>
          </a:xfrm>
        </p:spPr>
        <p:txBody>
          <a:bodyPr/>
          <a:lstStyle/>
          <a:p>
            <a:pPr marL="0" indent="0">
              <a:buNone/>
            </a:pPr>
            <a:r>
              <a:rPr lang="en-GB" b="1" dirty="0" smtClean="0"/>
              <a:t>Stress and wound healing</a:t>
            </a:r>
          </a:p>
          <a:p>
            <a:pPr marL="0" indent="0">
              <a:buNone/>
            </a:pPr>
            <a:endParaRPr lang="en-GB" dirty="0"/>
          </a:p>
          <a:p>
            <a:pPr marL="0" indent="0">
              <a:buNone/>
            </a:pPr>
            <a:r>
              <a:rPr lang="en-GB" dirty="0" err="1" smtClean="0"/>
              <a:t>Koschwanez</a:t>
            </a:r>
            <a:r>
              <a:rPr lang="en-GB" dirty="0" smtClean="0"/>
              <a:t> et al. (2015) </a:t>
            </a:r>
          </a:p>
          <a:p>
            <a:pPr marL="0" indent="0">
              <a:buNone/>
            </a:pPr>
            <a:endParaRPr lang="en-GB" dirty="0" smtClean="0"/>
          </a:p>
          <a:p>
            <a:pPr>
              <a:buFont typeface="Wingdings" panose="05000000000000000000" pitchFamily="2" charset="2"/>
              <a:buChar char="Ø"/>
            </a:pPr>
            <a:r>
              <a:rPr lang="en-GB" sz="2400" dirty="0"/>
              <a:t>Higher psychological </a:t>
            </a:r>
            <a:r>
              <a:rPr lang="en-GB" sz="2400" dirty="0" smtClean="0"/>
              <a:t>stress </a:t>
            </a:r>
            <a:r>
              <a:rPr lang="en-GB" sz="2400" dirty="0"/>
              <a:t>associated with slower dermal wound </a:t>
            </a:r>
            <a:r>
              <a:rPr lang="en-GB" sz="2400" dirty="0" smtClean="0"/>
              <a:t>healing</a:t>
            </a:r>
          </a:p>
          <a:p>
            <a:pPr>
              <a:buFont typeface="Wingdings" panose="05000000000000000000" pitchFamily="2" charset="2"/>
              <a:buChar char="Ø"/>
            </a:pPr>
            <a:endParaRPr lang="en-GB" sz="2400" dirty="0" smtClean="0"/>
          </a:p>
          <a:p>
            <a:pPr>
              <a:buFont typeface="Wingdings" panose="05000000000000000000" pitchFamily="2" charset="2"/>
              <a:buChar char="Ø"/>
            </a:pPr>
            <a:r>
              <a:rPr lang="en-GB" sz="2400" dirty="0" smtClean="0"/>
              <a:t>The number </a:t>
            </a:r>
            <a:r>
              <a:rPr lang="en-GB" sz="2400" dirty="0"/>
              <a:t>and activation of immune cells in the skin prior to wounding are affected by stress and can impact </a:t>
            </a:r>
            <a:r>
              <a:rPr lang="en-GB" sz="2400" dirty="0" smtClean="0"/>
              <a:t>healing</a:t>
            </a:r>
            <a:endParaRPr lang="en-GB" sz="2400" dirty="0"/>
          </a:p>
          <a:p>
            <a:pPr marL="0" indent="0">
              <a:buNone/>
            </a:pPr>
            <a:endParaRPr lang="en-GB" dirty="0"/>
          </a:p>
          <a:p>
            <a:pPr marL="457200" lvl="1" indent="0">
              <a:buNone/>
            </a:pPr>
            <a:endParaRPr lang="en-GB" dirty="0"/>
          </a:p>
          <a:p>
            <a:pPr lvl="1"/>
            <a:endParaRPr lang="en-GB" dirty="0"/>
          </a:p>
        </p:txBody>
      </p:sp>
    </p:spTree>
    <p:extLst>
      <p:ext uri="{BB962C8B-B14F-4D97-AF65-F5344CB8AC3E}">
        <p14:creationId xmlns:p14="http://schemas.microsoft.com/office/powerpoint/2010/main" val="255135917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2934"/>
            <a:ext cx="10515600" cy="1325563"/>
          </a:xfrm>
        </p:spPr>
        <p:txBody>
          <a:bodyPr/>
          <a:lstStyle/>
          <a:p>
            <a:r>
              <a:rPr lang="en-GB" dirty="0" smtClean="0"/>
              <a:t>Stress and health </a:t>
            </a:r>
            <a:endParaRPr lang="en-GB" dirty="0"/>
          </a:p>
        </p:txBody>
      </p:sp>
      <p:sp>
        <p:nvSpPr>
          <p:cNvPr id="3" name="Content Placeholder 2"/>
          <p:cNvSpPr>
            <a:spLocks noGrp="1"/>
          </p:cNvSpPr>
          <p:nvPr>
            <p:ph idx="1"/>
          </p:nvPr>
        </p:nvSpPr>
        <p:spPr>
          <a:xfrm>
            <a:off x="838200" y="1468497"/>
            <a:ext cx="10515600" cy="4494821"/>
          </a:xfrm>
        </p:spPr>
        <p:txBody>
          <a:bodyPr/>
          <a:lstStyle/>
          <a:p>
            <a:pPr marL="0" indent="0">
              <a:buNone/>
            </a:pPr>
            <a:r>
              <a:rPr lang="en-GB" b="1" dirty="0" smtClean="0"/>
              <a:t>Stress and wound healing</a:t>
            </a:r>
          </a:p>
          <a:p>
            <a:pPr marL="0" indent="0">
              <a:buNone/>
            </a:pPr>
            <a:endParaRPr lang="en-GB" dirty="0"/>
          </a:p>
          <a:p>
            <a:pPr marL="0" indent="0">
              <a:buNone/>
            </a:pPr>
            <a:r>
              <a:rPr lang="en-GB" dirty="0" err="1" smtClean="0"/>
              <a:t>Koschwanez</a:t>
            </a:r>
            <a:r>
              <a:rPr lang="en-GB" dirty="0" smtClean="0"/>
              <a:t> et al. (2015) </a:t>
            </a:r>
          </a:p>
          <a:p>
            <a:pPr marL="0" indent="0">
              <a:buNone/>
            </a:pPr>
            <a:endParaRPr lang="en-GB" dirty="0" smtClean="0"/>
          </a:p>
          <a:p>
            <a:pPr>
              <a:buFont typeface="Wingdings" panose="05000000000000000000" pitchFamily="2" charset="2"/>
              <a:buChar char="Ø"/>
            </a:pPr>
            <a:r>
              <a:rPr lang="en-GB" sz="2400" dirty="0"/>
              <a:t>Higher psychological </a:t>
            </a:r>
            <a:r>
              <a:rPr lang="en-GB" sz="2400" dirty="0" smtClean="0"/>
              <a:t>stress </a:t>
            </a:r>
            <a:r>
              <a:rPr lang="en-GB" sz="2400" dirty="0"/>
              <a:t>associated with slower dermal wound </a:t>
            </a:r>
            <a:r>
              <a:rPr lang="en-GB" sz="2400" dirty="0" smtClean="0"/>
              <a:t>healing</a:t>
            </a:r>
          </a:p>
          <a:p>
            <a:pPr>
              <a:buFont typeface="Wingdings" panose="05000000000000000000" pitchFamily="2" charset="2"/>
              <a:buChar char="Ø"/>
            </a:pPr>
            <a:endParaRPr lang="en-GB" sz="2400" dirty="0" smtClean="0"/>
          </a:p>
          <a:p>
            <a:pPr>
              <a:buFont typeface="Wingdings" panose="05000000000000000000" pitchFamily="2" charset="2"/>
              <a:buChar char="Ø"/>
            </a:pPr>
            <a:r>
              <a:rPr lang="en-GB" sz="2400" dirty="0" smtClean="0"/>
              <a:t>The number </a:t>
            </a:r>
            <a:r>
              <a:rPr lang="en-GB" sz="2400" dirty="0"/>
              <a:t>and activation of immune cells in the skin prior to wounding are affected by stress and can impact </a:t>
            </a:r>
            <a:r>
              <a:rPr lang="en-GB" sz="2400" dirty="0" smtClean="0"/>
              <a:t>healing</a:t>
            </a:r>
            <a:endParaRPr lang="en-GB" sz="2400" dirty="0"/>
          </a:p>
          <a:p>
            <a:pPr marL="0" indent="0">
              <a:buNone/>
            </a:pPr>
            <a:endParaRPr lang="en-GB" dirty="0"/>
          </a:p>
          <a:p>
            <a:pPr marL="457200" lvl="1" indent="0">
              <a:buNone/>
            </a:pPr>
            <a:endParaRPr lang="en-GB" dirty="0"/>
          </a:p>
          <a:p>
            <a:pPr lvl="1"/>
            <a:endParaRPr lang="en-GB" dirty="0"/>
          </a:p>
        </p:txBody>
      </p:sp>
    </p:spTree>
    <p:extLst>
      <p:ext uri="{BB962C8B-B14F-4D97-AF65-F5344CB8AC3E}">
        <p14:creationId xmlns:p14="http://schemas.microsoft.com/office/powerpoint/2010/main" val="306650312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2934"/>
            <a:ext cx="10515600" cy="1325563"/>
          </a:xfrm>
        </p:spPr>
        <p:txBody>
          <a:bodyPr/>
          <a:lstStyle/>
          <a:p>
            <a:r>
              <a:rPr lang="en-GB" dirty="0" smtClean="0"/>
              <a:t>Stress and health </a:t>
            </a:r>
            <a:endParaRPr lang="en-GB" dirty="0"/>
          </a:p>
        </p:txBody>
      </p:sp>
      <p:sp>
        <p:nvSpPr>
          <p:cNvPr id="3" name="Content Placeholder 2"/>
          <p:cNvSpPr>
            <a:spLocks noGrp="1"/>
          </p:cNvSpPr>
          <p:nvPr>
            <p:ph idx="1"/>
          </p:nvPr>
        </p:nvSpPr>
        <p:spPr>
          <a:xfrm>
            <a:off x="838200" y="1468497"/>
            <a:ext cx="10515600" cy="4494821"/>
          </a:xfrm>
        </p:spPr>
        <p:txBody>
          <a:bodyPr/>
          <a:lstStyle/>
          <a:p>
            <a:pPr marL="0" indent="0">
              <a:buNone/>
            </a:pPr>
            <a:r>
              <a:rPr lang="en-GB" b="1" dirty="0" smtClean="0"/>
              <a:t>Stress and Cancer </a:t>
            </a:r>
          </a:p>
          <a:p>
            <a:pPr marL="0" indent="0">
              <a:buNone/>
            </a:pPr>
            <a:endParaRPr lang="en-GB" b="1" dirty="0"/>
          </a:p>
          <a:p>
            <a:pPr marL="0" indent="0">
              <a:buNone/>
            </a:pPr>
            <a:r>
              <a:rPr lang="en-GB" dirty="0" smtClean="0"/>
              <a:t>Activation </a:t>
            </a:r>
            <a:r>
              <a:rPr lang="en-GB" dirty="0"/>
              <a:t>of chronic or acute stress physiology during UV exposure can respectively suppress or enhance </a:t>
            </a:r>
            <a:r>
              <a:rPr lang="en-GB" dirty="0" smtClean="0"/>
              <a:t>anti-tumour </a:t>
            </a:r>
            <a:r>
              <a:rPr lang="en-GB" dirty="0"/>
              <a:t>immunity and correspondingly increase or decrease susceptibility to skin cancer. </a:t>
            </a:r>
            <a:endParaRPr lang="en-GB" dirty="0" smtClean="0"/>
          </a:p>
          <a:p>
            <a:pPr marL="0" indent="0">
              <a:buNone/>
            </a:pPr>
            <a:endParaRPr lang="en-GB" dirty="0"/>
          </a:p>
          <a:p>
            <a:pPr marL="0" indent="0">
              <a:buNone/>
            </a:pPr>
            <a:r>
              <a:rPr lang="en-GB" dirty="0" smtClean="0"/>
              <a:t>These </a:t>
            </a:r>
            <a:r>
              <a:rPr lang="en-GB" dirty="0"/>
              <a:t>studies add to a growing understanding of how stress affects </a:t>
            </a:r>
            <a:r>
              <a:rPr lang="en-GB" dirty="0" smtClean="0"/>
              <a:t>tumour </a:t>
            </a:r>
            <a:r>
              <a:rPr lang="en-GB" dirty="0"/>
              <a:t>development, and may provide a means for optimizing a patient's response to cancer treatment</a:t>
            </a:r>
          </a:p>
          <a:p>
            <a:pPr marL="0" indent="0">
              <a:buNone/>
            </a:pPr>
            <a:endParaRPr lang="en-GB" dirty="0"/>
          </a:p>
          <a:p>
            <a:pPr marL="457200" lvl="1" indent="0">
              <a:buNone/>
            </a:pPr>
            <a:endParaRPr lang="en-GB" dirty="0"/>
          </a:p>
          <a:p>
            <a:pPr lvl="1"/>
            <a:endParaRPr lang="en-GB" dirty="0"/>
          </a:p>
        </p:txBody>
      </p:sp>
    </p:spTree>
    <p:extLst>
      <p:ext uri="{BB962C8B-B14F-4D97-AF65-F5344CB8AC3E}">
        <p14:creationId xmlns:p14="http://schemas.microsoft.com/office/powerpoint/2010/main" val="391913793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2934"/>
            <a:ext cx="10515600" cy="1325563"/>
          </a:xfrm>
        </p:spPr>
        <p:txBody>
          <a:bodyPr/>
          <a:lstStyle/>
          <a:p>
            <a:r>
              <a:rPr lang="en-GB" dirty="0" smtClean="0"/>
              <a:t>Stress and health </a:t>
            </a:r>
            <a:endParaRPr lang="en-GB" dirty="0"/>
          </a:p>
        </p:txBody>
      </p:sp>
      <p:sp>
        <p:nvSpPr>
          <p:cNvPr id="3" name="Content Placeholder 2"/>
          <p:cNvSpPr>
            <a:spLocks noGrp="1"/>
          </p:cNvSpPr>
          <p:nvPr>
            <p:ph idx="1"/>
          </p:nvPr>
        </p:nvSpPr>
        <p:spPr>
          <a:xfrm>
            <a:off x="838200" y="1468497"/>
            <a:ext cx="10515600" cy="4494821"/>
          </a:xfrm>
        </p:spPr>
        <p:txBody>
          <a:bodyPr/>
          <a:lstStyle/>
          <a:p>
            <a:pPr marL="0" indent="0">
              <a:buNone/>
            </a:pPr>
            <a:r>
              <a:rPr lang="en-GB" b="1" dirty="0" smtClean="0"/>
              <a:t>Stress and Cancer </a:t>
            </a:r>
          </a:p>
          <a:p>
            <a:pPr marL="0" indent="0">
              <a:buNone/>
            </a:pPr>
            <a:endParaRPr lang="en-GB" b="1" dirty="0" smtClean="0"/>
          </a:p>
          <a:p>
            <a:pPr marL="0" indent="0">
              <a:buNone/>
            </a:pPr>
            <a:r>
              <a:rPr lang="en-GB" b="1" dirty="0" err="1" smtClean="0"/>
              <a:t>Amiel</a:t>
            </a:r>
            <a:r>
              <a:rPr lang="en-GB" b="1" dirty="0" smtClean="0"/>
              <a:t> et al. (2016) The importance of stress management amongst </a:t>
            </a:r>
            <a:r>
              <a:rPr lang="en-GB" b="1" dirty="0" err="1" smtClean="0"/>
              <a:t>postresection</a:t>
            </a:r>
            <a:r>
              <a:rPr lang="en-GB" b="1" dirty="0" smtClean="0"/>
              <a:t> breast cancer patients</a:t>
            </a:r>
          </a:p>
          <a:p>
            <a:pPr marL="0" indent="0">
              <a:buNone/>
            </a:pPr>
            <a:endParaRPr lang="en-GB" b="1" dirty="0"/>
          </a:p>
          <a:p>
            <a:pPr marL="0" indent="0">
              <a:buNone/>
            </a:pPr>
            <a:r>
              <a:rPr lang="en-GB" dirty="0"/>
              <a:t>Stress among postsurgical breast cancer (PS-</a:t>
            </a:r>
            <a:r>
              <a:rPr lang="en-GB" dirty="0" err="1"/>
              <a:t>BCa</a:t>
            </a:r>
            <a:r>
              <a:rPr lang="en-GB" dirty="0"/>
              <a:t>) patients can affect biological processes that regulate the endocrine and immune systems and these influences can have long-term effects on disease outcomes</a:t>
            </a:r>
          </a:p>
          <a:p>
            <a:pPr marL="457200" lvl="1" indent="0">
              <a:buNone/>
            </a:pPr>
            <a:endParaRPr lang="en-GB" dirty="0"/>
          </a:p>
          <a:p>
            <a:pPr lvl="1"/>
            <a:endParaRPr lang="en-GB" dirty="0"/>
          </a:p>
        </p:txBody>
      </p:sp>
    </p:spTree>
    <p:extLst>
      <p:ext uri="{BB962C8B-B14F-4D97-AF65-F5344CB8AC3E}">
        <p14:creationId xmlns:p14="http://schemas.microsoft.com/office/powerpoint/2010/main" val="320720329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TotalTime>
  <Words>2402</Words>
  <Application>Microsoft Office PowerPoint</Application>
  <PresentationFormat>Widescreen</PresentationFormat>
  <Paragraphs>283</Paragraphs>
  <Slides>41</Slides>
  <Notes>13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48" baseType="lpstr">
      <vt:lpstr>Arial</vt:lpstr>
      <vt:lpstr>Calibri</vt:lpstr>
      <vt:lpstr>Calibri Light</vt:lpstr>
      <vt:lpstr>Times New Roman</vt:lpstr>
      <vt:lpstr>Wingdings</vt:lpstr>
      <vt:lpstr>Office Theme</vt:lpstr>
      <vt:lpstr>Chart</vt:lpstr>
      <vt:lpstr>Psychology, Health &amp; Medicine:   Stress, Immunity &amp; Health </vt:lpstr>
      <vt:lpstr>Session overview</vt:lpstr>
      <vt:lpstr>PowerPoint Presentation</vt:lpstr>
      <vt:lpstr>What is stress?</vt:lpstr>
      <vt:lpstr>Stress as a stimulus</vt:lpstr>
      <vt:lpstr>PowerPoint Presentation</vt:lpstr>
      <vt:lpstr>PowerPoint Presentation</vt:lpstr>
      <vt:lpstr>Selye’s 1946 General Adaptation Syndrome </vt:lpstr>
      <vt:lpstr>PowerPoint Presentation</vt:lpstr>
      <vt:lpstr>Transactional/interactional models of stress and coping </vt:lpstr>
      <vt:lpstr>The transactional model of stress and coping  (Lazarus &amp; Folkman, 1984)  </vt:lpstr>
      <vt:lpstr>PowerPoint Presentation</vt:lpstr>
      <vt:lpstr>PowerPoint Presentation</vt:lpstr>
      <vt:lpstr>What is coping?</vt:lpstr>
      <vt:lpstr>PowerPoint Presentation</vt:lpstr>
      <vt:lpstr>Dimensions of Coping </vt:lpstr>
      <vt:lpstr>Problem-focused Coping </vt:lpstr>
      <vt:lpstr>Emotion-focused coping</vt:lpstr>
      <vt:lpstr>Avoidance-oriented coping </vt:lpstr>
      <vt:lpstr>Coping with genetic assessment</vt:lpstr>
      <vt:lpstr>Worries about being at risk:  how patients would cope if found to be at increased risk of cancer</vt:lpstr>
      <vt:lpstr>Avoidant coping: can putting your head in the sand ever be a good thing?</vt:lpstr>
      <vt:lpstr>PowerPoint Presentation</vt:lpstr>
      <vt:lpstr>PowerPoint Presentation</vt:lpstr>
      <vt:lpstr>PowerPoint Presentation</vt:lpstr>
      <vt:lpstr>PowerPoint Presentation</vt:lpstr>
      <vt:lpstr>Is a patient an information seeker.....</vt:lpstr>
      <vt:lpstr>N:B Monitoring V Blunting (Miller)</vt:lpstr>
      <vt:lpstr>Coping Effectiveness</vt:lpstr>
      <vt:lpstr>The “goodness of fit hypothesis”</vt:lpstr>
      <vt:lpstr>Coping Effectiveness Training &amp; The “goodness of fit hypothesis”</vt:lpstr>
      <vt:lpstr>Control......</vt:lpstr>
      <vt:lpstr>The role of positive emotions in coping </vt:lpstr>
      <vt:lpstr>Excellent video from Professor Susan Folkman</vt:lpstr>
      <vt:lpstr>Why is managing stress in health important?</vt:lpstr>
      <vt:lpstr>e.g. Coping with genetic assessment/ testing</vt:lpstr>
      <vt:lpstr>PowerPoint Presentation</vt:lpstr>
      <vt:lpstr>Stress and health </vt:lpstr>
      <vt:lpstr>Stress and health </vt:lpstr>
      <vt:lpstr>Stress and health </vt:lpstr>
      <vt:lpstr>Stress and health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Arousal &amp; Performance</dc:title>
  <dc:creator>Ceri Phelps</dc:creator>
  <cp:lastModifiedBy>Ceri Phelps</cp:lastModifiedBy>
  <cp:revision>40</cp:revision>
  <dcterms:created xsi:type="dcterms:W3CDTF">2016-11-09T12:57:29Z</dcterms:created>
  <dcterms:modified xsi:type="dcterms:W3CDTF">2018-10-23T07:05:22Z</dcterms:modified>
</cp:coreProperties>
</file>