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672" r:id="rId2"/>
    <p:sldMasterId id="2147483684" r:id="rId3"/>
    <p:sldMasterId id="2147483648" r:id="rId4"/>
  </p:sldMasterIdLst>
  <p:notesMasterIdLst>
    <p:notesMasterId r:id="rId77"/>
  </p:notesMasterIdLst>
  <p:sldIdLst>
    <p:sldId id="256" r:id="rId5"/>
    <p:sldId id="265" r:id="rId6"/>
    <p:sldId id="266" r:id="rId7"/>
    <p:sldId id="329" r:id="rId8"/>
    <p:sldId id="261" r:id="rId9"/>
    <p:sldId id="262" r:id="rId10"/>
    <p:sldId id="260" r:id="rId11"/>
    <p:sldId id="326" r:id="rId12"/>
    <p:sldId id="259" r:id="rId13"/>
    <p:sldId id="258" r:id="rId14"/>
    <p:sldId id="257" r:id="rId15"/>
    <p:sldId id="325" r:id="rId16"/>
    <p:sldId id="324" r:id="rId17"/>
    <p:sldId id="323" r:id="rId18"/>
    <p:sldId id="322" r:id="rId19"/>
    <p:sldId id="321" r:id="rId20"/>
    <p:sldId id="320" r:id="rId21"/>
    <p:sldId id="319" r:id="rId22"/>
    <p:sldId id="318" r:id="rId23"/>
    <p:sldId id="317" r:id="rId24"/>
    <p:sldId id="316" r:id="rId25"/>
    <p:sldId id="315" r:id="rId26"/>
    <p:sldId id="314" r:id="rId27"/>
    <p:sldId id="313" r:id="rId28"/>
    <p:sldId id="312" r:id="rId29"/>
    <p:sldId id="311" r:id="rId30"/>
    <p:sldId id="310" r:id="rId31"/>
    <p:sldId id="309" r:id="rId32"/>
    <p:sldId id="308" r:id="rId33"/>
    <p:sldId id="307" r:id="rId34"/>
    <p:sldId id="306" r:id="rId35"/>
    <p:sldId id="305" r:id="rId36"/>
    <p:sldId id="304" r:id="rId37"/>
    <p:sldId id="303" r:id="rId38"/>
    <p:sldId id="302" r:id="rId39"/>
    <p:sldId id="301" r:id="rId40"/>
    <p:sldId id="300" r:id="rId41"/>
    <p:sldId id="299" r:id="rId42"/>
    <p:sldId id="298" r:id="rId43"/>
    <p:sldId id="297" r:id="rId44"/>
    <p:sldId id="296" r:id="rId45"/>
    <p:sldId id="295" r:id="rId46"/>
    <p:sldId id="294" r:id="rId47"/>
    <p:sldId id="293" r:id="rId48"/>
    <p:sldId id="292" r:id="rId49"/>
    <p:sldId id="291" r:id="rId50"/>
    <p:sldId id="290" r:id="rId51"/>
    <p:sldId id="289" r:id="rId52"/>
    <p:sldId id="288" r:id="rId53"/>
    <p:sldId id="328" r:id="rId54"/>
    <p:sldId id="327" r:id="rId55"/>
    <p:sldId id="287" r:id="rId56"/>
    <p:sldId id="286" r:id="rId57"/>
    <p:sldId id="285" r:id="rId58"/>
    <p:sldId id="284" r:id="rId59"/>
    <p:sldId id="283" r:id="rId60"/>
    <p:sldId id="282" r:id="rId61"/>
    <p:sldId id="281" r:id="rId62"/>
    <p:sldId id="280" r:id="rId63"/>
    <p:sldId id="279" r:id="rId64"/>
    <p:sldId id="278" r:id="rId65"/>
    <p:sldId id="277" r:id="rId66"/>
    <p:sldId id="276" r:id="rId67"/>
    <p:sldId id="275" r:id="rId68"/>
    <p:sldId id="274" r:id="rId69"/>
    <p:sldId id="273" r:id="rId70"/>
    <p:sldId id="272" r:id="rId71"/>
    <p:sldId id="271" r:id="rId72"/>
    <p:sldId id="270" r:id="rId73"/>
    <p:sldId id="269" r:id="rId74"/>
    <p:sldId id="268" r:id="rId75"/>
    <p:sldId id="267" r:id="rId7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A0E12-B1B3-4CAC-8259-D7D439609DB2}" v="378" dt="2023-10-06T08:51:47.833"/>
    <p1510:client id="{2D304D44-E108-5569-D7AF-1E808A428687}" v="92" dt="2023-10-06T09:34:35.341"/>
    <p1510:client id="{41D35CC8-5B4A-7168-FA31-A0C411727B88}" v="185" dt="2023-10-16T08:24:28.182"/>
    <p1510:client id="{E8B5C596-1F95-980F-ABDE-B2ABCA2000AF}" v="12" dt="2023-10-11T15:00:45.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E8B5C596-1F95-980F-ABDE-B2ABCA2000AF}"/>
    <pc:docChg chg="modSld sldOrd">
      <pc:chgData name="Sadie France" userId="S::s.france@uwtsd.ac.uk::b7d6a976-0449-421d-8e4f-ccb524b7ca6e" providerId="AD" clId="Web-{E8B5C596-1F95-980F-ABDE-B2ABCA2000AF}" dt="2023-10-11T15:00:45.862" v="15" actId="20577"/>
      <pc:docMkLst>
        <pc:docMk/>
      </pc:docMkLst>
      <pc:sldChg chg="modSp">
        <pc:chgData name="Sadie France" userId="S::s.france@uwtsd.ac.uk::b7d6a976-0449-421d-8e4f-ccb524b7ca6e" providerId="AD" clId="Web-{E8B5C596-1F95-980F-ABDE-B2ABCA2000AF}" dt="2023-10-11T15:00:45.862" v="15" actId="20577"/>
        <pc:sldMkLst>
          <pc:docMk/>
          <pc:sldMk cId="908218534" sldId="265"/>
        </pc:sldMkLst>
        <pc:spChg chg="mod">
          <ac:chgData name="Sadie France" userId="S::s.france@uwtsd.ac.uk::b7d6a976-0449-421d-8e4f-ccb524b7ca6e" providerId="AD" clId="Web-{E8B5C596-1F95-980F-ABDE-B2ABCA2000AF}" dt="2023-10-11T15:00:45.862" v="15" actId="20577"/>
          <ac:spMkLst>
            <pc:docMk/>
            <pc:sldMk cId="908218534" sldId="265"/>
            <ac:spMk id="3" creationId="{D740A7F2-2A25-F0E8-17B4-B0773389FEFA}"/>
          </ac:spMkLst>
        </pc:spChg>
      </pc:sldChg>
      <pc:sldChg chg="modSp">
        <pc:chgData name="Sadie France" userId="S::s.france@uwtsd.ac.uk::b7d6a976-0449-421d-8e4f-ccb524b7ca6e" providerId="AD" clId="Web-{E8B5C596-1F95-980F-ABDE-B2ABCA2000AF}" dt="2023-10-11T14:40:59.635" v="6" actId="20577"/>
        <pc:sldMkLst>
          <pc:docMk/>
          <pc:sldMk cId="215445058" sldId="268"/>
        </pc:sldMkLst>
        <pc:graphicFrameChg chg="modGraphic">
          <ac:chgData name="Sadie France" userId="S::s.france@uwtsd.ac.uk::b7d6a976-0449-421d-8e4f-ccb524b7ca6e" providerId="AD" clId="Web-{E8B5C596-1F95-980F-ABDE-B2ABCA2000AF}" dt="2023-10-11T14:40:59.635" v="6" actId="20577"/>
          <ac:graphicFrameMkLst>
            <pc:docMk/>
            <pc:sldMk cId="215445058" sldId="268"/>
            <ac:graphicFrameMk id="5" creationId="{D34EDBCE-61E9-729A-3944-232BCF34AD08}"/>
          </ac:graphicFrameMkLst>
        </pc:graphicFrameChg>
      </pc:sldChg>
      <pc:sldChg chg="ord">
        <pc:chgData name="Sadie France" userId="S::s.france@uwtsd.ac.uk::b7d6a976-0449-421d-8e4f-ccb524b7ca6e" providerId="AD" clId="Web-{E8B5C596-1F95-980F-ABDE-B2ABCA2000AF}" dt="2023-10-11T14:40:41.463" v="2"/>
        <pc:sldMkLst>
          <pc:docMk/>
          <pc:sldMk cId="2507249074" sldId="270"/>
        </pc:sldMkLst>
      </pc:sldChg>
    </pc:docChg>
  </pc:docChgLst>
  <pc:docChgLst>
    <pc:chgData name="Sadie France" userId="S::s.france@uwtsd.ac.uk::b7d6a976-0449-421d-8e4f-ccb524b7ca6e" providerId="AD" clId="Web-{41D35CC8-5B4A-7168-FA31-A0C411727B88}"/>
    <pc:docChg chg="addSld modSld sldOrd">
      <pc:chgData name="Sadie France" userId="S::s.france@uwtsd.ac.uk::b7d6a976-0449-421d-8e4f-ccb524b7ca6e" providerId="AD" clId="Web-{41D35CC8-5B4A-7168-FA31-A0C411727B88}" dt="2023-10-16T08:24:28.182" v="126" actId="20577"/>
      <pc:docMkLst>
        <pc:docMk/>
      </pc:docMkLst>
      <pc:sldChg chg="modSp">
        <pc:chgData name="Sadie France" userId="S::s.france@uwtsd.ac.uk::b7d6a976-0449-421d-8e4f-ccb524b7ca6e" providerId="AD" clId="Web-{41D35CC8-5B4A-7168-FA31-A0C411727B88}" dt="2023-10-16T08:24:28.182" v="126" actId="20577"/>
        <pc:sldMkLst>
          <pc:docMk/>
          <pc:sldMk cId="109857222" sldId="256"/>
        </pc:sldMkLst>
        <pc:spChg chg="mod">
          <ac:chgData name="Sadie France" userId="S::s.france@uwtsd.ac.uk::b7d6a976-0449-421d-8e4f-ccb524b7ca6e" providerId="AD" clId="Web-{41D35CC8-5B4A-7168-FA31-A0C411727B88}" dt="2023-10-16T08:24:28.182" v="126" actId="20577"/>
          <ac:spMkLst>
            <pc:docMk/>
            <pc:sldMk cId="109857222" sldId="256"/>
            <ac:spMk id="3" creationId="{00000000-0000-0000-0000-000000000000}"/>
          </ac:spMkLst>
        </pc:spChg>
      </pc:sldChg>
      <pc:sldChg chg="addSp modSp mod setBg">
        <pc:chgData name="Sadie France" userId="S::s.france@uwtsd.ac.uk::b7d6a976-0449-421d-8e4f-ccb524b7ca6e" providerId="AD" clId="Web-{41D35CC8-5B4A-7168-FA31-A0C411727B88}" dt="2023-10-16T08:21:43.958" v="93"/>
        <pc:sldMkLst>
          <pc:docMk/>
          <pc:sldMk cId="908218534" sldId="265"/>
        </pc:sldMkLst>
        <pc:spChg chg="mod">
          <ac:chgData name="Sadie France" userId="S::s.france@uwtsd.ac.uk::b7d6a976-0449-421d-8e4f-ccb524b7ca6e" providerId="AD" clId="Web-{41D35CC8-5B4A-7168-FA31-A0C411727B88}" dt="2023-10-16T08:21:43.958" v="93"/>
          <ac:spMkLst>
            <pc:docMk/>
            <pc:sldMk cId="908218534" sldId="265"/>
            <ac:spMk id="2" creationId="{5AEB2A5F-A9CB-87A3-B8AD-C95811C090CB}"/>
          </ac:spMkLst>
        </pc:spChg>
        <pc:spChg chg="mod">
          <ac:chgData name="Sadie France" userId="S::s.france@uwtsd.ac.uk::b7d6a976-0449-421d-8e4f-ccb524b7ca6e" providerId="AD" clId="Web-{41D35CC8-5B4A-7168-FA31-A0C411727B88}" dt="2023-10-16T08:21:43.958" v="93"/>
          <ac:spMkLst>
            <pc:docMk/>
            <pc:sldMk cId="908218534" sldId="265"/>
            <ac:spMk id="3" creationId="{D740A7F2-2A25-F0E8-17B4-B0773389FEFA}"/>
          </ac:spMkLst>
        </pc:spChg>
        <pc:spChg chg="add">
          <ac:chgData name="Sadie France" userId="S::s.france@uwtsd.ac.uk::b7d6a976-0449-421d-8e4f-ccb524b7ca6e" providerId="AD" clId="Web-{41D35CC8-5B4A-7168-FA31-A0C411727B88}" dt="2023-10-16T08:21:43.958" v="93"/>
          <ac:spMkLst>
            <pc:docMk/>
            <pc:sldMk cId="908218534" sldId="265"/>
            <ac:spMk id="9" creationId="{9F7D5CDA-D291-4307-BF55-1381FED29634}"/>
          </ac:spMkLst>
        </pc:spChg>
        <pc:spChg chg="add">
          <ac:chgData name="Sadie France" userId="S::s.france@uwtsd.ac.uk::b7d6a976-0449-421d-8e4f-ccb524b7ca6e" providerId="AD" clId="Web-{41D35CC8-5B4A-7168-FA31-A0C411727B88}" dt="2023-10-16T08:21:43.958" v="93"/>
          <ac:spMkLst>
            <pc:docMk/>
            <pc:sldMk cId="908218534" sldId="265"/>
            <ac:spMk id="11" creationId="{59B296B9-C5A5-4E4F-9B60-C907B5F1466C}"/>
          </ac:spMkLst>
        </pc:spChg>
        <pc:spChg chg="add">
          <ac:chgData name="Sadie France" userId="S::s.france@uwtsd.ac.uk::b7d6a976-0449-421d-8e4f-ccb524b7ca6e" providerId="AD" clId="Web-{41D35CC8-5B4A-7168-FA31-A0C411727B88}" dt="2023-10-16T08:21:43.958" v="93"/>
          <ac:spMkLst>
            <pc:docMk/>
            <pc:sldMk cId="908218534" sldId="265"/>
            <ac:spMk id="13" creationId="{D0300FD3-5AF1-6305-15FA-9078072672E2}"/>
          </ac:spMkLst>
        </pc:spChg>
        <pc:picChg chg="add">
          <ac:chgData name="Sadie France" userId="S::s.france@uwtsd.ac.uk::b7d6a976-0449-421d-8e4f-ccb524b7ca6e" providerId="AD" clId="Web-{41D35CC8-5B4A-7168-FA31-A0C411727B88}" dt="2023-10-16T08:21:43.958" v="93"/>
          <ac:picMkLst>
            <pc:docMk/>
            <pc:sldMk cId="908218534" sldId="265"/>
            <ac:picMk id="5" creationId="{9FEB300E-9425-FD83-9481-28C30B0BCB5A}"/>
          </ac:picMkLst>
        </pc:picChg>
      </pc:sldChg>
      <pc:sldChg chg="modSp ord">
        <pc:chgData name="Sadie France" userId="S::s.france@uwtsd.ac.uk::b7d6a976-0449-421d-8e4f-ccb524b7ca6e" providerId="AD" clId="Web-{41D35CC8-5B4A-7168-FA31-A0C411727B88}" dt="2023-10-16T08:21:45.724" v="94"/>
        <pc:sldMkLst>
          <pc:docMk/>
          <pc:sldMk cId="1300676505" sldId="266"/>
        </pc:sldMkLst>
        <pc:spChg chg="mod">
          <ac:chgData name="Sadie France" userId="S::s.france@uwtsd.ac.uk::b7d6a976-0449-421d-8e4f-ccb524b7ca6e" providerId="AD" clId="Web-{41D35CC8-5B4A-7168-FA31-A0C411727B88}" dt="2023-10-16T08:17:57.561" v="23" actId="20577"/>
          <ac:spMkLst>
            <pc:docMk/>
            <pc:sldMk cId="1300676505" sldId="266"/>
            <ac:spMk id="3" creationId="{0516A3FD-946B-3297-E793-C9024B22EE71}"/>
          </ac:spMkLst>
        </pc:spChg>
      </pc:sldChg>
      <pc:sldChg chg="modSp">
        <pc:chgData name="Sadie France" userId="S::s.france@uwtsd.ac.uk::b7d6a976-0449-421d-8e4f-ccb524b7ca6e" providerId="AD" clId="Web-{41D35CC8-5B4A-7168-FA31-A0C411727B88}" dt="2023-10-16T08:24:01.775" v="125" actId="20577"/>
        <pc:sldMkLst>
          <pc:docMk/>
          <pc:sldMk cId="493868374" sldId="272"/>
        </pc:sldMkLst>
        <pc:spChg chg="mod">
          <ac:chgData name="Sadie France" userId="S::s.france@uwtsd.ac.uk::b7d6a976-0449-421d-8e4f-ccb524b7ca6e" providerId="AD" clId="Web-{41D35CC8-5B4A-7168-FA31-A0C411727B88}" dt="2023-10-16T08:24:01.775" v="125" actId="20577"/>
          <ac:spMkLst>
            <pc:docMk/>
            <pc:sldMk cId="493868374" sldId="272"/>
            <ac:spMk id="3" creationId="{D6E88476-E077-1767-A32D-C34BAE971371}"/>
          </ac:spMkLst>
        </pc:spChg>
      </pc:sldChg>
      <pc:sldChg chg="modSp">
        <pc:chgData name="Sadie France" userId="S::s.france@uwtsd.ac.uk::b7d6a976-0449-421d-8e4f-ccb524b7ca6e" providerId="AD" clId="Web-{41D35CC8-5B4A-7168-FA31-A0C411727B88}" dt="2023-10-16T08:22:52.554" v="120" actId="20577"/>
        <pc:sldMkLst>
          <pc:docMk/>
          <pc:sldMk cId="138722539" sldId="287"/>
        </pc:sldMkLst>
        <pc:spChg chg="mod">
          <ac:chgData name="Sadie France" userId="S::s.france@uwtsd.ac.uk::b7d6a976-0449-421d-8e4f-ccb524b7ca6e" providerId="AD" clId="Web-{41D35CC8-5B4A-7168-FA31-A0C411727B88}" dt="2023-10-16T08:22:52.554" v="120" actId="20577"/>
          <ac:spMkLst>
            <pc:docMk/>
            <pc:sldMk cId="138722539" sldId="287"/>
            <ac:spMk id="4" creationId="{CBE80086-97BD-8B08-1FB7-198D489DDAB4}"/>
          </ac:spMkLst>
        </pc:spChg>
      </pc:sldChg>
      <pc:sldChg chg="addSp delSp modSp new mod setBg addAnim setClrOvrMap">
        <pc:chgData name="Sadie France" userId="S::s.france@uwtsd.ac.uk::b7d6a976-0449-421d-8e4f-ccb524b7ca6e" providerId="AD" clId="Web-{41D35CC8-5B4A-7168-FA31-A0C411727B88}" dt="2023-10-16T08:18:28.093" v="56"/>
        <pc:sldMkLst>
          <pc:docMk/>
          <pc:sldMk cId="2919422315" sldId="329"/>
        </pc:sldMkLst>
        <pc:spChg chg="mod">
          <ac:chgData name="Sadie France" userId="S::s.france@uwtsd.ac.uk::b7d6a976-0449-421d-8e4f-ccb524b7ca6e" providerId="AD" clId="Web-{41D35CC8-5B4A-7168-FA31-A0C411727B88}" dt="2023-10-16T08:18:28.093" v="55"/>
          <ac:spMkLst>
            <pc:docMk/>
            <pc:sldMk cId="2919422315" sldId="329"/>
            <ac:spMk id="2" creationId="{A39FAA40-6015-094F-1FA1-C87A9C567F97}"/>
          </ac:spMkLst>
        </pc:spChg>
        <pc:spChg chg="del mod">
          <ac:chgData name="Sadie France" userId="S::s.france@uwtsd.ac.uk::b7d6a976-0449-421d-8e4f-ccb524b7ca6e" providerId="AD" clId="Web-{41D35CC8-5B4A-7168-FA31-A0C411727B88}" dt="2023-10-16T08:17:14.044" v="14"/>
          <ac:spMkLst>
            <pc:docMk/>
            <pc:sldMk cId="2919422315" sldId="329"/>
            <ac:spMk id="3" creationId="{1B54B0D1-65D2-E9FF-521F-E9B6F2CA2159}"/>
          </ac:spMkLst>
        </pc:spChg>
        <pc:spChg chg="add del mod">
          <ac:chgData name="Sadie France" userId="S::s.france@uwtsd.ac.uk::b7d6a976-0449-421d-8e4f-ccb524b7ca6e" providerId="AD" clId="Web-{41D35CC8-5B4A-7168-FA31-A0C411727B88}" dt="2023-10-16T08:17:26.138" v="16"/>
          <ac:spMkLst>
            <pc:docMk/>
            <pc:sldMk cId="2919422315" sldId="329"/>
            <ac:spMk id="6" creationId="{0F127939-17D7-DEB0-BBF8-25D2EFE3F449}"/>
          </ac:spMkLst>
        </pc:spChg>
        <pc:spChg chg="add del mod">
          <ac:chgData name="Sadie France" userId="S::s.france@uwtsd.ac.uk::b7d6a976-0449-421d-8e4f-ccb524b7ca6e" providerId="AD" clId="Web-{41D35CC8-5B4A-7168-FA31-A0C411727B88}" dt="2023-10-16T08:18:28.093" v="55"/>
          <ac:spMkLst>
            <pc:docMk/>
            <pc:sldMk cId="2919422315" sldId="329"/>
            <ac:spMk id="9" creationId="{08AA49D5-C122-DCBC-535E-46843FB787C8}"/>
          </ac:spMkLst>
        </pc:spChg>
        <pc:spChg chg="add del mod">
          <ac:chgData name="Sadie France" userId="S::s.france@uwtsd.ac.uk::b7d6a976-0449-421d-8e4f-ccb524b7ca6e" providerId="AD" clId="Web-{41D35CC8-5B4A-7168-FA31-A0C411727B88}" dt="2023-10-16T08:17:54.655" v="21"/>
          <ac:spMkLst>
            <pc:docMk/>
            <pc:sldMk cId="2919422315" sldId="329"/>
            <ac:spMk id="12" creationId="{E48A8D7F-6673-7C93-FAFF-98466DEB966B}"/>
          </ac:spMkLst>
        </pc:spChg>
        <pc:spChg chg="add">
          <ac:chgData name="Sadie France" userId="S::s.france@uwtsd.ac.uk::b7d6a976-0449-421d-8e4f-ccb524b7ca6e" providerId="AD" clId="Web-{41D35CC8-5B4A-7168-FA31-A0C411727B88}" dt="2023-10-16T08:18:28.093" v="55"/>
          <ac:spMkLst>
            <pc:docMk/>
            <pc:sldMk cId="2919422315" sldId="329"/>
            <ac:spMk id="15" creationId="{71B2258F-86CA-4D4D-8270-BC05FCDEBFB3}"/>
          </ac:spMkLst>
        </pc:spChg>
        <pc:picChg chg="add del mod ord">
          <ac:chgData name="Sadie France" userId="S::s.france@uwtsd.ac.uk::b7d6a976-0449-421d-8e4f-ccb524b7ca6e" providerId="AD" clId="Web-{41D35CC8-5B4A-7168-FA31-A0C411727B88}" dt="2023-10-16T08:17:16.451" v="15"/>
          <ac:picMkLst>
            <pc:docMk/>
            <pc:sldMk cId="2919422315" sldId="329"/>
            <ac:picMk id="4" creationId="{F5F025EE-C1F8-6021-2F31-703445572CED}"/>
          </ac:picMkLst>
        </pc:picChg>
        <pc:picChg chg="add del mod ord">
          <ac:chgData name="Sadie France" userId="S::s.france@uwtsd.ac.uk::b7d6a976-0449-421d-8e4f-ccb524b7ca6e" providerId="AD" clId="Web-{41D35CC8-5B4A-7168-FA31-A0C411727B88}" dt="2023-10-16T08:17:28.092" v="17"/>
          <ac:picMkLst>
            <pc:docMk/>
            <pc:sldMk cId="2919422315" sldId="329"/>
            <ac:picMk id="7" creationId="{9FC3F69C-2731-1466-4C02-80EA784AD1CC}"/>
          </ac:picMkLst>
        </pc:picChg>
        <pc:picChg chg="add del mod ord">
          <ac:chgData name="Sadie France" userId="S::s.france@uwtsd.ac.uk::b7d6a976-0449-421d-8e4f-ccb524b7ca6e" providerId="AD" clId="Web-{41D35CC8-5B4A-7168-FA31-A0C411727B88}" dt="2023-10-16T08:17:55.577" v="22"/>
          <ac:picMkLst>
            <pc:docMk/>
            <pc:sldMk cId="2919422315" sldId="329"/>
            <ac:picMk id="10" creationId="{31F19A04-4815-A1E9-9B31-203705100C89}"/>
          </ac:picMkLst>
        </pc:picChg>
        <pc:picChg chg="add">
          <ac:chgData name="Sadie France" userId="S::s.france@uwtsd.ac.uk::b7d6a976-0449-421d-8e4f-ccb524b7ca6e" providerId="AD" clId="Web-{41D35CC8-5B4A-7168-FA31-A0C411727B88}" dt="2023-10-16T08:18:28.093" v="55"/>
          <ac:picMkLst>
            <pc:docMk/>
            <pc:sldMk cId="2919422315" sldId="329"/>
            <ac:picMk id="11" creationId="{2ACEA52E-F957-9478-148D-DCB829A876B4}"/>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A03E7-DEB9-4F94-94D3-2D0FD21FECD9}"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33D6099F-7D1C-4EFF-ADFC-17CA95ED44F8}">
      <dgm:prSet/>
      <dgm:spPr/>
      <dgm:t>
        <a:bodyPr/>
        <a:lstStyle/>
        <a:p>
          <a:r>
            <a:rPr lang="en-GB" dirty="0"/>
            <a:t>Police officers, staff / volunteers have access to,  and responsible for and accountable to communities</a:t>
          </a:r>
          <a:endParaRPr lang="en-US" dirty="0"/>
        </a:p>
      </dgm:t>
    </dgm:pt>
    <dgm:pt modelId="{9F4358C3-4A68-4BB5-9BB7-27D7990BD3AB}" type="parTrans" cxnId="{2F51C875-1E42-4947-A7FD-D1E1EB814955}">
      <dgm:prSet/>
      <dgm:spPr/>
      <dgm:t>
        <a:bodyPr/>
        <a:lstStyle/>
        <a:p>
          <a:endParaRPr lang="en-US"/>
        </a:p>
      </dgm:t>
    </dgm:pt>
    <dgm:pt modelId="{B64B004E-79D0-4B4D-82F5-992B09AC800E}" type="sibTrans" cxnId="{2F51C875-1E42-4947-A7FD-D1E1EB814955}">
      <dgm:prSet/>
      <dgm:spPr/>
      <dgm:t>
        <a:bodyPr/>
        <a:lstStyle/>
        <a:p>
          <a:endParaRPr lang="en-US"/>
        </a:p>
      </dgm:t>
    </dgm:pt>
    <dgm:pt modelId="{CD72DC17-64F4-4E5A-A2D0-6546913F41E2}">
      <dgm:prSet/>
      <dgm:spPr/>
      <dgm:t>
        <a:bodyPr/>
        <a:lstStyle/>
        <a:p>
          <a:r>
            <a:rPr lang="en-GB"/>
            <a:t>Community engagement to understanding the needs within that community and to build trust</a:t>
          </a:r>
          <a:endParaRPr lang="en-US"/>
        </a:p>
      </dgm:t>
    </dgm:pt>
    <dgm:pt modelId="{74CEFE16-DBCF-4735-AE95-0AD6E6FEFC6A}" type="parTrans" cxnId="{15F6A0A3-DD15-4271-BE45-793B31A0EC40}">
      <dgm:prSet/>
      <dgm:spPr/>
      <dgm:t>
        <a:bodyPr/>
        <a:lstStyle/>
        <a:p>
          <a:endParaRPr lang="en-US"/>
        </a:p>
      </dgm:t>
    </dgm:pt>
    <dgm:pt modelId="{B44B58CB-FA9E-4CBF-B4D2-4822CC95C4F3}" type="sibTrans" cxnId="{15F6A0A3-DD15-4271-BE45-793B31A0EC40}">
      <dgm:prSet/>
      <dgm:spPr/>
      <dgm:t>
        <a:bodyPr/>
        <a:lstStyle/>
        <a:p>
          <a:endParaRPr lang="en-US"/>
        </a:p>
      </dgm:t>
    </dgm:pt>
    <dgm:pt modelId="{2F156C8E-0741-4129-A301-1336AD2F2CCE}">
      <dgm:prSet/>
      <dgm:spPr/>
      <dgm:t>
        <a:bodyPr/>
        <a:lstStyle/>
        <a:p>
          <a:r>
            <a:rPr lang="en-GB"/>
            <a:t>Collaborative problem-solving  to support with integrated working with private, public and voluntary sectors.</a:t>
          </a:r>
          <a:endParaRPr lang="en-US"/>
        </a:p>
      </dgm:t>
    </dgm:pt>
    <dgm:pt modelId="{13226ABD-5476-4DC5-B7A1-DF974299A059}" type="parTrans" cxnId="{FDF4FD07-227C-4511-9168-AF537D6ED90A}">
      <dgm:prSet/>
      <dgm:spPr/>
      <dgm:t>
        <a:bodyPr/>
        <a:lstStyle/>
        <a:p>
          <a:endParaRPr lang="en-US"/>
        </a:p>
      </dgm:t>
    </dgm:pt>
    <dgm:pt modelId="{62979240-5B1E-4A3E-91C3-85A548348459}" type="sibTrans" cxnId="{FDF4FD07-227C-4511-9168-AF537D6ED90A}">
      <dgm:prSet/>
      <dgm:spPr/>
      <dgm:t>
        <a:bodyPr/>
        <a:lstStyle/>
        <a:p>
          <a:endParaRPr lang="en-US"/>
        </a:p>
      </dgm:t>
    </dgm:pt>
    <dgm:pt modelId="{31E52771-B4EB-4425-A0D6-5BAC7552F71E}" type="pres">
      <dgm:prSet presAssocID="{90EA03E7-DEB9-4F94-94D3-2D0FD21FECD9}" presName="linear" presStyleCnt="0">
        <dgm:presLayoutVars>
          <dgm:animLvl val="lvl"/>
          <dgm:resizeHandles val="exact"/>
        </dgm:presLayoutVars>
      </dgm:prSet>
      <dgm:spPr/>
    </dgm:pt>
    <dgm:pt modelId="{BBFCCE51-53BF-410A-A8E9-50FA80FAC0D2}" type="pres">
      <dgm:prSet presAssocID="{33D6099F-7D1C-4EFF-ADFC-17CA95ED44F8}" presName="parentText" presStyleLbl="node1" presStyleIdx="0" presStyleCnt="3">
        <dgm:presLayoutVars>
          <dgm:chMax val="0"/>
          <dgm:bulletEnabled val="1"/>
        </dgm:presLayoutVars>
      </dgm:prSet>
      <dgm:spPr/>
    </dgm:pt>
    <dgm:pt modelId="{CEA2F6A4-6A73-4EEA-981D-10D7FB9E8635}" type="pres">
      <dgm:prSet presAssocID="{B64B004E-79D0-4B4D-82F5-992B09AC800E}" presName="spacer" presStyleCnt="0"/>
      <dgm:spPr/>
    </dgm:pt>
    <dgm:pt modelId="{FCBABD02-ECEF-4E04-86A5-ED3C149B87FA}" type="pres">
      <dgm:prSet presAssocID="{CD72DC17-64F4-4E5A-A2D0-6546913F41E2}" presName="parentText" presStyleLbl="node1" presStyleIdx="1" presStyleCnt="3">
        <dgm:presLayoutVars>
          <dgm:chMax val="0"/>
          <dgm:bulletEnabled val="1"/>
        </dgm:presLayoutVars>
      </dgm:prSet>
      <dgm:spPr/>
    </dgm:pt>
    <dgm:pt modelId="{4513E220-17C1-4101-A9F3-F8D809494D38}" type="pres">
      <dgm:prSet presAssocID="{B44B58CB-FA9E-4CBF-B4D2-4822CC95C4F3}" presName="spacer" presStyleCnt="0"/>
      <dgm:spPr/>
    </dgm:pt>
    <dgm:pt modelId="{FE1089C5-F34E-49E8-8CBA-AF5AB2F04519}" type="pres">
      <dgm:prSet presAssocID="{2F156C8E-0741-4129-A301-1336AD2F2CCE}" presName="parentText" presStyleLbl="node1" presStyleIdx="2" presStyleCnt="3">
        <dgm:presLayoutVars>
          <dgm:chMax val="0"/>
          <dgm:bulletEnabled val="1"/>
        </dgm:presLayoutVars>
      </dgm:prSet>
      <dgm:spPr/>
    </dgm:pt>
  </dgm:ptLst>
  <dgm:cxnLst>
    <dgm:cxn modelId="{FDF4FD07-227C-4511-9168-AF537D6ED90A}" srcId="{90EA03E7-DEB9-4F94-94D3-2D0FD21FECD9}" destId="{2F156C8E-0741-4129-A301-1336AD2F2CCE}" srcOrd="2" destOrd="0" parTransId="{13226ABD-5476-4DC5-B7A1-DF974299A059}" sibTransId="{62979240-5B1E-4A3E-91C3-85A548348459}"/>
    <dgm:cxn modelId="{2F51C875-1E42-4947-A7FD-D1E1EB814955}" srcId="{90EA03E7-DEB9-4F94-94D3-2D0FD21FECD9}" destId="{33D6099F-7D1C-4EFF-ADFC-17CA95ED44F8}" srcOrd="0" destOrd="0" parTransId="{9F4358C3-4A68-4BB5-9BB7-27D7990BD3AB}" sibTransId="{B64B004E-79D0-4B4D-82F5-992B09AC800E}"/>
    <dgm:cxn modelId="{B6B79477-34B5-4E1D-AD10-7BB2E27B0140}" type="presOf" srcId="{2F156C8E-0741-4129-A301-1336AD2F2CCE}" destId="{FE1089C5-F34E-49E8-8CBA-AF5AB2F04519}" srcOrd="0" destOrd="0" presId="urn:microsoft.com/office/officeart/2005/8/layout/vList2"/>
    <dgm:cxn modelId="{15F6A0A3-DD15-4271-BE45-793B31A0EC40}" srcId="{90EA03E7-DEB9-4F94-94D3-2D0FD21FECD9}" destId="{CD72DC17-64F4-4E5A-A2D0-6546913F41E2}" srcOrd="1" destOrd="0" parTransId="{74CEFE16-DBCF-4735-AE95-0AD6E6FEFC6A}" sibTransId="{B44B58CB-FA9E-4CBF-B4D2-4822CC95C4F3}"/>
    <dgm:cxn modelId="{A947FFD6-BCDE-4CDE-900B-F830CF38D1B9}" type="presOf" srcId="{90EA03E7-DEB9-4F94-94D3-2D0FD21FECD9}" destId="{31E52771-B4EB-4425-A0D6-5BAC7552F71E}" srcOrd="0" destOrd="0" presId="urn:microsoft.com/office/officeart/2005/8/layout/vList2"/>
    <dgm:cxn modelId="{C156E5F8-1B90-43F0-8867-04E5A38F0EBA}" type="presOf" srcId="{33D6099F-7D1C-4EFF-ADFC-17CA95ED44F8}" destId="{BBFCCE51-53BF-410A-A8E9-50FA80FAC0D2}" srcOrd="0" destOrd="0" presId="urn:microsoft.com/office/officeart/2005/8/layout/vList2"/>
    <dgm:cxn modelId="{5A617AF9-6D29-46FF-90AE-2F1F68DB7184}" type="presOf" srcId="{CD72DC17-64F4-4E5A-A2D0-6546913F41E2}" destId="{FCBABD02-ECEF-4E04-86A5-ED3C149B87FA}" srcOrd="0" destOrd="0" presId="urn:microsoft.com/office/officeart/2005/8/layout/vList2"/>
    <dgm:cxn modelId="{16DB8953-2BDE-4233-898A-3891B0621CCF}" type="presParOf" srcId="{31E52771-B4EB-4425-A0D6-5BAC7552F71E}" destId="{BBFCCE51-53BF-410A-A8E9-50FA80FAC0D2}" srcOrd="0" destOrd="0" presId="urn:microsoft.com/office/officeart/2005/8/layout/vList2"/>
    <dgm:cxn modelId="{B8363467-CDB2-4679-BE06-4F39B4EC99FE}" type="presParOf" srcId="{31E52771-B4EB-4425-A0D6-5BAC7552F71E}" destId="{CEA2F6A4-6A73-4EEA-981D-10D7FB9E8635}" srcOrd="1" destOrd="0" presId="urn:microsoft.com/office/officeart/2005/8/layout/vList2"/>
    <dgm:cxn modelId="{7CFD1EF4-273A-4BC8-9FDC-37CE25EA8BC3}" type="presParOf" srcId="{31E52771-B4EB-4425-A0D6-5BAC7552F71E}" destId="{FCBABD02-ECEF-4E04-86A5-ED3C149B87FA}" srcOrd="2" destOrd="0" presId="urn:microsoft.com/office/officeart/2005/8/layout/vList2"/>
    <dgm:cxn modelId="{9981B566-DD32-46A3-85A7-6625E6F8C735}" type="presParOf" srcId="{31E52771-B4EB-4425-A0D6-5BAC7552F71E}" destId="{4513E220-17C1-4101-A9F3-F8D809494D38}" srcOrd="3" destOrd="0" presId="urn:microsoft.com/office/officeart/2005/8/layout/vList2"/>
    <dgm:cxn modelId="{43A02ACD-A12E-4F17-8CD6-7FAB5187003B}" type="presParOf" srcId="{31E52771-B4EB-4425-A0D6-5BAC7552F71E}" destId="{FE1089C5-F34E-49E8-8CBA-AF5AB2F0451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36FDFC-87C3-48A4-9FD4-BD5B08DFAB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C15581-CFCD-453E-8CA4-95127FB89CC7}">
      <dgm:prSet/>
      <dgm:spPr/>
      <dgm:t>
        <a:bodyPr/>
        <a:lstStyle/>
        <a:p>
          <a:r>
            <a:rPr lang="en-GB"/>
            <a:t>Brixton seen as the final straw in a relationship between the police and black communities</a:t>
          </a:r>
          <a:endParaRPr lang="en-US"/>
        </a:p>
      </dgm:t>
    </dgm:pt>
    <dgm:pt modelId="{2C01DF19-016D-4BA7-BF49-675704A38F23}" type="parTrans" cxnId="{015E33F2-7349-4BE1-BAD2-ABE2B71C8BBC}">
      <dgm:prSet/>
      <dgm:spPr/>
      <dgm:t>
        <a:bodyPr/>
        <a:lstStyle/>
        <a:p>
          <a:endParaRPr lang="en-US"/>
        </a:p>
      </dgm:t>
    </dgm:pt>
    <dgm:pt modelId="{8E1AFFBA-DA4E-49F8-BBC2-CD038A37974A}" type="sibTrans" cxnId="{015E33F2-7349-4BE1-BAD2-ABE2B71C8BBC}">
      <dgm:prSet/>
      <dgm:spPr/>
      <dgm:t>
        <a:bodyPr/>
        <a:lstStyle/>
        <a:p>
          <a:endParaRPr lang="en-US"/>
        </a:p>
      </dgm:t>
    </dgm:pt>
    <dgm:pt modelId="{B7B53373-BFEE-46C4-8CA9-8B77393B9735}">
      <dgm:prSet/>
      <dgm:spPr/>
      <dgm:t>
        <a:bodyPr/>
        <a:lstStyle/>
        <a:p>
          <a:r>
            <a:rPr lang="en-GB"/>
            <a:t>Brixton was like ‘a pressure cooker waiting to explode’</a:t>
          </a:r>
          <a:endParaRPr lang="en-US"/>
        </a:p>
      </dgm:t>
    </dgm:pt>
    <dgm:pt modelId="{FF660E86-7E88-468D-A747-18D98C1AE869}" type="parTrans" cxnId="{80FCB837-7BCB-4CE6-880B-AFB5730EFD3C}">
      <dgm:prSet/>
      <dgm:spPr/>
      <dgm:t>
        <a:bodyPr/>
        <a:lstStyle/>
        <a:p>
          <a:endParaRPr lang="en-US"/>
        </a:p>
      </dgm:t>
    </dgm:pt>
    <dgm:pt modelId="{23D2AE03-96FF-4A4A-A39F-ABE835561B30}" type="sibTrans" cxnId="{80FCB837-7BCB-4CE6-880B-AFB5730EFD3C}">
      <dgm:prSet/>
      <dgm:spPr/>
      <dgm:t>
        <a:bodyPr/>
        <a:lstStyle/>
        <a:p>
          <a:endParaRPr lang="en-US"/>
        </a:p>
      </dgm:t>
    </dgm:pt>
    <dgm:pt modelId="{44E4B7C3-D4EF-4D65-A426-A6741B67A722}">
      <dgm:prSet/>
      <dgm:spPr/>
      <dgm:t>
        <a:bodyPr/>
        <a:lstStyle/>
        <a:p>
          <a:r>
            <a:rPr lang="en-GB" dirty="0"/>
            <a:t>Run resentment and a deep distrust with the police</a:t>
          </a:r>
          <a:endParaRPr lang="en-US" dirty="0"/>
        </a:p>
      </dgm:t>
    </dgm:pt>
    <dgm:pt modelId="{8D47A5EE-CCE6-422F-9233-7B322B9731A2}" type="parTrans" cxnId="{3AC6602F-41F8-4546-9766-70C502BDB0B7}">
      <dgm:prSet/>
      <dgm:spPr/>
      <dgm:t>
        <a:bodyPr/>
        <a:lstStyle/>
        <a:p>
          <a:endParaRPr lang="en-US"/>
        </a:p>
      </dgm:t>
    </dgm:pt>
    <dgm:pt modelId="{C1EAEA51-73BE-4C8F-AFEA-FE0622BDED81}" type="sibTrans" cxnId="{3AC6602F-41F8-4546-9766-70C502BDB0B7}">
      <dgm:prSet/>
      <dgm:spPr/>
      <dgm:t>
        <a:bodyPr/>
        <a:lstStyle/>
        <a:p>
          <a:endParaRPr lang="en-US"/>
        </a:p>
      </dgm:t>
    </dgm:pt>
    <dgm:pt modelId="{9D4188DD-FC6A-4592-BFB6-0099334EC75A}">
      <dgm:prSet/>
      <dgm:spPr/>
      <dgm:t>
        <a:bodyPr/>
        <a:lstStyle/>
        <a:p>
          <a:r>
            <a:rPr lang="en-GB" dirty="0"/>
            <a:t>Police officer stated the campaign of harassment against the black community and act of “torture“</a:t>
          </a:r>
          <a:endParaRPr lang="en-US" dirty="0"/>
        </a:p>
      </dgm:t>
    </dgm:pt>
    <dgm:pt modelId="{A2335593-244E-4EBA-AF1E-0C9107237690}" type="parTrans" cxnId="{23637C9D-D828-419D-98AD-0C5BFEDB9534}">
      <dgm:prSet/>
      <dgm:spPr/>
      <dgm:t>
        <a:bodyPr/>
        <a:lstStyle/>
        <a:p>
          <a:endParaRPr lang="en-US"/>
        </a:p>
      </dgm:t>
    </dgm:pt>
    <dgm:pt modelId="{16046E43-A963-4C0F-BCCC-11D3DD8276FB}" type="sibTrans" cxnId="{23637C9D-D828-419D-98AD-0C5BFEDB9534}">
      <dgm:prSet/>
      <dgm:spPr/>
      <dgm:t>
        <a:bodyPr/>
        <a:lstStyle/>
        <a:p>
          <a:endParaRPr lang="en-US"/>
        </a:p>
      </dgm:t>
    </dgm:pt>
    <dgm:pt modelId="{F4087CE7-9571-4A44-BEC7-B35100A64D40}">
      <dgm:prSet/>
      <dgm:spPr/>
      <dgm:t>
        <a:bodyPr/>
        <a:lstStyle/>
        <a:p>
          <a:r>
            <a:rPr lang="en-GB" dirty="0"/>
            <a:t>We (police) do not 'serve’ the community</a:t>
          </a:r>
          <a:endParaRPr lang="en-US" dirty="0"/>
        </a:p>
      </dgm:t>
    </dgm:pt>
    <dgm:pt modelId="{FFDB5009-58C7-4AAF-92F4-9502E189D6E1}" type="parTrans" cxnId="{E326DA41-2345-45DE-A1E2-B60095C52480}">
      <dgm:prSet/>
      <dgm:spPr/>
      <dgm:t>
        <a:bodyPr/>
        <a:lstStyle/>
        <a:p>
          <a:endParaRPr lang="en-US"/>
        </a:p>
      </dgm:t>
    </dgm:pt>
    <dgm:pt modelId="{3D63BB64-DD30-4AEE-9AB9-85576F243FB6}" type="sibTrans" cxnId="{E326DA41-2345-45DE-A1E2-B60095C52480}">
      <dgm:prSet/>
      <dgm:spPr/>
      <dgm:t>
        <a:bodyPr/>
        <a:lstStyle/>
        <a:p>
          <a:endParaRPr lang="en-US"/>
        </a:p>
      </dgm:t>
    </dgm:pt>
    <dgm:pt modelId="{4C0EEAE4-810D-440F-8DE6-C01A53ED7019}" type="pres">
      <dgm:prSet presAssocID="{0C36FDFC-87C3-48A4-9FD4-BD5B08DFABCA}" presName="linear" presStyleCnt="0">
        <dgm:presLayoutVars>
          <dgm:animLvl val="lvl"/>
          <dgm:resizeHandles val="exact"/>
        </dgm:presLayoutVars>
      </dgm:prSet>
      <dgm:spPr/>
    </dgm:pt>
    <dgm:pt modelId="{7F9AAC3A-1867-43E7-9527-28EAD1D6AE27}" type="pres">
      <dgm:prSet presAssocID="{CAC15581-CFCD-453E-8CA4-95127FB89CC7}" presName="parentText" presStyleLbl="node1" presStyleIdx="0" presStyleCnt="5">
        <dgm:presLayoutVars>
          <dgm:chMax val="0"/>
          <dgm:bulletEnabled val="1"/>
        </dgm:presLayoutVars>
      </dgm:prSet>
      <dgm:spPr/>
    </dgm:pt>
    <dgm:pt modelId="{1B8B3A0C-91E4-473B-8E03-32BE7F94A54A}" type="pres">
      <dgm:prSet presAssocID="{8E1AFFBA-DA4E-49F8-BBC2-CD038A37974A}" presName="spacer" presStyleCnt="0"/>
      <dgm:spPr/>
    </dgm:pt>
    <dgm:pt modelId="{B0B6D0C1-6648-4D32-8932-125861F5B476}" type="pres">
      <dgm:prSet presAssocID="{B7B53373-BFEE-46C4-8CA9-8B77393B9735}" presName="parentText" presStyleLbl="node1" presStyleIdx="1" presStyleCnt="5">
        <dgm:presLayoutVars>
          <dgm:chMax val="0"/>
          <dgm:bulletEnabled val="1"/>
        </dgm:presLayoutVars>
      </dgm:prSet>
      <dgm:spPr/>
    </dgm:pt>
    <dgm:pt modelId="{82A5D062-A539-4B92-8DB0-9DF0D6934059}" type="pres">
      <dgm:prSet presAssocID="{23D2AE03-96FF-4A4A-A39F-ABE835561B30}" presName="spacer" presStyleCnt="0"/>
      <dgm:spPr/>
    </dgm:pt>
    <dgm:pt modelId="{BB38D08C-967D-439D-AB1B-8D152EBBEB48}" type="pres">
      <dgm:prSet presAssocID="{44E4B7C3-D4EF-4D65-A426-A6741B67A722}" presName="parentText" presStyleLbl="node1" presStyleIdx="2" presStyleCnt="5">
        <dgm:presLayoutVars>
          <dgm:chMax val="0"/>
          <dgm:bulletEnabled val="1"/>
        </dgm:presLayoutVars>
      </dgm:prSet>
      <dgm:spPr/>
    </dgm:pt>
    <dgm:pt modelId="{AA8D7943-54D4-4A67-9515-44C86CE8ACA1}" type="pres">
      <dgm:prSet presAssocID="{C1EAEA51-73BE-4C8F-AFEA-FE0622BDED81}" presName="spacer" presStyleCnt="0"/>
      <dgm:spPr/>
    </dgm:pt>
    <dgm:pt modelId="{FEDC4BA4-AF97-48D6-B40C-FE40D481319F}" type="pres">
      <dgm:prSet presAssocID="{9D4188DD-FC6A-4592-BFB6-0099334EC75A}" presName="parentText" presStyleLbl="node1" presStyleIdx="3" presStyleCnt="5">
        <dgm:presLayoutVars>
          <dgm:chMax val="0"/>
          <dgm:bulletEnabled val="1"/>
        </dgm:presLayoutVars>
      </dgm:prSet>
      <dgm:spPr/>
    </dgm:pt>
    <dgm:pt modelId="{2092EE0D-EDCB-4E09-88A7-7AD4A2BC2C81}" type="pres">
      <dgm:prSet presAssocID="{16046E43-A963-4C0F-BCCC-11D3DD8276FB}" presName="spacer" presStyleCnt="0"/>
      <dgm:spPr/>
    </dgm:pt>
    <dgm:pt modelId="{9BB1D440-10CF-4DB7-9ED7-24CC47D254C7}" type="pres">
      <dgm:prSet presAssocID="{F4087CE7-9571-4A44-BEC7-B35100A64D40}" presName="parentText" presStyleLbl="node1" presStyleIdx="4" presStyleCnt="5">
        <dgm:presLayoutVars>
          <dgm:chMax val="0"/>
          <dgm:bulletEnabled val="1"/>
        </dgm:presLayoutVars>
      </dgm:prSet>
      <dgm:spPr/>
    </dgm:pt>
  </dgm:ptLst>
  <dgm:cxnLst>
    <dgm:cxn modelId="{3AC6602F-41F8-4546-9766-70C502BDB0B7}" srcId="{0C36FDFC-87C3-48A4-9FD4-BD5B08DFABCA}" destId="{44E4B7C3-D4EF-4D65-A426-A6741B67A722}" srcOrd="2" destOrd="0" parTransId="{8D47A5EE-CCE6-422F-9233-7B322B9731A2}" sibTransId="{C1EAEA51-73BE-4C8F-AFEA-FE0622BDED81}"/>
    <dgm:cxn modelId="{4EC5F931-EC15-4C11-B4FA-7523A26F26E3}" type="presOf" srcId="{CAC15581-CFCD-453E-8CA4-95127FB89CC7}" destId="{7F9AAC3A-1867-43E7-9527-28EAD1D6AE27}" srcOrd="0" destOrd="0" presId="urn:microsoft.com/office/officeart/2005/8/layout/vList2"/>
    <dgm:cxn modelId="{80FCB837-7BCB-4CE6-880B-AFB5730EFD3C}" srcId="{0C36FDFC-87C3-48A4-9FD4-BD5B08DFABCA}" destId="{B7B53373-BFEE-46C4-8CA9-8B77393B9735}" srcOrd="1" destOrd="0" parTransId="{FF660E86-7E88-468D-A747-18D98C1AE869}" sibTransId="{23D2AE03-96FF-4A4A-A39F-ABE835561B30}"/>
    <dgm:cxn modelId="{E326DA41-2345-45DE-A1E2-B60095C52480}" srcId="{0C36FDFC-87C3-48A4-9FD4-BD5B08DFABCA}" destId="{F4087CE7-9571-4A44-BEC7-B35100A64D40}" srcOrd="4" destOrd="0" parTransId="{FFDB5009-58C7-4AAF-92F4-9502E189D6E1}" sibTransId="{3D63BB64-DD30-4AEE-9AB9-85576F243FB6}"/>
    <dgm:cxn modelId="{FBDCDB67-ED7F-42D2-A1AB-BE437207B91E}" type="presOf" srcId="{F4087CE7-9571-4A44-BEC7-B35100A64D40}" destId="{9BB1D440-10CF-4DB7-9ED7-24CC47D254C7}" srcOrd="0" destOrd="0" presId="urn:microsoft.com/office/officeart/2005/8/layout/vList2"/>
    <dgm:cxn modelId="{0967306D-DAF8-40FB-AF34-5525666D29EB}" type="presOf" srcId="{B7B53373-BFEE-46C4-8CA9-8B77393B9735}" destId="{B0B6D0C1-6648-4D32-8932-125861F5B476}" srcOrd="0" destOrd="0" presId="urn:microsoft.com/office/officeart/2005/8/layout/vList2"/>
    <dgm:cxn modelId="{23637C9D-D828-419D-98AD-0C5BFEDB9534}" srcId="{0C36FDFC-87C3-48A4-9FD4-BD5B08DFABCA}" destId="{9D4188DD-FC6A-4592-BFB6-0099334EC75A}" srcOrd="3" destOrd="0" parTransId="{A2335593-244E-4EBA-AF1E-0C9107237690}" sibTransId="{16046E43-A963-4C0F-BCCC-11D3DD8276FB}"/>
    <dgm:cxn modelId="{B805A2BC-E949-483C-AAA2-722EA5B6AA3F}" type="presOf" srcId="{44E4B7C3-D4EF-4D65-A426-A6741B67A722}" destId="{BB38D08C-967D-439D-AB1B-8D152EBBEB48}" srcOrd="0" destOrd="0" presId="urn:microsoft.com/office/officeart/2005/8/layout/vList2"/>
    <dgm:cxn modelId="{2CC69BDE-5534-436C-86ED-725905945FA4}" type="presOf" srcId="{0C36FDFC-87C3-48A4-9FD4-BD5B08DFABCA}" destId="{4C0EEAE4-810D-440F-8DE6-C01A53ED7019}" srcOrd="0" destOrd="0" presId="urn:microsoft.com/office/officeart/2005/8/layout/vList2"/>
    <dgm:cxn modelId="{015E33F2-7349-4BE1-BAD2-ABE2B71C8BBC}" srcId="{0C36FDFC-87C3-48A4-9FD4-BD5B08DFABCA}" destId="{CAC15581-CFCD-453E-8CA4-95127FB89CC7}" srcOrd="0" destOrd="0" parTransId="{2C01DF19-016D-4BA7-BF49-675704A38F23}" sibTransId="{8E1AFFBA-DA4E-49F8-BBC2-CD038A37974A}"/>
    <dgm:cxn modelId="{D3DD6DF3-D480-47A9-9818-B89A3AC8FEB6}" type="presOf" srcId="{9D4188DD-FC6A-4592-BFB6-0099334EC75A}" destId="{FEDC4BA4-AF97-48D6-B40C-FE40D481319F}" srcOrd="0" destOrd="0" presId="urn:microsoft.com/office/officeart/2005/8/layout/vList2"/>
    <dgm:cxn modelId="{354D7A02-7BDC-4059-83AF-FB0ECCECFA26}" type="presParOf" srcId="{4C0EEAE4-810D-440F-8DE6-C01A53ED7019}" destId="{7F9AAC3A-1867-43E7-9527-28EAD1D6AE27}" srcOrd="0" destOrd="0" presId="urn:microsoft.com/office/officeart/2005/8/layout/vList2"/>
    <dgm:cxn modelId="{E8EFB624-16B8-408E-8E4E-5D2CE2625083}" type="presParOf" srcId="{4C0EEAE4-810D-440F-8DE6-C01A53ED7019}" destId="{1B8B3A0C-91E4-473B-8E03-32BE7F94A54A}" srcOrd="1" destOrd="0" presId="urn:microsoft.com/office/officeart/2005/8/layout/vList2"/>
    <dgm:cxn modelId="{AB2FEB91-6B56-4525-809C-3083228D3BC5}" type="presParOf" srcId="{4C0EEAE4-810D-440F-8DE6-C01A53ED7019}" destId="{B0B6D0C1-6648-4D32-8932-125861F5B476}" srcOrd="2" destOrd="0" presId="urn:microsoft.com/office/officeart/2005/8/layout/vList2"/>
    <dgm:cxn modelId="{EA758EF4-BB9D-496C-8E43-961C0DC9C9B9}" type="presParOf" srcId="{4C0EEAE4-810D-440F-8DE6-C01A53ED7019}" destId="{82A5D062-A539-4B92-8DB0-9DF0D6934059}" srcOrd="3" destOrd="0" presId="urn:microsoft.com/office/officeart/2005/8/layout/vList2"/>
    <dgm:cxn modelId="{EC6FBB9E-0A32-46F8-8EB6-38FB0B15CFCB}" type="presParOf" srcId="{4C0EEAE4-810D-440F-8DE6-C01A53ED7019}" destId="{BB38D08C-967D-439D-AB1B-8D152EBBEB48}" srcOrd="4" destOrd="0" presId="urn:microsoft.com/office/officeart/2005/8/layout/vList2"/>
    <dgm:cxn modelId="{7A78F840-6C7B-4874-90CF-7E5F9395ECF0}" type="presParOf" srcId="{4C0EEAE4-810D-440F-8DE6-C01A53ED7019}" destId="{AA8D7943-54D4-4A67-9515-44C86CE8ACA1}" srcOrd="5" destOrd="0" presId="urn:microsoft.com/office/officeart/2005/8/layout/vList2"/>
    <dgm:cxn modelId="{A8AF4B47-F217-4227-9173-7DC75C32F0DF}" type="presParOf" srcId="{4C0EEAE4-810D-440F-8DE6-C01A53ED7019}" destId="{FEDC4BA4-AF97-48D6-B40C-FE40D481319F}" srcOrd="6" destOrd="0" presId="urn:microsoft.com/office/officeart/2005/8/layout/vList2"/>
    <dgm:cxn modelId="{3EB182D4-AAD0-46D6-AEEE-04234E2FB083}" type="presParOf" srcId="{4C0EEAE4-810D-440F-8DE6-C01A53ED7019}" destId="{2092EE0D-EDCB-4E09-88A7-7AD4A2BC2C81}" srcOrd="7" destOrd="0" presId="urn:microsoft.com/office/officeart/2005/8/layout/vList2"/>
    <dgm:cxn modelId="{9E481C9C-D6A0-4CF4-AD37-130D0DC6A567}" type="presParOf" srcId="{4C0EEAE4-810D-440F-8DE6-C01A53ED7019}" destId="{9BB1D440-10CF-4DB7-9ED7-24CC47D254C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137B59-A222-4DFF-876D-C4D747D469AD}"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7FE98AF3-B00B-4DC9-B66A-26D2B458CD22}">
      <dgm:prSet/>
      <dgm:spPr/>
      <dgm:t>
        <a:bodyPr/>
        <a:lstStyle/>
        <a:p>
          <a:r>
            <a:rPr lang="en-GB" dirty="0"/>
            <a:t>Police went totally overboard but community made their point</a:t>
          </a:r>
          <a:endParaRPr lang="en-US" dirty="0"/>
        </a:p>
      </dgm:t>
    </dgm:pt>
    <dgm:pt modelId="{D1362E50-8163-4DF0-B2E8-E8FB15C968AB}" type="parTrans" cxnId="{87664862-EFB4-45E9-970C-DADF2A2A65F9}">
      <dgm:prSet/>
      <dgm:spPr/>
      <dgm:t>
        <a:bodyPr/>
        <a:lstStyle/>
        <a:p>
          <a:endParaRPr lang="en-US"/>
        </a:p>
      </dgm:t>
    </dgm:pt>
    <dgm:pt modelId="{F4C6A9E2-3592-4805-ABEC-93DF318274A3}" type="sibTrans" cxnId="{87664862-EFB4-45E9-970C-DADF2A2A65F9}">
      <dgm:prSet/>
      <dgm:spPr/>
      <dgm:t>
        <a:bodyPr/>
        <a:lstStyle/>
        <a:p>
          <a:endParaRPr lang="en-US"/>
        </a:p>
      </dgm:t>
    </dgm:pt>
    <dgm:pt modelId="{D220A2E2-7026-4455-8714-5671AB8FFE56}">
      <dgm:prSet/>
      <dgm:spPr/>
      <dgm:t>
        <a:bodyPr/>
        <a:lstStyle/>
        <a:p>
          <a:r>
            <a:rPr lang="en-GB" dirty="0"/>
            <a:t>Young black men in Brixton were routinely fitted up, beaten up, tortured and worse.</a:t>
          </a:r>
          <a:endParaRPr lang="en-US" dirty="0"/>
        </a:p>
      </dgm:t>
    </dgm:pt>
    <dgm:pt modelId="{CE2CDB7F-D4E1-4AE8-8D52-B845F63C503E}" type="parTrans" cxnId="{3632158C-F9BE-45DC-A31E-3EDD21C1D14B}">
      <dgm:prSet/>
      <dgm:spPr/>
      <dgm:t>
        <a:bodyPr/>
        <a:lstStyle/>
        <a:p>
          <a:endParaRPr lang="en-US"/>
        </a:p>
      </dgm:t>
    </dgm:pt>
    <dgm:pt modelId="{7013738B-A5ED-4720-9741-67800116354E}" type="sibTrans" cxnId="{3632158C-F9BE-45DC-A31E-3EDD21C1D14B}">
      <dgm:prSet/>
      <dgm:spPr/>
      <dgm:t>
        <a:bodyPr/>
        <a:lstStyle/>
        <a:p>
          <a:endParaRPr lang="en-US"/>
        </a:p>
      </dgm:t>
    </dgm:pt>
    <dgm:pt modelId="{800326B0-A100-4A13-8A0E-A02DA2244EC5}">
      <dgm:prSet/>
      <dgm:spPr/>
      <dgm:t>
        <a:bodyPr/>
        <a:lstStyle/>
        <a:p>
          <a:r>
            <a:rPr lang="en-GB" i="1" dirty="0"/>
            <a:t>"I was turned from a pretty decent 18-year-old into a violent, racist thug.“</a:t>
          </a:r>
          <a:endParaRPr lang="en-US" dirty="0"/>
        </a:p>
      </dgm:t>
    </dgm:pt>
    <dgm:pt modelId="{267AA629-4818-41DD-965E-D740C665EA66}" type="parTrans" cxnId="{40B93295-80AA-4209-BCE6-571614E4451A}">
      <dgm:prSet/>
      <dgm:spPr/>
      <dgm:t>
        <a:bodyPr/>
        <a:lstStyle/>
        <a:p>
          <a:endParaRPr lang="en-US"/>
        </a:p>
      </dgm:t>
    </dgm:pt>
    <dgm:pt modelId="{2E1A909C-3AB7-4CE6-AF2A-587A5F17899F}" type="sibTrans" cxnId="{40B93295-80AA-4209-BCE6-571614E4451A}">
      <dgm:prSet/>
      <dgm:spPr/>
      <dgm:t>
        <a:bodyPr/>
        <a:lstStyle/>
        <a:p>
          <a:endParaRPr lang="en-US"/>
        </a:p>
      </dgm:t>
    </dgm:pt>
    <dgm:pt modelId="{81AF41F0-300C-4D55-B21F-B20B8C0F4C0F}">
      <dgm:prSet/>
      <dgm:spPr/>
      <dgm:t>
        <a:bodyPr/>
        <a:lstStyle/>
        <a:p>
          <a:r>
            <a:rPr lang="en-GB" dirty="0"/>
            <a:t>Report by Lord Scarman (1981) concluded riots ‘essentially an outburst of anger and resentment by young black people against the police’.</a:t>
          </a:r>
          <a:endParaRPr lang="en-US" dirty="0"/>
        </a:p>
      </dgm:t>
    </dgm:pt>
    <dgm:pt modelId="{EEAA6241-770E-4988-BEB6-12102E94FD17}" type="parTrans" cxnId="{58AEE9CC-6E73-42D0-A8A9-AE308AB8B119}">
      <dgm:prSet/>
      <dgm:spPr/>
      <dgm:t>
        <a:bodyPr/>
        <a:lstStyle/>
        <a:p>
          <a:endParaRPr lang="en-US"/>
        </a:p>
      </dgm:t>
    </dgm:pt>
    <dgm:pt modelId="{40B3930B-CF9D-48DC-9DB9-02287C771256}" type="sibTrans" cxnId="{58AEE9CC-6E73-42D0-A8A9-AE308AB8B119}">
      <dgm:prSet/>
      <dgm:spPr/>
      <dgm:t>
        <a:bodyPr/>
        <a:lstStyle/>
        <a:p>
          <a:endParaRPr lang="en-US"/>
        </a:p>
      </dgm:t>
    </dgm:pt>
    <dgm:pt modelId="{59785D85-4A84-4E4F-8128-D821DB4BA14A}" type="pres">
      <dgm:prSet presAssocID="{3C137B59-A222-4DFF-876D-C4D747D469AD}" presName="vert0" presStyleCnt="0">
        <dgm:presLayoutVars>
          <dgm:dir/>
          <dgm:animOne val="branch"/>
          <dgm:animLvl val="lvl"/>
        </dgm:presLayoutVars>
      </dgm:prSet>
      <dgm:spPr/>
    </dgm:pt>
    <dgm:pt modelId="{3ED7755D-8810-4855-A374-C37DCBB07D92}" type="pres">
      <dgm:prSet presAssocID="{7FE98AF3-B00B-4DC9-B66A-26D2B458CD22}" presName="thickLine" presStyleLbl="alignNode1" presStyleIdx="0" presStyleCnt="4"/>
      <dgm:spPr/>
    </dgm:pt>
    <dgm:pt modelId="{03135583-0287-4B2A-9D05-6B18C9F17B1A}" type="pres">
      <dgm:prSet presAssocID="{7FE98AF3-B00B-4DC9-B66A-26D2B458CD22}" presName="horz1" presStyleCnt="0"/>
      <dgm:spPr/>
    </dgm:pt>
    <dgm:pt modelId="{7E104750-0324-4C8A-8E64-BF45CFD6EA2B}" type="pres">
      <dgm:prSet presAssocID="{7FE98AF3-B00B-4DC9-B66A-26D2B458CD22}" presName="tx1" presStyleLbl="revTx" presStyleIdx="0" presStyleCnt="4"/>
      <dgm:spPr/>
    </dgm:pt>
    <dgm:pt modelId="{64625924-5A57-4D82-B35E-F0AA72107D6A}" type="pres">
      <dgm:prSet presAssocID="{7FE98AF3-B00B-4DC9-B66A-26D2B458CD22}" presName="vert1" presStyleCnt="0"/>
      <dgm:spPr/>
    </dgm:pt>
    <dgm:pt modelId="{D98A8771-E257-49DF-BD51-A167A596CB1A}" type="pres">
      <dgm:prSet presAssocID="{D220A2E2-7026-4455-8714-5671AB8FFE56}" presName="thickLine" presStyleLbl="alignNode1" presStyleIdx="1" presStyleCnt="4"/>
      <dgm:spPr/>
    </dgm:pt>
    <dgm:pt modelId="{B3B4F0CA-2CDA-4B09-9F44-C28FB7CDD4F0}" type="pres">
      <dgm:prSet presAssocID="{D220A2E2-7026-4455-8714-5671AB8FFE56}" presName="horz1" presStyleCnt="0"/>
      <dgm:spPr/>
    </dgm:pt>
    <dgm:pt modelId="{E12DD784-8CF6-4A70-93FF-E7B22EF3290B}" type="pres">
      <dgm:prSet presAssocID="{D220A2E2-7026-4455-8714-5671AB8FFE56}" presName="tx1" presStyleLbl="revTx" presStyleIdx="1" presStyleCnt="4"/>
      <dgm:spPr/>
    </dgm:pt>
    <dgm:pt modelId="{ACA05FCD-C5B8-440B-A7D9-729312741D02}" type="pres">
      <dgm:prSet presAssocID="{D220A2E2-7026-4455-8714-5671AB8FFE56}" presName="vert1" presStyleCnt="0"/>
      <dgm:spPr/>
    </dgm:pt>
    <dgm:pt modelId="{3D773301-D89F-4ECD-B2FB-AB296717A9D4}" type="pres">
      <dgm:prSet presAssocID="{800326B0-A100-4A13-8A0E-A02DA2244EC5}" presName="thickLine" presStyleLbl="alignNode1" presStyleIdx="2" presStyleCnt="4"/>
      <dgm:spPr/>
    </dgm:pt>
    <dgm:pt modelId="{5264C529-4F9C-4FC3-AB56-34BD1D08C298}" type="pres">
      <dgm:prSet presAssocID="{800326B0-A100-4A13-8A0E-A02DA2244EC5}" presName="horz1" presStyleCnt="0"/>
      <dgm:spPr/>
    </dgm:pt>
    <dgm:pt modelId="{280B8F30-332E-4ECA-BDA5-D953C4273850}" type="pres">
      <dgm:prSet presAssocID="{800326B0-A100-4A13-8A0E-A02DA2244EC5}" presName="tx1" presStyleLbl="revTx" presStyleIdx="2" presStyleCnt="4"/>
      <dgm:spPr/>
    </dgm:pt>
    <dgm:pt modelId="{B3639FEB-29FA-4F16-9D29-E3B7D2C686F7}" type="pres">
      <dgm:prSet presAssocID="{800326B0-A100-4A13-8A0E-A02DA2244EC5}" presName="vert1" presStyleCnt="0"/>
      <dgm:spPr/>
    </dgm:pt>
    <dgm:pt modelId="{60B06724-32EB-4201-9035-360F8411CB16}" type="pres">
      <dgm:prSet presAssocID="{81AF41F0-300C-4D55-B21F-B20B8C0F4C0F}" presName="thickLine" presStyleLbl="alignNode1" presStyleIdx="3" presStyleCnt="4"/>
      <dgm:spPr/>
    </dgm:pt>
    <dgm:pt modelId="{8883CAAB-E68B-47FD-AB2B-F59CCD289E74}" type="pres">
      <dgm:prSet presAssocID="{81AF41F0-300C-4D55-B21F-B20B8C0F4C0F}" presName="horz1" presStyleCnt="0"/>
      <dgm:spPr/>
    </dgm:pt>
    <dgm:pt modelId="{D7A10F73-856A-46C7-B74B-5D0DC1B5F82E}" type="pres">
      <dgm:prSet presAssocID="{81AF41F0-300C-4D55-B21F-B20B8C0F4C0F}" presName="tx1" presStyleLbl="revTx" presStyleIdx="3" presStyleCnt="4"/>
      <dgm:spPr/>
    </dgm:pt>
    <dgm:pt modelId="{E1CC79B6-0B1B-4B50-86FE-8F7D7AF99CDA}" type="pres">
      <dgm:prSet presAssocID="{81AF41F0-300C-4D55-B21F-B20B8C0F4C0F}" presName="vert1" presStyleCnt="0"/>
      <dgm:spPr/>
    </dgm:pt>
  </dgm:ptLst>
  <dgm:cxnLst>
    <dgm:cxn modelId="{7F43CE19-1F2C-4074-89E6-2C368ADADCDE}" type="presOf" srcId="{3C137B59-A222-4DFF-876D-C4D747D469AD}" destId="{59785D85-4A84-4E4F-8128-D821DB4BA14A}" srcOrd="0" destOrd="0" presId="urn:microsoft.com/office/officeart/2008/layout/LinedList"/>
    <dgm:cxn modelId="{4EDFAD39-7AC7-4FD9-93ED-4A4110A43398}" type="presOf" srcId="{7FE98AF3-B00B-4DC9-B66A-26D2B458CD22}" destId="{7E104750-0324-4C8A-8E64-BF45CFD6EA2B}" srcOrd="0" destOrd="0" presId="urn:microsoft.com/office/officeart/2008/layout/LinedList"/>
    <dgm:cxn modelId="{87664862-EFB4-45E9-970C-DADF2A2A65F9}" srcId="{3C137B59-A222-4DFF-876D-C4D747D469AD}" destId="{7FE98AF3-B00B-4DC9-B66A-26D2B458CD22}" srcOrd="0" destOrd="0" parTransId="{D1362E50-8163-4DF0-B2E8-E8FB15C968AB}" sibTransId="{F4C6A9E2-3592-4805-ABEC-93DF318274A3}"/>
    <dgm:cxn modelId="{FC679E6C-2355-40BC-84CC-294461D16519}" type="presOf" srcId="{D220A2E2-7026-4455-8714-5671AB8FFE56}" destId="{E12DD784-8CF6-4A70-93FF-E7B22EF3290B}" srcOrd="0" destOrd="0" presId="urn:microsoft.com/office/officeart/2008/layout/LinedList"/>
    <dgm:cxn modelId="{37504A7D-30ED-4514-86D7-461596C41EAC}" type="presOf" srcId="{800326B0-A100-4A13-8A0E-A02DA2244EC5}" destId="{280B8F30-332E-4ECA-BDA5-D953C4273850}" srcOrd="0" destOrd="0" presId="urn:microsoft.com/office/officeart/2008/layout/LinedList"/>
    <dgm:cxn modelId="{3632158C-F9BE-45DC-A31E-3EDD21C1D14B}" srcId="{3C137B59-A222-4DFF-876D-C4D747D469AD}" destId="{D220A2E2-7026-4455-8714-5671AB8FFE56}" srcOrd="1" destOrd="0" parTransId="{CE2CDB7F-D4E1-4AE8-8D52-B845F63C503E}" sibTransId="{7013738B-A5ED-4720-9741-67800116354E}"/>
    <dgm:cxn modelId="{40B93295-80AA-4209-BCE6-571614E4451A}" srcId="{3C137B59-A222-4DFF-876D-C4D747D469AD}" destId="{800326B0-A100-4A13-8A0E-A02DA2244EC5}" srcOrd="2" destOrd="0" parTransId="{267AA629-4818-41DD-965E-D740C665EA66}" sibTransId="{2E1A909C-3AB7-4CE6-AF2A-587A5F17899F}"/>
    <dgm:cxn modelId="{58AEE9CC-6E73-42D0-A8A9-AE308AB8B119}" srcId="{3C137B59-A222-4DFF-876D-C4D747D469AD}" destId="{81AF41F0-300C-4D55-B21F-B20B8C0F4C0F}" srcOrd="3" destOrd="0" parTransId="{EEAA6241-770E-4988-BEB6-12102E94FD17}" sibTransId="{40B3930B-CF9D-48DC-9DB9-02287C771256}"/>
    <dgm:cxn modelId="{218322E9-0044-4C50-9D7B-F8A6CF152E13}" type="presOf" srcId="{81AF41F0-300C-4D55-B21F-B20B8C0F4C0F}" destId="{D7A10F73-856A-46C7-B74B-5D0DC1B5F82E}" srcOrd="0" destOrd="0" presId="urn:microsoft.com/office/officeart/2008/layout/LinedList"/>
    <dgm:cxn modelId="{BCE8049C-E349-47EE-94E4-70AB499F378E}" type="presParOf" srcId="{59785D85-4A84-4E4F-8128-D821DB4BA14A}" destId="{3ED7755D-8810-4855-A374-C37DCBB07D92}" srcOrd="0" destOrd="0" presId="urn:microsoft.com/office/officeart/2008/layout/LinedList"/>
    <dgm:cxn modelId="{177A6D04-4230-48C7-9E79-F4A0A2903034}" type="presParOf" srcId="{59785D85-4A84-4E4F-8128-D821DB4BA14A}" destId="{03135583-0287-4B2A-9D05-6B18C9F17B1A}" srcOrd="1" destOrd="0" presId="urn:microsoft.com/office/officeart/2008/layout/LinedList"/>
    <dgm:cxn modelId="{5F743934-500A-40CC-A0F0-F6EFCCBE22B0}" type="presParOf" srcId="{03135583-0287-4B2A-9D05-6B18C9F17B1A}" destId="{7E104750-0324-4C8A-8E64-BF45CFD6EA2B}" srcOrd="0" destOrd="0" presId="urn:microsoft.com/office/officeart/2008/layout/LinedList"/>
    <dgm:cxn modelId="{F010FB39-2EF2-489B-A97C-65AE11AB601B}" type="presParOf" srcId="{03135583-0287-4B2A-9D05-6B18C9F17B1A}" destId="{64625924-5A57-4D82-B35E-F0AA72107D6A}" srcOrd="1" destOrd="0" presId="urn:microsoft.com/office/officeart/2008/layout/LinedList"/>
    <dgm:cxn modelId="{A6C7D28B-D7FA-4EE4-948D-ED7D4CC19E79}" type="presParOf" srcId="{59785D85-4A84-4E4F-8128-D821DB4BA14A}" destId="{D98A8771-E257-49DF-BD51-A167A596CB1A}" srcOrd="2" destOrd="0" presId="urn:microsoft.com/office/officeart/2008/layout/LinedList"/>
    <dgm:cxn modelId="{0BF96BC9-DF9C-451B-9FEB-F8CDFB54714E}" type="presParOf" srcId="{59785D85-4A84-4E4F-8128-D821DB4BA14A}" destId="{B3B4F0CA-2CDA-4B09-9F44-C28FB7CDD4F0}" srcOrd="3" destOrd="0" presId="urn:microsoft.com/office/officeart/2008/layout/LinedList"/>
    <dgm:cxn modelId="{40E081B7-7DFC-451E-92E2-DADC32C326AC}" type="presParOf" srcId="{B3B4F0CA-2CDA-4B09-9F44-C28FB7CDD4F0}" destId="{E12DD784-8CF6-4A70-93FF-E7B22EF3290B}" srcOrd="0" destOrd="0" presId="urn:microsoft.com/office/officeart/2008/layout/LinedList"/>
    <dgm:cxn modelId="{30A16528-DABA-45D7-BEBB-2BDFB076EAA1}" type="presParOf" srcId="{B3B4F0CA-2CDA-4B09-9F44-C28FB7CDD4F0}" destId="{ACA05FCD-C5B8-440B-A7D9-729312741D02}" srcOrd="1" destOrd="0" presId="urn:microsoft.com/office/officeart/2008/layout/LinedList"/>
    <dgm:cxn modelId="{B021FF8A-DADE-4F6D-9A05-50627029D38D}" type="presParOf" srcId="{59785D85-4A84-4E4F-8128-D821DB4BA14A}" destId="{3D773301-D89F-4ECD-B2FB-AB296717A9D4}" srcOrd="4" destOrd="0" presId="urn:microsoft.com/office/officeart/2008/layout/LinedList"/>
    <dgm:cxn modelId="{F750A987-BF79-49AC-AE37-DCA8CFB6AA70}" type="presParOf" srcId="{59785D85-4A84-4E4F-8128-D821DB4BA14A}" destId="{5264C529-4F9C-4FC3-AB56-34BD1D08C298}" srcOrd="5" destOrd="0" presId="urn:microsoft.com/office/officeart/2008/layout/LinedList"/>
    <dgm:cxn modelId="{820DD140-F4AB-4293-A0B7-2E5B459C8636}" type="presParOf" srcId="{5264C529-4F9C-4FC3-AB56-34BD1D08C298}" destId="{280B8F30-332E-4ECA-BDA5-D953C4273850}" srcOrd="0" destOrd="0" presId="urn:microsoft.com/office/officeart/2008/layout/LinedList"/>
    <dgm:cxn modelId="{90CA811B-3D85-46F6-9DC7-BDFC7E48D4E3}" type="presParOf" srcId="{5264C529-4F9C-4FC3-AB56-34BD1D08C298}" destId="{B3639FEB-29FA-4F16-9D29-E3B7D2C686F7}" srcOrd="1" destOrd="0" presId="urn:microsoft.com/office/officeart/2008/layout/LinedList"/>
    <dgm:cxn modelId="{BAE7523B-B89F-4880-92D8-DE88B9F9FC73}" type="presParOf" srcId="{59785D85-4A84-4E4F-8128-D821DB4BA14A}" destId="{60B06724-32EB-4201-9035-360F8411CB16}" srcOrd="6" destOrd="0" presId="urn:microsoft.com/office/officeart/2008/layout/LinedList"/>
    <dgm:cxn modelId="{E8384DD3-8E88-4EA3-92FA-6C40FF3E85DF}" type="presParOf" srcId="{59785D85-4A84-4E4F-8128-D821DB4BA14A}" destId="{8883CAAB-E68B-47FD-AB2B-F59CCD289E74}" srcOrd="7" destOrd="0" presId="urn:microsoft.com/office/officeart/2008/layout/LinedList"/>
    <dgm:cxn modelId="{2AF96C38-B079-4BDC-847F-7A66465417FC}" type="presParOf" srcId="{8883CAAB-E68B-47FD-AB2B-F59CCD289E74}" destId="{D7A10F73-856A-46C7-B74B-5D0DC1B5F82E}" srcOrd="0" destOrd="0" presId="urn:microsoft.com/office/officeart/2008/layout/LinedList"/>
    <dgm:cxn modelId="{0A0248A2-C179-458B-9D5B-CD49983B2CAE}" type="presParOf" srcId="{8883CAAB-E68B-47FD-AB2B-F59CCD289E74}" destId="{E1CC79B6-0B1B-4B50-86FE-8F7D7AF99C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B46022-811C-4621-9A18-15C809F16D6C}"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45FD0976-53EE-4D9F-B084-16F368EABE9D}">
      <dgm:prSet/>
      <dgm:spPr/>
      <dgm:t>
        <a:bodyPr/>
        <a:lstStyle/>
        <a:p>
          <a:r>
            <a:rPr lang="en-GB" dirty="0"/>
            <a:t>Citizens obey the law when they identify with and respect the morals of groups in authority</a:t>
          </a:r>
          <a:endParaRPr lang="en-US" dirty="0"/>
        </a:p>
      </dgm:t>
    </dgm:pt>
    <dgm:pt modelId="{7220714C-DCA4-4566-961C-61B9FEA530BF}" type="parTrans" cxnId="{AC9184C5-CCB4-4E61-BFF9-FE0F8969A3FF}">
      <dgm:prSet/>
      <dgm:spPr/>
      <dgm:t>
        <a:bodyPr/>
        <a:lstStyle/>
        <a:p>
          <a:endParaRPr lang="en-US"/>
        </a:p>
      </dgm:t>
    </dgm:pt>
    <dgm:pt modelId="{F93714CE-D276-4912-9669-E220BA73FEEB}" type="sibTrans" cxnId="{AC9184C5-CCB4-4E61-BFF9-FE0F8969A3FF}">
      <dgm:prSet/>
      <dgm:spPr/>
      <dgm:t>
        <a:bodyPr/>
        <a:lstStyle/>
        <a:p>
          <a:endParaRPr lang="en-US"/>
        </a:p>
      </dgm:t>
    </dgm:pt>
    <dgm:pt modelId="{C14F3694-4875-405B-8FAF-F350BFBCD82E}">
      <dgm:prSet/>
      <dgm:spPr/>
      <dgm:t>
        <a:bodyPr/>
        <a:lstStyle/>
        <a:p>
          <a:r>
            <a:rPr lang="en-GB" dirty="0"/>
            <a:t>We evaluate authorities by assessing whether they use fair procedures when dealing with the public</a:t>
          </a:r>
          <a:endParaRPr lang="en-US" dirty="0"/>
        </a:p>
      </dgm:t>
    </dgm:pt>
    <dgm:pt modelId="{F900F13E-6336-4AE9-A778-70B01CB9A580}" type="parTrans" cxnId="{48790BEE-AE0B-487D-9F21-B8AB9831FCC1}">
      <dgm:prSet/>
      <dgm:spPr/>
      <dgm:t>
        <a:bodyPr/>
        <a:lstStyle/>
        <a:p>
          <a:endParaRPr lang="en-US"/>
        </a:p>
      </dgm:t>
    </dgm:pt>
    <dgm:pt modelId="{991AC975-0889-42A1-A7F6-1A265984FA14}" type="sibTrans" cxnId="{48790BEE-AE0B-487D-9F21-B8AB9831FCC1}">
      <dgm:prSet/>
      <dgm:spPr/>
      <dgm:t>
        <a:bodyPr/>
        <a:lstStyle/>
        <a:p>
          <a:endParaRPr lang="en-US"/>
        </a:p>
      </dgm:t>
    </dgm:pt>
    <dgm:pt modelId="{CD9CAB61-D298-4B6E-A7A4-910CE8785DAF}">
      <dgm:prSet/>
      <dgm:spPr/>
      <dgm:t>
        <a:bodyPr/>
        <a:lstStyle/>
        <a:p>
          <a:r>
            <a:rPr lang="en-GB" dirty="0"/>
            <a:t>Elements needed for procedural justice (Tyler, 2004)</a:t>
          </a:r>
          <a:endParaRPr lang="en-US" dirty="0"/>
        </a:p>
      </dgm:t>
    </dgm:pt>
    <dgm:pt modelId="{2CF5B73A-331C-4038-8025-25332C0B1D9D}" type="parTrans" cxnId="{97440639-E18D-42A2-9A32-7EE7F44EF9FD}">
      <dgm:prSet/>
      <dgm:spPr/>
      <dgm:t>
        <a:bodyPr/>
        <a:lstStyle/>
        <a:p>
          <a:endParaRPr lang="en-US"/>
        </a:p>
      </dgm:t>
    </dgm:pt>
    <dgm:pt modelId="{7637C16F-6DF7-461F-A69E-953DE2D347EB}" type="sibTrans" cxnId="{97440639-E18D-42A2-9A32-7EE7F44EF9FD}">
      <dgm:prSet/>
      <dgm:spPr/>
      <dgm:t>
        <a:bodyPr/>
        <a:lstStyle/>
        <a:p>
          <a:endParaRPr lang="en-US"/>
        </a:p>
      </dgm:t>
    </dgm:pt>
    <dgm:pt modelId="{D9140EA3-C045-4AD5-B765-CE6613CB7270}">
      <dgm:prSet/>
      <dgm:spPr/>
      <dgm:t>
        <a:bodyPr/>
        <a:lstStyle/>
        <a:p>
          <a:r>
            <a:rPr lang="en-GB" dirty="0"/>
            <a:t>Participation</a:t>
          </a:r>
          <a:endParaRPr lang="en-US" dirty="0"/>
        </a:p>
      </dgm:t>
    </dgm:pt>
    <dgm:pt modelId="{203F58A2-6ACE-4378-B1AA-7FA7D2F1D710}" type="parTrans" cxnId="{9B068064-9105-414C-90DB-9AD2F23AD502}">
      <dgm:prSet/>
      <dgm:spPr/>
      <dgm:t>
        <a:bodyPr/>
        <a:lstStyle/>
        <a:p>
          <a:endParaRPr lang="en-US"/>
        </a:p>
      </dgm:t>
    </dgm:pt>
    <dgm:pt modelId="{98803B68-BC0E-459A-94A8-9E24617B0A8D}" type="sibTrans" cxnId="{9B068064-9105-414C-90DB-9AD2F23AD502}">
      <dgm:prSet/>
      <dgm:spPr/>
      <dgm:t>
        <a:bodyPr/>
        <a:lstStyle/>
        <a:p>
          <a:endParaRPr lang="en-US"/>
        </a:p>
      </dgm:t>
    </dgm:pt>
    <dgm:pt modelId="{2B772B11-F2E8-43AE-A691-A91358E6F3A8}">
      <dgm:prSet/>
      <dgm:spPr/>
      <dgm:t>
        <a:bodyPr/>
        <a:lstStyle/>
        <a:p>
          <a:r>
            <a:rPr lang="en-GB" dirty="0"/>
            <a:t>Neutrality</a:t>
          </a:r>
          <a:endParaRPr lang="en-US" dirty="0"/>
        </a:p>
      </dgm:t>
    </dgm:pt>
    <dgm:pt modelId="{B28D1E04-AB70-4F3D-8C63-74201DDF6396}" type="parTrans" cxnId="{DD0C19AD-1B6C-4205-B079-3DFEF260D4B8}">
      <dgm:prSet/>
      <dgm:spPr/>
      <dgm:t>
        <a:bodyPr/>
        <a:lstStyle/>
        <a:p>
          <a:endParaRPr lang="en-US"/>
        </a:p>
      </dgm:t>
    </dgm:pt>
    <dgm:pt modelId="{3D5F4007-E917-4D5E-8769-F0512B0D4713}" type="sibTrans" cxnId="{DD0C19AD-1B6C-4205-B079-3DFEF260D4B8}">
      <dgm:prSet/>
      <dgm:spPr/>
      <dgm:t>
        <a:bodyPr/>
        <a:lstStyle/>
        <a:p>
          <a:endParaRPr lang="en-US"/>
        </a:p>
      </dgm:t>
    </dgm:pt>
    <dgm:pt modelId="{30F17606-AB66-4C41-A405-BE51B0438871}">
      <dgm:prSet/>
      <dgm:spPr/>
      <dgm:t>
        <a:bodyPr/>
        <a:lstStyle/>
        <a:p>
          <a:r>
            <a:rPr lang="en-GB" dirty="0"/>
            <a:t>Respect</a:t>
          </a:r>
          <a:endParaRPr lang="en-US" dirty="0"/>
        </a:p>
      </dgm:t>
    </dgm:pt>
    <dgm:pt modelId="{C39F8B30-30A6-403B-BA21-25F54FA6B30F}" type="parTrans" cxnId="{02991B1E-A453-4356-975B-5844866AC1CD}">
      <dgm:prSet/>
      <dgm:spPr/>
      <dgm:t>
        <a:bodyPr/>
        <a:lstStyle/>
        <a:p>
          <a:endParaRPr lang="en-US"/>
        </a:p>
      </dgm:t>
    </dgm:pt>
    <dgm:pt modelId="{8427B516-47C4-4436-A1AF-B7FF04B9D1C3}" type="sibTrans" cxnId="{02991B1E-A453-4356-975B-5844866AC1CD}">
      <dgm:prSet/>
      <dgm:spPr/>
      <dgm:t>
        <a:bodyPr/>
        <a:lstStyle/>
        <a:p>
          <a:endParaRPr lang="en-US"/>
        </a:p>
      </dgm:t>
    </dgm:pt>
    <dgm:pt modelId="{E8EE2EB4-E787-460F-8B27-870442725AFC}">
      <dgm:prSet/>
      <dgm:spPr/>
      <dgm:t>
        <a:bodyPr/>
        <a:lstStyle/>
        <a:p>
          <a:r>
            <a:rPr lang="en-GB" dirty="0"/>
            <a:t>Trust</a:t>
          </a:r>
          <a:endParaRPr lang="en-US" dirty="0"/>
        </a:p>
      </dgm:t>
    </dgm:pt>
    <dgm:pt modelId="{EB9BBCF4-482A-47B8-BD38-82A644793606}" type="parTrans" cxnId="{6EFAA77A-6F5D-4975-AFB6-3A145C442E12}">
      <dgm:prSet/>
      <dgm:spPr/>
      <dgm:t>
        <a:bodyPr/>
        <a:lstStyle/>
        <a:p>
          <a:endParaRPr lang="en-US"/>
        </a:p>
      </dgm:t>
    </dgm:pt>
    <dgm:pt modelId="{51913235-8725-4766-9CD7-AD1EB581FAFF}" type="sibTrans" cxnId="{6EFAA77A-6F5D-4975-AFB6-3A145C442E12}">
      <dgm:prSet/>
      <dgm:spPr/>
      <dgm:t>
        <a:bodyPr/>
        <a:lstStyle/>
        <a:p>
          <a:endParaRPr lang="en-US"/>
        </a:p>
      </dgm:t>
    </dgm:pt>
    <dgm:pt modelId="{7F7109FA-5F4A-4EBA-B49D-EAFB618DC668}" type="pres">
      <dgm:prSet presAssocID="{92B46022-811C-4621-9A18-15C809F16D6C}" presName="root" presStyleCnt="0">
        <dgm:presLayoutVars>
          <dgm:dir/>
          <dgm:resizeHandles val="exact"/>
        </dgm:presLayoutVars>
      </dgm:prSet>
      <dgm:spPr/>
    </dgm:pt>
    <dgm:pt modelId="{F67FE1B1-2E1B-42D5-8361-2E676E330A47}" type="pres">
      <dgm:prSet presAssocID="{45FD0976-53EE-4D9F-B084-16F368EABE9D}" presName="compNode" presStyleCnt="0"/>
      <dgm:spPr/>
    </dgm:pt>
    <dgm:pt modelId="{BE6E00DB-B7CF-418D-BECF-F196FC73504A}" type="pres">
      <dgm:prSet presAssocID="{45FD0976-53EE-4D9F-B084-16F368EABE9D}" presName="bgRect" presStyleLbl="bgShp" presStyleIdx="0" presStyleCnt="3"/>
      <dgm:spPr/>
    </dgm:pt>
    <dgm:pt modelId="{5AD3825C-CAEC-4F6D-9352-FA3E5AD6C98A}" type="pres">
      <dgm:prSet presAssocID="{45FD0976-53EE-4D9F-B084-16F368EABE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57B02A5-2A1B-4C19-A143-76AE91E4A7F3}" type="pres">
      <dgm:prSet presAssocID="{45FD0976-53EE-4D9F-B084-16F368EABE9D}" presName="spaceRect" presStyleCnt="0"/>
      <dgm:spPr/>
    </dgm:pt>
    <dgm:pt modelId="{C5E7AC97-D6FA-40B6-97E5-A9D35F06F806}" type="pres">
      <dgm:prSet presAssocID="{45FD0976-53EE-4D9F-B084-16F368EABE9D}" presName="parTx" presStyleLbl="revTx" presStyleIdx="0" presStyleCnt="4">
        <dgm:presLayoutVars>
          <dgm:chMax val="0"/>
          <dgm:chPref val="0"/>
        </dgm:presLayoutVars>
      </dgm:prSet>
      <dgm:spPr/>
    </dgm:pt>
    <dgm:pt modelId="{C724E4CC-C1D8-40A2-B80F-A89DC17A5A55}" type="pres">
      <dgm:prSet presAssocID="{F93714CE-D276-4912-9669-E220BA73FEEB}" presName="sibTrans" presStyleCnt="0"/>
      <dgm:spPr/>
    </dgm:pt>
    <dgm:pt modelId="{3C8BF146-8446-43E4-87BA-A4C0DC90839F}" type="pres">
      <dgm:prSet presAssocID="{C14F3694-4875-405B-8FAF-F350BFBCD82E}" presName="compNode" presStyleCnt="0"/>
      <dgm:spPr/>
    </dgm:pt>
    <dgm:pt modelId="{AD1FD697-5918-4DC5-BE73-AF080DFC2C2B}" type="pres">
      <dgm:prSet presAssocID="{C14F3694-4875-405B-8FAF-F350BFBCD82E}" presName="bgRect" presStyleLbl="bgShp" presStyleIdx="1" presStyleCnt="3"/>
      <dgm:spPr/>
    </dgm:pt>
    <dgm:pt modelId="{EBF96EEC-5231-41A7-9F3D-85BD3674DEE7}" type="pres">
      <dgm:prSet presAssocID="{C14F3694-4875-405B-8FAF-F350BFBCD8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F954E7D-C357-426A-BDEB-9C396928F43A}" type="pres">
      <dgm:prSet presAssocID="{C14F3694-4875-405B-8FAF-F350BFBCD82E}" presName="spaceRect" presStyleCnt="0"/>
      <dgm:spPr/>
    </dgm:pt>
    <dgm:pt modelId="{9938BBB3-DB82-478C-879D-04E664F0367A}" type="pres">
      <dgm:prSet presAssocID="{C14F3694-4875-405B-8FAF-F350BFBCD82E}" presName="parTx" presStyleLbl="revTx" presStyleIdx="1" presStyleCnt="4">
        <dgm:presLayoutVars>
          <dgm:chMax val="0"/>
          <dgm:chPref val="0"/>
        </dgm:presLayoutVars>
      </dgm:prSet>
      <dgm:spPr/>
    </dgm:pt>
    <dgm:pt modelId="{B396E4D5-7A43-42E5-80B4-6DBD4B5DB3C3}" type="pres">
      <dgm:prSet presAssocID="{991AC975-0889-42A1-A7F6-1A265984FA14}" presName="sibTrans" presStyleCnt="0"/>
      <dgm:spPr/>
    </dgm:pt>
    <dgm:pt modelId="{C394C080-26C2-49E4-A518-A8FFB2515649}" type="pres">
      <dgm:prSet presAssocID="{CD9CAB61-D298-4B6E-A7A4-910CE8785DAF}" presName="compNode" presStyleCnt="0"/>
      <dgm:spPr/>
    </dgm:pt>
    <dgm:pt modelId="{3B1A3AE8-40CE-42A2-9A05-5A0975FE0130}" type="pres">
      <dgm:prSet presAssocID="{CD9CAB61-D298-4B6E-A7A4-910CE8785DAF}" presName="bgRect" presStyleLbl="bgShp" presStyleIdx="2" presStyleCnt="3"/>
      <dgm:spPr/>
    </dgm:pt>
    <dgm:pt modelId="{33678C99-EBE4-4BC1-9440-04CDBD98EFB4}" type="pres">
      <dgm:prSet presAssocID="{CD9CAB61-D298-4B6E-A7A4-910CE8785D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00FCA8C-16DF-481D-9A2C-DAF104662EBD}" type="pres">
      <dgm:prSet presAssocID="{CD9CAB61-D298-4B6E-A7A4-910CE8785DAF}" presName="spaceRect" presStyleCnt="0"/>
      <dgm:spPr/>
    </dgm:pt>
    <dgm:pt modelId="{97345F72-306E-437A-87E6-6FB165B13978}" type="pres">
      <dgm:prSet presAssocID="{CD9CAB61-D298-4B6E-A7A4-910CE8785DAF}" presName="parTx" presStyleLbl="revTx" presStyleIdx="2" presStyleCnt="4">
        <dgm:presLayoutVars>
          <dgm:chMax val="0"/>
          <dgm:chPref val="0"/>
        </dgm:presLayoutVars>
      </dgm:prSet>
      <dgm:spPr/>
    </dgm:pt>
    <dgm:pt modelId="{377AAA5D-2C24-41B1-B116-8F86F8FB8505}" type="pres">
      <dgm:prSet presAssocID="{CD9CAB61-D298-4B6E-A7A4-910CE8785DAF}" presName="desTx" presStyleLbl="revTx" presStyleIdx="3" presStyleCnt="4">
        <dgm:presLayoutVars/>
      </dgm:prSet>
      <dgm:spPr/>
    </dgm:pt>
  </dgm:ptLst>
  <dgm:cxnLst>
    <dgm:cxn modelId="{02991B1E-A453-4356-975B-5844866AC1CD}" srcId="{CD9CAB61-D298-4B6E-A7A4-910CE8785DAF}" destId="{30F17606-AB66-4C41-A405-BE51B0438871}" srcOrd="2" destOrd="0" parTransId="{C39F8B30-30A6-403B-BA21-25F54FA6B30F}" sibTransId="{8427B516-47C4-4436-A1AF-B7FF04B9D1C3}"/>
    <dgm:cxn modelId="{97440639-E18D-42A2-9A32-7EE7F44EF9FD}" srcId="{92B46022-811C-4621-9A18-15C809F16D6C}" destId="{CD9CAB61-D298-4B6E-A7A4-910CE8785DAF}" srcOrd="2" destOrd="0" parTransId="{2CF5B73A-331C-4038-8025-25332C0B1D9D}" sibTransId="{7637C16F-6DF7-461F-A69E-953DE2D347EB}"/>
    <dgm:cxn modelId="{95DE6B3E-78EE-494A-BFF5-CE8B3ADAA173}" type="presOf" srcId="{E8EE2EB4-E787-460F-8B27-870442725AFC}" destId="{377AAA5D-2C24-41B1-B116-8F86F8FB8505}" srcOrd="0" destOrd="3" presId="urn:microsoft.com/office/officeart/2018/2/layout/IconVerticalSolidList"/>
    <dgm:cxn modelId="{6F599140-2BC8-499F-AC91-E1A478F85C84}" type="presOf" srcId="{45FD0976-53EE-4D9F-B084-16F368EABE9D}" destId="{C5E7AC97-D6FA-40B6-97E5-A9D35F06F806}" srcOrd="0" destOrd="0" presId="urn:microsoft.com/office/officeart/2018/2/layout/IconVerticalSolidList"/>
    <dgm:cxn modelId="{9B068064-9105-414C-90DB-9AD2F23AD502}" srcId="{CD9CAB61-D298-4B6E-A7A4-910CE8785DAF}" destId="{D9140EA3-C045-4AD5-B765-CE6613CB7270}" srcOrd="0" destOrd="0" parTransId="{203F58A2-6ACE-4378-B1AA-7FA7D2F1D710}" sibTransId="{98803B68-BC0E-459A-94A8-9E24617B0A8D}"/>
    <dgm:cxn modelId="{60838A6C-30E6-490C-8B17-26CF44696822}" type="presOf" srcId="{C14F3694-4875-405B-8FAF-F350BFBCD82E}" destId="{9938BBB3-DB82-478C-879D-04E664F0367A}" srcOrd="0" destOrd="0" presId="urn:microsoft.com/office/officeart/2018/2/layout/IconVerticalSolidList"/>
    <dgm:cxn modelId="{6EFAA77A-6F5D-4975-AFB6-3A145C442E12}" srcId="{CD9CAB61-D298-4B6E-A7A4-910CE8785DAF}" destId="{E8EE2EB4-E787-460F-8B27-870442725AFC}" srcOrd="3" destOrd="0" parTransId="{EB9BBCF4-482A-47B8-BD38-82A644793606}" sibTransId="{51913235-8725-4766-9CD7-AD1EB581FAFF}"/>
    <dgm:cxn modelId="{520C1989-07E5-44B9-8144-866C1741AAD4}" type="presOf" srcId="{D9140EA3-C045-4AD5-B765-CE6613CB7270}" destId="{377AAA5D-2C24-41B1-B116-8F86F8FB8505}" srcOrd="0" destOrd="0" presId="urn:microsoft.com/office/officeart/2018/2/layout/IconVerticalSolidList"/>
    <dgm:cxn modelId="{2D8918A6-66F6-4547-9229-F599DC40BACF}" type="presOf" srcId="{CD9CAB61-D298-4B6E-A7A4-910CE8785DAF}" destId="{97345F72-306E-437A-87E6-6FB165B13978}" srcOrd="0" destOrd="0" presId="urn:microsoft.com/office/officeart/2018/2/layout/IconVerticalSolidList"/>
    <dgm:cxn modelId="{DD0C19AD-1B6C-4205-B079-3DFEF260D4B8}" srcId="{CD9CAB61-D298-4B6E-A7A4-910CE8785DAF}" destId="{2B772B11-F2E8-43AE-A691-A91358E6F3A8}" srcOrd="1" destOrd="0" parTransId="{B28D1E04-AB70-4F3D-8C63-74201DDF6396}" sibTransId="{3D5F4007-E917-4D5E-8769-F0512B0D4713}"/>
    <dgm:cxn modelId="{12FAF9B5-0046-4F55-9E2B-35A669957616}" type="presOf" srcId="{2B772B11-F2E8-43AE-A691-A91358E6F3A8}" destId="{377AAA5D-2C24-41B1-B116-8F86F8FB8505}" srcOrd="0" destOrd="1" presId="urn:microsoft.com/office/officeart/2018/2/layout/IconVerticalSolidList"/>
    <dgm:cxn modelId="{28CF07B9-1FD1-478E-ACEE-A48EAC3AC074}" type="presOf" srcId="{30F17606-AB66-4C41-A405-BE51B0438871}" destId="{377AAA5D-2C24-41B1-B116-8F86F8FB8505}" srcOrd="0" destOrd="2" presId="urn:microsoft.com/office/officeart/2018/2/layout/IconVerticalSolidList"/>
    <dgm:cxn modelId="{AC9184C5-CCB4-4E61-BFF9-FE0F8969A3FF}" srcId="{92B46022-811C-4621-9A18-15C809F16D6C}" destId="{45FD0976-53EE-4D9F-B084-16F368EABE9D}" srcOrd="0" destOrd="0" parTransId="{7220714C-DCA4-4566-961C-61B9FEA530BF}" sibTransId="{F93714CE-D276-4912-9669-E220BA73FEEB}"/>
    <dgm:cxn modelId="{8E39BFCE-7706-4F65-B50F-42409140C4BF}" type="presOf" srcId="{92B46022-811C-4621-9A18-15C809F16D6C}" destId="{7F7109FA-5F4A-4EBA-B49D-EAFB618DC668}" srcOrd="0" destOrd="0" presId="urn:microsoft.com/office/officeart/2018/2/layout/IconVerticalSolidList"/>
    <dgm:cxn modelId="{48790BEE-AE0B-487D-9F21-B8AB9831FCC1}" srcId="{92B46022-811C-4621-9A18-15C809F16D6C}" destId="{C14F3694-4875-405B-8FAF-F350BFBCD82E}" srcOrd="1" destOrd="0" parTransId="{F900F13E-6336-4AE9-A778-70B01CB9A580}" sibTransId="{991AC975-0889-42A1-A7F6-1A265984FA14}"/>
    <dgm:cxn modelId="{E421A9BE-2AC6-4DF7-AFE7-87485B443F09}" type="presParOf" srcId="{7F7109FA-5F4A-4EBA-B49D-EAFB618DC668}" destId="{F67FE1B1-2E1B-42D5-8361-2E676E330A47}" srcOrd="0" destOrd="0" presId="urn:microsoft.com/office/officeart/2018/2/layout/IconVerticalSolidList"/>
    <dgm:cxn modelId="{635D8AB0-FA55-4229-A302-C59F8BCEDAC4}" type="presParOf" srcId="{F67FE1B1-2E1B-42D5-8361-2E676E330A47}" destId="{BE6E00DB-B7CF-418D-BECF-F196FC73504A}" srcOrd="0" destOrd="0" presId="urn:microsoft.com/office/officeart/2018/2/layout/IconVerticalSolidList"/>
    <dgm:cxn modelId="{577625C1-0AFE-44BA-9C6C-6CCBA70AB42D}" type="presParOf" srcId="{F67FE1B1-2E1B-42D5-8361-2E676E330A47}" destId="{5AD3825C-CAEC-4F6D-9352-FA3E5AD6C98A}" srcOrd="1" destOrd="0" presId="urn:microsoft.com/office/officeart/2018/2/layout/IconVerticalSolidList"/>
    <dgm:cxn modelId="{76162DBE-2367-4958-A72A-B510FD7233F8}" type="presParOf" srcId="{F67FE1B1-2E1B-42D5-8361-2E676E330A47}" destId="{D57B02A5-2A1B-4C19-A143-76AE91E4A7F3}" srcOrd="2" destOrd="0" presId="urn:microsoft.com/office/officeart/2018/2/layout/IconVerticalSolidList"/>
    <dgm:cxn modelId="{EBF7A264-8647-452A-A2D3-D443109DB2D3}" type="presParOf" srcId="{F67FE1B1-2E1B-42D5-8361-2E676E330A47}" destId="{C5E7AC97-D6FA-40B6-97E5-A9D35F06F806}" srcOrd="3" destOrd="0" presId="urn:microsoft.com/office/officeart/2018/2/layout/IconVerticalSolidList"/>
    <dgm:cxn modelId="{5763EC71-2258-4270-99C9-1560851EB28F}" type="presParOf" srcId="{7F7109FA-5F4A-4EBA-B49D-EAFB618DC668}" destId="{C724E4CC-C1D8-40A2-B80F-A89DC17A5A55}" srcOrd="1" destOrd="0" presId="urn:microsoft.com/office/officeart/2018/2/layout/IconVerticalSolidList"/>
    <dgm:cxn modelId="{78671507-D178-4DEB-935B-CEE6956DD9D8}" type="presParOf" srcId="{7F7109FA-5F4A-4EBA-B49D-EAFB618DC668}" destId="{3C8BF146-8446-43E4-87BA-A4C0DC90839F}" srcOrd="2" destOrd="0" presId="urn:microsoft.com/office/officeart/2018/2/layout/IconVerticalSolidList"/>
    <dgm:cxn modelId="{4DC960BA-1568-4F64-A40D-80C79FA7BE07}" type="presParOf" srcId="{3C8BF146-8446-43E4-87BA-A4C0DC90839F}" destId="{AD1FD697-5918-4DC5-BE73-AF080DFC2C2B}" srcOrd="0" destOrd="0" presId="urn:microsoft.com/office/officeart/2018/2/layout/IconVerticalSolidList"/>
    <dgm:cxn modelId="{21C85C77-6A70-4A71-B2E4-EAF80555AA54}" type="presParOf" srcId="{3C8BF146-8446-43E4-87BA-A4C0DC90839F}" destId="{EBF96EEC-5231-41A7-9F3D-85BD3674DEE7}" srcOrd="1" destOrd="0" presId="urn:microsoft.com/office/officeart/2018/2/layout/IconVerticalSolidList"/>
    <dgm:cxn modelId="{BD41FA6B-A3E3-47C5-B6F1-6CE8EB510979}" type="presParOf" srcId="{3C8BF146-8446-43E4-87BA-A4C0DC90839F}" destId="{8F954E7D-C357-426A-BDEB-9C396928F43A}" srcOrd="2" destOrd="0" presId="urn:microsoft.com/office/officeart/2018/2/layout/IconVerticalSolidList"/>
    <dgm:cxn modelId="{EA2007C1-BB91-4AD4-B37E-E8C7BF96E32F}" type="presParOf" srcId="{3C8BF146-8446-43E4-87BA-A4C0DC90839F}" destId="{9938BBB3-DB82-478C-879D-04E664F0367A}" srcOrd="3" destOrd="0" presId="urn:microsoft.com/office/officeart/2018/2/layout/IconVerticalSolidList"/>
    <dgm:cxn modelId="{E69BB374-E52E-42AE-9905-DAA3713BEE65}" type="presParOf" srcId="{7F7109FA-5F4A-4EBA-B49D-EAFB618DC668}" destId="{B396E4D5-7A43-42E5-80B4-6DBD4B5DB3C3}" srcOrd="3" destOrd="0" presId="urn:microsoft.com/office/officeart/2018/2/layout/IconVerticalSolidList"/>
    <dgm:cxn modelId="{0656C92F-E633-40F9-8E92-56C6E487B084}" type="presParOf" srcId="{7F7109FA-5F4A-4EBA-B49D-EAFB618DC668}" destId="{C394C080-26C2-49E4-A518-A8FFB2515649}" srcOrd="4" destOrd="0" presId="urn:microsoft.com/office/officeart/2018/2/layout/IconVerticalSolidList"/>
    <dgm:cxn modelId="{A18C5905-F975-490E-BA9D-C9D0349CCFC6}" type="presParOf" srcId="{C394C080-26C2-49E4-A518-A8FFB2515649}" destId="{3B1A3AE8-40CE-42A2-9A05-5A0975FE0130}" srcOrd="0" destOrd="0" presId="urn:microsoft.com/office/officeart/2018/2/layout/IconVerticalSolidList"/>
    <dgm:cxn modelId="{FB9E0C1C-5FEA-4629-AA41-30519B769160}" type="presParOf" srcId="{C394C080-26C2-49E4-A518-A8FFB2515649}" destId="{33678C99-EBE4-4BC1-9440-04CDBD98EFB4}" srcOrd="1" destOrd="0" presId="urn:microsoft.com/office/officeart/2018/2/layout/IconVerticalSolidList"/>
    <dgm:cxn modelId="{A1725CBB-E900-4CD1-A289-FC411F0572A2}" type="presParOf" srcId="{C394C080-26C2-49E4-A518-A8FFB2515649}" destId="{800FCA8C-16DF-481D-9A2C-DAF104662EBD}" srcOrd="2" destOrd="0" presId="urn:microsoft.com/office/officeart/2018/2/layout/IconVerticalSolidList"/>
    <dgm:cxn modelId="{F068345C-F907-4325-8777-EBD20DA116FA}" type="presParOf" srcId="{C394C080-26C2-49E4-A518-A8FFB2515649}" destId="{97345F72-306E-437A-87E6-6FB165B13978}" srcOrd="3" destOrd="0" presId="urn:microsoft.com/office/officeart/2018/2/layout/IconVerticalSolidList"/>
    <dgm:cxn modelId="{B4F7C86A-ADCC-4049-82FE-B757AFD8517D}" type="presParOf" srcId="{C394C080-26C2-49E4-A518-A8FFB2515649}" destId="{377AAA5D-2C24-41B1-B116-8F86F8FB850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CEE458-01BC-4F00-8136-5F70FA20E25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71DC8855-8F0D-4C11-9A59-579077EDA3B1}">
      <dgm:prSet/>
      <dgm:spPr/>
      <dgm:t>
        <a:bodyPr/>
        <a:lstStyle/>
        <a:p>
          <a:r>
            <a:rPr lang="en-GB" dirty="0"/>
            <a:t>without reasonable grounds has to be approved by senior officer. This can happen if it is suspected that:</a:t>
          </a:r>
          <a:endParaRPr lang="en-US" dirty="0"/>
        </a:p>
      </dgm:t>
    </dgm:pt>
    <dgm:pt modelId="{E58FFBFE-632A-4F5F-9EE6-6FFA2899196F}" type="parTrans" cxnId="{5B2C51A8-27C9-4CE5-803B-B2D7E25A147C}">
      <dgm:prSet/>
      <dgm:spPr/>
      <dgm:t>
        <a:bodyPr/>
        <a:lstStyle/>
        <a:p>
          <a:endParaRPr lang="en-US"/>
        </a:p>
      </dgm:t>
    </dgm:pt>
    <dgm:pt modelId="{15B4543A-96BF-4E64-952D-808A86045B33}" type="sibTrans" cxnId="{5B2C51A8-27C9-4CE5-803B-B2D7E25A147C}">
      <dgm:prSet/>
      <dgm:spPr/>
      <dgm:t>
        <a:bodyPr/>
        <a:lstStyle/>
        <a:p>
          <a:endParaRPr lang="en-US"/>
        </a:p>
      </dgm:t>
    </dgm:pt>
    <dgm:pt modelId="{CB737D1E-A0DB-493F-90C8-F8E9DCA6AB62}">
      <dgm:prSet/>
      <dgm:spPr/>
      <dgm:t>
        <a:bodyPr/>
        <a:lstStyle/>
        <a:p>
          <a:r>
            <a:rPr lang="en-GB" dirty="0"/>
            <a:t>serious violence could take place</a:t>
          </a:r>
          <a:endParaRPr lang="en-US" dirty="0"/>
        </a:p>
      </dgm:t>
    </dgm:pt>
    <dgm:pt modelId="{0622B960-1AB1-4DC8-B8B4-C91EC034DADB}" type="parTrans" cxnId="{E0A60101-F3CE-414D-9B5A-68871D57DAC7}">
      <dgm:prSet/>
      <dgm:spPr/>
      <dgm:t>
        <a:bodyPr/>
        <a:lstStyle/>
        <a:p>
          <a:endParaRPr lang="en-US"/>
        </a:p>
      </dgm:t>
    </dgm:pt>
    <dgm:pt modelId="{7EBED24B-4DEC-4696-9AEE-62146324C834}" type="sibTrans" cxnId="{E0A60101-F3CE-414D-9B5A-68871D57DAC7}">
      <dgm:prSet/>
      <dgm:spPr/>
      <dgm:t>
        <a:bodyPr/>
        <a:lstStyle/>
        <a:p>
          <a:endParaRPr lang="en-US"/>
        </a:p>
      </dgm:t>
    </dgm:pt>
    <dgm:pt modelId="{67B2DE78-E68C-4E35-BBBB-B02BFF4BD52E}">
      <dgm:prSet/>
      <dgm:spPr/>
      <dgm:t>
        <a:bodyPr/>
        <a:lstStyle/>
        <a:p>
          <a:r>
            <a:rPr lang="en-GB" dirty="0"/>
            <a:t>you’re carrying a weapon or have used one</a:t>
          </a:r>
          <a:endParaRPr lang="en-US" dirty="0"/>
        </a:p>
      </dgm:t>
    </dgm:pt>
    <dgm:pt modelId="{D2218AC4-199F-4635-A4AA-9DD262E8CA69}" type="parTrans" cxnId="{2805211B-BA83-4F2C-9D67-1434B50346EB}">
      <dgm:prSet/>
      <dgm:spPr/>
      <dgm:t>
        <a:bodyPr/>
        <a:lstStyle/>
        <a:p>
          <a:endParaRPr lang="en-US"/>
        </a:p>
      </dgm:t>
    </dgm:pt>
    <dgm:pt modelId="{CEBBB937-3F48-4F85-9CA7-161297C7BD14}" type="sibTrans" cxnId="{2805211B-BA83-4F2C-9D67-1434B50346EB}">
      <dgm:prSet/>
      <dgm:spPr/>
      <dgm:t>
        <a:bodyPr/>
        <a:lstStyle/>
        <a:p>
          <a:endParaRPr lang="en-US"/>
        </a:p>
      </dgm:t>
    </dgm:pt>
    <dgm:pt modelId="{A49573FF-0250-47D7-B9D8-0236C5D039C9}">
      <dgm:prSet/>
      <dgm:spPr/>
      <dgm:t>
        <a:bodyPr/>
        <a:lstStyle/>
        <a:p>
          <a:r>
            <a:rPr lang="en-GB" dirty="0"/>
            <a:t>you’re in a specific location or area</a:t>
          </a:r>
          <a:endParaRPr lang="en-US" dirty="0"/>
        </a:p>
      </dgm:t>
    </dgm:pt>
    <dgm:pt modelId="{D8A624DE-E195-4E6F-B75A-FBDB6D73DE78}" type="parTrans" cxnId="{8FEA10ED-4C6A-4070-8551-19B61B79F1A4}">
      <dgm:prSet/>
      <dgm:spPr/>
      <dgm:t>
        <a:bodyPr/>
        <a:lstStyle/>
        <a:p>
          <a:endParaRPr lang="en-US"/>
        </a:p>
      </dgm:t>
    </dgm:pt>
    <dgm:pt modelId="{2AB6BC63-1B1D-482B-85C8-214BE038EC1C}" type="sibTrans" cxnId="{8FEA10ED-4C6A-4070-8551-19B61B79F1A4}">
      <dgm:prSet/>
      <dgm:spPr/>
      <dgm:t>
        <a:bodyPr/>
        <a:lstStyle/>
        <a:p>
          <a:endParaRPr lang="en-US"/>
        </a:p>
      </dgm:t>
    </dgm:pt>
    <dgm:pt modelId="{51E77149-0804-4E05-B008-DAF94D407565}">
      <dgm:prSet/>
      <dgm:spPr/>
      <dgm:t>
        <a:bodyPr/>
        <a:lstStyle/>
        <a:p>
          <a:r>
            <a:rPr lang="en-GB" dirty="0"/>
            <a:t>Rules police must tell you who they are and why they have stopped you. Removal of certain clothes.</a:t>
          </a:r>
          <a:endParaRPr lang="en-US" dirty="0"/>
        </a:p>
      </dgm:t>
    </dgm:pt>
    <dgm:pt modelId="{234C8B78-8F9B-4379-92D0-7C266ABB6EBF}" type="parTrans" cxnId="{3D0A02FE-1FCA-48F6-9A22-A04F5B13F602}">
      <dgm:prSet/>
      <dgm:spPr/>
      <dgm:t>
        <a:bodyPr/>
        <a:lstStyle/>
        <a:p>
          <a:endParaRPr lang="en-US"/>
        </a:p>
      </dgm:t>
    </dgm:pt>
    <dgm:pt modelId="{C8EB68AB-4A66-4E22-8FCF-9050A0205D17}" type="sibTrans" cxnId="{3D0A02FE-1FCA-48F6-9A22-A04F5B13F602}">
      <dgm:prSet/>
      <dgm:spPr/>
      <dgm:t>
        <a:bodyPr/>
        <a:lstStyle/>
        <a:p>
          <a:endParaRPr lang="en-US"/>
        </a:p>
      </dgm:t>
    </dgm:pt>
    <dgm:pt modelId="{EBA00388-732E-4CBF-993F-AD733950D997}" type="pres">
      <dgm:prSet presAssocID="{FDCEE458-01BC-4F00-8136-5F70FA20E253}" presName="Name0" presStyleCnt="0">
        <dgm:presLayoutVars>
          <dgm:dir/>
          <dgm:animLvl val="lvl"/>
          <dgm:resizeHandles val="exact"/>
        </dgm:presLayoutVars>
      </dgm:prSet>
      <dgm:spPr/>
    </dgm:pt>
    <dgm:pt modelId="{8C788BCD-BB03-4FE3-AEA2-2C7AA54D6689}" type="pres">
      <dgm:prSet presAssocID="{A49573FF-0250-47D7-B9D8-0236C5D039C9}" presName="boxAndChildren" presStyleCnt="0"/>
      <dgm:spPr/>
    </dgm:pt>
    <dgm:pt modelId="{00976A88-0535-4BD5-9BC8-09B7F01FFC6A}" type="pres">
      <dgm:prSet presAssocID="{A49573FF-0250-47D7-B9D8-0236C5D039C9}" presName="parentTextBox" presStyleLbl="node1" presStyleIdx="0" presStyleCnt="4"/>
      <dgm:spPr/>
    </dgm:pt>
    <dgm:pt modelId="{695E062E-675A-4BAA-8D7F-A415271F31FA}" type="pres">
      <dgm:prSet presAssocID="{A49573FF-0250-47D7-B9D8-0236C5D039C9}" presName="entireBox" presStyleLbl="node1" presStyleIdx="0" presStyleCnt="4"/>
      <dgm:spPr/>
    </dgm:pt>
    <dgm:pt modelId="{7A345F80-A4AF-4D16-90DF-CFB2C8C1EA1F}" type="pres">
      <dgm:prSet presAssocID="{A49573FF-0250-47D7-B9D8-0236C5D039C9}" presName="descendantBox" presStyleCnt="0"/>
      <dgm:spPr/>
    </dgm:pt>
    <dgm:pt modelId="{4BB5D69A-413C-4223-AD4E-49F6C636A242}" type="pres">
      <dgm:prSet presAssocID="{51E77149-0804-4E05-B008-DAF94D407565}" presName="childTextBox" presStyleLbl="fgAccFollowNode1" presStyleIdx="0" presStyleCnt="1">
        <dgm:presLayoutVars>
          <dgm:bulletEnabled val="1"/>
        </dgm:presLayoutVars>
      </dgm:prSet>
      <dgm:spPr/>
    </dgm:pt>
    <dgm:pt modelId="{AEAF4B46-76A8-489D-AAAF-4D77108A7AEA}" type="pres">
      <dgm:prSet presAssocID="{CEBBB937-3F48-4F85-9CA7-161297C7BD14}" presName="sp" presStyleCnt="0"/>
      <dgm:spPr/>
    </dgm:pt>
    <dgm:pt modelId="{93D2BEE3-7D79-491B-BEE2-387205E8AD62}" type="pres">
      <dgm:prSet presAssocID="{67B2DE78-E68C-4E35-BBBB-B02BFF4BD52E}" presName="arrowAndChildren" presStyleCnt="0"/>
      <dgm:spPr/>
    </dgm:pt>
    <dgm:pt modelId="{C477CD5B-9FEC-4AA1-9BCB-57E4A9197904}" type="pres">
      <dgm:prSet presAssocID="{67B2DE78-E68C-4E35-BBBB-B02BFF4BD52E}" presName="parentTextArrow" presStyleLbl="node1" presStyleIdx="1" presStyleCnt="4"/>
      <dgm:spPr/>
    </dgm:pt>
    <dgm:pt modelId="{C205999C-0ACC-4821-B07A-F4FA6F6630D2}" type="pres">
      <dgm:prSet presAssocID="{7EBED24B-4DEC-4696-9AEE-62146324C834}" presName="sp" presStyleCnt="0"/>
      <dgm:spPr/>
    </dgm:pt>
    <dgm:pt modelId="{D216F1C3-DD30-4373-893E-8A3359741171}" type="pres">
      <dgm:prSet presAssocID="{CB737D1E-A0DB-493F-90C8-F8E9DCA6AB62}" presName="arrowAndChildren" presStyleCnt="0"/>
      <dgm:spPr/>
    </dgm:pt>
    <dgm:pt modelId="{3CF03343-469A-434A-95A0-AE999C8B008F}" type="pres">
      <dgm:prSet presAssocID="{CB737D1E-A0DB-493F-90C8-F8E9DCA6AB62}" presName="parentTextArrow" presStyleLbl="node1" presStyleIdx="2" presStyleCnt="4"/>
      <dgm:spPr/>
    </dgm:pt>
    <dgm:pt modelId="{45FD1CCE-4A39-4CA6-98EB-71AB42AF8E0D}" type="pres">
      <dgm:prSet presAssocID="{15B4543A-96BF-4E64-952D-808A86045B33}" presName="sp" presStyleCnt="0"/>
      <dgm:spPr/>
    </dgm:pt>
    <dgm:pt modelId="{8FA25006-ECC5-40C8-B3A9-CAC0F9D269CB}" type="pres">
      <dgm:prSet presAssocID="{71DC8855-8F0D-4C11-9A59-579077EDA3B1}" presName="arrowAndChildren" presStyleCnt="0"/>
      <dgm:spPr/>
    </dgm:pt>
    <dgm:pt modelId="{1CAC25EE-7D18-42F7-B627-70885B4D8125}" type="pres">
      <dgm:prSet presAssocID="{71DC8855-8F0D-4C11-9A59-579077EDA3B1}" presName="parentTextArrow" presStyleLbl="node1" presStyleIdx="3" presStyleCnt="4"/>
      <dgm:spPr/>
    </dgm:pt>
  </dgm:ptLst>
  <dgm:cxnLst>
    <dgm:cxn modelId="{E0A60101-F3CE-414D-9B5A-68871D57DAC7}" srcId="{FDCEE458-01BC-4F00-8136-5F70FA20E253}" destId="{CB737D1E-A0DB-493F-90C8-F8E9DCA6AB62}" srcOrd="1" destOrd="0" parTransId="{0622B960-1AB1-4DC8-B8B4-C91EC034DADB}" sibTransId="{7EBED24B-4DEC-4696-9AEE-62146324C834}"/>
    <dgm:cxn modelId="{34794F13-AA34-4CB2-878D-95A3F7DAF09C}" type="presOf" srcId="{A49573FF-0250-47D7-B9D8-0236C5D039C9}" destId="{00976A88-0535-4BD5-9BC8-09B7F01FFC6A}" srcOrd="0" destOrd="0" presId="urn:microsoft.com/office/officeart/2005/8/layout/process4"/>
    <dgm:cxn modelId="{2805211B-BA83-4F2C-9D67-1434B50346EB}" srcId="{FDCEE458-01BC-4F00-8136-5F70FA20E253}" destId="{67B2DE78-E68C-4E35-BBBB-B02BFF4BD52E}" srcOrd="2" destOrd="0" parTransId="{D2218AC4-199F-4635-A4AA-9DD262E8CA69}" sibTransId="{CEBBB937-3F48-4F85-9CA7-161297C7BD14}"/>
    <dgm:cxn modelId="{6CD9D03A-D3FA-4E1C-9248-6156B8FB50DE}" type="presOf" srcId="{CB737D1E-A0DB-493F-90C8-F8E9DCA6AB62}" destId="{3CF03343-469A-434A-95A0-AE999C8B008F}" srcOrd="0" destOrd="0" presId="urn:microsoft.com/office/officeart/2005/8/layout/process4"/>
    <dgm:cxn modelId="{F32BA055-E287-4338-A722-5D089340E0A4}" type="presOf" srcId="{71DC8855-8F0D-4C11-9A59-579077EDA3B1}" destId="{1CAC25EE-7D18-42F7-B627-70885B4D8125}" srcOrd="0" destOrd="0" presId="urn:microsoft.com/office/officeart/2005/8/layout/process4"/>
    <dgm:cxn modelId="{9A7CEC82-F4B8-4DED-A676-794BDB7FAAB3}" type="presOf" srcId="{51E77149-0804-4E05-B008-DAF94D407565}" destId="{4BB5D69A-413C-4223-AD4E-49F6C636A242}" srcOrd="0" destOrd="0" presId="urn:microsoft.com/office/officeart/2005/8/layout/process4"/>
    <dgm:cxn modelId="{6CF3BD86-A411-441A-A7F5-AF9A9C8026B0}" type="presOf" srcId="{67B2DE78-E68C-4E35-BBBB-B02BFF4BD52E}" destId="{C477CD5B-9FEC-4AA1-9BCB-57E4A9197904}" srcOrd="0" destOrd="0" presId="urn:microsoft.com/office/officeart/2005/8/layout/process4"/>
    <dgm:cxn modelId="{5B2C51A8-27C9-4CE5-803B-B2D7E25A147C}" srcId="{FDCEE458-01BC-4F00-8136-5F70FA20E253}" destId="{71DC8855-8F0D-4C11-9A59-579077EDA3B1}" srcOrd="0" destOrd="0" parTransId="{E58FFBFE-632A-4F5F-9EE6-6FFA2899196F}" sibTransId="{15B4543A-96BF-4E64-952D-808A86045B33}"/>
    <dgm:cxn modelId="{665845D6-269A-472E-A1BF-EFB4FA474A6F}" type="presOf" srcId="{FDCEE458-01BC-4F00-8136-5F70FA20E253}" destId="{EBA00388-732E-4CBF-993F-AD733950D997}" srcOrd="0" destOrd="0" presId="urn:microsoft.com/office/officeart/2005/8/layout/process4"/>
    <dgm:cxn modelId="{8FEA10ED-4C6A-4070-8551-19B61B79F1A4}" srcId="{FDCEE458-01BC-4F00-8136-5F70FA20E253}" destId="{A49573FF-0250-47D7-B9D8-0236C5D039C9}" srcOrd="3" destOrd="0" parTransId="{D8A624DE-E195-4E6F-B75A-FBDB6D73DE78}" sibTransId="{2AB6BC63-1B1D-482B-85C8-214BE038EC1C}"/>
    <dgm:cxn modelId="{80AFFAF7-CA2C-472C-B2F7-2788A1A5FFC5}" type="presOf" srcId="{A49573FF-0250-47D7-B9D8-0236C5D039C9}" destId="{695E062E-675A-4BAA-8D7F-A415271F31FA}" srcOrd="1" destOrd="0" presId="urn:microsoft.com/office/officeart/2005/8/layout/process4"/>
    <dgm:cxn modelId="{3D0A02FE-1FCA-48F6-9A22-A04F5B13F602}" srcId="{A49573FF-0250-47D7-B9D8-0236C5D039C9}" destId="{51E77149-0804-4E05-B008-DAF94D407565}" srcOrd="0" destOrd="0" parTransId="{234C8B78-8F9B-4379-92D0-7C266ABB6EBF}" sibTransId="{C8EB68AB-4A66-4E22-8FCF-9050A0205D17}"/>
    <dgm:cxn modelId="{D6DD86CD-C43E-40B7-AC99-D487B49E6ABE}" type="presParOf" srcId="{EBA00388-732E-4CBF-993F-AD733950D997}" destId="{8C788BCD-BB03-4FE3-AEA2-2C7AA54D6689}" srcOrd="0" destOrd="0" presId="urn:microsoft.com/office/officeart/2005/8/layout/process4"/>
    <dgm:cxn modelId="{DC4FDD10-8102-428F-A881-C2A4C115929F}" type="presParOf" srcId="{8C788BCD-BB03-4FE3-AEA2-2C7AA54D6689}" destId="{00976A88-0535-4BD5-9BC8-09B7F01FFC6A}" srcOrd="0" destOrd="0" presId="urn:microsoft.com/office/officeart/2005/8/layout/process4"/>
    <dgm:cxn modelId="{5B46D785-9ACA-4FCE-B21C-FFF6B37F9EDA}" type="presParOf" srcId="{8C788BCD-BB03-4FE3-AEA2-2C7AA54D6689}" destId="{695E062E-675A-4BAA-8D7F-A415271F31FA}" srcOrd="1" destOrd="0" presId="urn:microsoft.com/office/officeart/2005/8/layout/process4"/>
    <dgm:cxn modelId="{BFC4686B-ADCC-4B8F-A17F-9B69E85D9C99}" type="presParOf" srcId="{8C788BCD-BB03-4FE3-AEA2-2C7AA54D6689}" destId="{7A345F80-A4AF-4D16-90DF-CFB2C8C1EA1F}" srcOrd="2" destOrd="0" presId="urn:microsoft.com/office/officeart/2005/8/layout/process4"/>
    <dgm:cxn modelId="{F83528DA-9A11-437E-8143-9EDD7AF0A04B}" type="presParOf" srcId="{7A345F80-A4AF-4D16-90DF-CFB2C8C1EA1F}" destId="{4BB5D69A-413C-4223-AD4E-49F6C636A242}" srcOrd="0" destOrd="0" presId="urn:microsoft.com/office/officeart/2005/8/layout/process4"/>
    <dgm:cxn modelId="{64340AAE-F126-4F86-AABC-1404327CD725}" type="presParOf" srcId="{EBA00388-732E-4CBF-993F-AD733950D997}" destId="{AEAF4B46-76A8-489D-AAAF-4D77108A7AEA}" srcOrd="1" destOrd="0" presId="urn:microsoft.com/office/officeart/2005/8/layout/process4"/>
    <dgm:cxn modelId="{940D4DD6-4405-47CF-A2FA-1BD55311F427}" type="presParOf" srcId="{EBA00388-732E-4CBF-993F-AD733950D997}" destId="{93D2BEE3-7D79-491B-BEE2-387205E8AD62}" srcOrd="2" destOrd="0" presId="urn:microsoft.com/office/officeart/2005/8/layout/process4"/>
    <dgm:cxn modelId="{EABE7AA5-18FE-4036-8045-BDED4DDF5A21}" type="presParOf" srcId="{93D2BEE3-7D79-491B-BEE2-387205E8AD62}" destId="{C477CD5B-9FEC-4AA1-9BCB-57E4A9197904}" srcOrd="0" destOrd="0" presId="urn:microsoft.com/office/officeart/2005/8/layout/process4"/>
    <dgm:cxn modelId="{BF55CE46-F376-4400-8E56-9C57285AB251}" type="presParOf" srcId="{EBA00388-732E-4CBF-993F-AD733950D997}" destId="{C205999C-0ACC-4821-B07A-F4FA6F6630D2}" srcOrd="3" destOrd="0" presId="urn:microsoft.com/office/officeart/2005/8/layout/process4"/>
    <dgm:cxn modelId="{901A4355-CF88-4777-A878-BB692A2BBB09}" type="presParOf" srcId="{EBA00388-732E-4CBF-993F-AD733950D997}" destId="{D216F1C3-DD30-4373-893E-8A3359741171}" srcOrd="4" destOrd="0" presId="urn:microsoft.com/office/officeart/2005/8/layout/process4"/>
    <dgm:cxn modelId="{CD1D0788-EA46-44FB-AAB3-5E2A4EA6280B}" type="presParOf" srcId="{D216F1C3-DD30-4373-893E-8A3359741171}" destId="{3CF03343-469A-434A-95A0-AE999C8B008F}" srcOrd="0" destOrd="0" presId="urn:microsoft.com/office/officeart/2005/8/layout/process4"/>
    <dgm:cxn modelId="{62E0E9C0-7E88-45E7-BF63-79DF9C1F3939}" type="presParOf" srcId="{EBA00388-732E-4CBF-993F-AD733950D997}" destId="{45FD1CCE-4A39-4CA6-98EB-71AB42AF8E0D}" srcOrd="5" destOrd="0" presId="urn:microsoft.com/office/officeart/2005/8/layout/process4"/>
    <dgm:cxn modelId="{1AEB5397-35D3-4AB5-A85A-D2D8C6774010}" type="presParOf" srcId="{EBA00388-732E-4CBF-993F-AD733950D997}" destId="{8FA25006-ECC5-40C8-B3A9-CAC0F9D269CB}" srcOrd="6" destOrd="0" presId="urn:microsoft.com/office/officeart/2005/8/layout/process4"/>
    <dgm:cxn modelId="{43DD17E6-8331-4D7E-8741-757CFE7C9BE9}" type="presParOf" srcId="{8FA25006-ECC5-40C8-B3A9-CAC0F9D269CB}" destId="{1CAC25EE-7D18-42F7-B627-70885B4D812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137935-7CB8-4303-A3A6-4DE608A7030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874E75C-988C-403F-97D7-4138CED25872}">
      <dgm:prSet/>
      <dgm:spPr/>
      <dgm:t>
        <a:bodyPr/>
        <a:lstStyle/>
        <a:p>
          <a:r>
            <a:rPr lang="en-GB" dirty="0"/>
            <a:t>Feb 2022</a:t>
          </a:r>
          <a:endParaRPr lang="en-US" dirty="0"/>
        </a:p>
      </dgm:t>
    </dgm:pt>
    <dgm:pt modelId="{8E820961-C5A3-45C7-9565-1852EBD32971}" type="parTrans" cxnId="{33E2AD51-D9BE-4772-8EEC-B12060123D0A}">
      <dgm:prSet/>
      <dgm:spPr/>
      <dgm:t>
        <a:bodyPr/>
        <a:lstStyle/>
        <a:p>
          <a:endParaRPr lang="en-US"/>
        </a:p>
      </dgm:t>
    </dgm:pt>
    <dgm:pt modelId="{17636EAC-2C9C-436A-9A20-E9F67B41D1F2}" type="sibTrans" cxnId="{33E2AD51-D9BE-4772-8EEC-B12060123D0A}">
      <dgm:prSet/>
      <dgm:spPr/>
      <dgm:t>
        <a:bodyPr/>
        <a:lstStyle/>
        <a:p>
          <a:endParaRPr lang="en-US"/>
        </a:p>
      </dgm:t>
    </dgm:pt>
    <dgm:pt modelId="{CD71D099-7832-4DA4-AC6B-369D07518F27}">
      <dgm:prSet/>
      <dgm:spPr/>
      <dgm:t>
        <a:bodyPr/>
        <a:lstStyle/>
        <a:p>
          <a:pPr rtl="0"/>
          <a:r>
            <a:rPr lang="en-GB" dirty="0"/>
            <a:t>14 year old stabbed</a:t>
          </a:r>
          <a:r>
            <a:rPr lang="en-GB" dirty="0">
              <a:latin typeface="Calibri Light" panose="020F0302020204030204"/>
            </a:rPr>
            <a:t> </a:t>
          </a:r>
          <a:endParaRPr lang="en-US" dirty="0"/>
        </a:p>
      </dgm:t>
    </dgm:pt>
    <dgm:pt modelId="{C49ED781-C536-4D0D-BC69-4C6D538D0EC0}" type="parTrans" cxnId="{5AFC909A-2947-4DE0-8E6B-9C1B1864C355}">
      <dgm:prSet/>
      <dgm:spPr/>
      <dgm:t>
        <a:bodyPr/>
        <a:lstStyle/>
        <a:p>
          <a:endParaRPr lang="en-US"/>
        </a:p>
      </dgm:t>
    </dgm:pt>
    <dgm:pt modelId="{CFC2994E-AF62-47C6-8BA8-76B47A3680DF}" type="sibTrans" cxnId="{5AFC909A-2947-4DE0-8E6B-9C1B1864C355}">
      <dgm:prSet/>
      <dgm:spPr/>
      <dgm:t>
        <a:bodyPr/>
        <a:lstStyle/>
        <a:p>
          <a:endParaRPr lang="en-US"/>
        </a:p>
      </dgm:t>
    </dgm:pt>
    <dgm:pt modelId="{273086B0-2442-45CF-997C-C16E13C1AA9C}">
      <dgm:prSet/>
      <dgm:spPr/>
      <dgm:t>
        <a:bodyPr/>
        <a:lstStyle/>
        <a:p>
          <a:r>
            <a:rPr lang="en-GB" dirty="0"/>
            <a:t>Section 60 Stop &amp; Search Powers placed in area</a:t>
          </a:r>
          <a:endParaRPr lang="en-US" dirty="0"/>
        </a:p>
      </dgm:t>
    </dgm:pt>
    <dgm:pt modelId="{DAFE6982-BA5C-4720-A5A3-F6689FC7DD22}" type="parTrans" cxnId="{6F829860-F417-421E-ACDD-193AD578EAD0}">
      <dgm:prSet/>
      <dgm:spPr/>
      <dgm:t>
        <a:bodyPr/>
        <a:lstStyle/>
        <a:p>
          <a:endParaRPr lang="en-US"/>
        </a:p>
      </dgm:t>
    </dgm:pt>
    <dgm:pt modelId="{DAAAC0C4-43BB-45AB-8C63-F4D4EB7800FA}" type="sibTrans" cxnId="{6F829860-F417-421E-ACDD-193AD578EAD0}">
      <dgm:prSet/>
      <dgm:spPr/>
      <dgm:t>
        <a:bodyPr/>
        <a:lstStyle/>
        <a:p>
          <a:endParaRPr lang="en-US"/>
        </a:p>
      </dgm:t>
    </dgm:pt>
    <dgm:pt modelId="{4E217959-C9CE-4A66-A312-A2D60A8F6BAC}">
      <dgm:prSet/>
      <dgm:spPr/>
      <dgm:t>
        <a:bodyPr/>
        <a:lstStyle/>
        <a:p>
          <a:pPr rtl="0"/>
          <a:r>
            <a:rPr lang="en-GB" dirty="0"/>
            <a:t>2 boy’s 14/15 </a:t>
          </a:r>
          <a:r>
            <a:rPr lang="en-GB" dirty="0" err="1"/>
            <a:t>yrs</a:t>
          </a:r>
          <a:r>
            <a:rPr lang="en-GB" dirty="0"/>
            <a:t> old arrested</a:t>
          </a:r>
          <a:r>
            <a:rPr lang="en-GB" dirty="0">
              <a:latin typeface="Calibri Light" panose="020F0302020204030204"/>
            </a:rPr>
            <a:t> </a:t>
          </a:r>
          <a:endParaRPr lang="en-US"/>
        </a:p>
      </dgm:t>
    </dgm:pt>
    <dgm:pt modelId="{949E3079-7A86-4E05-B58A-EB2E07F7A58A}" type="parTrans" cxnId="{852A0AF4-3888-4A0D-8BC3-CFE5BCB94ECF}">
      <dgm:prSet/>
      <dgm:spPr/>
      <dgm:t>
        <a:bodyPr/>
        <a:lstStyle/>
        <a:p>
          <a:endParaRPr lang="en-US"/>
        </a:p>
      </dgm:t>
    </dgm:pt>
    <dgm:pt modelId="{CA877195-26CC-4B1F-9E1A-36855FC5F136}" type="sibTrans" cxnId="{852A0AF4-3888-4A0D-8BC3-CFE5BCB94ECF}">
      <dgm:prSet/>
      <dgm:spPr/>
      <dgm:t>
        <a:bodyPr/>
        <a:lstStyle/>
        <a:p>
          <a:endParaRPr lang="en-US"/>
        </a:p>
      </dgm:t>
    </dgm:pt>
    <dgm:pt modelId="{50ECF020-36CE-4121-A0B5-917D6464FEFF}" type="pres">
      <dgm:prSet presAssocID="{7C137935-7CB8-4303-A3A6-4DE608A7030C}" presName="vert0" presStyleCnt="0">
        <dgm:presLayoutVars>
          <dgm:dir/>
          <dgm:animOne val="branch"/>
          <dgm:animLvl val="lvl"/>
        </dgm:presLayoutVars>
      </dgm:prSet>
      <dgm:spPr/>
    </dgm:pt>
    <dgm:pt modelId="{4BD742C8-2074-4963-B61B-41C0A542C029}" type="pres">
      <dgm:prSet presAssocID="{B874E75C-988C-403F-97D7-4138CED25872}" presName="thickLine" presStyleLbl="alignNode1" presStyleIdx="0" presStyleCnt="4"/>
      <dgm:spPr/>
    </dgm:pt>
    <dgm:pt modelId="{622138C1-A3AD-41D6-98D0-DCCFBBD4522A}" type="pres">
      <dgm:prSet presAssocID="{B874E75C-988C-403F-97D7-4138CED25872}" presName="horz1" presStyleCnt="0"/>
      <dgm:spPr/>
    </dgm:pt>
    <dgm:pt modelId="{409C9989-6C30-4BBB-8B66-E778B48BB5A7}" type="pres">
      <dgm:prSet presAssocID="{B874E75C-988C-403F-97D7-4138CED25872}" presName="tx1" presStyleLbl="revTx" presStyleIdx="0" presStyleCnt="4"/>
      <dgm:spPr/>
    </dgm:pt>
    <dgm:pt modelId="{93B52D91-AC89-44FD-88D6-DCD53CB59464}" type="pres">
      <dgm:prSet presAssocID="{B874E75C-988C-403F-97D7-4138CED25872}" presName="vert1" presStyleCnt="0"/>
      <dgm:spPr/>
    </dgm:pt>
    <dgm:pt modelId="{1B08EC22-9939-40C6-A618-8E70ADC8736E}" type="pres">
      <dgm:prSet presAssocID="{CD71D099-7832-4DA4-AC6B-369D07518F27}" presName="thickLine" presStyleLbl="alignNode1" presStyleIdx="1" presStyleCnt="4"/>
      <dgm:spPr/>
    </dgm:pt>
    <dgm:pt modelId="{7C137976-E1D9-4DBE-8DF3-5A6477B3FBDC}" type="pres">
      <dgm:prSet presAssocID="{CD71D099-7832-4DA4-AC6B-369D07518F27}" presName="horz1" presStyleCnt="0"/>
      <dgm:spPr/>
    </dgm:pt>
    <dgm:pt modelId="{3F1A743C-0002-41DF-8E5E-BC2685E5B342}" type="pres">
      <dgm:prSet presAssocID="{CD71D099-7832-4DA4-AC6B-369D07518F27}" presName="tx1" presStyleLbl="revTx" presStyleIdx="1" presStyleCnt="4"/>
      <dgm:spPr/>
    </dgm:pt>
    <dgm:pt modelId="{1472A987-F8C3-4B4A-AA34-AD8AB82187A6}" type="pres">
      <dgm:prSet presAssocID="{CD71D099-7832-4DA4-AC6B-369D07518F27}" presName="vert1" presStyleCnt="0"/>
      <dgm:spPr/>
    </dgm:pt>
    <dgm:pt modelId="{68100935-D432-402E-817D-A6740DDD9D2B}" type="pres">
      <dgm:prSet presAssocID="{273086B0-2442-45CF-997C-C16E13C1AA9C}" presName="thickLine" presStyleLbl="alignNode1" presStyleIdx="2" presStyleCnt="4"/>
      <dgm:spPr/>
    </dgm:pt>
    <dgm:pt modelId="{A112D4EB-C430-4882-9B7B-ED8758518107}" type="pres">
      <dgm:prSet presAssocID="{273086B0-2442-45CF-997C-C16E13C1AA9C}" presName="horz1" presStyleCnt="0"/>
      <dgm:spPr/>
    </dgm:pt>
    <dgm:pt modelId="{C92EA65B-7033-44C8-9D0A-ACD48B94CD71}" type="pres">
      <dgm:prSet presAssocID="{273086B0-2442-45CF-997C-C16E13C1AA9C}" presName="tx1" presStyleLbl="revTx" presStyleIdx="2" presStyleCnt="4"/>
      <dgm:spPr/>
    </dgm:pt>
    <dgm:pt modelId="{36F75E0B-4D08-4683-95E7-572F1B34AF75}" type="pres">
      <dgm:prSet presAssocID="{273086B0-2442-45CF-997C-C16E13C1AA9C}" presName="vert1" presStyleCnt="0"/>
      <dgm:spPr/>
    </dgm:pt>
    <dgm:pt modelId="{654C4CD2-7567-441A-9E58-4F1FEE0906A9}" type="pres">
      <dgm:prSet presAssocID="{4E217959-C9CE-4A66-A312-A2D60A8F6BAC}" presName="thickLine" presStyleLbl="alignNode1" presStyleIdx="3" presStyleCnt="4"/>
      <dgm:spPr/>
    </dgm:pt>
    <dgm:pt modelId="{F1DE6DA1-AD60-4B72-8990-55334CAC3491}" type="pres">
      <dgm:prSet presAssocID="{4E217959-C9CE-4A66-A312-A2D60A8F6BAC}" presName="horz1" presStyleCnt="0"/>
      <dgm:spPr/>
    </dgm:pt>
    <dgm:pt modelId="{C3E31764-359A-44FD-8771-479752EE8832}" type="pres">
      <dgm:prSet presAssocID="{4E217959-C9CE-4A66-A312-A2D60A8F6BAC}" presName="tx1" presStyleLbl="revTx" presStyleIdx="3" presStyleCnt="4"/>
      <dgm:spPr/>
    </dgm:pt>
    <dgm:pt modelId="{3112FE89-2B0F-403F-BECF-4C857FB584F7}" type="pres">
      <dgm:prSet presAssocID="{4E217959-C9CE-4A66-A312-A2D60A8F6BAC}" presName="vert1" presStyleCnt="0"/>
      <dgm:spPr/>
    </dgm:pt>
  </dgm:ptLst>
  <dgm:cxnLst>
    <dgm:cxn modelId="{0F9C9B2C-EEDA-40FD-8772-C9661BD248A4}" type="presOf" srcId="{273086B0-2442-45CF-997C-C16E13C1AA9C}" destId="{C92EA65B-7033-44C8-9D0A-ACD48B94CD71}" srcOrd="0" destOrd="0" presId="urn:microsoft.com/office/officeart/2008/layout/LinedList"/>
    <dgm:cxn modelId="{6F829860-F417-421E-ACDD-193AD578EAD0}" srcId="{7C137935-7CB8-4303-A3A6-4DE608A7030C}" destId="{273086B0-2442-45CF-997C-C16E13C1AA9C}" srcOrd="2" destOrd="0" parTransId="{DAFE6982-BA5C-4720-A5A3-F6689FC7DD22}" sibTransId="{DAAAC0C4-43BB-45AB-8C63-F4D4EB7800FA}"/>
    <dgm:cxn modelId="{5FF53F61-FC2E-4B82-BC9D-F059E00F97C9}" type="presOf" srcId="{7C137935-7CB8-4303-A3A6-4DE608A7030C}" destId="{50ECF020-36CE-4121-A0B5-917D6464FEFF}" srcOrd="0" destOrd="0" presId="urn:microsoft.com/office/officeart/2008/layout/LinedList"/>
    <dgm:cxn modelId="{33E2AD51-D9BE-4772-8EEC-B12060123D0A}" srcId="{7C137935-7CB8-4303-A3A6-4DE608A7030C}" destId="{B874E75C-988C-403F-97D7-4138CED25872}" srcOrd="0" destOrd="0" parTransId="{8E820961-C5A3-45C7-9565-1852EBD32971}" sibTransId="{17636EAC-2C9C-436A-9A20-E9F67B41D1F2}"/>
    <dgm:cxn modelId="{C6669177-D9D4-425D-98AD-D751CB5EF44F}" type="presOf" srcId="{B874E75C-988C-403F-97D7-4138CED25872}" destId="{409C9989-6C30-4BBB-8B66-E778B48BB5A7}" srcOrd="0" destOrd="0" presId="urn:microsoft.com/office/officeart/2008/layout/LinedList"/>
    <dgm:cxn modelId="{5AFC909A-2947-4DE0-8E6B-9C1B1864C355}" srcId="{7C137935-7CB8-4303-A3A6-4DE608A7030C}" destId="{CD71D099-7832-4DA4-AC6B-369D07518F27}" srcOrd="1" destOrd="0" parTransId="{C49ED781-C536-4D0D-BC69-4C6D538D0EC0}" sibTransId="{CFC2994E-AF62-47C6-8BA8-76B47A3680DF}"/>
    <dgm:cxn modelId="{66B3C29D-6E22-4925-8C13-D44F295AFC27}" type="presOf" srcId="{4E217959-C9CE-4A66-A312-A2D60A8F6BAC}" destId="{C3E31764-359A-44FD-8771-479752EE8832}" srcOrd="0" destOrd="0" presId="urn:microsoft.com/office/officeart/2008/layout/LinedList"/>
    <dgm:cxn modelId="{96A643C4-ACA1-4EF2-903B-59B3E8A24951}" type="presOf" srcId="{CD71D099-7832-4DA4-AC6B-369D07518F27}" destId="{3F1A743C-0002-41DF-8E5E-BC2685E5B342}" srcOrd="0" destOrd="0" presId="urn:microsoft.com/office/officeart/2008/layout/LinedList"/>
    <dgm:cxn modelId="{852A0AF4-3888-4A0D-8BC3-CFE5BCB94ECF}" srcId="{7C137935-7CB8-4303-A3A6-4DE608A7030C}" destId="{4E217959-C9CE-4A66-A312-A2D60A8F6BAC}" srcOrd="3" destOrd="0" parTransId="{949E3079-7A86-4E05-B58A-EB2E07F7A58A}" sibTransId="{CA877195-26CC-4B1F-9E1A-36855FC5F136}"/>
    <dgm:cxn modelId="{FED58B78-0CD8-4B49-9872-6425D36C2954}" type="presParOf" srcId="{50ECF020-36CE-4121-A0B5-917D6464FEFF}" destId="{4BD742C8-2074-4963-B61B-41C0A542C029}" srcOrd="0" destOrd="0" presId="urn:microsoft.com/office/officeart/2008/layout/LinedList"/>
    <dgm:cxn modelId="{95CCBFAD-ABD3-4E30-81A5-8D86165003C1}" type="presParOf" srcId="{50ECF020-36CE-4121-A0B5-917D6464FEFF}" destId="{622138C1-A3AD-41D6-98D0-DCCFBBD4522A}" srcOrd="1" destOrd="0" presId="urn:microsoft.com/office/officeart/2008/layout/LinedList"/>
    <dgm:cxn modelId="{83EE912E-9759-42D8-A1EA-4F4BFC20224D}" type="presParOf" srcId="{622138C1-A3AD-41D6-98D0-DCCFBBD4522A}" destId="{409C9989-6C30-4BBB-8B66-E778B48BB5A7}" srcOrd="0" destOrd="0" presId="urn:microsoft.com/office/officeart/2008/layout/LinedList"/>
    <dgm:cxn modelId="{9B98B85D-783F-4380-B5C9-6735F47B239B}" type="presParOf" srcId="{622138C1-A3AD-41D6-98D0-DCCFBBD4522A}" destId="{93B52D91-AC89-44FD-88D6-DCD53CB59464}" srcOrd="1" destOrd="0" presId="urn:microsoft.com/office/officeart/2008/layout/LinedList"/>
    <dgm:cxn modelId="{5187BB2D-2008-4BC0-8A0F-74CF449D34D2}" type="presParOf" srcId="{50ECF020-36CE-4121-A0B5-917D6464FEFF}" destId="{1B08EC22-9939-40C6-A618-8E70ADC8736E}" srcOrd="2" destOrd="0" presId="urn:microsoft.com/office/officeart/2008/layout/LinedList"/>
    <dgm:cxn modelId="{74729A38-86EC-4B7B-8D2E-A8969A9A7445}" type="presParOf" srcId="{50ECF020-36CE-4121-A0B5-917D6464FEFF}" destId="{7C137976-E1D9-4DBE-8DF3-5A6477B3FBDC}" srcOrd="3" destOrd="0" presId="urn:microsoft.com/office/officeart/2008/layout/LinedList"/>
    <dgm:cxn modelId="{CDC38F39-03B1-45C9-8E33-1D7D324F57AC}" type="presParOf" srcId="{7C137976-E1D9-4DBE-8DF3-5A6477B3FBDC}" destId="{3F1A743C-0002-41DF-8E5E-BC2685E5B342}" srcOrd="0" destOrd="0" presId="urn:microsoft.com/office/officeart/2008/layout/LinedList"/>
    <dgm:cxn modelId="{2255440F-F5D2-463F-B752-D22C17DF6AB2}" type="presParOf" srcId="{7C137976-E1D9-4DBE-8DF3-5A6477B3FBDC}" destId="{1472A987-F8C3-4B4A-AA34-AD8AB82187A6}" srcOrd="1" destOrd="0" presId="urn:microsoft.com/office/officeart/2008/layout/LinedList"/>
    <dgm:cxn modelId="{AEB94759-BF88-47F7-9FEA-C0BA0D23F1BA}" type="presParOf" srcId="{50ECF020-36CE-4121-A0B5-917D6464FEFF}" destId="{68100935-D432-402E-817D-A6740DDD9D2B}" srcOrd="4" destOrd="0" presId="urn:microsoft.com/office/officeart/2008/layout/LinedList"/>
    <dgm:cxn modelId="{9CA05A5F-6B68-450D-9736-F0F2862C7524}" type="presParOf" srcId="{50ECF020-36CE-4121-A0B5-917D6464FEFF}" destId="{A112D4EB-C430-4882-9B7B-ED8758518107}" srcOrd="5" destOrd="0" presId="urn:microsoft.com/office/officeart/2008/layout/LinedList"/>
    <dgm:cxn modelId="{E989DDEE-41E7-42BA-A341-31D9ECDD7E3A}" type="presParOf" srcId="{A112D4EB-C430-4882-9B7B-ED8758518107}" destId="{C92EA65B-7033-44C8-9D0A-ACD48B94CD71}" srcOrd="0" destOrd="0" presId="urn:microsoft.com/office/officeart/2008/layout/LinedList"/>
    <dgm:cxn modelId="{CD8989D0-89AA-4B56-9388-E221FF4061C1}" type="presParOf" srcId="{A112D4EB-C430-4882-9B7B-ED8758518107}" destId="{36F75E0B-4D08-4683-95E7-572F1B34AF75}" srcOrd="1" destOrd="0" presId="urn:microsoft.com/office/officeart/2008/layout/LinedList"/>
    <dgm:cxn modelId="{05A64CE4-E8C4-44CE-9EFD-AAA3D73FCF12}" type="presParOf" srcId="{50ECF020-36CE-4121-A0B5-917D6464FEFF}" destId="{654C4CD2-7567-441A-9E58-4F1FEE0906A9}" srcOrd="6" destOrd="0" presId="urn:microsoft.com/office/officeart/2008/layout/LinedList"/>
    <dgm:cxn modelId="{E09D57F2-3BA2-485D-80FC-4CB857CFFC9E}" type="presParOf" srcId="{50ECF020-36CE-4121-A0B5-917D6464FEFF}" destId="{F1DE6DA1-AD60-4B72-8990-55334CAC3491}" srcOrd="7" destOrd="0" presId="urn:microsoft.com/office/officeart/2008/layout/LinedList"/>
    <dgm:cxn modelId="{664437BF-A131-440F-AD91-427DFDF80D09}" type="presParOf" srcId="{F1DE6DA1-AD60-4B72-8990-55334CAC3491}" destId="{C3E31764-359A-44FD-8771-479752EE8832}" srcOrd="0" destOrd="0" presId="urn:microsoft.com/office/officeart/2008/layout/LinedList"/>
    <dgm:cxn modelId="{BF7F8476-2DA0-4FBE-B81F-B684724E4E44}" type="presParOf" srcId="{F1DE6DA1-AD60-4B72-8990-55334CAC3491}" destId="{3112FE89-2B0F-403F-BECF-4C857FB584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8BE0476-3D85-4713-A3EF-5B46084AC6B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43627CD-528E-41CE-8232-D95873C68CA8}">
      <dgm:prSet/>
      <dgm:spPr/>
      <dgm:t>
        <a:bodyPr/>
        <a:lstStyle/>
        <a:p>
          <a:r>
            <a:rPr lang="en-GB" dirty="0"/>
            <a:t>Research into the following cases:-</a:t>
          </a:r>
          <a:endParaRPr lang="en-US" dirty="0"/>
        </a:p>
      </dgm:t>
    </dgm:pt>
    <dgm:pt modelId="{250326B1-B816-44AD-929A-10DF12EC4FD5}" type="parTrans" cxnId="{C75086BD-420D-424F-BC36-97A4F12EED88}">
      <dgm:prSet/>
      <dgm:spPr/>
      <dgm:t>
        <a:bodyPr/>
        <a:lstStyle/>
        <a:p>
          <a:endParaRPr lang="en-US"/>
        </a:p>
      </dgm:t>
    </dgm:pt>
    <dgm:pt modelId="{341BE022-C081-4330-ACAD-40D513E984B2}" type="sibTrans" cxnId="{C75086BD-420D-424F-BC36-97A4F12EED88}">
      <dgm:prSet/>
      <dgm:spPr/>
      <dgm:t>
        <a:bodyPr/>
        <a:lstStyle/>
        <a:p>
          <a:endParaRPr lang="en-US"/>
        </a:p>
      </dgm:t>
    </dgm:pt>
    <dgm:pt modelId="{414AF7EC-8A0A-4591-9E73-05D5E8E3B5B1}">
      <dgm:prSet/>
      <dgm:spPr/>
      <dgm:t>
        <a:bodyPr/>
        <a:lstStyle/>
        <a:p>
          <a:r>
            <a:rPr lang="en-GB" dirty="0"/>
            <a:t>Rotherham grooming gang</a:t>
          </a:r>
          <a:endParaRPr lang="en-US" dirty="0"/>
        </a:p>
      </dgm:t>
    </dgm:pt>
    <dgm:pt modelId="{15BFAC3B-F808-4442-A188-004BF8A96825}" type="parTrans" cxnId="{89928CC7-62DD-4BBB-BA2C-0001CD7D7E45}">
      <dgm:prSet/>
      <dgm:spPr/>
      <dgm:t>
        <a:bodyPr/>
        <a:lstStyle/>
        <a:p>
          <a:endParaRPr lang="en-US"/>
        </a:p>
      </dgm:t>
    </dgm:pt>
    <dgm:pt modelId="{71397151-0F36-4F3B-9725-65AE12D2ACF1}" type="sibTrans" cxnId="{89928CC7-62DD-4BBB-BA2C-0001CD7D7E45}">
      <dgm:prSet/>
      <dgm:spPr/>
      <dgm:t>
        <a:bodyPr/>
        <a:lstStyle/>
        <a:p>
          <a:endParaRPr lang="en-US"/>
        </a:p>
      </dgm:t>
    </dgm:pt>
    <dgm:pt modelId="{929CC106-2A48-4558-87B5-B0D1D34BC09A}">
      <dgm:prSet/>
      <dgm:spPr/>
      <dgm:t>
        <a:bodyPr/>
        <a:lstStyle/>
        <a:p>
          <a:r>
            <a:rPr lang="en-GB" dirty="0"/>
            <a:t>Rochdale child sex abuse ring </a:t>
          </a:r>
          <a:endParaRPr lang="en-US" dirty="0"/>
        </a:p>
      </dgm:t>
    </dgm:pt>
    <dgm:pt modelId="{969008BF-029E-48F2-ADBA-14E7FE90F0F3}" type="parTrans" cxnId="{3F69B728-3C0B-42B2-805A-3CE972A64E1A}">
      <dgm:prSet/>
      <dgm:spPr/>
      <dgm:t>
        <a:bodyPr/>
        <a:lstStyle/>
        <a:p>
          <a:endParaRPr lang="en-US"/>
        </a:p>
      </dgm:t>
    </dgm:pt>
    <dgm:pt modelId="{F7DAACA2-ECBD-4D25-B641-37761F5F83B9}" type="sibTrans" cxnId="{3F69B728-3C0B-42B2-805A-3CE972A64E1A}">
      <dgm:prSet/>
      <dgm:spPr/>
      <dgm:t>
        <a:bodyPr/>
        <a:lstStyle/>
        <a:p>
          <a:endParaRPr lang="en-US"/>
        </a:p>
      </dgm:t>
    </dgm:pt>
    <dgm:pt modelId="{A6AB2391-DEF0-4D81-BC48-39CCEA4F29A2}" type="pres">
      <dgm:prSet presAssocID="{B8BE0476-3D85-4713-A3EF-5B46084AC6B6}" presName="vert0" presStyleCnt="0">
        <dgm:presLayoutVars>
          <dgm:dir/>
          <dgm:animOne val="branch"/>
          <dgm:animLvl val="lvl"/>
        </dgm:presLayoutVars>
      </dgm:prSet>
      <dgm:spPr/>
    </dgm:pt>
    <dgm:pt modelId="{70BE504C-7386-4AA8-81F6-A1CB7A415E38}" type="pres">
      <dgm:prSet presAssocID="{C43627CD-528E-41CE-8232-D95873C68CA8}" presName="thickLine" presStyleLbl="alignNode1" presStyleIdx="0" presStyleCnt="3"/>
      <dgm:spPr/>
    </dgm:pt>
    <dgm:pt modelId="{15F78045-871E-4F9C-B5CA-F42A7005E060}" type="pres">
      <dgm:prSet presAssocID="{C43627CD-528E-41CE-8232-D95873C68CA8}" presName="horz1" presStyleCnt="0"/>
      <dgm:spPr/>
    </dgm:pt>
    <dgm:pt modelId="{5CAA0664-E95D-4F9E-9E80-3994AA1649C9}" type="pres">
      <dgm:prSet presAssocID="{C43627CD-528E-41CE-8232-D95873C68CA8}" presName="tx1" presStyleLbl="revTx" presStyleIdx="0" presStyleCnt="3"/>
      <dgm:spPr/>
    </dgm:pt>
    <dgm:pt modelId="{437FA4FA-63D3-48AF-AF48-EDBB9B3B5D50}" type="pres">
      <dgm:prSet presAssocID="{C43627CD-528E-41CE-8232-D95873C68CA8}" presName="vert1" presStyleCnt="0"/>
      <dgm:spPr/>
    </dgm:pt>
    <dgm:pt modelId="{676FDDD4-587A-4B2B-8748-1B5DEBD10B5E}" type="pres">
      <dgm:prSet presAssocID="{414AF7EC-8A0A-4591-9E73-05D5E8E3B5B1}" presName="thickLine" presStyleLbl="alignNode1" presStyleIdx="1" presStyleCnt="3"/>
      <dgm:spPr/>
    </dgm:pt>
    <dgm:pt modelId="{2AA9777C-1198-4582-B6F5-9D5880B42754}" type="pres">
      <dgm:prSet presAssocID="{414AF7EC-8A0A-4591-9E73-05D5E8E3B5B1}" presName="horz1" presStyleCnt="0"/>
      <dgm:spPr/>
    </dgm:pt>
    <dgm:pt modelId="{4CC62F6C-D8E1-4D49-AF9D-161579822B27}" type="pres">
      <dgm:prSet presAssocID="{414AF7EC-8A0A-4591-9E73-05D5E8E3B5B1}" presName="tx1" presStyleLbl="revTx" presStyleIdx="1" presStyleCnt="3"/>
      <dgm:spPr/>
    </dgm:pt>
    <dgm:pt modelId="{0DE86216-E3F5-415E-A1B7-0CF537FB5B14}" type="pres">
      <dgm:prSet presAssocID="{414AF7EC-8A0A-4591-9E73-05D5E8E3B5B1}" presName="vert1" presStyleCnt="0"/>
      <dgm:spPr/>
    </dgm:pt>
    <dgm:pt modelId="{0628D542-1555-4F4C-B0AF-B081005CCB81}" type="pres">
      <dgm:prSet presAssocID="{929CC106-2A48-4558-87B5-B0D1D34BC09A}" presName="thickLine" presStyleLbl="alignNode1" presStyleIdx="2" presStyleCnt="3"/>
      <dgm:spPr/>
    </dgm:pt>
    <dgm:pt modelId="{D030ECFD-EE52-4C53-BB65-7F0CB5DA477A}" type="pres">
      <dgm:prSet presAssocID="{929CC106-2A48-4558-87B5-B0D1D34BC09A}" presName="horz1" presStyleCnt="0"/>
      <dgm:spPr/>
    </dgm:pt>
    <dgm:pt modelId="{8CF0A306-5237-4AA7-B0E1-7567F7A3232D}" type="pres">
      <dgm:prSet presAssocID="{929CC106-2A48-4558-87B5-B0D1D34BC09A}" presName="tx1" presStyleLbl="revTx" presStyleIdx="2" presStyleCnt="3"/>
      <dgm:spPr/>
    </dgm:pt>
    <dgm:pt modelId="{F6670FFC-3E1A-4888-A061-CC81225582A2}" type="pres">
      <dgm:prSet presAssocID="{929CC106-2A48-4558-87B5-B0D1D34BC09A}" presName="vert1" presStyleCnt="0"/>
      <dgm:spPr/>
    </dgm:pt>
  </dgm:ptLst>
  <dgm:cxnLst>
    <dgm:cxn modelId="{3F69B728-3C0B-42B2-805A-3CE972A64E1A}" srcId="{B8BE0476-3D85-4713-A3EF-5B46084AC6B6}" destId="{929CC106-2A48-4558-87B5-B0D1D34BC09A}" srcOrd="2" destOrd="0" parTransId="{969008BF-029E-48F2-ADBA-14E7FE90F0F3}" sibTransId="{F7DAACA2-ECBD-4D25-B641-37761F5F83B9}"/>
    <dgm:cxn modelId="{EF209B52-9D71-45C3-8F41-94F712045C5C}" type="presOf" srcId="{C43627CD-528E-41CE-8232-D95873C68CA8}" destId="{5CAA0664-E95D-4F9E-9E80-3994AA1649C9}" srcOrd="0" destOrd="0" presId="urn:microsoft.com/office/officeart/2008/layout/LinedList"/>
    <dgm:cxn modelId="{1EFE2D81-0E36-4C3A-A3E8-6C1CF7471480}" type="presOf" srcId="{414AF7EC-8A0A-4591-9E73-05D5E8E3B5B1}" destId="{4CC62F6C-D8E1-4D49-AF9D-161579822B27}" srcOrd="0" destOrd="0" presId="urn:microsoft.com/office/officeart/2008/layout/LinedList"/>
    <dgm:cxn modelId="{308E358C-8CEB-4931-B799-FF833BA8661C}" type="presOf" srcId="{929CC106-2A48-4558-87B5-B0D1D34BC09A}" destId="{8CF0A306-5237-4AA7-B0E1-7567F7A3232D}" srcOrd="0" destOrd="0" presId="urn:microsoft.com/office/officeart/2008/layout/LinedList"/>
    <dgm:cxn modelId="{658DA1B1-907D-4B10-B408-634B3F647DC7}" type="presOf" srcId="{B8BE0476-3D85-4713-A3EF-5B46084AC6B6}" destId="{A6AB2391-DEF0-4D81-BC48-39CCEA4F29A2}" srcOrd="0" destOrd="0" presId="urn:microsoft.com/office/officeart/2008/layout/LinedList"/>
    <dgm:cxn modelId="{C75086BD-420D-424F-BC36-97A4F12EED88}" srcId="{B8BE0476-3D85-4713-A3EF-5B46084AC6B6}" destId="{C43627CD-528E-41CE-8232-D95873C68CA8}" srcOrd="0" destOrd="0" parTransId="{250326B1-B816-44AD-929A-10DF12EC4FD5}" sibTransId="{341BE022-C081-4330-ACAD-40D513E984B2}"/>
    <dgm:cxn modelId="{89928CC7-62DD-4BBB-BA2C-0001CD7D7E45}" srcId="{B8BE0476-3D85-4713-A3EF-5B46084AC6B6}" destId="{414AF7EC-8A0A-4591-9E73-05D5E8E3B5B1}" srcOrd="1" destOrd="0" parTransId="{15BFAC3B-F808-4442-A188-004BF8A96825}" sibTransId="{71397151-0F36-4F3B-9725-65AE12D2ACF1}"/>
    <dgm:cxn modelId="{FB6CA858-929F-447F-8837-4596AC3AF11C}" type="presParOf" srcId="{A6AB2391-DEF0-4D81-BC48-39CCEA4F29A2}" destId="{70BE504C-7386-4AA8-81F6-A1CB7A415E38}" srcOrd="0" destOrd="0" presId="urn:microsoft.com/office/officeart/2008/layout/LinedList"/>
    <dgm:cxn modelId="{132C9AA6-8D7F-4E6C-B8E0-54D1CB8FAADE}" type="presParOf" srcId="{A6AB2391-DEF0-4D81-BC48-39CCEA4F29A2}" destId="{15F78045-871E-4F9C-B5CA-F42A7005E060}" srcOrd="1" destOrd="0" presId="urn:microsoft.com/office/officeart/2008/layout/LinedList"/>
    <dgm:cxn modelId="{FE115A95-BA3F-4754-BDA2-A2CA761EBB90}" type="presParOf" srcId="{15F78045-871E-4F9C-B5CA-F42A7005E060}" destId="{5CAA0664-E95D-4F9E-9E80-3994AA1649C9}" srcOrd="0" destOrd="0" presId="urn:microsoft.com/office/officeart/2008/layout/LinedList"/>
    <dgm:cxn modelId="{1449CE8B-ECCB-4D40-A44E-F93E97ED8C69}" type="presParOf" srcId="{15F78045-871E-4F9C-B5CA-F42A7005E060}" destId="{437FA4FA-63D3-48AF-AF48-EDBB9B3B5D50}" srcOrd="1" destOrd="0" presId="urn:microsoft.com/office/officeart/2008/layout/LinedList"/>
    <dgm:cxn modelId="{96AE05B8-4CB3-489A-920D-BF6DFE7FD722}" type="presParOf" srcId="{A6AB2391-DEF0-4D81-BC48-39CCEA4F29A2}" destId="{676FDDD4-587A-4B2B-8748-1B5DEBD10B5E}" srcOrd="2" destOrd="0" presId="urn:microsoft.com/office/officeart/2008/layout/LinedList"/>
    <dgm:cxn modelId="{F35CFFE2-B861-4955-9C7F-AECFDFE17E49}" type="presParOf" srcId="{A6AB2391-DEF0-4D81-BC48-39CCEA4F29A2}" destId="{2AA9777C-1198-4582-B6F5-9D5880B42754}" srcOrd="3" destOrd="0" presId="urn:microsoft.com/office/officeart/2008/layout/LinedList"/>
    <dgm:cxn modelId="{7C9B5AFB-F1F5-41C2-94FE-929FF8615943}" type="presParOf" srcId="{2AA9777C-1198-4582-B6F5-9D5880B42754}" destId="{4CC62F6C-D8E1-4D49-AF9D-161579822B27}" srcOrd="0" destOrd="0" presId="urn:microsoft.com/office/officeart/2008/layout/LinedList"/>
    <dgm:cxn modelId="{C02F04D4-A4C6-4EFF-83A4-9B29683883F3}" type="presParOf" srcId="{2AA9777C-1198-4582-B6F5-9D5880B42754}" destId="{0DE86216-E3F5-415E-A1B7-0CF537FB5B14}" srcOrd="1" destOrd="0" presId="urn:microsoft.com/office/officeart/2008/layout/LinedList"/>
    <dgm:cxn modelId="{86D16855-601C-4270-A761-80516D825022}" type="presParOf" srcId="{A6AB2391-DEF0-4D81-BC48-39CCEA4F29A2}" destId="{0628D542-1555-4F4C-B0AF-B081005CCB81}" srcOrd="4" destOrd="0" presId="urn:microsoft.com/office/officeart/2008/layout/LinedList"/>
    <dgm:cxn modelId="{F8ED783A-44F5-49E4-9E9F-01B0353F9DD5}" type="presParOf" srcId="{A6AB2391-DEF0-4D81-BC48-39CCEA4F29A2}" destId="{D030ECFD-EE52-4C53-BB65-7F0CB5DA477A}" srcOrd="5" destOrd="0" presId="urn:microsoft.com/office/officeart/2008/layout/LinedList"/>
    <dgm:cxn modelId="{72BD43BE-1CA6-423C-AF7A-2FC85DC0F2CA}" type="presParOf" srcId="{D030ECFD-EE52-4C53-BB65-7F0CB5DA477A}" destId="{8CF0A306-5237-4AA7-B0E1-7567F7A3232D}" srcOrd="0" destOrd="0" presId="urn:microsoft.com/office/officeart/2008/layout/LinedList"/>
    <dgm:cxn modelId="{0EEC1CED-D18F-4AEB-88C3-2A785C84E308}" type="presParOf" srcId="{D030ECFD-EE52-4C53-BB65-7F0CB5DA477A}" destId="{F6670FFC-3E1A-4888-A061-CC81225582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E51234-E0E1-43EB-A31D-0C1B9C5B0E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F98A7A-833E-45BF-8551-7149A8B880C0}">
      <dgm:prSet/>
      <dgm:spPr/>
      <dgm:t>
        <a:bodyPr/>
        <a:lstStyle/>
        <a:p>
          <a:r>
            <a:rPr lang="en-GB" dirty="0"/>
            <a:t>Neighbourhoods and community- Social cohesion</a:t>
          </a:r>
          <a:endParaRPr lang="en-US" dirty="0"/>
        </a:p>
      </dgm:t>
    </dgm:pt>
    <dgm:pt modelId="{C5C8C0FA-A0CA-46C2-9DD3-97B491738E29}" type="parTrans" cxnId="{7347362E-0CA7-4339-94D3-8404B67AA0F7}">
      <dgm:prSet/>
      <dgm:spPr/>
      <dgm:t>
        <a:bodyPr/>
        <a:lstStyle/>
        <a:p>
          <a:endParaRPr lang="en-US"/>
        </a:p>
      </dgm:t>
    </dgm:pt>
    <dgm:pt modelId="{AA810368-ABAF-4D0C-87E3-107A8957AFBA}" type="sibTrans" cxnId="{7347362E-0CA7-4339-94D3-8404B67AA0F7}">
      <dgm:prSet/>
      <dgm:spPr/>
      <dgm:t>
        <a:bodyPr/>
        <a:lstStyle/>
        <a:p>
          <a:endParaRPr lang="en-US"/>
        </a:p>
      </dgm:t>
    </dgm:pt>
    <dgm:pt modelId="{19706D9F-FB62-47F6-BC0B-9ED63DD23357}">
      <dgm:prSet/>
      <dgm:spPr/>
      <dgm:t>
        <a:bodyPr/>
        <a:lstStyle/>
        <a:p>
          <a:r>
            <a:rPr lang="en-GB" dirty="0"/>
            <a:t>Community and neighbourhood policing</a:t>
          </a:r>
          <a:endParaRPr lang="en-US" dirty="0"/>
        </a:p>
      </dgm:t>
    </dgm:pt>
    <dgm:pt modelId="{595F49FB-875E-46F6-BED2-F7A6E6F76011}" type="parTrans" cxnId="{DF0C40B1-AD5B-4AE1-8EE0-1B6C1164F9B7}">
      <dgm:prSet/>
      <dgm:spPr/>
      <dgm:t>
        <a:bodyPr/>
        <a:lstStyle/>
        <a:p>
          <a:endParaRPr lang="en-US"/>
        </a:p>
      </dgm:t>
    </dgm:pt>
    <dgm:pt modelId="{0A42992E-DB26-472C-910C-6D8D2DC5BD6C}" type="sibTrans" cxnId="{DF0C40B1-AD5B-4AE1-8EE0-1B6C1164F9B7}">
      <dgm:prSet/>
      <dgm:spPr/>
      <dgm:t>
        <a:bodyPr/>
        <a:lstStyle/>
        <a:p>
          <a:endParaRPr lang="en-US"/>
        </a:p>
      </dgm:t>
    </dgm:pt>
    <dgm:pt modelId="{D97A2D34-0215-4617-8B75-18BC9723AD3B}">
      <dgm:prSet/>
      <dgm:spPr/>
      <dgm:t>
        <a:bodyPr/>
        <a:lstStyle/>
        <a:p>
          <a:r>
            <a:rPr lang="en-GB" dirty="0"/>
            <a:t>Society and social order</a:t>
          </a:r>
          <a:endParaRPr lang="en-US" dirty="0"/>
        </a:p>
      </dgm:t>
    </dgm:pt>
    <dgm:pt modelId="{142AAE3D-9BBE-4262-A6EE-549A78F8090C}" type="parTrans" cxnId="{4BFBDCF3-D242-4A2D-864F-1E81C4CB3CD4}">
      <dgm:prSet/>
      <dgm:spPr/>
      <dgm:t>
        <a:bodyPr/>
        <a:lstStyle/>
        <a:p>
          <a:endParaRPr lang="en-US"/>
        </a:p>
      </dgm:t>
    </dgm:pt>
    <dgm:pt modelId="{1D7FEFFF-592C-4F7D-A85A-5651B0979D9D}" type="sibTrans" cxnId="{4BFBDCF3-D242-4A2D-864F-1E81C4CB3CD4}">
      <dgm:prSet/>
      <dgm:spPr/>
      <dgm:t>
        <a:bodyPr/>
        <a:lstStyle/>
        <a:p>
          <a:endParaRPr lang="en-US"/>
        </a:p>
      </dgm:t>
    </dgm:pt>
    <dgm:pt modelId="{5D2A5914-B68D-4B13-AA45-2249BBA8E9AD}">
      <dgm:prSet/>
      <dgm:spPr/>
      <dgm:t>
        <a:bodyPr/>
        <a:lstStyle/>
        <a:p>
          <a:pPr rtl="0"/>
          <a:r>
            <a:rPr lang="en-GB" dirty="0">
              <a:latin typeface="Calibri Light" panose="020F0302020204030204"/>
            </a:rPr>
            <a:t>Diversity- the importance</a:t>
          </a:r>
          <a:endParaRPr lang="en-US" dirty="0"/>
        </a:p>
      </dgm:t>
    </dgm:pt>
    <dgm:pt modelId="{46FF68C2-6B67-4960-9C77-55E6CC09CE51}" type="parTrans" cxnId="{01A3F9B1-9ABA-4250-B425-D9781510B473}">
      <dgm:prSet/>
      <dgm:spPr/>
      <dgm:t>
        <a:bodyPr/>
        <a:lstStyle/>
        <a:p>
          <a:endParaRPr lang="en-US"/>
        </a:p>
      </dgm:t>
    </dgm:pt>
    <dgm:pt modelId="{1F217673-C6EC-4A0B-849E-4BE5B79281D9}" type="sibTrans" cxnId="{01A3F9B1-9ABA-4250-B425-D9781510B473}">
      <dgm:prSet/>
      <dgm:spPr/>
      <dgm:t>
        <a:bodyPr/>
        <a:lstStyle/>
        <a:p>
          <a:endParaRPr lang="en-US"/>
        </a:p>
      </dgm:t>
    </dgm:pt>
    <dgm:pt modelId="{5F911908-CE6B-42F2-8A01-50968897CCF6}">
      <dgm:prSet/>
      <dgm:spPr/>
      <dgm:t>
        <a:bodyPr/>
        <a:lstStyle/>
        <a:p>
          <a:pPr rtl="0"/>
          <a:r>
            <a:rPr lang="en-GB" dirty="0">
              <a:latin typeface="Calibri Light" panose="020F0302020204030204"/>
            </a:rPr>
            <a:t>Trust within the police</a:t>
          </a:r>
          <a:endParaRPr lang="en-GB" dirty="0"/>
        </a:p>
      </dgm:t>
    </dgm:pt>
    <dgm:pt modelId="{8731BBFF-4AC4-4669-90CC-1752EB9B6B99}" type="parTrans" cxnId="{E4BF2954-A0DB-4051-ACCB-8B862E205518}">
      <dgm:prSet/>
      <dgm:spPr/>
      <dgm:t>
        <a:bodyPr/>
        <a:lstStyle/>
        <a:p>
          <a:endParaRPr lang="en-US"/>
        </a:p>
      </dgm:t>
    </dgm:pt>
    <dgm:pt modelId="{BADEE80E-F3F1-4941-83BD-590E1BAE012F}" type="sibTrans" cxnId="{E4BF2954-A0DB-4051-ACCB-8B862E205518}">
      <dgm:prSet/>
      <dgm:spPr/>
      <dgm:t>
        <a:bodyPr/>
        <a:lstStyle/>
        <a:p>
          <a:endParaRPr lang="en-US"/>
        </a:p>
      </dgm:t>
    </dgm:pt>
    <dgm:pt modelId="{8B33AF75-B9E8-4844-ABC2-2B3249D5AB40}" type="pres">
      <dgm:prSet presAssocID="{45E51234-E0E1-43EB-A31D-0C1B9C5B0E04}" presName="linear" presStyleCnt="0">
        <dgm:presLayoutVars>
          <dgm:animLvl val="lvl"/>
          <dgm:resizeHandles val="exact"/>
        </dgm:presLayoutVars>
      </dgm:prSet>
      <dgm:spPr/>
    </dgm:pt>
    <dgm:pt modelId="{DC65B1D0-8B7D-4A9E-9713-E2E097174BB8}" type="pres">
      <dgm:prSet presAssocID="{4DF98A7A-833E-45BF-8551-7149A8B880C0}" presName="parentText" presStyleLbl="node1" presStyleIdx="0" presStyleCnt="5">
        <dgm:presLayoutVars>
          <dgm:chMax val="0"/>
          <dgm:bulletEnabled val="1"/>
        </dgm:presLayoutVars>
      </dgm:prSet>
      <dgm:spPr/>
    </dgm:pt>
    <dgm:pt modelId="{6E525A24-7962-4A6C-9618-C12D04665814}" type="pres">
      <dgm:prSet presAssocID="{AA810368-ABAF-4D0C-87E3-107A8957AFBA}" presName="spacer" presStyleCnt="0"/>
      <dgm:spPr/>
    </dgm:pt>
    <dgm:pt modelId="{E373BFAC-AD1D-4D79-9B1A-D21400D1B104}" type="pres">
      <dgm:prSet presAssocID="{19706D9F-FB62-47F6-BC0B-9ED63DD23357}" presName="parentText" presStyleLbl="node1" presStyleIdx="1" presStyleCnt="5">
        <dgm:presLayoutVars>
          <dgm:chMax val="0"/>
          <dgm:bulletEnabled val="1"/>
        </dgm:presLayoutVars>
      </dgm:prSet>
      <dgm:spPr/>
    </dgm:pt>
    <dgm:pt modelId="{FA2292A9-3DDE-41AF-ABDC-4B1DC407DCD6}" type="pres">
      <dgm:prSet presAssocID="{0A42992E-DB26-472C-910C-6D8D2DC5BD6C}" presName="spacer" presStyleCnt="0"/>
      <dgm:spPr/>
    </dgm:pt>
    <dgm:pt modelId="{3D6FB90A-F09B-4D46-887D-357BD7DEF081}" type="pres">
      <dgm:prSet presAssocID="{D97A2D34-0215-4617-8B75-18BC9723AD3B}" presName="parentText" presStyleLbl="node1" presStyleIdx="2" presStyleCnt="5">
        <dgm:presLayoutVars>
          <dgm:chMax val="0"/>
          <dgm:bulletEnabled val="1"/>
        </dgm:presLayoutVars>
      </dgm:prSet>
      <dgm:spPr/>
    </dgm:pt>
    <dgm:pt modelId="{4EE7150E-2166-4D57-B008-5D5D9BD3D364}" type="pres">
      <dgm:prSet presAssocID="{1D7FEFFF-592C-4F7D-A85A-5651B0979D9D}" presName="spacer" presStyleCnt="0"/>
      <dgm:spPr/>
    </dgm:pt>
    <dgm:pt modelId="{D1636653-71C0-4DFF-82E7-9BDF22ECAEA6}" type="pres">
      <dgm:prSet presAssocID="{5D2A5914-B68D-4B13-AA45-2249BBA8E9AD}" presName="parentText" presStyleLbl="node1" presStyleIdx="3" presStyleCnt="5">
        <dgm:presLayoutVars>
          <dgm:chMax val="0"/>
          <dgm:bulletEnabled val="1"/>
        </dgm:presLayoutVars>
      </dgm:prSet>
      <dgm:spPr/>
    </dgm:pt>
    <dgm:pt modelId="{87817F4E-3096-4C0C-AAD8-D3CC266743E3}" type="pres">
      <dgm:prSet presAssocID="{1F217673-C6EC-4A0B-849E-4BE5B79281D9}" presName="spacer" presStyleCnt="0"/>
      <dgm:spPr/>
    </dgm:pt>
    <dgm:pt modelId="{5EF5036A-CD31-4192-8B2B-A0A3722B9977}" type="pres">
      <dgm:prSet presAssocID="{5F911908-CE6B-42F2-8A01-50968897CCF6}" presName="parentText" presStyleLbl="node1" presStyleIdx="4" presStyleCnt="5">
        <dgm:presLayoutVars>
          <dgm:chMax val="0"/>
          <dgm:bulletEnabled val="1"/>
        </dgm:presLayoutVars>
      </dgm:prSet>
      <dgm:spPr/>
    </dgm:pt>
  </dgm:ptLst>
  <dgm:cxnLst>
    <dgm:cxn modelId="{7347362E-0CA7-4339-94D3-8404B67AA0F7}" srcId="{45E51234-E0E1-43EB-A31D-0C1B9C5B0E04}" destId="{4DF98A7A-833E-45BF-8551-7149A8B880C0}" srcOrd="0" destOrd="0" parTransId="{C5C8C0FA-A0CA-46C2-9DD3-97B491738E29}" sibTransId="{AA810368-ABAF-4D0C-87E3-107A8957AFBA}"/>
    <dgm:cxn modelId="{4D11FE73-E58D-48E4-8D35-CDD39964B2E5}" type="presOf" srcId="{5F911908-CE6B-42F2-8A01-50968897CCF6}" destId="{5EF5036A-CD31-4192-8B2B-A0A3722B9977}" srcOrd="0" destOrd="0" presId="urn:microsoft.com/office/officeart/2005/8/layout/vList2"/>
    <dgm:cxn modelId="{E4BF2954-A0DB-4051-ACCB-8B862E205518}" srcId="{45E51234-E0E1-43EB-A31D-0C1B9C5B0E04}" destId="{5F911908-CE6B-42F2-8A01-50968897CCF6}" srcOrd="4" destOrd="0" parTransId="{8731BBFF-4AC4-4669-90CC-1752EB9B6B99}" sibTransId="{BADEE80E-F3F1-4941-83BD-590E1BAE012F}"/>
    <dgm:cxn modelId="{72FD4554-6044-4BF2-A777-957D5D6CFAB9}" type="presOf" srcId="{45E51234-E0E1-43EB-A31D-0C1B9C5B0E04}" destId="{8B33AF75-B9E8-4844-ABC2-2B3249D5AB40}" srcOrd="0" destOrd="0" presId="urn:microsoft.com/office/officeart/2005/8/layout/vList2"/>
    <dgm:cxn modelId="{53BE4780-0E6E-4FCD-BF71-CCCBCE5B356E}" type="presOf" srcId="{5D2A5914-B68D-4B13-AA45-2249BBA8E9AD}" destId="{D1636653-71C0-4DFF-82E7-9BDF22ECAEA6}" srcOrd="0" destOrd="0" presId="urn:microsoft.com/office/officeart/2005/8/layout/vList2"/>
    <dgm:cxn modelId="{DF0C40B1-AD5B-4AE1-8EE0-1B6C1164F9B7}" srcId="{45E51234-E0E1-43EB-A31D-0C1B9C5B0E04}" destId="{19706D9F-FB62-47F6-BC0B-9ED63DD23357}" srcOrd="1" destOrd="0" parTransId="{595F49FB-875E-46F6-BED2-F7A6E6F76011}" sibTransId="{0A42992E-DB26-472C-910C-6D8D2DC5BD6C}"/>
    <dgm:cxn modelId="{01A3F9B1-9ABA-4250-B425-D9781510B473}" srcId="{45E51234-E0E1-43EB-A31D-0C1B9C5B0E04}" destId="{5D2A5914-B68D-4B13-AA45-2249BBA8E9AD}" srcOrd="3" destOrd="0" parTransId="{46FF68C2-6B67-4960-9C77-55E6CC09CE51}" sibTransId="{1F217673-C6EC-4A0B-849E-4BE5B79281D9}"/>
    <dgm:cxn modelId="{DF6C45D4-1CDA-43E8-980C-8AB450202FDB}" type="presOf" srcId="{19706D9F-FB62-47F6-BC0B-9ED63DD23357}" destId="{E373BFAC-AD1D-4D79-9B1A-D21400D1B104}" srcOrd="0" destOrd="0" presId="urn:microsoft.com/office/officeart/2005/8/layout/vList2"/>
    <dgm:cxn modelId="{3692DFE1-8667-44D5-9384-AEC9E1B42DA6}" type="presOf" srcId="{D97A2D34-0215-4617-8B75-18BC9723AD3B}" destId="{3D6FB90A-F09B-4D46-887D-357BD7DEF081}" srcOrd="0" destOrd="0" presId="urn:microsoft.com/office/officeart/2005/8/layout/vList2"/>
    <dgm:cxn modelId="{32EAD2F2-4158-4781-887F-FEE8C731725C}" type="presOf" srcId="{4DF98A7A-833E-45BF-8551-7149A8B880C0}" destId="{DC65B1D0-8B7D-4A9E-9713-E2E097174BB8}" srcOrd="0" destOrd="0" presId="urn:microsoft.com/office/officeart/2005/8/layout/vList2"/>
    <dgm:cxn modelId="{4BFBDCF3-D242-4A2D-864F-1E81C4CB3CD4}" srcId="{45E51234-E0E1-43EB-A31D-0C1B9C5B0E04}" destId="{D97A2D34-0215-4617-8B75-18BC9723AD3B}" srcOrd="2" destOrd="0" parTransId="{142AAE3D-9BBE-4262-A6EE-549A78F8090C}" sibTransId="{1D7FEFFF-592C-4F7D-A85A-5651B0979D9D}"/>
    <dgm:cxn modelId="{AE1E3FD2-706A-464A-9D92-F470859800D4}" type="presParOf" srcId="{8B33AF75-B9E8-4844-ABC2-2B3249D5AB40}" destId="{DC65B1D0-8B7D-4A9E-9713-E2E097174BB8}" srcOrd="0" destOrd="0" presId="urn:microsoft.com/office/officeart/2005/8/layout/vList2"/>
    <dgm:cxn modelId="{047BD995-F9C9-43D8-9167-48ECF4134F62}" type="presParOf" srcId="{8B33AF75-B9E8-4844-ABC2-2B3249D5AB40}" destId="{6E525A24-7962-4A6C-9618-C12D04665814}" srcOrd="1" destOrd="0" presId="urn:microsoft.com/office/officeart/2005/8/layout/vList2"/>
    <dgm:cxn modelId="{63126647-812C-4311-83FF-2B02600D7B2E}" type="presParOf" srcId="{8B33AF75-B9E8-4844-ABC2-2B3249D5AB40}" destId="{E373BFAC-AD1D-4D79-9B1A-D21400D1B104}" srcOrd="2" destOrd="0" presId="urn:microsoft.com/office/officeart/2005/8/layout/vList2"/>
    <dgm:cxn modelId="{BF638C33-D9A9-4B3A-B8BF-0BEB5AFCCB3B}" type="presParOf" srcId="{8B33AF75-B9E8-4844-ABC2-2B3249D5AB40}" destId="{FA2292A9-3DDE-41AF-ABDC-4B1DC407DCD6}" srcOrd="3" destOrd="0" presId="urn:microsoft.com/office/officeart/2005/8/layout/vList2"/>
    <dgm:cxn modelId="{8777BA0D-D8EC-40B0-960F-EE7FAFB66BAE}" type="presParOf" srcId="{8B33AF75-B9E8-4844-ABC2-2B3249D5AB40}" destId="{3D6FB90A-F09B-4D46-887D-357BD7DEF081}" srcOrd="4" destOrd="0" presId="urn:microsoft.com/office/officeart/2005/8/layout/vList2"/>
    <dgm:cxn modelId="{E55E4BC9-9AA1-44BE-8580-694237B70A81}" type="presParOf" srcId="{8B33AF75-B9E8-4844-ABC2-2B3249D5AB40}" destId="{4EE7150E-2166-4D57-B008-5D5D9BD3D364}" srcOrd="5" destOrd="0" presId="urn:microsoft.com/office/officeart/2005/8/layout/vList2"/>
    <dgm:cxn modelId="{41C68DF8-F0F6-4A0E-A338-689B4EE7257D}" type="presParOf" srcId="{8B33AF75-B9E8-4844-ABC2-2B3249D5AB40}" destId="{D1636653-71C0-4DFF-82E7-9BDF22ECAEA6}" srcOrd="6" destOrd="0" presId="urn:microsoft.com/office/officeart/2005/8/layout/vList2"/>
    <dgm:cxn modelId="{B9AE70CC-A055-4BFC-9D6A-8305E499CEA3}" type="presParOf" srcId="{8B33AF75-B9E8-4844-ABC2-2B3249D5AB40}" destId="{87817F4E-3096-4C0C-AAD8-D3CC266743E3}" srcOrd="7" destOrd="0" presId="urn:microsoft.com/office/officeart/2005/8/layout/vList2"/>
    <dgm:cxn modelId="{94B41264-548F-4DA5-AE06-05FECDC9D03F}" type="presParOf" srcId="{8B33AF75-B9E8-4844-ABC2-2B3249D5AB40}" destId="{5EF5036A-CD31-4192-8B2B-A0A3722B997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270452" y="4065946"/>
          <a:ext cx="222220" cy="973537"/>
        </a:xfrm>
        <a:custGeom>
          <a:avLst/>
          <a:gdLst/>
          <a:ahLst/>
          <a:cxnLst/>
          <a:rect l="0" t="0" r="0" b="0"/>
          <a:pathLst>
            <a:path>
              <a:moveTo>
                <a:pt x="222220" y="0"/>
              </a:moveTo>
              <a:lnTo>
                <a:pt x="222220" y="973537"/>
              </a:lnTo>
              <a:lnTo>
                <a:pt x="0" y="97353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4550865" y="2563312"/>
          <a:ext cx="222220" cy="973537"/>
        </a:xfrm>
        <a:custGeom>
          <a:avLst/>
          <a:gdLst/>
          <a:ahLst/>
          <a:cxnLst/>
          <a:rect l="0" t="0" r="0" b="0"/>
          <a:pathLst>
            <a:path>
              <a:moveTo>
                <a:pt x="222220" y="0"/>
              </a:moveTo>
              <a:lnTo>
                <a:pt x="222220" y="973537"/>
              </a:lnTo>
              <a:lnTo>
                <a:pt x="0" y="97353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5831278" y="1060678"/>
          <a:ext cx="222220" cy="973537"/>
        </a:xfrm>
        <a:custGeom>
          <a:avLst/>
          <a:gdLst/>
          <a:ahLst/>
          <a:cxnLst/>
          <a:rect l="0" t="0" r="0" b="0"/>
          <a:pathLst>
            <a:path>
              <a:moveTo>
                <a:pt x="222220" y="0"/>
              </a:moveTo>
              <a:lnTo>
                <a:pt x="222220" y="973537"/>
              </a:lnTo>
              <a:lnTo>
                <a:pt x="0" y="97353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4995306" y="2486"/>
          <a:ext cx="2116385" cy="1058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kern="1200" dirty="0"/>
            <a:t>Behaviour</a:t>
          </a:r>
        </a:p>
      </dsp:txBody>
      <dsp:txXfrm>
        <a:off x="4995306" y="2486"/>
        <a:ext cx="2116385" cy="1058192"/>
      </dsp:txXfrm>
    </dsp:sp>
    <dsp:sp modelId="{01FB48DC-EE3D-47AE-838B-3244F11FEA35}">
      <dsp:nvSpPr>
        <dsp:cNvPr id="0" name=""/>
        <dsp:cNvSpPr/>
      </dsp:nvSpPr>
      <dsp:spPr>
        <a:xfrm>
          <a:off x="3714893" y="1505119"/>
          <a:ext cx="2116385" cy="1058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kern="1200" dirty="0"/>
            <a:t>Attitude</a:t>
          </a:r>
        </a:p>
      </dsp:txBody>
      <dsp:txXfrm>
        <a:off x="3714893" y="1505119"/>
        <a:ext cx="2116385" cy="1058192"/>
      </dsp:txXfrm>
    </dsp:sp>
    <dsp:sp modelId="{CD827D91-80D8-46DE-9B5A-CA18E1DB4480}">
      <dsp:nvSpPr>
        <dsp:cNvPr id="0" name=""/>
        <dsp:cNvSpPr/>
      </dsp:nvSpPr>
      <dsp:spPr>
        <a:xfrm>
          <a:off x="2434480" y="3007753"/>
          <a:ext cx="2116385" cy="1058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kern="1200" dirty="0"/>
            <a:t>Values</a:t>
          </a:r>
        </a:p>
      </dsp:txBody>
      <dsp:txXfrm>
        <a:off x="2434480" y="3007753"/>
        <a:ext cx="2116385" cy="1058192"/>
      </dsp:txXfrm>
    </dsp:sp>
    <dsp:sp modelId="{236CA91E-83E1-4726-9AA9-B95A406F2844}">
      <dsp:nvSpPr>
        <dsp:cNvPr id="0" name=""/>
        <dsp:cNvSpPr/>
      </dsp:nvSpPr>
      <dsp:spPr>
        <a:xfrm>
          <a:off x="1154066" y="4510387"/>
          <a:ext cx="2116385" cy="10581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kern="1200" dirty="0"/>
            <a:t>Beliefs</a:t>
          </a:r>
        </a:p>
      </dsp:txBody>
      <dsp:txXfrm>
        <a:off x="1154066" y="4510387"/>
        <a:ext cx="2116385" cy="105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CCE51-53BF-410A-A8E9-50FA80FAC0D2}">
      <dsp:nvSpPr>
        <dsp:cNvPr id="0" name=""/>
        <dsp:cNvSpPr/>
      </dsp:nvSpPr>
      <dsp:spPr>
        <a:xfrm>
          <a:off x="0" y="191393"/>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Police officers, staff / volunteers have access to,  and responsible for and accountable to communities</a:t>
          </a:r>
          <a:endParaRPr lang="en-US" sz="3000" kern="1200" dirty="0"/>
        </a:p>
      </dsp:txBody>
      <dsp:txXfrm>
        <a:off x="80532" y="271925"/>
        <a:ext cx="6102576" cy="1488636"/>
      </dsp:txXfrm>
    </dsp:sp>
    <dsp:sp modelId="{FCBABD02-ECEF-4E04-86A5-ED3C149B87FA}">
      <dsp:nvSpPr>
        <dsp:cNvPr id="0" name=""/>
        <dsp:cNvSpPr/>
      </dsp:nvSpPr>
      <dsp:spPr>
        <a:xfrm>
          <a:off x="0" y="1927493"/>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Community engagement to understanding the needs within that community and to build trust</a:t>
          </a:r>
          <a:endParaRPr lang="en-US" sz="3000" kern="1200"/>
        </a:p>
      </dsp:txBody>
      <dsp:txXfrm>
        <a:off x="80532" y="2008025"/>
        <a:ext cx="6102576" cy="1488636"/>
      </dsp:txXfrm>
    </dsp:sp>
    <dsp:sp modelId="{FE1089C5-F34E-49E8-8CBA-AF5AB2F04519}">
      <dsp:nvSpPr>
        <dsp:cNvPr id="0" name=""/>
        <dsp:cNvSpPr/>
      </dsp:nvSpPr>
      <dsp:spPr>
        <a:xfrm>
          <a:off x="0" y="3663594"/>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Collaborative problem-solving  to support with integrated working with private, public and voluntary sectors.</a:t>
          </a:r>
          <a:endParaRPr lang="en-US" sz="3000" kern="1200"/>
        </a:p>
      </dsp:txBody>
      <dsp:txXfrm>
        <a:off x="80532" y="3744126"/>
        <a:ext cx="6102576" cy="1488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AAC3A-1867-43E7-9527-28EAD1D6AE27}">
      <dsp:nvSpPr>
        <dsp:cNvPr id="0" name=""/>
        <dsp:cNvSpPr/>
      </dsp:nvSpPr>
      <dsp:spPr>
        <a:xfrm>
          <a:off x="0" y="345537"/>
          <a:ext cx="6291714"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Brixton seen as the final straw in a relationship between the police and black communities</a:t>
          </a:r>
          <a:endParaRPr lang="en-US" sz="2300" kern="1200"/>
        </a:p>
      </dsp:txBody>
      <dsp:txXfrm>
        <a:off x="44664" y="390201"/>
        <a:ext cx="6202386" cy="825612"/>
      </dsp:txXfrm>
    </dsp:sp>
    <dsp:sp modelId="{B0B6D0C1-6648-4D32-8932-125861F5B476}">
      <dsp:nvSpPr>
        <dsp:cNvPr id="0" name=""/>
        <dsp:cNvSpPr/>
      </dsp:nvSpPr>
      <dsp:spPr>
        <a:xfrm>
          <a:off x="0" y="1326717"/>
          <a:ext cx="6291714" cy="91494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Brixton was like ‘a pressure cooker waiting to explode’</a:t>
          </a:r>
          <a:endParaRPr lang="en-US" sz="2300" kern="1200"/>
        </a:p>
      </dsp:txBody>
      <dsp:txXfrm>
        <a:off x="44664" y="1371381"/>
        <a:ext cx="6202386" cy="825612"/>
      </dsp:txXfrm>
    </dsp:sp>
    <dsp:sp modelId="{BB38D08C-967D-439D-AB1B-8D152EBBEB48}">
      <dsp:nvSpPr>
        <dsp:cNvPr id="0" name=""/>
        <dsp:cNvSpPr/>
      </dsp:nvSpPr>
      <dsp:spPr>
        <a:xfrm>
          <a:off x="0" y="2307897"/>
          <a:ext cx="6291714" cy="9149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Run resentment and a deep distrust with the police</a:t>
          </a:r>
          <a:endParaRPr lang="en-US" sz="2300" kern="1200" dirty="0"/>
        </a:p>
      </dsp:txBody>
      <dsp:txXfrm>
        <a:off x="44664" y="2352561"/>
        <a:ext cx="6202386" cy="825612"/>
      </dsp:txXfrm>
    </dsp:sp>
    <dsp:sp modelId="{FEDC4BA4-AF97-48D6-B40C-FE40D481319F}">
      <dsp:nvSpPr>
        <dsp:cNvPr id="0" name=""/>
        <dsp:cNvSpPr/>
      </dsp:nvSpPr>
      <dsp:spPr>
        <a:xfrm>
          <a:off x="0" y="3289077"/>
          <a:ext cx="6291714" cy="91494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Police officer stated the campaign of harassment against the black community and act of “torture“</a:t>
          </a:r>
          <a:endParaRPr lang="en-US" sz="2300" kern="1200" dirty="0"/>
        </a:p>
      </dsp:txBody>
      <dsp:txXfrm>
        <a:off x="44664" y="3333741"/>
        <a:ext cx="6202386" cy="825612"/>
      </dsp:txXfrm>
    </dsp:sp>
    <dsp:sp modelId="{9BB1D440-10CF-4DB7-9ED7-24CC47D254C7}">
      <dsp:nvSpPr>
        <dsp:cNvPr id="0" name=""/>
        <dsp:cNvSpPr/>
      </dsp:nvSpPr>
      <dsp:spPr>
        <a:xfrm>
          <a:off x="0" y="4270257"/>
          <a:ext cx="6291714" cy="9149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We (police) do not 'serve’ the community</a:t>
          </a:r>
          <a:endParaRPr lang="en-US" sz="2300" kern="1200" dirty="0"/>
        </a:p>
      </dsp:txBody>
      <dsp:txXfrm>
        <a:off x="44664" y="4314921"/>
        <a:ext cx="6202386"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755D-8810-4855-A374-C37DCBB07D92}">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04750-0324-4C8A-8E64-BF45CFD6EA2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Police went totally overboard but community made their point</a:t>
          </a:r>
          <a:endParaRPr lang="en-US" sz="2400" kern="1200" dirty="0"/>
        </a:p>
      </dsp:txBody>
      <dsp:txXfrm>
        <a:off x="0" y="0"/>
        <a:ext cx="6291714" cy="1382683"/>
      </dsp:txXfrm>
    </dsp:sp>
    <dsp:sp modelId="{D98A8771-E257-49DF-BD51-A167A596CB1A}">
      <dsp:nvSpPr>
        <dsp:cNvPr id="0" name=""/>
        <dsp:cNvSpPr/>
      </dsp:nvSpPr>
      <dsp:spPr>
        <a:xfrm>
          <a:off x="0" y="138268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2DD784-8CF6-4A70-93FF-E7B22EF3290B}">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Young black men in Brixton were routinely fitted up, beaten up, tortured and worse.</a:t>
          </a:r>
          <a:endParaRPr lang="en-US" sz="2400" kern="1200" dirty="0"/>
        </a:p>
      </dsp:txBody>
      <dsp:txXfrm>
        <a:off x="0" y="1382683"/>
        <a:ext cx="6291714" cy="1382683"/>
      </dsp:txXfrm>
    </dsp:sp>
    <dsp:sp modelId="{3D773301-D89F-4ECD-B2FB-AB296717A9D4}">
      <dsp:nvSpPr>
        <dsp:cNvPr id="0" name=""/>
        <dsp:cNvSpPr/>
      </dsp:nvSpPr>
      <dsp:spPr>
        <a:xfrm>
          <a:off x="0" y="276536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0B8F30-332E-4ECA-BDA5-D953C4273850}">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1" kern="1200" dirty="0"/>
            <a:t>"I was turned from a pretty decent 18-year-old into a violent, racist thug.“</a:t>
          </a:r>
          <a:endParaRPr lang="en-US" sz="2400" kern="1200" dirty="0"/>
        </a:p>
      </dsp:txBody>
      <dsp:txXfrm>
        <a:off x="0" y="2765367"/>
        <a:ext cx="6291714" cy="1382683"/>
      </dsp:txXfrm>
    </dsp:sp>
    <dsp:sp modelId="{60B06724-32EB-4201-9035-360F8411CB16}">
      <dsp:nvSpPr>
        <dsp:cNvPr id="0" name=""/>
        <dsp:cNvSpPr/>
      </dsp:nvSpPr>
      <dsp:spPr>
        <a:xfrm>
          <a:off x="0" y="4148051"/>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10F73-856A-46C7-B74B-5D0DC1B5F82E}">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Report by Lord Scarman (1981) concluded riots ‘essentially an outburst of anger and resentment by young black people against the police’.</a:t>
          </a:r>
          <a:endParaRPr lang="en-US" sz="2400" kern="1200" dirty="0"/>
        </a:p>
      </dsp:txBody>
      <dsp:txXfrm>
        <a:off x="0" y="4148051"/>
        <a:ext cx="6291714" cy="13826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E00DB-B7CF-418D-BECF-F196FC73504A}">
      <dsp:nvSpPr>
        <dsp:cNvPr id="0" name=""/>
        <dsp:cNvSpPr/>
      </dsp:nvSpPr>
      <dsp:spPr>
        <a:xfrm>
          <a:off x="0" y="671"/>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3825C-CAEC-4F6D-9352-FA3E5AD6C98A}">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7AC97-D6FA-40B6-97E5-A9D35F06F806}">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dirty="0"/>
            <a:t>Citizens obey the law when they identify with and respect the morals of groups in authority</a:t>
          </a:r>
          <a:endParaRPr lang="en-US" sz="2200" kern="1200" dirty="0"/>
        </a:p>
      </dsp:txBody>
      <dsp:txXfrm>
        <a:off x="1816103" y="671"/>
        <a:ext cx="4447536" cy="1572384"/>
      </dsp:txXfrm>
    </dsp:sp>
    <dsp:sp modelId="{AD1FD697-5918-4DC5-BE73-AF080DFC2C2B}">
      <dsp:nvSpPr>
        <dsp:cNvPr id="0" name=""/>
        <dsp:cNvSpPr/>
      </dsp:nvSpPr>
      <dsp:spPr>
        <a:xfrm>
          <a:off x="0" y="1966151"/>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96EEC-5231-41A7-9F3D-85BD3674DEE7}">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38BBB3-DB82-478C-879D-04E664F0367A}">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dirty="0"/>
            <a:t>We evaluate authorities by assessing whether they use fair procedures when dealing with the public</a:t>
          </a:r>
          <a:endParaRPr lang="en-US" sz="2200" kern="1200" dirty="0"/>
        </a:p>
      </dsp:txBody>
      <dsp:txXfrm>
        <a:off x="1816103" y="1966151"/>
        <a:ext cx="4447536" cy="1572384"/>
      </dsp:txXfrm>
    </dsp:sp>
    <dsp:sp modelId="{3B1A3AE8-40CE-42A2-9A05-5A0975FE0130}">
      <dsp:nvSpPr>
        <dsp:cNvPr id="0" name=""/>
        <dsp:cNvSpPr/>
      </dsp:nvSpPr>
      <dsp:spPr>
        <a:xfrm>
          <a:off x="0" y="3931632"/>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78C99-EBE4-4BC1-9440-04CDBD98EFB4}">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345F72-306E-437A-87E6-6FB165B13978}">
      <dsp:nvSpPr>
        <dsp:cNvPr id="0" name=""/>
        <dsp:cNvSpPr/>
      </dsp:nvSpPr>
      <dsp:spPr>
        <a:xfrm>
          <a:off x="1816103" y="3931632"/>
          <a:ext cx="2818638"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dirty="0"/>
            <a:t>Elements needed for procedural justice (Tyler, 2004)</a:t>
          </a:r>
          <a:endParaRPr lang="en-US" sz="2200" kern="1200" dirty="0"/>
        </a:p>
      </dsp:txBody>
      <dsp:txXfrm>
        <a:off x="1816103" y="3931632"/>
        <a:ext cx="2818638" cy="1572384"/>
      </dsp:txXfrm>
    </dsp:sp>
    <dsp:sp modelId="{377AAA5D-2C24-41B1-B116-8F86F8FB8505}">
      <dsp:nvSpPr>
        <dsp:cNvPr id="0" name=""/>
        <dsp:cNvSpPr/>
      </dsp:nvSpPr>
      <dsp:spPr>
        <a:xfrm>
          <a:off x="4634741" y="3931632"/>
          <a:ext cx="1628898"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90000"/>
            </a:lnSpc>
            <a:spcBef>
              <a:spcPct val="0"/>
            </a:spcBef>
            <a:spcAft>
              <a:spcPct val="35000"/>
            </a:spcAft>
            <a:buNone/>
          </a:pPr>
          <a:r>
            <a:rPr lang="en-GB" sz="1700" kern="1200" dirty="0"/>
            <a:t>Participation</a:t>
          </a:r>
          <a:endParaRPr lang="en-US" sz="1700" kern="1200" dirty="0"/>
        </a:p>
        <a:p>
          <a:pPr marL="0" lvl="0" indent="0" algn="l" defTabSz="755650">
            <a:lnSpc>
              <a:spcPct val="90000"/>
            </a:lnSpc>
            <a:spcBef>
              <a:spcPct val="0"/>
            </a:spcBef>
            <a:spcAft>
              <a:spcPct val="35000"/>
            </a:spcAft>
            <a:buNone/>
          </a:pPr>
          <a:r>
            <a:rPr lang="en-GB" sz="1700" kern="1200" dirty="0"/>
            <a:t>Neutrality</a:t>
          </a:r>
          <a:endParaRPr lang="en-US" sz="1700" kern="1200" dirty="0"/>
        </a:p>
        <a:p>
          <a:pPr marL="0" lvl="0" indent="0" algn="l" defTabSz="755650">
            <a:lnSpc>
              <a:spcPct val="90000"/>
            </a:lnSpc>
            <a:spcBef>
              <a:spcPct val="0"/>
            </a:spcBef>
            <a:spcAft>
              <a:spcPct val="35000"/>
            </a:spcAft>
            <a:buNone/>
          </a:pPr>
          <a:r>
            <a:rPr lang="en-GB" sz="1700" kern="1200" dirty="0"/>
            <a:t>Respect</a:t>
          </a:r>
          <a:endParaRPr lang="en-US" sz="1700" kern="1200" dirty="0"/>
        </a:p>
        <a:p>
          <a:pPr marL="0" lvl="0" indent="0" algn="l" defTabSz="755650">
            <a:lnSpc>
              <a:spcPct val="90000"/>
            </a:lnSpc>
            <a:spcBef>
              <a:spcPct val="0"/>
            </a:spcBef>
            <a:spcAft>
              <a:spcPct val="35000"/>
            </a:spcAft>
            <a:buNone/>
          </a:pPr>
          <a:r>
            <a:rPr lang="en-GB" sz="1700" kern="1200" dirty="0"/>
            <a:t>Trust</a:t>
          </a:r>
          <a:endParaRPr lang="en-US" sz="1700" kern="1200" dirty="0"/>
        </a:p>
      </dsp:txBody>
      <dsp:txXfrm>
        <a:off x="4634741" y="3931632"/>
        <a:ext cx="1628898" cy="1572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E062E-675A-4BAA-8D7F-A415271F31FA}">
      <dsp:nvSpPr>
        <dsp:cNvPr id="0" name=""/>
        <dsp:cNvSpPr/>
      </dsp:nvSpPr>
      <dsp:spPr>
        <a:xfrm>
          <a:off x="0" y="4540835"/>
          <a:ext cx="6900512" cy="9934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you’re in a specific location or area</a:t>
          </a:r>
          <a:endParaRPr lang="en-US" sz="1900" kern="1200" dirty="0"/>
        </a:p>
      </dsp:txBody>
      <dsp:txXfrm>
        <a:off x="0" y="4540835"/>
        <a:ext cx="6900512" cy="536448"/>
      </dsp:txXfrm>
    </dsp:sp>
    <dsp:sp modelId="{4BB5D69A-413C-4223-AD4E-49F6C636A242}">
      <dsp:nvSpPr>
        <dsp:cNvPr id="0" name=""/>
        <dsp:cNvSpPr/>
      </dsp:nvSpPr>
      <dsp:spPr>
        <a:xfrm>
          <a:off x="0" y="5057415"/>
          <a:ext cx="6900512" cy="45697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dirty="0"/>
            <a:t>Rules police must tell you who they are and why they have stopped you. Removal of certain clothes.</a:t>
          </a:r>
          <a:endParaRPr lang="en-US" sz="1500" kern="1200" dirty="0"/>
        </a:p>
      </dsp:txBody>
      <dsp:txXfrm>
        <a:off x="0" y="5057415"/>
        <a:ext cx="6900512" cy="456974"/>
      </dsp:txXfrm>
    </dsp:sp>
    <dsp:sp modelId="{C477CD5B-9FEC-4AA1-9BCB-57E4A9197904}">
      <dsp:nvSpPr>
        <dsp:cNvPr id="0" name=""/>
        <dsp:cNvSpPr/>
      </dsp:nvSpPr>
      <dsp:spPr>
        <a:xfrm rot="10800000">
          <a:off x="0" y="3027850"/>
          <a:ext cx="6900512" cy="152788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you’re carrying a weapon or have used one</a:t>
          </a:r>
          <a:endParaRPr lang="en-US" sz="1900" kern="1200" dirty="0"/>
        </a:p>
      </dsp:txBody>
      <dsp:txXfrm rot="10800000">
        <a:off x="0" y="3027850"/>
        <a:ext cx="6900512" cy="992774"/>
      </dsp:txXfrm>
    </dsp:sp>
    <dsp:sp modelId="{3CF03343-469A-434A-95A0-AE999C8B008F}">
      <dsp:nvSpPr>
        <dsp:cNvPr id="0" name=""/>
        <dsp:cNvSpPr/>
      </dsp:nvSpPr>
      <dsp:spPr>
        <a:xfrm rot="10800000">
          <a:off x="0" y="1514866"/>
          <a:ext cx="6900512" cy="152788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serious violence could take place</a:t>
          </a:r>
          <a:endParaRPr lang="en-US" sz="1900" kern="1200" dirty="0"/>
        </a:p>
      </dsp:txBody>
      <dsp:txXfrm rot="10800000">
        <a:off x="0" y="1514866"/>
        <a:ext cx="6900512" cy="992774"/>
      </dsp:txXfrm>
    </dsp:sp>
    <dsp:sp modelId="{1CAC25EE-7D18-42F7-B627-70885B4D8125}">
      <dsp:nvSpPr>
        <dsp:cNvPr id="0" name=""/>
        <dsp:cNvSpPr/>
      </dsp:nvSpPr>
      <dsp:spPr>
        <a:xfrm rot="10800000">
          <a:off x="0" y="1882"/>
          <a:ext cx="6900512" cy="1527885"/>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without reasonable grounds has to be approved by senior officer. This can happen if it is suspected that:</a:t>
          </a:r>
          <a:endParaRPr lang="en-US" sz="1900" kern="1200" dirty="0"/>
        </a:p>
      </dsp:txBody>
      <dsp:txXfrm rot="10800000">
        <a:off x="0" y="1882"/>
        <a:ext cx="6900512" cy="9927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742C8-2074-4963-B61B-41C0A542C029}">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C9989-6C30-4BBB-8B66-E778B48BB5A7}">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Feb 2022</a:t>
          </a:r>
          <a:endParaRPr lang="en-US" sz="3800" kern="1200" dirty="0"/>
        </a:p>
      </dsp:txBody>
      <dsp:txXfrm>
        <a:off x="0" y="0"/>
        <a:ext cx="6291714" cy="1382683"/>
      </dsp:txXfrm>
    </dsp:sp>
    <dsp:sp modelId="{1B08EC22-9939-40C6-A618-8E70ADC8736E}">
      <dsp:nvSpPr>
        <dsp:cNvPr id="0" name=""/>
        <dsp:cNvSpPr/>
      </dsp:nvSpPr>
      <dsp:spPr>
        <a:xfrm>
          <a:off x="0" y="1382683"/>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A743C-0002-41DF-8E5E-BC2685E5B342}">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rtl="0">
            <a:lnSpc>
              <a:spcPct val="90000"/>
            </a:lnSpc>
            <a:spcBef>
              <a:spcPct val="0"/>
            </a:spcBef>
            <a:spcAft>
              <a:spcPct val="35000"/>
            </a:spcAft>
            <a:buNone/>
          </a:pPr>
          <a:r>
            <a:rPr lang="en-GB" sz="3800" kern="1200" dirty="0"/>
            <a:t>14 year old stabbed</a:t>
          </a:r>
          <a:r>
            <a:rPr lang="en-GB" sz="3800" kern="1200" dirty="0">
              <a:latin typeface="Calibri Light" panose="020F0302020204030204"/>
            </a:rPr>
            <a:t> </a:t>
          </a:r>
          <a:endParaRPr lang="en-US" sz="3800" kern="1200" dirty="0"/>
        </a:p>
      </dsp:txBody>
      <dsp:txXfrm>
        <a:off x="0" y="1382683"/>
        <a:ext cx="6291714" cy="1382683"/>
      </dsp:txXfrm>
    </dsp:sp>
    <dsp:sp modelId="{68100935-D432-402E-817D-A6740DDD9D2B}">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EA65B-7033-44C8-9D0A-ACD48B94CD71}">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Section 60 Stop &amp; Search Powers placed in area</a:t>
          </a:r>
          <a:endParaRPr lang="en-US" sz="3800" kern="1200" dirty="0"/>
        </a:p>
      </dsp:txBody>
      <dsp:txXfrm>
        <a:off x="0" y="2765367"/>
        <a:ext cx="6291714" cy="1382683"/>
      </dsp:txXfrm>
    </dsp:sp>
    <dsp:sp modelId="{654C4CD2-7567-441A-9E58-4F1FEE0906A9}">
      <dsp:nvSpPr>
        <dsp:cNvPr id="0" name=""/>
        <dsp:cNvSpPr/>
      </dsp:nvSpPr>
      <dsp:spPr>
        <a:xfrm>
          <a:off x="0" y="4148051"/>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E31764-359A-44FD-8771-479752EE8832}">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rtl="0">
            <a:lnSpc>
              <a:spcPct val="90000"/>
            </a:lnSpc>
            <a:spcBef>
              <a:spcPct val="0"/>
            </a:spcBef>
            <a:spcAft>
              <a:spcPct val="35000"/>
            </a:spcAft>
            <a:buNone/>
          </a:pPr>
          <a:r>
            <a:rPr lang="en-GB" sz="3800" kern="1200" dirty="0"/>
            <a:t>2 boy’s 14/15 </a:t>
          </a:r>
          <a:r>
            <a:rPr lang="en-GB" sz="3800" kern="1200" dirty="0" err="1"/>
            <a:t>yrs</a:t>
          </a:r>
          <a:r>
            <a:rPr lang="en-GB" sz="3800" kern="1200" dirty="0"/>
            <a:t> old arrested</a:t>
          </a:r>
          <a:r>
            <a:rPr lang="en-GB" sz="3800" kern="1200" dirty="0">
              <a:latin typeface="Calibri Light" panose="020F0302020204030204"/>
            </a:rPr>
            <a:t> </a:t>
          </a:r>
          <a:endParaRPr lang="en-US" sz="3800" kern="1200"/>
        </a:p>
      </dsp:txBody>
      <dsp:txXfrm>
        <a:off x="0" y="4148051"/>
        <a:ext cx="6291714" cy="13826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E504C-7386-4AA8-81F6-A1CB7A415E38}">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AA0664-E95D-4F9E-9E80-3994AA1649C9}">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Research into the following cases:-</a:t>
          </a:r>
          <a:endParaRPr lang="en-US" sz="5100" kern="1200" dirty="0"/>
        </a:p>
      </dsp:txBody>
      <dsp:txXfrm>
        <a:off x="0" y="2700"/>
        <a:ext cx="6291714" cy="1841777"/>
      </dsp:txXfrm>
    </dsp:sp>
    <dsp:sp modelId="{676FDDD4-587A-4B2B-8748-1B5DEBD10B5E}">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62F6C-D8E1-4D49-AF9D-161579822B27}">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Rotherham grooming gang</a:t>
          </a:r>
          <a:endParaRPr lang="en-US" sz="5100" kern="1200" dirty="0"/>
        </a:p>
      </dsp:txBody>
      <dsp:txXfrm>
        <a:off x="0" y="1844478"/>
        <a:ext cx="6291714" cy="1841777"/>
      </dsp:txXfrm>
    </dsp:sp>
    <dsp:sp modelId="{0628D542-1555-4F4C-B0AF-B081005CCB81}">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0A306-5237-4AA7-B0E1-7567F7A3232D}">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Rochdale child sex abuse ring </a:t>
          </a:r>
          <a:endParaRPr lang="en-US" sz="5100" kern="1200" dirty="0"/>
        </a:p>
      </dsp:txBody>
      <dsp:txXfrm>
        <a:off x="0" y="3686256"/>
        <a:ext cx="6291714" cy="18417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5B1D0-8B7D-4A9E-9713-E2E097174BB8}">
      <dsp:nvSpPr>
        <dsp:cNvPr id="0" name=""/>
        <dsp:cNvSpPr/>
      </dsp:nvSpPr>
      <dsp:spPr>
        <a:xfrm>
          <a:off x="0" y="16883"/>
          <a:ext cx="6263640"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Neighbourhoods and community- Social cohesion</a:t>
          </a:r>
          <a:endParaRPr lang="en-US" sz="2600" kern="1200" dirty="0"/>
        </a:p>
      </dsp:txBody>
      <dsp:txXfrm>
        <a:off x="50489" y="67372"/>
        <a:ext cx="6162662" cy="933302"/>
      </dsp:txXfrm>
    </dsp:sp>
    <dsp:sp modelId="{E373BFAC-AD1D-4D79-9B1A-D21400D1B104}">
      <dsp:nvSpPr>
        <dsp:cNvPr id="0" name=""/>
        <dsp:cNvSpPr/>
      </dsp:nvSpPr>
      <dsp:spPr>
        <a:xfrm>
          <a:off x="0" y="1126043"/>
          <a:ext cx="6263640"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Community and neighbourhood policing</a:t>
          </a:r>
          <a:endParaRPr lang="en-US" sz="2600" kern="1200" dirty="0"/>
        </a:p>
      </dsp:txBody>
      <dsp:txXfrm>
        <a:off x="50489" y="1176532"/>
        <a:ext cx="6162662" cy="933302"/>
      </dsp:txXfrm>
    </dsp:sp>
    <dsp:sp modelId="{3D6FB90A-F09B-4D46-887D-357BD7DEF081}">
      <dsp:nvSpPr>
        <dsp:cNvPr id="0" name=""/>
        <dsp:cNvSpPr/>
      </dsp:nvSpPr>
      <dsp:spPr>
        <a:xfrm>
          <a:off x="0" y="2235203"/>
          <a:ext cx="6263640"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Society and social order</a:t>
          </a:r>
          <a:endParaRPr lang="en-US" sz="2600" kern="1200" dirty="0"/>
        </a:p>
      </dsp:txBody>
      <dsp:txXfrm>
        <a:off x="50489" y="2285692"/>
        <a:ext cx="6162662" cy="933302"/>
      </dsp:txXfrm>
    </dsp:sp>
    <dsp:sp modelId="{D1636653-71C0-4DFF-82E7-9BDF22ECAEA6}">
      <dsp:nvSpPr>
        <dsp:cNvPr id="0" name=""/>
        <dsp:cNvSpPr/>
      </dsp:nvSpPr>
      <dsp:spPr>
        <a:xfrm>
          <a:off x="0" y="3344363"/>
          <a:ext cx="6263640"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latin typeface="Calibri Light" panose="020F0302020204030204"/>
            </a:rPr>
            <a:t>Diversity- the importance</a:t>
          </a:r>
          <a:endParaRPr lang="en-US" sz="2600" kern="1200" dirty="0"/>
        </a:p>
      </dsp:txBody>
      <dsp:txXfrm>
        <a:off x="50489" y="3394852"/>
        <a:ext cx="6162662" cy="933302"/>
      </dsp:txXfrm>
    </dsp:sp>
    <dsp:sp modelId="{5EF5036A-CD31-4192-8B2B-A0A3722B9977}">
      <dsp:nvSpPr>
        <dsp:cNvPr id="0" name=""/>
        <dsp:cNvSpPr/>
      </dsp:nvSpPr>
      <dsp:spPr>
        <a:xfrm>
          <a:off x="0" y="4453523"/>
          <a:ext cx="6263640"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latin typeface="Calibri Light" panose="020F0302020204030204"/>
            </a:rPr>
            <a:t>Trust within the police</a:t>
          </a:r>
          <a:endParaRPr lang="en-GB" sz="2600" kern="1200" dirty="0"/>
        </a:p>
      </dsp:txBody>
      <dsp:txXfrm>
        <a:off x="50489" y="4504012"/>
        <a:ext cx="6162662" cy="93330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0-11T14:35:39.952"/>
    </inkml:context>
    <inkml:brush xml:id="br0">
      <inkml:brushProperty name="width" value="0.1" units="cm"/>
      <inkml:brushProperty name="height" value="0.1" units="cm"/>
      <inkml:brushProperty name="color" value="#E71224"/>
    </inkml:brush>
  </inkml:definitions>
  <inkml:trace contextRef="#ctx0" brushRef="#br0">12565 3221 16383 0 0,'-8'0'0'0'0,"-7"0"0"0"0,-13 0 0 0 0,-14 4 0 0 0,-17 2 0 0 0,-10 7 0 0 0,-9 6 0 0 0,-9 0 0 0 0,-1 5 0 0 0,2 2 0 0 0,7-3 0 0 0,5-2 0 0 0,11 0 0 0 0,12-3 0 0 0,7 3 0 0 0,6 2 0 0 0,2-3 0 0 0,-5-5 0 0 0,4 0 0 0 0,0-4 0 0 0,2 1 0 0 0,4-1 0 0 0,2-3 0 0 0,-2-3 0 0 0,1 2 0 0 0,1 0 0 0 0,1-2 0 0 0,1 3 0 0 0,2 0 0 0 0,0-1 0 0 0,5 1 0 0 0,-2 9 0 0 0,-2 1 0 0 0,3 1 0 0 0,1-2 0 0 0,1 0 0 0 0,-2 1 0 0 0,-1 1 0 0 0,0 11 0 0 0,-6 3 0 0 0,-1 5 0 0 0,0 16 0 0 0,-7 12 0 0 0,-11 18 0 0 0,-4 8 0 0 0,1 12 0 0 0,-2 1 0 0 0,3-9 0 0 0,2-8 0 0 0,9-8 0 0 0,7-9 0 0 0,4-12 0 0 0,8-8 0 0 0,-3-5 0 0 0,0-5 0 0 0,3-7 0 0 0,5 4 0 0 0,4-1 0 0 0,5 2 0 0 0,2 7 0 0 0,3 7 0 0 0,0 3 0 0 0,1 4 0 0 0,0 1 0 0 0,0 5 0 0 0,4 13 0 0 0,5 5 0 0 0,0 4 0 0 0,4 0 0 0 0,7-7 0 0 0,0-5 0 0 0,0-4 0 0 0,1-9 0 0 0,-3-7 0 0 0,-1-10 0 0 0,5-8 0 0 0,2 2 0 0 0,1-2 0 0 0,5-3 0 0 0,-3-4 0 0 0,1 1 0 0 0,1-5 0 0 0,2 2 0 0 0,1-5 0 0 0,3-2 0 0 0,-6-1 0 0 0,2-3 0 0 0,-6 2 0 0 0,-2 3 0 0 0,-2-3 0 0 0,-1-1 0 0 0,5 1 0 0 0,6-3 0 0 0,2-1 0 0 0,-1 1 0 0 0,-2 3 0 0 0,1 5 0 0 0,5 2 0 0 0,-1 2 0 0 0,-2-5 0 0 0,-7-3 0 0 0,-4 0 0 0 0,2-3 0 0 0,-2-2 0 0 0,-2 1 0 0 0,-1-2 0 0 0,2-4 0 0 0,0 4 0 0 0,0 0 0 0 0,2-2 0 0 0,8-5 0 0 0,11 2 0 0 0,6-1 0 0 0,8-3 0 0 0,1-2 0 0 0,4-1 0 0 0,0-2 0 0 0,0-1 0 0 0,8 0 0 0 0,7 0 0 0 0,3-1 0 0 0,4 1 0 0 0,1 0 0 0 0,-7 0 0 0 0,4-1 0 0 0,-3 1 0 0 0,-4 0 0 0 0,-1 0 0 0 0,-6 0 0 0 0,-2 0 0 0 0,-4 0 0 0 0,4 0 0 0 0,3-8 0 0 0,2-3 0 0 0,5 1 0 0 0,2 2 0 0 0,5-2 0 0 0,3 0 0 0 0,1 3 0 0 0,-8 2 0 0 0,-4-6 0 0 0,-2-1 0 0 0,-6 1 0 0 0,-11 3 0 0 0,-5 2 0 0 0,-9 3 0 0 0,-6 1 0 0 0,-6 2 0 0 0,-4-4 0 0 0,-6-5 0 0 0,-2-1 0 0 0,-1-3 0 0 0,-3-4 0 0 0,1 2 0 0 0,5-1 0 0 0,0-2 0 0 0,0-6 0 0 0,1-3 0 0 0,5-5 0 0 0,7-1 0 0 0,1-4 0 0 0,-1-3 0 0 0,-2 1 0 0 0,-2 3 0 0 0,2-4 0 0 0,0-9 0 0 0,-1-3 0 0 0,3-5 0 0 0,-1-6 0 0 0,6-4 0 0 0,2 2 0 0 0,2-2 0 0 0,1 0 0 0 0,-5 2 0 0 0,-3 0 0 0 0,-1-1 0 0 0,-8 7 0 0 0,-8 8 0 0 0,-7 10 0 0 0,-5 8 0 0 0,-4 0 0 0 0,-2 3 0 0 0,-1 2 0 0 0,-1 1 0 0 0,1-2 0 0 0,-1-9 0 0 0,2-10 0 0 0,-1-5 0 0 0,1 2 0 0 0,0-2 0 0 0,-4 3 0 0 0,-2 7 0 0 0,-7-2 0 0 0,-6 2 0 0 0,0 1 0 0 0,0 4 0 0 0,-2-5 0 0 0,3-3 0 0 0,1-6 0 0 0,-5 2 0 0 0,1 5 0 0 0,0-1 0 0 0,-1 2 0 0 0,4 5 0 0 0,1 5 0 0 0,3 4 0 0 0,0 3 0 0 0,2-2 0 0 0,4 0 0 0 0,-2 0 0 0 0,2 2 0 0 0,-3 1 0 0 0,1 1 0 0 0,2 0 0 0 0,-5-3 0 0 0,-6-1 0 0 0,2-1 0 0 0,3 2 0 0 0,0-2 0 0 0,-2-6 0 0 0,2 1 0 0 0,3-3 0 0 0,0 5 0 0 0,1-3 0 0 0,-1-1 0 0 0,0 3 0 0 0,-5 6 0 0 0,0 5 0 0 0,-2 1 0 0 0,-1-7 0 0 0,-2 1 0 0 0,2-3 0 0 0,1 4 0 0 0,-1 3 0 0 0,3 0 0 0 0,0 2 0 0 0,-5-5 0 0 0,-4-2 0 0 0,-1 1 0 0 0,0 4 0 0 0,0 3 0 0 0,0 5 0 0 0,1 4 0 0 0,-4 1 0 0 0,-1 3 0 0 0,-4 1 0 0 0,1 3 0 0 0,-8 2 0 0 0,1 1 0 0 0,-3 1 0 0 0,3 1 0 0 0,0-1 0 0 0,2 1 0 0 0,4-1 0 0 0,0 0 0 0 0,-7 1 0 0 0,-1-1 0 0 0,3 0 0 0 0,4 0 0 0 0,4 0 0 0 0,3 0 0 0 0,-2 0 0 0 0,0 0 0 0 0,1 0 0 0 0,6-4 0 0 0,2-2 0 0 0,1-3 0 0 0,0-1 0 0 0,-1-6 0 0 0,-6-5 0 0 0,-1 1 0 0 0,4 0 0 0 0,1 0 0 0 0,1 2 0 0 0,4 1 0 0 0,6-1 0 0 0,0 3 0 0 0,-2 3 0 0 0,-3 4 0 0 0,-6 4 0 0 0,1-2 0 0 0,-1 0 0 0 0,0 1 0 0 0,0 2 0 0 0,0 1 0 0 0,-1 0 0 0 0,0 2 0 0 0,-4 0 0 0 0,-1 0 0 0 0,-1 0 0 0 0,2 5 0 0 0,5 4 0 0 0,7 6 0 0 0,1 4 0 0 0,0-1 0 0 0,-2 0 0 0 0,2 6 0 0 0,0-2 0 0 0,2 0 0 0 0,-5-4 0 0 0,0-1 0 0 0,0-3 0 0 0,3 0 0 0 0,-1-3 0 0 0,3 2 0 0 0,0-3 0 0 0,-3-1 0 0 0,-2-4 0 0 0,-2-2 0 0 0,-7-1 0 0 0,-1-2 0 0 0,-2 0 0 0 0,2-1 0 0 0,4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01.4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318 97,'30'4,"55"15,-28-5,147 34,1734 324,-960-232,-320-49,-169-13,181 35,-435-67,601 140,-243-16,-562-162,1-2,0-1,1-2,47-1,133-17,-136 7,986-56,13 55,1422 11,-1273-4,790 2,-1500-22,1-24,-462 40,243-26,208-18,-79-17,-334 49,511-130,-283 64,-139 29,-16 5,-24 8,-72 20,75-14,209-34,-142 28,152-23,-201 52,198 10,-214 5,1626-1,-1245-30,-256 8,-27 3,287-8,32 8,-306 8,-81 6,-27-10,20 0,90 14,69-2,-188-13,35-1,815 17,-985-1,1 0,0 0,-1 1,1 0,-1 0,1 0,-1 0,0 1,6 2,-9-2,1-1,-1 1,0 0,1 0,-1 0,0 0,-1 0,1 0,0 0,0 1,-1-1,0 1,1-1,-1 1,0-1,0 1,0 0,-1 0,2 5,1 24,-1 1,-2 0,-1 0,-2 0,-12 61,6-46,-3 82,14-63,-3 51,0-115,1 0,0-1,-1 1,0 0,0 0,0 0,0 0,0-1,0 1,-1 0,1-1,-1 1,0-1,0 0,0 1,0-1,0 0,0 0,-1-1,1 1,0 0,-1-1,0 1,1-1,-1 0,0 0,0 0,0 0,-4 0,-9 2,0-1,-1-1,1-1,-24-2,-5 1,-188 23,73-3,-380 38,479-50,-422 8,337-16,134 0,0 0,0-1,0 0,1-1,-1-1,0 1,-20-11,-17-6,23 14,-1 1,0 1,0 1,0 2,0 0,-31 5,-4-2,-26-1,-6 2,-163-18,159 2,-127-23,-6-9,191 39,-32-3,-1 4,-114 6,65 1,-1381-2,1463-2,-1-3,1-1,-41-11,-58-10,75 23,-73 4,-35-3,155 1,1-1,-1-1,1-1,-23-9,22 7,0 1,0 1,0 0,-22-2,-341 2,234 7,31-1,-796 28,705-10,-445 26,266-29,-106 0,-953-17,822 1,546 4,-129 23,-17 1,-161-22,-48 3,-654 12,728-24,-2654 3,2940 4,-89 15,27-2,-363 9,-5-27,230-2,-324 20,45-1,-1334-17,1777 6,-125 21,-71 5,-192-32,-63 2,233 32,87-6,-147 10,-493 22,-266-60,1085 4,-1 3,-85 20,5-1,99-17,-45 14,52-12,0-2,-40 5,7-8,0-3,-85-8,149 6,0-1,0 1,0-1,0 0,0 0,0 0,0 0,1 0,-1-1,0 1,1-1,-1 1,1-1,0 0,-1 0,1 0,0-1,0 1,1 0,-1-1,0 1,1-1,-1 0,1 1,0-1,0 0,0 0,0 0,0-3,-1-9,0 0,1-1,1 1,2-24,-1 15,1 4,1 0,10-37,-7 36,-1-1,2-28,-6-128,-3 120,2 1,13-95,-3 83,-4 0,-2-92,-4 156,0-1,0 1,0-1,1 1,0-1,0 1,1 0,-1-1,3-4,-2 7,-1 1,1-1,0 1,-1 0,1 0,0 0,0 0,1 0,-1 1,0-1,1 1,-1-1,0 1,1 0,0 0,-1 0,1 0,0 0,-1 1,4-1,26-3,0 2,0 2,44 4,0 0,1322-2,-724-4,-652 2,453-18,-182 7,-104 8,-30-11,35-2,-104 10,106-19,73-7,-91 17,5 1,417 11,-306 5,-219 2,133 23,-127-13,93 3,13-1,30 1,2182-18,-1762 29,-611-26,-1 0,0 1,0 2,-1 1,1 0,-1 2,0 1,27 14,-33-14,1-1,0-1,0-1,0 0,1-2,0 0,0-1,0-1,32-1,16-4,100-19,-115 14,212-31,334-5,-401 45,266-10,519-10,-736 20,-195 2,1 2,-1 3,-1 2,91 30,-69-22,101 11,-170-29,97 10,185-8,-145-4,2889 1,-1554 2,-1053-17,-68 2,1156 11,-779 5,-302-2,-555-12,-889 1,807 15,-1938 64,849-26,0-68,1157 18,-964-72,423 27,-266-33,246-8,330 68,1 27,142 2,30-3,-504 12,-732 79,739-66,2-27,261-1,193 1,-288 5,329 11,-39 2,109-10,-168 29,190-21,52-8,1 2,0 2,-86 29,119-32,0-1,0-1,0-1,-1-1,-27 2,-99-7,111 0,-1353-16,550 15,345-12,-139-1,-507 17,1104 1,-1 2,1 1,-54 16,51-12,-1 0,-58 3,78-11,1 1,-1 0,1 1,0 1,-29 10,41-12,1 1,-1-1,1 1,-1 0,1 0,0 1,0 0,1 0,-1 0,1 0,-1 1,1-1,1 1,-1 0,1 1,0-1,0 0,0 1,1 0,-3 10,0 14,2 0,1 0,1 0,5 39,-2-9,-2-54,0 0,0 0,1-1,-1 1,1 0,1 0,-1 0,1-1,0 1,0-1,0 1,1-1,0 0,0 0,0 0,1-1,0 1,0-1,0 1,0-1,1-1,-1 1,1-1,0 1,0-1,0-1,1 1,5 2,22 9,1-1,0-2,56 11,111 8,-64-12,-9-1,134 0,130-18,-152-1,1294 2,-1069 30,-83-1,514-24,-485-8,192-28,-25-1,393 34,-689-17,-45 0,65-2,77 0,1906 18,-1970-24,-230 14,-47 5,1122-106,15 66,-798 44,281 5,-333 11,102 1,420-19,-617 18,-14 0,-139-18,-43 1,1 1,-1 1,36 6,-55-1,-15-6,0 0,0 0,0 0,0 0,0 1,0-1,0 0,1 0,-1 0,0 0,0 0,0 1,0-1,0 0,-1 0,1 0,0 0,0 0,0 1,0-1,0 0,0 0,0 0,0 0,0 0,0 1,0-1,0 0,0 0,-1 0,1 0,0 0,0 0,0 0,0 0,0 1,0-1,-1 0,1 0,0 0,0 0,0 0,0 0,0 0,-1 0,1 0,-36 7,-165-1,164-6,-2621-19,2403 15,-1127-69,633 24,-95-53,16-85,43 12,572 142,-378-10,-477 47,352 53,638-48,-158 33,154-25,1-3,-94 3,52-15,-140 7,143 3,-247 33,250-22,-191 11,247-31,1 2,1 2,-73 20,122-24,0 0,0 2,1-1,0 1,-1 0,2 1,-11 8,-5 3,12-11,-1 0,1-1,-1 0,1-1,-2 0,1-1,0 0,-16 0,-10 4,-853 103,588-80,-1146 122,868-131,563-22,-127 4,121-1,1 1,-1 1,-45 14,-72 38,-46 14,169-65,-1 1,1 1,0 1,-25 14,38-19,1 1,1-1,-1 1,0 0,1 1,0-1,0 1,0-1,1 1,-1 0,1 1,1-1,-1 0,1 1,-1 0,2-1,-1 1,1 0,-2 8,1 25,4 72,1-41,-3-66,0 1,0 0,1-1,-1 1,1 0,0-1,0 1,1-1,-1 1,1-1,0 0,0 0,0 1,4 3,-3-5,0-1,0 1,1-1,-1 0,1 0,-1 0,1 0,0 0,0-1,0 0,0 0,0 0,0 0,0 0,0-1,6 0,90 2,-55-3,67 9,177 43,-24-3,27-10,454-1,315-39,-998 5,-1 3,78 17,27 5,423 73,-540-91,0-2,72 2,103-11,-95-1,2917 1,-1544 1,-1244-16,-21 0,263 16,-340 14,-51-3,299 29,-138-12,-53 5,-30-4,76 1,-29-1,166 8,517-39,-892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04.45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4109 775,'-3374'0,"3292"-3,1-3,1-4,0-3,-156-48,225 58,-13-4,0-2,0 0,1-1,-24-15,45 24,1 1,-1-1,1 0,0 0,-1 0,1-1,0 1,-1 0,1 0,0-1,0 1,0-1,0 1,0-1,1 1,-1-1,0 1,0-4,1 4,0 0,1 0,-1 1,0-1,0 0,1 0,-1 0,1 0,-1 0,1 0,-1 1,1-1,0 0,-1 0,1 1,0-1,0 1,-1-1,1 0,0 1,0-1,0 1,1-1,9-3,0 0,0 1,0 0,14-1,-17 3,314-42,-199 29,770-74,-245 27,-235 21,218-25,-466 49,200 5,558 13,-475-3,112-29,0-33,-263 27,-275 33,376-38,1 26,-154 1,-55 0,199 12,-215 3,-143-1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11.4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415 685,'174'33,"-98"-17,195 41,10 1,799 164,14-28,-788-155,529 1,-21-74,598-128,-552 44,-726 100,548-58,-4 4,-265 44,3 29,-152 2,393 16,-550-12,-15-2,174 32,-194-25,1-3,0-3,78-3,-20-1,1150 82,-583-29,-201-9,-222-18,148 25,-56-5,2-26,566-25,-923 3,-8 0,1-1,0 1,-1 0,1 0,-1 1,1-1,-1 1,1 0,-1 0,1 0,-1 1,0 0,6 3,-10-5,0 0,0 0,1 0,-1 0,0 0,0 0,0 0,0 1,0-1,0 0,0 0,0 0,0 0,0 0,0 1,0-1,0 0,0 0,0 0,0 0,0 1,0-1,0 0,0 0,0 0,0 0,0 0,0 1,0-1,0 0,0 0,0 0,0 0,0 0,0 1,0-1,0 0,-1 0,1 0,0 0,0 0,0 0,0 0,0 1,-1-1,-10 4,-12 1,-168 5,-800 106,663-75,-46-16,0-26,158-1,-239-33,205 9,-122-19,112 10,-431 17,473 21,-2075-2,2032-16,42 0,-631 12,439 5,-331 0,-792-5,473-47,9-55,401 72,585 32,-531-44,-6 1,-428 43,477 3,498-2,40 0,42 0,107-6,-37 0,92-2,75-7,80-3,2783-85,-2474 103,-293 1,-272-5,100-17,14-3,153 11,92-9,-33-24,-66 6,365-53,-127 14,136-13,-399 50,357-40,5 50,-537 34,534-8,-407-22,-153 12,140 1,2182 18,-1418-4,-897-1,0-6,0-6,-1-4,193-56,59-17,-352 86,0 1,0 2,0 0,46 5,-70-3,0 0,-1 0,1 1,0-1,-1 1,1 0,-1 0,1 0,-1 0,1 0,-1 0,1 1,-1-1,0 1,0 0,0 0,0 0,0 0,0 0,-1 0,1 0,-1 0,1 1,-1-1,0 1,0-1,0 1,0-1,-1 1,1-1,0 1,-1 4,0-2,0-1,0 0,0 1,-1-1,0 0,0 1,0-1,-1 0,1 0,-1 0,0 0,0 0,0 0,-1-1,1 1,-1-1,0 1,0-1,-5 4,-10 10,1 0,0 1,2 1,0 1,-16 28,-10 11,25-36,-1-2,-2 0,0-1,-1 0,0-2,-2-1,-39 25,8-13,0-2,-2-3,-1-2,-105 26,-243 27,367-69,-90 8,-241-6,357-8,-1 0,0 0,-23 5,33-5,0 0,0 1,0-1,0 0,0 1,0 0,0-1,0 1,0 0,0 0,0 0,1 0,-1 0,0 0,1 1,-1-1,1 1,-1-1,1 1,0-1,0 1,0 0,0 0,0-1,-1 4,1-4,1-1,0 0,0 1,0-1,0 0,0 1,-1-1,1 0,0 1,0-1,0 0,0 1,0-1,0 0,0 1,0-1,1 1,-1-1,0 0,0 1,0-1,0 0,0 1,0-1,1 0,-1 0,0 1,0-1,1 0,-1 0,0 1,0-1,1 0,-1 0,0 1,1-1,-1 0,0 0,0 0,1 0,-1 0,0 1,1-1,-1 0,1 0,-1 0,0 0,1 0,-1 0,0 0,1 0,-1 0,0 0,1-1,-1 1,0 0,1 0,-1 0,0 0,1 0,-1-1,0 1,1 0,-1 0,0 0,0-1,1 1,1-2,0 1,0-1,0 1,-1-1,1 1,0-1,-1 0,1 0,1-4,2-5,-2-1,0 1,0-1,-1 0,1-22,-4-65,0 51,-1-69,2 189,0-44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466091-927F-4071-A474-62CC3314E538}" type="datetimeFigureOut">
              <a:t>10/16/2023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4C7A4-7354-46CF-A165-D21A19C14CBA}" type="slidenum">
              <a:t>‹#›</a:t>
            </a:fld>
            <a:endParaRPr lang="en-GB"/>
          </a:p>
        </p:txBody>
      </p:sp>
    </p:spTree>
    <p:extLst>
      <p:ext uri="{BB962C8B-B14F-4D97-AF65-F5344CB8AC3E}">
        <p14:creationId xmlns:p14="http://schemas.microsoft.com/office/powerpoint/2010/main" val="2633865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arrypaterson.com/2015/02/01/did-thatcher-use-soldiers-during-the-miners-strike/"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ndependent.co.uk/news/uk/crime/hillsborough-trial-verdict-not-guilty-david-duckenfield-liverpool-latest-a8840246.html"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theguardian.com/football/2016/apr/26/hillsborough-disaster-deadly-mistakes-and-lies-that-lasted-decades"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guardian.com/commentisfree/2012/dec/22/police-reform-or-lose-respect"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libcom.org/blog/effects-hillsborough-disaster-police-cover-06122017"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en.wikipedia.org/wiki/Gerry_Conlon" TargetMode="External"/><Relationship Id="rId2" Type="http://schemas.openxmlformats.org/officeDocument/2006/relationships/slide" Target="../slides/slide53.xml"/><Relationship Id="rId1" Type="http://schemas.openxmlformats.org/officeDocument/2006/relationships/notesMaster" Target="../notesMasters/notesMaster1.xml"/><Relationship Id="rId6" Type="http://schemas.openxmlformats.org/officeDocument/2006/relationships/hyperlink" Target="https://en.wikipedia.org/wiki/Carole_Richardson_(Guildford_Four)" TargetMode="External"/><Relationship Id="rId5" Type="http://schemas.openxmlformats.org/officeDocument/2006/relationships/hyperlink" Target="https://en.wikipedia.org/wiki/Patrick_Armstrong_(Guildford_Four)" TargetMode="External"/><Relationship Id="rId4" Type="http://schemas.openxmlformats.org/officeDocument/2006/relationships/hyperlink" Target="https://en.wikipedia.org/wiki/Paul_Hill_(Guildford_Four)"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5</a:t>
            </a:fld>
            <a:endParaRPr lang="en-GB" dirty="0"/>
          </a:p>
        </p:txBody>
      </p:sp>
    </p:spTree>
    <p:extLst>
      <p:ext uri="{BB962C8B-B14F-4D97-AF65-F5344CB8AC3E}">
        <p14:creationId xmlns:p14="http://schemas.microsoft.com/office/powerpoint/2010/main" val="53804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10</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11</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12</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ea typeface="Calibri"/>
                <a:cs typeface="Calibri"/>
              </a:rPr>
              <a:t>Within modern day society we have multiculturism which should be celebrated but how do we police these pockets of communities?</a:t>
            </a:r>
          </a:p>
          <a:p>
            <a:pPr>
              <a:spcBef>
                <a:spcPct val="0"/>
              </a:spcBef>
            </a:pPr>
            <a:r>
              <a:rPr lang="en-GB" altLang="en-US" dirty="0">
                <a:ea typeface="Calibri"/>
                <a:cs typeface="Calibri"/>
              </a:rPr>
              <a:t>Its about attitudes, approaches and getting to understand different cultures, beliefs, presenting these groups within the police force to build trust and learn from them.</a:t>
            </a:r>
          </a:p>
          <a:p>
            <a:pPr>
              <a:spcBef>
                <a:spcPct val="0"/>
              </a:spcBef>
            </a:pPr>
            <a:endParaRPr lang="en-GB" altLang="en-US" dirty="0">
              <a:ea typeface="Calibri"/>
              <a:cs typeface="Calibri"/>
            </a:endParaRPr>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14</a:t>
            </a:fld>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way of building trust within these communities if through community policing</a:t>
            </a:r>
          </a:p>
        </p:txBody>
      </p:sp>
      <p:sp>
        <p:nvSpPr>
          <p:cNvPr id="4" name="Slide Number Placeholder 3"/>
          <p:cNvSpPr>
            <a:spLocks noGrp="1"/>
          </p:cNvSpPr>
          <p:nvPr>
            <p:ph type="sldNum" sz="quarter" idx="5"/>
          </p:nvPr>
        </p:nvSpPr>
        <p:spPr/>
        <p:txBody>
          <a:bodyPr/>
          <a:lstStyle/>
          <a:p>
            <a:fld id="{4914C7A4-7354-46CF-A165-D21A19C14CBA}" type="slidenum">
              <a:rPr lang="en-GB"/>
              <a:t>15</a:t>
            </a:fld>
            <a:endParaRPr lang="en-GB"/>
          </a:p>
        </p:txBody>
      </p:sp>
    </p:spTree>
    <p:extLst>
      <p:ext uri="{BB962C8B-B14F-4D97-AF65-F5344CB8AC3E}">
        <p14:creationId xmlns:p14="http://schemas.microsoft.com/office/powerpoint/2010/main" val="3344998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NonBreakingSpaceOverride"/>
              </a:rPr>
              <a:t>Community policing can therefore usefully build relationships and trust, assist with community integration, facilitate criminal and terrorist intelligence elicitation and distribution, identify and isolate ‘bad actors.</a:t>
            </a:r>
          </a:p>
          <a:p>
            <a:r>
              <a:rPr lang="en-GB" b="0" i="0" dirty="0">
                <a:solidFill>
                  <a:srgbClr val="000000"/>
                </a:solidFill>
                <a:effectLst/>
                <a:latin typeface="NonBreakingSpaceOverride"/>
              </a:rPr>
              <a:t>A visible and reassuring presence, listening to community concerns and developing meaningful joint initiatives is a significant contributor to the alleviation of the fear of crime and satisfaction with policing.</a:t>
            </a:r>
          </a:p>
          <a:p>
            <a:r>
              <a:rPr lang="en-GB" b="0" i="0" dirty="0">
                <a:solidFill>
                  <a:srgbClr val="000000"/>
                </a:solidFill>
                <a:effectLst/>
                <a:latin typeface="NonBreakingSpaceOverride"/>
              </a:rPr>
              <a:t>Tackling signal crimes and developing healthy environments contributes to community vibrancy and creates a cold house for criminals </a:t>
            </a:r>
          </a:p>
          <a:p>
            <a:r>
              <a:rPr lang="en-GB" b="0" i="0" dirty="0">
                <a:solidFill>
                  <a:srgbClr val="000000"/>
                </a:solidFill>
                <a:effectLst/>
                <a:latin typeface="NonBreakingSpaceOverride"/>
              </a:rPr>
              <a:t>Early intervention, such as youth programmes and gang programmes may interrupt burgeoning criminal careers, or steer the vulnerable out of the path of radicalisers.</a:t>
            </a:r>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20</a:t>
            </a:fld>
            <a:endParaRPr lang="en-GB" dirty="0"/>
          </a:p>
        </p:txBody>
      </p:sp>
    </p:spTree>
    <p:extLst>
      <p:ext uri="{BB962C8B-B14F-4D97-AF65-F5344CB8AC3E}">
        <p14:creationId xmlns:p14="http://schemas.microsoft.com/office/powerpoint/2010/main" val="91481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NonBreakingSpaceOverride"/>
              </a:rPr>
              <a:t>Over-policing or under-serving a community may negate the potential of community policing, tying up its activities in the alleviation of community grievance, rather than proactive interdiction of crime and public nuisance.</a:t>
            </a:r>
          </a:p>
          <a:p>
            <a:r>
              <a:rPr lang="en-GB" b="0" i="0" dirty="0">
                <a:solidFill>
                  <a:srgbClr val="000000"/>
                </a:solidFill>
                <a:effectLst/>
                <a:latin typeface="NonBreakingSpaceOverride"/>
              </a:rPr>
              <a:t>Community tensions could be elevated if there is a perception of ‘softness’, ‘pandering’ or a lack of moral courage to tackle difficult cultural and normative issues such a gender or sexual equality and safeguarding </a:t>
            </a:r>
          </a:p>
          <a:p>
            <a:r>
              <a:rPr lang="en-GB" b="0" i="0" dirty="0">
                <a:solidFill>
                  <a:srgbClr val="000000"/>
                </a:solidFill>
                <a:effectLst/>
                <a:latin typeface="NonBreakingSpaceOverride"/>
              </a:rPr>
              <a:t>Community stigmatisation is a further risk - Sharing crime and problem statistics with communities may negatively impact their sense of security and safety particularly where actual crime rates are higher than community perception.</a:t>
            </a:r>
          </a:p>
          <a:p>
            <a:r>
              <a:rPr lang="en-GB" b="0" i="0" dirty="0">
                <a:solidFill>
                  <a:srgbClr val="000000"/>
                </a:solidFill>
                <a:effectLst/>
                <a:latin typeface="NonBreakingSpaceOverride"/>
              </a:rPr>
              <a:t>There may be a temptation to focus problem solving efforts on popular issues, rather on than those where police can deliver maximally effective outcomes. This may improve perceptions of the police, but have little meaningful impact on crime statistics.</a:t>
            </a:r>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21</a:t>
            </a:fld>
            <a:endParaRPr lang="en-GB" dirty="0"/>
          </a:p>
        </p:txBody>
      </p:sp>
    </p:spTree>
    <p:extLst>
      <p:ext uri="{BB962C8B-B14F-4D97-AF65-F5344CB8AC3E}">
        <p14:creationId xmlns:p14="http://schemas.microsoft.com/office/powerpoint/2010/main" val="1986552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dirty="0"/>
          </a:p>
        </p:txBody>
      </p:sp>
    </p:spTree>
    <p:extLst>
      <p:ext uri="{BB962C8B-B14F-4D97-AF65-F5344CB8AC3E}">
        <p14:creationId xmlns:p14="http://schemas.microsoft.com/office/powerpoint/2010/main" val="3684131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https://harrypaterson.com/2015/02/01/did-thatcher-use-soldiers-during-the-miners-strike/</a:t>
            </a:r>
            <a:endParaRPr lang="en-US"/>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30</a:t>
            </a:fld>
            <a:endParaRPr lang="en-GB"/>
          </a:p>
        </p:txBody>
      </p:sp>
    </p:spTree>
    <p:extLst>
      <p:ext uri="{BB962C8B-B14F-4D97-AF65-F5344CB8AC3E}">
        <p14:creationId xmlns:p14="http://schemas.microsoft.com/office/powerpoint/2010/main" val="3172123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31</a:t>
            </a:fld>
            <a:endParaRPr lang="en-GB"/>
          </a:p>
        </p:txBody>
      </p:sp>
    </p:spTree>
    <p:extLst>
      <p:ext uri="{BB962C8B-B14F-4D97-AF65-F5344CB8AC3E}">
        <p14:creationId xmlns:p14="http://schemas.microsoft.com/office/powerpoint/2010/main" val="962937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32</a:t>
            </a:fld>
            <a:endParaRPr lang="en-GB"/>
          </a:p>
        </p:txBody>
      </p:sp>
    </p:spTree>
    <p:extLst>
      <p:ext uri="{BB962C8B-B14F-4D97-AF65-F5344CB8AC3E}">
        <p14:creationId xmlns:p14="http://schemas.microsoft.com/office/powerpoint/2010/main" val="2044591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Ch Supt David Duckenfield gives the order to open an exit gate. Two thousand Liverpool fans enter via a tunnel on to already-packed terraces. A severe crush develops in the central pens and people are pulled out in a "human cascade". Ninety-six men, women and children lose their lives with hundreds more injured. The oldest victim was 67, the youngest just 10 years old.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33</a:t>
            </a:fld>
            <a:endParaRPr lang="en-GB"/>
          </a:p>
        </p:txBody>
      </p:sp>
    </p:spTree>
    <p:extLst>
      <p:ext uri="{BB962C8B-B14F-4D97-AF65-F5344CB8AC3E}">
        <p14:creationId xmlns:p14="http://schemas.microsoft.com/office/powerpoint/2010/main" val="3468784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https://www.bbc.co.uk/news/uk-england-merseyside-47697569</a:t>
            </a:r>
          </a:p>
          <a:p>
            <a:endParaRPr lang="en-GB" dirty="0"/>
          </a:p>
          <a:p>
            <a:r>
              <a:rPr lang="en-GB" dirty="0"/>
              <a:t>Liverpool v’s Nottingham Forest </a:t>
            </a:r>
          </a:p>
          <a:p>
            <a:r>
              <a:rPr lang="en-GB" sz="1200" b="0" i="0" u="none" strike="noStrike" kern="1200" dirty="0">
                <a:solidFill>
                  <a:schemeClr val="tx1"/>
                </a:solidFill>
                <a:effectLst/>
                <a:latin typeface="+mn-lt"/>
                <a:ea typeface="+mn-ea"/>
                <a:cs typeface="+mn-cs"/>
              </a:rPr>
              <a:t>before kick-off, in an attempt to ease overcrowding outside the entrance turnstiles, the police match commander David Duckenfield ordered exit gate C opened, leading to an influx of even more supporters to the pens. This led to a crowding in the pens and the crush. With 96 fatalities and 766 injuries, it remains one of the worst disaster in British sporting history.</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34</a:t>
            </a:fld>
            <a:endParaRPr lang="en-GB"/>
          </a:p>
        </p:txBody>
      </p:sp>
    </p:spTree>
    <p:extLst>
      <p:ext uri="{BB962C8B-B14F-4D97-AF65-F5344CB8AC3E}">
        <p14:creationId xmlns:p14="http://schemas.microsoft.com/office/powerpoint/2010/main" val="2855910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https://www.independent.co.uk/news/uk/crime/hillsborough-trial-verdict-not-guilty-david-duckenfield-liverpool-latest-a8840246.html</a:t>
            </a:r>
            <a:endParaRPr lang="en-GB" dirty="0"/>
          </a:p>
          <a:p>
            <a:endParaRPr lang="en-GB" dirty="0">
              <a:cs typeface="Calibri"/>
            </a:endParaRPr>
          </a:p>
          <a:p>
            <a:r>
              <a:rPr lang="en-GB" dirty="0">
                <a:hlinkClick r:id="rId4"/>
              </a:rPr>
              <a:t>https://www.theguardian.com/football/2016/apr/26/hillsborough-disaster-deadly-mistakes-and-lies-that-lasted-decades</a:t>
            </a:r>
            <a:endParaRPr lang="en-GB" dirty="0">
              <a:cs typeface="Calibri"/>
              <a:hlinkClick r:id="rId4"/>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36</a:t>
            </a:fld>
            <a:endParaRPr lang="en-GB"/>
          </a:p>
        </p:txBody>
      </p:sp>
    </p:spTree>
    <p:extLst>
      <p:ext uri="{BB962C8B-B14F-4D97-AF65-F5344CB8AC3E}">
        <p14:creationId xmlns:p14="http://schemas.microsoft.com/office/powerpoint/2010/main" val="726604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https://www.theguardian.com/uk-news/2014/sep/18/hillsborough-inquest-police-officer-statment-changed-taylor-inquiry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https://www.theguardian.com/commentisfree/2012/dec/22/police-reform-or-lose-respect</a:t>
            </a:r>
            <a:endParaRPr lang="en-GB" dirty="0">
              <a:cs typeface="Calibri"/>
              <a:hlinkClick r:id="rId3"/>
            </a:endParaRPr>
          </a:p>
          <a:p>
            <a:pPr marL="0" marR="0" lvl="0" indent="0" algn="l" defTabSz="914400">
              <a:lnSpc>
                <a:spcPct val="100000"/>
              </a:lnSpc>
              <a:spcBef>
                <a:spcPts val="0"/>
              </a:spcBef>
              <a:spcAft>
                <a:spcPts val="0"/>
              </a:spcAft>
              <a:buClrTx/>
              <a:buSzTx/>
              <a:buNone/>
              <a:tabLst/>
              <a:defRPr/>
            </a:pPr>
            <a:r>
              <a:rPr lang="en-GB" dirty="0">
                <a:hlinkClick r:id="rId4"/>
              </a:rPr>
              <a:t>https://libcom.org/blog/effects-hillsborough-disaster-police-cover-06122017</a:t>
            </a:r>
            <a:endParaRPr lang="en-GB" dirty="0">
              <a:cs typeface="Calibri" panose="020F0502020204030204"/>
              <a:hlinkClick r:id="rId4"/>
            </a:endParaRPr>
          </a:p>
          <a:p>
            <a:pPr marL="0" marR="0" lvl="0" indent="0" algn="l" defTabSz="914400">
              <a:lnSpc>
                <a:spcPct val="100000"/>
              </a:lnSpc>
              <a:spcBef>
                <a:spcPts val="0"/>
              </a:spcBef>
              <a:spcAft>
                <a:spcPts val="0"/>
              </a:spcAft>
              <a:buClrTx/>
              <a:buSzTx/>
              <a:buFontTx/>
              <a:buNone/>
              <a:tabLst/>
              <a:defRPr/>
            </a:pPr>
            <a:endParaRPr lang="en-GB" dirty="0">
              <a:cs typeface="Calibri" panose="020F0502020204030204"/>
            </a:endParaRPr>
          </a:p>
          <a:p>
            <a:r>
              <a:rPr lang="en-GB" dirty="0"/>
              <a:t>https://www.theguardian.com/commentisfree/2012/sep/14/hillsborough-football-policing-transformed</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38</a:t>
            </a:fld>
            <a:endParaRPr lang="en-GB"/>
          </a:p>
        </p:txBody>
      </p:sp>
    </p:spTree>
    <p:extLst>
      <p:ext uri="{BB962C8B-B14F-4D97-AF65-F5344CB8AC3E}">
        <p14:creationId xmlns:p14="http://schemas.microsoft.com/office/powerpoint/2010/main" val="1477235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https://www.independent.co.uk/life-style/history/brixton-riots-in-pictures-2266287.html</a:t>
            </a:r>
          </a:p>
          <a:p>
            <a:r>
              <a:rPr lang="en-GB" dirty="0"/>
              <a:t>Why  -higher than normal crime rate in Brixton </a:t>
            </a:r>
          </a:p>
        </p:txBody>
      </p:sp>
      <p:sp>
        <p:nvSpPr>
          <p:cNvPr id="4" name="Slide Number Placeholder 3"/>
          <p:cNvSpPr>
            <a:spLocks noGrp="1"/>
          </p:cNvSpPr>
          <p:nvPr>
            <p:ph type="sldNum" sz="quarter" idx="5"/>
          </p:nvPr>
        </p:nvSpPr>
        <p:spPr/>
        <p:txBody>
          <a:bodyPr/>
          <a:lstStyle/>
          <a:p>
            <a:fld id="{00C2C103-54F5-409B-9B65-AB3A53D51B95}" type="slidenum">
              <a:rPr lang="en-GB" smtClean="0"/>
              <a:t>39</a:t>
            </a:fld>
            <a:endParaRPr lang="en-GB"/>
          </a:p>
        </p:txBody>
      </p:sp>
    </p:spTree>
    <p:extLst>
      <p:ext uri="{BB962C8B-B14F-4D97-AF65-F5344CB8AC3E}">
        <p14:creationId xmlns:p14="http://schemas.microsoft.com/office/powerpoint/2010/main" val="28818291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40</a:t>
            </a:fld>
            <a:endParaRPr lang="en-GB"/>
          </a:p>
        </p:txBody>
      </p:sp>
    </p:spTree>
    <p:extLst>
      <p:ext uri="{BB962C8B-B14F-4D97-AF65-F5344CB8AC3E}">
        <p14:creationId xmlns:p14="http://schemas.microsoft.com/office/powerpoint/2010/main" val="1495556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p:txBody>
      </p:sp>
      <p:sp>
        <p:nvSpPr>
          <p:cNvPr id="4" name="Slide Number Placeholder 3"/>
          <p:cNvSpPr>
            <a:spLocks noGrp="1"/>
          </p:cNvSpPr>
          <p:nvPr>
            <p:ph type="sldNum" sz="quarter" idx="5"/>
          </p:nvPr>
        </p:nvSpPr>
        <p:spPr/>
        <p:txBody>
          <a:bodyPr/>
          <a:lstStyle/>
          <a:p>
            <a:fld id="{00C2C103-54F5-409B-9B65-AB3A53D51B95}" type="slidenum">
              <a:rPr lang="en-GB" smtClean="0"/>
              <a:t>41</a:t>
            </a:fld>
            <a:endParaRPr lang="en-GB"/>
          </a:p>
        </p:txBody>
      </p:sp>
    </p:spTree>
    <p:extLst>
      <p:ext uri="{BB962C8B-B14F-4D97-AF65-F5344CB8AC3E}">
        <p14:creationId xmlns:p14="http://schemas.microsoft.com/office/powerpoint/2010/main" val="15685096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https://www.theguardian.com/uk-news/2018/apr/19/stephen-lawrence-timeline-of-key-events</a:t>
            </a:r>
          </a:p>
        </p:txBody>
      </p:sp>
      <p:sp>
        <p:nvSpPr>
          <p:cNvPr id="4" name="Slide Number Placeholder 3"/>
          <p:cNvSpPr>
            <a:spLocks noGrp="1"/>
          </p:cNvSpPr>
          <p:nvPr>
            <p:ph type="sldNum" sz="quarter" idx="5"/>
          </p:nvPr>
        </p:nvSpPr>
        <p:spPr/>
        <p:txBody>
          <a:bodyPr/>
          <a:lstStyle/>
          <a:p>
            <a:fld id="{00C2C103-54F5-409B-9B65-AB3A53D51B95}" type="slidenum">
              <a:rPr lang="en-GB" smtClean="0"/>
              <a:t>42</a:t>
            </a:fld>
            <a:endParaRPr lang="en-GB"/>
          </a:p>
        </p:txBody>
      </p:sp>
    </p:spTree>
    <p:extLst>
      <p:ext uri="{BB962C8B-B14F-4D97-AF65-F5344CB8AC3E}">
        <p14:creationId xmlns:p14="http://schemas.microsoft.com/office/powerpoint/2010/main" val="38021198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https://www.theguardian.com/uk-news/2019/oct/10/mark-duggan-shooting-family-settle-high-court-claim-against-met</a:t>
            </a:r>
          </a:p>
          <a:p>
            <a:endParaRPr lang="en-GB" dirty="0"/>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44</a:t>
            </a:fld>
            <a:endParaRPr lang="en-GB"/>
          </a:p>
        </p:txBody>
      </p:sp>
    </p:spTree>
    <p:extLst>
      <p:ext uri="{BB962C8B-B14F-4D97-AF65-F5344CB8AC3E}">
        <p14:creationId xmlns:p14="http://schemas.microsoft.com/office/powerpoint/2010/main" val="2467125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Tomlinson 2009 walked home during the G20 protests, pushed aby police and died. </a:t>
            </a:r>
          </a:p>
          <a:p>
            <a:r>
              <a:rPr lang="en-GB" dirty="0"/>
              <a:t>Police said first contact was to administer first aid.</a:t>
            </a:r>
          </a:p>
        </p:txBody>
      </p:sp>
      <p:sp>
        <p:nvSpPr>
          <p:cNvPr id="4" name="Slide Number Placeholder 3"/>
          <p:cNvSpPr>
            <a:spLocks noGrp="1"/>
          </p:cNvSpPr>
          <p:nvPr>
            <p:ph type="sldNum" sz="quarter" idx="5"/>
          </p:nvPr>
        </p:nvSpPr>
        <p:spPr/>
        <p:txBody>
          <a:bodyPr/>
          <a:lstStyle/>
          <a:p>
            <a:fld id="{00C2C103-54F5-409B-9B65-AB3A53D51B95}" type="slidenum">
              <a:rPr lang="en-GB" smtClean="0"/>
              <a:t>45</a:t>
            </a:fld>
            <a:endParaRPr lang="en-GB"/>
          </a:p>
        </p:txBody>
      </p:sp>
    </p:spTree>
    <p:extLst>
      <p:ext uri="{BB962C8B-B14F-4D97-AF65-F5344CB8AC3E}">
        <p14:creationId xmlns:p14="http://schemas.microsoft.com/office/powerpoint/2010/main" val="6144943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C6204E2-FA6C-41C1-A441-11298D4954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D047275-7FFB-40C9-A27C-E6EE69E611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3B363134-B935-468E-BBFA-B706421CC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2B720D1-D49A-48AF-B160-365ECA28C15A}" type="slidenum">
              <a:rPr lang="en-GB" altLang="en-US" smtClean="0"/>
              <a:pPr>
                <a:spcBef>
                  <a:spcPct val="0"/>
                </a:spcBef>
              </a:pPr>
              <a:t>46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89593E9-649D-41C7-8B36-D4EB36C127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CDDE868-1DD3-4C0D-9EC1-75A24DE775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20000"/>
              </a:lnSpc>
              <a:defRPr/>
            </a:pPr>
            <a:r>
              <a:rPr lang="en-GB" sz="1200" dirty="0"/>
              <a:t>Tyler, T.  R., and Jackson, J.  (2013a) ‘Popular Legitimacy and the Exercise of Legal Authority: Motivating Compliance, Cooperation, and Engagement.’, Psychology, Public Policy, and Law 20(1), pp. 78-95.</a:t>
            </a:r>
          </a:p>
          <a:p>
            <a:pPr>
              <a:lnSpc>
                <a:spcPct val="120000"/>
              </a:lnSpc>
              <a:defRPr/>
            </a:pPr>
            <a:r>
              <a:rPr lang="en-GB" sz="1200" dirty="0"/>
              <a:t>Tyler, T.  R. and Jackson, J.  (2013b) ‘Future Challenges in the Study of Legitimacy and Criminal Justice’,   in   </a:t>
            </a:r>
            <a:r>
              <a:rPr lang="en-GB" sz="1200" dirty="0" err="1"/>
              <a:t>Tankebe</a:t>
            </a:r>
            <a:r>
              <a:rPr lang="en-GB" sz="1200" dirty="0"/>
              <a:t>,   J.   and   Liebling,   A.   (eds.) Legitimacy   and   Criminal   Justice:   An International Exploration. Oxford: Oxford University Press, pp. 83-104.</a:t>
            </a:r>
          </a:p>
          <a:p>
            <a:endParaRPr lang="en-GB" altLang="en-US" dirty="0"/>
          </a:p>
        </p:txBody>
      </p:sp>
      <p:sp>
        <p:nvSpPr>
          <p:cNvPr id="28676" name="Slide Number Placeholder 3">
            <a:extLst>
              <a:ext uri="{FF2B5EF4-FFF2-40B4-BE49-F238E27FC236}">
                <a16:creationId xmlns:a16="http://schemas.microsoft.com/office/drawing/2014/main" id="{8535F39A-E044-4B90-97B2-2A279EB49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67F5362-4B1D-4AF1-87F2-EBECC508D7A0}" type="slidenum">
              <a:rPr lang="en-GB" altLang="en-US" smtClean="0"/>
              <a:pPr>
                <a:spcBef>
                  <a:spcPct val="0"/>
                </a:spcBef>
              </a:pPr>
              <a:t>48</a:t>
            </a:fld>
            <a:endParaRPr lang="en-GB" altLang="en-US"/>
          </a:p>
        </p:txBody>
      </p:sp>
    </p:spTree>
    <p:extLst>
      <p:ext uri="{BB962C8B-B14F-4D97-AF65-F5344CB8AC3E}">
        <p14:creationId xmlns:p14="http://schemas.microsoft.com/office/powerpoint/2010/main" val="4266337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Guildford 4 were </a:t>
            </a:r>
            <a:r>
              <a:rPr lang="en-GB" sz="1200" b="0" i="0" u="none" strike="noStrike" kern="1200" dirty="0">
                <a:solidFill>
                  <a:schemeClr val="tx1"/>
                </a:solidFill>
                <a:effectLst/>
                <a:latin typeface="+mn-lt"/>
                <a:ea typeface="+mn-ea"/>
                <a:cs typeface="+mn-cs"/>
                <a:hlinkClick r:id="rId3" tooltip="Gerry Conlon"/>
              </a:rPr>
              <a:t>Gerry Conlon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Paul Hill (Guildford Four)"/>
              </a:rPr>
              <a:t>Paul Hill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Patrick Armstrong (Guildford Four)"/>
              </a:rPr>
              <a:t>Patrick Armstrong</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6" tooltip="Carole Richardson (Guildford Four)"/>
              </a:rPr>
              <a:t>Carole Richardson</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52</a:t>
            </a:fld>
            <a:endParaRPr lang="en-GB"/>
          </a:p>
        </p:txBody>
      </p:sp>
    </p:spTree>
    <p:extLst>
      <p:ext uri="{BB962C8B-B14F-4D97-AF65-F5344CB8AC3E}">
        <p14:creationId xmlns:p14="http://schemas.microsoft.com/office/powerpoint/2010/main" val="17416709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seen in the Birmingham 6 – bombs 1974 and convicted in 1975.</a:t>
            </a:r>
          </a:p>
          <a:p>
            <a:r>
              <a:rPr lang="en-GB" sz="1200" b="0" i="0" kern="1200" dirty="0">
                <a:solidFill>
                  <a:schemeClr val="tx1"/>
                </a:solidFill>
                <a:effectLst/>
                <a:latin typeface="+mn-lt"/>
                <a:ea typeface="+mn-ea"/>
                <a:cs typeface="+mn-cs"/>
              </a:rPr>
              <a:t>21 people were killed (ten at the Mulberry Bush and eleven at the Tavern in the Town) and 182 people were injured.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53</a:t>
            </a:fld>
            <a:endParaRPr lang="en-GB"/>
          </a:p>
        </p:txBody>
      </p:sp>
    </p:spTree>
    <p:extLst>
      <p:ext uri="{BB962C8B-B14F-4D97-AF65-F5344CB8AC3E}">
        <p14:creationId xmlns:p14="http://schemas.microsoft.com/office/powerpoint/2010/main" val="25606913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https://www.theguardian.com/theguardian/2011/mar/12/gareth-peirce-birmingham-six</a:t>
            </a:r>
            <a:endParaRPr lang="en-GB" dirty="0"/>
          </a:p>
          <a:p>
            <a:r>
              <a:rPr lang="en-GB" sz="1200" b="0" i="0" kern="1200" dirty="0">
                <a:solidFill>
                  <a:schemeClr val="tx1"/>
                </a:solidFill>
                <a:effectLst/>
                <a:latin typeface="+mn-lt"/>
                <a:ea typeface="+mn-ea"/>
                <a:cs typeface="+mn-cs"/>
              </a:rPr>
              <a:t>threatened with being thrown from a high building or a car on the motorway, and burnt with cigarettes</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54</a:t>
            </a:fld>
            <a:endParaRPr lang="en-GB"/>
          </a:p>
        </p:txBody>
      </p:sp>
    </p:spTree>
    <p:extLst>
      <p:ext uri="{BB962C8B-B14F-4D97-AF65-F5344CB8AC3E}">
        <p14:creationId xmlns:p14="http://schemas.microsoft.com/office/powerpoint/2010/main" val="22512354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Released 1991</a:t>
            </a:r>
          </a:p>
          <a:p>
            <a:r>
              <a:rPr lang="en-GB" dirty="0">
                <a:hlinkClick r:id="rId3"/>
              </a:rPr>
              <a:t>https://www.theguardian.com/theguardian/2011/mar/12/gareth-peirce-birmingham-six</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55</a:t>
            </a:fld>
            <a:endParaRPr lang="en-GB"/>
          </a:p>
        </p:txBody>
      </p:sp>
    </p:spTree>
    <p:extLst>
      <p:ext uri="{BB962C8B-B14F-4D97-AF65-F5344CB8AC3E}">
        <p14:creationId xmlns:p14="http://schemas.microsoft.com/office/powerpoint/2010/main" val="18022870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police officer can ask you to take off your coat, jacket or gloves.</a:t>
            </a:r>
          </a:p>
          <a:p>
            <a:r>
              <a:rPr lang="en-GB" sz="1200" b="0" i="0" kern="1200" dirty="0">
                <a:solidFill>
                  <a:schemeClr val="tx1"/>
                </a:solidFill>
                <a:effectLst/>
                <a:latin typeface="+mn-lt"/>
                <a:ea typeface="+mn-ea"/>
                <a:cs typeface="+mn-cs"/>
              </a:rPr>
              <a:t>The police might ask you to take off other clothes and anything you’re wearing for religious reasons - for example a veil or turban. If they do, they must take you somewhere out of public view.</a:t>
            </a:r>
          </a:p>
          <a:p>
            <a:r>
              <a:rPr lang="en-GB" sz="1200" b="0" i="0" kern="1200" dirty="0">
                <a:solidFill>
                  <a:schemeClr val="tx1"/>
                </a:solidFill>
                <a:effectLst/>
                <a:latin typeface="+mn-lt"/>
                <a:ea typeface="+mn-ea"/>
                <a:cs typeface="+mn-cs"/>
              </a:rPr>
              <a:t>If the officer wants to remove more than a jacket and gloves they must be the same sex as you.</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62</a:t>
            </a:fld>
            <a:endParaRPr lang="en-GB"/>
          </a:p>
        </p:txBody>
      </p:sp>
    </p:spTree>
    <p:extLst>
      <p:ext uri="{BB962C8B-B14F-4D97-AF65-F5344CB8AC3E}">
        <p14:creationId xmlns:p14="http://schemas.microsoft.com/office/powerpoint/2010/main" val="4204956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65</a:t>
            </a:fld>
            <a:endParaRPr lang="en-GB" dirty="0"/>
          </a:p>
        </p:txBody>
      </p:sp>
    </p:spTree>
    <p:extLst>
      <p:ext uri="{BB962C8B-B14F-4D97-AF65-F5344CB8AC3E}">
        <p14:creationId xmlns:p14="http://schemas.microsoft.com/office/powerpoint/2010/main" val="6692105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0457818-1D5B-46EF-8A92-C6C563590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22E84D2A-3F50-42B2-83E5-5535E33B08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CCDC7D6-250E-45DD-BA9F-D1BB85A98E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48C156-A4FB-422A-8298-8B35FBA3B7A0}" type="slidenum">
              <a:rPr lang="en-GB" altLang="en-US" smtClean="0"/>
              <a:pPr>
                <a:spcBef>
                  <a:spcPct val="0"/>
                </a:spcBef>
              </a:pPr>
              <a:t>67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impact have these cases had on the publics perception of the police?</a:t>
            </a:r>
          </a:p>
          <a:p>
            <a:r>
              <a:rPr lang="en-GB" dirty="0"/>
              <a:t>What went wrong and why?</a:t>
            </a:r>
          </a:p>
        </p:txBody>
      </p:sp>
      <p:sp>
        <p:nvSpPr>
          <p:cNvPr id="4" name="Slide Number Placeholder 3"/>
          <p:cNvSpPr>
            <a:spLocks noGrp="1"/>
          </p:cNvSpPr>
          <p:nvPr>
            <p:ph type="sldNum" sz="quarter" idx="5"/>
          </p:nvPr>
        </p:nvSpPr>
        <p:spPr/>
        <p:txBody>
          <a:bodyPr/>
          <a:lstStyle/>
          <a:p>
            <a:fld id="{CE5D6003-D7CC-4BDA-B1BA-DCD6CA5BB70B}" type="slidenum">
              <a:rPr lang="en-GB" smtClean="0"/>
              <a:t>68</a:t>
            </a:fld>
            <a:endParaRPr lang="en-GB" dirty="0"/>
          </a:p>
        </p:txBody>
      </p:sp>
    </p:spTree>
    <p:extLst>
      <p:ext uri="{BB962C8B-B14F-4D97-AF65-F5344CB8AC3E}">
        <p14:creationId xmlns:p14="http://schemas.microsoft.com/office/powerpoint/2010/main" val="1728598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63C1749F-0A9E-404F-B176-01F352DB0498}" type="datetime1">
              <a:rPr lang="en-GB" smtClean="0"/>
              <a:t>16/10/2023</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ABFC900A-5B40-4C17-B6A0-2A49B56D8CAC}" type="datetime1">
              <a:rPr lang="en-GB" smtClean="0"/>
              <a:t>16/10/2023</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4C403E23-A8E6-4FE7-BE9A-1DFEB92A908C}" type="datetime1">
              <a:rPr lang="en-GB" smtClean="0"/>
              <a:t>16/10/2023</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880B78DE-64D8-4651-A798-67CEE893C38B}" type="datetime1">
              <a:rPr lang="en-GB" smtClean="0"/>
              <a:t>16/10/2023</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9751C88B-AD2A-448A-8A52-751531361B01}" type="datetime1">
              <a:rPr lang="en-GB" smtClean="0"/>
              <a:t>16/10/2023</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57B107B7-3AF0-4459-8866-96C610C00DA3}" type="datetime1">
              <a:rPr lang="en-GB" smtClean="0"/>
              <a:t>16/10/2023</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FD5D5352-742A-4701-AE3A-3688CD3A39B9}" type="datetime1">
              <a:rPr lang="en-GB" smtClean="0"/>
              <a:t>16/10/2023</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24A14EA2-6D15-430E-A479-0A7F5B737846}" type="datetime1">
              <a:rPr lang="en-GB" smtClean="0"/>
              <a:t>16/10/2023</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A10C320C-109C-40BC-ADD9-592E65FA34F6}" type="datetime1">
              <a:rPr lang="en-GB" smtClean="0"/>
              <a:t>16/10/2023</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D575C07B-2AE5-448B-B987-AEA95D8F29B9}" type="datetime1">
              <a:rPr lang="en-GB" smtClean="0"/>
              <a:t>16/10/2023</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A4F61E42-3C34-4905-BEB1-02549D649C81}" type="datetime1">
              <a:rPr lang="en-GB" smtClean="0"/>
              <a:t>16/10/2023</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1" y="790378"/>
            <a:ext cx="6096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421403065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30FB4-AFE0-452B-9773-4CBA6068CE3D}" type="datetimeFigureOut">
              <a:rPr lang="en-GB" smtClean="0"/>
              <a:t>16/10/2023</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16/10/2023</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9725E2-40FF-4480-92DF-7CD83037697B}" type="datetime1">
              <a:rPr lang="en-GB" smtClean="0"/>
              <a:t>16/10/2023</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image" Target="../media/image17.png"/><Relationship Id="rId3" Type="http://schemas.openxmlformats.org/officeDocument/2006/relationships/slideLayout" Target="../slideLayouts/slideLayout35.xml"/><Relationship Id="rId7" Type="http://schemas.openxmlformats.org/officeDocument/2006/relationships/image" Target="../media/image11.jpeg"/><Relationship Id="rId12" Type="http://schemas.openxmlformats.org/officeDocument/2006/relationships/image" Target="../media/image1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11" Type="http://schemas.openxmlformats.org/officeDocument/2006/relationships/image" Target="../media/image15.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notesSlide" Target="../notesSlides/notesSlide7.xml"/><Relationship Id="rId9" Type="http://schemas.openxmlformats.org/officeDocument/2006/relationships/image" Target="../media/image13.jpeg"/><Relationship Id="rId1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0.png"/><Relationship Id="rId1" Type="http://schemas.openxmlformats.org/officeDocument/2006/relationships/slideLayout" Target="../slideLayouts/slideLayout35.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37.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image" Target="../media/image28.png"/><Relationship Id="rId1" Type="http://schemas.openxmlformats.org/officeDocument/2006/relationships/slideLayout" Target="../slideLayouts/slideLayout35.xml"/><Relationship Id="rId6" Type="http://schemas.openxmlformats.org/officeDocument/2006/relationships/image" Target="../media/image250.png"/><Relationship Id="rId5" Type="http://schemas.openxmlformats.org/officeDocument/2006/relationships/customXml" Target="../ink/ink3.xml"/><Relationship Id="rId4" Type="http://schemas.openxmlformats.org/officeDocument/2006/relationships/image" Target="../media/image240.png"/></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3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3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3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bbc.co.uk/news/uk-northern-ireland-27970870" TargetMode="External"/><Relationship Id="rId1" Type="http://schemas.openxmlformats.org/officeDocument/2006/relationships/slideLayout" Target="../slideLayouts/slideLayout35.xml"/></Relationships>
</file>

<file path=ppt/slides/_rels/slide60.xml.rels><?xml version="1.0" encoding="UTF-8" standalone="yes"?>
<Relationships xmlns="http://schemas.openxmlformats.org/package/2006/relationships"><Relationship Id="rId2" Type="http://schemas.openxmlformats.org/officeDocument/2006/relationships/hyperlink" Target="https://www.ethnicity-facts-figures.service.gov.uk/crime-justice-and-the-law/policing/confidence-in-the-local-police/latest" TargetMode="External"/><Relationship Id="rId1" Type="http://schemas.openxmlformats.org/officeDocument/2006/relationships/slideLayout" Target="../slideLayouts/slideLayout35.xml"/></Relationships>
</file>

<file path=ppt/slides/_rels/slide6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1.xml"/><Relationship Id="rId1" Type="http://schemas.openxmlformats.org/officeDocument/2006/relationships/slideLayout" Target="../slideLayouts/slideLayout3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3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policing/stop-and-search/latest#by-ethnicity" TargetMode="External"/><Relationship Id="rId2" Type="http://schemas.openxmlformats.org/officeDocument/2006/relationships/hyperlink" Target="https://www.crimeandjustice.org.uk/publications/does-stop-and-search-reduce-crime#:~:text=Based%20on%20London-wide%20data%20from%20the%20last%20ten,or%20criminal%20damages.%20Some%20of%20the%20findings%20include%3A" TargetMode="External"/><Relationship Id="rId1" Type="http://schemas.openxmlformats.org/officeDocument/2006/relationships/slideLayout" Target="../slideLayouts/slideLayout35.xml"/><Relationship Id="rId5" Type="http://schemas.openxmlformats.org/officeDocument/2006/relationships/hyperlink" Target="https://www.policeconduct.gov.uk/news/iopc-calls-stop-and-search-law-change-and-identifies-18-opportunities-improvement" TargetMode="External"/><Relationship Id="rId4" Type="http://schemas.openxmlformats.org/officeDocument/2006/relationships/hyperlink" Target="https://www.justiceinspectorates.gov.uk/hmicfrs/publications/disproportionate-use-of-police-powers-a-spotlight-on-stop-and-search-and-the-use-of-force/"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5.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4.xml"/><Relationship Id="rId1" Type="http://schemas.openxmlformats.org/officeDocument/2006/relationships/slideLayout" Target="../slideLayouts/slideLayout3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7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4.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558716" y="955309"/>
            <a:ext cx="7074568" cy="2898975"/>
          </a:xfrm>
        </p:spPr>
        <p:txBody>
          <a:bodyPr>
            <a:normAutofit/>
          </a:bodyPr>
          <a:lstStyle/>
          <a:p>
            <a:r>
              <a:rPr lang="en-GB" sz="6600">
                <a:solidFill>
                  <a:srgbClr val="FFFFFF"/>
                </a:solidFill>
                <a:ea typeface="Calibri Light"/>
                <a:cs typeface="Calibri Light"/>
              </a:rPr>
              <a:t>Week 3</a:t>
            </a:r>
            <a:br>
              <a:rPr lang="en-GB" sz="6600">
                <a:solidFill>
                  <a:srgbClr val="FFFFFF"/>
                </a:solidFill>
                <a:ea typeface="Calibri Light"/>
                <a:cs typeface="Calibri Light"/>
              </a:rPr>
            </a:br>
            <a:r>
              <a:rPr lang="en-GB" sz="6600">
                <a:solidFill>
                  <a:srgbClr val="FFFFFF"/>
                </a:solidFill>
                <a:ea typeface="Calibri Light"/>
                <a:cs typeface="Calibri Light"/>
              </a:rPr>
              <a:t>Police contact with the public</a:t>
            </a:r>
          </a:p>
        </p:txBody>
      </p:sp>
      <p:sp>
        <p:nvSpPr>
          <p:cNvPr id="3" name="Subtitle 2"/>
          <p:cNvSpPr>
            <a:spLocks noGrp="1"/>
          </p:cNvSpPr>
          <p:nvPr>
            <p:ph type="subTitle" idx="1"/>
          </p:nvPr>
        </p:nvSpPr>
        <p:spPr>
          <a:xfrm>
            <a:off x="2634916" y="4533813"/>
            <a:ext cx="6930189" cy="938463"/>
          </a:xfrm>
        </p:spPr>
        <p:txBody>
          <a:bodyPr vert="horz" lIns="91440" tIns="45720" rIns="91440" bIns="45720" rtlCol="0" anchor="t">
            <a:normAutofit/>
          </a:bodyPr>
          <a:lstStyle/>
          <a:p>
            <a:r>
              <a:rPr lang="en-GB">
                <a:solidFill>
                  <a:srgbClr val="FFFFFF"/>
                </a:solidFill>
                <a:ea typeface="Calibri"/>
                <a:cs typeface="Calibri"/>
              </a:rPr>
              <a:t>Sadie France</a:t>
            </a:r>
          </a:p>
          <a:p>
            <a:r>
              <a:rPr lang="en-GB">
                <a:solidFill>
                  <a:srgbClr val="FFFFFF"/>
                </a:solidFill>
                <a:ea typeface="Calibri"/>
                <a:cs typeface="Calibri"/>
              </a:rPr>
              <a:t>Criminology@uwtsd.ac.uk</a:t>
            </a:r>
          </a:p>
        </p:txBody>
      </p:sp>
      <p:sp>
        <p:nvSpPr>
          <p:cNvPr id="12"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FEB300E-9425-FD83-9481-28C30B0BCB5A}"/>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B2A5F-A9CB-87A3-B8AD-C95811C090CB}"/>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Aims for today</a:t>
            </a:r>
            <a:endParaRPr lang="en-GB" sz="4000"/>
          </a:p>
        </p:txBody>
      </p:sp>
      <p:sp>
        <p:nvSpPr>
          <p:cNvPr id="3" name="Content Placeholder 2">
            <a:extLst>
              <a:ext uri="{FF2B5EF4-FFF2-40B4-BE49-F238E27FC236}">
                <a16:creationId xmlns:a16="http://schemas.microsoft.com/office/drawing/2014/main" id="{D740A7F2-2A25-F0E8-17B4-B0773389FEFA}"/>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a:ea typeface="Calibri"/>
                <a:cs typeface="Calibri"/>
              </a:rPr>
              <a:t>Community/ neighbourhood policing</a:t>
            </a:r>
          </a:p>
          <a:p>
            <a:r>
              <a:rPr lang="en-GB" sz="2000">
                <a:ea typeface="Calibri"/>
                <a:cs typeface="Calibri"/>
              </a:rPr>
              <a:t>Diversity and Inclusion</a:t>
            </a:r>
          </a:p>
          <a:p>
            <a:r>
              <a:rPr lang="en-GB" sz="2000">
                <a:ea typeface="Calibri"/>
                <a:cs typeface="Calibri"/>
              </a:rPr>
              <a:t>Public trust in the police</a:t>
            </a:r>
          </a:p>
          <a:p>
            <a:r>
              <a:rPr lang="en-GB" sz="2000">
                <a:ea typeface="Calibri"/>
                <a:cs typeface="Calibri"/>
              </a:rPr>
              <a:t>Historical events</a:t>
            </a:r>
          </a:p>
          <a:p>
            <a:r>
              <a:rPr lang="en-GB" sz="2000">
                <a:ea typeface="Calibri"/>
                <a:cs typeface="Calibri"/>
              </a:rPr>
              <a:t>Police legitimacy</a:t>
            </a:r>
          </a:p>
          <a:p>
            <a:r>
              <a:rPr lang="en-GB" sz="2000">
                <a:ea typeface="Calibri"/>
                <a:cs typeface="Calibri"/>
              </a:rPr>
              <a:t>Public trust within the police today</a:t>
            </a:r>
          </a:p>
          <a:p>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908218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6701-9E73-1DBD-C209-D7E565B8DB27}"/>
              </a:ext>
            </a:extLst>
          </p:cNvPr>
          <p:cNvSpPr>
            <a:spLocks noGrp="1"/>
          </p:cNvSpPr>
          <p:nvPr>
            <p:ph type="title"/>
          </p:nvPr>
        </p:nvSpPr>
        <p:spPr>
          <a:xfrm>
            <a:off x="5868557" y="1138036"/>
            <a:ext cx="5444382" cy="1402470"/>
          </a:xfrm>
        </p:spPr>
        <p:txBody>
          <a:bodyPr anchor="t">
            <a:normAutofit/>
          </a:bodyPr>
          <a:lstStyle/>
          <a:p>
            <a:r>
              <a:rPr lang="en-GB" sz="3200">
                <a:ea typeface="Calibri Light"/>
                <a:cs typeface="Calibri Light"/>
              </a:rPr>
              <a:t>Recap from last session</a:t>
            </a:r>
            <a:endParaRPr lang="en-GB" sz="3200"/>
          </a:p>
        </p:txBody>
      </p:sp>
      <p:pic>
        <p:nvPicPr>
          <p:cNvPr id="5" name="Picture 4">
            <a:extLst>
              <a:ext uri="{FF2B5EF4-FFF2-40B4-BE49-F238E27FC236}">
                <a16:creationId xmlns:a16="http://schemas.microsoft.com/office/drawing/2014/main" id="{5E5BF7D3-02E8-8515-C388-F43D11DC6C0D}"/>
              </a:ext>
            </a:extLst>
          </p:cNvPr>
          <p:cNvPicPr>
            <a:picLocks noChangeAspect="1"/>
          </p:cNvPicPr>
          <p:nvPr/>
        </p:nvPicPr>
        <p:blipFill rotWithShape="1">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16A3FD-946B-3297-E793-C9024B22EE71}"/>
              </a:ext>
            </a:extLst>
          </p:cNvPr>
          <p:cNvSpPr>
            <a:spLocks noGrp="1"/>
          </p:cNvSpPr>
          <p:nvPr>
            <p:ph idx="1"/>
          </p:nvPr>
        </p:nvSpPr>
        <p:spPr>
          <a:xfrm>
            <a:off x="5868557" y="2551176"/>
            <a:ext cx="5444382" cy="3591207"/>
          </a:xfrm>
        </p:spPr>
        <p:txBody>
          <a:bodyPr vert="horz" lIns="91440" tIns="45720" rIns="91440" bIns="45720" rtlCol="0" anchor="t">
            <a:normAutofit/>
          </a:bodyPr>
          <a:lstStyle/>
          <a:p>
            <a:r>
              <a:rPr lang="en-GB" sz="2000" dirty="0">
                <a:ea typeface="Calibri"/>
                <a:cs typeface="Calibri"/>
              </a:rPr>
              <a:t>What are the functions of the police?</a:t>
            </a:r>
          </a:p>
          <a:p>
            <a:r>
              <a:rPr lang="en-GB" sz="2000" dirty="0">
                <a:ea typeface="Calibri"/>
                <a:cs typeface="Calibri"/>
              </a:rPr>
              <a:t>What are the public perceptions of the police?</a:t>
            </a:r>
          </a:p>
          <a:p>
            <a:r>
              <a:rPr lang="en-GB" sz="2000" dirty="0">
                <a:ea typeface="Calibri"/>
                <a:cs typeface="Calibri"/>
              </a:rPr>
              <a:t>Societies- cohesion and the challenges of policing a broken society</a:t>
            </a:r>
          </a:p>
          <a:p>
            <a:r>
              <a:rPr lang="en-GB" sz="2000" dirty="0">
                <a:ea typeface="Calibri"/>
                <a:cs typeface="Calibri"/>
              </a:rPr>
              <a:t>Policing by consent- what is it and the challenges</a:t>
            </a:r>
          </a:p>
          <a:p>
            <a:r>
              <a:rPr lang="en-GB" sz="2000" dirty="0">
                <a:ea typeface="Calibri"/>
                <a:cs typeface="Calibri"/>
              </a:rPr>
              <a:t>Threats to a cohesive society</a:t>
            </a:r>
          </a:p>
          <a:p>
            <a:r>
              <a:rPr lang="en-GB" sz="2000" b="1" u="sng" dirty="0">
                <a:ea typeface="Calibri"/>
                <a:cs typeface="Calibri"/>
              </a:rPr>
              <a:t>TASK- </a:t>
            </a:r>
            <a:r>
              <a:rPr lang="en-GB" sz="2000" dirty="0">
                <a:ea typeface="Calibri"/>
                <a:cs typeface="Calibri"/>
              </a:rPr>
              <a:t>Research into the importance of public trust within the police</a:t>
            </a:r>
          </a:p>
        </p:txBody>
      </p:sp>
    </p:spTree>
    <p:extLst>
      <p:ext uri="{BB962C8B-B14F-4D97-AF65-F5344CB8AC3E}">
        <p14:creationId xmlns:p14="http://schemas.microsoft.com/office/powerpoint/2010/main" val="1300676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ACEA52E-F957-9478-148D-DCB829A876B4}"/>
              </a:ext>
            </a:extLst>
          </p:cNvPr>
          <p:cNvPicPr>
            <a:picLocks noChangeAspect="1"/>
          </p:cNvPicPr>
          <p:nvPr/>
        </p:nvPicPr>
        <p:blipFill rotWithShape="1">
          <a:blip r:embed="rId2">
            <a:alphaModFix amt="50000"/>
          </a:blip>
          <a:srcRect r="6250"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A39FAA40-6015-094F-1FA1-C87A9C567F9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Task set from last session....</a:t>
            </a:r>
          </a:p>
        </p:txBody>
      </p:sp>
      <p:sp>
        <p:nvSpPr>
          <p:cNvPr id="9" name="Content Placeholder 8">
            <a:extLst>
              <a:ext uri="{FF2B5EF4-FFF2-40B4-BE49-F238E27FC236}">
                <a16:creationId xmlns:a16="http://schemas.microsoft.com/office/drawing/2014/main" id="{08AA49D5-C122-DCBC-535E-46843FB787C8}"/>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Research into the importance of public trust within the police</a:t>
            </a:r>
          </a:p>
        </p:txBody>
      </p:sp>
    </p:spTree>
    <p:extLst>
      <p:ext uri="{BB962C8B-B14F-4D97-AF65-F5344CB8AC3E}">
        <p14:creationId xmlns:p14="http://schemas.microsoft.com/office/powerpoint/2010/main" val="29194223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a:xfrm>
            <a:off x="686834" y="1153572"/>
            <a:ext cx="3200400" cy="4461163"/>
          </a:xfrm>
        </p:spPr>
        <p:txBody>
          <a:bodyPr>
            <a:normAutofit/>
          </a:bodyPr>
          <a:lstStyle/>
          <a:p>
            <a:pPr eaLnBrk="1" hangingPunct="1"/>
            <a:r>
              <a:rPr lang="en-GB" altLang="en-US" b="1" dirty="0">
                <a:solidFill>
                  <a:srgbClr val="FFFFFF"/>
                </a:solidFill>
              </a:rPr>
              <a:t>Society</a:t>
            </a:r>
            <a:endParaRPr lang="en-GB" altLang="en-US" dirty="0">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447308" y="591344"/>
            <a:ext cx="6906491" cy="5585619"/>
          </a:xfrm>
        </p:spPr>
        <p:txBody>
          <a:bodyPr anchor="ct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endParaRPr lang="en-GB" altLang="en-US" i="1" dirty="0"/>
          </a:p>
          <a:p>
            <a:pPr eaLnBrk="1" hangingPunct="1"/>
            <a:endParaRPr lang="en-GB" altLang="en-US" dirty="0"/>
          </a:p>
        </p:txBody>
      </p:sp>
    </p:spTree>
    <p:extLst>
      <p:ext uri="{BB962C8B-B14F-4D97-AF65-F5344CB8AC3E}">
        <p14:creationId xmlns:p14="http://schemas.microsoft.com/office/powerpoint/2010/main" val="314416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B267-8EE4-48B7-9028-7488A202DD85}"/>
              </a:ext>
            </a:extLst>
          </p:cNvPr>
          <p:cNvSpPr>
            <a:spLocks noGrp="1"/>
          </p:cNvSpPr>
          <p:nvPr>
            <p:ph type="title"/>
          </p:nvPr>
        </p:nvSpPr>
        <p:spPr>
          <a:xfrm>
            <a:off x="481013" y="3752849"/>
            <a:ext cx="3290887" cy="2452687"/>
          </a:xfrm>
        </p:spPr>
        <p:txBody>
          <a:bodyPr anchor="ctr">
            <a:normAutofit/>
          </a:bodyPr>
          <a:lstStyle/>
          <a:p>
            <a:r>
              <a:rPr lang="en-GB" sz="3600" dirty="0"/>
              <a:t>What makes </a:t>
            </a:r>
            <a:br>
              <a:rPr lang="en-GB" sz="3600" dirty="0"/>
            </a:br>
            <a:r>
              <a:rPr lang="en-GB" sz="3600" dirty="0"/>
              <a:t>up a neighbourhood?</a:t>
            </a:r>
          </a:p>
        </p:txBody>
      </p:sp>
      <p:pic>
        <p:nvPicPr>
          <p:cNvPr id="4" name="Picture 3">
            <a:extLst>
              <a:ext uri="{FF2B5EF4-FFF2-40B4-BE49-F238E27FC236}">
                <a16:creationId xmlns:a16="http://schemas.microsoft.com/office/drawing/2014/main" id="{BC09C62D-728A-4685-AF7D-F1399494DF57}"/>
              </a:ext>
            </a:extLst>
          </p:cNvPr>
          <p:cNvPicPr>
            <a:picLocks noChangeAspect="1"/>
          </p:cNvPicPr>
          <p:nvPr/>
        </p:nvPicPr>
        <p:blipFill rotWithShape="1">
          <a:blip r:embed="rId3"/>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8201EC6-171E-4B63-8A8B-FFC85B568659}"/>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Society  </a:t>
            </a:r>
            <a:r>
              <a:rPr lang="en-GB" sz="1600" dirty="0"/>
              <a:t>people living together in a more or less ordered community.</a:t>
            </a:r>
          </a:p>
          <a:p>
            <a:pPr marL="0" indent="0">
              <a:buNone/>
            </a:pPr>
            <a:r>
              <a:rPr lang="en-GB" sz="2400" dirty="0"/>
              <a:t>Communities </a:t>
            </a:r>
            <a:r>
              <a:rPr lang="en-GB" sz="1600" dirty="0"/>
              <a:t>people living in one particular area</a:t>
            </a:r>
          </a:p>
          <a:p>
            <a:pPr marL="0" indent="0">
              <a:buNone/>
            </a:pPr>
            <a:r>
              <a:rPr lang="en-GB" sz="2400" dirty="0"/>
              <a:t>Neighbourhoods </a:t>
            </a:r>
            <a:r>
              <a:rPr lang="en-GB" sz="1600" dirty="0"/>
              <a:t>geographical area (postcode) </a:t>
            </a:r>
          </a:p>
          <a:p>
            <a:pPr marL="0" indent="0">
              <a:buNone/>
            </a:pPr>
            <a:endParaRPr lang="en-GB" sz="1800" dirty="0"/>
          </a:p>
        </p:txBody>
      </p:sp>
    </p:spTree>
    <p:extLst>
      <p:ext uri="{BB962C8B-B14F-4D97-AF65-F5344CB8AC3E}">
        <p14:creationId xmlns:p14="http://schemas.microsoft.com/office/powerpoint/2010/main" val="424220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5A1F-3EF8-40F0-9BDF-2E94C2419AEE}"/>
              </a:ext>
            </a:extLst>
          </p:cNvPr>
          <p:cNvSpPr>
            <a:spLocks noGrp="1"/>
          </p:cNvSpPr>
          <p:nvPr>
            <p:ph type="title"/>
          </p:nvPr>
        </p:nvSpPr>
        <p:spPr>
          <a:xfrm>
            <a:off x="876693" y="741391"/>
            <a:ext cx="4355265" cy="1616203"/>
          </a:xfrm>
        </p:spPr>
        <p:txBody>
          <a:bodyPr anchor="b">
            <a:normAutofit/>
          </a:bodyPr>
          <a:lstStyle/>
          <a:p>
            <a:r>
              <a:rPr lang="en-GB" sz="3200" dirty="0"/>
              <a:t>Community &amp; Neighbourhood Movement</a:t>
            </a:r>
          </a:p>
        </p:txBody>
      </p:sp>
      <p:sp>
        <p:nvSpPr>
          <p:cNvPr id="3" name="Content Placeholder 2">
            <a:extLst>
              <a:ext uri="{FF2B5EF4-FFF2-40B4-BE49-F238E27FC236}">
                <a16:creationId xmlns:a16="http://schemas.microsoft.com/office/drawing/2014/main" id="{75D3E7DD-A1FF-4D4A-9438-C9E51BE0D13C}"/>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2000"/>
              <a:t>Mobility occurs as individuals and households go through lifecycle changes – parenthood, marriage, employment, suitable/affordable housing</a:t>
            </a:r>
          </a:p>
          <a:p>
            <a:r>
              <a:rPr lang="en-GB" sz="2000"/>
              <a:t>Neighbourhood physical disorder</a:t>
            </a:r>
          </a:p>
          <a:p>
            <a:pPr lvl="1"/>
            <a:r>
              <a:rPr lang="en-GB" sz="2000"/>
              <a:t>signs of deterioration: poor housing, run down areas, graffiti, crime rates</a:t>
            </a:r>
          </a:p>
          <a:p>
            <a:r>
              <a:rPr lang="en-GB" sz="2000"/>
              <a:t>Individual mobility expectations or achievements is limited</a:t>
            </a:r>
          </a:p>
        </p:txBody>
      </p:sp>
      <p:pic>
        <p:nvPicPr>
          <p:cNvPr id="6" name="Picture 5" descr="Figures of houses in different position and sizes">
            <a:extLst>
              <a:ext uri="{FF2B5EF4-FFF2-40B4-BE49-F238E27FC236}">
                <a16:creationId xmlns:a16="http://schemas.microsoft.com/office/drawing/2014/main" id="{D11E5641-B42C-CB3C-EF9C-E0E9719C53E1}"/>
              </a:ext>
            </a:extLst>
          </p:cNvPr>
          <p:cNvPicPr>
            <a:picLocks noChangeAspect="1"/>
          </p:cNvPicPr>
          <p:nvPr/>
        </p:nvPicPr>
        <p:blipFill rotWithShape="1">
          <a:blip r:embed="rId2"/>
          <a:srcRect l="18913" r="31086" b="-2"/>
          <a:stretch/>
        </p:blipFill>
        <p:spPr>
          <a:xfrm>
            <a:off x="6096000" y="10"/>
            <a:ext cx="6095999" cy="6857990"/>
          </a:xfrm>
          <a:prstGeom prst="rect">
            <a:avLst/>
          </a:prstGeom>
        </p:spPr>
      </p:pic>
      <p:sp>
        <p:nvSpPr>
          <p:cNvPr id="7" name="Rectangle 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39752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66872-F13E-A0EF-43AA-E605C051E4BB}"/>
              </a:ext>
            </a:extLst>
          </p:cNvPr>
          <p:cNvSpPr>
            <a:spLocks noGrp="1"/>
          </p:cNvSpPr>
          <p:nvPr>
            <p:ph type="title"/>
          </p:nvPr>
        </p:nvSpPr>
        <p:spPr>
          <a:xfrm>
            <a:off x="876693" y="741391"/>
            <a:ext cx="4355265" cy="1616203"/>
          </a:xfrm>
        </p:spPr>
        <p:txBody>
          <a:bodyPr anchor="b">
            <a:normAutofit/>
          </a:bodyPr>
          <a:lstStyle/>
          <a:p>
            <a:endParaRPr lang="en-GB" sz="3200"/>
          </a:p>
        </p:txBody>
      </p:sp>
      <p:sp>
        <p:nvSpPr>
          <p:cNvPr id="3" name="Content Placeholder 2">
            <a:extLst>
              <a:ext uri="{FF2B5EF4-FFF2-40B4-BE49-F238E27FC236}">
                <a16:creationId xmlns:a16="http://schemas.microsoft.com/office/drawing/2014/main" id="{364A5BB3-C67C-F4F8-1C51-A5EC08E50126}"/>
              </a:ext>
            </a:extLst>
          </p:cNvPr>
          <p:cNvSpPr>
            <a:spLocks noGrp="1"/>
          </p:cNvSpPr>
          <p:nvPr>
            <p:ph idx="1"/>
          </p:nvPr>
        </p:nvSpPr>
        <p:spPr>
          <a:xfrm>
            <a:off x="876692" y="2533476"/>
            <a:ext cx="4355265" cy="3447832"/>
          </a:xfrm>
        </p:spPr>
        <p:txBody>
          <a:bodyPr anchor="t">
            <a:normAutofit/>
          </a:bodyPr>
          <a:lstStyle/>
          <a:p>
            <a:pPr marL="228600" indent="-228600">
              <a:buChar char="•"/>
            </a:pPr>
            <a:r>
              <a:rPr lang="en-GB" sz="1600">
                <a:cs typeface="Arial"/>
              </a:rPr>
              <a:t>Poor communities can be linked to a number of individual and neighbourhood outcomes: </a:t>
            </a:r>
            <a:r>
              <a:rPr lang="en-US" sz="1600">
                <a:cs typeface="Arial"/>
              </a:rPr>
              <a:t>​</a:t>
            </a:r>
            <a:endParaRPr lang="en-US" sz="1600">
              <a:ea typeface="Calibri"/>
              <a:cs typeface="Arial"/>
            </a:endParaRPr>
          </a:p>
          <a:p>
            <a:r>
              <a:rPr lang="en-GB" sz="1600">
                <a:cs typeface="Arial"/>
              </a:rPr>
              <a:t>Disorder affects neighbourhood crime:- rates/ASB</a:t>
            </a:r>
            <a:endParaRPr lang="en-GB" sz="1600">
              <a:ea typeface="Calibri"/>
              <a:cs typeface="Arial"/>
            </a:endParaRPr>
          </a:p>
          <a:p>
            <a:r>
              <a:rPr lang="en-GB" sz="1600">
                <a:cs typeface="Arial"/>
              </a:rPr>
              <a:t>Emotional distress including feelings of fear and mistrust, depression</a:t>
            </a:r>
            <a:endParaRPr lang="en-US" sz="1600">
              <a:cs typeface="Arial"/>
            </a:endParaRPr>
          </a:p>
          <a:p>
            <a:r>
              <a:rPr lang="en-GB" sz="1600">
                <a:cs typeface="Arial"/>
              </a:rPr>
              <a:t>Physical illness, alienation/isolation</a:t>
            </a:r>
            <a:endParaRPr lang="en-US" sz="1600">
              <a:cs typeface="Arial"/>
            </a:endParaRPr>
          </a:p>
          <a:p>
            <a:r>
              <a:rPr lang="en-GB" sz="1600">
                <a:cs typeface="Arial"/>
              </a:rPr>
              <a:t>Lack of community cohesion,  low neighbourhood attachment/satisfaction desire to leave a neighbourhood</a:t>
            </a:r>
            <a:r>
              <a:rPr lang="en-US" sz="1600">
                <a:cs typeface="Arial"/>
              </a:rPr>
              <a:t>​</a:t>
            </a:r>
            <a:endParaRPr lang="en-US" sz="1600">
              <a:ea typeface="Calibri"/>
              <a:cs typeface="Arial"/>
            </a:endParaRPr>
          </a:p>
          <a:p>
            <a:pPr marL="228600" indent="-228600">
              <a:buChar char="•"/>
            </a:pPr>
            <a:r>
              <a:rPr lang="en-GB" sz="1600">
                <a:cs typeface="Arial"/>
              </a:rPr>
              <a:t>Residents neighbouring behaviour effected with a lack of neighbourhood satisfaction</a:t>
            </a:r>
            <a:r>
              <a:rPr lang="en-US" sz="1600">
                <a:cs typeface="Arial"/>
              </a:rPr>
              <a:t>​</a:t>
            </a:r>
            <a:endParaRPr lang="en-US" sz="1600">
              <a:ea typeface="Calibri"/>
              <a:cs typeface="Arial"/>
            </a:endParaRPr>
          </a:p>
        </p:txBody>
      </p:sp>
      <p:pic>
        <p:nvPicPr>
          <p:cNvPr id="6" name="Picture 5" descr="Houses in an area">
            <a:extLst>
              <a:ext uri="{FF2B5EF4-FFF2-40B4-BE49-F238E27FC236}">
                <a16:creationId xmlns:a16="http://schemas.microsoft.com/office/drawing/2014/main" id="{A6F06111-F04E-D020-2479-E6B2E6A287E0}"/>
              </a:ext>
            </a:extLst>
          </p:cNvPr>
          <p:cNvPicPr>
            <a:picLocks noChangeAspect="1"/>
          </p:cNvPicPr>
          <p:nvPr/>
        </p:nvPicPr>
        <p:blipFill rotWithShape="1">
          <a:blip r:embed="rId2"/>
          <a:srcRect l="16984" r="23682" b="-1"/>
          <a:stretch/>
        </p:blipFill>
        <p:spPr>
          <a:xfrm>
            <a:off x="6096000" y="10"/>
            <a:ext cx="6095999" cy="6857990"/>
          </a:xfrm>
          <a:prstGeom prst="rect">
            <a:avLst/>
          </a:prstGeom>
        </p:spPr>
      </p:pic>
      <p:sp>
        <p:nvSpPr>
          <p:cNvPr id="21" name="Rectangle 2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7" name="Rectangle 2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19752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50F07-9768-4649-9079-B37B8F7C4862}"/>
              </a:ext>
            </a:extLst>
          </p:cNvPr>
          <p:cNvSpPr>
            <a:spLocks noGrp="1"/>
          </p:cNvSpPr>
          <p:nvPr>
            <p:ph type="title"/>
          </p:nvPr>
        </p:nvSpPr>
        <p:spPr>
          <a:xfrm>
            <a:off x="761800" y="762001"/>
            <a:ext cx="5334197" cy="1708242"/>
          </a:xfrm>
        </p:spPr>
        <p:txBody>
          <a:bodyPr anchor="ctr">
            <a:normAutofit/>
          </a:bodyPr>
          <a:lstStyle/>
          <a:p>
            <a:br>
              <a:rPr lang="en-GB" sz="3700" b="1"/>
            </a:br>
            <a:r>
              <a:rPr lang="en-GB" sz="3700" b="1"/>
              <a:t>Changing Social Order</a:t>
            </a:r>
            <a:br>
              <a:rPr lang="en-GB" sz="3700" b="1"/>
            </a:br>
            <a:endParaRPr lang="en-GB" sz="3700"/>
          </a:p>
        </p:txBody>
      </p:sp>
      <p:sp>
        <p:nvSpPr>
          <p:cNvPr id="3" name="Content Placeholder 2">
            <a:extLst>
              <a:ext uri="{FF2B5EF4-FFF2-40B4-BE49-F238E27FC236}">
                <a16:creationId xmlns:a16="http://schemas.microsoft.com/office/drawing/2014/main" id="{2DA2EF4D-5C4D-4D23-9026-F2FEED04250C}"/>
              </a:ext>
            </a:extLst>
          </p:cNvPr>
          <p:cNvSpPr>
            <a:spLocks noGrp="1"/>
          </p:cNvSpPr>
          <p:nvPr>
            <p:ph idx="1"/>
          </p:nvPr>
        </p:nvSpPr>
        <p:spPr>
          <a:xfrm>
            <a:off x="761800" y="2470244"/>
            <a:ext cx="5334197" cy="3769835"/>
          </a:xfrm>
        </p:spPr>
        <p:txBody>
          <a:bodyPr anchor="ctr">
            <a:normAutofit/>
          </a:bodyPr>
          <a:lstStyle/>
          <a:p>
            <a:r>
              <a:rPr lang="en-GB" sz="1900"/>
              <a:t>Social change in the broadest sense is any change in social relations.</a:t>
            </a:r>
          </a:p>
          <a:p>
            <a:r>
              <a:rPr lang="en-GB" sz="1900"/>
              <a:t>Social change is an ever-present phenomenon in any society. </a:t>
            </a:r>
          </a:p>
          <a:p>
            <a:r>
              <a:rPr lang="en-GB" sz="1900"/>
              <a:t>Changes in a small group may be important on the level of that group itself but insignificant on the level of the larger society.</a:t>
            </a:r>
          </a:p>
          <a:p>
            <a:r>
              <a:rPr lang="en-GB" sz="1900"/>
              <a:t>When changes happen due to customs and norms changes, or new techniques and technologies are invented, environmental changes spur new adaptations and conflicts result in unrest in society or new groups forming.</a:t>
            </a:r>
          </a:p>
          <a:p>
            <a:pPr marL="0" indent="0">
              <a:buNone/>
            </a:pPr>
            <a:endParaRPr lang="en-GB" sz="1900"/>
          </a:p>
        </p:txBody>
      </p:sp>
      <p:pic>
        <p:nvPicPr>
          <p:cNvPr id="5" name="Picture 4" descr="Colourful carved figures of humans">
            <a:extLst>
              <a:ext uri="{FF2B5EF4-FFF2-40B4-BE49-F238E27FC236}">
                <a16:creationId xmlns:a16="http://schemas.microsoft.com/office/drawing/2014/main" id="{8356DCD4-719F-2BEA-B040-2A1BE16AA8DE}"/>
              </a:ext>
            </a:extLst>
          </p:cNvPr>
          <p:cNvPicPr>
            <a:picLocks noChangeAspect="1"/>
          </p:cNvPicPr>
          <p:nvPr/>
        </p:nvPicPr>
        <p:blipFill rotWithShape="1">
          <a:blip r:embed="rId2"/>
          <a:srcRect l="22739" r="219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0109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5E3AA-6BBF-49E2-BD72-469BAF164C90}"/>
              </a:ext>
            </a:extLst>
          </p:cNvPr>
          <p:cNvSpPr>
            <a:spLocks noGrp="1"/>
          </p:cNvSpPr>
          <p:nvPr>
            <p:ph type="title"/>
          </p:nvPr>
        </p:nvSpPr>
        <p:spPr>
          <a:xfrm>
            <a:off x="761840" y="1138265"/>
            <a:ext cx="4651204" cy="1401183"/>
          </a:xfrm>
        </p:spPr>
        <p:txBody>
          <a:bodyPr anchor="t">
            <a:normAutofit/>
          </a:bodyPr>
          <a:lstStyle/>
          <a:p>
            <a:r>
              <a:rPr lang="en-US" sz="3200"/>
              <a:t>Changing Societies</a:t>
            </a:r>
            <a:endParaRPr lang="en-GB" sz="3200"/>
          </a:p>
        </p:txBody>
      </p:sp>
      <p:cxnSp>
        <p:nvCxnSpPr>
          <p:cNvPr id="17" name="Straight Connector 1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FD7B5E-45C6-4988-800F-6C4E2D5F4B5E}"/>
              </a:ext>
            </a:extLst>
          </p:cNvPr>
          <p:cNvSpPr>
            <a:spLocks noGrp="1"/>
          </p:cNvSpPr>
          <p:nvPr>
            <p:ph idx="1"/>
          </p:nvPr>
        </p:nvSpPr>
        <p:spPr>
          <a:xfrm>
            <a:off x="761839" y="2551176"/>
            <a:ext cx="4651205" cy="3602935"/>
          </a:xfrm>
        </p:spPr>
        <p:txBody>
          <a:bodyPr vert="horz" lIns="91440" tIns="45720" rIns="91440" bIns="45720" rtlCol="0">
            <a:normAutofit/>
          </a:bodyPr>
          <a:lstStyle/>
          <a:p>
            <a:pPr marL="0" indent="0">
              <a:buNone/>
            </a:pPr>
            <a:r>
              <a:rPr lang="en-GB" sz="2000" b="1"/>
              <a:t>Communities &amp; Neighbourhoods are changing quickly</a:t>
            </a:r>
          </a:p>
          <a:p>
            <a:r>
              <a:rPr lang="en-US" sz="2000"/>
              <a:t>Rules need to be updated</a:t>
            </a:r>
          </a:p>
          <a:p>
            <a:r>
              <a:rPr lang="en-US" sz="2000"/>
              <a:t>Knowledge expanded to be equal</a:t>
            </a:r>
          </a:p>
          <a:p>
            <a:r>
              <a:rPr lang="en-US" sz="2000"/>
              <a:t>Law enforcement leaders helping officers develop true cultural competence</a:t>
            </a:r>
          </a:p>
          <a:p>
            <a:r>
              <a:rPr lang="en-IN" sz="2000"/>
              <a:t>Cultural diversities </a:t>
            </a:r>
            <a:r>
              <a:rPr lang="en-US" sz="2000"/>
              <a:t>challenge the police with problems related to language and cultural understanding</a:t>
            </a:r>
          </a:p>
          <a:p>
            <a:endParaRPr lang="en-GB" sz="2000"/>
          </a:p>
        </p:txBody>
      </p:sp>
      <p:pic>
        <p:nvPicPr>
          <p:cNvPr id="4" name="Picture 3" descr="What is an Ideal Society?">
            <a:extLst>
              <a:ext uri="{FF2B5EF4-FFF2-40B4-BE49-F238E27FC236}">
                <a16:creationId xmlns:a16="http://schemas.microsoft.com/office/drawing/2014/main" id="{C19EAB18-C1E8-7BD2-D8A6-A8F9165B2C2D}"/>
              </a:ext>
            </a:extLst>
          </p:cNvPr>
          <p:cNvPicPr>
            <a:picLocks noChangeAspect="1"/>
          </p:cNvPicPr>
          <p:nvPr/>
        </p:nvPicPr>
        <p:blipFill rotWithShape="1">
          <a:blip r:embed="rId2"/>
          <a:srcRect l="26017" r="19381"/>
          <a:stretch/>
        </p:blipFill>
        <p:spPr>
          <a:xfrm>
            <a:off x="6096000" y="838013"/>
            <a:ext cx="5234538" cy="5186267"/>
          </a:xfrm>
          <a:prstGeom prst="rect">
            <a:avLst/>
          </a:prstGeom>
        </p:spPr>
      </p:pic>
    </p:spTree>
    <p:extLst>
      <p:ext uri="{BB962C8B-B14F-4D97-AF65-F5344CB8AC3E}">
        <p14:creationId xmlns:p14="http://schemas.microsoft.com/office/powerpoint/2010/main" val="3684448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BCEEBAD-4A5D-D66C-FC6A-608F00BCA939}"/>
              </a:ext>
            </a:extLst>
          </p:cNvPr>
          <p:cNvPicPr>
            <a:picLocks noChangeAspect="1"/>
          </p:cNvPicPr>
          <p:nvPr/>
        </p:nvPicPr>
        <p:blipFill rotWithShape="1">
          <a:blip r:embed="rId3"/>
          <a:srcRect l="18777" r="17965"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484710" y="198626"/>
            <a:ext cx="4691796" cy="1628970"/>
          </a:xfrm>
        </p:spPr>
        <p:txBody>
          <a:bodyPr anchor="ctr">
            <a:normAutofit/>
          </a:bodyPr>
          <a:lstStyle/>
          <a:p>
            <a:br>
              <a:rPr lang="en-US" sz="2200" dirty="0">
                <a:latin typeface="Trebuchet MS" panose="020B0603020202020204" pitchFamily="34" charset="0"/>
                <a:cs typeface="Circular Std Bold"/>
              </a:rPr>
            </a:br>
            <a:r>
              <a:rPr lang="en-US" sz="2200" dirty="0">
                <a:latin typeface="Trebuchet MS"/>
                <a:cs typeface="Circular Std Bold"/>
              </a:rPr>
              <a:t>What is the difference between </a:t>
            </a:r>
            <a:br>
              <a:rPr lang="en-US" sz="2200" dirty="0">
                <a:latin typeface="Trebuchet MS"/>
                <a:cs typeface="Circular Std Bold"/>
              </a:rPr>
            </a:br>
            <a:r>
              <a:rPr lang="en-US" sz="2200" dirty="0">
                <a:latin typeface="Trebuchet MS"/>
                <a:cs typeface="Circular Std Bold"/>
              </a:rPr>
              <a:t>diversity and inclusion? </a:t>
            </a:r>
            <a:br>
              <a:rPr lang="en-US" sz="2200" dirty="0">
                <a:latin typeface="Trebuchet MS" panose="020B0603020202020204" pitchFamily="34" charset="0"/>
                <a:cs typeface="Circular Std Bold"/>
              </a:rPr>
            </a:br>
            <a:r>
              <a:rPr lang="en-US" sz="2200" dirty="0">
                <a:latin typeface="Trebuchet MS"/>
                <a:cs typeface="Circular Std Bold"/>
              </a:rPr>
              <a:t>         </a:t>
            </a:r>
            <a:br>
              <a:rPr lang="en-US" sz="2200" dirty="0">
                <a:latin typeface="Trebuchet MS" panose="020B0603020202020204" pitchFamily="34" charset="0"/>
                <a:cs typeface="Circular Std Bold"/>
              </a:rPr>
            </a:br>
            <a:endParaRPr lang="en-GB" sz="220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277290" y="2477952"/>
            <a:ext cx="5802756" cy="3374137"/>
          </a:xfrm>
        </p:spPr>
        <p:txBody>
          <a:bodyPr vert="horz" lIns="91440" tIns="45720" rIns="91440" bIns="45720" rtlCol="0" anchor="ctr">
            <a:noAutofit/>
          </a:bodyPr>
          <a:lstStyle/>
          <a:p>
            <a:pPr marL="565150" lvl="1" indent="-171450"/>
            <a:r>
              <a:rPr lang="en-US" sz="2000" dirty="0"/>
              <a:t>Diversity is simply a representation of many different types of people focusing on the differences</a:t>
            </a:r>
            <a:br>
              <a:rPr lang="en-US" sz="2000" dirty="0"/>
            </a:br>
            <a:endParaRPr lang="en-US" sz="2000" dirty="0">
              <a:ea typeface="Calibri" panose="020F0502020204030204"/>
              <a:cs typeface="Calibri" panose="020F0502020204030204"/>
            </a:endParaRPr>
          </a:p>
          <a:p>
            <a:pPr marL="565150" lvl="1" indent="-171450"/>
            <a:r>
              <a:rPr lang="en-US" sz="2000" dirty="0"/>
              <a:t>Inclusion is the act of welcoming a </a:t>
            </a:r>
            <a:r>
              <a:rPr lang="en-GB" sz="2000" dirty="0"/>
              <a:t>person that is included within that environment  - </a:t>
            </a:r>
            <a:r>
              <a:rPr lang="en-US" sz="2000" dirty="0"/>
              <a:t>where all different kinds of people can thrive and succeed. </a:t>
            </a:r>
            <a:endParaRPr lang="en-US" sz="2000" dirty="0">
              <a:ea typeface="Calibri" panose="020F0502020204030204"/>
              <a:cs typeface="Calibri" panose="020F0502020204030204"/>
            </a:endParaRPr>
          </a:p>
          <a:p>
            <a:pPr marL="579120" lvl="1" indent="-171450"/>
            <a:endParaRPr lang="en-US" sz="2000" dirty="0">
              <a:ea typeface="Calibri" panose="020F0502020204030204"/>
              <a:cs typeface="Calibri" panose="020F0502020204030204"/>
            </a:endParaRPr>
          </a:p>
          <a:p>
            <a:pPr marL="565150" lvl="1" indent="-171450"/>
            <a:r>
              <a:rPr lang="en-US" sz="2000" dirty="0"/>
              <a:t>Inclusion is the act of giving </a:t>
            </a:r>
            <a:r>
              <a:rPr lang="en-GB" sz="2000" dirty="0"/>
              <a:t>equal access to opportunities and resources for people who might otherwise be excluded or marginalized</a:t>
            </a:r>
            <a:r>
              <a:rPr lang="en-US" sz="2000" dirty="0"/>
              <a:t> </a:t>
            </a:r>
            <a:endParaRPr lang="en-US" sz="2000" dirty="0">
              <a:ea typeface="Calibri" panose="020F0502020204030204"/>
              <a:cs typeface="Calibri" panose="020F0502020204030204"/>
            </a:endParaRPr>
          </a:p>
          <a:p>
            <a:pPr marL="565150" lvl="1" indent="-171450"/>
            <a:endParaRPr lang="en-US" sz="2000" dirty="0">
              <a:ea typeface="Calibri" panose="020F0502020204030204"/>
              <a:cs typeface="Calibri" panose="020F0502020204030204"/>
            </a:endParaRPr>
          </a:p>
          <a:p>
            <a:pPr marL="565150" lvl="1" indent="-171450"/>
            <a:r>
              <a:rPr lang="en-US" sz="2000" dirty="0"/>
              <a:t>Diversity is what you have. Inclusion is what you do. </a:t>
            </a:r>
            <a:endParaRPr lang="en-US" sz="2000" dirty="0">
              <a:ea typeface="Calibri" panose="020F0502020204030204"/>
              <a:cs typeface="Calibri" panose="020F0502020204030204"/>
            </a:endParaRPr>
          </a:p>
          <a:p>
            <a:pPr marL="864870" lvl="2" indent="-171450"/>
            <a:r>
              <a:rPr lang="en-US" dirty="0"/>
              <a:t>Simply having a diverse workforce is not enough. </a:t>
            </a:r>
            <a:endParaRPr lang="en-US" dirty="0">
              <a:ea typeface="Calibri" panose="020F0502020204030204"/>
              <a:cs typeface="Calibri" panose="020F0502020204030204"/>
            </a:endParaRPr>
          </a:p>
          <a:p>
            <a:pPr marL="864870" lvl="2" indent="-171450"/>
            <a:r>
              <a:rPr lang="en-US" dirty="0"/>
              <a:t>Everyone should be encouraged to fully participate and share equally.  </a:t>
            </a:r>
            <a:br>
              <a:rPr lang="en-US" dirty="0"/>
            </a:b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3620186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876693" y="741391"/>
            <a:ext cx="3455821" cy="1616203"/>
          </a:xfrm>
        </p:spPr>
        <p:txBody>
          <a:bodyPr anchor="b">
            <a:normAutofit/>
          </a:bodyPr>
          <a:lstStyle/>
          <a:p>
            <a:r>
              <a:rPr lang="en-US" sz="3200"/>
              <a:t>Why Does Diversity Matter?</a:t>
            </a:r>
            <a:endParaRPr lang="en-GB" sz="320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876693" y="2533476"/>
            <a:ext cx="3455821" cy="3447832"/>
          </a:xfrm>
        </p:spPr>
        <p:txBody>
          <a:bodyPr anchor="t">
            <a:normAutofit/>
          </a:bodyPr>
          <a:lstStyle/>
          <a:p>
            <a:r>
              <a:rPr lang="en-US" sz="2000"/>
              <a:t>Diversity expands experiences &amp; knowledge.  </a:t>
            </a:r>
          </a:p>
          <a:p>
            <a:r>
              <a:rPr lang="en-US" sz="2000"/>
              <a:t>Enhances social development.</a:t>
            </a:r>
          </a:p>
          <a:p>
            <a:r>
              <a:rPr lang="en-US" sz="2000"/>
              <a:t>Successful performance in role</a:t>
            </a:r>
          </a:p>
          <a:p>
            <a:r>
              <a:rPr lang="en-US" sz="2000"/>
              <a:t>Expands your capacity for viewing problems</a:t>
            </a:r>
          </a:p>
          <a:p>
            <a:r>
              <a:rPr lang="en-US" sz="2000"/>
              <a:t>Enriches the multiple perspectives</a:t>
            </a:r>
          </a:p>
          <a:p>
            <a:endParaRPr lang="en-US" sz="2000"/>
          </a:p>
        </p:txBody>
      </p:sp>
      <p:pic>
        <p:nvPicPr>
          <p:cNvPr id="14" name="Picture 13" descr="One in a crowd">
            <a:extLst>
              <a:ext uri="{FF2B5EF4-FFF2-40B4-BE49-F238E27FC236}">
                <a16:creationId xmlns:a16="http://schemas.microsoft.com/office/drawing/2014/main" id="{AAFDD74D-EC62-BE82-878A-0643B7C0EF98}"/>
              </a:ext>
            </a:extLst>
          </p:cNvPr>
          <p:cNvPicPr>
            <a:picLocks noChangeAspect="1"/>
          </p:cNvPicPr>
          <p:nvPr/>
        </p:nvPicPr>
        <p:blipFill rotWithShape="1">
          <a:blip r:embed="rId3"/>
          <a:srcRect l="14786" r="7512" b="4"/>
          <a:stretch/>
        </p:blipFill>
        <p:spPr>
          <a:xfrm>
            <a:off x="5086726" y="10"/>
            <a:ext cx="7105273" cy="6857990"/>
          </a:xfrm>
          <a:prstGeom prst="rect">
            <a:avLst/>
          </a:prstGeom>
        </p:spPr>
      </p:pic>
      <p:grpSp>
        <p:nvGrpSpPr>
          <p:cNvPr id="18" name="Group 17">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9" name="Rectangle 18">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09070568"/>
      </p:ext>
    </p:extLst>
  </p:cSld>
  <p:clrMapOvr>
    <a:masterClrMapping/>
  </p:clrMapOvr>
  <mc:AlternateContent xmlns:mc="http://schemas.openxmlformats.org/markup-compatibility/2006" xmlns:p14="http://schemas.microsoft.com/office/powerpoint/2010/main">
    <mc:Choice Requires="p14">
      <p:transition spd="slow" p14:dur="2000" advTm="158764"/>
    </mc:Choice>
    <mc:Fallback xmlns="">
      <p:transition spd="slow" advTm="15876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2203460" y="476673"/>
            <a:ext cx="8007341" cy="487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172483"/>
      </p:ext>
    </p:extLst>
  </p:cSld>
  <p:clrMapOvr>
    <a:masterClrMapping/>
  </p:clrMapOvr>
  <mc:AlternateContent xmlns:mc="http://schemas.openxmlformats.org/markup-compatibility/2006" xmlns:p14="http://schemas.microsoft.com/office/powerpoint/2010/main">
    <mc:Choice Requires="p14">
      <p:transition spd="slow" p14:dur="2000" advTm="105957"/>
    </mc:Choice>
    <mc:Fallback xmlns="">
      <p:transition spd="slow" advTm="10595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8" name="Freeform: Shape 17">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2558568406"/>
              </p:ext>
            </p:extLst>
          </p:nvPr>
        </p:nvGraphicFramePr>
        <p:xfrm>
          <a:off x="2828742" y="643468"/>
          <a:ext cx="8265759"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8501737" y="4574467"/>
            <a:ext cx="1880202" cy="641733"/>
          </a:xfrm>
          <a:prstGeom prst="rect">
            <a:avLst/>
          </a:prstGeom>
          <a:noFill/>
        </p:spPr>
        <p:txBody>
          <a:bodyPr wrap="square" rtlCol="0">
            <a:spAutoFit/>
          </a:bodyPr>
          <a:lstStyle/>
          <a:p>
            <a:pPr defTabSz="610362">
              <a:spcAft>
                <a:spcPts val="600"/>
              </a:spcAft>
              <a:defRPr/>
            </a:pPr>
            <a:r>
              <a:rPr lang="en-GB" sz="1202" kern="1200">
                <a:solidFill>
                  <a:prstClr val="black"/>
                </a:solidFill>
                <a:latin typeface="Trebuchet MS" panose="020B0603020202020204"/>
                <a:ea typeface="+mn-ea"/>
                <a:cs typeface="+mn-cs"/>
              </a:rPr>
              <a:t>Family, Peers, Geography, Religion, Media etc.</a:t>
            </a:r>
            <a:endParaRPr lang="en-GB" sz="1350">
              <a:solidFill>
                <a:prstClr val="black"/>
              </a:solidFill>
              <a:latin typeface="Trebuchet MS" panose="020B0603020202020204"/>
            </a:endParaRPr>
          </a:p>
        </p:txBody>
      </p:sp>
      <p:sp>
        <p:nvSpPr>
          <p:cNvPr id="10" name="TextBox 9">
            <a:extLst>
              <a:ext uri="{FF2B5EF4-FFF2-40B4-BE49-F238E27FC236}">
                <a16:creationId xmlns:a16="http://schemas.microsoft.com/office/drawing/2014/main" id="{3330539B-7D43-4817-8F80-B7F403608B5D}"/>
              </a:ext>
            </a:extLst>
          </p:cNvPr>
          <p:cNvSpPr txBox="1"/>
          <p:nvPr/>
        </p:nvSpPr>
        <p:spPr>
          <a:xfrm>
            <a:off x="4175092" y="3029413"/>
            <a:ext cx="1678998" cy="462306"/>
          </a:xfrm>
          <a:prstGeom prst="rect">
            <a:avLst/>
          </a:prstGeom>
          <a:noFill/>
        </p:spPr>
        <p:txBody>
          <a:bodyPr wrap="square" rtlCol="0" anchor="ctr">
            <a:spAutoFit/>
          </a:bodyPr>
          <a:lstStyle/>
          <a:p>
            <a:pPr algn="r" defTabSz="610362">
              <a:spcAft>
                <a:spcPts val="600"/>
              </a:spcAft>
              <a:defRPr/>
            </a:pPr>
            <a:r>
              <a:rPr lang="en-GB" sz="1202" kern="1200">
                <a:solidFill>
                  <a:prstClr val="black"/>
                </a:solidFill>
                <a:latin typeface="Trebuchet MS" panose="020B0603020202020204"/>
                <a:ea typeface="+mn-ea"/>
                <a:cs typeface="+mn-cs"/>
              </a:rPr>
              <a:t>Conscious decisions based upon values</a:t>
            </a:r>
            <a:endParaRPr lang="en-GB" sz="1350">
              <a:solidFill>
                <a:prstClr val="black"/>
              </a:solidFill>
              <a:latin typeface="Trebuchet MS" panose="020B0603020202020204"/>
            </a:endParaRPr>
          </a:p>
        </p:txBody>
      </p:sp>
      <p:sp>
        <p:nvSpPr>
          <p:cNvPr id="11" name="TextBox 10">
            <a:extLst>
              <a:ext uri="{FF2B5EF4-FFF2-40B4-BE49-F238E27FC236}">
                <a16:creationId xmlns:a16="http://schemas.microsoft.com/office/drawing/2014/main" id="{2543294E-96CB-4074-9086-0071674048D4}"/>
              </a:ext>
            </a:extLst>
          </p:cNvPr>
          <p:cNvSpPr txBox="1"/>
          <p:nvPr/>
        </p:nvSpPr>
        <p:spPr>
          <a:xfrm>
            <a:off x="5337475" y="1292708"/>
            <a:ext cx="1678998" cy="1085875"/>
          </a:xfrm>
          <a:prstGeom prst="rect">
            <a:avLst/>
          </a:prstGeom>
          <a:noFill/>
        </p:spPr>
        <p:txBody>
          <a:bodyPr wrap="square" rtlCol="0">
            <a:spAutoFit/>
          </a:bodyPr>
          <a:lstStyle/>
          <a:p>
            <a:pPr algn="r" defTabSz="610362">
              <a:spcAft>
                <a:spcPts val="600"/>
              </a:spcAft>
              <a:defRPr/>
            </a:pPr>
            <a:endParaRPr lang="en-GB" sz="1202" kern="1200">
              <a:solidFill>
                <a:prstClr val="black"/>
              </a:solidFill>
              <a:latin typeface="Trebuchet MS" panose="020B0603020202020204"/>
              <a:ea typeface="+mn-ea"/>
              <a:cs typeface="+mn-cs"/>
            </a:endParaRPr>
          </a:p>
          <a:p>
            <a:pPr algn="r" defTabSz="610362">
              <a:spcAft>
                <a:spcPts val="600"/>
              </a:spcAft>
              <a:defRPr/>
            </a:pPr>
            <a:r>
              <a:rPr lang="en-GB" sz="1202" kern="1200">
                <a:solidFill>
                  <a:prstClr val="black"/>
                </a:solidFill>
                <a:latin typeface="Trebuchet MS" panose="020B0603020202020204"/>
                <a:ea typeface="+mn-ea"/>
                <a:cs typeface="+mn-cs"/>
              </a:rPr>
              <a:t>Discrimination</a:t>
            </a:r>
          </a:p>
          <a:p>
            <a:pPr algn="r" defTabSz="610362">
              <a:spcAft>
                <a:spcPts val="600"/>
              </a:spcAft>
              <a:defRPr/>
            </a:pPr>
            <a:endParaRPr lang="en-GB" sz="1202" kern="1200">
              <a:solidFill>
                <a:prstClr val="black"/>
              </a:solidFill>
              <a:latin typeface="Trebuchet MS" panose="020B0603020202020204"/>
              <a:ea typeface="+mn-ea"/>
              <a:cs typeface="+mn-cs"/>
            </a:endParaRPr>
          </a:p>
          <a:p>
            <a:pPr algn="r" defTabSz="685800">
              <a:spcAft>
                <a:spcPts val="600"/>
              </a:spcAft>
              <a:defRPr/>
            </a:pPr>
            <a:endParaRPr lang="en-GB" sz="1350">
              <a:solidFill>
                <a:prstClr val="black"/>
              </a:solidFill>
              <a:latin typeface="Trebuchet MS" panose="020B0603020202020204"/>
            </a:endParaRPr>
          </a:p>
        </p:txBody>
      </p:sp>
    </p:spTree>
    <p:extLst>
      <p:ext uri="{BB962C8B-B14F-4D97-AF65-F5344CB8AC3E}">
        <p14:creationId xmlns:p14="http://schemas.microsoft.com/office/powerpoint/2010/main" val="1138126130"/>
      </p:ext>
    </p:extLst>
  </p:cSld>
  <p:clrMapOvr>
    <a:masterClrMapping/>
  </p:clrMapOvr>
  <mc:AlternateContent xmlns:mc="http://schemas.openxmlformats.org/markup-compatibility/2006" xmlns:p14="http://schemas.microsoft.com/office/powerpoint/2010/main">
    <mc:Choice Requires="p14">
      <p:transition spd="slow" p14:dur="2000" advTm="119778"/>
    </mc:Choice>
    <mc:Fallback xmlns="">
      <p:transition spd="slow" advTm="11977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a:xfrm>
            <a:off x="838200" y="246061"/>
            <a:ext cx="10515600" cy="1022353"/>
          </a:xfrm>
        </p:spPr>
        <p:txBody>
          <a:bodyPr/>
          <a:lstStyle/>
          <a:p>
            <a:pPr eaLnBrk="1" hangingPunct="1"/>
            <a:r>
              <a:rPr lang="en-GB" altLang="en-US" dirty="0"/>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387792" y="4995247"/>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56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74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51764"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06181" y="4936497"/>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03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59375" y="2924176"/>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2A0DE1E-E3D3-44E1-8A52-689CB390EE26}"/>
              </a:ext>
            </a:extLst>
          </p:cNvPr>
          <p:cNvPicPr>
            <a:picLocks noChangeAspect="1"/>
          </p:cNvPicPr>
          <p:nvPr/>
        </p:nvPicPr>
        <p:blipFill>
          <a:blip r:embed="rId13"/>
          <a:stretch>
            <a:fillRect/>
          </a:stretch>
        </p:blipFill>
        <p:spPr>
          <a:xfrm>
            <a:off x="8167370" y="5108905"/>
            <a:ext cx="2762250" cy="1503034"/>
          </a:xfrm>
          <a:prstGeom prst="rect">
            <a:avLst/>
          </a:prstGeom>
        </p:spPr>
      </p:pic>
      <p:pic>
        <p:nvPicPr>
          <p:cNvPr id="3" name="Audio 2">
            <a:hlinkClick r:id="" action="ppaction://media"/>
            <a:extLst>
              <a:ext uri="{FF2B5EF4-FFF2-40B4-BE49-F238E27FC236}">
                <a16:creationId xmlns:a16="http://schemas.microsoft.com/office/drawing/2014/main" id="{EEE1ACF4-40E0-476D-81E4-15049231440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0009595"/>
      </p:ext>
    </p:extLst>
  </p:cSld>
  <p:clrMapOvr>
    <a:masterClrMapping/>
  </p:clrMapOvr>
  <mc:AlternateContent xmlns:mc="http://schemas.openxmlformats.org/markup-compatibility/2006" xmlns:p14="http://schemas.microsoft.com/office/powerpoint/2010/main">
    <mc:Choice Requires="p14">
      <p:transition spd="slow" p14:dur="2000" advTm="35648"/>
    </mc:Choice>
    <mc:Fallback xmlns="">
      <p:transition spd="slow" advTm="35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8F63A-7AD9-E3E5-8D95-45DB2A660CB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Community policing</a:t>
            </a:r>
          </a:p>
        </p:txBody>
      </p:sp>
      <p:sp>
        <p:nvSpPr>
          <p:cNvPr id="103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mmunity Policing Teams - Chiseldon Parish Council">
            <a:extLst>
              <a:ext uri="{FF2B5EF4-FFF2-40B4-BE49-F238E27FC236}">
                <a16:creationId xmlns:a16="http://schemas.microsoft.com/office/drawing/2014/main" id="{D45DB083-376D-ED78-89EB-874CEB39F40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654296" y="863114"/>
            <a:ext cx="7214616" cy="5104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028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E7D35-3421-4B67-B355-F8FA82032075}"/>
              </a:ext>
            </a:extLst>
          </p:cNvPr>
          <p:cNvSpPr>
            <a:spLocks noGrp="1"/>
          </p:cNvSpPr>
          <p:nvPr>
            <p:ph type="title"/>
          </p:nvPr>
        </p:nvSpPr>
        <p:spPr>
          <a:xfrm>
            <a:off x="640080" y="325369"/>
            <a:ext cx="4368602" cy="1956841"/>
          </a:xfrm>
        </p:spPr>
        <p:txBody>
          <a:bodyPr anchor="b">
            <a:normAutofit/>
          </a:bodyPr>
          <a:lstStyle/>
          <a:p>
            <a:r>
              <a:rPr lang="en-GB" sz="4200"/>
              <a:t>Start of Community Policing</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2E8048-EEA5-4ACE-B94D-08AFEEF3A7CC}"/>
              </a:ext>
            </a:extLst>
          </p:cNvPr>
          <p:cNvSpPr>
            <a:spLocks noGrp="1"/>
          </p:cNvSpPr>
          <p:nvPr>
            <p:ph idx="1"/>
          </p:nvPr>
        </p:nvSpPr>
        <p:spPr>
          <a:xfrm>
            <a:off x="640080" y="2872899"/>
            <a:ext cx="4243589" cy="3320668"/>
          </a:xfrm>
        </p:spPr>
        <p:txBody>
          <a:bodyPr>
            <a:normAutofit/>
          </a:bodyPr>
          <a:lstStyle/>
          <a:p>
            <a:r>
              <a:rPr lang="en-GB" sz="2200"/>
              <a:t>Peel’s visage?</a:t>
            </a:r>
          </a:p>
          <a:p>
            <a:r>
              <a:rPr lang="en-GB" sz="2200"/>
              <a:t>Police Act of 1964 change of police forces – size, command to control.</a:t>
            </a:r>
          </a:p>
          <a:p>
            <a:r>
              <a:rPr lang="en-GB" sz="2200"/>
              <a:t>Increased focus on outputs and outcomes</a:t>
            </a:r>
          </a:p>
          <a:p>
            <a:r>
              <a:rPr lang="en-GB" sz="2200"/>
              <a:t>Fond image of the "bobby on the beat" changed</a:t>
            </a:r>
          </a:p>
          <a:p>
            <a:r>
              <a:rPr lang="en-GB" sz="2200"/>
              <a:t>Community police itself </a:t>
            </a:r>
          </a:p>
          <a:p>
            <a:endParaRPr lang="en-GB" sz="2200"/>
          </a:p>
        </p:txBody>
      </p:sp>
      <p:pic>
        <p:nvPicPr>
          <p:cNvPr id="14" name="Picture 13" descr="One in a crowd">
            <a:extLst>
              <a:ext uri="{FF2B5EF4-FFF2-40B4-BE49-F238E27FC236}">
                <a16:creationId xmlns:a16="http://schemas.microsoft.com/office/drawing/2014/main" id="{C98FFDED-157E-98FC-FADC-E8B5005A9B3C}"/>
              </a:ext>
            </a:extLst>
          </p:cNvPr>
          <p:cNvPicPr>
            <a:picLocks noChangeAspect="1"/>
          </p:cNvPicPr>
          <p:nvPr/>
        </p:nvPicPr>
        <p:blipFill rotWithShape="1">
          <a:blip r:embed="rId2"/>
          <a:srcRect l="16025" r="875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3777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DFA9049-5A1A-2F52-8B28-1EBB8C215C0B}"/>
              </a:ext>
            </a:extLst>
          </p:cNvPr>
          <p:cNvPicPr>
            <a:picLocks noChangeAspect="1"/>
          </p:cNvPicPr>
          <p:nvPr/>
        </p:nvPicPr>
        <p:blipFill rotWithShape="1">
          <a:blip r:embed="rId2"/>
          <a:srcRect l="7471"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Content Placeholder 2">
            <a:extLst>
              <a:ext uri="{FF2B5EF4-FFF2-40B4-BE49-F238E27FC236}">
                <a16:creationId xmlns:a16="http://schemas.microsoft.com/office/drawing/2014/main" id="{D32F10CB-E132-DD5C-BE8F-A6AF03801D54}"/>
              </a:ext>
            </a:extLst>
          </p:cNvPr>
          <p:cNvSpPr>
            <a:spLocks noGrp="1"/>
          </p:cNvSpPr>
          <p:nvPr>
            <p:ph idx="1"/>
          </p:nvPr>
        </p:nvSpPr>
        <p:spPr>
          <a:xfrm>
            <a:off x="58882" y="1790989"/>
            <a:ext cx="10515600" cy="4351338"/>
          </a:xfrm>
        </p:spPr>
        <p:txBody>
          <a:bodyPr vert="horz" lIns="91440" tIns="45720" rIns="91440" bIns="45720" rtlCol="0" anchor="t">
            <a:normAutofit/>
          </a:bodyPr>
          <a:lstStyle/>
          <a:p>
            <a:pPr marL="0" indent="0">
              <a:buNone/>
            </a:pPr>
            <a:r>
              <a:rPr lang="en-GB" dirty="0">
                <a:ea typeface="Calibri"/>
                <a:cs typeface="Calibri"/>
              </a:rPr>
              <a:t>Successes of Community Policing</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640CD8B6-05C0-5165-B8E2-CB73918FE961}"/>
                  </a:ext>
                </a:extLst>
              </p14:cNvPr>
              <p14:cNvContentPartPr/>
              <p14:nvPr/>
            </p14:nvContentPartPr>
            <p14:xfrm>
              <a:off x="6319543" y="882799"/>
              <a:ext cx="1631984" cy="1360588"/>
            </p14:xfrm>
          </p:contentPart>
        </mc:Choice>
        <mc:Fallback xmlns="">
          <p:pic>
            <p:nvPicPr>
              <p:cNvPr id="4" name="Ink 3">
                <a:extLst>
                  <a:ext uri="{FF2B5EF4-FFF2-40B4-BE49-F238E27FC236}">
                    <a16:creationId xmlns:a16="http://schemas.microsoft.com/office/drawing/2014/main" id="{640CD8B6-05C0-5165-B8E2-CB73918FE961}"/>
                  </a:ext>
                </a:extLst>
              </p:cNvPr>
              <p:cNvPicPr/>
              <p:nvPr/>
            </p:nvPicPr>
            <p:blipFill>
              <a:blip r:embed="rId4"/>
              <a:stretch>
                <a:fillRect/>
              </a:stretch>
            </p:blipFill>
            <p:spPr>
              <a:xfrm>
                <a:off x="6301906" y="865162"/>
                <a:ext cx="1667618" cy="1396222"/>
              </a:xfrm>
              <a:prstGeom prst="rect">
                <a:avLst/>
              </a:prstGeom>
            </p:spPr>
          </p:pic>
        </mc:Fallback>
      </mc:AlternateContent>
    </p:spTree>
    <p:extLst>
      <p:ext uri="{BB962C8B-B14F-4D97-AF65-F5344CB8AC3E}">
        <p14:creationId xmlns:p14="http://schemas.microsoft.com/office/powerpoint/2010/main" val="2919903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97EF0-2538-47C2-9214-8842543938ED}"/>
              </a:ext>
            </a:extLst>
          </p:cNvPr>
          <p:cNvSpPr>
            <a:spLocks noGrp="1"/>
          </p:cNvSpPr>
          <p:nvPr>
            <p:ph type="title"/>
          </p:nvPr>
        </p:nvSpPr>
        <p:spPr>
          <a:xfrm>
            <a:off x="838200" y="557189"/>
            <a:ext cx="3374136" cy="5567891"/>
          </a:xfrm>
        </p:spPr>
        <p:txBody>
          <a:bodyPr>
            <a:normAutofit/>
          </a:bodyPr>
          <a:lstStyle/>
          <a:p>
            <a:br>
              <a:rPr lang="en-GB" sz="4000" dirty="0"/>
            </a:br>
            <a:r>
              <a:rPr lang="en-GB" sz="4000" b="1" dirty="0"/>
              <a:t>Defining features of community/ neighbourhood policing</a:t>
            </a:r>
            <a:br>
              <a:rPr lang="en-GB" sz="4000" dirty="0"/>
            </a:br>
            <a:endParaRPr lang="en-GB" sz="4000"/>
          </a:p>
        </p:txBody>
      </p:sp>
      <p:graphicFrame>
        <p:nvGraphicFramePr>
          <p:cNvPr id="5" name="Content Placeholder 2">
            <a:extLst>
              <a:ext uri="{FF2B5EF4-FFF2-40B4-BE49-F238E27FC236}">
                <a16:creationId xmlns:a16="http://schemas.microsoft.com/office/drawing/2014/main" id="{C6986466-338F-4EB2-81B3-7077C77836E0}"/>
              </a:ext>
            </a:extLst>
          </p:cNvPr>
          <p:cNvGraphicFramePr>
            <a:graphicFrameLocks noGrp="1"/>
          </p:cNvGraphicFramePr>
          <p:nvPr>
            <p:ph idx="1"/>
            <p:extLst>
              <p:ext uri="{D42A27DB-BD31-4B8C-83A1-F6EECF244321}">
                <p14:modId xmlns:p14="http://schemas.microsoft.com/office/powerpoint/2010/main" val="78698970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7803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ED5F-8DDC-449D-B8B6-54C356AEE975}"/>
              </a:ext>
            </a:extLst>
          </p:cNvPr>
          <p:cNvSpPr>
            <a:spLocks noGrp="1"/>
          </p:cNvSpPr>
          <p:nvPr>
            <p:ph type="title"/>
          </p:nvPr>
        </p:nvSpPr>
        <p:spPr>
          <a:xfrm>
            <a:off x="6823878" y="-470882"/>
            <a:ext cx="4491821" cy="1616203"/>
          </a:xfrm>
        </p:spPr>
        <p:txBody>
          <a:bodyPr anchor="b">
            <a:normAutofit/>
          </a:bodyPr>
          <a:lstStyle/>
          <a:p>
            <a:r>
              <a:rPr lang="en-GB" sz="3200"/>
              <a:t>Distinctive Policing</a:t>
            </a:r>
          </a:p>
        </p:txBody>
      </p:sp>
      <p:pic>
        <p:nvPicPr>
          <p:cNvPr id="18" name="Picture 17" descr="Houses in a subdivision">
            <a:extLst>
              <a:ext uri="{FF2B5EF4-FFF2-40B4-BE49-F238E27FC236}">
                <a16:creationId xmlns:a16="http://schemas.microsoft.com/office/drawing/2014/main" id="{663F355F-4420-BF46-52D1-08E7D08DD236}"/>
              </a:ext>
            </a:extLst>
          </p:cNvPr>
          <p:cNvPicPr>
            <a:picLocks noChangeAspect="1"/>
          </p:cNvPicPr>
          <p:nvPr/>
        </p:nvPicPr>
        <p:blipFill rotWithShape="1">
          <a:blip r:embed="rId2"/>
          <a:srcRect l="25783" r="14887" b="4"/>
          <a:stretch/>
        </p:blipFill>
        <p:spPr>
          <a:xfrm>
            <a:off x="20" y="10"/>
            <a:ext cx="6095980" cy="6857990"/>
          </a:xfrm>
          <a:prstGeom prst="rect">
            <a:avLst/>
          </a:prstGeom>
        </p:spPr>
      </p:pic>
      <p:grpSp>
        <p:nvGrpSpPr>
          <p:cNvPr id="22" name="Group 21">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3" name="Rectangle 22">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365D39-A316-474E-AFBE-A64410A9A152}"/>
              </a:ext>
            </a:extLst>
          </p:cNvPr>
          <p:cNvSpPr>
            <a:spLocks noGrp="1"/>
          </p:cNvSpPr>
          <p:nvPr>
            <p:ph idx="1"/>
          </p:nvPr>
        </p:nvSpPr>
        <p:spPr>
          <a:xfrm>
            <a:off x="6287015" y="1390476"/>
            <a:ext cx="5028683" cy="4590832"/>
          </a:xfrm>
        </p:spPr>
        <p:txBody>
          <a:bodyPr vert="horz" lIns="91440" tIns="45720" rIns="91440" bIns="45720" rtlCol="0" anchor="t">
            <a:noAutofit/>
          </a:bodyPr>
          <a:lstStyle/>
          <a:p>
            <a:r>
              <a:rPr lang="en-GB" sz="1800" dirty="0"/>
              <a:t>Neighbourhood Policing  is distinguished from other broader policing functions. </a:t>
            </a:r>
            <a:endParaRPr lang="en-GB" sz="1800">
              <a:ea typeface="Calibri"/>
              <a:cs typeface="Calibri"/>
            </a:endParaRPr>
          </a:p>
          <a:p>
            <a:r>
              <a:rPr lang="en-GB" sz="1800" dirty="0"/>
              <a:t>Connecting communities directly specialist policing services</a:t>
            </a:r>
            <a:endParaRPr lang="en-GB" sz="1800">
              <a:ea typeface="Calibri"/>
              <a:cs typeface="Calibri"/>
            </a:endParaRPr>
          </a:p>
          <a:p>
            <a:pPr lvl="1"/>
            <a:r>
              <a:rPr lang="en-GB" sz="1800" dirty="0"/>
              <a:t>Local, nationally and regional</a:t>
            </a:r>
            <a:endParaRPr lang="en-GB" sz="1800">
              <a:ea typeface="Calibri"/>
              <a:cs typeface="Calibri"/>
            </a:endParaRPr>
          </a:p>
          <a:p>
            <a:r>
              <a:rPr lang="en-GB" sz="1800" dirty="0"/>
              <a:t>NHP identifies that needs space to work in a proactive and preventable way to :-</a:t>
            </a:r>
            <a:endParaRPr lang="en-GB" sz="1800" dirty="0">
              <a:ea typeface="Calibri"/>
              <a:cs typeface="Calibri"/>
            </a:endParaRPr>
          </a:p>
          <a:p>
            <a:r>
              <a:rPr lang="en-GB" sz="1800" dirty="0"/>
              <a:t>Protect local neighbourhoods or communities</a:t>
            </a:r>
            <a:endParaRPr lang="en-GB" sz="1800">
              <a:ea typeface="Calibri"/>
              <a:cs typeface="Calibri"/>
            </a:endParaRPr>
          </a:p>
          <a:p>
            <a:r>
              <a:rPr lang="en-GB" sz="1800" dirty="0"/>
              <a:t>Safeguard the vulnerable   </a:t>
            </a:r>
            <a:endParaRPr lang="en-GB" sz="1800">
              <a:ea typeface="Calibri"/>
              <a:cs typeface="Calibri"/>
            </a:endParaRPr>
          </a:p>
          <a:p>
            <a:r>
              <a:rPr lang="en-GB" sz="1800" dirty="0"/>
              <a:t>Manage and divert offenders   </a:t>
            </a:r>
            <a:endParaRPr lang="en-GB" sz="1800">
              <a:ea typeface="Calibri"/>
              <a:cs typeface="Calibri"/>
            </a:endParaRPr>
          </a:p>
          <a:p>
            <a:r>
              <a:rPr lang="en-GB" sz="1800" dirty="0"/>
              <a:t>Support victims</a:t>
            </a:r>
            <a:endParaRPr lang="en-GB" sz="1800">
              <a:ea typeface="Calibri"/>
              <a:cs typeface="Calibri"/>
            </a:endParaRPr>
          </a:p>
          <a:p>
            <a:r>
              <a:rPr lang="en-GB" sz="1800" dirty="0"/>
              <a:t>Earn community confidence</a:t>
            </a:r>
            <a:endParaRPr lang="en-GB" sz="1800">
              <a:ea typeface="Calibri"/>
              <a:cs typeface="Calibri"/>
            </a:endParaRPr>
          </a:p>
          <a:p>
            <a:r>
              <a:rPr lang="en-GB" sz="1800" dirty="0"/>
              <a:t>NHP has sometimes been perceived as 'soft' and not 'real policing’.</a:t>
            </a:r>
            <a:endParaRPr lang="en-GB" sz="1800">
              <a:ea typeface="Calibri"/>
              <a:cs typeface="Calibri"/>
            </a:endParaRPr>
          </a:p>
          <a:p>
            <a:r>
              <a:rPr lang="en-GB" sz="1800" dirty="0"/>
              <a:t>However, it involves challenging work, targeting enforcement and making difficult decisions.</a:t>
            </a:r>
            <a:endParaRPr lang="en-GB" sz="1800">
              <a:ea typeface="Calibri"/>
              <a:cs typeface="Calibri"/>
            </a:endParaRPr>
          </a:p>
          <a:p>
            <a:endParaRPr lang="en-GB" sz="1100"/>
          </a:p>
        </p:txBody>
      </p:sp>
    </p:spTree>
    <p:extLst>
      <p:ext uri="{BB962C8B-B14F-4D97-AF65-F5344CB8AC3E}">
        <p14:creationId xmlns:p14="http://schemas.microsoft.com/office/powerpoint/2010/main" val="1609886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881E1-ACE8-DB7C-85E8-1D9B3DE2E90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benefits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6E7CB75-2139-E5B3-5247-646DFD94BEAF}"/>
              </a:ext>
            </a:extLst>
          </p:cNvPr>
          <p:cNvPicPr>
            <a:picLocks noGrp="1" noChangeAspect="1"/>
          </p:cNvPicPr>
          <p:nvPr>
            <p:ph idx="1"/>
          </p:nvPr>
        </p:nvPicPr>
        <p:blipFill>
          <a:blip r:embed="rId3"/>
          <a:stretch>
            <a:fillRect/>
          </a:stretch>
        </p:blipFill>
        <p:spPr>
          <a:xfrm>
            <a:off x="4680695" y="640080"/>
            <a:ext cx="7161817" cy="5550408"/>
          </a:xfrm>
          <a:prstGeom prst="rect">
            <a:avLst/>
          </a:prstGeom>
        </p:spPr>
      </p:pic>
    </p:spTree>
    <p:extLst>
      <p:ext uri="{BB962C8B-B14F-4D97-AF65-F5344CB8AC3E}">
        <p14:creationId xmlns:p14="http://schemas.microsoft.com/office/powerpoint/2010/main" val="1640922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286D1-136D-0755-6E07-A374A1D623B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The challenges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9D52B72-A987-F4D0-163C-BFCD12D4F3FB}"/>
              </a:ext>
            </a:extLst>
          </p:cNvPr>
          <p:cNvPicPr>
            <a:picLocks noGrp="1" noChangeAspect="1"/>
          </p:cNvPicPr>
          <p:nvPr>
            <p:ph idx="1"/>
          </p:nvPr>
        </p:nvPicPr>
        <p:blipFill>
          <a:blip r:embed="rId3"/>
          <a:stretch>
            <a:fillRect/>
          </a:stretch>
        </p:blipFill>
        <p:spPr>
          <a:xfrm>
            <a:off x="4654296" y="790967"/>
            <a:ext cx="7214616" cy="5248633"/>
          </a:xfrm>
          <a:prstGeom prst="rect">
            <a:avLst/>
          </a:prstGeom>
        </p:spPr>
      </p:pic>
    </p:spTree>
    <p:extLst>
      <p:ext uri="{BB962C8B-B14F-4D97-AF65-F5344CB8AC3E}">
        <p14:creationId xmlns:p14="http://schemas.microsoft.com/office/powerpoint/2010/main" val="142315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0AEB8E3-BAD1-4154-B7CC-1936069B8FE4}"/>
              </a:ext>
            </a:extLst>
          </p:cNvPr>
          <p:cNvPicPr>
            <a:picLocks noGrp="1" noChangeAspect="1"/>
          </p:cNvPicPr>
          <p:nvPr>
            <p:ph idx="1"/>
          </p:nvPr>
        </p:nvPicPr>
        <p:blipFill>
          <a:blip r:embed="rId2"/>
          <a:stretch>
            <a:fillRect/>
          </a:stretch>
        </p:blipFill>
        <p:spPr>
          <a:xfrm>
            <a:off x="643467" y="1070780"/>
            <a:ext cx="10905066" cy="4716440"/>
          </a:xfrm>
          <a:prstGeom prst="rect">
            <a:avLst/>
          </a:prstGeom>
        </p:spPr>
      </p:pic>
    </p:spTree>
    <p:extLst>
      <p:ext uri="{BB962C8B-B14F-4D97-AF65-F5344CB8AC3E}">
        <p14:creationId xmlns:p14="http://schemas.microsoft.com/office/powerpoint/2010/main" val="192254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126B-210D-4F38-88B8-D1145215BDFA}"/>
              </a:ext>
            </a:extLst>
          </p:cNvPr>
          <p:cNvSpPr>
            <a:spLocks noGrp="1"/>
          </p:cNvSpPr>
          <p:nvPr>
            <p:ph type="title"/>
          </p:nvPr>
        </p:nvSpPr>
        <p:spPr>
          <a:xfrm>
            <a:off x="6096000" y="741391"/>
            <a:ext cx="5211301" cy="1616203"/>
          </a:xfrm>
        </p:spPr>
        <p:txBody>
          <a:bodyPr vert="horz" lIns="91440" tIns="45720" rIns="91440" bIns="45720" rtlCol="0" anchor="b">
            <a:normAutofit/>
          </a:bodyPr>
          <a:lstStyle/>
          <a:p>
            <a:r>
              <a:rPr lang="en-US" sz="3200" b="1" kern="1200">
                <a:solidFill>
                  <a:schemeClr val="tx1"/>
                </a:solidFill>
                <a:latin typeface="+mj-lt"/>
                <a:ea typeface="+mj-ea"/>
                <a:cs typeface="+mj-cs"/>
              </a:rPr>
              <a:t>Engagement Methods </a:t>
            </a:r>
          </a:p>
        </p:txBody>
      </p:sp>
      <p:pic>
        <p:nvPicPr>
          <p:cNvPr id="6148" name="Picture 4" descr="South Wales Police Swansea on Twitter: &quot;Swansea Police Youth Volunteers on  the community engagement stand at the @walesairshow. Fantastic weekend.  #CEU… &quot;">
            <a:extLst>
              <a:ext uri="{FF2B5EF4-FFF2-40B4-BE49-F238E27FC236}">
                <a16:creationId xmlns:a16="http://schemas.microsoft.com/office/drawing/2014/main" id="{068376EE-18E7-444E-89E5-8EB8D902D4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46" r="2" b="5658"/>
          <a:stretch/>
        </p:blipFill>
        <p:spPr bwMode="auto">
          <a:xfrm>
            <a:off x="20" y="-18829"/>
            <a:ext cx="5433960" cy="3455514"/>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FC7D8F44-4D48-499B-9D75-3859572B28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030" b="31095"/>
          <a:stretch/>
        </p:blipFill>
        <p:spPr bwMode="auto">
          <a:xfrm>
            <a:off x="20" y="3421856"/>
            <a:ext cx="5433962" cy="3447832"/>
          </a:xfrm>
          <a:prstGeom prst="rect">
            <a:avLst/>
          </a:prstGeom>
          <a:solidFill>
            <a:srgbClr val="FFFFFF"/>
          </a:solidFill>
        </p:spPr>
      </p:pic>
      <p:grpSp>
        <p:nvGrpSpPr>
          <p:cNvPr id="6162" name="Group 6161">
            <a:extLst>
              <a:ext uri="{FF2B5EF4-FFF2-40B4-BE49-F238E27FC236}">
                <a16:creationId xmlns:a16="http://schemas.microsoft.com/office/drawing/2014/main" id="{923615DC-F5A3-677C-DB79-DA387F11F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163" name="Rectangle 6162">
              <a:extLst>
                <a:ext uri="{FF2B5EF4-FFF2-40B4-BE49-F238E27FC236}">
                  <a16:creationId xmlns:a16="http://schemas.microsoft.com/office/drawing/2014/main" id="{BCB2E658-9767-8805-2BCB-63F4F3AEC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Rectangle 6163">
              <a:extLst>
                <a:ext uri="{FF2B5EF4-FFF2-40B4-BE49-F238E27FC236}">
                  <a16:creationId xmlns:a16="http://schemas.microsoft.com/office/drawing/2014/main" id="{BEA709A9-EE8C-7D2E-43D2-E8A342BA0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DFE2167-309A-43DD-9850-D3CE7E5D102A}"/>
              </a:ext>
            </a:extLst>
          </p:cNvPr>
          <p:cNvSpPr>
            <a:spLocks noGrp="1"/>
          </p:cNvSpPr>
          <p:nvPr>
            <p:ph sz="half" idx="1"/>
          </p:nvPr>
        </p:nvSpPr>
        <p:spPr>
          <a:xfrm>
            <a:off x="6095999" y="2533476"/>
            <a:ext cx="5211301" cy="3447832"/>
          </a:xfrm>
        </p:spPr>
        <p:txBody>
          <a:bodyPr vert="horz" lIns="91440" tIns="45720" rIns="91440" bIns="45720" rtlCol="0" anchor="t">
            <a:normAutofit/>
          </a:bodyPr>
          <a:lstStyle/>
          <a:p>
            <a:r>
              <a:rPr lang="en-US" sz="2000"/>
              <a:t>Community Impact</a:t>
            </a:r>
          </a:p>
          <a:p>
            <a:r>
              <a:rPr lang="en-US" sz="2000"/>
              <a:t>Understanding Community Problems</a:t>
            </a:r>
          </a:p>
          <a:p>
            <a:r>
              <a:rPr lang="en-US" sz="2000"/>
              <a:t>Adapting police styles to police minority groups</a:t>
            </a:r>
          </a:p>
          <a:p>
            <a:r>
              <a:rPr lang="en-US" sz="2000"/>
              <a:t>Other organisations initiatives </a:t>
            </a:r>
          </a:p>
          <a:p>
            <a:r>
              <a:rPr lang="en-US" sz="2000"/>
              <a:t>Foot patrol</a:t>
            </a:r>
          </a:p>
          <a:p>
            <a:r>
              <a:rPr lang="en-US" sz="2000"/>
              <a:t>Social media</a:t>
            </a:r>
          </a:p>
          <a:p>
            <a:pPr marL="0"/>
            <a:endParaRPr lang="en-US" sz="2000"/>
          </a:p>
          <a:p>
            <a:endParaRPr lang="en-US" sz="2000"/>
          </a:p>
        </p:txBody>
      </p:sp>
    </p:spTree>
    <p:extLst>
      <p:ext uri="{BB962C8B-B14F-4D97-AF65-F5344CB8AC3E}">
        <p14:creationId xmlns:p14="http://schemas.microsoft.com/office/powerpoint/2010/main" val="3002382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14EAF-008F-44B5-8DA0-956DDCB1CCD1}"/>
              </a:ext>
            </a:extLst>
          </p:cNvPr>
          <p:cNvSpPr>
            <a:spLocks noGrp="1"/>
          </p:cNvSpPr>
          <p:nvPr>
            <p:ph type="title"/>
          </p:nvPr>
        </p:nvSpPr>
        <p:spPr>
          <a:xfrm>
            <a:off x="572493" y="238539"/>
            <a:ext cx="11018520" cy="1434415"/>
          </a:xfrm>
        </p:spPr>
        <p:txBody>
          <a:bodyPr anchor="b">
            <a:normAutofit/>
          </a:bodyPr>
          <a:lstStyle/>
          <a:p>
            <a:r>
              <a:rPr lang="en-GB" sz="5400" b="1">
                <a:latin typeface="Calibri" panose="020F0502020204030204" pitchFamily="34" charset="0"/>
                <a:cs typeface="Calibri" panose="020F0502020204030204" pitchFamily="34" charset="0"/>
              </a:rPr>
              <a:t>Community Engagement</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29279E-427A-4A8D-8A8B-9AB7DDD1CB56}"/>
              </a:ext>
            </a:extLst>
          </p:cNvPr>
          <p:cNvSpPr>
            <a:spLocks noGrp="1"/>
          </p:cNvSpPr>
          <p:nvPr>
            <p:ph idx="1"/>
          </p:nvPr>
        </p:nvSpPr>
        <p:spPr>
          <a:xfrm>
            <a:off x="572493" y="2071315"/>
            <a:ext cx="6713552" cy="5025223"/>
          </a:xfrm>
        </p:spPr>
        <p:txBody>
          <a:bodyPr anchor="t">
            <a:normAutofit fontScale="62500" lnSpcReduction="20000"/>
          </a:bodyPr>
          <a:lstStyle/>
          <a:p>
            <a:pPr marL="0" indent="0">
              <a:buNone/>
            </a:pPr>
            <a:r>
              <a:rPr lang="en-GB" sz="2900" dirty="0">
                <a:latin typeface="Calibri" panose="020F0502020204030204" pitchFamily="34" charset="0"/>
                <a:cs typeface="Calibri" panose="020F0502020204030204" pitchFamily="34" charset="0"/>
              </a:rPr>
              <a:t>Without the support of the communities that it serves the police service would not function. </a:t>
            </a:r>
          </a:p>
          <a:p>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Effective community engagement, can increase public confidence in the police.</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The police service can enhance its legitimacy through fair decision making and positive public interaction. The public develop trust in their police service. </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An increase in public perceptions of safety</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A reduction in disorder and anti-social behaviour</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Police officer job satisfaction and attitudes</a:t>
            </a:r>
          </a:p>
          <a:p>
            <a:pPr marL="285750" indent="-285750">
              <a:buFont typeface="Arial"/>
              <a:buChar char="•"/>
            </a:pPr>
            <a:r>
              <a:rPr lang="en-GB" sz="2900" dirty="0">
                <a:latin typeface="Calibri" panose="020F0502020204030204" pitchFamily="34" charset="0"/>
                <a:cs typeface="Calibri" panose="020F0502020204030204" pitchFamily="34" charset="0"/>
              </a:rPr>
              <a:t>Saving funding – LA’s, Police, Education, businesses, community </a:t>
            </a:r>
          </a:p>
          <a:p>
            <a:endParaRPr lang="en-GB" sz="1200" dirty="0"/>
          </a:p>
        </p:txBody>
      </p:sp>
      <p:pic>
        <p:nvPicPr>
          <p:cNvPr id="4" name="Picture 4" descr="Home">
            <a:extLst>
              <a:ext uri="{FF2B5EF4-FFF2-40B4-BE49-F238E27FC236}">
                <a16:creationId xmlns:a16="http://schemas.microsoft.com/office/drawing/2014/main" id="{13A29C38-DC4B-42B8-A160-F5EB1F45B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31" r="831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201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E388B60-0C43-437D-BD84-AF7B882EF3C9}"/>
              </a:ext>
            </a:extLst>
          </p:cNvPr>
          <p:cNvPicPr>
            <a:picLocks noGrp="1" noChangeAspect="1"/>
          </p:cNvPicPr>
          <p:nvPr>
            <p:ph idx="1"/>
          </p:nvPr>
        </p:nvPicPr>
        <p:blipFill>
          <a:blip r:embed="rId2"/>
          <a:stretch>
            <a:fillRect/>
          </a:stretch>
        </p:blipFill>
        <p:spPr>
          <a:xfrm>
            <a:off x="643467" y="1343406"/>
            <a:ext cx="10905066" cy="417118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7324E53-EE8D-064B-27F1-1BA02FB6E92E}"/>
                  </a:ext>
                </a:extLst>
              </p14:cNvPr>
              <p14:cNvContentPartPr/>
              <p14:nvPr/>
            </p14:nvContentPartPr>
            <p14:xfrm>
              <a:off x="1078894" y="4782354"/>
              <a:ext cx="9986040" cy="749520"/>
            </p14:xfrm>
          </p:contentPart>
        </mc:Choice>
        <mc:Fallback xmlns="">
          <p:pic>
            <p:nvPicPr>
              <p:cNvPr id="3" name="Ink 2">
                <a:extLst>
                  <a:ext uri="{FF2B5EF4-FFF2-40B4-BE49-F238E27FC236}">
                    <a16:creationId xmlns:a16="http://schemas.microsoft.com/office/drawing/2014/main" id="{E7324E53-EE8D-064B-27F1-1BA02FB6E92E}"/>
                  </a:ext>
                </a:extLst>
              </p:cNvPr>
              <p:cNvPicPr/>
              <p:nvPr/>
            </p:nvPicPr>
            <p:blipFill>
              <a:blip r:embed="rId4"/>
              <a:stretch>
                <a:fillRect/>
              </a:stretch>
            </p:blipFill>
            <p:spPr>
              <a:xfrm>
                <a:off x="1024894" y="4674354"/>
                <a:ext cx="10093680" cy="9651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0B19E5A5-41BB-C3A2-8534-2614981428EC}"/>
                  </a:ext>
                </a:extLst>
              </p14:cNvPr>
              <p14:cNvContentPartPr/>
              <p14:nvPr/>
            </p14:nvContentPartPr>
            <p14:xfrm>
              <a:off x="2356534" y="4939674"/>
              <a:ext cx="2984040" cy="279360"/>
            </p14:xfrm>
          </p:contentPart>
        </mc:Choice>
        <mc:Fallback xmlns="">
          <p:pic>
            <p:nvPicPr>
              <p:cNvPr id="5" name="Ink 4">
                <a:extLst>
                  <a:ext uri="{FF2B5EF4-FFF2-40B4-BE49-F238E27FC236}">
                    <a16:creationId xmlns:a16="http://schemas.microsoft.com/office/drawing/2014/main" id="{0B19E5A5-41BB-C3A2-8534-2614981428EC}"/>
                  </a:ext>
                </a:extLst>
              </p:cNvPr>
              <p:cNvPicPr/>
              <p:nvPr/>
            </p:nvPicPr>
            <p:blipFill>
              <a:blip r:embed="rId6"/>
              <a:stretch>
                <a:fillRect/>
              </a:stretch>
            </p:blipFill>
            <p:spPr>
              <a:xfrm>
                <a:off x="2302534" y="4831674"/>
                <a:ext cx="3091680" cy="495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E3215DC8-65F4-8A8F-468D-96E8AD344D5E}"/>
                  </a:ext>
                </a:extLst>
              </p14:cNvPr>
              <p14:cNvContentPartPr/>
              <p14:nvPr/>
            </p14:nvContentPartPr>
            <p14:xfrm>
              <a:off x="5203054" y="4693434"/>
              <a:ext cx="6238440" cy="537840"/>
            </p14:xfrm>
          </p:contentPart>
        </mc:Choice>
        <mc:Fallback xmlns="">
          <p:pic>
            <p:nvPicPr>
              <p:cNvPr id="6" name="Ink 5">
                <a:extLst>
                  <a:ext uri="{FF2B5EF4-FFF2-40B4-BE49-F238E27FC236}">
                    <a16:creationId xmlns:a16="http://schemas.microsoft.com/office/drawing/2014/main" id="{E3215DC8-65F4-8A8F-468D-96E8AD344D5E}"/>
                  </a:ext>
                </a:extLst>
              </p:cNvPr>
              <p:cNvPicPr/>
              <p:nvPr/>
            </p:nvPicPr>
            <p:blipFill>
              <a:blip r:embed="rId8"/>
              <a:stretch>
                <a:fillRect/>
              </a:stretch>
            </p:blipFill>
            <p:spPr>
              <a:xfrm>
                <a:off x="5149054" y="4585434"/>
                <a:ext cx="6346080" cy="753480"/>
              </a:xfrm>
              <a:prstGeom prst="rect">
                <a:avLst/>
              </a:prstGeom>
            </p:spPr>
          </p:pic>
        </mc:Fallback>
      </mc:AlternateContent>
    </p:spTree>
    <p:extLst>
      <p:ext uri="{BB962C8B-B14F-4D97-AF65-F5344CB8AC3E}">
        <p14:creationId xmlns:p14="http://schemas.microsoft.com/office/powerpoint/2010/main" val="2970696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770A33D-9F2A-41D4-A2C6-9A171B70B9C0}"/>
              </a:ext>
            </a:extLst>
          </p:cNvPr>
          <p:cNvPicPr>
            <a:picLocks noGrp="1" noChangeAspect="1"/>
          </p:cNvPicPr>
          <p:nvPr>
            <p:ph idx="1"/>
          </p:nvPr>
        </p:nvPicPr>
        <p:blipFill>
          <a:blip r:embed="rId2"/>
          <a:stretch>
            <a:fillRect/>
          </a:stretch>
        </p:blipFill>
        <p:spPr>
          <a:xfrm>
            <a:off x="643467" y="1207092"/>
            <a:ext cx="10905066" cy="4443814"/>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617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2197C4-40D6-4F62-B86C-354293CFCAF2}"/>
              </a:ext>
            </a:extLst>
          </p:cNvPr>
          <p:cNvSpPr>
            <a:spLocks noGrp="1"/>
          </p:cNvSpPr>
          <p:nvPr>
            <p:ph type="title"/>
          </p:nvPr>
        </p:nvSpPr>
        <p:spPr>
          <a:xfrm>
            <a:off x="838200" y="365125"/>
            <a:ext cx="10515600" cy="1325563"/>
          </a:xfrm>
        </p:spPr>
        <p:txBody>
          <a:bodyPr>
            <a:normAutofit/>
          </a:bodyPr>
          <a:lstStyle/>
          <a:p>
            <a:r>
              <a:rPr lang="en-GB"/>
              <a:t>Future of NHP</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4C493D-318D-4BD8-86A7-657361ADF581}"/>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000" dirty="0"/>
              <a:t>‘Bobbies on the beat’ being cut due to austerity cuts</a:t>
            </a:r>
            <a:endParaRPr lang="en-GB" sz="2000" dirty="0">
              <a:ea typeface="Calibri"/>
              <a:cs typeface="Calibri"/>
            </a:endParaRPr>
          </a:p>
          <a:p>
            <a:r>
              <a:rPr lang="en-GB" sz="2000" dirty="0"/>
              <a:t>2002-  introduction of PCSO’s - powers sufficient to deal with anti-social behaviour and minor disorder  </a:t>
            </a:r>
          </a:p>
          <a:p>
            <a:r>
              <a:rPr lang="en-GB" sz="2000" dirty="0"/>
              <a:t>PCSO’s changing profile and increase use within the community</a:t>
            </a:r>
          </a:p>
          <a:p>
            <a:r>
              <a:rPr lang="en-GB" sz="2000" dirty="0"/>
              <a:t>Why – more demand on PC’s to tackle specialist crime – county lines, terrorism, cyber crime, domestic / child abuse “high risk” </a:t>
            </a:r>
          </a:p>
          <a:p>
            <a:r>
              <a:rPr lang="en-GB" sz="2000" dirty="0"/>
              <a:t>NHP gains value in proactive policing in communities.</a:t>
            </a:r>
          </a:p>
          <a:p>
            <a:pPr lvl="1"/>
            <a:r>
              <a:rPr lang="en-GB" sz="2000" dirty="0"/>
              <a:t>Rather than just dealing with 999 calls</a:t>
            </a:r>
          </a:p>
          <a:p>
            <a:r>
              <a:rPr lang="en-GB" sz="2000" dirty="0"/>
              <a:t>Understanding of problems, partnership to help solve and understanding of that community</a:t>
            </a:r>
          </a:p>
          <a:p>
            <a:r>
              <a:rPr lang="en-GB" sz="2000" dirty="0"/>
              <a:t>BUT long-term to develop and in-depth understanding of that community and the people who live there</a:t>
            </a:r>
          </a:p>
        </p:txBody>
      </p:sp>
    </p:spTree>
    <p:extLst>
      <p:ext uri="{BB962C8B-B14F-4D97-AF65-F5344CB8AC3E}">
        <p14:creationId xmlns:p14="http://schemas.microsoft.com/office/powerpoint/2010/main" val="260289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Holding hands">
            <a:extLst>
              <a:ext uri="{FF2B5EF4-FFF2-40B4-BE49-F238E27FC236}">
                <a16:creationId xmlns:a16="http://schemas.microsoft.com/office/drawing/2014/main" id="{EB70F6F9-96C1-C5B8-33A0-EA5E9DE66D0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638" b="2092"/>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1DB1BD8-EAD1-0521-94B5-150B20DDA2C6}"/>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t>Trust in the police</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4846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93800-6E0B-8E18-8C08-7B5F01BBC22F}"/>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The miners strike 1984</a:t>
            </a:r>
          </a:p>
        </p:txBody>
      </p:sp>
      <p:cxnSp>
        <p:nvCxnSpPr>
          <p:cNvPr id="2059" name="Straight Connector 205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2" name="Picture 4" descr="The miner's strike of 1984 and the British Coal Industry | E&amp;T Magazine">
            <a:extLst>
              <a:ext uri="{FF2B5EF4-FFF2-40B4-BE49-F238E27FC236}">
                <a16:creationId xmlns:a16="http://schemas.microsoft.com/office/drawing/2014/main" id="{D4545B95-4814-9D3B-D051-180628EA30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604724"/>
            <a:ext cx="5455917" cy="3641824"/>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050" name="Picture 2" descr="The Miners' Strike 1984/85 | Thompsons Trade Union Solicitors">
            <a:extLst>
              <a:ext uri="{FF2B5EF4-FFF2-40B4-BE49-F238E27FC236}">
                <a16:creationId xmlns:a16="http://schemas.microsoft.com/office/drawing/2014/main" id="{720261CC-2E6F-C9B9-159E-FD3C856CB5E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445073" y="2611544"/>
            <a:ext cx="5455917" cy="3628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9726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D2D6B-6C5E-4301-B4EF-BBE80AF0121C}"/>
              </a:ext>
            </a:extLst>
          </p:cNvPr>
          <p:cNvSpPr>
            <a:spLocks noGrp="1"/>
          </p:cNvSpPr>
          <p:nvPr>
            <p:ph type="title"/>
          </p:nvPr>
        </p:nvSpPr>
        <p:spPr>
          <a:xfrm>
            <a:off x="686834" y="1153572"/>
            <a:ext cx="3200400" cy="4461163"/>
          </a:xfrm>
        </p:spPr>
        <p:txBody>
          <a:bodyPr>
            <a:normAutofit/>
          </a:bodyPr>
          <a:lstStyle/>
          <a:p>
            <a:r>
              <a:rPr lang="en-GB">
                <a:solidFill>
                  <a:srgbClr val="FFFFFF"/>
                </a:solidFill>
              </a:rPr>
              <a:t>Miners' Strike 1984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A7A600-74DB-4593-A301-3712570063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ea typeface="+mn-lt"/>
                <a:cs typeface="+mn-lt"/>
              </a:rPr>
              <a:t>The 1984 Miners' Strike attempt by Unions to stop the mine's closing</a:t>
            </a:r>
            <a:endParaRPr lang="en-GB" sz="2200"/>
          </a:p>
          <a:p>
            <a:r>
              <a:rPr lang="en-GB" sz="2200">
                <a:ea typeface="+mn-lt"/>
                <a:cs typeface="+mn-lt"/>
              </a:rPr>
              <a:t>March 1984 more than 187,000 miners came out on strike</a:t>
            </a:r>
          </a:p>
          <a:p>
            <a:r>
              <a:rPr lang="en-GB" sz="2200">
                <a:ea typeface="+mn-lt"/>
                <a:cs typeface="+mn-lt"/>
              </a:rPr>
              <a:t>The start of one of the most confrontational strikes with picket line violence and clashes between police and miners</a:t>
            </a:r>
            <a:endParaRPr lang="en-GB" sz="2200"/>
          </a:p>
          <a:p>
            <a:r>
              <a:rPr lang="en-GB" sz="2200">
                <a:ea typeface="+mn-lt"/>
                <a:cs typeface="+mn-lt"/>
              </a:rPr>
              <a:t>The Government branded the striking miners as "the enemy within". </a:t>
            </a:r>
            <a:endParaRPr lang="en-GB" sz="2200"/>
          </a:p>
          <a:p>
            <a:r>
              <a:rPr lang="en-GB" sz="2200">
                <a:ea typeface="+mn-lt"/>
                <a:cs typeface="+mn-lt"/>
              </a:rPr>
              <a:t>Communities fell apart by violence, poverty, differences with colleagues / "scabs" by crossing picket lines.</a:t>
            </a:r>
            <a:endParaRPr lang="en-GB" sz="2200"/>
          </a:p>
          <a:p>
            <a:r>
              <a:rPr lang="en-GB" sz="2200">
                <a:ea typeface="+mn-lt"/>
                <a:cs typeface="+mn-lt"/>
              </a:rPr>
              <a:t>When the strike ended 12 months later, it was estimated that the total cost had been £3 billion.</a:t>
            </a:r>
            <a:endParaRPr lang="en-GB" sz="2200"/>
          </a:p>
          <a:p>
            <a:r>
              <a:rPr lang="en-GB" sz="2200">
                <a:ea typeface="+mn-lt"/>
                <a:cs typeface="+mn-lt"/>
              </a:rPr>
              <a:t>Over 11,000 people had been arrested, and around 5,000 miners stood trial for a variety of offences.</a:t>
            </a:r>
            <a:endParaRPr lang="en-GB" sz="2200"/>
          </a:p>
          <a:p>
            <a:endParaRPr lang="en-GB" sz="2200"/>
          </a:p>
        </p:txBody>
      </p:sp>
      <p:sp>
        <p:nvSpPr>
          <p:cNvPr id="4" name="Slide Number Placeholder 3">
            <a:extLst>
              <a:ext uri="{FF2B5EF4-FFF2-40B4-BE49-F238E27FC236}">
                <a16:creationId xmlns:a16="http://schemas.microsoft.com/office/drawing/2014/main" id="{4CCB44FC-01A0-498D-94E9-7405A68F1F97}"/>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31</a:t>
            </a:fld>
            <a:endParaRPr lang="en-GB"/>
          </a:p>
        </p:txBody>
      </p:sp>
    </p:spTree>
    <p:extLst>
      <p:ext uri="{BB962C8B-B14F-4D97-AF65-F5344CB8AC3E}">
        <p14:creationId xmlns:p14="http://schemas.microsoft.com/office/powerpoint/2010/main" val="29707604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18CE8-08CD-4B4A-941E-94A0A429760F}"/>
              </a:ext>
            </a:extLst>
          </p:cNvPr>
          <p:cNvSpPr>
            <a:spLocks noGrp="1"/>
          </p:cNvSpPr>
          <p:nvPr>
            <p:ph type="title"/>
          </p:nvPr>
        </p:nvSpPr>
        <p:spPr>
          <a:xfrm>
            <a:off x="686834" y="1153572"/>
            <a:ext cx="3200400" cy="4461163"/>
          </a:xfrm>
        </p:spPr>
        <p:txBody>
          <a:bodyPr>
            <a:normAutofit/>
          </a:bodyPr>
          <a:lstStyle/>
          <a:p>
            <a:r>
              <a:rPr lang="en-GB">
                <a:solidFill>
                  <a:srgbClr val="FFFFFF"/>
                </a:solidFill>
              </a:rPr>
              <a:t>1984 &amp; Thatcher</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79DCEC-15CE-4D6A-9C86-A096F54E5F0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Britain close to becoming a police state when Margaret Thatcher was in charge</a:t>
            </a:r>
            <a:endParaRPr lang="en-GB" dirty="0"/>
          </a:p>
          <a:p>
            <a:r>
              <a:rPr lang="en-GB" dirty="0">
                <a:ea typeface="+mn-lt"/>
                <a:cs typeface="+mn-lt"/>
              </a:rPr>
              <a:t>Thatcher's authoritarian policies damaged the bond of trust between the police and the people</a:t>
            </a:r>
          </a:p>
          <a:p>
            <a:r>
              <a:rPr lang="en-GB" dirty="0">
                <a:ea typeface="+mn-lt"/>
                <a:cs typeface="+mn-lt"/>
              </a:rPr>
              <a:t>She turned the police into a paramilitary force </a:t>
            </a:r>
          </a:p>
          <a:p>
            <a:r>
              <a:rPr lang="en-GB" dirty="0">
                <a:ea typeface="+mn-lt"/>
                <a:cs typeface="+mn-lt"/>
              </a:rPr>
              <a:t>She took an uncommon interest in law and order acting as if she was the Home Secretary as well as the PM.</a:t>
            </a:r>
            <a:endParaRPr lang="en-GB" dirty="0"/>
          </a:p>
          <a:p>
            <a:endParaRPr lang="en-GB" dirty="0"/>
          </a:p>
        </p:txBody>
      </p:sp>
      <p:sp>
        <p:nvSpPr>
          <p:cNvPr id="4" name="Slide Number Placeholder 3">
            <a:extLst>
              <a:ext uri="{FF2B5EF4-FFF2-40B4-BE49-F238E27FC236}">
                <a16:creationId xmlns:a16="http://schemas.microsoft.com/office/drawing/2014/main" id="{752195E9-E8E6-4010-A858-CD80937733D2}"/>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32</a:t>
            </a:fld>
            <a:endParaRPr lang="en-GB"/>
          </a:p>
        </p:txBody>
      </p:sp>
    </p:spTree>
    <p:extLst>
      <p:ext uri="{BB962C8B-B14F-4D97-AF65-F5344CB8AC3E}">
        <p14:creationId xmlns:p14="http://schemas.microsoft.com/office/powerpoint/2010/main" val="2275154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61776-E365-44BD-B9A5-34ACA932C7BB}"/>
              </a:ext>
            </a:extLst>
          </p:cNvPr>
          <p:cNvSpPr>
            <a:spLocks noGrp="1"/>
          </p:cNvSpPr>
          <p:nvPr>
            <p:ph type="title"/>
          </p:nvPr>
        </p:nvSpPr>
        <p:spPr>
          <a:xfrm>
            <a:off x="686834" y="1153572"/>
            <a:ext cx="3200400" cy="4461163"/>
          </a:xfrm>
        </p:spPr>
        <p:txBody>
          <a:bodyPr>
            <a:normAutofit/>
          </a:bodyPr>
          <a:lstStyle/>
          <a:p>
            <a:r>
              <a:rPr lang="en-GB">
                <a:solidFill>
                  <a:srgbClr val="FFFFFF"/>
                </a:solidFill>
              </a:rPr>
              <a:t>Communities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72F1F4-408B-4DED-8EFD-2CC2AAC4D637}"/>
              </a:ext>
            </a:extLst>
          </p:cNvPr>
          <p:cNvSpPr>
            <a:spLocks noGrp="1"/>
          </p:cNvSpPr>
          <p:nvPr>
            <p:ph idx="1"/>
          </p:nvPr>
        </p:nvSpPr>
        <p:spPr>
          <a:xfrm>
            <a:off x="4447308" y="591344"/>
            <a:ext cx="6906491" cy="5585619"/>
          </a:xfrm>
        </p:spPr>
        <p:txBody>
          <a:bodyPr anchor="ctr">
            <a:normAutofit/>
          </a:bodyPr>
          <a:lstStyle/>
          <a:p>
            <a:r>
              <a:rPr lang="en-GB" dirty="0"/>
              <a:t>To Thatcher the miners’ strike was a war</a:t>
            </a:r>
          </a:p>
          <a:p>
            <a:r>
              <a:rPr lang="en-GB" dirty="0"/>
              <a:t>Police lost a great deal - became people to be feared, not respected</a:t>
            </a:r>
          </a:p>
          <a:p>
            <a:r>
              <a:rPr lang="en-GB" dirty="0"/>
              <a:t>There were excesses on both sides</a:t>
            </a:r>
          </a:p>
          <a:p>
            <a:pPr lvl="1"/>
            <a:r>
              <a:rPr lang="en-GB" dirty="0"/>
              <a:t>Many injuries, loss of jobs, broken communities, mental health</a:t>
            </a:r>
          </a:p>
          <a:p>
            <a:r>
              <a:rPr lang="en-GB" dirty="0"/>
              <a:t>Could have turned to a ‘police state’</a:t>
            </a:r>
          </a:p>
          <a:p>
            <a:r>
              <a:rPr lang="en-GB" dirty="0"/>
              <a:t>Police relationship with the public had been set back a long way- some places never recovered</a:t>
            </a:r>
          </a:p>
          <a:p>
            <a:pPr lvl="1"/>
            <a:r>
              <a:rPr lang="en-GB" dirty="0"/>
              <a:t>West Yorkshire</a:t>
            </a:r>
          </a:p>
        </p:txBody>
      </p:sp>
      <p:sp>
        <p:nvSpPr>
          <p:cNvPr id="4" name="Slide Number Placeholder 3">
            <a:extLst>
              <a:ext uri="{FF2B5EF4-FFF2-40B4-BE49-F238E27FC236}">
                <a16:creationId xmlns:a16="http://schemas.microsoft.com/office/drawing/2014/main" id="{C7D6851A-9001-4964-820F-09103652E08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33</a:t>
            </a:fld>
            <a:endParaRPr lang="en-GB"/>
          </a:p>
        </p:txBody>
      </p:sp>
    </p:spTree>
    <p:extLst>
      <p:ext uri="{BB962C8B-B14F-4D97-AF65-F5344CB8AC3E}">
        <p14:creationId xmlns:p14="http://schemas.microsoft.com/office/powerpoint/2010/main" val="1841870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70620-6F23-41F1-A99A-D6368360A50D}"/>
              </a:ext>
            </a:extLst>
          </p:cNvPr>
          <p:cNvSpPr>
            <a:spLocks noGrp="1"/>
          </p:cNvSpPr>
          <p:nvPr>
            <p:ph type="title"/>
          </p:nvPr>
        </p:nvSpPr>
        <p:spPr>
          <a:xfrm>
            <a:off x="686834" y="1153573"/>
            <a:ext cx="3480438" cy="3384974"/>
          </a:xfrm>
        </p:spPr>
        <p:txBody>
          <a:bodyPr>
            <a:normAutofit/>
          </a:bodyPr>
          <a:lstStyle/>
          <a:p>
            <a:r>
              <a:rPr lang="en-GB" dirty="0">
                <a:solidFill>
                  <a:srgbClr val="FFFFFF"/>
                </a:solidFill>
              </a:rPr>
              <a:t>Hillsborough April 1989 </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6">
            <a:extLst>
              <a:ext uri="{FF2B5EF4-FFF2-40B4-BE49-F238E27FC236}">
                <a16:creationId xmlns:a16="http://schemas.microsoft.com/office/drawing/2014/main" id="{47466ECA-7120-47DF-A043-915A2A72825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96 Liverpool fans dead and 766 injured</a:t>
            </a:r>
          </a:p>
          <a:p>
            <a:r>
              <a:rPr lang="en-GB" dirty="0"/>
              <a:t>Ch Supt Duckenfield &amp; Deputy Bernard Murray</a:t>
            </a:r>
          </a:p>
          <a:p>
            <a:r>
              <a:rPr lang="en-GB" dirty="0"/>
              <a:t>Tell the media, gate was "forced" by Liverpool fans</a:t>
            </a:r>
          </a:p>
          <a:p>
            <a:r>
              <a:rPr lang="en-GB" dirty="0"/>
              <a:t>Media state that fans were "drunk and ticketless" supporters. </a:t>
            </a:r>
          </a:p>
          <a:p>
            <a:r>
              <a:rPr lang="en-GB" dirty="0"/>
              <a:t>The Sun prints its now infamous front-page alleging Liverpool fans had </a:t>
            </a:r>
            <a:r>
              <a:rPr lang="en-GB" b="1" dirty="0"/>
              <a:t>"urinated on police officers"</a:t>
            </a:r>
            <a:r>
              <a:rPr lang="en-GB" dirty="0"/>
              <a:t> and </a:t>
            </a:r>
            <a:r>
              <a:rPr lang="en-GB" b="1" dirty="0"/>
              <a:t>"picked the pockets of the dead".</a:t>
            </a:r>
          </a:p>
        </p:txBody>
      </p:sp>
      <p:sp>
        <p:nvSpPr>
          <p:cNvPr id="4" name="Slide Number Placeholder 3">
            <a:extLst>
              <a:ext uri="{FF2B5EF4-FFF2-40B4-BE49-F238E27FC236}">
                <a16:creationId xmlns:a16="http://schemas.microsoft.com/office/drawing/2014/main" id="{0DF9CDB1-4739-4A79-9A0D-FD740218CB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34</a:t>
            </a:fld>
            <a:endParaRPr lang="en-GB"/>
          </a:p>
        </p:txBody>
      </p:sp>
      <p:sp>
        <p:nvSpPr>
          <p:cNvPr id="3" name="TextBox 2">
            <a:extLst>
              <a:ext uri="{FF2B5EF4-FFF2-40B4-BE49-F238E27FC236}">
                <a16:creationId xmlns:a16="http://schemas.microsoft.com/office/drawing/2014/main" id="{19D12391-0B13-3122-61FA-33E68BD9BAD5}"/>
              </a:ext>
            </a:extLst>
          </p:cNvPr>
          <p:cNvSpPr txBox="1"/>
          <p:nvPr/>
        </p:nvSpPr>
        <p:spPr>
          <a:xfrm>
            <a:off x="1694985" y="5843239"/>
            <a:ext cx="7288414" cy="646331"/>
          </a:xfrm>
          <a:prstGeom prst="rect">
            <a:avLst/>
          </a:prstGeom>
          <a:noFill/>
        </p:spPr>
        <p:txBody>
          <a:bodyPr wrap="square" rtlCol="0">
            <a:spAutoFit/>
          </a:bodyPr>
          <a:lstStyle/>
          <a:p>
            <a:r>
              <a:rPr lang="en-GB" dirty="0"/>
              <a:t>https://www.theguardian.com/uk-news/2016/apr/26/hillsborough-inquest-timeline-the-long-wait-for-justice</a:t>
            </a:r>
          </a:p>
        </p:txBody>
      </p:sp>
    </p:spTree>
    <p:extLst>
      <p:ext uri="{BB962C8B-B14F-4D97-AF65-F5344CB8AC3E}">
        <p14:creationId xmlns:p14="http://schemas.microsoft.com/office/powerpoint/2010/main" val="32741592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F8463-85F6-4880-85C8-D8E12E20C964}"/>
              </a:ext>
            </a:extLst>
          </p:cNvPr>
          <p:cNvSpPr>
            <a:spLocks noGrp="1"/>
          </p:cNvSpPr>
          <p:nvPr>
            <p:ph type="title"/>
          </p:nvPr>
        </p:nvSpPr>
        <p:spPr>
          <a:xfrm>
            <a:off x="686834" y="1153572"/>
            <a:ext cx="3200400" cy="4461163"/>
          </a:xfrm>
        </p:spPr>
        <p:txBody>
          <a:bodyPr>
            <a:normAutofit/>
          </a:bodyPr>
          <a:lstStyle/>
          <a:p>
            <a:r>
              <a:rPr lang="en-GB">
                <a:solidFill>
                  <a:srgbClr val="FFFFFF"/>
                </a:solidFill>
              </a:rPr>
              <a:t>Hillsborough April 1989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881405-1C72-4089-A5BA-EC31886308D4}"/>
              </a:ext>
            </a:extLst>
          </p:cNvPr>
          <p:cNvSpPr>
            <a:spLocks noGrp="1"/>
          </p:cNvSpPr>
          <p:nvPr>
            <p:ph idx="1"/>
          </p:nvPr>
        </p:nvSpPr>
        <p:spPr>
          <a:xfrm>
            <a:off x="4447308" y="591344"/>
            <a:ext cx="6906491" cy="5585619"/>
          </a:xfrm>
        </p:spPr>
        <p:txBody>
          <a:bodyPr anchor="ctr">
            <a:normAutofit/>
          </a:bodyPr>
          <a:lstStyle/>
          <a:p>
            <a:r>
              <a:rPr lang="en-GB" dirty="0"/>
              <a:t>First Coroner's inquests completed in 1991 ruled all the deaths accidental</a:t>
            </a:r>
          </a:p>
          <a:p>
            <a:pPr lvl="1"/>
            <a:r>
              <a:rPr lang="en-GB" dirty="0"/>
              <a:t>Families reject the findings</a:t>
            </a:r>
          </a:p>
          <a:p>
            <a:r>
              <a:rPr lang="en-GB" dirty="0"/>
              <a:t>1997 Lord Justice Stuart-Smith no justification for a new inquiry</a:t>
            </a:r>
          </a:p>
          <a:p>
            <a:r>
              <a:rPr lang="en-GB" dirty="0"/>
              <a:t>Private Prosecution against Duckenfield and his deputy Bernard Murray failed in 2000.</a:t>
            </a:r>
          </a:p>
        </p:txBody>
      </p:sp>
      <p:sp>
        <p:nvSpPr>
          <p:cNvPr id="4" name="Slide Number Placeholder 3">
            <a:extLst>
              <a:ext uri="{FF2B5EF4-FFF2-40B4-BE49-F238E27FC236}">
                <a16:creationId xmlns:a16="http://schemas.microsoft.com/office/drawing/2014/main" id="{B5C2C49F-1DC7-445C-A874-E0320F2793FC}"/>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35</a:t>
            </a:fld>
            <a:endParaRPr lang="en-GB"/>
          </a:p>
        </p:txBody>
      </p:sp>
    </p:spTree>
    <p:extLst>
      <p:ext uri="{BB962C8B-B14F-4D97-AF65-F5344CB8AC3E}">
        <p14:creationId xmlns:p14="http://schemas.microsoft.com/office/powerpoint/2010/main" val="802888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70408-57FC-4AE2-953C-6F05A1FDE752}"/>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637C89-5632-42DD-9BF2-990AB72B7AF7}"/>
              </a:ext>
            </a:extLst>
          </p:cNvPr>
          <p:cNvSpPr>
            <a:spLocks noGrp="1"/>
          </p:cNvSpPr>
          <p:nvPr>
            <p:ph idx="1"/>
          </p:nvPr>
        </p:nvSpPr>
        <p:spPr>
          <a:xfrm>
            <a:off x="4447308" y="591344"/>
            <a:ext cx="6906491" cy="5585619"/>
          </a:xfrm>
        </p:spPr>
        <p:txBody>
          <a:bodyPr anchor="ctr">
            <a:normAutofit/>
          </a:bodyPr>
          <a:lstStyle/>
          <a:p>
            <a:r>
              <a:rPr lang="en-GB" b="1" dirty="0"/>
              <a:t>September 2012:</a:t>
            </a:r>
            <a:r>
              <a:rPr lang="en-GB" dirty="0"/>
              <a:t> Independent Panel publishes report  - highly critical of Senior Officers for opening exit gates</a:t>
            </a:r>
          </a:p>
          <a:p>
            <a:r>
              <a:rPr lang="en-GB" b="1" dirty="0"/>
              <a:t>December 2012:</a:t>
            </a:r>
            <a:r>
              <a:rPr lang="en-GB" dirty="0"/>
              <a:t> The High Court quashes the original inquest verdicts. New inquest ordered. Home Secretary Theresa May announces a new police inquiry into the disaster.</a:t>
            </a:r>
          </a:p>
        </p:txBody>
      </p:sp>
      <p:sp>
        <p:nvSpPr>
          <p:cNvPr id="4" name="Slide Number Placeholder 3">
            <a:extLst>
              <a:ext uri="{FF2B5EF4-FFF2-40B4-BE49-F238E27FC236}">
                <a16:creationId xmlns:a16="http://schemas.microsoft.com/office/drawing/2014/main" id="{3DAE08FA-7976-43FF-B7C0-BA0A65F77BA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36</a:t>
            </a:fld>
            <a:endParaRPr lang="en-GB"/>
          </a:p>
        </p:txBody>
      </p:sp>
    </p:spTree>
    <p:extLst>
      <p:ext uri="{BB962C8B-B14F-4D97-AF65-F5344CB8AC3E}">
        <p14:creationId xmlns:p14="http://schemas.microsoft.com/office/powerpoint/2010/main" val="3906613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Title 1">
            <a:extLst>
              <a:ext uri="{FF2B5EF4-FFF2-40B4-BE49-F238E27FC236}">
                <a16:creationId xmlns:a16="http://schemas.microsoft.com/office/drawing/2014/main" id="{473341B5-0D3F-45DC-B39D-A94E33A4929C}"/>
              </a:ext>
            </a:extLst>
          </p:cNvPr>
          <p:cNvSpPr>
            <a:spLocks noGrp="1"/>
          </p:cNvSpPr>
          <p:nvPr>
            <p:ph type="title"/>
          </p:nvPr>
        </p:nvSpPr>
        <p:spPr>
          <a:xfrm>
            <a:off x="838200" y="365125"/>
            <a:ext cx="5387502" cy="1325563"/>
          </a:xfrm>
        </p:spPr>
        <p:txBody>
          <a:bodyPr vert="horz" lIns="91440" tIns="45720" rIns="91440" bIns="45720" rtlCol="0" anchor="ctr">
            <a:normAutofit/>
          </a:bodyPr>
          <a:lstStyle/>
          <a:p>
            <a:endParaRPr lang="en-US"/>
          </a:p>
        </p:txBody>
      </p:sp>
      <p:sp>
        <p:nvSpPr>
          <p:cNvPr id="3" name="Content Placeholder 2">
            <a:extLst>
              <a:ext uri="{FF2B5EF4-FFF2-40B4-BE49-F238E27FC236}">
                <a16:creationId xmlns:a16="http://schemas.microsoft.com/office/drawing/2014/main" id="{640EFB39-4402-445D-A2E9-2603876B940B}"/>
              </a:ext>
            </a:extLst>
          </p:cNvPr>
          <p:cNvSpPr>
            <a:spLocks noGrp="1"/>
          </p:cNvSpPr>
          <p:nvPr>
            <p:ph sz="half" idx="2"/>
          </p:nvPr>
        </p:nvSpPr>
        <p:spPr>
          <a:xfrm>
            <a:off x="838200" y="1825625"/>
            <a:ext cx="5387502" cy="4351338"/>
          </a:xfrm>
          <a:prstGeom prst="rect">
            <a:avLst/>
          </a:prstGeom>
        </p:spPr>
        <p:txBody>
          <a:bodyPr vert="horz" lIns="91440" tIns="45720" rIns="91440" bIns="45720" rtlCol="0">
            <a:normAutofit/>
          </a:bodyPr>
          <a:lstStyle/>
          <a:p>
            <a:r>
              <a:rPr lang="en-US" sz="2000" b="1"/>
              <a:t>March 2015: </a:t>
            </a:r>
            <a:r>
              <a:rPr lang="en-US" sz="2000"/>
              <a:t>Duckenfield admits his failure this "was the direct cause of the deaths”. Said he "froze" and failed to consider the consequences under pressure.</a:t>
            </a:r>
          </a:p>
          <a:p>
            <a:r>
              <a:rPr lang="en-US" sz="2000" b="1"/>
              <a:t>April 2016:</a:t>
            </a:r>
            <a:r>
              <a:rPr lang="en-US" sz="2000"/>
              <a:t> 96 who died were unlawfully killed</a:t>
            </a:r>
          </a:p>
          <a:p>
            <a:r>
              <a:rPr lang="en-US" sz="2000" b="1"/>
              <a:t>June 2017:</a:t>
            </a:r>
            <a:r>
              <a:rPr lang="en-US" sz="2000"/>
              <a:t> CPS announces David Duckenfield is to be charged with manslaughter by gross negligence</a:t>
            </a:r>
          </a:p>
          <a:p>
            <a:r>
              <a:rPr lang="en-US" sz="2000" b="1"/>
              <a:t>June 2017: </a:t>
            </a:r>
            <a:r>
              <a:rPr lang="en-US" sz="2000"/>
              <a:t>Five other men also face charges</a:t>
            </a:r>
          </a:p>
          <a:p>
            <a:r>
              <a:rPr lang="en-US" sz="2000" b="1"/>
              <a:t>November 2019:</a:t>
            </a:r>
            <a:r>
              <a:rPr lang="en-US" sz="2000"/>
              <a:t> After a six-week trial at Preston Crown Court, David Duckenfield is found not guilty of the gross negligence manslaughter </a:t>
            </a:r>
          </a:p>
        </p:txBody>
      </p:sp>
      <p:pic>
        <p:nvPicPr>
          <p:cNvPr id="5" name="Picture 4">
            <a:extLst>
              <a:ext uri="{FF2B5EF4-FFF2-40B4-BE49-F238E27FC236}">
                <a16:creationId xmlns:a16="http://schemas.microsoft.com/office/drawing/2014/main" id="{7CF350E8-24EC-41B7-BDAC-2B1D2F9D5115}"/>
              </a:ext>
            </a:extLst>
          </p:cNvPr>
          <p:cNvPicPr>
            <a:picLocks noChangeAspect="1"/>
          </p:cNvPicPr>
          <p:nvPr/>
        </p:nvPicPr>
        <p:blipFill rotWithShape="1">
          <a:blip r:embed="rId3"/>
          <a:srcRect l="4187" r="25534"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1B66CE63-73A1-4FE6-92DF-7132DBCF7CF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a:solidFill>
                  <a:srgbClr val="FFFFFF"/>
                </a:solidFill>
                <a:latin typeface="Calibri" panose="020F0502020204030204"/>
              </a:rPr>
              <a:pPr>
                <a:spcAft>
                  <a:spcPts val="600"/>
                </a:spcAft>
                <a:defRPr/>
              </a:pPr>
              <a:t>37</a:t>
            </a:fld>
            <a:endParaRPr lang="en-US">
              <a:solidFill>
                <a:srgbClr val="FFFFFF"/>
              </a:solidFill>
              <a:latin typeface="Calibri" panose="020F0502020204030204"/>
            </a:endParaRPr>
          </a:p>
        </p:txBody>
      </p:sp>
    </p:spTree>
    <p:extLst>
      <p:ext uri="{BB962C8B-B14F-4D97-AF65-F5344CB8AC3E}">
        <p14:creationId xmlns:p14="http://schemas.microsoft.com/office/powerpoint/2010/main" val="2185616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D6BE17A-5E84-40F6-A129-77D0FBA826FA}"/>
              </a:ext>
            </a:extLst>
          </p:cNvPr>
          <p:cNvSpPr>
            <a:spLocks noGrp="1"/>
          </p:cNvSpPr>
          <p:nvPr>
            <p:ph type="title"/>
          </p:nvPr>
        </p:nvSpPr>
        <p:spPr>
          <a:xfrm>
            <a:off x="838200" y="365125"/>
            <a:ext cx="5393361" cy="1325563"/>
          </a:xfrm>
          <a:prstGeom prst="rect">
            <a:avLst/>
          </a:prstGeom>
        </p:spPr>
        <p:txBody>
          <a:bodyPr vert="horz" lIns="91440" tIns="45720" rIns="91440" bIns="45720" rtlCol="0" anchor="ctr">
            <a:normAutofit/>
          </a:bodyPr>
          <a:lstStyle/>
          <a:p>
            <a:r>
              <a:rPr lang="en-US" dirty="0"/>
              <a:t>After The Disaster</a:t>
            </a:r>
          </a:p>
        </p:txBody>
      </p:sp>
      <p:sp>
        <p:nvSpPr>
          <p:cNvPr id="3" name="Content Placeholder 2">
            <a:extLst>
              <a:ext uri="{FF2B5EF4-FFF2-40B4-BE49-F238E27FC236}">
                <a16:creationId xmlns:a16="http://schemas.microsoft.com/office/drawing/2014/main" id="{B63F01F0-A9E2-43CC-BB2E-5374168092F2}"/>
              </a:ext>
            </a:extLst>
          </p:cNvPr>
          <p:cNvSpPr>
            <a:spLocks noGrp="1"/>
          </p:cNvSpPr>
          <p:nvPr>
            <p:ph sz="half" idx="1"/>
          </p:nvPr>
        </p:nvSpPr>
        <p:spPr>
          <a:xfrm>
            <a:off x="838200" y="1825625"/>
            <a:ext cx="5393361" cy="4351338"/>
          </a:xfrm>
          <a:prstGeom prst="rect">
            <a:avLst/>
          </a:prstGeom>
        </p:spPr>
        <p:txBody>
          <a:bodyPr vert="horz" lIns="91440" tIns="45720" rIns="91440" bIns="45720" rtlCol="0">
            <a:normAutofit/>
          </a:bodyPr>
          <a:lstStyle/>
          <a:p>
            <a:r>
              <a:rPr lang="en-US" dirty="0"/>
              <a:t>Police showed lack of respect and trust</a:t>
            </a:r>
          </a:p>
          <a:p>
            <a:r>
              <a:rPr lang="en-US" dirty="0"/>
              <a:t>Did not act in a professional way</a:t>
            </a:r>
          </a:p>
          <a:p>
            <a:r>
              <a:rPr lang="en-US" dirty="0"/>
              <a:t>Statements from both police &amp; public were changed</a:t>
            </a:r>
          </a:p>
          <a:p>
            <a:r>
              <a:rPr lang="en-US" dirty="0"/>
              <a:t>Fellow police officers said the police let down the public</a:t>
            </a:r>
          </a:p>
          <a:p>
            <a:endParaRPr lang="en-US"/>
          </a:p>
        </p:txBody>
      </p:sp>
      <p:pic>
        <p:nvPicPr>
          <p:cNvPr id="6" name="Picture 5" descr="A close up of a newspaper&#10;&#10;Description generated with high confidence">
            <a:extLst>
              <a:ext uri="{FF2B5EF4-FFF2-40B4-BE49-F238E27FC236}">
                <a16:creationId xmlns:a16="http://schemas.microsoft.com/office/drawing/2014/main" id="{78763E76-E71B-492F-B4E4-3212CBACAB4C}"/>
              </a:ext>
            </a:extLst>
          </p:cNvPr>
          <p:cNvPicPr>
            <a:picLocks noChangeAspect="1"/>
          </p:cNvPicPr>
          <p:nvPr/>
        </p:nvPicPr>
        <p:blipFill rotWithShape="1">
          <a:blip r:embed="rId2"/>
          <a:srcRect l="9890" r="27198"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4" name="Slide Number Placeholder 3">
            <a:extLst>
              <a:ext uri="{FF2B5EF4-FFF2-40B4-BE49-F238E27FC236}">
                <a16:creationId xmlns:a16="http://schemas.microsoft.com/office/drawing/2014/main" id="{44C82FB0-4994-4DC9-928E-610AD9823772}"/>
              </a:ext>
            </a:extLst>
          </p:cNvPr>
          <p:cNvSpPr>
            <a:spLocks noGrp="1"/>
          </p:cNvSpPr>
          <p:nvPr>
            <p:ph type="sldNum" sz="quarter" idx="12"/>
          </p:nvPr>
        </p:nvSpPr>
        <p:spPr>
          <a:xfrm>
            <a:off x="8610600" y="6356349"/>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dirty="0" smtClean="0">
                <a:solidFill>
                  <a:prstClr val="black">
                    <a:tint val="75000"/>
                  </a:prstClr>
                </a:solidFill>
                <a:latin typeface="Calibri" panose="020F0502020204030204"/>
              </a:rPr>
              <a:pPr>
                <a:spcAft>
                  <a:spcPts val="600"/>
                </a:spcAft>
                <a:defRPr/>
              </a:pPr>
              <a:t>38</a:t>
            </a:fld>
            <a:endParaRPr lang="en-US" dirty="0">
              <a:solidFill>
                <a:prstClr val="black">
                  <a:tint val="75000"/>
                </a:prstClr>
              </a:solidFill>
              <a:latin typeface="Calibri" panose="020F0502020204030204"/>
            </a:endParaRPr>
          </a:p>
        </p:txBody>
      </p:sp>
      <p:sp>
        <p:nvSpPr>
          <p:cNvPr id="1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95595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69C4-3B2F-4518-ADA6-E10D6C1BB2E4}"/>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DBB54FCF-02A4-4009-86EB-4C0DF80A35F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Sir Bernard told his correspondent, who had lost a friend in the disaster: </a:t>
            </a:r>
            <a:r>
              <a:rPr lang="en-GB" b="1" i="1" dirty="0">
                <a:ea typeface="+mn-lt"/>
                <a:cs typeface="+mn-lt"/>
              </a:rPr>
              <a:t>“Liverpool should shut up about Hillsborough.”</a:t>
            </a:r>
            <a:endParaRPr lang="en-US" i="1">
              <a:ea typeface="+mn-lt"/>
              <a:cs typeface="+mn-lt"/>
            </a:endParaRPr>
          </a:p>
          <a:p>
            <a:r>
              <a:rPr lang="en-GB" dirty="0">
                <a:ea typeface="+mn-lt"/>
                <a:cs typeface="+mn-lt"/>
              </a:rPr>
              <a:t>Lord Justice Stuart-Smith who meet </a:t>
            </a:r>
            <a:r>
              <a:rPr lang="en-GB">
                <a:ea typeface="+mn-lt"/>
                <a:cs typeface="+mn-lt"/>
              </a:rPr>
              <a:t>bereaved relatives jokingly stated whether "</a:t>
            </a:r>
            <a:r>
              <a:rPr lang="en-GB" b="1" i="1" dirty="0">
                <a:ea typeface="+mn-lt"/>
                <a:cs typeface="+mn-lt"/>
              </a:rPr>
              <a:t>some families were going to turn up </a:t>
            </a:r>
            <a:r>
              <a:rPr lang="en-GB" b="1" i="1">
                <a:ea typeface="+mn-lt"/>
                <a:cs typeface="+mn-lt"/>
              </a:rPr>
              <a:t>late, like Liverpool fans</a:t>
            </a:r>
            <a:r>
              <a:rPr lang="en-GB" b="1" i="1" dirty="0">
                <a:ea typeface="+mn-lt"/>
                <a:cs typeface="+mn-lt"/>
              </a:rPr>
              <a:t>”</a:t>
            </a:r>
            <a:endParaRPr lang="en-US" b="1" i="1">
              <a:ea typeface="+mn-lt"/>
              <a:cs typeface="+mn-lt"/>
            </a:endParaRPr>
          </a:p>
          <a:p>
            <a:endParaRPr lang="en-GB" dirty="0"/>
          </a:p>
        </p:txBody>
      </p:sp>
      <p:sp>
        <p:nvSpPr>
          <p:cNvPr id="4" name="Slide Number Placeholder 3">
            <a:extLst>
              <a:ext uri="{FF2B5EF4-FFF2-40B4-BE49-F238E27FC236}">
                <a16:creationId xmlns:a16="http://schemas.microsoft.com/office/drawing/2014/main" id="{F3F51164-1B5D-4F68-867D-AB89E8A9E25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39</a:t>
            </a:fld>
            <a:endParaRPr lang="en-GB" dirty="0"/>
          </a:p>
        </p:txBody>
      </p:sp>
    </p:spTree>
    <p:extLst>
      <p:ext uri="{BB962C8B-B14F-4D97-AF65-F5344CB8AC3E}">
        <p14:creationId xmlns:p14="http://schemas.microsoft.com/office/powerpoint/2010/main" val="1054977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247BB-5B5B-471E-A581-AF349420FC66}"/>
              </a:ext>
            </a:extLst>
          </p:cNvPr>
          <p:cNvSpPr>
            <a:spLocks noGrp="1"/>
          </p:cNvSpPr>
          <p:nvPr>
            <p:ph type="title"/>
          </p:nvPr>
        </p:nvSpPr>
        <p:spPr>
          <a:xfrm>
            <a:off x="804672" y="798445"/>
            <a:ext cx="4803636" cy="1311664"/>
          </a:xfrm>
          <a:prstGeom prst="rect">
            <a:avLst/>
          </a:prstGeom>
        </p:spPr>
        <p:txBody>
          <a:bodyPr vert="horz" lIns="91440" tIns="45720" rIns="91440" bIns="45720" rtlCol="0" anchor="b">
            <a:normAutofit/>
          </a:bodyPr>
          <a:lstStyle/>
          <a:p>
            <a:r>
              <a:rPr lang="en-US" sz="3600">
                <a:solidFill>
                  <a:schemeClr val="tx2"/>
                </a:solidFill>
              </a:rPr>
              <a:t>Brixton Riots 1981</a:t>
            </a:r>
          </a:p>
        </p:txBody>
      </p:sp>
      <p:sp>
        <p:nvSpPr>
          <p:cNvPr id="3" name="Content Placeholder 2">
            <a:extLst>
              <a:ext uri="{FF2B5EF4-FFF2-40B4-BE49-F238E27FC236}">
                <a16:creationId xmlns:a16="http://schemas.microsoft.com/office/drawing/2014/main" id="{0028916A-51D0-4FE9-A115-3E5EFE192FBC}"/>
              </a:ext>
            </a:extLst>
          </p:cNvPr>
          <p:cNvSpPr>
            <a:spLocks noGrp="1"/>
          </p:cNvSpPr>
          <p:nvPr>
            <p:ph sz="half" idx="1"/>
          </p:nvPr>
        </p:nvSpPr>
        <p:spPr>
          <a:xfrm>
            <a:off x="804672" y="2272143"/>
            <a:ext cx="4706803" cy="3788830"/>
          </a:xfrm>
          <a:prstGeom prst="rect">
            <a:avLst/>
          </a:prstGeom>
        </p:spPr>
        <p:txBody>
          <a:bodyPr vert="horz" lIns="91440" tIns="45720" rIns="91440" bIns="45720" rtlCol="0" anchor="ctr">
            <a:normAutofit/>
          </a:bodyPr>
          <a:lstStyle/>
          <a:p>
            <a:pPr fontAlgn="base"/>
            <a:r>
              <a:rPr lang="en-US" sz="1800">
                <a:solidFill>
                  <a:schemeClr val="tx2"/>
                </a:solidFill>
              </a:rPr>
              <a:t>Op Swamp - 950 people stopped and searched over five days </a:t>
            </a:r>
          </a:p>
          <a:p>
            <a:pPr fontAlgn="base"/>
            <a:r>
              <a:rPr lang="en-US" sz="1800">
                <a:solidFill>
                  <a:schemeClr val="tx2"/>
                </a:solidFill>
              </a:rPr>
              <a:t>Local black man was stabbed and not received correct medical attention having been taken to custody</a:t>
            </a:r>
          </a:p>
          <a:p>
            <a:pPr fontAlgn="base"/>
            <a:r>
              <a:rPr lang="en-US" sz="1800">
                <a:solidFill>
                  <a:schemeClr val="tx2"/>
                </a:solidFill>
              </a:rPr>
              <a:t>Sparked the 5,000-strong riot</a:t>
            </a:r>
          </a:p>
          <a:p>
            <a:pPr fontAlgn="base"/>
            <a:r>
              <a:rPr lang="en-US" sz="1800">
                <a:solidFill>
                  <a:schemeClr val="tx2"/>
                </a:solidFill>
              </a:rPr>
              <a:t>279 police and 45 members of the public were injured</a:t>
            </a:r>
          </a:p>
          <a:p>
            <a:pPr fontAlgn="base"/>
            <a:r>
              <a:rPr lang="en-US" sz="1800">
                <a:solidFill>
                  <a:schemeClr val="tx2"/>
                </a:solidFill>
              </a:rPr>
              <a:t>Hundreds of buildings were burned, petrol bombs were hurled at police and shops were looted </a:t>
            </a:r>
          </a:p>
          <a:p>
            <a:endParaRPr lang="en-US" sz="1800">
              <a:solidFill>
                <a:schemeClr val="tx2"/>
              </a:solidFill>
            </a:endParaRPr>
          </a:p>
          <a:p>
            <a:endParaRPr lang="en-US" sz="1800">
              <a:solidFill>
                <a:schemeClr val="tx2"/>
              </a:solidFill>
            </a:endParaRPr>
          </a:p>
        </p:txBody>
      </p:sp>
      <p:pic>
        <p:nvPicPr>
          <p:cNvPr id="1026" name="Picture 2">
            <a:extLst>
              <a:ext uri="{FF2B5EF4-FFF2-40B4-BE49-F238E27FC236}">
                <a16:creationId xmlns:a16="http://schemas.microsoft.com/office/drawing/2014/main" id="{CD16E03F-7EC1-4946-947F-1CB84B6B2C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22" r="19148" b="2"/>
          <a:stretch/>
        </p:blipFill>
        <p:spPr bwMode="auto">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rgbClr val="FFFFFF"/>
          </a:solidFill>
        </p:spPr>
      </p:pic>
      <p:grpSp>
        <p:nvGrpSpPr>
          <p:cNvPr id="1033" name="Group 1032">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1034" name="Freeform: Shape 1033">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037" name="Freeform: Shape 1036">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dirty="0"/>
            </a:p>
          </p:txBody>
        </p:sp>
      </p:grpSp>
      <p:sp>
        <p:nvSpPr>
          <p:cNvPr id="4" name="Slide Number Placeholder 3">
            <a:extLst>
              <a:ext uri="{FF2B5EF4-FFF2-40B4-BE49-F238E27FC236}">
                <a16:creationId xmlns:a16="http://schemas.microsoft.com/office/drawing/2014/main" id="{9E6B4784-5EF1-4DE2-8111-DD47D439A16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dirty="0">
                <a:solidFill>
                  <a:prstClr val="black">
                    <a:tint val="75000"/>
                  </a:prstClr>
                </a:solidFill>
                <a:latin typeface="Calibri" panose="020F0502020204030204"/>
              </a:rPr>
              <a:pPr>
                <a:spcAft>
                  <a:spcPts val="600"/>
                </a:spcAft>
                <a:defRPr/>
              </a:pPr>
              <a:t>40</a:t>
            </a:fld>
            <a:endParaRPr lang="en-US" dirty="0">
              <a:solidFill>
                <a:prstClr val="black">
                  <a:tint val="75000"/>
                </a:prstClr>
              </a:solidFill>
              <a:latin typeface="Calibri" panose="020F0502020204030204"/>
            </a:endParaRPr>
          </a:p>
        </p:txBody>
      </p:sp>
      <p:sp>
        <p:nvSpPr>
          <p:cNvPr id="5" name="TextBox 4">
            <a:extLst>
              <a:ext uri="{FF2B5EF4-FFF2-40B4-BE49-F238E27FC236}">
                <a16:creationId xmlns:a16="http://schemas.microsoft.com/office/drawing/2014/main" id="{857F567A-C254-B636-6370-CA88A37574AC}"/>
              </a:ext>
            </a:extLst>
          </p:cNvPr>
          <p:cNvSpPr txBox="1"/>
          <p:nvPr/>
        </p:nvSpPr>
        <p:spPr>
          <a:xfrm>
            <a:off x="713678" y="5720576"/>
            <a:ext cx="6924907" cy="1200329"/>
          </a:xfrm>
          <a:prstGeom prst="rect">
            <a:avLst/>
          </a:prstGeom>
          <a:noFill/>
        </p:spPr>
        <p:txBody>
          <a:bodyPr wrap="square" rtlCol="0">
            <a:spAutoFit/>
          </a:bodyPr>
          <a:lstStyle/>
          <a:p>
            <a:r>
              <a:rPr lang="en-GB" dirty="0"/>
              <a:t>https://www.google.co.uk/search?q=brixton+riots&amp;source=lnms&amp;tbm=vid&amp;sa=X&amp;ved=2ahUKEwjXg_r7_ab9AhUdTEEAHVkXCbkQ_AUoA3oECAEQBQ&amp;biw=1536&amp;bih=688&amp;dpr=1.25#fpstate=ive&amp;vld=cid:4ae540c9,vid:AGrBIwt1YMg</a:t>
            </a:r>
          </a:p>
        </p:txBody>
      </p:sp>
    </p:spTree>
    <p:extLst>
      <p:ext uri="{BB962C8B-B14F-4D97-AF65-F5344CB8AC3E}">
        <p14:creationId xmlns:p14="http://schemas.microsoft.com/office/powerpoint/2010/main" val="2634172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8E2D1CC-0E25-48A3-8895-8AC872246CB9}"/>
              </a:ext>
            </a:extLst>
          </p:cNvPr>
          <p:cNvSpPr>
            <a:spLocks noGrp="1"/>
          </p:cNvSpPr>
          <p:nvPr>
            <p:ph type="title"/>
          </p:nvPr>
        </p:nvSpPr>
        <p:spPr>
          <a:xfrm>
            <a:off x="838200" y="643467"/>
            <a:ext cx="2951205" cy="5571066"/>
          </a:xfrm>
        </p:spPr>
        <p:txBody>
          <a:bodyPr>
            <a:normAutofit/>
          </a:bodyPr>
          <a:lstStyle/>
          <a:p>
            <a:r>
              <a:rPr lang="en-GB" sz="4100">
                <a:solidFill>
                  <a:srgbClr val="FFFFFF"/>
                </a:solidFill>
              </a:rPr>
              <a:t>Relationships </a:t>
            </a:r>
          </a:p>
        </p:txBody>
      </p:sp>
      <p:sp>
        <p:nvSpPr>
          <p:cNvPr id="4" name="Slide Number Placeholder 3">
            <a:extLst>
              <a:ext uri="{FF2B5EF4-FFF2-40B4-BE49-F238E27FC236}">
                <a16:creationId xmlns:a16="http://schemas.microsoft.com/office/drawing/2014/main" id="{43A22CC2-B561-4A42-AECD-5AA075278E7E}"/>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solidFill>
                  <a:srgbClr val="898989"/>
                </a:solidFill>
              </a:rPr>
              <a:pPr>
                <a:spcAft>
                  <a:spcPts val="600"/>
                </a:spcAft>
              </a:pPr>
              <a:t>41</a:t>
            </a:fld>
            <a:endParaRPr lang="en-GB">
              <a:solidFill>
                <a:srgbClr val="898989"/>
              </a:solidFill>
            </a:endParaRPr>
          </a:p>
        </p:txBody>
      </p:sp>
      <p:graphicFrame>
        <p:nvGraphicFramePr>
          <p:cNvPr id="19" name="Content Placeholder 2">
            <a:extLst>
              <a:ext uri="{FF2B5EF4-FFF2-40B4-BE49-F238E27FC236}">
                <a16:creationId xmlns:a16="http://schemas.microsoft.com/office/drawing/2014/main" id="{00626C98-C7D3-ABC6-7BDC-CE70FFF13F5F}"/>
              </a:ext>
            </a:extLst>
          </p:cNvPr>
          <p:cNvGraphicFramePr>
            <a:graphicFrameLocks noGrp="1"/>
          </p:cNvGraphicFramePr>
          <p:nvPr>
            <p:ph idx="1"/>
            <p:extLst>
              <p:ext uri="{D42A27DB-BD31-4B8C-83A1-F6EECF244321}">
                <p14:modId xmlns:p14="http://schemas.microsoft.com/office/powerpoint/2010/main" val="16714876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61300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10F93F9-805B-44D9-BE83-8349AAF6C072}"/>
              </a:ext>
            </a:extLst>
          </p:cNvPr>
          <p:cNvSpPr>
            <a:spLocks noGrp="1"/>
          </p:cNvSpPr>
          <p:nvPr>
            <p:ph type="title"/>
          </p:nvPr>
        </p:nvSpPr>
        <p:spPr>
          <a:xfrm>
            <a:off x="838200" y="643467"/>
            <a:ext cx="2951205" cy="5571066"/>
          </a:xfrm>
        </p:spPr>
        <p:txBody>
          <a:bodyPr>
            <a:normAutofit/>
          </a:bodyPr>
          <a:lstStyle/>
          <a:p>
            <a:r>
              <a:rPr lang="en-GB" sz="4100" dirty="0">
                <a:solidFill>
                  <a:srgbClr val="FFFFFF"/>
                </a:solidFill>
              </a:rPr>
              <a:t>Relationships</a:t>
            </a:r>
          </a:p>
        </p:txBody>
      </p:sp>
      <p:sp>
        <p:nvSpPr>
          <p:cNvPr id="4" name="Slide Number Placeholder 3">
            <a:extLst>
              <a:ext uri="{FF2B5EF4-FFF2-40B4-BE49-F238E27FC236}">
                <a16:creationId xmlns:a16="http://schemas.microsoft.com/office/drawing/2014/main" id="{1ABA4FE5-2D8F-4323-B82D-283C125D119F}"/>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dirty="0">
                <a:solidFill>
                  <a:srgbClr val="898989"/>
                </a:solidFill>
              </a:rPr>
              <a:pPr>
                <a:spcAft>
                  <a:spcPts val="600"/>
                </a:spcAft>
              </a:pPr>
              <a:t>42</a:t>
            </a:fld>
            <a:endParaRPr lang="en-GB" dirty="0">
              <a:solidFill>
                <a:srgbClr val="898989"/>
              </a:solidFill>
            </a:endParaRPr>
          </a:p>
        </p:txBody>
      </p:sp>
      <p:graphicFrame>
        <p:nvGraphicFramePr>
          <p:cNvPr id="19" name="Content Placeholder 2">
            <a:extLst>
              <a:ext uri="{FF2B5EF4-FFF2-40B4-BE49-F238E27FC236}">
                <a16:creationId xmlns:a16="http://schemas.microsoft.com/office/drawing/2014/main" id="{DD603173-47A6-BF10-0B22-211FEC12CB35}"/>
              </a:ext>
            </a:extLst>
          </p:cNvPr>
          <p:cNvGraphicFramePr>
            <a:graphicFrameLocks noGrp="1"/>
          </p:cNvGraphicFramePr>
          <p:nvPr>
            <p:ph idx="1"/>
            <p:extLst>
              <p:ext uri="{D42A27DB-BD31-4B8C-83A1-F6EECF244321}">
                <p14:modId xmlns:p14="http://schemas.microsoft.com/office/powerpoint/2010/main" val="9072729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63203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C8D41-01EE-4611-AA59-8399F924A8D4}"/>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Stephen Lawrence</a:t>
            </a:r>
          </a:p>
        </p:txBody>
      </p:sp>
      <p:sp>
        <p:nvSpPr>
          <p:cNvPr id="4" name="Slide Number Placeholder 3">
            <a:extLst>
              <a:ext uri="{FF2B5EF4-FFF2-40B4-BE49-F238E27FC236}">
                <a16:creationId xmlns:a16="http://schemas.microsoft.com/office/drawing/2014/main" id="{989B2025-4550-49D3-BB55-CF833E7BE3F2}"/>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dirty="0" smtClean="0"/>
              <a:pPr>
                <a:spcAft>
                  <a:spcPts val="600"/>
                </a:spcAft>
              </a:pPr>
              <a:t>43</a:t>
            </a:fld>
            <a:endParaRPr lang="en-GB" dirty="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024348-A468-439D-8718-68C6E809D873}"/>
              </a:ext>
            </a:extLst>
          </p:cNvPr>
          <p:cNvSpPr>
            <a:spLocks noGrp="1"/>
          </p:cNvSpPr>
          <p:nvPr>
            <p:ph idx="1"/>
          </p:nvPr>
        </p:nvSpPr>
        <p:spPr>
          <a:xfrm>
            <a:off x="4447308" y="591344"/>
            <a:ext cx="6906491" cy="5585619"/>
          </a:xfrm>
        </p:spPr>
        <p:txBody>
          <a:bodyPr anchor="ctr">
            <a:normAutofit/>
          </a:bodyPr>
          <a:lstStyle/>
          <a:p>
            <a:r>
              <a:rPr lang="en-GB" sz="1700" dirty="0"/>
              <a:t>April 22 1993 stabbed wating for a bus</a:t>
            </a:r>
          </a:p>
          <a:p>
            <a:r>
              <a:rPr lang="en-GB" sz="1700" dirty="0"/>
              <a:t>Was a racist attack obvious from the start</a:t>
            </a:r>
          </a:p>
          <a:p>
            <a:r>
              <a:rPr lang="en-GB" sz="1700" dirty="0"/>
              <a:t>Metropolitan police officer formed the view that this was a drug-related killing</a:t>
            </a:r>
          </a:p>
          <a:p>
            <a:r>
              <a:rPr lang="en-GB" sz="1700" dirty="0"/>
              <a:t>Suspicion that the investigation had been hampered – relationship between a detective and Norris’ father</a:t>
            </a:r>
          </a:p>
          <a:p>
            <a:r>
              <a:rPr lang="en-GB" sz="1700" dirty="0"/>
              <a:t>Daily Mail – ‘Murderers sue us if we are wrong’</a:t>
            </a:r>
          </a:p>
          <a:p>
            <a:r>
              <a:rPr lang="en-GB" sz="1700" dirty="0"/>
              <a:t>Macpherson Enquiry</a:t>
            </a:r>
          </a:p>
          <a:p>
            <a:pPr lvl="1"/>
            <a:r>
              <a:rPr lang="en-GB" sz="1700" dirty="0"/>
              <a:t>Made 70 recommendations of which 67 of them had produced specific changes in practice/ law within two years of the report’s publication</a:t>
            </a:r>
          </a:p>
          <a:p>
            <a:endParaRPr lang="en-GB" sz="1700"/>
          </a:p>
        </p:txBody>
      </p:sp>
    </p:spTree>
    <p:extLst>
      <p:ext uri="{BB962C8B-B14F-4D97-AF65-F5344CB8AC3E}">
        <p14:creationId xmlns:p14="http://schemas.microsoft.com/office/powerpoint/2010/main" val="2802794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4F97B-70B6-4309-83E5-E50B09F4BF48}"/>
              </a:ext>
            </a:extLst>
          </p:cNvPr>
          <p:cNvSpPr>
            <a:spLocks noGrp="1"/>
          </p:cNvSpPr>
          <p:nvPr>
            <p:ph type="title"/>
          </p:nvPr>
        </p:nvSpPr>
        <p:spPr>
          <a:xfrm>
            <a:off x="686834" y="591344"/>
            <a:ext cx="3200400" cy="5585619"/>
          </a:xfrm>
        </p:spPr>
        <p:txBody>
          <a:bodyPr>
            <a:normAutofit/>
          </a:bodyPr>
          <a:lstStyle/>
          <a:p>
            <a:endParaRPr lang="en-GB">
              <a:solidFill>
                <a:srgbClr val="FFFFFF"/>
              </a:solidFill>
            </a:endParaRPr>
          </a:p>
        </p:txBody>
      </p:sp>
      <p:sp>
        <p:nvSpPr>
          <p:cNvPr id="4" name="Slide Number Placeholder 3">
            <a:extLst>
              <a:ext uri="{FF2B5EF4-FFF2-40B4-BE49-F238E27FC236}">
                <a16:creationId xmlns:a16="http://schemas.microsoft.com/office/drawing/2014/main" id="{8AB06D3E-381E-4D40-96A8-F23DAF2F0460}"/>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dirty="0" smtClean="0"/>
              <a:pPr>
                <a:spcAft>
                  <a:spcPts val="600"/>
                </a:spcAft>
              </a:pPr>
              <a:t>44</a:t>
            </a:fld>
            <a:endParaRPr lang="en-GB" dirty="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6CC56F-6DA5-4840-8EBC-2A702950DDE8}"/>
              </a:ext>
            </a:extLst>
          </p:cNvPr>
          <p:cNvSpPr>
            <a:spLocks noGrp="1"/>
          </p:cNvSpPr>
          <p:nvPr>
            <p:ph idx="1"/>
          </p:nvPr>
        </p:nvSpPr>
        <p:spPr>
          <a:xfrm>
            <a:off x="4447308" y="591344"/>
            <a:ext cx="6906491" cy="5585619"/>
          </a:xfrm>
        </p:spPr>
        <p:txBody>
          <a:bodyPr anchor="ctr">
            <a:normAutofit/>
          </a:bodyPr>
          <a:lstStyle/>
          <a:p>
            <a:pPr fontAlgn="base"/>
            <a:r>
              <a:rPr lang="en-GB" dirty="0"/>
              <a:t>Three decades on its identified that the Met has improved - but have a way to go.</a:t>
            </a:r>
          </a:p>
          <a:p>
            <a:pPr fontAlgn="base"/>
            <a:r>
              <a:rPr lang="en-GB" dirty="0"/>
              <a:t>"</a:t>
            </a:r>
            <a:r>
              <a:rPr lang="en-GB" i="1" dirty="0"/>
              <a:t>There is much better liaison compared to 30 years ago. But they need to interact even more”.</a:t>
            </a:r>
          </a:p>
          <a:p>
            <a:endParaRPr lang="en-GB" dirty="0"/>
          </a:p>
        </p:txBody>
      </p:sp>
    </p:spTree>
    <p:extLst>
      <p:ext uri="{BB962C8B-B14F-4D97-AF65-F5344CB8AC3E}">
        <p14:creationId xmlns:p14="http://schemas.microsoft.com/office/powerpoint/2010/main" val="30538683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E0FC4-F887-47A3-B935-97FD2EF111C1}"/>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Mark Duggan- 2011</a:t>
            </a:r>
          </a:p>
        </p:txBody>
      </p:sp>
      <p:pic>
        <p:nvPicPr>
          <p:cNvPr id="5" name="Content Placeholder 4" descr="A person wearing a hoodie&#10;&#10;Description automatically generated with low confidence">
            <a:extLst>
              <a:ext uri="{FF2B5EF4-FFF2-40B4-BE49-F238E27FC236}">
                <a16:creationId xmlns:a16="http://schemas.microsoft.com/office/drawing/2014/main" id="{5A4AB80C-B077-40F1-B260-ECC38894D11F}"/>
              </a:ext>
            </a:extLst>
          </p:cNvPr>
          <p:cNvPicPr>
            <a:picLocks noChangeAspect="1"/>
          </p:cNvPicPr>
          <p:nvPr/>
        </p:nvPicPr>
        <p:blipFill rotWithShape="1">
          <a:blip r:embed="rId3"/>
          <a:srcRect t="1298" r="3" b="884"/>
          <a:stretch/>
        </p:blipFill>
        <p:spPr>
          <a:xfrm>
            <a:off x="841248" y="2516777"/>
            <a:ext cx="6236208" cy="3660185"/>
          </a:xfrm>
          <a:prstGeom prst="rect">
            <a:avLst/>
          </a:prstGeom>
        </p:spPr>
      </p:pic>
      <p:sp>
        <p:nvSpPr>
          <p:cNvPr id="16" name="Content Placeholder 15">
            <a:extLst>
              <a:ext uri="{FF2B5EF4-FFF2-40B4-BE49-F238E27FC236}">
                <a16:creationId xmlns:a16="http://schemas.microsoft.com/office/drawing/2014/main" id="{229719A1-EF46-A345-B55A-E31681299135}"/>
              </a:ext>
            </a:extLst>
          </p:cNvPr>
          <p:cNvSpPr>
            <a:spLocks noGrp="1"/>
          </p:cNvSpPr>
          <p:nvPr>
            <p:ph idx="1"/>
          </p:nvPr>
        </p:nvSpPr>
        <p:spPr>
          <a:xfrm>
            <a:off x="7546848" y="2516777"/>
            <a:ext cx="3803904" cy="3660185"/>
          </a:xfrm>
        </p:spPr>
        <p:txBody>
          <a:bodyPr anchor="ctr">
            <a:normAutofit/>
          </a:bodyPr>
          <a:lstStyle/>
          <a:p>
            <a:r>
              <a:rPr lang="en-US" sz="2200" dirty="0"/>
              <a:t>Shot by armed police in minicab</a:t>
            </a:r>
          </a:p>
          <a:p>
            <a:r>
              <a:rPr lang="en-US" sz="2200" dirty="0"/>
              <a:t>Gun found 7 meters from the minicab</a:t>
            </a:r>
          </a:p>
          <a:p>
            <a:r>
              <a:rPr lang="en-US" sz="2200" dirty="0"/>
              <a:t>Family are outraged of inquest result that killing was “lawful”</a:t>
            </a:r>
          </a:p>
        </p:txBody>
      </p:sp>
      <p:sp>
        <p:nvSpPr>
          <p:cNvPr id="4" name="Slide Number Placeholder 3">
            <a:extLst>
              <a:ext uri="{FF2B5EF4-FFF2-40B4-BE49-F238E27FC236}">
                <a16:creationId xmlns:a16="http://schemas.microsoft.com/office/drawing/2014/main" id="{245A75B2-D651-4161-AF85-8EF9A1A03232}"/>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dirty="0"/>
              <a:pPr>
                <a:spcAft>
                  <a:spcPts val="600"/>
                </a:spcAft>
              </a:pPr>
              <a:t>45</a:t>
            </a:fld>
            <a:endParaRPr lang="en-GB" dirty="0"/>
          </a:p>
        </p:txBody>
      </p:sp>
    </p:spTree>
    <p:extLst>
      <p:ext uri="{BB962C8B-B14F-4D97-AF65-F5344CB8AC3E}">
        <p14:creationId xmlns:p14="http://schemas.microsoft.com/office/powerpoint/2010/main" val="11477715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BF45A-B911-47C3-AA09-1393A78E8E19}"/>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Other Examples</a:t>
            </a:r>
          </a:p>
        </p:txBody>
      </p:sp>
      <p:sp>
        <p:nvSpPr>
          <p:cNvPr id="4" name="Slide Number Placeholder 3">
            <a:extLst>
              <a:ext uri="{FF2B5EF4-FFF2-40B4-BE49-F238E27FC236}">
                <a16:creationId xmlns:a16="http://schemas.microsoft.com/office/drawing/2014/main" id="{B9DE0315-2F46-46D2-9289-44EFCA7E04E9}"/>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dirty="0" smtClean="0"/>
              <a:pPr>
                <a:spcAft>
                  <a:spcPts val="600"/>
                </a:spcAft>
              </a:pPr>
              <a:t>46</a:t>
            </a:fld>
            <a:endParaRPr lang="en-GB" dirty="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A7DE08-F0CC-4D07-BF5E-68542E14EC04}"/>
              </a:ext>
            </a:extLst>
          </p:cNvPr>
          <p:cNvSpPr>
            <a:spLocks noGrp="1"/>
          </p:cNvSpPr>
          <p:nvPr>
            <p:ph idx="1"/>
          </p:nvPr>
        </p:nvSpPr>
        <p:spPr>
          <a:xfrm>
            <a:off x="4447308" y="591344"/>
            <a:ext cx="6906491" cy="5585619"/>
          </a:xfrm>
        </p:spPr>
        <p:txBody>
          <a:bodyPr anchor="ctr">
            <a:normAutofit/>
          </a:bodyPr>
          <a:lstStyle/>
          <a:p>
            <a:r>
              <a:rPr lang="en-GB" dirty="0"/>
              <a:t>Ian Tomlinson 2009 police lied about first contact with Ian.</a:t>
            </a:r>
          </a:p>
          <a:p>
            <a:r>
              <a:rPr lang="en-GB" dirty="0"/>
              <a:t>Jean Charles de Menezes killed on tube 2005 by armed police. Shot several times in the back – did police act reasonably?  </a:t>
            </a:r>
          </a:p>
          <a:p>
            <a:endParaRPr lang="en-GB" dirty="0"/>
          </a:p>
        </p:txBody>
      </p:sp>
    </p:spTree>
    <p:extLst>
      <p:ext uri="{BB962C8B-B14F-4D97-AF65-F5344CB8AC3E}">
        <p14:creationId xmlns:p14="http://schemas.microsoft.com/office/powerpoint/2010/main" val="5500769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1" name="Rectangle 2561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8C42385E-E786-49D5-9202-31CFE620DF4A}"/>
              </a:ext>
            </a:extLst>
          </p:cNvPr>
          <p:cNvSpPr>
            <a:spLocks noGrp="1"/>
          </p:cNvSpPr>
          <p:nvPr>
            <p:ph type="title"/>
          </p:nvPr>
        </p:nvSpPr>
        <p:spPr>
          <a:xfrm>
            <a:off x="838200" y="557189"/>
            <a:ext cx="3374136" cy="5567891"/>
          </a:xfrm>
        </p:spPr>
        <p:txBody>
          <a:bodyPr>
            <a:normAutofit/>
          </a:bodyPr>
          <a:lstStyle/>
          <a:p>
            <a:pPr eaLnBrk="1" hangingPunct="1"/>
            <a:r>
              <a:rPr lang="en-GB" altLang="en-US" sz="5200" b="1" dirty="0"/>
              <a:t>Legitimacy and Procedural Justice</a:t>
            </a:r>
          </a:p>
        </p:txBody>
      </p:sp>
      <p:sp>
        <p:nvSpPr>
          <p:cNvPr id="25603" name="Slide Number Placeholder 2">
            <a:extLst>
              <a:ext uri="{FF2B5EF4-FFF2-40B4-BE49-F238E27FC236}">
                <a16:creationId xmlns:a16="http://schemas.microsoft.com/office/drawing/2014/main" id="{824B2B26-A954-4ACD-91DA-4B4CD3189E0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F31CC65A-AC81-410D-A11F-25068E3EF532}" type="slidenum">
              <a:rPr lang="en-GB" altLang="en-US" sz="1800" dirty="0"/>
              <a:pPr>
                <a:lnSpc>
                  <a:spcPct val="90000"/>
                </a:lnSpc>
                <a:spcBef>
                  <a:spcPct val="0"/>
                </a:spcBef>
                <a:spcAft>
                  <a:spcPts val="450"/>
                </a:spcAft>
                <a:buClrTx/>
                <a:buSzTx/>
                <a:buNone/>
              </a:pPr>
              <a:t>47</a:t>
            </a:fld>
            <a:endParaRPr lang="en-GB" altLang="en-US" sz="1800" dirty="0"/>
          </a:p>
        </p:txBody>
      </p:sp>
      <p:graphicFrame>
        <p:nvGraphicFramePr>
          <p:cNvPr id="25606" name="Content Placeholder 3">
            <a:extLst>
              <a:ext uri="{FF2B5EF4-FFF2-40B4-BE49-F238E27FC236}">
                <a16:creationId xmlns:a16="http://schemas.microsoft.com/office/drawing/2014/main" id="{45A0CEA7-D334-4CB8-98B5-041AEEF540F0}"/>
              </a:ext>
            </a:extLst>
          </p:cNvPr>
          <p:cNvGraphicFramePr>
            <a:graphicFrameLocks noGrp="1"/>
          </p:cNvGraphicFramePr>
          <p:nvPr>
            <p:ph sz="quarter" idx="1"/>
            <p:extLst>
              <p:ext uri="{D42A27DB-BD31-4B8C-83A1-F6EECF244321}">
                <p14:modId xmlns:p14="http://schemas.microsoft.com/office/powerpoint/2010/main" val="370559987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5589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6398F-9840-4B2E-81C9-01C908D5CF6A}"/>
              </a:ext>
            </a:extLst>
          </p:cNvPr>
          <p:cNvSpPr>
            <a:spLocks noGrp="1"/>
          </p:cNvSpPr>
          <p:nvPr>
            <p:ph type="title"/>
          </p:nvPr>
        </p:nvSpPr>
        <p:spPr>
          <a:xfrm>
            <a:off x="686834" y="1153572"/>
            <a:ext cx="3200400" cy="4461163"/>
          </a:xfrm>
        </p:spPr>
        <p:txBody>
          <a:bodyPr>
            <a:normAutofit/>
          </a:bodyPr>
          <a:lstStyle/>
          <a:p>
            <a:r>
              <a:rPr lang="en-GB" altLang="en-US" b="1" dirty="0">
                <a:solidFill>
                  <a:srgbClr val="FFFFFF"/>
                </a:solidFill>
              </a:rPr>
              <a:t>Police Legitimacy</a:t>
            </a:r>
            <a:endParaRPr lang="en-GB"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C18F9D-6118-4F4F-9E92-D88DBAA8B4DF}"/>
              </a:ext>
            </a:extLst>
          </p:cNvPr>
          <p:cNvSpPr>
            <a:spLocks noGrp="1"/>
          </p:cNvSpPr>
          <p:nvPr>
            <p:ph idx="1"/>
          </p:nvPr>
        </p:nvSpPr>
        <p:spPr>
          <a:xfrm>
            <a:off x="4447308" y="591344"/>
            <a:ext cx="6906491" cy="5585619"/>
          </a:xfrm>
        </p:spPr>
        <p:txBody>
          <a:bodyPr anchor="ctr">
            <a:normAutofit/>
          </a:bodyPr>
          <a:lstStyle/>
          <a:p>
            <a:r>
              <a:rPr lang="en-GB" dirty="0"/>
              <a:t>Police can be considered legitimate when citizens believe that police officers abide by their governing rules and regulations (Bradford et al, 2013).</a:t>
            </a:r>
            <a:endParaRPr lang="en-US" dirty="0"/>
          </a:p>
          <a:p>
            <a:endParaRPr lang="en-GB" dirty="0"/>
          </a:p>
          <a:p>
            <a:r>
              <a:rPr lang="en-GB" dirty="0"/>
              <a:t>The less that the police are seen as legitimate, the less the public will defer to police authority. And this will reduce public commitment to obey the law and their willingness to help and co-operate with the police.</a:t>
            </a:r>
            <a:endParaRPr lang="en-US" dirty="0"/>
          </a:p>
          <a:p>
            <a:endParaRPr lang="en-GB" dirty="0"/>
          </a:p>
        </p:txBody>
      </p:sp>
      <p:sp>
        <p:nvSpPr>
          <p:cNvPr id="4" name="Slide Number Placeholder 3">
            <a:extLst>
              <a:ext uri="{FF2B5EF4-FFF2-40B4-BE49-F238E27FC236}">
                <a16:creationId xmlns:a16="http://schemas.microsoft.com/office/drawing/2014/main" id="{4A7CA5C3-A8B2-41F8-BFD4-5B5D5FDEC80E}"/>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48</a:t>
            </a:fld>
            <a:endParaRPr lang="en-GB" dirty="0"/>
          </a:p>
        </p:txBody>
      </p:sp>
    </p:spTree>
    <p:extLst>
      <p:ext uri="{BB962C8B-B14F-4D97-AF65-F5344CB8AC3E}">
        <p14:creationId xmlns:p14="http://schemas.microsoft.com/office/powerpoint/2010/main" val="14128041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EBCB0B0-42BF-43CD-B5A1-8AE98CC52558}"/>
              </a:ext>
            </a:extLst>
          </p:cNvPr>
          <p:cNvSpPr>
            <a:spLocks noGrp="1"/>
          </p:cNvSpPr>
          <p:nvPr>
            <p:ph type="title"/>
          </p:nvPr>
        </p:nvSpPr>
        <p:spPr>
          <a:xfrm>
            <a:off x="1085075" y="408878"/>
            <a:ext cx="7780482" cy="3150955"/>
          </a:xfrm>
        </p:spPr>
        <p:txBody>
          <a:bodyPr>
            <a:noAutofit/>
          </a:bodyPr>
          <a:lstStyle/>
          <a:p>
            <a:pPr algn="just">
              <a:defRPr/>
            </a:pPr>
            <a:r>
              <a:rPr lang="en-GB" sz="2400" dirty="0"/>
              <a:t>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a:t>
            </a:r>
          </a:p>
        </p:txBody>
      </p:sp>
      <p:sp>
        <p:nvSpPr>
          <p:cNvPr id="2" name="Text Placeholder 1">
            <a:extLst>
              <a:ext uri="{FF2B5EF4-FFF2-40B4-BE49-F238E27FC236}">
                <a16:creationId xmlns:a16="http://schemas.microsoft.com/office/drawing/2014/main" id="{8A1EB9D2-3377-4917-9104-266D100F2FCA}"/>
              </a:ext>
            </a:extLst>
          </p:cNvPr>
          <p:cNvSpPr>
            <a:spLocks noGrp="1"/>
          </p:cNvSpPr>
          <p:nvPr>
            <p:ph type="body" sz="quarter" idx="13"/>
          </p:nvPr>
        </p:nvSpPr>
        <p:spPr>
          <a:xfrm>
            <a:off x="2548605" y="4083627"/>
            <a:ext cx="5418393" cy="301337"/>
          </a:xfrm>
        </p:spPr>
        <p:txBody>
          <a:bodyPr/>
          <a:lstStyle/>
          <a:p>
            <a:pPr algn="r"/>
            <a:r>
              <a:rPr lang="en-GB" sz="1400" dirty="0"/>
              <a:t>(Tyler and Jackson, 2013a:87)</a:t>
            </a:r>
          </a:p>
        </p:txBody>
      </p:sp>
      <p:sp>
        <p:nvSpPr>
          <p:cNvPr id="3" name="Content Placeholder 2">
            <a:extLst>
              <a:ext uri="{FF2B5EF4-FFF2-40B4-BE49-F238E27FC236}">
                <a16:creationId xmlns:a16="http://schemas.microsoft.com/office/drawing/2014/main" id="{88AD55E0-A764-42F5-B465-33C151DD97C5}"/>
              </a:ext>
            </a:extLst>
          </p:cNvPr>
          <p:cNvSpPr>
            <a:spLocks noGrp="1"/>
          </p:cNvSpPr>
          <p:nvPr>
            <p:ph type="body" idx="1"/>
          </p:nvPr>
        </p:nvSpPr>
        <p:spPr>
          <a:xfrm>
            <a:off x="2063173" y="4572001"/>
            <a:ext cx="8282708" cy="1039091"/>
          </a:xfrm>
        </p:spPr>
        <p:txBody>
          <a:bodyPr>
            <a:normAutofit/>
          </a:bodyPr>
          <a:lstStyle/>
          <a:p>
            <a:pPr algn="ctr">
              <a:defRPr/>
            </a:pPr>
            <a:r>
              <a:rPr lang="en-GB" altLang="en-US" sz="3300" b="1" dirty="0">
                <a:solidFill>
                  <a:srgbClr val="1F3864"/>
                </a:solidFill>
                <a:ea typeface="+mj-ea"/>
                <a:cs typeface="+mj-cs"/>
              </a:rPr>
              <a:t>Legitimacy and </a:t>
            </a:r>
            <a:br>
              <a:rPr lang="en-GB" altLang="en-US" sz="3300" b="1" dirty="0">
                <a:solidFill>
                  <a:srgbClr val="1F3864"/>
                </a:solidFill>
                <a:ea typeface="+mj-ea"/>
                <a:cs typeface="+mj-cs"/>
              </a:rPr>
            </a:br>
            <a:r>
              <a:rPr lang="en-GB" altLang="en-US" sz="3300" b="1" dirty="0">
                <a:solidFill>
                  <a:srgbClr val="1F3864"/>
                </a:solidFill>
                <a:ea typeface="+mj-ea"/>
                <a:cs typeface="+mj-cs"/>
              </a:rPr>
              <a:t>Procedural Justice</a:t>
            </a:r>
            <a:endParaRPr lang="en-GB" dirty="0"/>
          </a:p>
        </p:txBody>
      </p:sp>
      <p:sp>
        <p:nvSpPr>
          <p:cNvPr id="27652" name="Slide Number Placeholder 3">
            <a:extLst>
              <a:ext uri="{FF2B5EF4-FFF2-40B4-BE49-F238E27FC236}">
                <a16:creationId xmlns:a16="http://schemas.microsoft.com/office/drawing/2014/main" id="{E33D3BCA-E7B3-4F77-9139-ED409C9ED44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80000"/>
              </a:lnSpc>
              <a:spcBef>
                <a:spcPct val="0"/>
              </a:spcBef>
              <a:buClrTx/>
              <a:buSzTx/>
              <a:buFontTx/>
              <a:buNone/>
            </a:pPr>
            <a:fld id="{9F0EE13B-5905-4061-B546-2F6E1C21B090}" type="slidenum">
              <a:rPr lang="en-GB" altLang="en-US" sz="900" dirty="0">
                <a:solidFill>
                  <a:srgbClr val="FFFFFF"/>
                </a:solidFill>
              </a:rPr>
              <a:pPr>
                <a:lnSpc>
                  <a:spcPct val="80000"/>
                </a:lnSpc>
                <a:spcBef>
                  <a:spcPct val="0"/>
                </a:spcBef>
                <a:buClrTx/>
                <a:buSzTx/>
                <a:buFontTx/>
                <a:buNone/>
              </a:pPr>
              <a:t>49</a:t>
            </a:fld>
            <a:endParaRPr lang="en-GB" altLang="en-US" sz="900" dirty="0">
              <a:solidFill>
                <a:srgbClr val="FFFFFF"/>
              </a:solidFill>
            </a:endParaRPr>
          </a:p>
        </p:txBody>
      </p:sp>
    </p:spTree>
    <p:extLst>
      <p:ext uri="{BB962C8B-B14F-4D97-AF65-F5344CB8AC3E}">
        <p14:creationId xmlns:p14="http://schemas.microsoft.com/office/powerpoint/2010/main" val="25714196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238989" y="637762"/>
            <a:ext cx="3108645" cy="5559452"/>
          </a:xfrm>
        </p:spPr>
        <p:txBody>
          <a:bodyPr anchor="t">
            <a:normAutofit/>
          </a:bodyPr>
          <a:lstStyle/>
          <a:p>
            <a:r>
              <a:rPr lang="en-GB" sz="3600" dirty="0">
                <a:solidFill>
                  <a:schemeClr val="bg1"/>
                </a:solidFill>
                <a:ea typeface="Calibri Light"/>
                <a:cs typeface="Calibri Light"/>
              </a:rPr>
              <a:t>Do the police need policing?</a:t>
            </a:r>
          </a:p>
        </p:txBody>
      </p:sp>
      <p:sp>
        <p:nvSpPr>
          <p:cNvPr id="57" name="Rectangle 5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433DE10-5F76-7875-0139-C0A663AED0B1}"/>
              </a:ext>
            </a:extLst>
          </p:cNvPr>
          <p:cNvSpPr>
            <a:spLocks noGrp="1"/>
          </p:cNvSpPr>
          <p:nvPr>
            <p:ph idx="1"/>
          </p:nvPr>
        </p:nvSpPr>
        <p:spPr>
          <a:xfrm>
            <a:off x="4654732" y="850052"/>
            <a:ext cx="6390623" cy="5326911"/>
          </a:xfrm>
        </p:spPr>
        <p:txBody>
          <a:bodyPr vert="horz" lIns="91440" tIns="45720" rIns="91440" bIns="45720" rtlCol="0" anchor="t">
            <a:normAutofit/>
          </a:bodyPr>
          <a:lstStyle/>
          <a:p>
            <a:pPr>
              <a:spcAft>
                <a:spcPts val="1000"/>
              </a:spcAft>
              <a:buNone/>
            </a:pPr>
            <a:endParaRPr lang="en-GB" sz="2400" dirty="0">
              <a:ea typeface="Calibri"/>
              <a:cs typeface="Calibri"/>
            </a:endParaRPr>
          </a:p>
          <a:p>
            <a:pPr>
              <a:buNone/>
            </a:pPr>
            <a:endParaRPr lang="en-GB" sz="2400"/>
          </a:p>
          <a:p>
            <a:endParaRPr lang="en-GB" sz="2400"/>
          </a:p>
        </p:txBody>
      </p:sp>
      <p:sp>
        <p:nvSpPr>
          <p:cNvPr id="6" name="Content Placeholder 2">
            <a:extLst>
              <a:ext uri="{FF2B5EF4-FFF2-40B4-BE49-F238E27FC236}">
                <a16:creationId xmlns:a16="http://schemas.microsoft.com/office/drawing/2014/main" id="{53B344DD-428F-1C9C-DF08-55DD5EE81A37}"/>
              </a:ext>
            </a:extLst>
          </p:cNvPr>
          <p:cNvSpPr>
            <a:spLocks noGrp="1"/>
          </p:cNvSpPr>
          <p:nvPr/>
        </p:nvSpPr>
        <p:spPr>
          <a:xfrm>
            <a:off x="4650653" y="2091316"/>
            <a:ext cx="6424440"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p>
          <a:p>
            <a:endParaRPr lang="en-GB" dirty="0"/>
          </a:p>
          <a:p>
            <a:r>
              <a:rPr lang="en-GB" dirty="0"/>
              <a:t>https://www.youtube.com/watch?v=CKgfLv9aW0E&amp;ab_channel=SkyNews </a:t>
            </a:r>
          </a:p>
          <a:p>
            <a:r>
              <a:rPr lang="en-GB" dirty="0">
                <a:ea typeface="Calibri" panose="020F0502020204030204"/>
                <a:cs typeface="Calibri" panose="020F0502020204030204"/>
              </a:rPr>
              <a:t>(37 mins)</a:t>
            </a:r>
          </a:p>
          <a:p>
            <a:endParaRPr lang="en-GB" dirty="0"/>
          </a:p>
          <a:p>
            <a:endParaRPr lang="en-GB" dirty="0"/>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4487115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95BE-8734-CAA1-33C0-9CE68A072C12}"/>
              </a:ext>
            </a:extLst>
          </p:cNvPr>
          <p:cNvSpPr>
            <a:spLocks noGrp="1"/>
          </p:cNvSpPr>
          <p:nvPr>
            <p:ph type="title"/>
          </p:nvPr>
        </p:nvSpPr>
        <p:spPr>
          <a:xfrm>
            <a:off x="238989" y="637762"/>
            <a:ext cx="3108645" cy="5559452"/>
          </a:xfrm>
        </p:spPr>
        <p:txBody>
          <a:bodyPr anchor="t">
            <a:normAutofit/>
          </a:bodyPr>
          <a:lstStyle/>
          <a:p>
            <a:r>
              <a:rPr lang="en-GB" sz="3600" dirty="0">
                <a:solidFill>
                  <a:schemeClr val="bg1"/>
                </a:solidFill>
                <a:ea typeface="Calibri Light"/>
                <a:cs typeface="Calibri Light"/>
              </a:rPr>
              <a:t>Discussion</a:t>
            </a:r>
          </a:p>
        </p:txBody>
      </p:sp>
      <p:sp>
        <p:nvSpPr>
          <p:cNvPr id="57" name="Rectangle 5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433DE10-5F76-7875-0139-C0A663AED0B1}"/>
              </a:ext>
            </a:extLst>
          </p:cNvPr>
          <p:cNvSpPr>
            <a:spLocks noGrp="1"/>
          </p:cNvSpPr>
          <p:nvPr>
            <p:ph idx="1"/>
          </p:nvPr>
        </p:nvSpPr>
        <p:spPr>
          <a:xfrm>
            <a:off x="4654732" y="850052"/>
            <a:ext cx="6390623" cy="5326911"/>
          </a:xfrm>
        </p:spPr>
        <p:txBody>
          <a:bodyPr vert="horz" lIns="91440" tIns="45720" rIns="91440" bIns="45720" rtlCol="0" anchor="t">
            <a:normAutofit/>
          </a:bodyPr>
          <a:lstStyle/>
          <a:p>
            <a:pPr>
              <a:spcAft>
                <a:spcPts val="1000"/>
              </a:spcAft>
              <a:buNone/>
            </a:pPr>
            <a:endParaRPr lang="en-GB" sz="2400" dirty="0">
              <a:ea typeface="Calibri"/>
              <a:cs typeface="Calibri"/>
            </a:endParaRPr>
          </a:p>
          <a:p>
            <a:pPr>
              <a:buNone/>
            </a:pPr>
            <a:endParaRPr lang="en-GB" sz="2400"/>
          </a:p>
          <a:p>
            <a:endParaRPr lang="en-GB" sz="2400"/>
          </a:p>
        </p:txBody>
      </p:sp>
      <p:sp>
        <p:nvSpPr>
          <p:cNvPr id="3" name="Content Placeholder 2">
            <a:extLst>
              <a:ext uri="{FF2B5EF4-FFF2-40B4-BE49-F238E27FC236}">
                <a16:creationId xmlns:a16="http://schemas.microsoft.com/office/drawing/2014/main" id="{A0219AF4-BA33-BFAD-EBEF-D3390F24BB80}"/>
              </a:ext>
            </a:extLst>
          </p:cNvPr>
          <p:cNvSpPr>
            <a:spLocks noGrp="1"/>
          </p:cNvSpPr>
          <p:nvPr/>
        </p:nvSpPr>
        <p:spPr>
          <a:xfrm>
            <a:off x="4546744" y="1441884"/>
            <a:ext cx="6424440" cy="3880773"/>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dirty="0"/>
              <a:t>What were the faults of the Met police in the case of Carrick?</a:t>
            </a:r>
            <a:endParaRPr lang="en-GB" sz="2400">
              <a:ea typeface="Calibri"/>
              <a:cs typeface="Calibri"/>
            </a:endParaRPr>
          </a:p>
          <a:p>
            <a:r>
              <a:rPr lang="en-GB" sz="2400" dirty="0"/>
              <a:t>What implications do cases such as Carrick carry for the police?</a:t>
            </a:r>
            <a:endParaRPr lang="en-GB" sz="2400">
              <a:ea typeface="Calibri"/>
              <a:cs typeface="Calibri"/>
            </a:endParaRPr>
          </a:p>
          <a:p>
            <a:r>
              <a:rPr lang="en-GB" sz="2400" dirty="0"/>
              <a:t>How do you feel about the Met police officers sharing pictures of </a:t>
            </a:r>
            <a:r>
              <a:rPr lang="en-GB" sz="2400" dirty="0" err="1"/>
              <a:t>Bibaa</a:t>
            </a:r>
            <a:r>
              <a:rPr lang="en-GB" sz="2400" dirty="0"/>
              <a:t> Henry and Nicole Smallman?</a:t>
            </a:r>
            <a:endParaRPr lang="en-GB" sz="2400">
              <a:ea typeface="Calibri"/>
              <a:cs typeface="Calibri"/>
            </a:endParaRPr>
          </a:p>
          <a:p>
            <a:r>
              <a:rPr lang="en-GB" sz="2400" dirty="0"/>
              <a:t>Why do you feel these officers shared these pictures?</a:t>
            </a:r>
            <a:endParaRPr lang="en-GB" sz="2400">
              <a:ea typeface="Calibri"/>
              <a:cs typeface="Calibri"/>
            </a:endParaRPr>
          </a:p>
          <a:p>
            <a:r>
              <a:rPr lang="en-GB" sz="2400" dirty="0"/>
              <a:t>How do you feel about outside agencies controlling the police?</a:t>
            </a:r>
            <a:endParaRPr lang="en-GB" sz="2400">
              <a:ea typeface="Calibri"/>
              <a:cs typeface="Calibri"/>
            </a:endParaRPr>
          </a:p>
          <a:p>
            <a:r>
              <a:rPr lang="en-GB" sz="2400" dirty="0"/>
              <a:t>Why are these errors happening?</a:t>
            </a:r>
            <a:endParaRPr lang="en-GB" sz="2400" dirty="0">
              <a:ea typeface="Calibri"/>
              <a:cs typeface="Calibri"/>
            </a:endParaRPr>
          </a:p>
        </p:txBody>
      </p:sp>
    </p:spTree>
    <p:extLst>
      <p:ext uri="{BB962C8B-B14F-4D97-AF65-F5344CB8AC3E}">
        <p14:creationId xmlns:p14="http://schemas.microsoft.com/office/powerpoint/2010/main" val="12879656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4685-A68E-E11D-930F-5749B7E98458}"/>
              </a:ext>
            </a:extLst>
          </p:cNvPr>
          <p:cNvSpPr>
            <a:spLocks noGrp="1"/>
          </p:cNvSpPr>
          <p:nvPr>
            <p:ph type="title"/>
          </p:nvPr>
        </p:nvSpPr>
        <p:spPr>
          <a:xfrm>
            <a:off x="680067" y="0"/>
            <a:ext cx="8094135" cy="3022600"/>
          </a:xfrm>
        </p:spPr>
        <p:txBody>
          <a:bodyPr>
            <a:normAutofit/>
          </a:bodyPr>
          <a:lstStyle/>
          <a:p>
            <a:r>
              <a:rPr lang="en-GB" sz="5400" b="1" u="sng" dirty="0"/>
              <a:t>TASK</a:t>
            </a:r>
          </a:p>
        </p:txBody>
      </p:sp>
      <p:sp>
        <p:nvSpPr>
          <p:cNvPr id="3" name="Text Placeholder 2">
            <a:extLst>
              <a:ext uri="{FF2B5EF4-FFF2-40B4-BE49-F238E27FC236}">
                <a16:creationId xmlns:a16="http://schemas.microsoft.com/office/drawing/2014/main" id="{42D8A631-830F-5663-7E31-2E3208142856}"/>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CBE80086-97BD-8B08-1FB7-198D489DDAB4}"/>
              </a:ext>
            </a:extLst>
          </p:cNvPr>
          <p:cNvSpPr>
            <a:spLocks noGrp="1"/>
          </p:cNvSpPr>
          <p:nvPr>
            <p:ph type="body" idx="1"/>
          </p:nvPr>
        </p:nvSpPr>
        <p:spPr>
          <a:xfrm>
            <a:off x="680067" y="3037219"/>
            <a:ext cx="8596668" cy="1570962"/>
          </a:xfrm>
        </p:spPr>
        <p:txBody>
          <a:bodyPr>
            <a:noAutofit/>
          </a:bodyPr>
          <a:lstStyle/>
          <a:p>
            <a:r>
              <a:rPr lang="en-GB" sz="6000" dirty="0"/>
              <a:t>What is a miscarriage of justice?</a:t>
            </a:r>
          </a:p>
          <a:p>
            <a:r>
              <a:rPr lang="en-GB" sz="6000" dirty="0">
                <a:cs typeface="Calibri"/>
              </a:rPr>
              <a:t>Group 1- Guilford 4</a:t>
            </a:r>
          </a:p>
          <a:p>
            <a:r>
              <a:rPr lang="en-GB" sz="6000" dirty="0">
                <a:cs typeface="Calibri"/>
              </a:rPr>
              <a:t>Group 2- Birmingham 6</a:t>
            </a:r>
          </a:p>
          <a:p>
            <a:endParaRPr lang="en-GB" sz="6000" dirty="0">
              <a:cs typeface="Calibri"/>
            </a:endParaRPr>
          </a:p>
        </p:txBody>
      </p:sp>
      <p:sp>
        <p:nvSpPr>
          <p:cNvPr id="5" name="Slide Number Placeholder 4">
            <a:extLst>
              <a:ext uri="{FF2B5EF4-FFF2-40B4-BE49-F238E27FC236}">
                <a16:creationId xmlns:a16="http://schemas.microsoft.com/office/drawing/2014/main" id="{DF977424-0980-07F0-CB8F-7AC7AFA87FC0}"/>
              </a:ext>
            </a:extLst>
          </p:cNvPr>
          <p:cNvSpPr>
            <a:spLocks noGrp="1"/>
          </p:cNvSpPr>
          <p:nvPr>
            <p:ph type="sldNum" sz="quarter" idx="12"/>
          </p:nvPr>
        </p:nvSpPr>
        <p:spPr/>
        <p:txBody>
          <a:bodyPr/>
          <a:lstStyle/>
          <a:p>
            <a:fld id="{5DFEDB64-84C3-4240-BCBA-134AE1D9082C}" type="slidenum">
              <a:rPr lang="en-GB" dirty="0" smtClean="0"/>
              <a:t>52</a:t>
            </a:fld>
            <a:endParaRPr lang="en-GB" dirty="0"/>
          </a:p>
        </p:txBody>
      </p:sp>
    </p:spTree>
    <p:extLst>
      <p:ext uri="{BB962C8B-B14F-4D97-AF65-F5344CB8AC3E}">
        <p14:creationId xmlns:p14="http://schemas.microsoft.com/office/powerpoint/2010/main" val="1387225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EF870-D39B-4A15-8C26-6C1158D52F4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Guildford 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BE310C-0606-47DB-AF5D-3AE966A484D7}"/>
              </a:ext>
            </a:extLst>
          </p:cNvPr>
          <p:cNvSpPr>
            <a:spLocks noGrp="1"/>
          </p:cNvSpPr>
          <p:nvPr>
            <p:ph idx="1"/>
          </p:nvPr>
        </p:nvSpPr>
        <p:spPr>
          <a:xfrm>
            <a:off x="4447308" y="591344"/>
            <a:ext cx="6906491" cy="5585619"/>
          </a:xfrm>
        </p:spPr>
        <p:txBody>
          <a:bodyPr anchor="ctr">
            <a:normAutofit/>
          </a:bodyPr>
          <a:lstStyle/>
          <a:p>
            <a:r>
              <a:rPr lang="en-GB" dirty="0"/>
              <a:t>5 October 1974 2 pubs targeted by IRA</a:t>
            </a:r>
          </a:p>
          <a:p>
            <a:r>
              <a:rPr lang="en-GB" dirty="0"/>
              <a:t>Horse and Groom pub explosion killed 1 civilian and 4 military personnel.</a:t>
            </a:r>
          </a:p>
          <a:p>
            <a:r>
              <a:rPr lang="en-GB" dirty="0"/>
              <a:t>Seven Stars was evacuated after the first blast </a:t>
            </a:r>
          </a:p>
          <a:p>
            <a:r>
              <a:rPr lang="en-GB" dirty="0"/>
              <a:t>Was targeted again injuring owners  </a:t>
            </a:r>
          </a:p>
          <a:p>
            <a:r>
              <a:rPr lang="en-GB" dirty="0"/>
              <a:t>The Guildford Four were wrongly convicted of the bombings</a:t>
            </a:r>
          </a:p>
        </p:txBody>
      </p:sp>
      <p:sp>
        <p:nvSpPr>
          <p:cNvPr id="4" name="Slide Number Placeholder 3">
            <a:extLst>
              <a:ext uri="{FF2B5EF4-FFF2-40B4-BE49-F238E27FC236}">
                <a16:creationId xmlns:a16="http://schemas.microsoft.com/office/drawing/2014/main" id="{D71C3080-2FBB-4164-B2D8-2289A3356068}"/>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53</a:t>
            </a:fld>
            <a:endParaRPr lang="en-GB" dirty="0"/>
          </a:p>
        </p:txBody>
      </p:sp>
      <p:sp>
        <p:nvSpPr>
          <p:cNvPr id="5" name="TextBox 4">
            <a:extLst>
              <a:ext uri="{FF2B5EF4-FFF2-40B4-BE49-F238E27FC236}">
                <a16:creationId xmlns:a16="http://schemas.microsoft.com/office/drawing/2014/main" id="{6DF023F9-2893-A179-4F1E-A6283335CD03}"/>
              </a:ext>
            </a:extLst>
          </p:cNvPr>
          <p:cNvSpPr txBox="1"/>
          <p:nvPr/>
        </p:nvSpPr>
        <p:spPr>
          <a:xfrm>
            <a:off x="3222702" y="5764066"/>
            <a:ext cx="6590371" cy="369332"/>
          </a:xfrm>
          <a:prstGeom prst="rect">
            <a:avLst/>
          </a:prstGeom>
          <a:noFill/>
        </p:spPr>
        <p:txBody>
          <a:bodyPr wrap="square" rtlCol="0">
            <a:spAutoFit/>
          </a:bodyPr>
          <a:lstStyle/>
          <a:p>
            <a:r>
              <a:rPr lang="en-GB" dirty="0"/>
              <a:t>https://youtu.be/B3cN4E3Y51I</a:t>
            </a:r>
          </a:p>
        </p:txBody>
      </p:sp>
    </p:spTree>
    <p:extLst>
      <p:ext uri="{BB962C8B-B14F-4D97-AF65-F5344CB8AC3E}">
        <p14:creationId xmlns:p14="http://schemas.microsoft.com/office/powerpoint/2010/main" val="28444936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7C24B-917B-4A0F-9C7E-B3B6F41B3F8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Miscarriage of Justice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4035BD-F33C-4D70-8498-292FE83410EB}"/>
              </a:ext>
            </a:extLst>
          </p:cNvPr>
          <p:cNvSpPr>
            <a:spLocks noGrp="1"/>
          </p:cNvSpPr>
          <p:nvPr>
            <p:ph idx="1"/>
          </p:nvPr>
        </p:nvSpPr>
        <p:spPr>
          <a:xfrm>
            <a:off x="4447308" y="591344"/>
            <a:ext cx="6906491" cy="5585619"/>
          </a:xfrm>
        </p:spPr>
        <p:txBody>
          <a:bodyPr anchor="ctr">
            <a:normAutofit/>
          </a:bodyPr>
          <a:lstStyle/>
          <a:p>
            <a:r>
              <a:rPr lang="en-GB" dirty="0"/>
              <a:t>In 1989, detectives from Avon &amp; Somerset Constabulary investigated Surrey Police on  the handling of the case</a:t>
            </a:r>
          </a:p>
          <a:p>
            <a:r>
              <a:rPr lang="en-GB" dirty="0"/>
              <a:t>Found significant evidence edited</a:t>
            </a:r>
          </a:p>
          <a:p>
            <a:r>
              <a:rPr lang="en-GB" dirty="0"/>
              <a:t>statements deleted or changed</a:t>
            </a:r>
          </a:p>
          <a:p>
            <a:r>
              <a:rPr lang="en-GB" dirty="0"/>
              <a:t>Interrogation </a:t>
            </a:r>
          </a:p>
          <a:p>
            <a:r>
              <a:rPr lang="en-GB" dirty="0"/>
              <a:t>Innocent – convictions quashed October 1989</a:t>
            </a:r>
          </a:p>
        </p:txBody>
      </p:sp>
      <p:sp>
        <p:nvSpPr>
          <p:cNvPr id="4" name="Slide Number Placeholder 3">
            <a:extLst>
              <a:ext uri="{FF2B5EF4-FFF2-40B4-BE49-F238E27FC236}">
                <a16:creationId xmlns:a16="http://schemas.microsoft.com/office/drawing/2014/main" id="{ECA067C9-3EE2-408C-9393-6E940E1F1D1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54</a:t>
            </a:fld>
            <a:endParaRPr lang="en-GB" dirty="0"/>
          </a:p>
        </p:txBody>
      </p:sp>
    </p:spTree>
    <p:extLst>
      <p:ext uri="{BB962C8B-B14F-4D97-AF65-F5344CB8AC3E}">
        <p14:creationId xmlns:p14="http://schemas.microsoft.com/office/powerpoint/2010/main" val="11579418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2ECE1-348F-4BF7-A369-F8F63F63A39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Birmingham 6</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44A7AC-AEA8-4D2B-B789-DDDBF1AFED33}"/>
              </a:ext>
            </a:extLst>
          </p:cNvPr>
          <p:cNvSpPr>
            <a:spLocks noGrp="1"/>
          </p:cNvSpPr>
          <p:nvPr>
            <p:ph idx="1"/>
          </p:nvPr>
        </p:nvSpPr>
        <p:spPr>
          <a:xfrm>
            <a:off x="4447308" y="591344"/>
            <a:ext cx="6906491" cy="5585619"/>
          </a:xfrm>
        </p:spPr>
        <p:txBody>
          <a:bodyPr anchor="ctr">
            <a:normAutofit/>
          </a:bodyPr>
          <a:lstStyle/>
          <a:p>
            <a:r>
              <a:rPr lang="en-GB" dirty="0"/>
              <a:t>Pub bombs 1974 and the 6 convicted in 1975.</a:t>
            </a:r>
          </a:p>
          <a:p>
            <a:r>
              <a:rPr lang="en-GB" dirty="0"/>
              <a:t>21 people were killed and 182 people were injured.</a:t>
            </a:r>
          </a:p>
          <a:p>
            <a:r>
              <a:rPr lang="en-GB" dirty="0"/>
              <a:t>The most injurious attacks in England since WW11 until London bombings 2007</a:t>
            </a:r>
          </a:p>
          <a:p>
            <a:r>
              <a:rPr lang="en-GB" dirty="0"/>
              <a:t>Irish catholic men, carrying mass cards, all travelling to the funeral of a friend (who had blown himself up making a bomb), all were Republican sympathisers.</a:t>
            </a:r>
          </a:p>
          <a:p>
            <a:endParaRPr lang="en-GB" dirty="0"/>
          </a:p>
        </p:txBody>
      </p:sp>
      <p:sp>
        <p:nvSpPr>
          <p:cNvPr id="4" name="Slide Number Placeholder 3">
            <a:extLst>
              <a:ext uri="{FF2B5EF4-FFF2-40B4-BE49-F238E27FC236}">
                <a16:creationId xmlns:a16="http://schemas.microsoft.com/office/drawing/2014/main" id="{23B6BB85-657F-4036-808F-E5892033D82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55</a:t>
            </a:fld>
            <a:endParaRPr lang="en-GB" dirty="0"/>
          </a:p>
        </p:txBody>
      </p:sp>
    </p:spTree>
    <p:extLst>
      <p:ext uri="{BB962C8B-B14F-4D97-AF65-F5344CB8AC3E}">
        <p14:creationId xmlns:p14="http://schemas.microsoft.com/office/powerpoint/2010/main" val="36479269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FAD60-48AB-4F16-9030-E2432E51B96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Confessions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DDF44A-EBB6-4CC2-A8C7-7C21D70B982A}"/>
              </a:ext>
            </a:extLst>
          </p:cNvPr>
          <p:cNvSpPr>
            <a:spLocks noGrp="1"/>
          </p:cNvSpPr>
          <p:nvPr>
            <p:ph idx="1"/>
          </p:nvPr>
        </p:nvSpPr>
        <p:spPr>
          <a:xfrm>
            <a:off x="4447308" y="591344"/>
            <a:ext cx="6906491" cy="5585619"/>
          </a:xfrm>
        </p:spPr>
        <p:txBody>
          <a:bodyPr anchor="ctr">
            <a:normAutofit/>
          </a:bodyPr>
          <a:lstStyle/>
          <a:p>
            <a:r>
              <a:rPr lang="en-GB" dirty="0"/>
              <a:t>West Midlands Serious Crime Squad - allegedly deprived of food / sleep, interrogated up to 12 hours without a break; threats were made against them, they were physically injured, dogs let loose within a foot of them, and a mock execution.</a:t>
            </a:r>
          </a:p>
          <a:p>
            <a:r>
              <a:rPr lang="en-GB" dirty="0"/>
              <a:t>Police under extreme pressure to get convictions?</a:t>
            </a:r>
          </a:p>
          <a:p>
            <a:r>
              <a:rPr lang="en-GB" dirty="0"/>
              <a:t>Confessions obtained were ludicrously, but anything would have done. </a:t>
            </a:r>
          </a:p>
        </p:txBody>
      </p:sp>
      <p:sp>
        <p:nvSpPr>
          <p:cNvPr id="4" name="Slide Number Placeholder 3">
            <a:extLst>
              <a:ext uri="{FF2B5EF4-FFF2-40B4-BE49-F238E27FC236}">
                <a16:creationId xmlns:a16="http://schemas.microsoft.com/office/drawing/2014/main" id="{CA76CC01-DCE7-4F75-8DDF-5F7FA87B471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56</a:t>
            </a:fld>
            <a:endParaRPr lang="en-GB" dirty="0"/>
          </a:p>
        </p:txBody>
      </p:sp>
    </p:spTree>
    <p:extLst>
      <p:ext uri="{BB962C8B-B14F-4D97-AF65-F5344CB8AC3E}">
        <p14:creationId xmlns:p14="http://schemas.microsoft.com/office/powerpoint/2010/main" val="22665862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D296-FF0A-4C7D-81B7-69DA67D9B328}"/>
              </a:ext>
            </a:extLst>
          </p:cNvPr>
          <p:cNvSpPr>
            <a:spLocks noGrp="1"/>
          </p:cNvSpPr>
          <p:nvPr>
            <p:ph type="title"/>
          </p:nvPr>
        </p:nvSpPr>
        <p:spPr>
          <a:xfrm>
            <a:off x="1981200" y="274639"/>
            <a:ext cx="8229600" cy="55663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512D224-B98E-4627-908C-01A47A3B072C}"/>
              </a:ext>
            </a:extLst>
          </p:cNvPr>
          <p:cNvSpPr>
            <a:spLocks noGrp="1"/>
          </p:cNvSpPr>
          <p:nvPr>
            <p:ph idx="1"/>
          </p:nvPr>
        </p:nvSpPr>
        <p:spPr/>
        <p:txBody>
          <a:bodyPr/>
          <a:lstStyle/>
          <a:p>
            <a:r>
              <a:rPr lang="en-GB" dirty="0"/>
              <a:t>In “The Conscience of the Jury” (1991), Lord Devlin wrote that together the miscarriages in the cases of the Guildford Four and the Birmingham Six were</a:t>
            </a:r>
          </a:p>
          <a:p>
            <a:r>
              <a:rPr lang="en-GB" sz="3600" b="1" i="1" dirty="0"/>
              <a:t> “the greatest disasters that have shaken British justice in my time”.</a:t>
            </a:r>
          </a:p>
        </p:txBody>
      </p:sp>
      <p:sp>
        <p:nvSpPr>
          <p:cNvPr id="4" name="Slide Number Placeholder 3">
            <a:extLst>
              <a:ext uri="{FF2B5EF4-FFF2-40B4-BE49-F238E27FC236}">
                <a16:creationId xmlns:a16="http://schemas.microsoft.com/office/drawing/2014/main" id="{B7394D7F-2EAC-40A2-AB80-310A17D32E80}"/>
              </a:ext>
            </a:extLst>
          </p:cNvPr>
          <p:cNvSpPr>
            <a:spLocks noGrp="1"/>
          </p:cNvSpPr>
          <p:nvPr>
            <p:ph type="sldNum" sz="quarter" idx="12"/>
          </p:nvPr>
        </p:nvSpPr>
        <p:spPr/>
        <p:txBody>
          <a:bodyPr/>
          <a:lstStyle/>
          <a:p>
            <a:fld id="{AC82685A-BD3A-4230-8D85-804689F67293}" type="slidenum">
              <a:rPr lang="en-GB" dirty="0" smtClean="0"/>
              <a:t>57</a:t>
            </a:fld>
            <a:endParaRPr lang="en-GB" dirty="0"/>
          </a:p>
        </p:txBody>
      </p:sp>
    </p:spTree>
    <p:extLst>
      <p:ext uri="{BB962C8B-B14F-4D97-AF65-F5344CB8AC3E}">
        <p14:creationId xmlns:p14="http://schemas.microsoft.com/office/powerpoint/2010/main" val="17311266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8FE18-AADD-4230-A060-A2B862E0C96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PACE 1984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C2869E-11FF-4E7C-81D4-D70325202388}"/>
              </a:ext>
            </a:extLst>
          </p:cNvPr>
          <p:cNvSpPr>
            <a:spLocks noGrp="1"/>
          </p:cNvSpPr>
          <p:nvPr>
            <p:ph idx="1"/>
          </p:nvPr>
        </p:nvSpPr>
        <p:spPr>
          <a:xfrm>
            <a:off x="4447308" y="591344"/>
            <a:ext cx="6906491" cy="5585619"/>
          </a:xfrm>
        </p:spPr>
        <p:txBody>
          <a:bodyPr anchor="ctr">
            <a:normAutofit/>
          </a:bodyPr>
          <a:lstStyle/>
          <a:p>
            <a:r>
              <a:rPr lang="en-GB" dirty="0"/>
              <a:t>The Police and Criminal Evidence Act 1984 (PACE) was introduced as a response to a growing perception that the public had lost all confidence in the CJS</a:t>
            </a:r>
          </a:p>
          <a:p>
            <a:r>
              <a:rPr lang="en-GB" dirty="0"/>
              <a:t>Criminal cases that highlighted unacceptable police and serious miscarriages of justice</a:t>
            </a:r>
          </a:p>
          <a:p>
            <a:pPr marL="0" indent="0">
              <a:buNone/>
            </a:pPr>
            <a:endParaRPr lang="en-GB" dirty="0"/>
          </a:p>
        </p:txBody>
      </p:sp>
      <p:sp>
        <p:nvSpPr>
          <p:cNvPr id="4" name="Slide Number Placeholder 3">
            <a:extLst>
              <a:ext uri="{FF2B5EF4-FFF2-40B4-BE49-F238E27FC236}">
                <a16:creationId xmlns:a16="http://schemas.microsoft.com/office/drawing/2014/main" id="{B4A098EE-248B-409E-9ADB-0AD2D52B7C2E}"/>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58</a:t>
            </a:fld>
            <a:endParaRPr lang="en-GB" dirty="0"/>
          </a:p>
        </p:txBody>
      </p:sp>
    </p:spTree>
    <p:extLst>
      <p:ext uri="{BB962C8B-B14F-4D97-AF65-F5344CB8AC3E}">
        <p14:creationId xmlns:p14="http://schemas.microsoft.com/office/powerpoint/2010/main" val="37556047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AE7EC-99F9-4FAB-917E-66FC33820CB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Today</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8566F6B2-49B9-4F62-BCDF-28E26FDEE0B3}"/>
              </a:ext>
            </a:extLst>
          </p:cNvPr>
          <p:cNvSpPr>
            <a:spLocks noGrp="1"/>
          </p:cNvSpPr>
          <p:nvPr>
            <p:ph idx="1"/>
          </p:nvPr>
        </p:nvSpPr>
        <p:spPr>
          <a:xfrm>
            <a:off x="4447308" y="591344"/>
            <a:ext cx="6906491" cy="5585619"/>
          </a:xfrm>
        </p:spPr>
        <p:txBody>
          <a:bodyPr anchor="ctr">
            <a:normAutofit/>
          </a:bodyPr>
          <a:lstStyle/>
          <a:p>
            <a:r>
              <a:rPr lang="en-GB" dirty="0">
                <a:hlinkClick r:id="rId2"/>
              </a:rPr>
              <a:t>https://www.bbc.co.uk/news/uk-northern-ireland-27970870</a:t>
            </a:r>
            <a:endParaRPr lang="en-GB" dirty="0"/>
          </a:p>
          <a:p>
            <a:endParaRPr lang="en-GB" dirty="0"/>
          </a:p>
        </p:txBody>
      </p:sp>
      <p:sp>
        <p:nvSpPr>
          <p:cNvPr id="4" name="Slide Number Placeholder 3">
            <a:extLst>
              <a:ext uri="{FF2B5EF4-FFF2-40B4-BE49-F238E27FC236}">
                <a16:creationId xmlns:a16="http://schemas.microsoft.com/office/drawing/2014/main" id="{4AA05273-2C7E-4100-BCA3-38AD6C28D0F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59</a:t>
            </a:fld>
            <a:endParaRPr lang="en-GB" dirty="0"/>
          </a:p>
        </p:txBody>
      </p:sp>
      <p:pic>
        <p:nvPicPr>
          <p:cNvPr id="5" name="Picture 4">
            <a:extLst>
              <a:ext uri="{FF2B5EF4-FFF2-40B4-BE49-F238E27FC236}">
                <a16:creationId xmlns:a16="http://schemas.microsoft.com/office/drawing/2014/main" id="{2E8650D7-D3B1-D79F-B2C8-0E328380CC63}"/>
              </a:ext>
            </a:extLst>
          </p:cNvPr>
          <p:cNvPicPr>
            <a:picLocks noChangeAspect="1"/>
          </p:cNvPicPr>
          <p:nvPr/>
        </p:nvPicPr>
        <p:blipFill>
          <a:blip r:embed="rId3"/>
          <a:stretch>
            <a:fillRect/>
          </a:stretch>
        </p:blipFill>
        <p:spPr>
          <a:xfrm>
            <a:off x="727140" y="0"/>
            <a:ext cx="10737719" cy="6858000"/>
          </a:xfrm>
          <a:prstGeom prst="rect">
            <a:avLst/>
          </a:prstGeom>
        </p:spPr>
      </p:pic>
    </p:spTree>
    <p:extLst>
      <p:ext uri="{BB962C8B-B14F-4D97-AF65-F5344CB8AC3E}">
        <p14:creationId xmlns:p14="http://schemas.microsoft.com/office/powerpoint/2010/main" val="25084284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8C971-CC4D-4F3E-8D7B-7DF2EC89B52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Trust in the Police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2CEFC1-DEA6-4D51-A735-DCF45E7714B3}"/>
              </a:ext>
            </a:extLst>
          </p:cNvPr>
          <p:cNvSpPr>
            <a:spLocks noGrp="1"/>
          </p:cNvSpPr>
          <p:nvPr>
            <p:ph idx="1"/>
          </p:nvPr>
        </p:nvSpPr>
        <p:spPr>
          <a:xfrm>
            <a:off x="4447308" y="591344"/>
            <a:ext cx="6906491" cy="5585619"/>
          </a:xfrm>
        </p:spPr>
        <p:txBody>
          <a:bodyPr anchor="ctr">
            <a:normAutofit/>
          </a:bodyPr>
          <a:lstStyle/>
          <a:p>
            <a:r>
              <a:rPr lang="en-GB" dirty="0">
                <a:hlinkClick r:id="rId2"/>
              </a:rPr>
              <a:t>https://www.ethnicity-facts-figures.service.gov.uk/crime-justice-and-the-law/policing/confidence-in-the-local-police/latest</a:t>
            </a:r>
            <a:endParaRPr lang="en-GB" dirty="0"/>
          </a:p>
        </p:txBody>
      </p:sp>
      <p:sp>
        <p:nvSpPr>
          <p:cNvPr id="4" name="Slide Number Placeholder 3">
            <a:extLst>
              <a:ext uri="{FF2B5EF4-FFF2-40B4-BE49-F238E27FC236}">
                <a16:creationId xmlns:a16="http://schemas.microsoft.com/office/drawing/2014/main" id="{DBBA3E9C-1673-4966-AA33-4FE44F34EB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60</a:t>
            </a:fld>
            <a:endParaRPr lang="en-GB" dirty="0"/>
          </a:p>
        </p:txBody>
      </p:sp>
    </p:spTree>
    <p:extLst>
      <p:ext uri="{BB962C8B-B14F-4D97-AF65-F5344CB8AC3E}">
        <p14:creationId xmlns:p14="http://schemas.microsoft.com/office/powerpoint/2010/main" val="73044223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6D3C18BC-5C45-DC77-BF41-8BEA297FA3C4}"/>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11862F-4FEE-0603-CB46-D4C3AE158424}"/>
              </a:ext>
            </a:extLst>
          </p:cNvPr>
          <p:cNvSpPr>
            <a:spLocks noGrp="1"/>
          </p:cNvSpPr>
          <p:nvPr>
            <p:ph type="title"/>
          </p:nvPr>
        </p:nvSpPr>
        <p:spPr>
          <a:xfrm>
            <a:off x="841248" y="4199861"/>
            <a:ext cx="8856059" cy="1336826"/>
          </a:xfrm>
        </p:spPr>
        <p:txBody>
          <a:bodyPr vert="horz" lIns="91440" tIns="45720" rIns="91440" bIns="45720" rtlCol="0" anchor="b">
            <a:normAutofit/>
          </a:bodyPr>
          <a:lstStyle/>
          <a:p>
            <a:r>
              <a:rPr lang="en-US" sz="5400" dirty="0">
                <a:solidFill>
                  <a:srgbClr val="FFFFFF"/>
                </a:solidFill>
              </a:rPr>
              <a:t>Stop and search</a:t>
            </a:r>
          </a:p>
        </p:txBody>
      </p:sp>
    </p:spTree>
    <p:extLst>
      <p:ext uri="{BB962C8B-B14F-4D97-AF65-F5344CB8AC3E}">
        <p14:creationId xmlns:p14="http://schemas.microsoft.com/office/powerpoint/2010/main" val="29229680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3BFD3-EEB9-4369-A2F3-212F287F541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Stop &amp; Search</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8F885F-3847-4386-A152-8B1B3650A654}"/>
              </a:ext>
            </a:extLst>
          </p:cNvPr>
          <p:cNvSpPr>
            <a:spLocks noGrp="1"/>
          </p:cNvSpPr>
          <p:nvPr>
            <p:ph idx="1"/>
          </p:nvPr>
        </p:nvSpPr>
        <p:spPr>
          <a:xfrm>
            <a:off x="4447308" y="591344"/>
            <a:ext cx="6906491" cy="5585619"/>
          </a:xfrm>
        </p:spPr>
        <p:txBody>
          <a:bodyPr anchor="ctr">
            <a:normAutofit/>
          </a:bodyPr>
          <a:lstStyle/>
          <a:p>
            <a:r>
              <a:rPr lang="en-GB" dirty="0"/>
              <a:t>Police can stop &amp; question you at any time</a:t>
            </a:r>
          </a:p>
          <a:p>
            <a:r>
              <a:rPr lang="en-GB" dirty="0"/>
              <a:t>PCSO in uniform police officer if not in uniform must show warrant card</a:t>
            </a:r>
          </a:p>
          <a:p>
            <a:r>
              <a:rPr lang="en-GB" dirty="0"/>
              <a:t>stop and search you if they have ‘reasonable grounds’ to suspect you’re carrying:</a:t>
            </a:r>
          </a:p>
          <a:p>
            <a:r>
              <a:rPr lang="en-GB" dirty="0"/>
              <a:t>illegal drugs</a:t>
            </a:r>
          </a:p>
          <a:p>
            <a:r>
              <a:rPr lang="en-GB" dirty="0"/>
              <a:t>a weapon</a:t>
            </a:r>
          </a:p>
          <a:p>
            <a:r>
              <a:rPr lang="en-GB" dirty="0"/>
              <a:t>stolen property</a:t>
            </a:r>
          </a:p>
          <a:p>
            <a:r>
              <a:rPr lang="en-GB" dirty="0"/>
              <a:t>something which could be used to commit a crime, such as a crowbar</a:t>
            </a:r>
          </a:p>
          <a:p>
            <a:endParaRPr lang="en-GB" dirty="0"/>
          </a:p>
        </p:txBody>
      </p:sp>
      <p:sp>
        <p:nvSpPr>
          <p:cNvPr id="4" name="Slide Number Placeholder 3">
            <a:extLst>
              <a:ext uri="{FF2B5EF4-FFF2-40B4-BE49-F238E27FC236}">
                <a16:creationId xmlns:a16="http://schemas.microsoft.com/office/drawing/2014/main" id="{E0437703-94C3-49F1-BB22-9184562C3DB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dirty="0" smtClean="0"/>
              <a:pPr>
                <a:spcAft>
                  <a:spcPts val="600"/>
                </a:spcAft>
              </a:pPr>
              <a:t>62</a:t>
            </a:fld>
            <a:endParaRPr lang="en-GB" dirty="0"/>
          </a:p>
        </p:txBody>
      </p:sp>
    </p:spTree>
    <p:extLst>
      <p:ext uri="{BB962C8B-B14F-4D97-AF65-F5344CB8AC3E}">
        <p14:creationId xmlns:p14="http://schemas.microsoft.com/office/powerpoint/2010/main" val="39642821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412A842-B9E7-4C3C-B662-F4D51B2DA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C5032A8-28E7-4286-A04C-60ED3D7C1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7231" y="0"/>
            <a:ext cx="4454769"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4F09833-905B-46A6-A3D4-3BFD5902F9A9}"/>
              </a:ext>
            </a:extLst>
          </p:cNvPr>
          <p:cNvSpPr>
            <a:spLocks noGrp="1"/>
          </p:cNvSpPr>
          <p:nvPr>
            <p:ph type="title"/>
          </p:nvPr>
        </p:nvSpPr>
        <p:spPr>
          <a:xfrm>
            <a:off x="8453805" y="640823"/>
            <a:ext cx="3103194" cy="5583148"/>
          </a:xfrm>
        </p:spPr>
        <p:txBody>
          <a:bodyPr anchor="ctr">
            <a:normAutofit/>
          </a:bodyPr>
          <a:lstStyle/>
          <a:p>
            <a:r>
              <a:rPr lang="en-GB" sz="5400" dirty="0">
                <a:solidFill>
                  <a:srgbClr val="FFFFFF"/>
                </a:solidFill>
              </a:rPr>
              <a:t>Stop &amp; Search</a:t>
            </a:r>
          </a:p>
        </p:txBody>
      </p:sp>
      <p:sp>
        <p:nvSpPr>
          <p:cNvPr id="4" name="Slide Number Placeholder 3">
            <a:extLst>
              <a:ext uri="{FF2B5EF4-FFF2-40B4-BE49-F238E27FC236}">
                <a16:creationId xmlns:a16="http://schemas.microsoft.com/office/drawing/2014/main" id="{E60D2519-D813-4696-A569-2EACD1F880E5}"/>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dirty="0">
                <a:solidFill>
                  <a:srgbClr val="FFFFFF"/>
                </a:solidFill>
              </a:rPr>
              <a:pPr>
                <a:spcAft>
                  <a:spcPts val="600"/>
                </a:spcAft>
              </a:pPr>
              <a:t>63</a:t>
            </a:fld>
            <a:endParaRPr lang="en-GB" dirty="0">
              <a:solidFill>
                <a:srgbClr val="FFFFFF"/>
              </a:solidFill>
            </a:endParaRPr>
          </a:p>
        </p:txBody>
      </p:sp>
      <p:graphicFrame>
        <p:nvGraphicFramePr>
          <p:cNvPr id="15" name="Content Placeholder 2">
            <a:extLst>
              <a:ext uri="{FF2B5EF4-FFF2-40B4-BE49-F238E27FC236}">
                <a16:creationId xmlns:a16="http://schemas.microsoft.com/office/drawing/2014/main" id="{813A9B6C-D0AB-30C2-C6B1-4545357FF0EE}"/>
              </a:ext>
            </a:extLst>
          </p:cNvPr>
          <p:cNvGraphicFramePr>
            <a:graphicFrameLocks noGrp="1"/>
          </p:cNvGraphicFramePr>
          <p:nvPr>
            <p:ph idx="1"/>
            <p:extLst>
              <p:ext uri="{D42A27DB-BD31-4B8C-83A1-F6EECF244321}">
                <p14:modId xmlns:p14="http://schemas.microsoft.com/office/powerpoint/2010/main" val="1280148618"/>
              </p:ext>
            </p:extLst>
          </p:nvPr>
        </p:nvGraphicFramePr>
        <p:xfrm>
          <a:off x="643470"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89652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8120E-C98B-CD70-CB5E-D95A007C5B62}"/>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Stats </a:t>
            </a:r>
            <a:r>
              <a:rPr lang="en-US" sz="5400" dirty="0">
                <a:solidFill>
                  <a:schemeClr val="bg1"/>
                </a:solidFill>
              </a:rPr>
              <a:t>and</a:t>
            </a:r>
            <a:r>
              <a:rPr lang="en-US" sz="5400" kern="1200" dirty="0">
                <a:solidFill>
                  <a:schemeClr val="bg1"/>
                </a:solidFill>
                <a:latin typeface="+mj-lt"/>
                <a:ea typeface="+mj-ea"/>
                <a:cs typeface="+mj-cs"/>
              </a:rPr>
              <a:t> stop and search</a:t>
            </a:r>
          </a:p>
        </p:txBody>
      </p:sp>
      <p:cxnSp>
        <p:nvCxnSpPr>
          <p:cNvPr id="18"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C06DE52A-3483-5A3C-0516-1CCDFBC6DD50}"/>
              </a:ext>
            </a:extLst>
          </p:cNvPr>
          <p:cNvPicPr>
            <a:picLocks noGrp="1" noChangeAspect="1"/>
          </p:cNvPicPr>
          <p:nvPr>
            <p:ph idx="1"/>
          </p:nvPr>
        </p:nvPicPr>
        <p:blipFill>
          <a:blip r:embed="rId2"/>
          <a:stretch>
            <a:fillRect/>
          </a:stretch>
        </p:blipFill>
        <p:spPr>
          <a:xfrm>
            <a:off x="1446905" y="2427541"/>
            <a:ext cx="9243091" cy="3997637"/>
          </a:xfrm>
          <a:prstGeom prst="rect">
            <a:avLst/>
          </a:prstGeom>
        </p:spPr>
      </p:pic>
      <p:sp>
        <p:nvSpPr>
          <p:cNvPr id="6" name="TextBox 5">
            <a:extLst>
              <a:ext uri="{FF2B5EF4-FFF2-40B4-BE49-F238E27FC236}">
                <a16:creationId xmlns:a16="http://schemas.microsoft.com/office/drawing/2014/main" id="{9E724DB2-50FF-BDAC-5A87-7121E5C797A2}"/>
              </a:ext>
            </a:extLst>
          </p:cNvPr>
          <p:cNvSpPr txBox="1"/>
          <p:nvPr/>
        </p:nvSpPr>
        <p:spPr>
          <a:xfrm>
            <a:off x="8396868" y="6425178"/>
            <a:ext cx="3557239" cy="369332"/>
          </a:xfrm>
          <a:prstGeom prst="rect">
            <a:avLst/>
          </a:prstGeom>
          <a:noFill/>
        </p:spPr>
        <p:txBody>
          <a:bodyPr wrap="square" rtlCol="0">
            <a:spAutoFit/>
          </a:bodyPr>
          <a:lstStyle/>
          <a:p>
            <a:r>
              <a:rPr lang="en-GB" dirty="0"/>
              <a:t>(Home Office, 2022)</a:t>
            </a:r>
          </a:p>
        </p:txBody>
      </p:sp>
    </p:spTree>
    <p:extLst>
      <p:ext uri="{BB962C8B-B14F-4D97-AF65-F5344CB8AC3E}">
        <p14:creationId xmlns:p14="http://schemas.microsoft.com/office/powerpoint/2010/main" val="25123489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EC8AE-1F36-CB56-E42C-FD997D3C054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Stop and search stats 2009-2019</a:t>
            </a:r>
          </a:p>
        </p:txBody>
      </p:sp>
      <p:pic>
        <p:nvPicPr>
          <p:cNvPr id="5" name="Content Placeholder 4">
            <a:extLst>
              <a:ext uri="{FF2B5EF4-FFF2-40B4-BE49-F238E27FC236}">
                <a16:creationId xmlns:a16="http://schemas.microsoft.com/office/drawing/2014/main" id="{4C472850-2AC8-3C9E-3028-2C3F6B7A39A1}"/>
              </a:ext>
            </a:extLst>
          </p:cNvPr>
          <p:cNvPicPr>
            <a:picLocks noGrp="1" noChangeAspect="1"/>
          </p:cNvPicPr>
          <p:nvPr>
            <p:ph idx="1"/>
          </p:nvPr>
        </p:nvPicPr>
        <p:blipFill>
          <a:blip r:embed="rId2"/>
          <a:stretch>
            <a:fillRect/>
          </a:stretch>
        </p:blipFill>
        <p:spPr>
          <a:xfrm>
            <a:off x="4777316" y="1147825"/>
            <a:ext cx="6780700" cy="4560021"/>
          </a:xfrm>
          <a:prstGeom prst="rect">
            <a:avLst/>
          </a:prstGeom>
        </p:spPr>
      </p:pic>
      <p:sp>
        <p:nvSpPr>
          <p:cNvPr id="6" name="TextBox 5">
            <a:extLst>
              <a:ext uri="{FF2B5EF4-FFF2-40B4-BE49-F238E27FC236}">
                <a16:creationId xmlns:a16="http://schemas.microsoft.com/office/drawing/2014/main" id="{93D725EC-2F53-9597-0276-2A241E09ADEF}"/>
              </a:ext>
            </a:extLst>
          </p:cNvPr>
          <p:cNvSpPr txBox="1"/>
          <p:nvPr/>
        </p:nvSpPr>
        <p:spPr>
          <a:xfrm>
            <a:off x="8396868" y="6425178"/>
            <a:ext cx="3557239" cy="369332"/>
          </a:xfrm>
          <a:prstGeom prst="rect">
            <a:avLst/>
          </a:prstGeom>
          <a:noFill/>
        </p:spPr>
        <p:txBody>
          <a:bodyPr wrap="square" rtlCol="0">
            <a:spAutoFit/>
          </a:bodyPr>
          <a:lstStyle/>
          <a:p>
            <a:r>
              <a:rPr lang="en-GB" dirty="0"/>
              <a:t>(Home Office, 2022)</a:t>
            </a:r>
          </a:p>
        </p:txBody>
      </p:sp>
    </p:spTree>
    <p:extLst>
      <p:ext uri="{BB962C8B-B14F-4D97-AF65-F5344CB8AC3E}">
        <p14:creationId xmlns:p14="http://schemas.microsoft.com/office/powerpoint/2010/main" val="13733636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9C09170-1BE0-4F7E-AEB7-0A62738EB67D}"/>
              </a:ext>
            </a:extLst>
          </p:cNvPr>
          <p:cNvSpPr>
            <a:spLocks noGrp="1"/>
          </p:cNvSpPr>
          <p:nvPr>
            <p:ph type="title"/>
          </p:nvPr>
        </p:nvSpPr>
        <p:spPr>
          <a:xfrm>
            <a:off x="838200" y="643467"/>
            <a:ext cx="2951205" cy="5571066"/>
          </a:xfrm>
        </p:spPr>
        <p:txBody>
          <a:bodyPr>
            <a:normAutofit/>
          </a:bodyPr>
          <a:lstStyle/>
          <a:p>
            <a:r>
              <a:rPr lang="en-GB" b="0" i="0" dirty="0">
                <a:solidFill>
                  <a:srgbClr val="FFFFFF"/>
                </a:solidFill>
                <a:effectLst/>
                <a:latin typeface="Signika Negative Bold"/>
              </a:rPr>
              <a:t>Gorseinon 2022</a:t>
            </a:r>
            <a:endParaRPr lang="en-GB" dirty="0">
              <a:solidFill>
                <a:srgbClr val="FFFFFF"/>
              </a:solidFill>
            </a:endParaRPr>
          </a:p>
        </p:txBody>
      </p:sp>
      <p:sp>
        <p:nvSpPr>
          <p:cNvPr id="4" name="Slide Number Placeholder 3">
            <a:extLst>
              <a:ext uri="{FF2B5EF4-FFF2-40B4-BE49-F238E27FC236}">
                <a16:creationId xmlns:a16="http://schemas.microsoft.com/office/drawing/2014/main" id="{71768613-D1A4-4836-889E-CDACCCC91E55}"/>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dirty="0">
                <a:solidFill>
                  <a:srgbClr val="898989"/>
                </a:solidFill>
              </a:rPr>
              <a:pPr>
                <a:spcAft>
                  <a:spcPts val="600"/>
                </a:spcAft>
              </a:pPr>
              <a:t>66</a:t>
            </a:fld>
            <a:endParaRPr lang="en-GB" dirty="0">
              <a:solidFill>
                <a:srgbClr val="898989"/>
              </a:solidFill>
            </a:endParaRPr>
          </a:p>
        </p:txBody>
      </p:sp>
      <p:graphicFrame>
        <p:nvGraphicFramePr>
          <p:cNvPr id="6" name="Content Placeholder 2">
            <a:extLst>
              <a:ext uri="{FF2B5EF4-FFF2-40B4-BE49-F238E27FC236}">
                <a16:creationId xmlns:a16="http://schemas.microsoft.com/office/drawing/2014/main" id="{52A015EC-A145-E2C3-39F2-7653B3984BA1}"/>
              </a:ext>
            </a:extLst>
          </p:cNvPr>
          <p:cNvGraphicFramePr>
            <a:graphicFrameLocks noGrp="1"/>
          </p:cNvGraphicFramePr>
          <p:nvPr>
            <p:ph idx="1"/>
            <p:extLst>
              <p:ext uri="{D42A27DB-BD31-4B8C-83A1-F6EECF244321}">
                <p14:modId xmlns:p14="http://schemas.microsoft.com/office/powerpoint/2010/main" val="10526008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29922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0C476-8676-2A9A-51BC-B3921D08A4EB}"/>
              </a:ext>
            </a:extLst>
          </p:cNvPr>
          <p:cNvSpPr>
            <a:spLocks noGrp="1"/>
          </p:cNvSpPr>
          <p:nvPr>
            <p:ph type="title"/>
          </p:nvPr>
        </p:nvSpPr>
        <p:spPr>
          <a:xfrm>
            <a:off x="841248" y="548640"/>
            <a:ext cx="3600860" cy="5431536"/>
          </a:xfrm>
        </p:spPr>
        <p:txBody>
          <a:bodyPr>
            <a:normAutofit/>
          </a:bodyPr>
          <a:lstStyle/>
          <a:p>
            <a:r>
              <a:rPr lang="en-GB" sz="5400" dirty="0"/>
              <a:t>House of Commons- research paper</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88476-E077-1767-A32D-C34BAE971371}"/>
              </a:ext>
            </a:extLst>
          </p:cNvPr>
          <p:cNvSpPr>
            <a:spLocks noGrp="1"/>
          </p:cNvSpPr>
          <p:nvPr>
            <p:ph idx="1"/>
          </p:nvPr>
        </p:nvSpPr>
        <p:spPr>
          <a:xfrm>
            <a:off x="5126418" y="552091"/>
            <a:ext cx="6224335" cy="5431536"/>
          </a:xfrm>
        </p:spPr>
        <p:txBody>
          <a:bodyPr anchor="ctr">
            <a:normAutofit/>
          </a:bodyPr>
          <a:lstStyle/>
          <a:p>
            <a:r>
              <a:rPr lang="en-GB" sz="1700" b="0" i="0" dirty="0">
                <a:effectLst/>
                <a:latin typeface="national"/>
              </a:rPr>
              <a:t>Impact of stop and search</a:t>
            </a:r>
          </a:p>
          <a:p>
            <a:r>
              <a:rPr lang="en-GB" sz="1700" b="0" i="0" dirty="0">
                <a:effectLst/>
                <a:latin typeface="national"/>
              </a:rPr>
              <a:t>Evidence regarding the impact of stop and search on crime is mixed. </a:t>
            </a:r>
            <a:r>
              <a:rPr lang="en-GB" sz="1700" b="1" i="0" dirty="0">
                <a:solidFill>
                  <a:srgbClr val="FF0000"/>
                </a:solidFill>
                <a:effectLst/>
                <a:latin typeface="national"/>
              </a:rPr>
              <a:t>There is </a:t>
            </a:r>
            <a:r>
              <a:rPr lang="en-GB" sz="1700" b="1" i="0" u="sng" dirty="0">
                <a:solidFill>
                  <a:srgbClr val="FF0000"/>
                </a:solidFill>
                <a:effectLst/>
                <a:latin typeface="national"/>
                <a:hlinkClick r:id="rId2">
                  <a:extLst>
                    <a:ext uri="{A12FA001-AC4F-418D-AE19-62706E023703}">
                      <ahyp:hlinkClr xmlns:ahyp="http://schemas.microsoft.com/office/drawing/2018/hyperlinkcolor" val="tx"/>
                    </a:ext>
                  </a:extLst>
                </a:hlinkClick>
              </a:rPr>
              <a:t>little evidence</a:t>
            </a:r>
            <a:r>
              <a:rPr lang="en-GB" sz="1700" b="1" i="0" dirty="0">
                <a:solidFill>
                  <a:srgbClr val="FF0000"/>
                </a:solidFill>
                <a:effectLst/>
                <a:latin typeface="national"/>
              </a:rPr>
              <a:t> to suggest that stop and search provides an effective deterrent to offending</a:t>
            </a:r>
            <a:r>
              <a:rPr lang="en-GB" sz="1700" b="0" i="0" dirty="0">
                <a:effectLst/>
                <a:latin typeface="national"/>
              </a:rPr>
              <a:t>. Stop and search is more effective at detection but still most searches result in officers finding nothing. However, those in policing argue that when stop and search is targeted and conducted in line with the law and guidance, they can confiscate dangerous and prohibited items and do so without undermining public trust in the police.</a:t>
            </a:r>
          </a:p>
          <a:p>
            <a:r>
              <a:rPr lang="en-GB" sz="1700" b="0" i="0" dirty="0">
                <a:effectLst/>
                <a:latin typeface="national"/>
              </a:rPr>
              <a:t>Those opposed to stop and search argue that a history of poor use and long-standing ethnic disparities demonstrate that it is a fundamentally flawed police power. </a:t>
            </a:r>
            <a:r>
              <a:rPr lang="en-GB" sz="1700" b="1" i="0" dirty="0">
                <a:solidFill>
                  <a:srgbClr val="FF0000"/>
                </a:solidFill>
                <a:effectLst/>
                <a:latin typeface="national"/>
              </a:rPr>
              <a:t>Black people </a:t>
            </a:r>
            <a:r>
              <a:rPr lang="en-GB" sz="1700" b="1" i="0" u="sng" dirty="0">
                <a:solidFill>
                  <a:srgbClr val="FF0000"/>
                </a:solidFill>
                <a:effectLst/>
                <a:latin typeface="national"/>
                <a:hlinkClick r:id="rId3">
                  <a:extLst>
                    <a:ext uri="{A12FA001-AC4F-418D-AE19-62706E023703}">
                      <ahyp:hlinkClr xmlns:ahyp="http://schemas.microsoft.com/office/drawing/2018/hyperlinkcolor" val="tx"/>
                    </a:ext>
                  </a:extLst>
                </a:hlinkClick>
              </a:rPr>
              <a:t>experience the highest search rate</a:t>
            </a:r>
            <a:r>
              <a:rPr lang="en-GB" sz="1700" b="1" i="0" dirty="0">
                <a:solidFill>
                  <a:srgbClr val="FF0000"/>
                </a:solidFill>
                <a:effectLst/>
                <a:latin typeface="national"/>
              </a:rPr>
              <a:t> at 53 per 1,000 compared to a rate of 7.5 per 1,000 for White people. </a:t>
            </a:r>
            <a:r>
              <a:rPr lang="en-GB" sz="1700" b="1" i="0" u="sng" dirty="0">
                <a:solidFill>
                  <a:srgbClr val="FF0000"/>
                </a:solidFill>
                <a:effectLst/>
                <a:latin typeface="national"/>
                <a:hlinkClick r:id="rId4">
                  <a:extLst>
                    <a:ext uri="{A12FA001-AC4F-418D-AE19-62706E023703}">
                      <ahyp:hlinkClr xmlns:ahyp="http://schemas.microsoft.com/office/drawing/2018/hyperlinkcolor" val="tx"/>
                    </a:ext>
                  </a:extLst>
                </a:hlinkClick>
              </a:rPr>
              <a:t>HMICFRS says</a:t>
            </a:r>
            <a:r>
              <a:rPr lang="en-GB" sz="1700" b="1" i="0" dirty="0">
                <a:solidFill>
                  <a:srgbClr val="FF0000"/>
                </a:solidFill>
                <a:effectLst/>
                <a:latin typeface="national"/>
              </a:rPr>
              <a:t> no force “fully understands the impact of the use of [stop and search] powers” and “no force can satisfactorily explain why” ethnic disproportionality persists.</a:t>
            </a:r>
            <a:r>
              <a:rPr lang="en-GB" sz="1700" b="0" i="0" dirty="0">
                <a:effectLst/>
                <a:latin typeface="national"/>
              </a:rPr>
              <a:t> It is widely acknowledged that this damages police community relations and there is growing </a:t>
            </a:r>
            <a:r>
              <a:rPr lang="en-GB" sz="1700" b="0" i="0" u="sng" dirty="0">
                <a:effectLst/>
                <a:latin typeface="national"/>
                <a:hlinkClick r:id="rId5"/>
              </a:rPr>
              <a:t>recognition</a:t>
            </a:r>
            <a:r>
              <a:rPr lang="en-GB" sz="1700" b="0" i="0" dirty="0">
                <a:effectLst/>
                <a:latin typeface="national"/>
              </a:rPr>
              <a:t> of the “damaging impact” and potentially traumatic impact that it can have on individuals and collectively for communities.</a:t>
            </a:r>
          </a:p>
          <a:p>
            <a:endParaRPr lang="en-GB" sz="1700"/>
          </a:p>
        </p:txBody>
      </p:sp>
    </p:spTree>
    <p:extLst>
      <p:ext uri="{BB962C8B-B14F-4D97-AF65-F5344CB8AC3E}">
        <p14:creationId xmlns:p14="http://schemas.microsoft.com/office/powerpoint/2010/main" val="4938683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AC3D0C3-1D7E-4835-907E-B3FCC9600CCC}"/>
              </a:ext>
            </a:extLst>
          </p:cNvPr>
          <p:cNvSpPr>
            <a:spLocks noGrp="1"/>
          </p:cNvSpPr>
          <p:nvPr>
            <p:ph type="title"/>
          </p:nvPr>
        </p:nvSpPr>
        <p:spPr>
          <a:xfrm>
            <a:off x="2222501" y="609600"/>
            <a:ext cx="7655791" cy="3022600"/>
          </a:xfrm>
        </p:spPr>
        <p:txBody>
          <a:bodyPr anchor="ctr">
            <a:noAutofit/>
          </a:bodyPr>
          <a:lstStyle/>
          <a:p>
            <a:pPr algn="ctr"/>
            <a:r>
              <a:rPr lang="en-GB" sz="2400" i="1" dirty="0"/>
              <a:t>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a:t>
            </a:r>
            <a:endParaRPr lang="en-GB" altLang="en-US" sz="2400" dirty="0"/>
          </a:p>
        </p:txBody>
      </p:sp>
      <p:sp>
        <p:nvSpPr>
          <p:cNvPr id="3" name="Text Placeholder 2">
            <a:extLst>
              <a:ext uri="{FF2B5EF4-FFF2-40B4-BE49-F238E27FC236}">
                <a16:creationId xmlns:a16="http://schemas.microsoft.com/office/drawing/2014/main" id="{E8D7BA52-78F9-4340-B69C-EA70069FC82B}"/>
              </a:ext>
            </a:extLst>
          </p:cNvPr>
          <p:cNvSpPr>
            <a:spLocks noGrp="1"/>
          </p:cNvSpPr>
          <p:nvPr>
            <p:ph type="body" sz="quarter" idx="13"/>
          </p:nvPr>
        </p:nvSpPr>
        <p:spPr/>
        <p:txBody>
          <a:bodyPr/>
          <a:lstStyle/>
          <a:p>
            <a:r>
              <a:rPr lang="en-GB" i="1" dirty="0"/>
              <a:t> (</a:t>
            </a:r>
            <a:r>
              <a:rPr lang="en-GB" sz="2000" i="1" dirty="0"/>
              <a:t>Hough, 2013:194)</a:t>
            </a:r>
            <a:endParaRPr lang="en-GB" sz="2000" dirty="0"/>
          </a:p>
        </p:txBody>
      </p:sp>
      <p:sp>
        <p:nvSpPr>
          <p:cNvPr id="2" name="Text Placeholder 1">
            <a:extLst>
              <a:ext uri="{FF2B5EF4-FFF2-40B4-BE49-F238E27FC236}">
                <a16:creationId xmlns:a16="http://schemas.microsoft.com/office/drawing/2014/main" id="{76D111BC-F74E-4E84-B05D-753447E8749A}"/>
              </a:ext>
            </a:extLst>
          </p:cNvPr>
          <p:cNvSpPr>
            <a:spLocks noGrp="1"/>
          </p:cNvSpPr>
          <p:nvPr>
            <p:ph type="body" idx="1"/>
          </p:nvPr>
        </p:nvSpPr>
        <p:spPr>
          <a:xfrm>
            <a:off x="2032001" y="4470401"/>
            <a:ext cx="7846290" cy="953655"/>
          </a:xfrm>
        </p:spPr>
        <p:txBody>
          <a:bodyPr>
            <a:normAutofit/>
          </a:bodyPr>
          <a:lstStyle/>
          <a:p>
            <a:pPr algn="ctr"/>
            <a:r>
              <a:rPr lang="en-GB" sz="3300" b="1" dirty="0">
                <a:solidFill>
                  <a:schemeClr val="accent1"/>
                </a:solidFill>
              </a:rPr>
              <a:t>Quality over Quantity?</a:t>
            </a:r>
          </a:p>
        </p:txBody>
      </p:sp>
      <p:sp>
        <p:nvSpPr>
          <p:cNvPr id="35843" name="Slide Number Placeholder 2">
            <a:extLst>
              <a:ext uri="{FF2B5EF4-FFF2-40B4-BE49-F238E27FC236}">
                <a16:creationId xmlns:a16="http://schemas.microsoft.com/office/drawing/2014/main" id="{601AE247-B50E-47F8-84A7-3A08822D09D0}"/>
              </a:ext>
            </a:extLst>
          </p:cNvPr>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32C168B0-9F92-4D64-AF99-67209439F775}" type="slidenum">
              <a:rPr lang="en-GB" altLang="en-US" sz="1350" dirty="0">
                <a:solidFill>
                  <a:srgbClr val="FFFFFF"/>
                </a:solidFill>
              </a:rPr>
              <a:pPr>
                <a:lnSpc>
                  <a:spcPct val="90000"/>
                </a:lnSpc>
                <a:spcBef>
                  <a:spcPct val="0"/>
                </a:spcBef>
                <a:spcAft>
                  <a:spcPts val="450"/>
                </a:spcAft>
                <a:buClrTx/>
                <a:buSzTx/>
                <a:buNone/>
              </a:pPr>
              <a:t>68</a:t>
            </a:fld>
            <a:endParaRPr lang="en-GB" altLang="en-US" sz="1350" dirty="0">
              <a:solidFill>
                <a:srgbClr val="FFFFFF"/>
              </a:solidFill>
            </a:endParaRPr>
          </a:p>
        </p:txBody>
      </p:sp>
    </p:spTree>
    <p:extLst>
      <p:ext uri="{BB962C8B-B14F-4D97-AF65-F5344CB8AC3E}">
        <p14:creationId xmlns:p14="http://schemas.microsoft.com/office/powerpoint/2010/main" val="179744954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C6B474D-7238-4070-B037-65ACFB5D608A}"/>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Task to finish </a:t>
            </a:r>
          </a:p>
        </p:txBody>
      </p:sp>
      <p:sp>
        <p:nvSpPr>
          <p:cNvPr id="4" name="Slide Number Placeholder 3">
            <a:extLst>
              <a:ext uri="{FF2B5EF4-FFF2-40B4-BE49-F238E27FC236}">
                <a16:creationId xmlns:a16="http://schemas.microsoft.com/office/drawing/2014/main" id="{2D8EF5B6-8099-4621-ACB3-FA0088DB67F9}"/>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dirty="0">
                <a:solidFill>
                  <a:srgbClr val="898989"/>
                </a:solidFill>
              </a:rPr>
              <a:pPr>
                <a:spcAft>
                  <a:spcPts val="600"/>
                </a:spcAft>
              </a:pPr>
              <a:t>69</a:t>
            </a:fld>
            <a:endParaRPr lang="en-GB" dirty="0">
              <a:solidFill>
                <a:srgbClr val="898989"/>
              </a:solidFill>
            </a:endParaRPr>
          </a:p>
        </p:txBody>
      </p:sp>
      <p:graphicFrame>
        <p:nvGraphicFramePr>
          <p:cNvPr id="6" name="Content Placeholder 2">
            <a:extLst>
              <a:ext uri="{FF2B5EF4-FFF2-40B4-BE49-F238E27FC236}">
                <a16:creationId xmlns:a16="http://schemas.microsoft.com/office/drawing/2014/main" id="{EBE93927-DD08-0533-C039-4B401A48C6CC}"/>
              </a:ext>
            </a:extLst>
          </p:cNvPr>
          <p:cNvGraphicFramePr>
            <a:graphicFrameLocks noGrp="1"/>
          </p:cNvGraphicFramePr>
          <p:nvPr>
            <p:ph idx="1"/>
            <p:extLst>
              <p:ext uri="{D42A27DB-BD31-4B8C-83A1-F6EECF244321}">
                <p14:modId xmlns:p14="http://schemas.microsoft.com/office/powerpoint/2010/main" val="336372693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2490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4F2C8-78A8-416F-8465-A1D2A806584A}"/>
              </a:ext>
            </a:extLst>
          </p:cNvPr>
          <p:cNvSpPr>
            <a:spLocks noGrp="1"/>
          </p:cNvSpPr>
          <p:nvPr>
            <p:ph type="ctrTitle"/>
          </p:nvPr>
        </p:nvSpPr>
        <p:spPr>
          <a:xfrm>
            <a:off x="6194716" y="739978"/>
            <a:ext cx="5334930" cy="3004145"/>
          </a:xfrm>
        </p:spPr>
        <p:txBody>
          <a:bodyPr>
            <a:normAutofit/>
          </a:bodyPr>
          <a:lstStyle/>
          <a:p>
            <a:r>
              <a:rPr lang="en-GB" dirty="0"/>
              <a:t>Questions?</a:t>
            </a:r>
          </a:p>
        </p:txBody>
      </p:sp>
      <p:sp>
        <p:nvSpPr>
          <p:cNvPr id="3" name="Subtitle 2">
            <a:extLst>
              <a:ext uri="{FF2B5EF4-FFF2-40B4-BE49-F238E27FC236}">
                <a16:creationId xmlns:a16="http://schemas.microsoft.com/office/drawing/2014/main" id="{96E3D4FB-A7B4-4DB0-8221-F375852B2811}"/>
              </a:ext>
            </a:extLst>
          </p:cNvPr>
          <p:cNvSpPr>
            <a:spLocks noGrp="1"/>
          </p:cNvSpPr>
          <p:nvPr>
            <p:ph type="subTitle" idx="1"/>
          </p:nvPr>
        </p:nvSpPr>
        <p:spPr>
          <a:xfrm>
            <a:off x="6194715" y="3836197"/>
            <a:ext cx="5334931" cy="2189214"/>
          </a:xfrm>
        </p:spPr>
        <p:txBody>
          <a:bodyPr>
            <a:normAutofit/>
          </a:bodyPr>
          <a:lstStyle/>
          <a:p>
            <a:r>
              <a:rPr lang="en-GB" dirty="0"/>
              <a:t>Questions?</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F45FA923-DF45-4448-8587-9FBF6592222E}"/>
              </a:ext>
            </a:extLst>
          </p:cNvPr>
          <p:cNvPicPr>
            <a:picLocks noChangeAspect="1"/>
          </p:cNvPicPr>
          <p:nvPr/>
        </p:nvPicPr>
        <p:blipFill rotWithShape="1">
          <a:blip r:embed="rId2"/>
          <a:srcRect l="29308" r="14171"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 name="Slide Number Placeholder 3">
            <a:extLst>
              <a:ext uri="{FF2B5EF4-FFF2-40B4-BE49-F238E27FC236}">
                <a16:creationId xmlns:a16="http://schemas.microsoft.com/office/drawing/2014/main" id="{C01B4DFA-51B3-4DC3-8806-BF2C89C39931}"/>
              </a:ext>
            </a:extLst>
          </p:cNvPr>
          <p:cNvSpPr>
            <a:spLocks noGrp="1"/>
          </p:cNvSpPr>
          <p:nvPr>
            <p:ph type="sldNum" sz="quarter" idx="12"/>
          </p:nvPr>
        </p:nvSpPr>
        <p:spPr>
          <a:xfrm>
            <a:off x="530529" y="6356350"/>
            <a:ext cx="1054989" cy="365125"/>
          </a:xfrm>
        </p:spPr>
        <p:txBody>
          <a:bodyPr>
            <a:normAutofit/>
          </a:bodyPr>
          <a:lstStyle/>
          <a:p>
            <a:pPr algn="l">
              <a:spcAft>
                <a:spcPts val="600"/>
              </a:spcAft>
            </a:pPr>
            <a:fld id="{AC82685A-BD3A-4230-8D85-804689F67293}" type="slidenum">
              <a:rPr lang="en-GB" dirty="0" smtClean="0"/>
              <a:pPr algn="l">
                <a:spcAft>
                  <a:spcPts val="600"/>
                </a:spcAft>
              </a:pPr>
              <a:t>70</a:t>
            </a:fld>
            <a:endParaRPr lang="en-GB" dirty="0"/>
          </a:p>
        </p:txBody>
      </p:sp>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9813611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41C4F0-6E5E-822D-6110-0D79C56FDDB1}"/>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To conclude</a:t>
            </a:r>
          </a:p>
        </p:txBody>
      </p:sp>
      <p:graphicFrame>
        <p:nvGraphicFramePr>
          <p:cNvPr id="5" name="Content Placeholder 2">
            <a:extLst>
              <a:ext uri="{FF2B5EF4-FFF2-40B4-BE49-F238E27FC236}">
                <a16:creationId xmlns:a16="http://schemas.microsoft.com/office/drawing/2014/main" id="{D34EDBCE-61E9-729A-3944-232BCF34AD08}"/>
              </a:ext>
            </a:extLst>
          </p:cNvPr>
          <p:cNvGraphicFramePr>
            <a:graphicFrameLocks noGrp="1"/>
          </p:cNvGraphicFramePr>
          <p:nvPr>
            <p:ph idx="1"/>
            <p:extLst>
              <p:ext uri="{D42A27DB-BD31-4B8C-83A1-F6EECF244321}">
                <p14:modId xmlns:p14="http://schemas.microsoft.com/office/powerpoint/2010/main" val="68049206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44505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CF63B-EFD4-D021-747A-F70001B773CE}"/>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Task for next session…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8EEC53-6F3A-FE45-8173-E0A178264299}"/>
              </a:ext>
            </a:extLst>
          </p:cNvPr>
          <p:cNvSpPr>
            <a:spLocks noGrp="1"/>
          </p:cNvSpPr>
          <p:nvPr>
            <p:ph idx="1"/>
          </p:nvPr>
        </p:nvSpPr>
        <p:spPr>
          <a:xfrm>
            <a:off x="4447308" y="591344"/>
            <a:ext cx="6906491" cy="5585619"/>
          </a:xfrm>
        </p:spPr>
        <p:txBody>
          <a:bodyPr anchor="ctr">
            <a:normAutofit/>
          </a:bodyPr>
          <a:lstStyle/>
          <a:p>
            <a:pPr marL="0" indent="0">
              <a:buNone/>
            </a:pPr>
            <a:r>
              <a:rPr lang="en-GB" dirty="0"/>
              <a:t>Find 1 media post that helps UK policing and 1 media post that harms UK policing:-</a:t>
            </a:r>
          </a:p>
          <a:p>
            <a:r>
              <a:rPr lang="en-GB" dirty="0"/>
              <a:t>TV</a:t>
            </a:r>
          </a:p>
          <a:p>
            <a:r>
              <a:rPr lang="en-GB" dirty="0"/>
              <a:t>Social media</a:t>
            </a:r>
          </a:p>
          <a:p>
            <a:r>
              <a:rPr lang="en-GB" dirty="0"/>
              <a:t>Newspaper</a:t>
            </a:r>
          </a:p>
          <a:p>
            <a:r>
              <a:rPr lang="en-GB" dirty="0"/>
              <a:t>Radio broadcast</a:t>
            </a:r>
          </a:p>
          <a:p>
            <a:r>
              <a:rPr lang="en-GB" dirty="0"/>
              <a:t>Podcast</a:t>
            </a:r>
          </a:p>
          <a:p>
            <a:endParaRPr lang="en-GB" dirty="0"/>
          </a:p>
          <a:p>
            <a:pPr marL="0" indent="0">
              <a:buNone/>
            </a:pPr>
            <a:r>
              <a:rPr lang="en-GB" dirty="0"/>
              <a:t>Make a note of these and bring them to the next session</a:t>
            </a:r>
          </a:p>
        </p:txBody>
      </p:sp>
    </p:spTree>
    <p:extLst>
      <p:ext uri="{BB962C8B-B14F-4D97-AF65-F5344CB8AC3E}">
        <p14:creationId xmlns:p14="http://schemas.microsoft.com/office/powerpoint/2010/main" val="1964241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72</Slides>
  <Notes>34</Notes>
  <HiddenSlides>0</HiddenSlides>
  <MMClips>0</MMClips>
  <ScaleCrop>false</ScaleCrop>
  <HeadingPairs>
    <vt:vector size="4" baseType="variant">
      <vt:variant>
        <vt:lpstr>Theme</vt:lpstr>
      </vt:variant>
      <vt:variant>
        <vt:i4>4</vt:i4>
      </vt:variant>
      <vt:variant>
        <vt:lpstr>Slide Titles</vt:lpstr>
      </vt:variant>
      <vt:variant>
        <vt:i4>72</vt:i4>
      </vt:variant>
    </vt:vector>
  </HeadingPairs>
  <TitlesOfParts>
    <vt:vector size="76" baseType="lpstr">
      <vt:lpstr>office theme</vt:lpstr>
      <vt:lpstr>Office Theme</vt:lpstr>
      <vt:lpstr>Office Theme</vt:lpstr>
      <vt:lpstr>Office Theme</vt:lpstr>
      <vt:lpstr>Week 3 Police contact with the public</vt:lpstr>
      <vt:lpstr>Aims for today</vt:lpstr>
      <vt:lpstr>Recap from last session</vt:lpstr>
      <vt:lpstr>Task set from last session....</vt:lpstr>
      <vt:lpstr>Society</vt:lpstr>
      <vt:lpstr>What makes  up a neighbourhood?</vt:lpstr>
      <vt:lpstr>Community &amp; Neighbourhood Movement</vt:lpstr>
      <vt:lpstr>PowerPoint Presentation</vt:lpstr>
      <vt:lpstr> Changing Social Order </vt:lpstr>
      <vt:lpstr>Changing Societies</vt:lpstr>
      <vt:lpstr> What is the difference between  diversity and inclusion?            </vt:lpstr>
      <vt:lpstr>Why Does Diversity Matter?</vt:lpstr>
      <vt:lpstr>PowerPoint Presentation</vt:lpstr>
      <vt:lpstr>PowerPoint Presentation</vt:lpstr>
      <vt:lpstr>Multiculturalism</vt:lpstr>
      <vt:lpstr>Community policing</vt:lpstr>
      <vt:lpstr>Start of Community Policing</vt:lpstr>
      <vt:lpstr>PowerPoint Presentation</vt:lpstr>
      <vt:lpstr> Defining features of community/ neighbourhood policing </vt:lpstr>
      <vt:lpstr>Distinctive Policing</vt:lpstr>
      <vt:lpstr>The benefits </vt:lpstr>
      <vt:lpstr>The challenges</vt:lpstr>
      <vt:lpstr>PowerPoint Presentation</vt:lpstr>
      <vt:lpstr>Engagement Methods </vt:lpstr>
      <vt:lpstr>Community Engagement</vt:lpstr>
      <vt:lpstr>PowerPoint Presentation</vt:lpstr>
      <vt:lpstr>PowerPoint Presentation</vt:lpstr>
      <vt:lpstr>Future of NHP</vt:lpstr>
      <vt:lpstr>Trust in the police</vt:lpstr>
      <vt:lpstr>The miners strike 1984</vt:lpstr>
      <vt:lpstr>Miners' Strike 1984</vt:lpstr>
      <vt:lpstr>1984 &amp; Thatcher</vt:lpstr>
      <vt:lpstr>Communities </vt:lpstr>
      <vt:lpstr>Hillsborough April 1989 </vt:lpstr>
      <vt:lpstr>Hillsborough April 1989 </vt:lpstr>
      <vt:lpstr>PowerPoint Presentation</vt:lpstr>
      <vt:lpstr>PowerPoint Presentation</vt:lpstr>
      <vt:lpstr>After The Disaster</vt:lpstr>
      <vt:lpstr>PowerPoint Presentation</vt:lpstr>
      <vt:lpstr>Brixton Riots 1981</vt:lpstr>
      <vt:lpstr>Relationships </vt:lpstr>
      <vt:lpstr>Relationships</vt:lpstr>
      <vt:lpstr>Stephen Lawrence</vt:lpstr>
      <vt:lpstr>PowerPoint Presentation</vt:lpstr>
      <vt:lpstr>Mark Duggan- 2011</vt:lpstr>
      <vt:lpstr>Other Examples</vt:lpstr>
      <vt:lpstr>Legitimacy and Procedural Justice</vt:lpstr>
      <vt:lpstr>Police Legitimacy</vt:lpstr>
      <vt:lpstr>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vt:lpstr>
      <vt:lpstr>Do the police need policing?</vt:lpstr>
      <vt:lpstr>Discussion</vt:lpstr>
      <vt:lpstr>TASK</vt:lpstr>
      <vt:lpstr>Guildford 4</vt:lpstr>
      <vt:lpstr>Miscarriage of Justice</vt:lpstr>
      <vt:lpstr>Birmingham 6</vt:lpstr>
      <vt:lpstr>Confessions</vt:lpstr>
      <vt:lpstr>PowerPoint Presentation</vt:lpstr>
      <vt:lpstr>PACE 1984</vt:lpstr>
      <vt:lpstr>Today</vt:lpstr>
      <vt:lpstr>Trust in the Police</vt:lpstr>
      <vt:lpstr>Stop and search</vt:lpstr>
      <vt:lpstr>Stop &amp; Search</vt:lpstr>
      <vt:lpstr>Stop &amp; Search</vt:lpstr>
      <vt:lpstr>Stats and stop and search</vt:lpstr>
      <vt:lpstr>Stop and search stats 2009-2019</vt:lpstr>
      <vt:lpstr>Gorseinon 2022</vt:lpstr>
      <vt:lpstr>House of Commons- research paper</vt:lpstr>
      <vt:lpstr>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vt:lpstr>
      <vt:lpstr>Task to finish </vt:lpstr>
      <vt:lpstr>Questions?</vt:lpstr>
      <vt:lpstr>To conclude</vt:lpstr>
      <vt:lpstr>Task for 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197</cp:revision>
  <dcterms:created xsi:type="dcterms:W3CDTF">2023-10-06T08:14:39Z</dcterms:created>
  <dcterms:modified xsi:type="dcterms:W3CDTF">2023-10-16T08:24:29Z</dcterms:modified>
</cp:coreProperties>
</file>