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69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Serial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822</c:v>
                </c:pt>
                <c:pt idx="1">
                  <c:v>830</c:v>
                </c:pt>
                <c:pt idx="2">
                  <c:v>835</c:v>
                </c:pt>
                <c:pt idx="3">
                  <c:v>842</c:v>
                </c:pt>
                <c:pt idx="4">
                  <c:v>827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ABA-462A-9A9F-05CDCBC3E0F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Serial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Sheet1!$C$2:$C$16</c:f>
              <c:numCache>
                <c:formatCode>General</c:formatCode>
                <c:ptCount val="15"/>
                <c:pt idx="5">
                  <c:v>835</c:v>
                </c:pt>
                <c:pt idx="6">
                  <c:v>840</c:v>
                </c:pt>
                <c:pt idx="7">
                  <c:v>849</c:v>
                </c:pt>
                <c:pt idx="8">
                  <c:v>832</c:v>
                </c:pt>
                <c:pt idx="9">
                  <c:v>839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F-9ABA-462A-9A9F-05CDCBC3E0F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Serial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Sheet1!$A$2:$A$16</c:f>
              <c:strCache>
                <c:ptCount val="15"/>
                <c:pt idx="0">
                  <c:v>Firing 1</c:v>
                </c:pt>
                <c:pt idx="1">
                  <c:v>Firing 3</c:v>
                </c:pt>
                <c:pt idx="2">
                  <c:v>Firing 4</c:v>
                </c:pt>
                <c:pt idx="3">
                  <c:v>Firing 5</c:v>
                </c:pt>
                <c:pt idx="4">
                  <c:v>Firing 6</c:v>
                </c:pt>
                <c:pt idx="5">
                  <c:v>Firing 1 </c:v>
                </c:pt>
                <c:pt idx="6">
                  <c:v>Firing 3</c:v>
                </c:pt>
                <c:pt idx="7">
                  <c:v>Firing 4</c:v>
                </c:pt>
                <c:pt idx="8">
                  <c:v>Firing 5</c:v>
                </c:pt>
                <c:pt idx="9">
                  <c:v>Firing 6</c:v>
                </c:pt>
                <c:pt idx="10">
                  <c:v>Firing 1</c:v>
                </c:pt>
                <c:pt idx="11">
                  <c:v>Firing 3</c:v>
                </c:pt>
                <c:pt idx="12">
                  <c:v>Firing 4</c:v>
                </c:pt>
                <c:pt idx="13">
                  <c:v>Firing 5</c:v>
                </c:pt>
                <c:pt idx="14">
                  <c:v>Firing 6</c:v>
                </c:pt>
              </c:strCache>
            </c:strRef>
          </c:cat>
          <c:val>
            <c:numRef>
              <c:f>Sheet1!$D$2:$D$16</c:f>
              <c:numCache>
                <c:formatCode>General</c:formatCode>
                <c:ptCount val="15"/>
                <c:pt idx="10">
                  <c:v>845</c:v>
                </c:pt>
                <c:pt idx="11">
                  <c:v>850</c:v>
                </c:pt>
                <c:pt idx="12">
                  <c:v>857</c:v>
                </c:pt>
                <c:pt idx="13">
                  <c:v>867</c:v>
                </c:pt>
                <c:pt idx="14">
                  <c:v>832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20-9ABA-462A-9A9F-05CDCBC3E0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122894431"/>
        <c:axId val="1016526847"/>
      </c:lineChart>
      <c:catAx>
        <c:axId val="11228944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16526847"/>
        <c:crosses val="autoZero"/>
        <c:auto val="1"/>
        <c:lblAlgn val="ctr"/>
        <c:lblOffset val="100"/>
        <c:noMultiLvlLbl val="0"/>
      </c:catAx>
      <c:valAx>
        <c:axId val="10165268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228944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43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3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60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9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06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847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52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34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8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96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96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2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24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82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51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644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1A61469-F98D-46E6-8DFA-0B189191638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10B26-29B3-40A4-A194-FBC1E1FE0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80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5BD11-99B6-0BC7-B4B0-54881F12E8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Real Life 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80CEF-51BC-F776-B7B2-FADAEBC45C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332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12126-F0B3-19EC-606E-EB966928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Over-range Projectile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5C05D-E4F5-294F-20F7-A45081F0A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4" y="1622095"/>
            <a:ext cx="11464188" cy="4195481"/>
          </a:xfrm>
        </p:spPr>
        <p:txBody>
          <a:bodyPr/>
          <a:lstStyle/>
          <a:p>
            <a:r>
              <a:rPr lang="en-GB" dirty="0"/>
              <a:t>Problem :-</a:t>
            </a:r>
          </a:p>
          <a:p>
            <a:pPr lvl="1"/>
            <a:r>
              <a:rPr lang="en-GB" dirty="0"/>
              <a:t>During practice with 105mm ammunition from the Larkhill battery one projectile missed the impact area and left the range boundary, narrowly missing the Paddington to Penzance railway line. A total of 5 miles off course.</a:t>
            </a:r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951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DC64C-61EE-F19B-29F6-4D1D183EF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466" y="188767"/>
            <a:ext cx="9404723" cy="1400530"/>
          </a:xfrm>
        </p:spPr>
        <p:txBody>
          <a:bodyPr/>
          <a:lstStyle/>
          <a:p>
            <a:r>
              <a:rPr lang="en-GB" dirty="0" err="1"/>
              <a:t>Sawtoothing</a:t>
            </a:r>
            <a:r>
              <a:rPr lang="en-GB" dirty="0"/>
              <a:t> of pressure readings.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A870620-30AC-2CF7-9D4A-3C64E4153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932753"/>
              </p:ext>
            </p:extLst>
          </p:nvPr>
        </p:nvGraphicFramePr>
        <p:xfrm>
          <a:off x="2167003" y="1734533"/>
          <a:ext cx="8493550" cy="2703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FEE47E5-7221-3631-A328-903F424058A7}"/>
              </a:ext>
            </a:extLst>
          </p:cNvPr>
          <p:cNvSpPr txBox="1"/>
          <p:nvPr/>
        </p:nvSpPr>
        <p:spPr>
          <a:xfrm>
            <a:off x="1055801" y="1265412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Problem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B625CD-2BD2-5D24-1494-F929BEC50495}"/>
              </a:ext>
            </a:extLst>
          </p:cNvPr>
          <p:cNvSpPr txBox="1"/>
          <p:nvPr/>
        </p:nvSpPr>
        <p:spPr>
          <a:xfrm>
            <a:off x="961533" y="4303718"/>
            <a:ext cx="11019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Cause. </a:t>
            </a:r>
          </a:p>
          <a:p>
            <a:r>
              <a:rPr lang="en-GB" dirty="0"/>
              <a:t>???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636B65-2072-E95E-4212-58E3FEEABED0}"/>
              </a:ext>
            </a:extLst>
          </p:cNvPr>
          <p:cNvSpPr txBox="1"/>
          <p:nvPr/>
        </p:nvSpPr>
        <p:spPr>
          <a:xfrm>
            <a:off x="961533" y="5613857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Solution.</a:t>
            </a:r>
          </a:p>
          <a:p>
            <a:r>
              <a:rPr lang="en-GB" dirty="0"/>
              <a:t>???</a:t>
            </a:r>
          </a:p>
        </p:txBody>
      </p:sp>
    </p:spTree>
    <p:extLst>
      <p:ext uri="{BB962C8B-B14F-4D97-AF65-F5344CB8AC3E}">
        <p14:creationId xmlns:p14="http://schemas.microsoft.com/office/powerpoint/2010/main" val="2593354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617A8-A9FA-12B1-7516-E3EE6AF69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Tin Coating Barrel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0B989-78F1-9037-8E67-2DD7634A5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963756" cy="4195481"/>
          </a:xfrm>
        </p:spPr>
        <p:txBody>
          <a:bodyPr>
            <a:normAutofit/>
          </a:bodyPr>
          <a:lstStyle/>
          <a:p>
            <a:r>
              <a:rPr lang="en-GB" dirty="0"/>
              <a:t>Problem.</a:t>
            </a:r>
          </a:p>
          <a:p>
            <a:pPr lvl="1"/>
            <a:r>
              <a:rPr lang="en-GB" dirty="0"/>
              <a:t>Globules of tin found inside a 4.5 inch naval gun after experimental firings.</a:t>
            </a:r>
          </a:p>
          <a:p>
            <a:endParaRPr lang="en-GB" dirty="0"/>
          </a:p>
          <a:p>
            <a:r>
              <a:rPr lang="en-GB" dirty="0"/>
              <a:t>Cause.</a:t>
            </a:r>
          </a:p>
          <a:p>
            <a:pPr lvl="1"/>
            <a:r>
              <a:rPr lang="en-GB" dirty="0"/>
              <a:t>???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79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0D233-B123-2FAC-A46B-43A8685FC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780"/>
            <a:ext cx="9404723" cy="1400530"/>
          </a:xfrm>
        </p:spPr>
        <p:txBody>
          <a:bodyPr/>
          <a:lstStyle/>
          <a:p>
            <a:r>
              <a:rPr lang="en-GB" dirty="0"/>
              <a:t>Strange result at low temperatures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0CC18-44F7-37AE-9C7D-5BD25EDBF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935" y="1421322"/>
            <a:ext cx="10783888" cy="5026612"/>
          </a:xfrm>
          <a:ln>
            <a:noFill/>
          </a:ln>
        </p:spPr>
        <p:txBody>
          <a:bodyPr>
            <a:normAutofit fontScale="85000" lnSpcReduction="20000"/>
          </a:bodyPr>
          <a:lstStyle/>
          <a:p>
            <a:r>
              <a:rPr lang="en-GB" dirty="0"/>
              <a:t>Problem</a:t>
            </a:r>
          </a:p>
          <a:p>
            <a:pPr lvl="1"/>
            <a:r>
              <a:rPr lang="en-GB" dirty="0"/>
              <a:t>Higher than expected pressure during low temperature firings.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852FEBE-DD08-43E2-AA72-7B28D7D5A661}"/>
              </a:ext>
            </a:extLst>
          </p:cNvPr>
          <p:cNvCxnSpPr/>
          <p:nvPr/>
        </p:nvCxnSpPr>
        <p:spPr>
          <a:xfrm>
            <a:off x="2743200" y="2356701"/>
            <a:ext cx="0" cy="182880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29042A-EA86-ACC3-2A03-3D4E33033C94}"/>
              </a:ext>
            </a:extLst>
          </p:cNvPr>
          <p:cNvCxnSpPr>
            <a:cxnSpLocks/>
          </p:cNvCxnSpPr>
          <p:nvPr/>
        </p:nvCxnSpPr>
        <p:spPr>
          <a:xfrm>
            <a:off x="2743200" y="4177645"/>
            <a:ext cx="3949831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A6DF8E5-F4AF-93C7-668B-37FF79BBF99D}"/>
              </a:ext>
            </a:extLst>
          </p:cNvPr>
          <p:cNvSpPr txBox="1"/>
          <p:nvPr/>
        </p:nvSpPr>
        <p:spPr>
          <a:xfrm>
            <a:off x="2015116" y="2392916"/>
            <a:ext cx="7280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Pressure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EE6DEE-D40F-2593-F983-A6C7B3CC01D0}"/>
              </a:ext>
            </a:extLst>
          </p:cNvPr>
          <p:cNvSpPr txBox="1"/>
          <p:nvPr/>
        </p:nvSpPr>
        <p:spPr>
          <a:xfrm>
            <a:off x="6048679" y="4185501"/>
            <a:ext cx="1023037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Temperature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CB2A889-A1DB-4AD2-0E79-AC89B8BC2FD8}"/>
              </a:ext>
            </a:extLst>
          </p:cNvPr>
          <p:cNvGrpSpPr/>
          <p:nvPr/>
        </p:nvGrpSpPr>
        <p:grpSpPr>
          <a:xfrm>
            <a:off x="6279386" y="2612593"/>
            <a:ext cx="290483" cy="270734"/>
            <a:chOff x="6279386" y="2612593"/>
            <a:chExt cx="290483" cy="27073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34093FC-CF38-EAAB-0E6C-819A129CF2D1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687FEC8-B41D-6804-D458-356485CEB75C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D67AF9E-46C7-EF05-C4E0-691D216760A1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01DBFF3-3379-C823-8C7B-4098820281DE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7CAFD47-805D-CECA-B112-462EC743B4E3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4639062-78DA-7D47-76D0-181DC8F4FC0B}"/>
              </a:ext>
            </a:extLst>
          </p:cNvPr>
          <p:cNvGrpSpPr/>
          <p:nvPr/>
        </p:nvGrpSpPr>
        <p:grpSpPr>
          <a:xfrm>
            <a:off x="4856563" y="3057038"/>
            <a:ext cx="290483" cy="270734"/>
            <a:chOff x="6279386" y="2612593"/>
            <a:chExt cx="290483" cy="270734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FFF2639B-DB43-3BA2-EB0A-03D1CC43DE45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FDC6E52D-54B5-C59D-F275-FB4F1EC55C46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AEC1B99-AB3A-AE97-C9F1-6BAB53F66386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9475D3C-59B0-B107-D36E-92EF68CB6A0E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6D1F0A9-2B5D-E4AE-9B71-610103DBBA40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72EFB9D-C329-F110-E896-3037E2E3BBD5}"/>
              </a:ext>
            </a:extLst>
          </p:cNvPr>
          <p:cNvGrpSpPr/>
          <p:nvPr/>
        </p:nvGrpSpPr>
        <p:grpSpPr>
          <a:xfrm>
            <a:off x="3597259" y="2981577"/>
            <a:ext cx="290483" cy="270734"/>
            <a:chOff x="6279386" y="2612593"/>
            <a:chExt cx="290483" cy="270734"/>
          </a:xfrm>
          <a:solidFill>
            <a:schemeClr val="bg2">
              <a:lumMod val="75000"/>
            </a:schemeClr>
          </a:solidFill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5BD3A2E-2BF3-46EA-4B9D-6E05D7671E32}"/>
                </a:ext>
              </a:extLst>
            </p:cNvPr>
            <p:cNvSpPr/>
            <p:nvPr/>
          </p:nvSpPr>
          <p:spPr>
            <a:xfrm>
              <a:off x="6397728" y="2672499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E434901-6F5E-930D-2A7C-640B6EB451B3}"/>
                </a:ext>
              </a:extLst>
            </p:cNvPr>
            <p:cNvSpPr/>
            <p:nvPr/>
          </p:nvSpPr>
          <p:spPr>
            <a:xfrm>
              <a:off x="6397728" y="2802912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EBCFFC8-1A17-FC59-A702-7BE2711ED8F2}"/>
                </a:ext>
              </a:extLst>
            </p:cNvPr>
            <p:cNvSpPr/>
            <p:nvPr/>
          </p:nvSpPr>
          <p:spPr>
            <a:xfrm>
              <a:off x="6279386" y="2714642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8640C89C-EA1C-C939-03A7-BE47F98C53AC}"/>
                </a:ext>
              </a:extLst>
            </p:cNvPr>
            <p:cNvSpPr/>
            <p:nvPr/>
          </p:nvSpPr>
          <p:spPr>
            <a:xfrm>
              <a:off x="6455108" y="2754849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674A8D0-6E23-8BE1-D71F-9F50F1DA7B2B}"/>
                </a:ext>
              </a:extLst>
            </p:cNvPr>
            <p:cNvSpPr/>
            <p:nvPr/>
          </p:nvSpPr>
          <p:spPr>
            <a:xfrm>
              <a:off x="6336766" y="2612593"/>
              <a:ext cx="114761" cy="80415"/>
            </a:xfrm>
            <a:prstGeom prst="ellipse">
              <a:avLst/>
            </a:prstGeom>
            <a:grpFill/>
            <a:ln>
              <a:solidFill>
                <a:schemeClr val="bg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D0BD9AB-55CD-90F0-2801-B4E9B07EA3DD}"/>
              </a:ext>
            </a:extLst>
          </p:cNvPr>
          <p:cNvCxnSpPr>
            <a:cxnSpLocks/>
            <a:stCxn id="13" idx="7"/>
            <a:endCxn id="30" idx="3"/>
          </p:cNvCxnSpPr>
          <p:nvPr/>
        </p:nvCxnSpPr>
        <p:spPr>
          <a:xfrm flipH="1">
            <a:off x="5049091" y="2726419"/>
            <a:ext cx="1328250" cy="541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D2AB706-A5DE-D1B1-8D8B-DA14DBECB4BE}"/>
              </a:ext>
            </a:extLst>
          </p:cNvPr>
          <p:cNvCxnSpPr>
            <a:cxnSpLocks/>
          </p:cNvCxnSpPr>
          <p:nvPr/>
        </p:nvCxnSpPr>
        <p:spPr>
          <a:xfrm flipH="1">
            <a:off x="3597259" y="3317127"/>
            <a:ext cx="1328250" cy="541513"/>
          </a:xfrm>
          <a:prstGeom prst="line">
            <a:avLst/>
          </a:prstGeom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6CE9353-C8A4-9CF3-25B1-DC88C63299C1}"/>
              </a:ext>
            </a:extLst>
          </p:cNvPr>
          <p:cNvCxnSpPr>
            <a:cxnSpLocks/>
          </p:cNvCxnSpPr>
          <p:nvPr/>
        </p:nvCxnSpPr>
        <p:spPr>
          <a:xfrm flipH="1" flipV="1">
            <a:off x="3906339" y="3171896"/>
            <a:ext cx="1013388" cy="129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341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765F-DB2C-2306-3B3F-353DF1803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Increased Pressure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F434A-9EA5-FFB0-13BC-A40529CC5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12" y="1595718"/>
            <a:ext cx="10145713" cy="4195481"/>
          </a:xfrm>
        </p:spPr>
        <p:txBody>
          <a:bodyPr>
            <a:normAutofit/>
          </a:bodyPr>
          <a:lstStyle/>
          <a:p>
            <a:r>
              <a:rPr lang="en-GB" dirty="0"/>
              <a:t>Problem</a:t>
            </a:r>
          </a:p>
          <a:p>
            <a:pPr lvl="1"/>
            <a:r>
              <a:rPr lang="en-GB" dirty="0"/>
              <a:t>Whilst firing a standard proof of 155mm Charges a firing of increment four gave a higher than anticipated pressure and MV.</a:t>
            </a:r>
          </a:p>
          <a:p>
            <a:pPr lvl="1"/>
            <a:endParaRPr lang="en-GB" dirty="0"/>
          </a:p>
          <a:p>
            <a:r>
              <a:rPr lang="en-GB" dirty="0"/>
              <a:t>Cause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</a:t>
            </a:r>
          </a:p>
          <a:p>
            <a:pPr lvl="1"/>
            <a:r>
              <a:rPr lang="en-GB" dirty="0"/>
              <a:t>???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918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4FB5D-7079-6D79-7694-9A6132103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Increased Pressure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ABFE7-299A-4E2D-FD9C-C85C368FA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557618"/>
            <a:ext cx="10670688" cy="4995582"/>
          </a:xfrm>
        </p:spPr>
        <p:txBody>
          <a:bodyPr>
            <a:normAutofit/>
          </a:bodyPr>
          <a:lstStyle/>
          <a:p>
            <a:r>
              <a:rPr lang="en-GB" dirty="0"/>
              <a:t>Problem.</a:t>
            </a:r>
          </a:p>
          <a:p>
            <a:pPr lvl="1"/>
            <a:r>
              <a:rPr lang="en-GB" dirty="0"/>
              <a:t>During strength of design trials for 105mm ammunition a high-pressure proof charge gave a result which exceeded the design pressure for the gun (The gun was rendered US after the firing) </a:t>
            </a:r>
          </a:p>
          <a:p>
            <a:pPr lvl="1"/>
            <a:r>
              <a:rPr lang="en-GB" dirty="0"/>
              <a:t>The design pressure for the ammunition was also exceeded. However, the round fired was inert filled. Thus, potential consequences were not as severe.</a:t>
            </a:r>
          </a:p>
          <a:p>
            <a:r>
              <a:rPr lang="en-GB" dirty="0"/>
              <a:t>Cause.</a:t>
            </a:r>
          </a:p>
          <a:p>
            <a:pPr lvl="1"/>
            <a:r>
              <a:rPr lang="en-GB" dirty="0"/>
              <a:t>???</a:t>
            </a:r>
          </a:p>
          <a:p>
            <a:pPr lvl="1"/>
            <a:endParaRPr lang="en-GB" dirty="0"/>
          </a:p>
          <a:p>
            <a:r>
              <a:rPr lang="en-GB" dirty="0"/>
              <a:t>Solutions</a:t>
            </a:r>
          </a:p>
          <a:p>
            <a:pPr lvl="1"/>
            <a:r>
              <a:rPr lang="en-GB"/>
              <a:t>???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045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106</TotalTime>
  <Words>209</Words>
  <Application>Microsoft Macintosh PowerPoint</Application>
  <PresentationFormat>Widescreen</PresentationFormat>
  <Paragraphs>65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Real Life Issues</vt:lpstr>
      <vt:lpstr>Over-range Projectile</vt:lpstr>
      <vt:lpstr>Sawtoothing of pressure readings.</vt:lpstr>
      <vt:lpstr>Tin Coating Barrel</vt:lpstr>
      <vt:lpstr>Strange result at low temperatures</vt:lpstr>
      <vt:lpstr>Increased Pressure 1 </vt:lpstr>
      <vt:lpstr>Increased Pressure 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 Life Issues</dc:title>
  <dc:creator>David Holley</dc:creator>
  <cp:lastModifiedBy>Gareth Collett</cp:lastModifiedBy>
  <cp:revision>2</cp:revision>
  <dcterms:created xsi:type="dcterms:W3CDTF">2023-11-14T09:10:25Z</dcterms:created>
  <dcterms:modified xsi:type="dcterms:W3CDTF">2023-11-20T09:40:19Z</dcterms:modified>
</cp:coreProperties>
</file>