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5"/>
  </p:notesMasterIdLst>
  <p:sldIdLst>
    <p:sldId id="271" r:id="rId2"/>
    <p:sldId id="256" r:id="rId3"/>
    <p:sldId id="270" r:id="rId4"/>
    <p:sldId id="257" r:id="rId5"/>
    <p:sldId id="258" r:id="rId6"/>
    <p:sldId id="259" r:id="rId7"/>
    <p:sldId id="268" r:id="rId8"/>
    <p:sldId id="269" r:id="rId9"/>
    <p:sldId id="261" r:id="rId10"/>
    <p:sldId id="262" r:id="rId11"/>
    <p:sldId id="263"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143838-2939-486C-8D8A-0242E2597106}" v="20" dt="2025-03-11T13:21:11.7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67232" autoAdjust="0"/>
  </p:normalViewPr>
  <p:slideViewPr>
    <p:cSldViewPr snapToGrid="0">
      <p:cViewPr>
        <p:scale>
          <a:sx n="40" d="100"/>
          <a:sy n="40" d="100"/>
        </p:scale>
        <p:origin x="1492" y="160"/>
      </p:cViewPr>
      <p:guideLst/>
    </p:cSldViewPr>
  </p:slideViewPr>
  <p:outlineViewPr>
    <p:cViewPr>
      <p:scale>
        <a:sx n="33" d="100"/>
        <a:sy n="33" d="100"/>
      </p:scale>
      <p:origin x="0" y="-43"/>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3f0ff66d437ce9c1" providerId="LiveId" clId="{7F73B8CB-7AD1-4451-A604-8B3B409E216B}"/>
    <pc:docChg chg="modSld">
      <pc:chgData name="Guest User" userId="3f0ff66d437ce9c1" providerId="LiveId" clId="{7F73B8CB-7AD1-4451-A604-8B3B409E216B}" dt="2025-03-09T21:21:09.699" v="2"/>
      <pc:docMkLst>
        <pc:docMk/>
      </pc:docMkLst>
      <pc:sldChg chg="modSp">
        <pc:chgData name="Guest User" userId="3f0ff66d437ce9c1" providerId="LiveId" clId="{7F73B8CB-7AD1-4451-A604-8B3B409E216B}" dt="2025-03-09T21:21:09.699" v="2"/>
        <pc:sldMkLst>
          <pc:docMk/>
          <pc:sldMk cId="262228923" sldId="259"/>
        </pc:sldMkLst>
        <pc:graphicFrameChg chg="mod">
          <ac:chgData name="Guest User" userId="3f0ff66d437ce9c1" providerId="LiveId" clId="{7F73B8CB-7AD1-4451-A604-8B3B409E216B}" dt="2025-03-09T21:21:09.699" v="2"/>
          <ac:graphicFrameMkLst>
            <pc:docMk/>
            <pc:sldMk cId="262228923" sldId="259"/>
            <ac:graphicFrameMk id="5" creationId="{3775E257-8F59-E852-1699-A48938ABD271}"/>
          </ac:graphicFrameMkLst>
        </pc:graphicFrameChg>
      </pc:sldChg>
    </pc:docChg>
  </pc:docChgLst>
  <pc:docChgLst>
    <pc:chgData name="Ruxandra Ilie" userId="926e319cff16d8fd" providerId="LiveId" clId="{B0143838-2939-486C-8D8A-0242E2597106}"/>
    <pc:docChg chg="undo custSel addSld delSld modSld">
      <pc:chgData name="Ruxandra Ilie" userId="926e319cff16d8fd" providerId="LiveId" clId="{B0143838-2939-486C-8D8A-0242E2597106}" dt="2025-03-11T13:21:41.695" v="92" actId="1076"/>
      <pc:docMkLst>
        <pc:docMk/>
      </pc:docMkLst>
      <pc:sldChg chg="modTransition modNotesTx">
        <pc:chgData name="Ruxandra Ilie" userId="926e319cff16d8fd" providerId="LiveId" clId="{B0143838-2939-486C-8D8A-0242E2597106}" dt="2025-03-10T15:19:34.748" v="52"/>
        <pc:sldMkLst>
          <pc:docMk/>
          <pc:sldMk cId="3853438288" sldId="257"/>
        </pc:sldMkLst>
      </pc:sldChg>
      <pc:sldChg chg="addSp delSp modSp mod modTransition modNotesTx">
        <pc:chgData name="Ruxandra Ilie" userId="926e319cff16d8fd" providerId="LiveId" clId="{B0143838-2939-486C-8D8A-0242E2597106}" dt="2025-03-11T13:21:41.695" v="92" actId="1076"/>
        <pc:sldMkLst>
          <pc:docMk/>
          <pc:sldMk cId="1716369278" sldId="258"/>
        </pc:sldMkLst>
        <pc:spChg chg="mod">
          <ac:chgData name="Ruxandra Ilie" userId="926e319cff16d8fd" providerId="LiveId" clId="{B0143838-2939-486C-8D8A-0242E2597106}" dt="2025-03-10T13:08:16.712" v="50" actId="20577"/>
          <ac:spMkLst>
            <pc:docMk/>
            <pc:sldMk cId="1716369278" sldId="258"/>
            <ac:spMk id="3" creationId="{0882BC35-11FB-E256-69BE-4F62988A9846}"/>
          </ac:spMkLst>
        </pc:spChg>
        <pc:spChg chg="add mod">
          <ac:chgData name="Ruxandra Ilie" userId="926e319cff16d8fd" providerId="LiveId" clId="{B0143838-2939-486C-8D8A-0242E2597106}" dt="2025-03-11T13:16:42.560" v="71" actId="14100"/>
          <ac:spMkLst>
            <pc:docMk/>
            <pc:sldMk cId="1716369278" sldId="258"/>
            <ac:spMk id="6" creationId="{BCB78637-CA4A-CC6A-A37C-B3FF214DA611}"/>
          </ac:spMkLst>
        </pc:spChg>
        <pc:picChg chg="del mod">
          <ac:chgData name="Ruxandra Ilie" userId="926e319cff16d8fd" providerId="LiveId" clId="{B0143838-2939-486C-8D8A-0242E2597106}" dt="2025-03-11T13:16:55.163" v="73" actId="478"/>
          <ac:picMkLst>
            <pc:docMk/>
            <pc:sldMk cId="1716369278" sldId="258"/>
            <ac:picMk id="4" creationId="{28BD2C6C-62B8-CA84-DCF0-567A99F2B7B4}"/>
          </ac:picMkLst>
        </pc:picChg>
        <pc:picChg chg="add del mod">
          <ac:chgData name="Ruxandra Ilie" userId="926e319cff16d8fd" providerId="LiveId" clId="{B0143838-2939-486C-8D8A-0242E2597106}" dt="2025-03-11T13:20:54.209" v="84" actId="478"/>
          <ac:picMkLst>
            <pc:docMk/>
            <pc:sldMk cId="1716369278" sldId="258"/>
            <ac:picMk id="8" creationId="{72BF1E78-F594-1AE7-2C8D-9F4B6F0E1583}"/>
          </ac:picMkLst>
        </pc:picChg>
        <pc:picChg chg="add mod">
          <ac:chgData name="Ruxandra Ilie" userId="926e319cff16d8fd" providerId="LiveId" clId="{B0143838-2939-486C-8D8A-0242E2597106}" dt="2025-03-11T13:21:41.695" v="92" actId="1076"/>
          <ac:picMkLst>
            <pc:docMk/>
            <pc:sldMk cId="1716369278" sldId="258"/>
            <ac:picMk id="10" creationId="{2CA21E80-87A2-836F-A2F4-CBEEFD0E9C71}"/>
          </ac:picMkLst>
        </pc:picChg>
      </pc:sldChg>
      <pc:sldChg chg="modSp modTransition">
        <pc:chgData name="Ruxandra Ilie" userId="926e319cff16d8fd" providerId="LiveId" clId="{B0143838-2939-486C-8D8A-0242E2597106}" dt="2025-03-10T15:19:51.786" v="54"/>
        <pc:sldMkLst>
          <pc:docMk/>
          <pc:sldMk cId="262228923" sldId="259"/>
        </pc:sldMkLst>
        <pc:graphicFrameChg chg="mod">
          <ac:chgData name="Ruxandra Ilie" userId="926e319cff16d8fd" providerId="LiveId" clId="{B0143838-2939-486C-8D8A-0242E2597106}" dt="2025-03-10T14:27:19.980" v="51" actId="20577"/>
          <ac:graphicFrameMkLst>
            <pc:docMk/>
            <pc:sldMk cId="262228923" sldId="259"/>
            <ac:graphicFrameMk id="5" creationId="{3775E257-8F59-E852-1699-A48938ABD271}"/>
          </ac:graphicFrameMkLst>
        </pc:graphicFrameChg>
      </pc:sldChg>
      <pc:sldChg chg="modTransition">
        <pc:chgData name="Ruxandra Ilie" userId="926e319cff16d8fd" providerId="LiveId" clId="{B0143838-2939-486C-8D8A-0242E2597106}" dt="2025-03-10T15:19:57.131" v="55"/>
        <pc:sldMkLst>
          <pc:docMk/>
          <pc:sldMk cId="1154940792" sldId="260"/>
        </pc:sldMkLst>
      </pc:sldChg>
      <pc:sldChg chg="modTransition">
        <pc:chgData name="Ruxandra Ilie" userId="926e319cff16d8fd" providerId="LiveId" clId="{B0143838-2939-486C-8D8A-0242E2597106}" dt="2025-03-10T15:20:12.657" v="57"/>
        <pc:sldMkLst>
          <pc:docMk/>
          <pc:sldMk cId="1371606083" sldId="261"/>
        </pc:sldMkLst>
      </pc:sldChg>
      <pc:sldChg chg="modTransition">
        <pc:chgData name="Ruxandra Ilie" userId="926e319cff16d8fd" providerId="LiveId" clId="{B0143838-2939-486C-8D8A-0242E2597106}" dt="2025-03-10T15:20:18.014" v="58"/>
        <pc:sldMkLst>
          <pc:docMk/>
          <pc:sldMk cId="3463359035" sldId="262"/>
        </pc:sldMkLst>
      </pc:sldChg>
      <pc:sldChg chg="modTransition modNotesTx">
        <pc:chgData name="Ruxandra Ilie" userId="926e319cff16d8fd" providerId="LiveId" clId="{B0143838-2939-486C-8D8A-0242E2597106}" dt="2025-03-10T15:20:21.849" v="59"/>
        <pc:sldMkLst>
          <pc:docMk/>
          <pc:sldMk cId="2205695226" sldId="263"/>
        </pc:sldMkLst>
      </pc:sldChg>
      <pc:sldChg chg="add del modTransition">
        <pc:chgData name="Ruxandra Ilie" userId="926e319cff16d8fd" providerId="LiveId" clId="{B0143838-2939-486C-8D8A-0242E2597106}" dt="2025-03-11T13:08:44.383" v="65" actId="47"/>
        <pc:sldMkLst>
          <pc:docMk/>
          <pc:sldMk cId="1550352852" sldId="264"/>
        </pc:sldMkLst>
      </pc:sldChg>
      <pc:sldChg chg="modTransition modNotesTx">
        <pc:chgData name="Ruxandra Ilie" userId="926e319cff16d8fd" providerId="LiveId" clId="{B0143838-2939-486C-8D8A-0242E2597106}" dt="2025-03-10T15:20:26.820" v="60"/>
        <pc:sldMkLst>
          <pc:docMk/>
          <pc:sldMk cId="3769973022" sldId="265"/>
        </pc:sldMkLst>
      </pc:sldChg>
      <pc:sldChg chg="modSp mod modTransition">
        <pc:chgData name="Ruxandra Ilie" userId="926e319cff16d8fd" providerId="LiveId" clId="{B0143838-2939-486C-8D8A-0242E2597106}" dt="2025-03-10T15:20:35.270" v="62"/>
        <pc:sldMkLst>
          <pc:docMk/>
          <pc:sldMk cId="1512026577" sldId="266"/>
        </pc:sldMkLst>
        <pc:spChg chg="mod">
          <ac:chgData name="Ruxandra Ilie" userId="926e319cff16d8fd" providerId="LiveId" clId="{B0143838-2939-486C-8D8A-0242E2597106}" dt="2025-03-10T11:36:00.328" v="33" actId="33524"/>
          <ac:spMkLst>
            <pc:docMk/>
            <pc:sldMk cId="1512026577" sldId="266"/>
            <ac:spMk id="3" creationId="{8424B71D-19C9-568E-D20E-3D4764A35D54}"/>
          </ac:spMkLst>
        </pc:spChg>
      </pc:sldChg>
      <pc:sldChg chg="modTransition modNotesTx">
        <pc:chgData name="Ruxandra Ilie" userId="926e319cff16d8fd" providerId="LiveId" clId="{B0143838-2939-486C-8D8A-0242E2597106}" dt="2025-03-10T15:20:10.122" v="56"/>
        <pc:sldMkLst>
          <pc:docMk/>
          <pc:sldMk cId="3052877661"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8C612-F895-4C19-AD53-4B20D9E9F249}" type="doc">
      <dgm:prSet loTypeId="urn:microsoft.com/office/officeart/2008/layout/LinedList" loCatId="list" qsTypeId="urn:microsoft.com/office/officeart/2005/8/quickstyle/simple4" qsCatId="simple" csTypeId="urn:microsoft.com/office/officeart/2005/8/colors/accent5_2" csCatId="accent5" phldr="1"/>
      <dgm:spPr/>
      <dgm:t>
        <a:bodyPr/>
        <a:lstStyle/>
        <a:p>
          <a:endParaRPr lang="en-US"/>
        </a:p>
      </dgm:t>
    </dgm:pt>
    <dgm:pt modelId="{2500FEC1-22C8-4FEB-AC64-10995C328957}">
      <dgm:prSet/>
      <dgm:spPr/>
      <dgm:t>
        <a:bodyPr/>
        <a:lstStyle/>
        <a:p>
          <a:r>
            <a:rPr lang="en-GB" b="1" noProof="0" dirty="0"/>
            <a:t>Family-run Business</a:t>
          </a:r>
          <a:r>
            <a:rPr lang="en-GB" noProof="0" dirty="0"/>
            <a:t>: Director (owner), Head Chef (wife), Accountant (mother)</a:t>
          </a:r>
        </a:p>
      </dgm:t>
    </dgm:pt>
    <dgm:pt modelId="{AC5ABE05-D96C-438C-B17E-003D72DF5691}" type="parTrans" cxnId="{05B21EDF-F83D-46F2-A6C8-40C543FE0313}">
      <dgm:prSet/>
      <dgm:spPr/>
      <dgm:t>
        <a:bodyPr/>
        <a:lstStyle/>
        <a:p>
          <a:endParaRPr lang="en-US"/>
        </a:p>
      </dgm:t>
    </dgm:pt>
    <dgm:pt modelId="{087C9251-D2E0-4197-AA83-8565EE43D84E}" type="sibTrans" cxnId="{05B21EDF-F83D-46F2-A6C8-40C543FE0313}">
      <dgm:prSet/>
      <dgm:spPr/>
      <dgm:t>
        <a:bodyPr/>
        <a:lstStyle/>
        <a:p>
          <a:endParaRPr lang="en-US"/>
        </a:p>
      </dgm:t>
    </dgm:pt>
    <dgm:pt modelId="{F5BE8F3C-68ED-4398-9813-AAC64E0605F7}">
      <dgm:prSet/>
      <dgm:spPr/>
      <dgm:t>
        <a:bodyPr/>
        <a:lstStyle/>
        <a:p>
          <a:r>
            <a:rPr lang="en-GB" b="1" noProof="0" dirty="0"/>
            <a:t>Roles</a:t>
          </a:r>
          <a:r>
            <a:rPr lang="en-GB" noProof="0" dirty="0"/>
            <a:t>: Front Desk Seller (sister), Delivery/Logistics (father &amp; brother-in-law)</a:t>
          </a:r>
        </a:p>
      </dgm:t>
    </dgm:pt>
    <dgm:pt modelId="{E4B23FF3-B952-4405-B00E-EFDB2C0D1E08}" type="parTrans" cxnId="{6B89B507-ED37-4DCD-92A1-A1FAD836E48D}">
      <dgm:prSet/>
      <dgm:spPr/>
      <dgm:t>
        <a:bodyPr/>
        <a:lstStyle/>
        <a:p>
          <a:endParaRPr lang="en-US"/>
        </a:p>
      </dgm:t>
    </dgm:pt>
    <dgm:pt modelId="{5E00CDDF-213B-4FD4-A0E2-9AFFCEBE226E}" type="sibTrans" cxnId="{6B89B507-ED37-4DCD-92A1-A1FAD836E48D}">
      <dgm:prSet/>
      <dgm:spPr/>
      <dgm:t>
        <a:bodyPr/>
        <a:lstStyle/>
        <a:p>
          <a:endParaRPr lang="en-US"/>
        </a:p>
      </dgm:t>
    </dgm:pt>
    <dgm:pt modelId="{6F9D6649-9449-4EDB-AA7A-6D15D9245E46}">
      <dgm:prSet/>
      <dgm:spPr/>
      <dgm:t>
        <a:bodyPr/>
        <a:lstStyle/>
        <a:p>
          <a:r>
            <a:rPr lang="en-GB" b="1" noProof="0" dirty="0"/>
            <a:t>Expansion</a:t>
          </a:r>
          <a:r>
            <a:rPr lang="en-GB" noProof="0" dirty="0"/>
            <a:t>: Hire staff as business grows (Gopi &amp; Samat, 2020).</a:t>
          </a:r>
        </a:p>
      </dgm:t>
    </dgm:pt>
    <dgm:pt modelId="{C660ABE0-365A-4495-9BD7-E1184FC7387C}" type="parTrans" cxnId="{61DBC69D-A5C6-4712-90FE-7E27A46BD485}">
      <dgm:prSet/>
      <dgm:spPr/>
      <dgm:t>
        <a:bodyPr/>
        <a:lstStyle/>
        <a:p>
          <a:endParaRPr lang="en-US"/>
        </a:p>
      </dgm:t>
    </dgm:pt>
    <dgm:pt modelId="{A065E6DF-E223-4DD8-823E-03490D37B589}" type="sibTrans" cxnId="{61DBC69D-A5C6-4712-90FE-7E27A46BD485}">
      <dgm:prSet/>
      <dgm:spPr/>
      <dgm:t>
        <a:bodyPr/>
        <a:lstStyle/>
        <a:p>
          <a:endParaRPr lang="en-US"/>
        </a:p>
      </dgm:t>
    </dgm:pt>
    <dgm:pt modelId="{8753F823-6005-4FA6-B5A0-7BB69CA373BB}" type="pres">
      <dgm:prSet presAssocID="{ABE8C612-F895-4C19-AD53-4B20D9E9F249}" presName="vert0" presStyleCnt="0">
        <dgm:presLayoutVars>
          <dgm:dir/>
          <dgm:animOne val="branch"/>
          <dgm:animLvl val="lvl"/>
        </dgm:presLayoutVars>
      </dgm:prSet>
      <dgm:spPr/>
    </dgm:pt>
    <dgm:pt modelId="{429DDAAA-F6DB-4488-9AA6-CFD2316E9287}" type="pres">
      <dgm:prSet presAssocID="{2500FEC1-22C8-4FEB-AC64-10995C328957}" presName="thickLine" presStyleLbl="alignNode1" presStyleIdx="0" presStyleCnt="3"/>
      <dgm:spPr/>
    </dgm:pt>
    <dgm:pt modelId="{8AEF5013-EB79-4D6C-9639-8EE608CE6628}" type="pres">
      <dgm:prSet presAssocID="{2500FEC1-22C8-4FEB-AC64-10995C328957}" presName="horz1" presStyleCnt="0"/>
      <dgm:spPr/>
    </dgm:pt>
    <dgm:pt modelId="{D34033D7-59B0-4D6D-BD2E-A9192C0B7371}" type="pres">
      <dgm:prSet presAssocID="{2500FEC1-22C8-4FEB-AC64-10995C328957}" presName="tx1" presStyleLbl="revTx" presStyleIdx="0" presStyleCnt="3"/>
      <dgm:spPr/>
    </dgm:pt>
    <dgm:pt modelId="{FB1F10F8-95F9-4AB2-8181-19582862A38A}" type="pres">
      <dgm:prSet presAssocID="{2500FEC1-22C8-4FEB-AC64-10995C328957}" presName="vert1" presStyleCnt="0"/>
      <dgm:spPr/>
    </dgm:pt>
    <dgm:pt modelId="{69D673E7-706E-4CBD-B83F-DA7C350E5B2C}" type="pres">
      <dgm:prSet presAssocID="{F5BE8F3C-68ED-4398-9813-AAC64E0605F7}" presName="thickLine" presStyleLbl="alignNode1" presStyleIdx="1" presStyleCnt="3"/>
      <dgm:spPr/>
    </dgm:pt>
    <dgm:pt modelId="{3A458CCA-6C0F-4382-9685-58B6CD872B86}" type="pres">
      <dgm:prSet presAssocID="{F5BE8F3C-68ED-4398-9813-AAC64E0605F7}" presName="horz1" presStyleCnt="0"/>
      <dgm:spPr/>
    </dgm:pt>
    <dgm:pt modelId="{4F332558-2A9B-4F53-B1FB-E1FA9E26D3E6}" type="pres">
      <dgm:prSet presAssocID="{F5BE8F3C-68ED-4398-9813-AAC64E0605F7}" presName="tx1" presStyleLbl="revTx" presStyleIdx="1" presStyleCnt="3"/>
      <dgm:spPr/>
    </dgm:pt>
    <dgm:pt modelId="{FB189711-D3DD-45A9-9230-AC3BE554848B}" type="pres">
      <dgm:prSet presAssocID="{F5BE8F3C-68ED-4398-9813-AAC64E0605F7}" presName="vert1" presStyleCnt="0"/>
      <dgm:spPr/>
    </dgm:pt>
    <dgm:pt modelId="{70C4B78E-CD29-4B6A-B9C4-663346D0F966}" type="pres">
      <dgm:prSet presAssocID="{6F9D6649-9449-4EDB-AA7A-6D15D9245E46}" presName="thickLine" presStyleLbl="alignNode1" presStyleIdx="2" presStyleCnt="3"/>
      <dgm:spPr/>
    </dgm:pt>
    <dgm:pt modelId="{74761E55-0D92-461A-A20A-A9B09A21DEE1}" type="pres">
      <dgm:prSet presAssocID="{6F9D6649-9449-4EDB-AA7A-6D15D9245E46}" presName="horz1" presStyleCnt="0"/>
      <dgm:spPr/>
    </dgm:pt>
    <dgm:pt modelId="{A380D8E4-D039-4045-8821-B465785FD76D}" type="pres">
      <dgm:prSet presAssocID="{6F9D6649-9449-4EDB-AA7A-6D15D9245E46}" presName="tx1" presStyleLbl="revTx" presStyleIdx="2" presStyleCnt="3"/>
      <dgm:spPr/>
    </dgm:pt>
    <dgm:pt modelId="{26961DC2-DC77-4903-8938-3B3041A3769B}" type="pres">
      <dgm:prSet presAssocID="{6F9D6649-9449-4EDB-AA7A-6D15D9245E46}" presName="vert1" presStyleCnt="0"/>
      <dgm:spPr/>
    </dgm:pt>
  </dgm:ptLst>
  <dgm:cxnLst>
    <dgm:cxn modelId="{6B89B507-ED37-4DCD-92A1-A1FAD836E48D}" srcId="{ABE8C612-F895-4C19-AD53-4B20D9E9F249}" destId="{F5BE8F3C-68ED-4398-9813-AAC64E0605F7}" srcOrd="1" destOrd="0" parTransId="{E4B23FF3-B952-4405-B00E-EFDB2C0D1E08}" sibTransId="{5E00CDDF-213B-4FD4-A0E2-9AFFCEBE226E}"/>
    <dgm:cxn modelId="{C53DB316-94FE-46F1-A2F1-82EB62A5279E}" type="presOf" srcId="{F5BE8F3C-68ED-4398-9813-AAC64E0605F7}" destId="{4F332558-2A9B-4F53-B1FB-E1FA9E26D3E6}" srcOrd="0" destOrd="0" presId="urn:microsoft.com/office/officeart/2008/layout/LinedList"/>
    <dgm:cxn modelId="{91D7AA2E-6C82-48B7-BABD-DED4D8BD6C59}" type="presOf" srcId="{2500FEC1-22C8-4FEB-AC64-10995C328957}" destId="{D34033D7-59B0-4D6D-BD2E-A9192C0B7371}" srcOrd="0" destOrd="0" presId="urn:microsoft.com/office/officeart/2008/layout/LinedList"/>
    <dgm:cxn modelId="{1BB3813E-57F6-442B-ABAF-99A0BDDA1C51}" type="presOf" srcId="{ABE8C612-F895-4C19-AD53-4B20D9E9F249}" destId="{8753F823-6005-4FA6-B5A0-7BB69CA373BB}" srcOrd="0" destOrd="0" presId="urn:microsoft.com/office/officeart/2008/layout/LinedList"/>
    <dgm:cxn modelId="{A0F62062-CB35-4438-8C41-F7D947001A4A}" type="presOf" srcId="{6F9D6649-9449-4EDB-AA7A-6D15D9245E46}" destId="{A380D8E4-D039-4045-8821-B465785FD76D}" srcOrd="0" destOrd="0" presId="urn:microsoft.com/office/officeart/2008/layout/LinedList"/>
    <dgm:cxn modelId="{61DBC69D-A5C6-4712-90FE-7E27A46BD485}" srcId="{ABE8C612-F895-4C19-AD53-4B20D9E9F249}" destId="{6F9D6649-9449-4EDB-AA7A-6D15D9245E46}" srcOrd="2" destOrd="0" parTransId="{C660ABE0-365A-4495-9BD7-E1184FC7387C}" sibTransId="{A065E6DF-E223-4DD8-823E-03490D37B589}"/>
    <dgm:cxn modelId="{05B21EDF-F83D-46F2-A6C8-40C543FE0313}" srcId="{ABE8C612-F895-4C19-AD53-4B20D9E9F249}" destId="{2500FEC1-22C8-4FEB-AC64-10995C328957}" srcOrd="0" destOrd="0" parTransId="{AC5ABE05-D96C-438C-B17E-003D72DF5691}" sibTransId="{087C9251-D2E0-4197-AA83-8565EE43D84E}"/>
    <dgm:cxn modelId="{AEC60B03-C6CE-4A4A-A3B4-025B79D0E334}" type="presParOf" srcId="{8753F823-6005-4FA6-B5A0-7BB69CA373BB}" destId="{429DDAAA-F6DB-4488-9AA6-CFD2316E9287}" srcOrd="0" destOrd="0" presId="urn:microsoft.com/office/officeart/2008/layout/LinedList"/>
    <dgm:cxn modelId="{4FFC4AC3-F8E8-4042-956D-9F216C3C04EF}" type="presParOf" srcId="{8753F823-6005-4FA6-B5A0-7BB69CA373BB}" destId="{8AEF5013-EB79-4D6C-9639-8EE608CE6628}" srcOrd="1" destOrd="0" presId="urn:microsoft.com/office/officeart/2008/layout/LinedList"/>
    <dgm:cxn modelId="{CEB900D8-9545-4358-A10D-E641D178267D}" type="presParOf" srcId="{8AEF5013-EB79-4D6C-9639-8EE608CE6628}" destId="{D34033D7-59B0-4D6D-BD2E-A9192C0B7371}" srcOrd="0" destOrd="0" presId="urn:microsoft.com/office/officeart/2008/layout/LinedList"/>
    <dgm:cxn modelId="{8CD8C990-8F1C-412A-B0B6-303D91F3E683}" type="presParOf" srcId="{8AEF5013-EB79-4D6C-9639-8EE608CE6628}" destId="{FB1F10F8-95F9-4AB2-8181-19582862A38A}" srcOrd="1" destOrd="0" presId="urn:microsoft.com/office/officeart/2008/layout/LinedList"/>
    <dgm:cxn modelId="{6563C51E-950A-4653-859A-719EFD5F0784}" type="presParOf" srcId="{8753F823-6005-4FA6-B5A0-7BB69CA373BB}" destId="{69D673E7-706E-4CBD-B83F-DA7C350E5B2C}" srcOrd="2" destOrd="0" presId="urn:microsoft.com/office/officeart/2008/layout/LinedList"/>
    <dgm:cxn modelId="{6A575612-32AA-448F-9DBE-2568CDEE633F}" type="presParOf" srcId="{8753F823-6005-4FA6-B5A0-7BB69CA373BB}" destId="{3A458CCA-6C0F-4382-9685-58B6CD872B86}" srcOrd="3" destOrd="0" presId="urn:microsoft.com/office/officeart/2008/layout/LinedList"/>
    <dgm:cxn modelId="{5F0472FF-2D96-4B3B-9966-47711B5EBEBC}" type="presParOf" srcId="{3A458CCA-6C0F-4382-9685-58B6CD872B86}" destId="{4F332558-2A9B-4F53-B1FB-E1FA9E26D3E6}" srcOrd="0" destOrd="0" presId="urn:microsoft.com/office/officeart/2008/layout/LinedList"/>
    <dgm:cxn modelId="{3F4793CC-CA49-4689-A7F8-3138412E9936}" type="presParOf" srcId="{3A458CCA-6C0F-4382-9685-58B6CD872B86}" destId="{FB189711-D3DD-45A9-9230-AC3BE554848B}" srcOrd="1" destOrd="0" presId="urn:microsoft.com/office/officeart/2008/layout/LinedList"/>
    <dgm:cxn modelId="{BA60F865-D87A-45A1-BCDD-925913DB382F}" type="presParOf" srcId="{8753F823-6005-4FA6-B5A0-7BB69CA373BB}" destId="{70C4B78E-CD29-4B6A-B9C4-663346D0F966}" srcOrd="4" destOrd="0" presId="urn:microsoft.com/office/officeart/2008/layout/LinedList"/>
    <dgm:cxn modelId="{77A40B56-735E-4A58-BF70-14C8C058E298}" type="presParOf" srcId="{8753F823-6005-4FA6-B5A0-7BB69CA373BB}" destId="{74761E55-0D92-461A-A20A-A9B09A21DEE1}" srcOrd="5" destOrd="0" presId="urn:microsoft.com/office/officeart/2008/layout/LinedList"/>
    <dgm:cxn modelId="{5698F380-937A-43E6-8D0C-B4D45FC3A7E0}" type="presParOf" srcId="{74761E55-0D92-461A-A20A-A9B09A21DEE1}" destId="{A380D8E4-D039-4045-8821-B465785FD76D}" srcOrd="0" destOrd="0" presId="urn:microsoft.com/office/officeart/2008/layout/LinedList"/>
    <dgm:cxn modelId="{CD82FE68-4D43-4FCE-972B-437E7F5B4697}" type="presParOf" srcId="{74761E55-0D92-461A-A20A-A9B09A21DEE1}" destId="{26961DC2-DC77-4903-8938-3B3041A3769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DDAAA-F6DB-4488-9AA6-CFD2316E9287}">
      <dsp:nvSpPr>
        <dsp:cNvPr id="0" name=""/>
        <dsp:cNvSpPr/>
      </dsp:nvSpPr>
      <dsp:spPr>
        <a:xfrm>
          <a:off x="0" y="848"/>
          <a:ext cx="519823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34033D7-59B0-4D6D-BD2E-A9192C0B7371}">
      <dsp:nvSpPr>
        <dsp:cNvPr id="0" name=""/>
        <dsp:cNvSpPr/>
      </dsp:nvSpPr>
      <dsp:spPr>
        <a:xfrm>
          <a:off x="0" y="848"/>
          <a:ext cx="5198232" cy="57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noProof="0" dirty="0"/>
            <a:t>Family-run Business</a:t>
          </a:r>
          <a:r>
            <a:rPr lang="en-GB" sz="1600" kern="1200" noProof="0" dirty="0"/>
            <a:t>: Director (owner), Head Chef (wife), Accountant (mother)</a:t>
          </a:r>
        </a:p>
      </dsp:txBody>
      <dsp:txXfrm>
        <a:off x="0" y="848"/>
        <a:ext cx="5198232" cy="578878"/>
      </dsp:txXfrm>
    </dsp:sp>
    <dsp:sp modelId="{69D673E7-706E-4CBD-B83F-DA7C350E5B2C}">
      <dsp:nvSpPr>
        <dsp:cNvPr id="0" name=""/>
        <dsp:cNvSpPr/>
      </dsp:nvSpPr>
      <dsp:spPr>
        <a:xfrm>
          <a:off x="0" y="579727"/>
          <a:ext cx="519823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F332558-2A9B-4F53-B1FB-E1FA9E26D3E6}">
      <dsp:nvSpPr>
        <dsp:cNvPr id="0" name=""/>
        <dsp:cNvSpPr/>
      </dsp:nvSpPr>
      <dsp:spPr>
        <a:xfrm>
          <a:off x="0" y="579727"/>
          <a:ext cx="5198232" cy="57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noProof="0" dirty="0"/>
            <a:t>Roles</a:t>
          </a:r>
          <a:r>
            <a:rPr lang="en-GB" sz="1600" kern="1200" noProof="0" dirty="0"/>
            <a:t>: Front Desk Seller (sister), Delivery/Logistics (father &amp; brother-in-law)</a:t>
          </a:r>
        </a:p>
      </dsp:txBody>
      <dsp:txXfrm>
        <a:off x="0" y="579727"/>
        <a:ext cx="5198232" cy="578878"/>
      </dsp:txXfrm>
    </dsp:sp>
    <dsp:sp modelId="{70C4B78E-CD29-4B6A-B9C4-663346D0F966}">
      <dsp:nvSpPr>
        <dsp:cNvPr id="0" name=""/>
        <dsp:cNvSpPr/>
      </dsp:nvSpPr>
      <dsp:spPr>
        <a:xfrm>
          <a:off x="0" y="1158605"/>
          <a:ext cx="519823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80D8E4-D039-4045-8821-B465785FD76D}">
      <dsp:nvSpPr>
        <dsp:cNvPr id="0" name=""/>
        <dsp:cNvSpPr/>
      </dsp:nvSpPr>
      <dsp:spPr>
        <a:xfrm>
          <a:off x="0" y="1158605"/>
          <a:ext cx="5198232" cy="57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noProof="0" dirty="0"/>
            <a:t>Expansion</a:t>
          </a:r>
          <a:r>
            <a:rPr lang="en-GB" sz="1600" kern="1200" noProof="0" dirty="0"/>
            <a:t>: Hire staff as business grows (Gopi &amp; Samat, 2020).</a:t>
          </a:r>
        </a:p>
      </dsp:txBody>
      <dsp:txXfrm>
        <a:off x="0" y="1158605"/>
        <a:ext cx="5198232" cy="5788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6EEC5-C8E9-447C-B27B-0F637395F134}" type="datetimeFigureOut">
              <a:t>3/16/2025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DAB0F8-6416-4D07-BF36-4AACA9D349D4}" type="slidenum">
              <a:t>‹#›</a:t>
            </a:fld>
            <a:endParaRPr lang="en-US"/>
          </a:p>
        </p:txBody>
      </p:sp>
    </p:spTree>
    <p:extLst>
      <p:ext uri="{BB962C8B-B14F-4D97-AF65-F5344CB8AC3E}">
        <p14:creationId xmlns:p14="http://schemas.microsoft.com/office/powerpoint/2010/main" val="865693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Romanian Delight is seeking £50K investment for the business behind the authentic Romanian street food in Bucharest. This investment will enable the business to establish itself as a prominent player in the highly competitive food truck industry. I will explain Romanian Delight and why it is a unique and worthwhile investment over the next 10 minutes, and I will ‘paint the picture’ of the business proposition and marketing strategy. By the conclusion of the presentation, the investor should see into the business model, financial outlook and the investment and how this investment will help drive future growth and success in the business.</a:t>
            </a:r>
          </a:p>
        </p:txBody>
      </p:sp>
      <p:sp>
        <p:nvSpPr>
          <p:cNvPr id="4" name="Slide Number Placeholder 3"/>
          <p:cNvSpPr>
            <a:spLocks noGrp="1"/>
          </p:cNvSpPr>
          <p:nvPr>
            <p:ph type="sldNum" sz="quarter" idx="5"/>
          </p:nvPr>
        </p:nvSpPr>
        <p:spPr/>
        <p:txBody>
          <a:bodyPr/>
          <a:lstStyle/>
          <a:p>
            <a:fld id="{72DAB0F8-6416-4D07-BF36-4AACA9D349D4}" type="slidenum">
              <a:t>4</a:t>
            </a:fld>
            <a:endParaRPr lang="en-US"/>
          </a:p>
        </p:txBody>
      </p:sp>
    </p:spTree>
    <p:extLst>
      <p:ext uri="{BB962C8B-B14F-4D97-AF65-F5344CB8AC3E}">
        <p14:creationId xmlns:p14="http://schemas.microsoft.com/office/powerpoint/2010/main" val="3950644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Romanian Delight is bringing authentic Romanian street food to the BUC streets through food truck specializing in pancake, pretzels, donuts and coffee. The products from these recipes are authentic Romanian culinary experience passed by generations.</a:t>
            </a:r>
          </a:p>
          <a:p>
            <a:pPr algn="just"/>
            <a:r>
              <a:rPr lang="en-GB" noProof="0" dirty="0"/>
              <a:t>The </a:t>
            </a:r>
            <a:r>
              <a:rPr lang="en-GB" b="1" noProof="0" dirty="0"/>
              <a:t>mission</a:t>
            </a:r>
            <a:r>
              <a:rPr lang="en-GB" noProof="0" dirty="0"/>
              <a:t> of Romanian Delight is clear: "To bring people together over authentic Romanian food, offering a delightful street food experience that evokes the flavors of home." The business aims are to generate £100,000 in revenue in its first year and would hope to expand to a second food truck by the end of the first year.</a:t>
            </a:r>
          </a:p>
          <a:p>
            <a:pPr algn="just"/>
            <a:r>
              <a:rPr lang="en-GB" noProof="0" dirty="0"/>
              <a:t>The business has its very own selling point of the authenticity and quality. Romanian Delight is unique among the street food sector in its ability to offer high quality, fresh food that captures Romanian’s rich culinary culture. The business will be organized as a Limited Liability Partnership (LLP), which offers flexibility and shared responsibility among the principal stakeholders (Choi et al., 2020). Located in the heart of central Bucharest, this ensures good foot traffic and high visibility for future business growth.</a:t>
            </a:r>
          </a:p>
        </p:txBody>
      </p:sp>
      <p:sp>
        <p:nvSpPr>
          <p:cNvPr id="4" name="Slide Number Placeholder 3"/>
          <p:cNvSpPr>
            <a:spLocks noGrp="1"/>
          </p:cNvSpPr>
          <p:nvPr>
            <p:ph type="sldNum" sz="quarter" idx="5"/>
          </p:nvPr>
        </p:nvSpPr>
        <p:spPr/>
        <p:txBody>
          <a:bodyPr/>
          <a:lstStyle/>
          <a:p>
            <a:fld id="{72DAB0F8-6416-4D07-BF36-4AACA9D349D4}" type="slidenum">
              <a:t>5</a:t>
            </a:fld>
            <a:endParaRPr lang="en-US"/>
          </a:p>
        </p:txBody>
      </p:sp>
    </p:spTree>
    <p:extLst>
      <p:ext uri="{BB962C8B-B14F-4D97-AF65-F5344CB8AC3E}">
        <p14:creationId xmlns:p14="http://schemas.microsoft.com/office/powerpoint/2010/main" val="3828860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Romanian Delight’s HRM strategy is based on family run procurement system, allowing the company to remain operationally efficient whilst supporting the business commitment. There are roles for the specific family members taking the place of the Director (owner), Head Chef (wife), and Accountant (mother) with the Director overseeing the business operations, the Head Chef managing food preparation, and the Accountant handling dealings with the finances. Furthermore, customer service is handled by the Front Desk Seller (sister), while the father and brother-in-law take care of the Delivery &amp; Logistics roles. This structure cuts initial costs and is based on a family structure that increases trust and commitment among family members. Growing demand will result in additional hiring of staff as a business grows (Chong &amp; Stephenson, 2020).</a:t>
            </a:r>
          </a:p>
        </p:txBody>
      </p:sp>
      <p:sp>
        <p:nvSpPr>
          <p:cNvPr id="4" name="Slide Number Placeholder 3"/>
          <p:cNvSpPr>
            <a:spLocks noGrp="1"/>
          </p:cNvSpPr>
          <p:nvPr>
            <p:ph type="sldNum" sz="quarter" idx="5"/>
          </p:nvPr>
        </p:nvSpPr>
        <p:spPr/>
        <p:txBody>
          <a:bodyPr/>
          <a:lstStyle/>
          <a:p>
            <a:fld id="{72DAB0F8-6416-4D07-BF36-4AACA9D349D4}" type="slidenum">
              <a:t>6</a:t>
            </a:fld>
            <a:endParaRPr lang="en-US"/>
          </a:p>
        </p:txBody>
      </p:sp>
    </p:spTree>
    <p:extLst>
      <p:ext uri="{BB962C8B-B14F-4D97-AF65-F5344CB8AC3E}">
        <p14:creationId xmlns:p14="http://schemas.microsoft.com/office/powerpoint/2010/main" val="4011620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Starting Romanian Delight is not very expensive, there are the initial costs of leasing a food truck, supplies and ingredients, staff wages, and marketing. The estimated amount of monthly operational costs is 17,000 £, including lease payments, wages and operating costs per day (Kotler et al., 2021). Personal investment, family contributions and bank loan will finance the business.</a:t>
            </a:r>
          </a:p>
        </p:txBody>
      </p:sp>
      <p:sp>
        <p:nvSpPr>
          <p:cNvPr id="4" name="Slide Number Placeholder 3"/>
          <p:cNvSpPr>
            <a:spLocks noGrp="1"/>
          </p:cNvSpPr>
          <p:nvPr>
            <p:ph type="sldNum" sz="quarter" idx="5"/>
          </p:nvPr>
        </p:nvSpPr>
        <p:spPr/>
        <p:txBody>
          <a:bodyPr/>
          <a:lstStyle/>
          <a:p>
            <a:fld id="{72DAB0F8-6416-4D07-BF36-4AACA9D349D4}" type="slidenum">
              <a:t>7</a:t>
            </a:fld>
            <a:endParaRPr lang="en-US"/>
          </a:p>
        </p:txBody>
      </p:sp>
    </p:spTree>
    <p:extLst>
      <p:ext uri="{BB962C8B-B14F-4D97-AF65-F5344CB8AC3E}">
        <p14:creationId xmlns:p14="http://schemas.microsoft.com/office/powerpoint/2010/main" val="3132995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The first year of projected revenue is £100,000 which is steady growth predicted by using a 12-month cash flow forecast. Through strategic market, effective customer servicing and quality food this business want to achieve 10% growth annually. The fact that street food is in such demand in Bucharest and that there is an increasing interest in the authentic but romantic cuisine of Romania all makes this financial outlook viable and feasible. The funds will be used to purchase a second truck, improve marketing efforts and scale operations (</a:t>
            </a:r>
            <a:r>
              <a:rPr lang="en-GB" noProof="0" dirty="0" err="1"/>
              <a:t>Shafieizadeh</a:t>
            </a:r>
            <a:r>
              <a:rPr lang="en-GB" noProof="0" dirty="0"/>
              <a:t> et al., 2021) with an initial investment of £50,000.</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72DAB0F8-6416-4D07-BF36-4AACA9D349D4}" type="slidenum">
              <a:t>8</a:t>
            </a:fld>
            <a:endParaRPr lang="en-US"/>
          </a:p>
        </p:txBody>
      </p:sp>
    </p:spTree>
    <p:extLst>
      <p:ext uri="{BB962C8B-B14F-4D97-AF65-F5344CB8AC3E}">
        <p14:creationId xmlns:p14="http://schemas.microsoft.com/office/powerpoint/2010/main" val="3487875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Romanian Delight marketing strategy is both online and offline based to fulfill the potential customers and create a community of loyal customers. Social media such as Instagram, TikTok and Facebook shall be important in engaging with customers, unveiling the food they have to offer. The brand will promote through paid advertising and grassroots posts to attract to consumers in Bucharest, locals, specifically food lovers, professionals, and tourists (Armstrong et al., 2023).</a:t>
            </a:r>
          </a:p>
          <a:p>
            <a:pPr algn="just"/>
            <a:r>
              <a:rPr lang="en-GB" noProof="0" dirty="0"/>
              <a:t>Distributing flyers and business cards in high traffic area/business districts/tourist locations where foot traffic is the highest will be offline marketing (Unga, 2022). Additionally, the business will implement a loyalty program to encourage repeat customers to visit again; such customers will be rewarded with discounts or free items for frequent visits (Gopi &amp; Samat, 2020). Furthermore, there will be partnerships with local influencers and food bloggers to increase brand awareness via product reviews and social media collaborations (</a:t>
            </a:r>
            <a:r>
              <a:rPr lang="en-GB" noProof="0" dirty="0" err="1"/>
              <a:t>Chatibura</a:t>
            </a:r>
            <a:r>
              <a:rPr lang="en-GB" noProof="0" dirty="0"/>
              <a:t>, 2021).</a:t>
            </a:r>
          </a:p>
        </p:txBody>
      </p:sp>
      <p:sp>
        <p:nvSpPr>
          <p:cNvPr id="4" name="Slide Number Placeholder 3"/>
          <p:cNvSpPr>
            <a:spLocks noGrp="1"/>
          </p:cNvSpPr>
          <p:nvPr>
            <p:ph type="sldNum" sz="quarter" idx="5"/>
          </p:nvPr>
        </p:nvSpPr>
        <p:spPr/>
        <p:txBody>
          <a:bodyPr/>
          <a:lstStyle/>
          <a:p>
            <a:fld id="{72DAB0F8-6416-4D07-BF36-4AACA9D349D4}" type="slidenum">
              <a:t>9</a:t>
            </a:fld>
            <a:endParaRPr lang="en-US"/>
          </a:p>
        </p:txBody>
      </p:sp>
    </p:spTree>
    <p:extLst>
      <p:ext uri="{BB962C8B-B14F-4D97-AF65-F5344CB8AC3E}">
        <p14:creationId xmlns:p14="http://schemas.microsoft.com/office/powerpoint/2010/main" val="151561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The marketing materials will be displayed for example to give a tangible sense to the marketing efforts. This will include business cards, flyers and social media posts aiming to show the brand’s visual identity and to engage students with content. In fact, the investor can actually see how the business built in its presence in the local market through marketing materials. The use of these marketing materials will help in customer retention as well as retain Romanian Delight top of mind with potential customers (Kotler et al., 2021).</a:t>
            </a:r>
          </a:p>
        </p:txBody>
      </p:sp>
      <p:sp>
        <p:nvSpPr>
          <p:cNvPr id="4" name="Slide Number Placeholder 3"/>
          <p:cNvSpPr>
            <a:spLocks noGrp="1"/>
          </p:cNvSpPr>
          <p:nvPr>
            <p:ph type="sldNum" sz="quarter" idx="5"/>
          </p:nvPr>
        </p:nvSpPr>
        <p:spPr/>
        <p:txBody>
          <a:bodyPr/>
          <a:lstStyle/>
          <a:p>
            <a:fld id="{72DAB0F8-6416-4D07-BF36-4AACA9D349D4}" type="slidenum">
              <a:t>10</a:t>
            </a:fld>
            <a:endParaRPr lang="en-US"/>
          </a:p>
        </p:txBody>
      </p:sp>
    </p:spTree>
    <p:extLst>
      <p:ext uri="{BB962C8B-B14F-4D97-AF65-F5344CB8AC3E}">
        <p14:creationId xmlns:p14="http://schemas.microsoft.com/office/powerpoint/2010/main" val="3555692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Bucharest is an ideal place to place a food truck, and the Romanian street food market is accelerating rapidly. A recent report noted that the street food sector in Romania can exceed €5 billion by 2023 (Chun &amp; Nyam-</a:t>
            </a:r>
            <a:r>
              <a:rPr lang="en-GB" noProof="0" dirty="0" err="1"/>
              <a:t>Ochir</a:t>
            </a:r>
            <a:r>
              <a:rPr lang="en-GB" noProof="0" dirty="0"/>
              <a:t>, 2020). By using authentic Romanian dishes and quality ingredients, Romanian Delight strong, set itself apart from other fast foods, as there is no other market that provides the same thing (Wang, 2024).</a:t>
            </a:r>
          </a:p>
          <a:p>
            <a:pPr algn="just"/>
            <a:r>
              <a:rPr lang="en-GB" noProof="0" dirty="0"/>
              <a:t>In addition, the business is perfectly poised for getting quickly scaled. Demand for ethnic food in Bucharest is strong, and the business has a strategic location, which makes the £100,000 first year revenue goal a realistic goal (Choi et al., 2020).</a:t>
            </a:r>
          </a:p>
          <a:p>
            <a:pPr algn="just"/>
            <a:r>
              <a:rPr lang="en-GB" noProof="0" dirty="0"/>
              <a:t>The purchase of the second food truck, and to help with the marketing campaign and hiring additional staff, will be funded by the investment. Romanian Delight has a proven demand for street food, growing interest in Romanian cuisine and good marketing strategy, which give it an advantage to be successful in future.</a:t>
            </a:r>
          </a:p>
          <a:p>
            <a:pPr algn="just"/>
            <a:r>
              <a:rPr lang="en-GB" noProof="0" dirty="0"/>
              <a:t>Investing in Romanian Delight allows the angel investor to be part of a scalable and high demand business with potential to be a leader in an ethnic food truck market (</a:t>
            </a:r>
            <a:r>
              <a:rPr lang="en-GB" noProof="0" dirty="0" err="1"/>
              <a:t>Shafieizadeh</a:t>
            </a:r>
            <a:r>
              <a:rPr lang="en-GB" noProof="0" dirty="0"/>
              <a:t> et al., 2021).</a:t>
            </a:r>
          </a:p>
        </p:txBody>
      </p:sp>
      <p:sp>
        <p:nvSpPr>
          <p:cNvPr id="4" name="Slide Number Placeholder 3"/>
          <p:cNvSpPr>
            <a:spLocks noGrp="1"/>
          </p:cNvSpPr>
          <p:nvPr>
            <p:ph type="sldNum" sz="quarter" idx="5"/>
          </p:nvPr>
        </p:nvSpPr>
        <p:spPr/>
        <p:txBody>
          <a:bodyPr/>
          <a:lstStyle/>
          <a:p>
            <a:fld id="{72DAB0F8-6416-4D07-BF36-4AACA9D349D4}" type="slidenum">
              <a:t>11</a:t>
            </a:fld>
            <a:endParaRPr lang="en-US"/>
          </a:p>
        </p:txBody>
      </p:sp>
    </p:spTree>
    <p:extLst>
      <p:ext uri="{BB962C8B-B14F-4D97-AF65-F5344CB8AC3E}">
        <p14:creationId xmlns:p14="http://schemas.microsoft.com/office/powerpoint/2010/main" val="2937366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dirty="0"/>
              <a:t>The business is set to complete key milestones through the next 12 months in a year’s worth of road map. The first three months will be focused on launching the food truck, finding the Bucharest location and arriving on social media campaigns. The business will develop a loyalty program and adjust the marketing strategy 6 months into its business, once the performance is reviewed. By nine months, that food truck will be purchased, and its operation will have been planned. The business aspires to have generated £100,000 in revenue by the end of the 12-month period and to continue to build its domain in the market (Choi et al., 2020).</a:t>
            </a:r>
          </a:p>
        </p:txBody>
      </p:sp>
      <p:sp>
        <p:nvSpPr>
          <p:cNvPr id="4" name="Slide Number Placeholder 3"/>
          <p:cNvSpPr>
            <a:spLocks noGrp="1"/>
          </p:cNvSpPr>
          <p:nvPr>
            <p:ph type="sldNum" sz="quarter" idx="5"/>
          </p:nvPr>
        </p:nvSpPr>
        <p:spPr/>
        <p:txBody>
          <a:bodyPr/>
          <a:lstStyle/>
          <a:p>
            <a:fld id="{72DAB0F8-6416-4D07-BF36-4AACA9D349D4}" type="slidenum">
              <a:t>12</a:t>
            </a:fld>
            <a:endParaRPr lang="en-US"/>
          </a:p>
        </p:txBody>
      </p:sp>
    </p:spTree>
    <p:extLst>
      <p:ext uri="{BB962C8B-B14F-4D97-AF65-F5344CB8AC3E}">
        <p14:creationId xmlns:p14="http://schemas.microsoft.com/office/powerpoint/2010/main" val="727906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DAB0F8-6416-4D07-BF36-4AACA9D349D4}" type="slidenum">
              <a:rPr lang="en-GB" smtClean="0"/>
              <a:t>13</a:t>
            </a:fld>
            <a:endParaRPr lang="en-GB"/>
          </a:p>
        </p:txBody>
      </p:sp>
    </p:spTree>
    <p:extLst>
      <p:ext uri="{BB962C8B-B14F-4D97-AF65-F5344CB8AC3E}">
        <p14:creationId xmlns:p14="http://schemas.microsoft.com/office/powerpoint/2010/main" val="3391146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D3D064FE-021D-4AAA-BFE1-069461BBBF78}" type="datetime1">
              <a:rPr lang="en-US" smtClean="0"/>
              <a:t>3/16/2025</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99059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2D7EAF3D-91F7-4D08-A8FD-26B476EEECE3}" type="datetime1">
              <a:rPr lang="en-US" smtClean="0"/>
              <a:t>3/16/2025</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90282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7C2C900B-A2B6-4344-9479-887B0BA467ED}" type="datetime1">
              <a:rPr lang="en-US" smtClean="0"/>
              <a:t>3/16/2025</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00269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1321D593-13F2-4515-A529-98E01155A721}" type="datetime1">
              <a:rPr lang="en-US" smtClean="0"/>
              <a:t>3/16/2025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58987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5C215071-5CBB-40C1-9C41-3048688262C1}" type="datetime1">
              <a:rPr lang="en-US" smtClean="0"/>
              <a:t>3/16/2025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11806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A9D00678-F734-4940-A5C0-613A22368E52}" type="datetime1">
              <a:rPr lang="en-US" smtClean="0"/>
              <a:t>3/16/2025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052643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AF861DF0-A5C6-42C0-BECD-B78C6BA41346}" type="datetime1">
              <a:rPr lang="en-US" smtClean="0"/>
              <a:t>3/16/2025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893292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5F593E8B-7315-4C27-986A-4FCFBF3F82FC}" type="datetime1">
              <a:rPr lang="en-US" smtClean="0"/>
              <a:t>3/16/2025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567987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28FD77F-BBE6-4104-8200-3DAAEDB9B96E}" type="datetime1">
              <a:rPr lang="en-US" smtClean="0"/>
              <a:t>3/16/2025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22286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8FF4FFF5-EBF0-4901-8DA0-C02B67C88DFF}" type="datetime1">
              <a:rPr lang="en-US" smtClean="0"/>
              <a:t>3/16/2025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58890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F51BA41-B594-4957-B119-395549DEDF94}" type="datetime1">
              <a:rPr lang="en-US" smtClean="0"/>
              <a:t>3/16/2025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32021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7B93FEEE-CEF4-4766-AF7D-FE3921F489F5}" type="datetime1">
              <a:rPr lang="en-US" smtClean="0"/>
              <a:t>3/16/2025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3635267022"/>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romania-map-flag-contour-borders-150064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uk/maps/@44.433059,26.1012731,3a,75y,90.26h,83.85t/data=!3m7!1e1!3m5!1skQI8BPCSOXOI4RBiWJXxpQ!2e0!6shttps:%2F%2Fstreetviewpixels-pa.googleapis.com%2Fv1%2Fthumbnail%3Fcb_client%3Dmaps_sv.tactile%26w%3D900%26h%3D600%26pitch%3D6.149392587349055%26panoid%3DkQI8BPCSOXOI4RBiWJXxpQ%26yaw%3D90.263870959765!7i16384!8i8192?entry=ttu&amp;g_ep=EgoyMDI1MDMwNC4wIKXMDSoASAFQAw%3D%3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3727/108354224x17209729214476" TargetMode="External"/><Relationship Id="rId3" Type="http://schemas.openxmlformats.org/officeDocument/2006/relationships/hyperlink" Target="https://doi.org/10.3390/su12187435" TargetMode="External"/><Relationship Id="rId7" Type="http://schemas.openxmlformats.org/officeDocument/2006/relationships/hyperlink" Target="https://doi.org/10.1108/IJTC-09-2019-017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doi.org/10.1016/j.ijhm.2020.102800" TargetMode="External"/><Relationship Id="rId5" Type="http://schemas.openxmlformats.org/officeDocument/2006/relationships/hyperlink" Target="https://doi.org/10.1177/1467358420926695" TargetMode="External"/><Relationship Id="rId10" Type="http://schemas.openxmlformats.org/officeDocument/2006/relationships/hyperlink" Target="https://doi.org/10.59670/jns.v32i.3170" TargetMode="External"/><Relationship Id="rId4" Type="http://schemas.openxmlformats.org/officeDocument/2006/relationships/hyperlink" Target="https://doi.org/10.1016/j.ijhm.2020.102647" TargetMode="External"/><Relationship Id="rId9" Type="http://schemas.openxmlformats.org/officeDocument/2006/relationships/hyperlink" Target="https://doi.org/10.1108/BFJ-02-2020-01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87A56-B980-A430-74B9-2BB6CCC98241}"/>
              </a:ext>
            </a:extLst>
          </p:cNvPr>
          <p:cNvSpPr>
            <a:spLocks noGrp="1"/>
          </p:cNvSpPr>
          <p:nvPr>
            <p:ph type="ctrTitle"/>
          </p:nvPr>
        </p:nvSpPr>
        <p:spPr>
          <a:xfrm>
            <a:off x="133350" y="723900"/>
            <a:ext cx="10469924" cy="2533650"/>
          </a:xfrm>
        </p:spPr>
        <p:txBody>
          <a:bodyPr>
            <a:normAutofit fontScale="90000"/>
          </a:bodyPr>
          <a:lstStyle/>
          <a:p>
            <a:pPr algn="ctr"/>
            <a:br>
              <a:rPr lang="en-GB" sz="4800" dirty="0"/>
            </a:br>
            <a:br>
              <a:rPr lang="en-GB" sz="4800" dirty="0"/>
            </a:br>
            <a:br>
              <a:rPr lang="en-GB" sz="4800" dirty="0"/>
            </a:br>
            <a:br>
              <a:rPr lang="en-GB" sz="4800" dirty="0"/>
            </a:br>
            <a:br>
              <a:rPr lang="en-GB" sz="4800" dirty="0"/>
            </a:br>
            <a:br>
              <a:rPr lang="en-GB" sz="4800" dirty="0"/>
            </a:br>
            <a:br>
              <a:rPr lang="en-GB" sz="4800" dirty="0"/>
            </a:br>
            <a:br>
              <a:rPr lang="en-GB" sz="4800" dirty="0"/>
            </a:br>
            <a:br>
              <a:rPr lang="en-GB" sz="4800" dirty="0"/>
            </a:br>
            <a:r>
              <a:rPr lang="en-GB" sz="4800" dirty="0"/>
              <a:t>– BMSW4011 – </a:t>
            </a:r>
            <a:br>
              <a:rPr lang="en-GB" sz="4800" dirty="0"/>
            </a:br>
            <a:r>
              <a:rPr lang="en-GB" sz="4800" dirty="0"/>
              <a:t>~Managing Enterprise~</a:t>
            </a:r>
            <a:br>
              <a:rPr lang="en-GB" dirty="0"/>
            </a:br>
            <a:endParaRPr lang="en-GB" dirty="0"/>
          </a:p>
        </p:txBody>
      </p:sp>
      <p:sp>
        <p:nvSpPr>
          <p:cNvPr id="3" name="Subtitle 2">
            <a:extLst>
              <a:ext uri="{FF2B5EF4-FFF2-40B4-BE49-F238E27FC236}">
                <a16:creationId xmlns:a16="http://schemas.microsoft.com/office/drawing/2014/main" id="{3D533425-34AA-B54D-767D-E15B2436DCFE}"/>
              </a:ext>
            </a:extLst>
          </p:cNvPr>
          <p:cNvSpPr>
            <a:spLocks noGrp="1"/>
          </p:cNvSpPr>
          <p:nvPr>
            <p:ph type="subTitle" idx="1"/>
          </p:nvPr>
        </p:nvSpPr>
        <p:spPr>
          <a:xfrm>
            <a:off x="133350" y="2857500"/>
            <a:ext cx="12051826" cy="3863975"/>
          </a:xfrm>
        </p:spPr>
        <p:txBody>
          <a:bodyPr>
            <a:normAutofit/>
          </a:bodyPr>
          <a:lstStyle/>
          <a:p>
            <a:pPr algn="r"/>
            <a:endParaRPr lang="en-GB" sz="3600" i="1" dirty="0"/>
          </a:p>
          <a:p>
            <a:pPr algn="r"/>
            <a:r>
              <a:rPr lang="en-GB" sz="3600" i="1" dirty="0"/>
              <a:t>Module Lead: Melanie Squire</a:t>
            </a:r>
          </a:p>
          <a:p>
            <a:endParaRPr lang="nl-NL" sz="3600" i="1" dirty="0"/>
          </a:p>
          <a:p>
            <a:r>
              <a:rPr lang="nl-NL" sz="3600" i="1" dirty="0"/>
              <a:t>Student name: Lucian Mihai Ilie</a:t>
            </a:r>
          </a:p>
          <a:p>
            <a:r>
              <a:rPr lang="nl-NL" sz="3600" i="1" dirty="0"/>
              <a:t>Student id: 2126669</a:t>
            </a:r>
          </a:p>
          <a:p>
            <a:pPr algn="r"/>
            <a:endParaRPr lang="en-GB" sz="3600" i="1" dirty="0"/>
          </a:p>
        </p:txBody>
      </p:sp>
      <p:sp>
        <p:nvSpPr>
          <p:cNvPr id="4" name="Slide Number Placeholder 3">
            <a:extLst>
              <a:ext uri="{FF2B5EF4-FFF2-40B4-BE49-F238E27FC236}">
                <a16:creationId xmlns:a16="http://schemas.microsoft.com/office/drawing/2014/main" id="{704706AC-1A45-6E6C-0EC4-18A0E7ECAAB7}"/>
              </a:ext>
            </a:extLst>
          </p:cNvPr>
          <p:cNvSpPr>
            <a:spLocks noGrp="1"/>
          </p:cNvSpPr>
          <p:nvPr>
            <p:ph type="sldNum" sz="quarter" idx="12"/>
          </p:nvPr>
        </p:nvSpPr>
        <p:spPr/>
        <p:txBody>
          <a:bodyPr/>
          <a:lstStyle/>
          <a:p>
            <a:fld id="{E1076ED0-0DB3-4879-AAE5-5C20D22C1DF4}" type="slidenum">
              <a:rPr lang="en-US" smtClean="0"/>
              <a:t>1</a:t>
            </a:fld>
            <a:endParaRPr lang="en-US"/>
          </a:p>
        </p:txBody>
      </p:sp>
    </p:spTree>
    <p:extLst>
      <p:ext uri="{BB962C8B-B14F-4D97-AF65-F5344CB8AC3E}">
        <p14:creationId xmlns:p14="http://schemas.microsoft.com/office/powerpoint/2010/main" val="15032705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4" name="Freeform: Shape 11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75" name="Group 174">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14" name="Freeform: Shape 11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6" name="Freeform: Shape 11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7" name="Freeform: Shape 11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7"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8"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9"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0" name="Freeform: Shape 11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2" name="Freeform: Shape 12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181"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26"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82"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3"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4"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5"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186" name="Rectangle 185">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6389915" y="787068"/>
            <a:ext cx="4213359" cy="1890665"/>
          </a:xfrm>
        </p:spPr>
        <p:txBody>
          <a:bodyPr vert="horz" lIns="91440" tIns="45720" rIns="91440" bIns="45720" rtlCol="0" anchor="b">
            <a:normAutofit fontScale="90000"/>
          </a:bodyPr>
          <a:lstStyle/>
          <a:p>
            <a:pPr algn="ctr"/>
            <a:r>
              <a:rPr lang="en-US" sz="5300" noProof="0" dirty="0"/>
              <a:t>Romanian Delight</a:t>
            </a:r>
            <a:br>
              <a:rPr lang="en-US" sz="3600" noProof="0" dirty="0"/>
            </a:br>
            <a:endParaRPr lang="en-US" sz="3600" noProof="0" dirty="0"/>
          </a:p>
        </p:txBody>
      </p:sp>
      <p:pic>
        <p:nvPicPr>
          <p:cNvPr id="6" name="Picture 5" descr="A map of romania with a red blue yellow and white stripe&#10;&#10;AI-generated content may be incorrect.">
            <a:extLst>
              <a:ext uri="{FF2B5EF4-FFF2-40B4-BE49-F238E27FC236}">
                <a16:creationId xmlns:a16="http://schemas.microsoft.com/office/drawing/2014/main" id="{D0BCC69A-740F-8653-1503-E8435FD376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4375" y="1"/>
            <a:ext cx="5460576" cy="5964608"/>
          </a:xfrm>
          <a:prstGeom prst="rect">
            <a:avLst/>
          </a:prstGeom>
        </p:spPr>
      </p:pic>
      <p:grpSp>
        <p:nvGrpSpPr>
          <p:cNvPr id="134" name="Graphic 78">
            <a:extLst>
              <a:ext uri="{FF2B5EF4-FFF2-40B4-BE49-F238E27FC236}">
                <a16:creationId xmlns:a16="http://schemas.microsoft.com/office/drawing/2014/main" id="{5E46079A-4648-465E-9D1A-479174C99F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71728" y="3092185"/>
            <a:ext cx="972241" cy="45718"/>
            <a:chOff x="4886325" y="3371754"/>
            <a:chExt cx="2418492" cy="113728"/>
          </a:xfrm>
          <a:solidFill>
            <a:schemeClr val="accent1"/>
          </a:solidFill>
        </p:grpSpPr>
        <p:sp>
          <p:nvSpPr>
            <p:cNvPr id="135" name="Graphic 78">
              <a:extLst>
                <a:ext uri="{FF2B5EF4-FFF2-40B4-BE49-F238E27FC236}">
                  <a16:creationId xmlns:a16="http://schemas.microsoft.com/office/drawing/2014/main" id="{A3BA42E0-6D8E-44BF-AC6B-5FB25C200A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6" name="Graphic 78">
              <a:extLst>
                <a:ext uri="{FF2B5EF4-FFF2-40B4-BE49-F238E27FC236}">
                  <a16:creationId xmlns:a16="http://schemas.microsoft.com/office/drawing/2014/main" id="{91EF6403-FD18-4EC0-840F-8F70F3494B3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37" name="Graphic 78">
                <a:extLst>
                  <a:ext uri="{FF2B5EF4-FFF2-40B4-BE49-F238E27FC236}">
                    <a16:creationId xmlns:a16="http://schemas.microsoft.com/office/drawing/2014/main" id="{92B6AD13-0D11-4C0C-A362-E048C9732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38" name="Graphic 78">
                <a:extLst>
                  <a:ext uri="{FF2B5EF4-FFF2-40B4-BE49-F238E27FC236}">
                    <a16:creationId xmlns:a16="http://schemas.microsoft.com/office/drawing/2014/main" id="{61DDD1A9-F0A4-4900-9DEF-F6B383361B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9" name="Graphic 78">
                <a:extLst>
                  <a:ext uri="{FF2B5EF4-FFF2-40B4-BE49-F238E27FC236}">
                    <a16:creationId xmlns:a16="http://schemas.microsoft.com/office/drawing/2014/main" id="{F26977AE-F962-40FD-945B-D1E106951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0" name="Graphic 78">
                <a:extLst>
                  <a:ext uri="{FF2B5EF4-FFF2-40B4-BE49-F238E27FC236}">
                    <a16:creationId xmlns:a16="http://schemas.microsoft.com/office/drawing/2014/main" id="{6078955A-1871-4463-B23D-8AD33984CD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42" name="Freeform: Shape 141">
            <a:extLst>
              <a:ext uri="{FF2B5EF4-FFF2-40B4-BE49-F238E27FC236}">
                <a16:creationId xmlns:a16="http://schemas.microsoft.com/office/drawing/2014/main" id="{62F1D297-74F5-4948-9655-BC87A30A4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5637359"/>
            <a:ext cx="5486401" cy="1220641"/>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44" name="Group 143">
            <a:extLst>
              <a:ext uri="{FF2B5EF4-FFF2-40B4-BE49-F238E27FC236}">
                <a16:creationId xmlns:a16="http://schemas.microsoft.com/office/drawing/2014/main" id="{756DB040-BB4B-446D-9172-7253A56604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782" y="5182141"/>
            <a:ext cx="886141" cy="802496"/>
            <a:chOff x="10948005" y="3272152"/>
            <a:chExt cx="868640" cy="786648"/>
          </a:xfrm>
          <a:solidFill>
            <a:schemeClr val="accent1"/>
          </a:solidFill>
        </p:grpSpPr>
        <p:sp>
          <p:nvSpPr>
            <p:cNvPr id="145" name="Freeform: Shape 144">
              <a:extLst>
                <a:ext uri="{FF2B5EF4-FFF2-40B4-BE49-F238E27FC236}">
                  <a16:creationId xmlns:a16="http://schemas.microsoft.com/office/drawing/2014/main" id="{58AE7480-26E8-4D60-9ABF-DF801570B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6" name="Freeform: Shape 145">
              <a:extLst>
                <a:ext uri="{FF2B5EF4-FFF2-40B4-BE49-F238E27FC236}">
                  <a16:creationId xmlns:a16="http://schemas.microsoft.com/office/drawing/2014/main" id="{3644645D-B360-4E3D-A96A-6D9CE4F34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7" name="Freeform: Shape 146">
              <a:extLst>
                <a:ext uri="{FF2B5EF4-FFF2-40B4-BE49-F238E27FC236}">
                  <a16:creationId xmlns:a16="http://schemas.microsoft.com/office/drawing/2014/main" id="{E99C8E1E-3260-4E6A-83CA-933468316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8" name="Graphic 12">
              <a:extLst>
                <a:ext uri="{FF2B5EF4-FFF2-40B4-BE49-F238E27FC236}">
                  <a16:creationId xmlns:a16="http://schemas.microsoft.com/office/drawing/2014/main" id="{3A551C21-5423-4320-86B3-CA6956E7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49" name="Graphic 15">
              <a:extLst>
                <a:ext uri="{FF2B5EF4-FFF2-40B4-BE49-F238E27FC236}">
                  <a16:creationId xmlns:a16="http://schemas.microsoft.com/office/drawing/2014/main" id="{6D1A9E3F-8323-45A6-B267-8EA6B1A00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50" name="Graphic 15">
              <a:extLst>
                <a:ext uri="{FF2B5EF4-FFF2-40B4-BE49-F238E27FC236}">
                  <a16:creationId xmlns:a16="http://schemas.microsoft.com/office/drawing/2014/main" id="{F4049F71-8749-4860-8F6D-611D459A9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89D62868-92E4-42DF-9CF9-A9190CC14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ubtitle 2"/>
          <p:cNvSpPr>
            <a:spLocks noGrp="1"/>
          </p:cNvSpPr>
          <p:nvPr>
            <p:ph type="subTitle" idx="1"/>
          </p:nvPr>
        </p:nvSpPr>
        <p:spPr>
          <a:xfrm>
            <a:off x="6389915" y="3816089"/>
            <a:ext cx="5265452" cy="1602668"/>
          </a:xfrm>
        </p:spPr>
        <p:txBody>
          <a:bodyPr vert="horz" lIns="91440" tIns="45720" rIns="91440" bIns="45720" rtlCol="0">
            <a:normAutofit/>
          </a:bodyPr>
          <a:lstStyle/>
          <a:p>
            <a:endParaRPr lang="en-US" b="1" noProof="0" dirty="0"/>
          </a:p>
          <a:p>
            <a:r>
              <a:rPr lang="en-US" sz="3200" b="1" noProof="0" dirty="0"/>
              <a:t>Business Plan Pitch</a:t>
            </a:r>
          </a:p>
          <a:p>
            <a:endParaRPr lang="en-US" dirty="0"/>
          </a:p>
          <a:p>
            <a:endParaRPr lang="en-US" dirty="0"/>
          </a:p>
          <a:p>
            <a:endParaRPr lang="en-US" dirty="0"/>
          </a:p>
          <a:p>
            <a:endParaRPr lang="en-US" noProof="0" dirty="0"/>
          </a:p>
        </p:txBody>
      </p:sp>
      <p:sp>
        <p:nvSpPr>
          <p:cNvPr id="4" name="Slide Number Placeholder 3">
            <a:extLst>
              <a:ext uri="{FF2B5EF4-FFF2-40B4-BE49-F238E27FC236}">
                <a16:creationId xmlns:a16="http://schemas.microsoft.com/office/drawing/2014/main" id="{78F74240-31AA-8E35-0C0D-B3C7ADC5AA81}"/>
              </a:ext>
            </a:extLst>
          </p:cNvPr>
          <p:cNvSpPr>
            <a:spLocks noGrp="1"/>
          </p:cNvSpPr>
          <p:nvPr>
            <p:ph type="sldNum" sz="quarter" idx="12"/>
          </p:nvPr>
        </p:nvSpPr>
        <p:spPr>
          <a:xfrm>
            <a:off x="11655367" y="6356350"/>
            <a:ext cx="529809" cy="365125"/>
          </a:xfrm>
        </p:spPr>
        <p:txBody>
          <a:bodyPr vert="horz" lIns="91440" tIns="45720" rIns="91440" bIns="45720" rtlCol="0" anchor="ctr">
            <a:normAutofit/>
          </a:bodyPr>
          <a:lstStyle/>
          <a:p>
            <a:pPr>
              <a:spcAft>
                <a:spcPts val="600"/>
              </a:spcAft>
            </a:pPr>
            <a:fld id="{E1076ED0-0DB3-4879-AAE5-5C20D22C1DF4}" type="slidenum">
              <a:rPr lang="en-US"/>
              <a:pPr>
                <a:spcAft>
                  <a:spcPts val="600"/>
                </a:spcAft>
              </a:pPr>
              <a:t>2</a:t>
            </a:fld>
            <a:endParaRPr lang="en-US"/>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895A4-DBFD-BFD3-FAA8-A464FCB28103}"/>
              </a:ext>
            </a:extLst>
          </p:cNvPr>
          <p:cNvSpPr>
            <a:spLocks noGrp="1"/>
          </p:cNvSpPr>
          <p:nvPr>
            <p:ph type="title"/>
          </p:nvPr>
        </p:nvSpPr>
        <p:spPr>
          <a:xfrm>
            <a:off x="335217" y="0"/>
            <a:ext cx="10077557" cy="735013"/>
          </a:xfrm>
        </p:spPr>
        <p:txBody>
          <a:bodyPr/>
          <a:lstStyle/>
          <a:p>
            <a:r>
              <a:rPr lang="en-GB" dirty="0"/>
              <a:t>Content</a:t>
            </a:r>
          </a:p>
        </p:txBody>
      </p:sp>
      <p:sp>
        <p:nvSpPr>
          <p:cNvPr id="3" name="Content Placeholder 2">
            <a:extLst>
              <a:ext uri="{FF2B5EF4-FFF2-40B4-BE49-F238E27FC236}">
                <a16:creationId xmlns:a16="http://schemas.microsoft.com/office/drawing/2014/main" id="{5A81302E-0C96-E75F-D848-343B367448C7}"/>
              </a:ext>
            </a:extLst>
          </p:cNvPr>
          <p:cNvSpPr>
            <a:spLocks noGrp="1"/>
          </p:cNvSpPr>
          <p:nvPr>
            <p:ph idx="1"/>
          </p:nvPr>
        </p:nvSpPr>
        <p:spPr>
          <a:xfrm>
            <a:off x="335216" y="997885"/>
            <a:ext cx="10077557" cy="5860115"/>
          </a:xfrm>
        </p:spPr>
        <p:txBody>
          <a:bodyPr>
            <a:normAutofit lnSpcReduction="10000"/>
          </a:bodyPr>
          <a:lstStyle/>
          <a:p>
            <a:pPr marL="457200" indent="-457200">
              <a:buFont typeface="+mj-lt"/>
              <a:buAutoNum type="arabicPeriod"/>
            </a:pPr>
            <a:r>
              <a:rPr lang="en-GB" sz="2800" dirty="0">
                <a:solidFill>
                  <a:srgbClr val="0070C0"/>
                </a:solidFill>
              </a:rPr>
              <a:t>Introduction</a:t>
            </a:r>
          </a:p>
          <a:p>
            <a:pPr marL="457200" indent="-457200">
              <a:buFont typeface="+mj-lt"/>
              <a:buAutoNum type="arabicPeriod"/>
            </a:pPr>
            <a:r>
              <a:rPr lang="en-GB" sz="2800" dirty="0">
                <a:solidFill>
                  <a:srgbClr val="0070C0"/>
                </a:solidFill>
              </a:rPr>
              <a:t>Product/Service Proposition</a:t>
            </a:r>
          </a:p>
          <a:p>
            <a:pPr marL="457200" indent="-457200">
              <a:buFont typeface="+mj-lt"/>
              <a:buAutoNum type="arabicPeriod"/>
            </a:pPr>
            <a:r>
              <a:rPr lang="en-GB" sz="2800" dirty="0">
                <a:solidFill>
                  <a:srgbClr val="0070C0"/>
                </a:solidFill>
              </a:rPr>
              <a:t>Human Resource Management Strategy</a:t>
            </a:r>
          </a:p>
          <a:p>
            <a:pPr marL="457200" indent="-457200">
              <a:buFont typeface="+mj-lt"/>
              <a:buAutoNum type="arabicPeriod"/>
            </a:pPr>
            <a:r>
              <a:rPr lang="en-GB" sz="2800" dirty="0">
                <a:solidFill>
                  <a:srgbClr val="0070C0"/>
                </a:solidFill>
              </a:rPr>
              <a:t>Financial Overview</a:t>
            </a:r>
          </a:p>
          <a:p>
            <a:pPr marL="457200" indent="-457200">
              <a:buFont typeface="+mj-lt"/>
              <a:buAutoNum type="arabicPeriod"/>
            </a:pPr>
            <a:r>
              <a:rPr lang="en-GB" sz="2800" dirty="0">
                <a:solidFill>
                  <a:srgbClr val="0070C0"/>
                </a:solidFill>
              </a:rPr>
              <a:t>Cash flow</a:t>
            </a:r>
          </a:p>
          <a:p>
            <a:pPr marL="457200" indent="-457200">
              <a:buFont typeface="+mj-lt"/>
              <a:buAutoNum type="arabicPeriod"/>
            </a:pPr>
            <a:r>
              <a:rPr lang="en-GB" sz="2800" dirty="0">
                <a:solidFill>
                  <a:srgbClr val="0070C0"/>
                </a:solidFill>
              </a:rPr>
              <a:t>Marketing strategy</a:t>
            </a:r>
          </a:p>
          <a:p>
            <a:pPr marL="457200" indent="-457200">
              <a:buFont typeface="+mj-lt"/>
              <a:buAutoNum type="arabicPeriod"/>
            </a:pPr>
            <a:r>
              <a:rPr lang="en-GB" sz="2800" dirty="0">
                <a:solidFill>
                  <a:srgbClr val="0070C0"/>
                </a:solidFill>
              </a:rPr>
              <a:t>Example Marketing Showcase</a:t>
            </a:r>
          </a:p>
          <a:p>
            <a:pPr marL="457200" indent="-457200">
              <a:buFont typeface="+mj-lt"/>
              <a:buAutoNum type="arabicPeriod"/>
            </a:pPr>
            <a:r>
              <a:rPr lang="en-GB" sz="2800" dirty="0">
                <a:solidFill>
                  <a:srgbClr val="0070C0"/>
                </a:solidFill>
              </a:rPr>
              <a:t>Why invest in Romanian Delight</a:t>
            </a:r>
          </a:p>
          <a:p>
            <a:pPr marL="457200" indent="-457200">
              <a:buFont typeface="+mj-lt"/>
              <a:buAutoNum type="arabicPeriod"/>
            </a:pPr>
            <a:r>
              <a:rPr lang="en-GB" sz="2800" dirty="0">
                <a:solidFill>
                  <a:srgbClr val="0070C0"/>
                </a:solidFill>
              </a:rPr>
              <a:t>12 months Roadmap</a:t>
            </a:r>
          </a:p>
          <a:p>
            <a:pPr marL="457200" indent="-457200">
              <a:buFont typeface="+mj-lt"/>
              <a:buAutoNum type="arabicPeriod"/>
            </a:pPr>
            <a:r>
              <a:rPr lang="en-GB" sz="2800" dirty="0">
                <a:solidFill>
                  <a:srgbClr val="0070C0"/>
                </a:solidFill>
              </a:rPr>
              <a:t>References </a:t>
            </a:r>
          </a:p>
          <a:p>
            <a:pPr marL="457200" indent="-457200">
              <a:buFont typeface="+mj-lt"/>
              <a:buAutoNum type="arabicPeriod"/>
            </a:pPr>
            <a:endParaRPr lang="en-GB" sz="2400" dirty="0">
              <a:solidFill>
                <a:srgbClr val="0070C0"/>
              </a:solidFill>
            </a:endParaRPr>
          </a:p>
          <a:p>
            <a:pPr marL="457200" indent="-457200">
              <a:buFont typeface="+mj-lt"/>
              <a:buAutoNum type="arabicPeriod"/>
            </a:pPr>
            <a:endParaRPr lang="en-GB" sz="2400" dirty="0">
              <a:solidFill>
                <a:srgbClr val="0070C0"/>
              </a:solidFill>
            </a:endParaRPr>
          </a:p>
          <a:p>
            <a:pPr marL="457200" indent="-457200">
              <a:buFont typeface="+mj-lt"/>
              <a:buAutoNum type="arabicPeriod"/>
            </a:pPr>
            <a:endParaRPr lang="en-GB" sz="2400" dirty="0">
              <a:solidFill>
                <a:srgbClr val="0070C0"/>
              </a:solidFill>
            </a:endParaRPr>
          </a:p>
          <a:p>
            <a:pPr marL="457200" indent="-457200">
              <a:buFont typeface="+mj-lt"/>
              <a:buAutoNum type="arabicPeriod"/>
            </a:pPr>
            <a:endParaRPr lang="en-GB" sz="2400" dirty="0">
              <a:solidFill>
                <a:srgbClr val="0070C0"/>
              </a:solidFill>
            </a:endParaRPr>
          </a:p>
          <a:p>
            <a:pPr marL="457200" indent="-457200">
              <a:buFont typeface="+mj-lt"/>
              <a:buAutoNum type="arabicPeriod"/>
            </a:pPr>
            <a:endParaRPr lang="en-GB" sz="2400" dirty="0">
              <a:solidFill>
                <a:srgbClr val="0070C0"/>
              </a:solidFill>
            </a:endParaRPr>
          </a:p>
        </p:txBody>
      </p:sp>
      <p:sp>
        <p:nvSpPr>
          <p:cNvPr id="4" name="Slide Number Placeholder 3">
            <a:extLst>
              <a:ext uri="{FF2B5EF4-FFF2-40B4-BE49-F238E27FC236}">
                <a16:creationId xmlns:a16="http://schemas.microsoft.com/office/drawing/2014/main" id="{A66D5BE4-1B63-85AB-DE99-F75AD8EF834D}"/>
              </a:ext>
            </a:extLst>
          </p:cNvPr>
          <p:cNvSpPr>
            <a:spLocks noGrp="1"/>
          </p:cNvSpPr>
          <p:nvPr>
            <p:ph type="sldNum" sz="quarter" idx="12"/>
          </p:nvPr>
        </p:nvSpPr>
        <p:spPr/>
        <p:txBody>
          <a:bodyPr/>
          <a:lstStyle/>
          <a:p>
            <a:fld id="{E1076ED0-0DB3-4879-AAE5-5C20D22C1DF4}" type="slidenum">
              <a:rPr lang="en-US" smtClean="0"/>
              <a:t>3</a:t>
            </a:fld>
            <a:endParaRPr lang="en-US"/>
          </a:p>
        </p:txBody>
      </p:sp>
    </p:spTree>
    <p:extLst>
      <p:ext uri="{BB962C8B-B14F-4D97-AF65-F5344CB8AC3E}">
        <p14:creationId xmlns:p14="http://schemas.microsoft.com/office/powerpoint/2010/main" val="330997217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noProof="0" dirty="0"/>
          </a:p>
        </p:txBody>
      </p:sp>
      <p:sp>
        <p:nvSpPr>
          <p:cNvPr id="2" name="Title 1">
            <a:extLst>
              <a:ext uri="{FF2B5EF4-FFF2-40B4-BE49-F238E27FC236}">
                <a16:creationId xmlns:a16="http://schemas.microsoft.com/office/drawing/2014/main" id="{FD61ABC0-02C6-7313-EFBB-C49AE47F124D}"/>
              </a:ext>
            </a:extLst>
          </p:cNvPr>
          <p:cNvSpPr>
            <a:spLocks noGrp="1"/>
          </p:cNvSpPr>
          <p:nvPr>
            <p:ph type="title"/>
          </p:nvPr>
        </p:nvSpPr>
        <p:spPr>
          <a:xfrm>
            <a:off x="525717" y="787068"/>
            <a:ext cx="5566263" cy="1455091"/>
          </a:xfrm>
        </p:spPr>
        <p:txBody>
          <a:bodyPr>
            <a:normAutofit/>
          </a:bodyPr>
          <a:lstStyle/>
          <a:p>
            <a:r>
              <a:rPr lang="en-GB" noProof="0" dirty="0"/>
              <a:t>Introduction</a:t>
            </a:r>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GB" noProof="0" dirty="0"/>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GB" noProof="0" dirty="0"/>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GB" noProof="0" dirty="0"/>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GB" noProof="0" dirty="0"/>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GB" noProof="0" dirty="0"/>
              </a:p>
            </p:txBody>
          </p:sp>
        </p:grpSp>
      </p:grpSp>
      <p:sp>
        <p:nvSpPr>
          <p:cNvPr id="3" name="Content Placeholder 2">
            <a:extLst>
              <a:ext uri="{FF2B5EF4-FFF2-40B4-BE49-F238E27FC236}">
                <a16:creationId xmlns:a16="http://schemas.microsoft.com/office/drawing/2014/main" id="{E67DBF2F-5E85-70FF-0784-129D06CAF66B}"/>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b="1" noProof="0" dirty="0">
                <a:ea typeface="+mn-lt"/>
                <a:cs typeface="+mn-lt"/>
              </a:rPr>
              <a:t>Business Name</a:t>
            </a:r>
            <a:r>
              <a:rPr lang="en-GB" noProof="0" dirty="0">
                <a:ea typeface="+mn-lt"/>
                <a:cs typeface="+mn-lt"/>
              </a:rPr>
              <a:t>: Romanian Delight</a:t>
            </a:r>
            <a:endParaRPr lang="en-GB" noProof="0" dirty="0"/>
          </a:p>
          <a:p>
            <a:pPr marL="285750" indent="-285750">
              <a:buFont typeface="Arial"/>
              <a:buChar char="•"/>
            </a:pPr>
            <a:r>
              <a:rPr lang="en-GB" b="1" noProof="0" dirty="0">
                <a:ea typeface="+mn-lt"/>
                <a:cs typeface="+mn-lt"/>
              </a:rPr>
              <a:t>Objective</a:t>
            </a:r>
            <a:r>
              <a:rPr lang="en-GB" noProof="0" dirty="0">
                <a:ea typeface="+mn-lt"/>
                <a:cs typeface="+mn-lt"/>
              </a:rPr>
              <a:t>: Secure £50K investment for food truck expansion</a:t>
            </a:r>
            <a:endParaRPr lang="en-GB" noProof="0" dirty="0"/>
          </a:p>
          <a:p>
            <a:pPr marL="285750" indent="-285750">
              <a:buFont typeface="Arial"/>
              <a:buChar char="•"/>
            </a:pPr>
            <a:r>
              <a:rPr lang="en-GB" b="1" noProof="0" dirty="0">
                <a:ea typeface="+mn-lt"/>
                <a:cs typeface="+mn-lt"/>
              </a:rPr>
              <a:t>Pitch Focus</a:t>
            </a:r>
            <a:r>
              <a:rPr lang="en-GB" noProof="0" dirty="0">
                <a:ea typeface="+mn-lt"/>
                <a:cs typeface="+mn-lt"/>
              </a:rPr>
              <a:t>: Business Proposition, Marketing Strategy, Why Invest</a:t>
            </a:r>
            <a:endParaRPr lang="en-GB" noProof="0" dirty="0"/>
          </a:p>
          <a:p>
            <a:endParaRPr lang="en-GB" noProof="0" dirty="0"/>
          </a:p>
        </p:txBody>
      </p:sp>
      <p:pic>
        <p:nvPicPr>
          <p:cNvPr id="5" name="Picture 4">
            <a:extLst>
              <a:ext uri="{FF2B5EF4-FFF2-40B4-BE49-F238E27FC236}">
                <a16:creationId xmlns:a16="http://schemas.microsoft.com/office/drawing/2014/main" id="{3E36DF6E-0D00-E9F2-9886-5272ACF91893}"/>
              </a:ext>
            </a:extLst>
          </p:cNvPr>
          <p:cNvPicPr>
            <a:picLocks noChangeAspect="1"/>
          </p:cNvPicPr>
          <p:nvPr/>
        </p:nvPicPr>
        <p:blipFill>
          <a:blip r:embed="rId3"/>
          <a:srcRect l="14291" r="42185" b="6250"/>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GB" noProof="0" dirty="0"/>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4" name="Slide Number Placeholder 3">
            <a:extLst>
              <a:ext uri="{FF2B5EF4-FFF2-40B4-BE49-F238E27FC236}">
                <a16:creationId xmlns:a16="http://schemas.microsoft.com/office/drawing/2014/main" id="{7B9E0F74-3007-DED3-8992-C28B85802687}"/>
              </a:ext>
            </a:extLst>
          </p:cNvPr>
          <p:cNvSpPr>
            <a:spLocks noGrp="1"/>
          </p:cNvSpPr>
          <p:nvPr>
            <p:ph type="sldNum" sz="quarter" idx="12"/>
          </p:nvPr>
        </p:nvSpPr>
        <p:spPr/>
        <p:txBody>
          <a:bodyPr/>
          <a:lstStyle/>
          <a:p>
            <a:fld id="{E1076ED0-0DB3-4879-AAE5-5C20D22C1DF4}" type="slidenum">
              <a:rPr lang="en-US" smtClean="0"/>
              <a:t>4</a:t>
            </a:fld>
            <a:endParaRPr lang="en-US"/>
          </a:p>
        </p:txBody>
      </p:sp>
    </p:spTree>
    <p:extLst>
      <p:ext uri="{BB962C8B-B14F-4D97-AF65-F5344CB8AC3E}">
        <p14:creationId xmlns:p14="http://schemas.microsoft.com/office/powerpoint/2010/main" val="385343828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noProof="0" dirty="0"/>
          </a:p>
        </p:txBody>
      </p:sp>
      <p:sp>
        <p:nvSpPr>
          <p:cNvPr id="2" name="Title 1">
            <a:extLst>
              <a:ext uri="{FF2B5EF4-FFF2-40B4-BE49-F238E27FC236}">
                <a16:creationId xmlns:a16="http://schemas.microsoft.com/office/drawing/2014/main" id="{045FDF64-766D-398D-46DC-E0E3FAF0BD5B}"/>
              </a:ext>
            </a:extLst>
          </p:cNvPr>
          <p:cNvSpPr>
            <a:spLocks noGrp="1"/>
          </p:cNvSpPr>
          <p:nvPr>
            <p:ph type="title"/>
          </p:nvPr>
        </p:nvSpPr>
        <p:spPr>
          <a:xfrm>
            <a:off x="525717" y="787068"/>
            <a:ext cx="4663649" cy="1455091"/>
          </a:xfrm>
        </p:spPr>
        <p:txBody>
          <a:bodyPr>
            <a:normAutofit/>
          </a:bodyPr>
          <a:lstStyle/>
          <a:p>
            <a:r>
              <a:rPr lang="en-GB" noProof="0" dirty="0">
                <a:ea typeface="+mj-lt"/>
                <a:cs typeface="+mj-lt"/>
              </a:rPr>
              <a:t>Product/Service Proposition</a:t>
            </a:r>
            <a:endParaRPr lang="en-GB" noProof="0" dirty="0"/>
          </a:p>
        </p:txBody>
      </p:sp>
      <p:sp>
        <p:nvSpPr>
          <p:cNvPr id="51" name="Freeform: Shape 5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52"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GB" noProof="0" dirty="0"/>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GB" noProof="0" dirty="0"/>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GB" noProof="0" dirty="0"/>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GB" noProof="0" dirty="0"/>
              </a:p>
            </p:txBody>
          </p:sp>
          <p:sp>
            <p:nvSpPr>
              <p:cNvPr id="53"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GB" noProof="0" dirty="0"/>
              </a:p>
            </p:txBody>
          </p:sp>
        </p:grpSp>
      </p:grpSp>
      <p:sp>
        <p:nvSpPr>
          <p:cNvPr id="3" name="Content Placeholder 2">
            <a:extLst>
              <a:ext uri="{FF2B5EF4-FFF2-40B4-BE49-F238E27FC236}">
                <a16:creationId xmlns:a16="http://schemas.microsoft.com/office/drawing/2014/main" id="{0882BC35-11FB-E256-69BE-4F62988A9846}"/>
              </a:ext>
            </a:extLst>
          </p:cNvPr>
          <p:cNvSpPr>
            <a:spLocks noGrp="1"/>
          </p:cNvSpPr>
          <p:nvPr>
            <p:ph idx="1"/>
          </p:nvPr>
        </p:nvSpPr>
        <p:spPr>
          <a:xfrm>
            <a:off x="525717" y="2796427"/>
            <a:ext cx="4663649" cy="3274503"/>
          </a:xfrm>
        </p:spPr>
        <p:txBody>
          <a:bodyPr vert="horz" lIns="91440" tIns="45720" rIns="91440" bIns="45720" rtlCol="0">
            <a:normAutofit lnSpcReduction="10000"/>
          </a:bodyPr>
          <a:lstStyle/>
          <a:p>
            <a:pPr marL="285750" indent="-285750">
              <a:lnSpc>
                <a:spcPct val="100000"/>
              </a:lnSpc>
              <a:buFont typeface="Arial"/>
              <a:buChar char="•"/>
            </a:pPr>
            <a:r>
              <a:rPr lang="en-GB" sz="1400" b="1" noProof="0" dirty="0">
                <a:ea typeface="+mn-lt"/>
                <a:cs typeface="+mn-lt"/>
              </a:rPr>
              <a:t>Authentic Romanian Street Food</a:t>
            </a:r>
            <a:r>
              <a:rPr lang="en-GB" sz="1400" noProof="0" dirty="0">
                <a:ea typeface="+mn-lt"/>
                <a:cs typeface="+mn-lt"/>
              </a:rPr>
              <a:t>: Pancake, Pretzels, Donuts, Coffee</a:t>
            </a:r>
            <a:endParaRPr lang="en-GB" sz="1400" noProof="0" dirty="0"/>
          </a:p>
          <a:p>
            <a:pPr marL="285750" indent="-285750">
              <a:lnSpc>
                <a:spcPct val="100000"/>
              </a:lnSpc>
              <a:buFont typeface="Arial"/>
              <a:buChar char="•"/>
            </a:pPr>
            <a:r>
              <a:rPr lang="en-GB" sz="1400" b="1" noProof="0" dirty="0">
                <a:ea typeface="+mn-lt"/>
                <a:cs typeface="+mn-lt"/>
              </a:rPr>
              <a:t>Mission</a:t>
            </a:r>
            <a:r>
              <a:rPr lang="en-GB" sz="1400" noProof="0" dirty="0">
                <a:ea typeface="+mn-lt"/>
                <a:cs typeface="+mn-lt"/>
              </a:rPr>
              <a:t>: "Bringing Romanian flavors to the streets" (</a:t>
            </a:r>
            <a:r>
              <a:rPr lang="en-GB" sz="1400" noProof="0" dirty="0" err="1">
                <a:ea typeface="+mn-lt"/>
                <a:cs typeface="+mn-lt"/>
              </a:rPr>
              <a:t>Shafieizadeh</a:t>
            </a:r>
            <a:r>
              <a:rPr lang="en-GB" sz="1400" noProof="0" dirty="0">
                <a:ea typeface="+mn-lt"/>
                <a:cs typeface="+mn-lt"/>
              </a:rPr>
              <a:t> et al., 2021).</a:t>
            </a:r>
            <a:endParaRPr lang="en-GB" sz="1400" noProof="0" dirty="0"/>
          </a:p>
          <a:p>
            <a:pPr marL="285750" indent="-285750">
              <a:lnSpc>
                <a:spcPct val="100000"/>
              </a:lnSpc>
              <a:buFont typeface="Arial"/>
              <a:buChar char="•"/>
            </a:pPr>
            <a:r>
              <a:rPr lang="en-GB" sz="1400" b="1" noProof="0" dirty="0">
                <a:ea typeface="+mn-lt"/>
                <a:cs typeface="+mn-lt"/>
              </a:rPr>
              <a:t>Objectives</a:t>
            </a:r>
            <a:r>
              <a:rPr lang="en-GB" sz="1400" noProof="0" dirty="0">
                <a:ea typeface="+mn-lt"/>
                <a:cs typeface="+mn-lt"/>
              </a:rPr>
              <a:t>: £100K revenue in Year 1, Expand to second truck,  Increase revenues by 10% annually for 3 years in a row (Wang, 2024).</a:t>
            </a:r>
            <a:endParaRPr lang="en-GB" sz="1400" noProof="0" dirty="0"/>
          </a:p>
          <a:p>
            <a:pPr marL="285750" indent="-285750">
              <a:lnSpc>
                <a:spcPct val="100000"/>
              </a:lnSpc>
              <a:buFont typeface="Arial"/>
              <a:buChar char="•"/>
            </a:pPr>
            <a:r>
              <a:rPr lang="en-GB" sz="1400" b="1" noProof="0" dirty="0">
                <a:ea typeface="+mn-lt"/>
                <a:cs typeface="+mn-lt"/>
              </a:rPr>
              <a:t>USP</a:t>
            </a:r>
            <a:r>
              <a:rPr lang="en-GB" sz="1400" noProof="0" dirty="0">
                <a:ea typeface="+mn-lt"/>
                <a:cs typeface="+mn-lt"/>
              </a:rPr>
              <a:t>: Authentic, high-quality food with a focus on tradition (Choi et al., 2020).</a:t>
            </a:r>
            <a:endParaRPr lang="en-GB" sz="1400" noProof="0" dirty="0"/>
          </a:p>
          <a:p>
            <a:pPr marL="285750" indent="-285750">
              <a:lnSpc>
                <a:spcPct val="100000"/>
              </a:lnSpc>
              <a:buFont typeface="Arial"/>
              <a:buChar char="•"/>
            </a:pPr>
            <a:r>
              <a:rPr lang="en-GB" sz="1400" b="1" noProof="0" dirty="0">
                <a:ea typeface="+mn-lt"/>
                <a:cs typeface="+mn-lt"/>
              </a:rPr>
              <a:t>Legal Structure</a:t>
            </a:r>
            <a:r>
              <a:rPr lang="en-GB" sz="1400" noProof="0" dirty="0">
                <a:ea typeface="+mn-lt"/>
                <a:cs typeface="+mn-lt"/>
              </a:rPr>
              <a:t>: Limited Liability Partnership (LLP) (Chong &amp; Stephenson, 2020).</a:t>
            </a:r>
            <a:endParaRPr lang="en-GB" sz="1400" noProof="0" dirty="0"/>
          </a:p>
          <a:p>
            <a:pPr marL="285750" indent="-285750">
              <a:lnSpc>
                <a:spcPct val="100000"/>
              </a:lnSpc>
              <a:buFont typeface="Arial"/>
              <a:buChar char="•"/>
            </a:pPr>
            <a:r>
              <a:rPr lang="en-GB" sz="1400" b="1" noProof="0" dirty="0">
                <a:ea typeface="+mn-lt"/>
                <a:cs typeface="+mn-lt"/>
              </a:rPr>
              <a:t>Location</a:t>
            </a:r>
            <a:r>
              <a:rPr lang="en-GB" sz="1400" noProof="0" dirty="0">
                <a:ea typeface="+mn-lt"/>
                <a:cs typeface="+mn-lt"/>
              </a:rPr>
              <a:t>: Central Bucharest (</a:t>
            </a:r>
            <a:r>
              <a:rPr lang="en-GB" sz="1400" noProof="0" dirty="0" err="1">
                <a:ea typeface="+mn-lt"/>
                <a:cs typeface="+mn-lt"/>
              </a:rPr>
              <a:t>Chatibura</a:t>
            </a:r>
            <a:r>
              <a:rPr lang="en-GB" sz="1400" noProof="0" dirty="0">
                <a:ea typeface="+mn-lt"/>
                <a:cs typeface="+mn-lt"/>
              </a:rPr>
              <a:t>, 2021).</a:t>
            </a:r>
            <a:endParaRPr lang="en-GB" sz="1400" noProof="0" dirty="0"/>
          </a:p>
          <a:p>
            <a:pPr>
              <a:lnSpc>
                <a:spcPct val="100000"/>
              </a:lnSpc>
            </a:pPr>
            <a:endParaRPr lang="en-GB" sz="1400" noProof="0" dirty="0"/>
          </a:p>
        </p:txBody>
      </p:sp>
      <p:sp>
        <p:nvSpPr>
          <p:cNvPr id="54" name="Freeform: Shape 53">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55" name="Group 54">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GB" noProof="0" dirty="0"/>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5" name="Slide Number Placeholder 4">
            <a:extLst>
              <a:ext uri="{FF2B5EF4-FFF2-40B4-BE49-F238E27FC236}">
                <a16:creationId xmlns:a16="http://schemas.microsoft.com/office/drawing/2014/main" id="{764E566B-7594-0ED8-3DDD-4CDFA6397D42}"/>
              </a:ext>
            </a:extLst>
          </p:cNvPr>
          <p:cNvSpPr>
            <a:spLocks noGrp="1"/>
          </p:cNvSpPr>
          <p:nvPr>
            <p:ph type="sldNum" sz="quarter" idx="12"/>
          </p:nvPr>
        </p:nvSpPr>
        <p:spPr/>
        <p:txBody>
          <a:bodyPr/>
          <a:lstStyle/>
          <a:p>
            <a:fld id="{E1076ED0-0DB3-4879-AAE5-5C20D22C1DF4}" type="slidenum">
              <a:rPr lang="en-US" smtClean="0"/>
              <a:t>5</a:t>
            </a:fld>
            <a:endParaRPr lang="en-US"/>
          </a:p>
        </p:txBody>
      </p:sp>
      <p:sp>
        <p:nvSpPr>
          <p:cNvPr id="6" name="TextBox 5">
            <a:extLst>
              <a:ext uri="{FF2B5EF4-FFF2-40B4-BE49-F238E27FC236}">
                <a16:creationId xmlns:a16="http://schemas.microsoft.com/office/drawing/2014/main" id="{BCB78637-CA4A-CC6A-A37C-B3FF214DA611}"/>
              </a:ext>
            </a:extLst>
          </p:cNvPr>
          <p:cNvSpPr txBox="1"/>
          <p:nvPr/>
        </p:nvSpPr>
        <p:spPr>
          <a:xfrm>
            <a:off x="6096000" y="5852210"/>
            <a:ext cx="4680050" cy="369332"/>
          </a:xfrm>
          <a:prstGeom prst="rect">
            <a:avLst/>
          </a:prstGeom>
          <a:noFill/>
        </p:spPr>
        <p:txBody>
          <a:bodyPr wrap="square" rtlCol="0">
            <a:spAutoFit/>
          </a:bodyPr>
          <a:lstStyle/>
          <a:p>
            <a:r>
              <a:rPr lang="en-GB">
                <a:hlinkClick r:id="rId3"/>
              </a:rPr>
              <a:t>16 Strada Doamnei - Google Maps</a:t>
            </a:r>
            <a:endParaRPr lang="en-GB" dirty="0"/>
          </a:p>
        </p:txBody>
      </p:sp>
      <p:pic>
        <p:nvPicPr>
          <p:cNvPr id="10" name="Picture 9" descr="A screenshot of a map&#10;&#10;AI-generated content may be incorrect.">
            <a:extLst>
              <a:ext uri="{FF2B5EF4-FFF2-40B4-BE49-F238E27FC236}">
                <a16:creationId xmlns:a16="http://schemas.microsoft.com/office/drawing/2014/main" id="{2CA21E80-87A2-836F-A2F4-CBEEFD0E9C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1273" y="1925879"/>
            <a:ext cx="6713459" cy="3841885"/>
          </a:xfrm>
          <a:prstGeom prst="rect">
            <a:avLst/>
          </a:prstGeom>
        </p:spPr>
      </p:pic>
    </p:spTree>
    <p:extLst>
      <p:ext uri="{BB962C8B-B14F-4D97-AF65-F5344CB8AC3E}">
        <p14:creationId xmlns:p14="http://schemas.microsoft.com/office/powerpoint/2010/main" val="17163692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noProof="0" dirty="0"/>
          </a:p>
        </p:txBody>
      </p:sp>
      <p:sp>
        <p:nvSpPr>
          <p:cNvPr id="2" name="Title 1">
            <a:extLst>
              <a:ext uri="{FF2B5EF4-FFF2-40B4-BE49-F238E27FC236}">
                <a16:creationId xmlns:a16="http://schemas.microsoft.com/office/drawing/2014/main" id="{2BF5E8BF-BBB0-3B1C-1E1B-A2AE350BA36D}"/>
              </a:ext>
            </a:extLst>
          </p:cNvPr>
          <p:cNvSpPr>
            <a:spLocks noGrp="1"/>
          </p:cNvSpPr>
          <p:nvPr>
            <p:ph type="title"/>
          </p:nvPr>
        </p:nvSpPr>
        <p:spPr>
          <a:xfrm>
            <a:off x="525718" y="4278636"/>
            <a:ext cx="5512288" cy="2579363"/>
          </a:xfrm>
        </p:spPr>
        <p:txBody>
          <a:bodyPr anchor="t">
            <a:normAutofit/>
          </a:bodyPr>
          <a:lstStyle/>
          <a:p>
            <a:pPr algn="ctr"/>
            <a:r>
              <a:rPr lang="en-GB" noProof="0" dirty="0">
                <a:latin typeface="Georgia Pro Semibold"/>
                <a:cs typeface="Times New Roman"/>
              </a:rPr>
              <a:t>Human </a:t>
            </a:r>
            <a:br>
              <a:rPr lang="en-GB" noProof="0" dirty="0">
                <a:latin typeface="Georgia Pro Semibold"/>
                <a:cs typeface="Times New Roman"/>
              </a:rPr>
            </a:br>
            <a:r>
              <a:rPr lang="en-GB" noProof="0" dirty="0">
                <a:latin typeface="Georgia Pro Semibold"/>
                <a:cs typeface="Times New Roman"/>
              </a:rPr>
              <a:t>Resource</a:t>
            </a:r>
            <a:br>
              <a:rPr lang="en-GB" noProof="0" dirty="0">
                <a:latin typeface="Georgia Pro Semibold"/>
                <a:cs typeface="Times New Roman"/>
              </a:rPr>
            </a:br>
            <a:r>
              <a:rPr lang="en-GB" noProof="0" dirty="0">
                <a:latin typeface="Georgia Pro Semibold"/>
                <a:cs typeface="Times New Roman"/>
              </a:rPr>
              <a:t>Management</a:t>
            </a:r>
            <a:br>
              <a:rPr lang="en-GB" noProof="0" dirty="0">
                <a:latin typeface="Georgia Pro Semibold"/>
                <a:cs typeface="Times New Roman"/>
              </a:rPr>
            </a:br>
            <a:r>
              <a:rPr lang="en-GB" noProof="0" dirty="0">
                <a:latin typeface="Georgia Pro Semibold"/>
                <a:cs typeface="Times New Roman"/>
              </a:rPr>
              <a:t> Strategy</a:t>
            </a:r>
            <a:endParaRPr lang="en-GB" noProof="0" dirty="0"/>
          </a:p>
        </p:txBody>
      </p:sp>
      <p:pic>
        <p:nvPicPr>
          <p:cNvPr id="17" name="Picture 16" descr="A diagram of a customer service&#10;&#10;AI-generated content may be incorrect.">
            <a:extLst>
              <a:ext uri="{FF2B5EF4-FFF2-40B4-BE49-F238E27FC236}">
                <a16:creationId xmlns:a16="http://schemas.microsoft.com/office/drawing/2014/main" id="{02A095C3-07C9-7372-5672-6F472410CDD8}"/>
              </a:ext>
            </a:extLst>
          </p:cNvPr>
          <p:cNvPicPr>
            <a:picLocks noChangeAspect="1"/>
          </p:cNvPicPr>
          <p:nvPr/>
        </p:nvPicPr>
        <p:blipFill>
          <a:blip r:embed="rId3"/>
          <a:stretch>
            <a:fillRect/>
          </a:stretch>
        </p:blipFill>
        <p:spPr>
          <a:xfrm>
            <a:off x="518452" y="966665"/>
            <a:ext cx="11123820" cy="2558480"/>
          </a:xfrm>
          <a:prstGeom prst="rect">
            <a:avLst/>
          </a:prstGeom>
        </p:spPr>
      </p:pic>
      <p:grpSp>
        <p:nvGrpSpPr>
          <p:cNvPr id="24" name="Graphic 78">
            <a:extLst>
              <a:ext uri="{FF2B5EF4-FFF2-40B4-BE49-F238E27FC236}">
                <a16:creationId xmlns:a16="http://schemas.microsoft.com/office/drawing/2014/main" id="{554A72DC-6122-426C-9473-FE48DFBD16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4193514"/>
            <a:ext cx="972241" cy="45718"/>
            <a:chOff x="4886325" y="3371754"/>
            <a:chExt cx="2418492" cy="113728"/>
          </a:xfrm>
          <a:solidFill>
            <a:schemeClr val="accent1"/>
          </a:solidFill>
        </p:grpSpPr>
        <p:sp>
          <p:nvSpPr>
            <p:cNvPr id="25" name="Graphic 78">
              <a:extLst>
                <a:ext uri="{FF2B5EF4-FFF2-40B4-BE49-F238E27FC236}">
                  <a16:creationId xmlns:a16="http://schemas.microsoft.com/office/drawing/2014/main" id="{FC2789D7-C243-446F-8C4A-3C3B673CFA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GB" noProof="0" dirty="0"/>
            </a:p>
          </p:txBody>
        </p:sp>
        <p:grpSp>
          <p:nvGrpSpPr>
            <p:cNvPr id="26" name="Graphic 78">
              <a:extLst>
                <a:ext uri="{FF2B5EF4-FFF2-40B4-BE49-F238E27FC236}">
                  <a16:creationId xmlns:a16="http://schemas.microsoft.com/office/drawing/2014/main" id="{7BFC7F62-86A1-4E98-B4C1-E6E050894F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7" name="Graphic 78">
                <a:extLst>
                  <a:ext uri="{FF2B5EF4-FFF2-40B4-BE49-F238E27FC236}">
                    <a16:creationId xmlns:a16="http://schemas.microsoft.com/office/drawing/2014/main" id="{8F4903DE-F756-4685-AA3E-D6F6DFCD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GB" noProof="0" dirty="0"/>
              </a:p>
            </p:txBody>
          </p:sp>
          <p:sp>
            <p:nvSpPr>
              <p:cNvPr id="28" name="Graphic 78">
                <a:extLst>
                  <a:ext uri="{FF2B5EF4-FFF2-40B4-BE49-F238E27FC236}">
                    <a16:creationId xmlns:a16="http://schemas.microsoft.com/office/drawing/2014/main" id="{ACAA5D31-8D54-4B6B-B297-478B66443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GB" noProof="0" dirty="0"/>
              </a:p>
            </p:txBody>
          </p:sp>
          <p:sp>
            <p:nvSpPr>
              <p:cNvPr id="29" name="Graphic 78">
                <a:extLst>
                  <a:ext uri="{FF2B5EF4-FFF2-40B4-BE49-F238E27FC236}">
                    <a16:creationId xmlns:a16="http://schemas.microsoft.com/office/drawing/2014/main" id="{A4C6C8D7-9B82-4E2C-A29A-D739C1EB2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GB" noProof="0" dirty="0"/>
              </a:p>
            </p:txBody>
          </p:sp>
          <p:sp>
            <p:nvSpPr>
              <p:cNvPr id="30" name="Graphic 78">
                <a:extLst>
                  <a:ext uri="{FF2B5EF4-FFF2-40B4-BE49-F238E27FC236}">
                    <a16:creationId xmlns:a16="http://schemas.microsoft.com/office/drawing/2014/main" id="{1F47E503-8030-4E7E-8460-A711BE567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GB" noProof="0" dirty="0"/>
              </a:p>
            </p:txBody>
          </p:sp>
        </p:grpSp>
      </p:grpSp>
      <p:graphicFrame>
        <p:nvGraphicFramePr>
          <p:cNvPr id="5" name="Content Placeholder 2">
            <a:extLst>
              <a:ext uri="{FF2B5EF4-FFF2-40B4-BE49-F238E27FC236}">
                <a16:creationId xmlns:a16="http://schemas.microsoft.com/office/drawing/2014/main" id="{3775E257-8F59-E852-1699-A48938ABD271}"/>
              </a:ext>
            </a:extLst>
          </p:cNvPr>
          <p:cNvGraphicFramePr>
            <a:graphicFrameLocks noGrp="1"/>
          </p:cNvGraphicFramePr>
          <p:nvPr>
            <p:ph idx="1"/>
            <p:extLst>
              <p:ext uri="{D42A27DB-BD31-4B8C-83A1-F6EECF244321}">
                <p14:modId xmlns:p14="http://schemas.microsoft.com/office/powerpoint/2010/main" val="3447475249"/>
              </p:ext>
            </p:extLst>
          </p:nvPr>
        </p:nvGraphicFramePr>
        <p:xfrm>
          <a:off x="6444040" y="4437779"/>
          <a:ext cx="5198232" cy="17383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0E481B4D-5634-30AD-5EC4-AF6047D1BE5F}"/>
              </a:ext>
            </a:extLst>
          </p:cNvPr>
          <p:cNvSpPr>
            <a:spLocks noGrp="1"/>
          </p:cNvSpPr>
          <p:nvPr>
            <p:ph type="sldNum" sz="quarter" idx="12"/>
          </p:nvPr>
        </p:nvSpPr>
        <p:spPr/>
        <p:txBody>
          <a:bodyPr/>
          <a:lstStyle/>
          <a:p>
            <a:fld id="{E1076ED0-0DB3-4879-AAE5-5C20D22C1DF4}" type="slidenum">
              <a:rPr lang="en-US" smtClean="0"/>
              <a:t>6</a:t>
            </a:fld>
            <a:endParaRPr lang="en-US"/>
          </a:p>
        </p:txBody>
      </p:sp>
    </p:spTree>
    <p:extLst>
      <p:ext uri="{BB962C8B-B14F-4D97-AF65-F5344CB8AC3E}">
        <p14:creationId xmlns:p14="http://schemas.microsoft.com/office/powerpoint/2010/main" val="26222892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9B693-5DBA-D5F4-F009-2A60623D05F8}"/>
              </a:ext>
            </a:extLst>
          </p:cNvPr>
          <p:cNvSpPr>
            <a:spLocks noGrp="1"/>
          </p:cNvSpPr>
          <p:nvPr>
            <p:ph type="title"/>
          </p:nvPr>
        </p:nvSpPr>
        <p:spPr/>
        <p:txBody>
          <a:bodyPr>
            <a:normAutofit/>
          </a:bodyPr>
          <a:lstStyle/>
          <a:p>
            <a:r>
              <a:rPr lang="en-US" dirty="0">
                <a:latin typeface="Georgia Pro Semibold"/>
                <a:cs typeface="Times New Roman"/>
              </a:rPr>
              <a:t>Financial Overview</a:t>
            </a:r>
            <a:endParaRPr lang="en-US" dirty="0"/>
          </a:p>
        </p:txBody>
      </p:sp>
      <p:graphicFrame>
        <p:nvGraphicFramePr>
          <p:cNvPr id="4" name="Content Placeholder 3"/>
          <p:cNvGraphicFramePr>
            <a:graphicFrameLocks noGrp="1"/>
          </p:cNvGraphicFramePr>
          <p:nvPr>
            <p:ph idx="1"/>
          </p:nvPr>
        </p:nvGraphicFramePr>
        <p:xfrm>
          <a:off x="326571" y="2317940"/>
          <a:ext cx="3739181" cy="4125221"/>
        </p:xfrm>
        <a:graphic>
          <a:graphicData uri="http://schemas.openxmlformats.org/drawingml/2006/table">
            <a:tbl>
              <a:tblPr firstRow="1" firstCol="1" bandRow="1">
                <a:tableStyleId>{5C22544A-7EE6-4342-B048-85BDC9FD1C3A}</a:tableStyleId>
              </a:tblPr>
              <a:tblGrid>
                <a:gridCol w="1287774">
                  <a:extLst>
                    <a:ext uri="{9D8B030D-6E8A-4147-A177-3AD203B41FA5}">
                      <a16:colId xmlns:a16="http://schemas.microsoft.com/office/drawing/2014/main" val="984237578"/>
                    </a:ext>
                  </a:extLst>
                </a:gridCol>
                <a:gridCol w="1265339">
                  <a:extLst>
                    <a:ext uri="{9D8B030D-6E8A-4147-A177-3AD203B41FA5}">
                      <a16:colId xmlns:a16="http://schemas.microsoft.com/office/drawing/2014/main" val="1047835606"/>
                    </a:ext>
                  </a:extLst>
                </a:gridCol>
                <a:gridCol w="1186068">
                  <a:extLst>
                    <a:ext uri="{9D8B030D-6E8A-4147-A177-3AD203B41FA5}">
                      <a16:colId xmlns:a16="http://schemas.microsoft.com/office/drawing/2014/main" val="699043217"/>
                    </a:ext>
                  </a:extLst>
                </a:gridCol>
              </a:tblGrid>
              <a:tr h="503875">
                <a:tc>
                  <a:txBody>
                    <a:bodyPr/>
                    <a:lstStyle/>
                    <a:p>
                      <a:pPr marL="0" marR="0" algn="just">
                        <a:lnSpc>
                          <a:spcPct val="150000"/>
                        </a:lnSpc>
                        <a:spcBef>
                          <a:spcPts val="0"/>
                        </a:spcBef>
                        <a:spcAft>
                          <a:spcPts val="0"/>
                        </a:spcAft>
                      </a:pPr>
                      <a:r>
                        <a:rPr lang="en-GB" sz="1200" dirty="0">
                          <a:effectLst/>
                        </a:rPr>
                        <a:t>Cost Item</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Amount per Month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Amount per Year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3227340"/>
                  </a:ext>
                </a:extLst>
              </a:tr>
              <a:tr h="503875">
                <a:tc>
                  <a:txBody>
                    <a:bodyPr/>
                    <a:lstStyle/>
                    <a:p>
                      <a:pPr marL="0" marR="0" algn="just">
                        <a:lnSpc>
                          <a:spcPct val="150000"/>
                        </a:lnSpc>
                        <a:spcBef>
                          <a:spcPts val="0"/>
                        </a:spcBef>
                        <a:spcAft>
                          <a:spcPts val="0"/>
                        </a:spcAft>
                      </a:pPr>
                      <a:r>
                        <a:rPr lang="en-GB" sz="1200" dirty="0">
                          <a:effectLst/>
                        </a:rPr>
                        <a:t>Food Truck Lease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48900782"/>
                  </a:ext>
                </a:extLst>
              </a:tr>
              <a:tr h="503875">
                <a:tc>
                  <a:txBody>
                    <a:bodyPr/>
                    <a:lstStyle/>
                    <a:p>
                      <a:pPr marL="0" marR="0" algn="just">
                        <a:lnSpc>
                          <a:spcPct val="150000"/>
                        </a:lnSpc>
                        <a:spcBef>
                          <a:spcPts val="0"/>
                        </a:spcBef>
                        <a:spcAft>
                          <a:spcPts val="0"/>
                        </a:spcAft>
                      </a:pPr>
                      <a:r>
                        <a:rPr lang="en-GB" sz="1200">
                          <a:effectLst/>
                        </a:rPr>
                        <a:t>Licensing and Council Fees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1,500 (50 £/day)</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64053923"/>
                  </a:ext>
                </a:extLst>
              </a:tr>
              <a:tr h="503875">
                <a:tc>
                  <a:txBody>
                    <a:bodyPr/>
                    <a:lstStyle/>
                    <a:p>
                      <a:pPr marL="0" marR="0" algn="just">
                        <a:lnSpc>
                          <a:spcPct val="150000"/>
                        </a:lnSpc>
                        <a:spcBef>
                          <a:spcPts val="0"/>
                        </a:spcBef>
                        <a:spcAft>
                          <a:spcPts val="0"/>
                        </a:spcAft>
                      </a:pPr>
                      <a:r>
                        <a:rPr lang="en-GB" sz="1200">
                          <a:effectLst/>
                        </a:rPr>
                        <a:t>Supplies and Ingredients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72,000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94555096"/>
                  </a:ext>
                </a:extLst>
              </a:tr>
              <a:tr h="251938">
                <a:tc>
                  <a:txBody>
                    <a:bodyPr/>
                    <a:lstStyle/>
                    <a:p>
                      <a:pPr marL="0" marR="0" algn="just">
                        <a:lnSpc>
                          <a:spcPct val="150000"/>
                        </a:lnSpc>
                        <a:spcBef>
                          <a:spcPts val="0"/>
                        </a:spcBef>
                        <a:spcAft>
                          <a:spcPts val="0"/>
                        </a:spcAft>
                      </a:pPr>
                      <a:r>
                        <a:rPr lang="en-GB" sz="1200">
                          <a:effectLst/>
                        </a:rPr>
                        <a:t>Staff Wages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72,000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7733315"/>
                  </a:ext>
                </a:extLst>
              </a:tr>
              <a:tr h="251938">
                <a:tc>
                  <a:txBody>
                    <a:bodyPr/>
                    <a:lstStyle/>
                    <a:p>
                      <a:pPr marL="0" marR="0" algn="just">
                        <a:lnSpc>
                          <a:spcPct val="150000"/>
                        </a:lnSpc>
                        <a:spcBef>
                          <a:spcPts val="0"/>
                        </a:spcBef>
                        <a:spcAft>
                          <a:spcPts val="0"/>
                        </a:spcAft>
                      </a:pPr>
                      <a:r>
                        <a:rPr lang="en-GB" sz="1200">
                          <a:effectLst/>
                        </a:rPr>
                        <a:t>Insurance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26976937"/>
                  </a:ext>
                </a:extLst>
              </a:tr>
              <a:tr h="503875">
                <a:tc>
                  <a:txBody>
                    <a:bodyPr/>
                    <a:lstStyle/>
                    <a:p>
                      <a:pPr marL="0" marR="0" algn="just">
                        <a:lnSpc>
                          <a:spcPct val="150000"/>
                        </a:lnSpc>
                        <a:spcBef>
                          <a:spcPts val="0"/>
                        </a:spcBef>
                        <a:spcAft>
                          <a:spcPts val="0"/>
                        </a:spcAft>
                      </a:pPr>
                      <a:r>
                        <a:rPr lang="en-GB" sz="1200">
                          <a:effectLst/>
                        </a:rPr>
                        <a:t>Marketing and Advertising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67420641"/>
                  </a:ext>
                </a:extLst>
              </a:tr>
              <a:tr h="503875">
                <a:tc>
                  <a:txBody>
                    <a:bodyPr/>
                    <a:lstStyle/>
                    <a:p>
                      <a:pPr marL="0" marR="0" algn="just">
                        <a:lnSpc>
                          <a:spcPct val="150000"/>
                        </a:lnSpc>
                        <a:spcBef>
                          <a:spcPts val="0"/>
                        </a:spcBef>
                        <a:spcAft>
                          <a:spcPts val="0"/>
                        </a:spcAft>
                      </a:pPr>
                      <a:r>
                        <a:rPr lang="en-GB" sz="1200">
                          <a:effectLst/>
                        </a:rPr>
                        <a:t>Miscellaneous (Utilities)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011871"/>
                  </a:ext>
                </a:extLst>
              </a:tr>
              <a:tr h="503875">
                <a:tc>
                  <a:txBody>
                    <a:bodyPr/>
                    <a:lstStyle/>
                    <a:p>
                      <a:pPr marL="0" marR="0" algn="just">
                        <a:lnSpc>
                          <a:spcPct val="150000"/>
                        </a:lnSpc>
                        <a:spcBef>
                          <a:spcPts val="0"/>
                        </a:spcBef>
                        <a:spcAft>
                          <a:spcPts val="0"/>
                        </a:spcAft>
                      </a:pPr>
                      <a:r>
                        <a:rPr lang="en-GB" sz="1200">
                          <a:effectLst/>
                        </a:rPr>
                        <a:t>Total Monthly Costs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17,000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204,000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3320941"/>
                  </a:ext>
                </a:extLst>
              </a:tr>
            </a:tbl>
          </a:graphicData>
        </a:graphic>
      </p:graphicFrame>
      <p:graphicFrame>
        <p:nvGraphicFramePr>
          <p:cNvPr id="5" name="Table 4"/>
          <p:cNvGraphicFramePr>
            <a:graphicFrameLocks noGrp="1"/>
          </p:cNvGraphicFramePr>
          <p:nvPr/>
        </p:nvGraphicFramePr>
        <p:xfrm>
          <a:off x="4167052" y="2317940"/>
          <a:ext cx="4489495" cy="1306285"/>
        </p:xfrm>
        <a:graphic>
          <a:graphicData uri="http://schemas.openxmlformats.org/drawingml/2006/table">
            <a:tbl>
              <a:tblPr firstRow="1" firstCol="1" bandRow="1">
                <a:tableStyleId>{5C22544A-7EE6-4342-B048-85BDC9FD1C3A}</a:tableStyleId>
              </a:tblPr>
              <a:tblGrid>
                <a:gridCol w="2576073">
                  <a:extLst>
                    <a:ext uri="{9D8B030D-6E8A-4147-A177-3AD203B41FA5}">
                      <a16:colId xmlns:a16="http://schemas.microsoft.com/office/drawing/2014/main" val="3383359669"/>
                    </a:ext>
                  </a:extLst>
                </a:gridCol>
                <a:gridCol w="1913422">
                  <a:extLst>
                    <a:ext uri="{9D8B030D-6E8A-4147-A177-3AD203B41FA5}">
                      <a16:colId xmlns:a16="http://schemas.microsoft.com/office/drawing/2014/main" val="3806616862"/>
                    </a:ext>
                  </a:extLst>
                </a:gridCol>
              </a:tblGrid>
              <a:tr h="261257">
                <a:tc>
                  <a:txBody>
                    <a:bodyPr/>
                    <a:lstStyle/>
                    <a:p>
                      <a:pPr marL="0" marR="0" algn="just">
                        <a:lnSpc>
                          <a:spcPct val="150000"/>
                        </a:lnSpc>
                        <a:spcBef>
                          <a:spcPts val="0"/>
                        </a:spcBef>
                        <a:spcAft>
                          <a:spcPts val="0"/>
                        </a:spcAft>
                      </a:pPr>
                      <a:r>
                        <a:rPr lang="en-GB" sz="1200" dirty="0">
                          <a:effectLst/>
                        </a:rPr>
                        <a:t>Source of Finance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Amount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34773219"/>
                  </a:ext>
                </a:extLst>
              </a:tr>
              <a:tr h="261257">
                <a:tc>
                  <a:txBody>
                    <a:bodyPr/>
                    <a:lstStyle/>
                    <a:p>
                      <a:pPr marL="0" marR="0" algn="just">
                        <a:lnSpc>
                          <a:spcPct val="150000"/>
                        </a:lnSpc>
                        <a:spcBef>
                          <a:spcPts val="0"/>
                        </a:spcBef>
                        <a:spcAft>
                          <a:spcPts val="0"/>
                        </a:spcAft>
                      </a:pPr>
                      <a:r>
                        <a:rPr lang="en-GB" sz="1200" dirty="0">
                          <a:effectLst/>
                        </a:rPr>
                        <a:t>Owner’s Investment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50,000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49094767"/>
                  </a:ext>
                </a:extLst>
              </a:tr>
              <a:tr h="261257">
                <a:tc>
                  <a:txBody>
                    <a:bodyPr/>
                    <a:lstStyle/>
                    <a:p>
                      <a:pPr marL="0" marR="0" algn="just">
                        <a:lnSpc>
                          <a:spcPct val="150000"/>
                        </a:lnSpc>
                        <a:spcBef>
                          <a:spcPts val="0"/>
                        </a:spcBef>
                        <a:spcAft>
                          <a:spcPts val="0"/>
                        </a:spcAft>
                      </a:pPr>
                      <a:r>
                        <a:rPr lang="en-GB" sz="1200">
                          <a:effectLst/>
                        </a:rPr>
                        <a:t>Family Contributions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30,000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61745121"/>
                  </a:ext>
                </a:extLst>
              </a:tr>
              <a:tr h="261257">
                <a:tc>
                  <a:txBody>
                    <a:bodyPr/>
                    <a:lstStyle/>
                    <a:p>
                      <a:pPr marL="0" marR="0" algn="just">
                        <a:lnSpc>
                          <a:spcPct val="150000"/>
                        </a:lnSpc>
                        <a:spcBef>
                          <a:spcPts val="0"/>
                        </a:spcBef>
                        <a:spcAft>
                          <a:spcPts val="0"/>
                        </a:spcAft>
                      </a:pPr>
                      <a:r>
                        <a:rPr lang="en-GB" sz="1200">
                          <a:effectLst/>
                        </a:rPr>
                        <a:t>Bank Loan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20,000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20068253"/>
                  </a:ext>
                </a:extLst>
              </a:tr>
              <a:tr h="261257">
                <a:tc>
                  <a:txBody>
                    <a:bodyPr/>
                    <a:lstStyle/>
                    <a:p>
                      <a:pPr marL="0" marR="0" algn="just">
                        <a:lnSpc>
                          <a:spcPct val="150000"/>
                        </a:lnSpc>
                        <a:spcBef>
                          <a:spcPts val="0"/>
                        </a:spcBef>
                        <a:spcAft>
                          <a:spcPts val="0"/>
                        </a:spcAft>
                      </a:pPr>
                      <a:r>
                        <a:rPr lang="en-GB" sz="1200">
                          <a:effectLst/>
                        </a:rPr>
                        <a:t>Total Finance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100,000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4110505"/>
                  </a:ext>
                </a:extLst>
              </a:tr>
            </a:tbl>
          </a:graphicData>
        </a:graphic>
      </p:graphicFrame>
      <p:graphicFrame>
        <p:nvGraphicFramePr>
          <p:cNvPr id="6" name="Table 5"/>
          <p:cNvGraphicFramePr>
            <a:graphicFrameLocks noGrp="1"/>
          </p:cNvGraphicFramePr>
          <p:nvPr/>
        </p:nvGraphicFramePr>
        <p:xfrm>
          <a:off x="4167052" y="3894849"/>
          <a:ext cx="5852159" cy="2769053"/>
        </p:xfrm>
        <a:graphic>
          <a:graphicData uri="http://schemas.openxmlformats.org/drawingml/2006/table">
            <a:tbl>
              <a:tblPr firstRow="1" firstCol="1" bandRow="1">
                <a:tableStyleId>{5C22544A-7EE6-4342-B048-85BDC9FD1C3A}</a:tableStyleId>
              </a:tblPr>
              <a:tblGrid>
                <a:gridCol w="2013142">
                  <a:extLst>
                    <a:ext uri="{9D8B030D-6E8A-4147-A177-3AD203B41FA5}">
                      <a16:colId xmlns:a16="http://schemas.microsoft.com/office/drawing/2014/main" val="288154988"/>
                    </a:ext>
                  </a:extLst>
                </a:gridCol>
                <a:gridCol w="1981541">
                  <a:extLst>
                    <a:ext uri="{9D8B030D-6E8A-4147-A177-3AD203B41FA5}">
                      <a16:colId xmlns:a16="http://schemas.microsoft.com/office/drawing/2014/main" val="186747114"/>
                    </a:ext>
                  </a:extLst>
                </a:gridCol>
                <a:gridCol w="1857476">
                  <a:extLst>
                    <a:ext uri="{9D8B030D-6E8A-4147-A177-3AD203B41FA5}">
                      <a16:colId xmlns:a16="http://schemas.microsoft.com/office/drawing/2014/main" val="3853492150"/>
                    </a:ext>
                  </a:extLst>
                </a:gridCol>
              </a:tblGrid>
              <a:tr h="321674">
                <a:tc>
                  <a:txBody>
                    <a:bodyPr/>
                    <a:lstStyle/>
                    <a:p>
                      <a:pPr marL="0" marR="0" algn="just">
                        <a:lnSpc>
                          <a:spcPct val="150000"/>
                        </a:lnSpc>
                        <a:spcBef>
                          <a:spcPts val="0"/>
                        </a:spcBef>
                        <a:spcAft>
                          <a:spcPts val="0"/>
                        </a:spcAft>
                      </a:pPr>
                      <a:r>
                        <a:rPr lang="en-GB" sz="1200" dirty="0">
                          <a:effectLst/>
                        </a:rPr>
                        <a:t>Expense Item</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Amount per Month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Amount per Year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7431536"/>
                  </a:ext>
                </a:extLst>
              </a:tr>
              <a:tr h="321674">
                <a:tc>
                  <a:txBody>
                    <a:bodyPr/>
                    <a:lstStyle/>
                    <a:p>
                      <a:pPr marL="0" marR="0" algn="just">
                        <a:lnSpc>
                          <a:spcPct val="150000"/>
                        </a:lnSpc>
                        <a:spcBef>
                          <a:spcPts val="0"/>
                        </a:spcBef>
                        <a:spcAft>
                          <a:spcPts val="0"/>
                        </a:spcAft>
                      </a:pPr>
                      <a:r>
                        <a:rPr lang="en-GB" sz="1200">
                          <a:effectLst/>
                        </a:rPr>
                        <a:t>Rent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1896080"/>
                  </a:ext>
                </a:extLst>
              </a:tr>
              <a:tr h="321674">
                <a:tc>
                  <a:txBody>
                    <a:bodyPr/>
                    <a:lstStyle/>
                    <a:p>
                      <a:pPr marL="0" marR="0" algn="just">
                        <a:lnSpc>
                          <a:spcPct val="150000"/>
                        </a:lnSpc>
                        <a:spcBef>
                          <a:spcPts val="0"/>
                        </a:spcBef>
                        <a:spcAft>
                          <a:spcPts val="0"/>
                        </a:spcAft>
                      </a:pPr>
                      <a:r>
                        <a:rPr lang="en-GB" sz="1200" dirty="0">
                          <a:effectLst/>
                        </a:rPr>
                        <a:t>Staff Wages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72,000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7912284"/>
                  </a:ext>
                </a:extLst>
              </a:tr>
              <a:tr h="321674">
                <a:tc>
                  <a:txBody>
                    <a:bodyPr/>
                    <a:lstStyle/>
                    <a:p>
                      <a:pPr marL="0" marR="0" algn="just">
                        <a:lnSpc>
                          <a:spcPct val="150000"/>
                        </a:lnSpc>
                        <a:spcBef>
                          <a:spcPts val="0"/>
                        </a:spcBef>
                        <a:spcAft>
                          <a:spcPts val="0"/>
                        </a:spcAft>
                      </a:pPr>
                      <a:r>
                        <a:rPr lang="en-GB" sz="1200">
                          <a:effectLst/>
                        </a:rPr>
                        <a:t>Supplies and Ingredients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72,000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89753538"/>
                  </a:ext>
                </a:extLst>
              </a:tr>
              <a:tr h="321674">
                <a:tc>
                  <a:txBody>
                    <a:bodyPr/>
                    <a:lstStyle/>
                    <a:p>
                      <a:pPr marL="0" marR="0" algn="just">
                        <a:lnSpc>
                          <a:spcPct val="150000"/>
                        </a:lnSpc>
                        <a:spcBef>
                          <a:spcPts val="0"/>
                        </a:spcBef>
                        <a:spcAft>
                          <a:spcPts val="0"/>
                        </a:spcAft>
                      </a:pPr>
                      <a:r>
                        <a:rPr lang="en-GB" sz="1200">
                          <a:effectLst/>
                        </a:rPr>
                        <a:t>Marketing and Advertising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12660"/>
                  </a:ext>
                </a:extLst>
              </a:tr>
              <a:tr h="321674">
                <a:tc>
                  <a:txBody>
                    <a:bodyPr/>
                    <a:lstStyle/>
                    <a:p>
                      <a:pPr marL="0" marR="0" algn="just">
                        <a:lnSpc>
                          <a:spcPct val="150000"/>
                        </a:lnSpc>
                        <a:spcBef>
                          <a:spcPts val="0"/>
                        </a:spcBef>
                        <a:spcAft>
                          <a:spcPts val="0"/>
                        </a:spcAft>
                      </a:pPr>
                      <a:r>
                        <a:rPr lang="en-GB" sz="1200">
                          <a:effectLst/>
                        </a:rPr>
                        <a:t>Insurance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56543560"/>
                  </a:ext>
                </a:extLst>
              </a:tr>
              <a:tr h="321674">
                <a:tc>
                  <a:txBody>
                    <a:bodyPr/>
                    <a:lstStyle/>
                    <a:p>
                      <a:pPr marL="0" marR="0" algn="just">
                        <a:lnSpc>
                          <a:spcPct val="150000"/>
                        </a:lnSpc>
                        <a:spcBef>
                          <a:spcPts val="0"/>
                        </a:spcBef>
                        <a:spcAft>
                          <a:spcPts val="0"/>
                        </a:spcAft>
                      </a:pPr>
                      <a:r>
                        <a:rPr lang="en-GB" sz="1200">
                          <a:effectLst/>
                        </a:rPr>
                        <a:t>Miscellaneous Costs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53796430"/>
                  </a:ext>
                </a:extLst>
              </a:tr>
              <a:tr h="321674">
                <a:tc>
                  <a:txBody>
                    <a:bodyPr/>
                    <a:lstStyle/>
                    <a:p>
                      <a:pPr marL="0" marR="0" algn="just">
                        <a:lnSpc>
                          <a:spcPct val="150000"/>
                        </a:lnSpc>
                        <a:spcBef>
                          <a:spcPts val="0"/>
                        </a:spcBef>
                        <a:spcAft>
                          <a:spcPts val="0"/>
                        </a:spcAft>
                      </a:pPr>
                      <a:r>
                        <a:rPr lang="en-GB" sz="1200">
                          <a:effectLst/>
                        </a:rPr>
                        <a:t>Total Monthly Expenses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200" dirty="0">
                          <a:effectLst/>
                        </a:rPr>
                        <a:t>186,000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2338177"/>
                  </a:ext>
                </a:extLst>
              </a:tr>
            </a:tbl>
          </a:graphicData>
        </a:graphic>
      </p:graphicFrame>
    </p:spTree>
    <p:extLst>
      <p:ext uri="{BB962C8B-B14F-4D97-AF65-F5344CB8AC3E}">
        <p14:creationId xmlns:p14="http://schemas.microsoft.com/office/powerpoint/2010/main" val="210911955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9B693-5DBA-D5F4-F009-2A60623D05F8}"/>
              </a:ext>
            </a:extLst>
          </p:cNvPr>
          <p:cNvSpPr>
            <a:spLocks noGrp="1"/>
          </p:cNvSpPr>
          <p:nvPr>
            <p:ph type="title"/>
          </p:nvPr>
        </p:nvSpPr>
        <p:spPr/>
        <p:txBody>
          <a:bodyPr>
            <a:normAutofit/>
          </a:bodyPr>
          <a:lstStyle/>
          <a:p>
            <a:r>
              <a:rPr lang="en-US" dirty="0">
                <a:latin typeface="Georgia Pro Semibold"/>
                <a:cs typeface="Times New Roman"/>
              </a:rPr>
              <a:t>Financial Overview – 12 Month Cash Flow Forecast</a:t>
            </a:r>
            <a:endParaRPr lang="en-US" dirty="0"/>
          </a:p>
        </p:txBody>
      </p:sp>
      <p:graphicFrame>
        <p:nvGraphicFramePr>
          <p:cNvPr id="7" name="Content Placeholder 6"/>
          <p:cNvGraphicFramePr>
            <a:graphicFrameLocks noGrp="1"/>
          </p:cNvGraphicFramePr>
          <p:nvPr>
            <p:ph idx="1"/>
          </p:nvPr>
        </p:nvGraphicFramePr>
        <p:xfrm>
          <a:off x="551034" y="2513489"/>
          <a:ext cx="10026307" cy="3548064"/>
        </p:xfrm>
        <a:graphic>
          <a:graphicData uri="http://schemas.openxmlformats.org/drawingml/2006/table">
            <a:tbl>
              <a:tblPr firstRow="1" firstCol="1" bandRow="1">
                <a:tableStyleId>{5C22544A-7EE6-4342-B048-85BDC9FD1C3A}</a:tableStyleId>
              </a:tblPr>
              <a:tblGrid>
                <a:gridCol w="1417719">
                  <a:extLst>
                    <a:ext uri="{9D8B030D-6E8A-4147-A177-3AD203B41FA5}">
                      <a16:colId xmlns:a16="http://schemas.microsoft.com/office/drawing/2014/main" val="199843718"/>
                    </a:ext>
                  </a:extLst>
                </a:gridCol>
                <a:gridCol w="1626267">
                  <a:extLst>
                    <a:ext uri="{9D8B030D-6E8A-4147-A177-3AD203B41FA5}">
                      <a16:colId xmlns:a16="http://schemas.microsoft.com/office/drawing/2014/main" val="1612122114"/>
                    </a:ext>
                  </a:extLst>
                </a:gridCol>
                <a:gridCol w="1826793">
                  <a:extLst>
                    <a:ext uri="{9D8B030D-6E8A-4147-A177-3AD203B41FA5}">
                      <a16:colId xmlns:a16="http://schemas.microsoft.com/office/drawing/2014/main" val="4225101738"/>
                    </a:ext>
                  </a:extLst>
                </a:gridCol>
                <a:gridCol w="2177714">
                  <a:extLst>
                    <a:ext uri="{9D8B030D-6E8A-4147-A177-3AD203B41FA5}">
                      <a16:colId xmlns:a16="http://schemas.microsoft.com/office/drawing/2014/main" val="1726718458"/>
                    </a:ext>
                  </a:extLst>
                </a:gridCol>
                <a:gridCol w="2977814">
                  <a:extLst>
                    <a:ext uri="{9D8B030D-6E8A-4147-A177-3AD203B41FA5}">
                      <a16:colId xmlns:a16="http://schemas.microsoft.com/office/drawing/2014/main" val="1888377426"/>
                    </a:ext>
                  </a:extLst>
                </a:gridCol>
              </a:tblGrid>
              <a:tr h="272928">
                <a:tc>
                  <a:txBody>
                    <a:bodyPr/>
                    <a:lstStyle/>
                    <a:p>
                      <a:pPr marL="0" marR="0" algn="just">
                        <a:lnSpc>
                          <a:spcPct val="150000"/>
                        </a:lnSpc>
                        <a:spcBef>
                          <a:spcPts val="0"/>
                        </a:spcBef>
                        <a:spcAft>
                          <a:spcPts val="0"/>
                        </a:spcAft>
                      </a:pPr>
                      <a:r>
                        <a:rPr lang="en-GB" sz="1200" dirty="0">
                          <a:effectLst/>
                        </a:rPr>
                        <a:t>Month</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dirty="0">
                          <a:effectLst/>
                        </a:rPr>
                        <a:t>Income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dirty="0">
                          <a:effectLst/>
                        </a:rPr>
                        <a:t>Expenses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dirty="0">
                          <a:effectLst/>
                        </a:rPr>
                        <a:t>Net Cash Flow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dirty="0">
                          <a:effectLst/>
                        </a:rPr>
                        <a:t>Cumulative Cash Flow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1729623615"/>
                  </a:ext>
                </a:extLst>
              </a:tr>
              <a:tr h="272928">
                <a:tc>
                  <a:txBody>
                    <a:bodyPr/>
                    <a:lstStyle/>
                    <a:p>
                      <a:pPr marL="0" marR="0" algn="just">
                        <a:lnSpc>
                          <a:spcPct val="150000"/>
                        </a:lnSpc>
                        <a:spcBef>
                          <a:spcPts val="0"/>
                        </a:spcBef>
                        <a:spcAft>
                          <a:spcPts val="0"/>
                        </a:spcAft>
                      </a:pPr>
                      <a:r>
                        <a:rPr lang="en-GB" sz="1200">
                          <a:effectLst/>
                        </a:rPr>
                        <a:t>January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14,500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14,500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3103328857"/>
                  </a:ext>
                </a:extLst>
              </a:tr>
              <a:tr h="272928">
                <a:tc>
                  <a:txBody>
                    <a:bodyPr/>
                    <a:lstStyle/>
                    <a:p>
                      <a:pPr marL="0" marR="0" algn="just">
                        <a:lnSpc>
                          <a:spcPct val="150000"/>
                        </a:lnSpc>
                        <a:spcBef>
                          <a:spcPts val="0"/>
                        </a:spcBef>
                        <a:spcAft>
                          <a:spcPts val="0"/>
                        </a:spcAft>
                      </a:pPr>
                      <a:r>
                        <a:rPr lang="en-GB" sz="1200">
                          <a:effectLst/>
                        </a:rPr>
                        <a:t>February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16,500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31,000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1404960282"/>
                  </a:ext>
                </a:extLst>
              </a:tr>
              <a:tr h="272928">
                <a:tc>
                  <a:txBody>
                    <a:bodyPr/>
                    <a:lstStyle/>
                    <a:p>
                      <a:pPr marL="0" marR="0" algn="just">
                        <a:lnSpc>
                          <a:spcPct val="150000"/>
                        </a:lnSpc>
                        <a:spcBef>
                          <a:spcPts val="0"/>
                        </a:spcBef>
                        <a:spcAft>
                          <a:spcPts val="0"/>
                        </a:spcAft>
                      </a:pPr>
                      <a:r>
                        <a:rPr lang="en-GB" sz="1200">
                          <a:effectLst/>
                        </a:rPr>
                        <a:t>March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34,000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18,500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49,500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1213948420"/>
                  </a:ext>
                </a:extLst>
              </a:tr>
              <a:tr h="272928">
                <a:tc>
                  <a:txBody>
                    <a:bodyPr/>
                    <a:lstStyle/>
                    <a:p>
                      <a:pPr marL="0" marR="0" algn="just">
                        <a:lnSpc>
                          <a:spcPct val="150000"/>
                        </a:lnSpc>
                        <a:spcBef>
                          <a:spcPts val="0"/>
                        </a:spcBef>
                        <a:spcAft>
                          <a:spcPts val="0"/>
                        </a:spcAft>
                      </a:pPr>
                      <a:r>
                        <a:rPr lang="en-GB" sz="1200">
                          <a:effectLst/>
                        </a:rPr>
                        <a:t>April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20,500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70,000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2505045417"/>
                  </a:ext>
                </a:extLst>
              </a:tr>
              <a:tr h="272928">
                <a:tc>
                  <a:txBody>
                    <a:bodyPr/>
                    <a:lstStyle/>
                    <a:p>
                      <a:pPr marL="0" marR="0" algn="just">
                        <a:lnSpc>
                          <a:spcPct val="150000"/>
                        </a:lnSpc>
                        <a:spcBef>
                          <a:spcPts val="0"/>
                        </a:spcBef>
                        <a:spcAft>
                          <a:spcPts val="0"/>
                        </a:spcAft>
                      </a:pPr>
                      <a:r>
                        <a:rPr lang="en-GB" sz="1200">
                          <a:effectLst/>
                        </a:rPr>
                        <a:t>May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22,500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92,500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4205088777"/>
                  </a:ext>
                </a:extLst>
              </a:tr>
              <a:tr h="272928">
                <a:tc>
                  <a:txBody>
                    <a:bodyPr/>
                    <a:lstStyle/>
                    <a:p>
                      <a:pPr marL="0" marR="0" algn="just">
                        <a:lnSpc>
                          <a:spcPct val="150000"/>
                        </a:lnSpc>
                        <a:spcBef>
                          <a:spcPts val="0"/>
                        </a:spcBef>
                        <a:spcAft>
                          <a:spcPts val="0"/>
                        </a:spcAft>
                      </a:pPr>
                      <a:r>
                        <a:rPr lang="en-GB" sz="1200">
                          <a:effectLst/>
                        </a:rPr>
                        <a:t>June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dirty="0">
                          <a:effectLst/>
                        </a:rPr>
                        <a:t>40,000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24,500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117,000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451377778"/>
                  </a:ext>
                </a:extLst>
              </a:tr>
              <a:tr h="272928">
                <a:tc>
                  <a:txBody>
                    <a:bodyPr/>
                    <a:lstStyle/>
                    <a:p>
                      <a:pPr marL="0" marR="0" algn="just">
                        <a:lnSpc>
                          <a:spcPct val="150000"/>
                        </a:lnSpc>
                        <a:spcBef>
                          <a:spcPts val="0"/>
                        </a:spcBef>
                        <a:spcAft>
                          <a:spcPts val="0"/>
                        </a:spcAft>
                      </a:pPr>
                      <a:r>
                        <a:rPr lang="en-GB" sz="1200">
                          <a:effectLst/>
                        </a:rPr>
                        <a:t>July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42,000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26,500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143,500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829692513"/>
                  </a:ext>
                </a:extLst>
              </a:tr>
              <a:tr h="272928">
                <a:tc>
                  <a:txBody>
                    <a:bodyPr/>
                    <a:lstStyle/>
                    <a:p>
                      <a:pPr marL="0" marR="0" algn="just">
                        <a:lnSpc>
                          <a:spcPct val="150000"/>
                        </a:lnSpc>
                        <a:spcBef>
                          <a:spcPts val="0"/>
                        </a:spcBef>
                        <a:spcAft>
                          <a:spcPts val="0"/>
                        </a:spcAft>
                      </a:pPr>
                      <a:r>
                        <a:rPr lang="en-GB" sz="1200">
                          <a:effectLst/>
                        </a:rPr>
                        <a:t>August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44,000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28,500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172,000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2849344057"/>
                  </a:ext>
                </a:extLst>
              </a:tr>
              <a:tr h="272928">
                <a:tc>
                  <a:txBody>
                    <a:bodyPr/>
                    <a:lstStyle/>
                    <a:p>
                      <a:pPr marL="0" marR="0" algn="just">
                        <a:lnSpc>
                          <a:spcPct val="150000"/>
                        </a:lnSpc>
                        <a:spcBef>
                          <a:spcPts val="0"/>
                        </a:spcBef>
                        <a:spcAft>
                          <a:spcPts val="0"/>
                        </a:spcAft>
                      </a:pPr>
                      <a:r>
                        <a:rPr lang="en-GB" sz="1200">
                          <a:effectLst/>
                        </a:rPr>
                        <a:t>September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46,000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30,500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202,500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3275974574"/>
                  </a:ext>
                </a:extLst>
              </a:tr>
              <a:tr h="272928">
                <a:tc>
                  <a:txBody>
                    <a:bodyPr/>
                    <a:lstStyle/>
                    <a:p>
                      <a:pPr marL="0" marR="0" algn="just">
                        <a:lnSpc>
                          <a:spcPct val="150000"/>
                        </a:lnSpc>
                        <a:spcBef>
                          <a:spcPts val="0"/>
                        </a:spcBef>
                        <a:spcAft>
                          <a:spcPts val="0"/>
                        </a:spcAft>
                      </a:pPr>
                      <a:r>
                        <a:rPr lang="en-GB" sz="1200">
                          <a:effectLst/>
                        </a:rPr>
                        <a:t>October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48,000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32,500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235,000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1089209761"/>
                  </a:ext>
                </a:extLst>
              </a:tr>
              <a:tr h="272928">
                <a:tc>
                  <a:txBody>
                    <a:bodyPr/>
                    <a:lstStyle/>
                    <a:p>
                      <a:pPr marL="0" marR="0" algn="just">
                        <a:lnSpc>
                          <a:spcPct val="150000"/>
                        </a:lnSpc>
                        <a:spcBef>
                          <a:spcPts val="0"/>
                        </a:spcBef>
                        <a:spcAft>
                          <a:spcPts val="0"/>
                        </a:spcAft>
                      </a:pPr>
                      <a:r>
                        <a:rPr lang="en-GB" sz="1200">
                          <a:effectLst/>
                        </a:rPr>
                        <a:t>November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50,000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34,500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269,500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3014177539"/>
                  </a:ext>
                </a:extLst>
              </a:tr>
              <a:tr h="272928">
                <a:tc>
                  <a:txBody>
                    <a:bodyPr/>
                    <a:lstStyle/>
                    <a:p>
                      <a:pPr marL="0" marR="0" algn="just">
                        <a:lnSpc>
                          <a:spcPct val="150000"/>
                        </a:lnSpc>
                        <a:spcBef>
                          <a:spcPts val="0"/>
                        </a:spcBef>
                        <a:spcAft>
                          <a:spcPts val="0"/>
                        </a:spcAft>
                      </a:pPr>
                      <a:r>
                        <a:rPr lang="en-GB" sz="1200">
                          <a:effectLst/>
                        </a:rPr>
                        <a:t>December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52,000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15,500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a:effectLst/>
                        </a:rPr>
                        <a:t>36,500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tc>
                  <a:txBody>
                    <a:bodyPr/>
                    <a:lstStyle/>
                    <a:p>
                      <a:pPr marL="0" marR="0" algn="just">
                        <a:lnSpc>
                          <a:spcPct val="150000"/>
                        </a:lnSpc>
                        <a:spcBef>
                          <a:spcPts val="0"/>
                        </a:spcBef>
                        <a:spcAft>
                          <a:spcPts val="0"/>
                        </a:spcAft>
                      </a:pPr>
                      <a:r>
                        <a:rPr lang="en-GB" sz="1200" dirty="0">
                          <a:effectLst/>
                        </a:rPr>
                        <a:t>306,000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232" marR="68232" marT="0" marB="0"/>
                </a:tc>
                <a:extLst>
                  <a:ext uri="{0D108BD9-81ED-4DB2-BD59-A6C34878D82A}">
                    <a16:rowId xmlns:a16="http://schemas.microsoft.com/office/drawing/2014/main" val="1225154970"/>
                  </a:ext>
                </a:extLst>
              </a:tr>
            </a:tbl>
          </a:graphicData>
        </a:graphic>
      </p:graphicFrame>
    </p:spTree>
    <p:extLst>
      <p:ext uri="{BB962C8B-B14F-4D97-AF65-F5344CB8AC3E}">
        <p14:creationId xmlns:p14="http://schemas.microsoft.com/office/powerpoint/2010/main" val="35671362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noProof="0" dirty="0"/>
          </a:p>
        </p:txBody>
      </p:sp>
      <p:sp>
        <p:nvSpPr>
          <p:cNvPr id="2" name="Title 1">
            <a:extLst>
              <a:ext uri="{FF2B5EF4-FFF2-40B4-BE49-F238E27FC236}">
                <a16:creationId xmlns:a16="http://schemas.microsoft.com/office/drawing/2014/main" id="{03ED9CB2-2A83-7CEF-360F-90756B2767F7}"/>
              </a:ext>
            </a:extLst>
          </p:cNvPr>
          <p:cNvSpPr>
            <a:spLocks noGrp="1"/>
          </p:cNvSpPr>
          <p:nvPr>
            <p:ph type="title"/>
          </p:nvPr>
        </p:nvSpPr>
        <p:spPr>
          <a:xfrm>
            <a:off x="525717" y="787068"/>
            <a:ext cx="5566263" cy="1455091"/>
          </a:xfrm>
        </p:spPr>
        <p:txBody>
          <a:bodyPr>
            <a:normAutofit/>
          </a:bodyPr>
          <a:lstStyle/>
          <a:p>
            <a:r>
              <a:rPr lang="en-GB" noProof="0" dirty="0">
                <a:latin typeface="Georgia Pro Semibold"/>
                <a:cs typeface="Times New Roman"/>
              </a:rPr>
              <a:t>Marketing Strategy</a:t>
            </a:r>
            <a:endParaRPr lang="en-GB" noProof="0"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GB" noProof="0" dirty="0"/>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GB" noProof="0" dirty="0"/>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GB" noProof="0" dirty="0"/>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GB" noProof="0" dirty="0"/>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GB" noProof="0" dirty="0"/>
              </a:p>
            </p:txBody>
          </p:sp>
        </p:grpSp>
      </p:grpSp>
      <p:sp>
        <p:nvSpPr>
          <p:cNvPr id="3" name="Content Placeholder 2">
            <a:extLst>
              <a:ext uri="{FF2B5EF4-FFF2-40B4-BE49-F238E27FC236}">
                <a16:creationId xmlns:a16="http://schemas.microsoft.com/office/drawing/2014/main" id="{103B92D5-4F35-DBCE-522E-386A23353E70}"/>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lnSpc>
                <a:spcPct val="100000"/>
              </a:lnSpc>
              <a:buFont typeface="Arial"/>
              <a:buChar char="•"/>
            </a:pPr>
            <a:r>
              <a:rPr lang="en-GB" b="1" noProof="0" dirty="0">
                <a:ea typeface="+mn-lt"/>
                <a:cs typeface="+mn-lt"/>
              </a:rPr>
              <a:t>Social Media</a:t>
            </a:r>
            <a:r>
              <a:rPr lang="en-GB" noProof="0" dirty="0">
                <a:ea typeface="+mn-lt"/>
                <a:cs typeface="+mn-lt"/>
              </a:rPr>
              <a:t>: Instagram, TikTok, Facebook (ads &amp; engagement) (Armstrong et al., 2023).</a:t>
            </a:r>
            <a:endParaRPr lang="en-GB" noProof="0" dirty="0"/>
          </a:p>
          <a:p>
            <a:pPr marL="285750" indent="-285750">
              <a:lnSpc>
                <a:spcPct val="100000"/>
              </a:lnSpc>
              <a:buFont typeface="Arial"/>
              <a:buChar char="•"/>
            </a:pPr>
            <a:r>
              <a:rPr lang="en-GB" b="1" noProof="0" dirty="0">
                <a:ea typeface="+mn-lt"/>
                <a:cs typeface="+mn-lt"/>
              </a:rPr>
              <a:t>Offline</a:t>
            </a:r>
            <a:r>
              <a:rPr lang="en-GB" noProof="0" dirty="0">
                <a:ea typeface="+mn-lt"/>
                <a:cs typeface="+mn-lt"/>
              </a:rPr>
              <a:t>: Flyers and business cards in high-traffic areas (Unga, 2022).</a:t>
            </a:r>
            <a:endParaRPr lang="en-GB" noProof="0" dirty="0"/>
          </a:p>
          <a:p>
            <a:pPr marL="285750" indent="-285750">
              <a:lnSpc>
                <a:spcPct val="100000"/>
              </a:lnSpc>
              <a:buFont typeface="Arial"/>
              <a:buChar char="•"/>
            </a:pPr>
            <a:r>
              <a:rPr lang="en-GB" b="1" noProof="0" dirty="0">
                <a:ea typeface="+mn-lt"/>
                <a:cs typeface="+mn-lt"/>
              </a:rPr>
              <a:t>Loyalty Program</a:t>
            </a:r>
            <a:r>
              <a:rPr lang="en-GB" noProof="0" dirty="0">
                <a:ea typeface="+mn-lt"/>
                <a:cs typeface="+mn-lt"/>
              </a:rPr>
              <a:t>: Discounts for repeat customers (Gopi &amp; Samat, 2020).</a:t>
            </a:r>
            <a:endParaRPr lang="en-GB" noProof="0" dirty="0"/>
          </a:p>
          <a:p>
            <a:pPr marL="285750" indent="-285750">
              <a:lnSpc>
                <a:spcPct val="100000"/>
              </a:lnSpc>
              <a:buFont typeface="Arial"/>
              <a:buChar char="•"/>
            </a:pPr>
            <a:r>
              <a:rPr lang="en-GB" b="1" noProof="0" dirty="0">
                <a:ea typeface="+mn-lt"/>
                <a:cs typeface="+mn-lt"/>
              </a:rPr>
              <a:t>PR</a:t>
            </a:r>
            <a:r>
              <a:rPr lang="en-GB" noProof="0" dirty="0">
                <a:ea typeface="+mn-lt"/>
                <a:cs typeface="+mn-lt"/>
              </a:rPr>
              <a:t>: Local influencers and food bloggers to increase awareness (Armstrong et al., 2021).</a:t>
            </a:r>
            <a:endParaRPr lang="en-GB" noProof="0" dirty="0"/>
          </a:p>
          <a:p>
            <a:pPr>
              <a:lnSpc>
                <a:spcPct val="100000"/>
              </a:lnSpc>
            </a:pPr>
            <a:endParaRPr lang="en-GB" noProof="0" dirty="0"/>
          </a:p>
        </p:txBody>
      </p:sp>
      <p:pic>
        <p:nvPicPr>
          <p:cNvPr id="5" name="Picture 4">
            <a:extLst>
              <a:ext uri="{FF2B5EF4-FFF2-40B4-BE49-F238E27FC236}">
                <a16:creationId xmlns:a16="http://schemas.microsoft.com/office/drawing/2014/main" id="{1BA2F1ED-1CCC-9B3C-9B8E-3EADE1D17BD6}"/>
              </a:ext>
            </a:extLst>
          </p:cNvPr>
          <p:cNvPicPr>
            <a:picLocks noChangeAspect="1"/>
          </p:cNvPicPr>
          <p:nvPr/>
        </p:nvPicPr>
        <p:blipFill>
          <a:blip r:embed="rId3"/>
          <a:srcRect l="3306" r="53170" b="6250"/>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GB" noProof="0" dirty="0"/>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4" name="Slide Number Placeholder 3">
            <a:extLst>
              <a:ext uri="{FF2B5EF4-FFF2-40B4-BE49-F238E27FC236}">
                <a16:creationId xmlns:a16="http://schemas.microsoft.com/office/drawing/2014/main" id="{BB3EEF1D-C19B-9D2D-F7BB-F1DCB9983C5F}"/>
              </a:ext>
            </a:extLst>
          </p:cNvPr>
          <p:cNvSpPr>
            <a:spLocks noGrp="1"/>
          </p:cNvSpPr>
          <p:nvPr>
            <p:ph type="sldNum" sz="quarter" idx="12"/>
          </p:nvPr>
        </p:nvSpPr>
        <p:spPr/>
        <p:txBody>
          <a:bodyPr/>
          <a:lstStyle/>
          <a:p>
            <a:fld id="{E1076ED0-0DB3-4879-AAE5-5C20D22C1DF4}" type="slidenum">
              <a:rPr lang="en-US" smtClean="0"/>
              <a:t>9</a:t>
            </a:fld>
            <a:endParaRPr lang="en-US"/>
          </a:p>
        </p:txBody>
      </p:sp>
    </p:spTree>
    <p:extLst>
      <p:ext uri="{BB962C8B-B14F-4D97-AF65-F5344CB8AC3E}">
        <p14:creationId xmlns:p14="http://schemas.microsoft.com/office/powerpoint/2010/main" val="13716060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13" name="Group 12">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4" name="Freeform: Shape 1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7"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GB" noProof="0" dirty="0"/>
            </a:p>
          </p:txBody>
        </p:sp>
        <p:sp>
          <p:nvSpPr>
            <p:cNvPr id="18"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19"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20" name="Freeform: Shape 1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2" name="Freeform: Shape 2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24"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5"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GB" noProof="0" dirty="0"/>
            </a:p>
          </p:txBody>
        </p:sp>
        <p:grpSp>
          <p:nvGrpSpPr>
            <p:cNvPr id="26"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7"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GB" noProof="0" dirty="0"/>
              </a:p>
            </p:txBody>
          </p:sp>
          <p:sp>
            <p:nvSpPr>
              <p:cNvPr id="28"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GB" noProof="0" dirty="0"/>
              </a:p>
            </p:txBody>
          </p:sp>
          <p:sp>
            <p:nvSpPr>
              <p:cNvPr id="29"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GB" noProof="0" dirty="0"/>
              </a:p>
            </p:txBody>
          </p:sp>
          <p:sp>
            <p:nvSpPr>
              <p:cNvPr id="30"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GB" noProof="0" dirty="0"/>
              </a:p>
            </p:txBody>
          </p:sp>
        </p:grpSp>
      </p:grpSp>
      <p:sp useBgFill="1">
        <p:nvSpPr>
          <p:cNvPr id="32" name="Rectangle 31">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noProof="0" dirty="0"/>
          </a:p>
        </p:txBody>
      </p:sp>
      <p:sp>
        <p:nvSpPr>
          <p:cNvPr id="2" name="Title 1">
            <a:extLst>
              <a:ext uri="{FF2B5EF4-FFF2-40B4-BE49-F238E27FC236}">
                <a16:creationId xmlns:a16="http://schemas.microsoft.com/office/drawing/2014/main" id="{E12E20F1-8272-F173-4239-9DB8EE178A6E}"/>
              </a:ext>
            </a:extLst>
          </p:cNvPr>
          <p:cNvSpPr>
            <a:spLocks noGrp="1"/>
          </p:cNvSpPr>
          <p:nvPr>
            <p:ph type="title"/>
          </p:nvPr>
        </p:nvSpPr>
        <p:spPr>
          <a:xfrm>
            <a:off x="530353" y="799521"/>
            <a:ext cx="3859904" cy="2080204"/>
          </a:xfrm>
        </p:spPr>
        <p:txBody>
          <a:bodyPr vert="horz" lIns="91440" tIns="45720" rIns="91440" bIns="45720" rtlCol="0" anchor="b">
            <a:normAutofit/>
          </a:bodyPr>
          <a:lstStyle/>
          <a:p>
            <a:r>
              <a:rPr lang="en-GB" sz="4000" noProof="0" dirty="0"/>
              <a:t>Showcase Marketing Examples</a:t>
            </a:r>
          </a:p>
        </p:txBody>
      </p:sp>
      <p:sp>
        <p:nvSpPr>
          <p:cNvPr id="34" name="Freeform: Shape 33">
            <a:extLst>
              <a:ext uri="{FF2B5EF4-FFF2-40B4-BE49-F238E27FC236}">
                <a16:creationId xmlns:a16="http://schemas.microsoft.com/office/drawing/2014/main" id="{8972B65B-8AFA-4B5C-BFC6-E443F3777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21648"/>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3">
              <a:lumMod val="40000"/>
              <a:lumOff val="6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36" name="Graphic 78">
            <a:extLst>
              <a:ext uri="{FF2B5EF4-FFF2-40B4-BE49-F238E27FC236}">
                <a16:creationId xmlns:a16="http://schemas.microsoft.com/office/drawing/2014/main" id="{8B32F32D-2578-47BA-A8C8-B9CC3F8A0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37" name="Graphic 78">
              <a:extLst>
                <a:ext uri="{FF2B5EF4-FFF2-40B4-BE49-F238E27FC236}">
                  <a16:creationId xmlns:a16="http://schemas.microsoft.com/office/drawing/2014/main" id="{FE39C5A6-D000-4F68-8942-DD0D6D6F8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GB" noProof="0" dirty="0"/>
            </a:p>
          </p:txBody>
        </p:sp>
        <p:grpSp>
          <p:nvGrpSpPr>
            <p:cNvPr id="38" name="Graphic 78">
              <a:extLst>
                <a:ext uri="{FF2B5EF4-FFF2-40B4-BE49-F238E27FC236}">
                  <a16:creationId xmlns:a16="http://schemas.microsoft.com/office/drawing/2014/main" id="{E89890B6-1232-480B-A1E4-4EE4897F64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9" name="Graphic 78">
                <a:extLst>
                  <a:ext uri="{FF2B5EF4-FFF2-40B4-BE49-F238E27FC236}">
                    <a16:creationId xmlns:a16="http://schemas.microsoft.com/office/drawing/2014/main" id="{AA2A92B4-DD5E-4659-876C-CEF27D8A3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GB" noProof="0" dirty="0"/>
              </a:p>
            </p:txBody>
          </p:sp>
          <p:sp>
            <p:nvSpPr>
              <p:cNvPr id="40" name="Graphic 78">
                <a:extLst>
                  <a:ext uri="{FF2B5EF4-FFF2-40B4-BE49-F238E27FC236}">
                    <a16:creationId xmlns:a16="http://schemas.microsoft.com/office/drawing/2014/main" id="{CB3716F9-57FA-4E55-B926-D141DFDE7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GB" noProof="0" dirty="0"/>
              </a:p>
            </p:txBody>
          </p:sp>
          <p:sp>
            <p:nvSpPr>
              <p:cNvPr id="41" name="Graphic 78">
                <a:extLst>
                  <a:ext uri="{FF2B5EF4-FFF2-40B4-BE49-F238E27FC236}">
                    <a16:creationId xmlns:a16="http://schemas.microsoft.com/office/drawing/2014/main" id="{6E65CA48-F624-4AAA-B08C-4D030E798B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GB" noProof="0" dirty="0"/>
              </a:p>
            </p:txBody>
          </p:sp>
          <p:sp>
            <p:nvSpPr>
              <p:cNvPr id="42" name="Graphic 78">
                <a:extLst>
                  <a:ext uri="{FF2B5EF4-FFF2-40B4-BE49-F238E27FC236}">
                    <a16:creationId xmlns:a16="http://schemas.microsoft.com/office/drawing/2014/main" id="{5AB96607-3A57-4F71-87E5-C0D546FEB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GB" noProof="0" dirty="0"/>
              </a:p>
            </p:txBody>
          </p:sp>
        </p:grpSp>
      </p:grpSp>
      <p:pic>
        <p:nvPicPr>
          <p:cNvPr id="5" name="Picture 4" descr="A food truck on a black and yellow background&#10;&#10;AI-generated content may be incorrect.">
            <a:extLst>
              <a:ext uri="{FF2B5EF4-FFF2-40B4-BE49-F238E27FC236}">
                <a16:creationId xmlns:a16="http://schemas.microsoft.com/office/drawing/2014/main" id="{730EA5F1-EAA9-BDAF-7861-6CA9493D0F05}"/>
              </a:ext>
            </a:extLst>
          </p:cNvPr>
          <p:cNvPicPr>
            <a:picLocks noChangeAspect="1"/>
          </p:cNvPicPr>
          <p:nvPr/>
        </p:nvPicPr>
        <p:blipFill>
          <a:blip r:embed="rId3"/>
          <a:stretch>
            <a:fillRect/>
          </a:stretch>
        </p:blipFill>
        <p:spPr>
          <a:xfrm>
            <a:off x="3904618" y="547528"/>
            <a:ext cx="3757407" cy="5380930"/>
          </a:xfrm>
          <a:prstGeom prst="rect">
            <a:avLst/>
          </a:prstGeom>
        </p:spPr>
      </p:pic>
      <p:pic>
        <p:nvPicPr>
          <p:cNvPr id="6" name="Picture 5" descr="A poster of food truck&#10;&#10;AI-generated content may be incorrect.">
            <a:extLst>
              <a:ext uri="{FF2B5EF4-FFF2-40B4-BE49-F238E27FC236}">
                <a16:creationId xmlns:a16="http://schemas.microsoft.com/office/drawing/2014/main" id="{1EE312AD-D94B-9AC6-520E-519587030444}"/>
              </a:ext>
            </a:extLst>
          </p:cNvPr>
          <p:cNvPicPr>
            <a:picLocks noChangeAspect="1"/>
          </p:cNvPicPr>
          <p:nvPr/>
        </p:nvPicPr>
        <p:blipFill>
          <a:blip r:embed="rId4"/>
          <a:stretch>
            <a:fillRect/>
          </a:stretch>
        </p:blipFill>
        <p:spPr>
          <a:xfrm>
            <a:off x="8447635" y="358940"/>
            <a:ext cx="1922061" cy="2716694"/>
          </a:xfrm>
          <a:prstGeom prst="rect">
            <a:avLst/>
          </a:prstGeom>
        </p:spPr>
      </p:pic>
      <p:pic>
        <p:nvPicPr>
          <p:cNvPr id="4" name="Content Placeholder 3" descr="A food truck with a sign and candles&#10;&#10;AI-generated content may be incorrect.">
            <a:extLst>
              <a:ext uri="{FF2B5EF4-FFF2-40B4-BE49-F238E27FC236}">
                <a16:creationId xmlns:a16="http://schemas.microsoft.com/office/drawing/2014/main" id="{D58C6772-40EA-333F-47E8-DAE880357524}"/>
              </a:ext>
            </a:extLst>
          </p:cNvPr>
          <p:cNvPicPr>
            <a:picLocks noGrp="1" noChangeAspect="1"/>
          </p:cNvPicPr>
          <p:nvPr>
            <p:ph idx="1"/>
          </p:nvPr>
        </p:nvPicPr>
        <p:blipFill>
          <a:blip r:embed="rId5"/>
          <a:stretch>
            <a:fillRect/>
          </a:stretch>
        </p:blipFill>
        <p:spPr>
          <a:xfrm>
            <a:off x="8064696" y="3242201"/>
            <a:ext cx="2716694" cy="2716694"/>
          </a:xfrm>
          <a:prstGeom prst="rect">
            <a:avLst/>
          </a:prstGeom>
        </p:spPr>
      </p:pic>
      <p:sp>
        <p:nvSpPr>
          <p:cNvPr id="44" name="Freeform: Shape 43">
            <a:extLst>
              <a:ext uri="{FF2B5EF4-FFF2-40B4-BE49-F238E27FC236}">
                <a16:creationId xmlns:a16="http://schemas.microsoft.com/office/drawing/2014/main" id="{286E5E1D-FD49-448F-83C8-E06466BE5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5608708"/>
            <a:ext cx="4292956" cy="1249292"/>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46" name="Group 45">
            <a:extLst>
              <a:ext uri="{FF2B5EF4-FFF2-40B4-BE49-F238E27FC236}">
                <a16:creationId xmlns:a16="http://schemas.microsoft.com/office/drawing/2014/main" id="{D82E7BA0-A7BA-4C61-9D6F-5345A54056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6"/>
          </a:solidFill>
        </p:grpSpPr>
        <p:sp>
          <p:nvSpPr>
            <p:cNvPr id="47" name="Freeform: Shape 46">
              <a:extLst>
                <a:ext uri="{FF2B5EF4-FFF2-40B4-BE49-F238E27FC236}">
                  <a16:creationId xmlns:a16="http://schemas.microsoft.com/office/drawing/2014/main" id="{B5369E81-3115-4284-995E-F753EB421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48" name="Freeform: Shape 47">
              <a:extLst>
                <a:ext uri="{FF2B5EF4-FFF2-40B4-BE49-F238E27FC236}">
                  <a16:creationId xmlns:a16="http://schemas.microsoft.com/office/drawing/2014/main" id="{44729589-1C6A-4995-83DB-3C8AC2B8D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49" name="Freeform: Shape 48">
              <a:extLst>
                <a:ext uri="{FF2B5EF4-FFF2-40B4-BE49-F238E27FC236}">
                  <a16:creationId xmlns:a16="http://schemas.microsoft.com/office/drawing/2014/main" id="{7A966D0D-0B99-4534-8150-ECA25F804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50" name="Graphic 12">
              <a:extLst>
                <a:ext uri="{FF2B5EF4-FFF2-40B4-BE49-F238E27FC236}">
                  <a16:creationId xmlns:a16="http://schemas.microsoft.com/office/drawing/2014/main" id="{7DC8EDF8-9492-4A6B-8050-A6B44F11B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GB" noProof="0" dirty="0"/>
            </a:p>
          </p:txBody>
        </p:sp>
        <p:sp>
          <p:nvSpPr>
            <p:cNvPr id="51" name="Graphic 15">
              <a:extLst>
                <a:ext uri="{FF2B5EF4-FFF2-40B4-BE49-F238E27FC236}">
                  <a16:creationId xmlns:a16="http://schemas.microsoft.com/office/drawing/2014/main" id="{13B4EDF3-5414-4F6E-8824-4FDC7BFD5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52" name="Graphic 15">
              <a:extLst>
                <a:ext uri="{FF2B5EF4-FFF2-40B4-BE49-F238E27FC236}">
                  <a16:creationId xmlns:a16="http://schemas.microsoft.com/office/drawing/2014/main" id="{6CE204CE-5738-4712-8E02-CF746C010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53" name="Freeform: Shape 52">
              <a:extLst>
                <a:ext uri="{FF2B5EF4-FFF2-40B4-BE49-F238E27FC236}">
                  <a16:creationId xmlns:a16="http://schemas.microsoft.com/office/drawing/2014/main" id="{D2369023-4235-4E1E-A424-EA0EA83DE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3" name="Slide Number Placeholder 2">
            <a:extLst>
              <a:ext uri="{FF2B5EF4-FFF2-40B4-BE49-F238E27FC236}">
                <a16:creationId xmlns:a16="http://schemas.microsoft.com/office/drawing/2014/main" id="{5610B1DA-A5B8-ADFF-8279-EBE85226B0F4}"/>
              </a:ext>
            </a:extLst>
          </p:cNvPr>
          <p:cNvSpPr>
            <a:spLocks noGrp="1"/>
          </p:cNvSpPr>
          <p:nvPr>
            <p:ph type="sldNum" sz="quarter" idx="12"/>
          </p:nvPr>
        </p:nvSpPr>
        <p:spPr/>
        <p:txBody>
          <a:bodyPr/>
          <a:lstStyle/>
          <a:p>
            <a:fld id="{E1076ED0-0DB3-4879-AAE5-5C20D22C1DF4}" type="slidenum">
              <a:rPr lang="en-US" smtClean="0"/>
              <a:t>10</a:t>
            </a:fld>
            <a:endParaRPr lang="en-US"/>
          </a:p>
        </p:txBody>
      </p:sp>
    </p:spTree>
    <p:extLst>
      <p:ext uri="{BB962C8B-B14F-4D97-AF65-F5344CB8AC3E}">
        <p14:creationId xmlns:p14="http://schemas.microsoft.com/office/powerpoint/2010/main" val="34633590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noProof="0" dirty="0"/>
          </a:p>
        </p:txBody>
      </p:sp>
      <p:sp>
        <p:nvSpPr>
          <p:cNvPr id="2" name="Title 1">
            <a:extLst>
              <a:ext uri="{FF2B5EF4-FFF2-40B4-BE49-F238E27FC236}">
                <a16:creationId xmlns:a16="http://schemas.microsoft.com/office/drawing/2014/main" id="{594FF8F7-62A2-4A64-613C-6F68C7528F4C}"/>
              </a:ext>
            </a:extLst>
          </p:cNvPr>
          <p:cNvSpPr>
            <a:spLocks noGrp="1"/>
          </p:cNvSpPr>
          <p:nvPr>
            <p:ph type="title"/>
          </p:nvPr>
        </p:nvSpPr>
        <p:spPr>
          <a:xfrm>
            <a:off x="525717" y="787068"/>
            <a:ext cx="4950173" cy="1455091"/>
          </a:xfrm>
        </p:spPr>
        <p:txBody>
          <a:bodyPr>
            <a:normAutofit/>
          </a:bodyPr>
          <a:lstStyle/>
          <a:p>
            <a:r>
              <a:rPr lang="en-GB" noProof="0" dirty="0">
                <a:ea typeface="+mj-lt"/>
                <a:cs typeface="+mj-lt"/>
              </a:rPr>
              <a:t>Why Invest in Romanian Delight?</a:t>
            </a:r>
            <a:endParaRPr lang="en-GB" noProof="0"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GB" noProof="0" dirty="0"/>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GB" noProof="0" dirty="0"/>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GB" noProof="0" dirty="0"/>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GB" noProof="0" dirty="0"/>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GB" noProof="0" dirty="0"/>
              </a:p>
            </p:txBody>
          </p:sp>
        </p:grpSp>
      </p:grpSp>
      <p:sp>
        <p:nvSpPr>
          <p:cNvPr id="3" name="Content Placeholder 2">
            <a:extLst>
              <a:ext uri="{FF2B5EF4-FFF2-40B4-BE49-F238E27FC236}">
                <a16:creationId xmlns:a16="http://schemas.microsoft.com/office/drawing/2014/main" id="{F09D5637-2363-1E86-6012-F3BC6A5C2AF1}"/>
              </a:ext>
            </a:extLst>
          </p:cNvPr>
          <p:cNvSpPr>
            <a:spLocks noGrp="1"/>
          </p:cNvSpPr>
          <p:nvPr>
            <p:ph idx="1"/>
          </p:nvPr>
        </p:nvSpPr>
        <p:spPr>
          <a:xfrm>
            <a:off x="525717" y="2796427"/>
            <a:ext cx="5378386" cy="3274503"/>
          </a:xfrm>
        </p:spPr>
        <p:txBody>
          <a:bodyPr vert="horz" lIns="91440" tIns="45720" rIns="91440" bIns="45720" rtlCol="0">
            <a:normAutofit lnSpcReduction="10000"/>
          </a:bodyPr>
          <a:lstStyle/>
          <a:p>
            <a:pPr marL="285750" indent="-285750">
              <a:lnSpc>
                <a:spcPct val="100000"/>
              </a:lnSpc>
              <a:buFont typeface="Arial"/>
              <a:buChar char="•"/>
            </a:pPr>
            <a:r>
              <a:rPr lang="en-GB" sz="1600" b="1" noProof="0" dirty="0">
                <a:ea typeface="+mn-lt"/>
                <a:cs typeface="+mn-lt"/>
              </a:rPr>
              <a:t>Market Demand</a:t>
            </a:r>
            <a:r>
              <a:rPr lang="en-GB" sz="1600" noProof="0" dirty="0">
                <a:ea typeface="+mn-lt"/>
                <a:cs typeface="+mn-lt"/>
              </a:rPr>
              <a:t>: Street food market in Romania growing rapidly (Chun &amp; Nyam-</a:t>
            </a:r>
            <a:r>
              <a:rPr lang="en-GB" sz="1600" noProof="0" dirty="0" err="1">
                <a:ea typeface="+mn-lt"/>
                <a:cs typeface="+mn-lt"/>
              </a:rPr>
              <a:t>Ochir</a:t>
            </a:r>
            <a:r>
              <a:rPr lang="en-GB" sz="1600" noProof="0" dirty="0">
                <a:ea typeface="+mn-lt"/>
                <a:cs typeface="+mn-lt"/>
              </a:rPr>
              <a:t>, 2020).</a:t>
            </a:r>
            <a:endParaRPr lang="en-GB" sz="1600" noProof="0" dirty="0"/>
          </a:p>
          <a:p>
            <a:pPr marL="285750" indent="-285750">
              <a:lnSpc>
                <a:spcPct val="100000"/>
              </a:lnSpc>
              <a:buFont typeface="Arial"/>
              <a:buChar char="•"/>
            </a:pPr>
            <a:r>
              <a:rPr lang="en-GB" sz="1600" b="1" noProof="0" dirty="0">
                <a:ea typeface="+mn-lt"/>
                <a:cs typeface="+mn-lt"/>
              </a:rPr>
              <a:t>Location</a:t>
            </a:r>
            <a:r>
              <a:rPr lang="en-GB" sz="1600" noProof="0" dirty="0">
                <a:ea typeface="+mn-lt"/>
                <a:cs typeface="+mn-lt"/>
              </a:rPr>
              <a:t>: Prime spot in Bucharest (</a:t>
            </a:r>
            <a:r>
              <a:rPr lang="en-GB" sz="1600" noProof="0" dirty="0" err="1">
                <a:ea typeface="+mn-lt"/>
                <a:cs typeface="+mn-lt"/>
              </a:rPr>
              <a:t>Chatibura</a:t>
            </a:r>
            <a:r>
              <a:rPr lang="en-GB" sz="1600" noProof="0" dirty="0">
                <a:ea typeface="+mn-lt"/>
                <a:cs typeface="+mn-lt"/>
              </a:rPr>
              <a:t>, 2021).</a:t>
            </a:r>
            <a:endParaRPr lang="en-GB" sz="1600" noProof="0" dirty="0"/>
          </a:p>
          <a:p>
            <a:pPr marL="285750" indent="-285750">
              <a:lnSpc>
                <a:spcPct val="100000"/>
              </a:lnSpc>
              <a:buFont typeface="Arial"/>
              <a:buChar char="•"/>
            </a:pPr>
            <a:r>
              <a:rPr lang="en-GB" sz="1600" b="1" noProof="0" dirty="0">
                <a:ea typeface="+mn-lt"/>
                <a:cs typeface="+mn-lt"/>
              </a:rPr>
              <a:t>Authenticity</a:t>
            </a:r>
            <a:r>
              <a:rPr lang="en-GB" sz="1600" noProof="0" dirty="0">
                <a:ea typeface="+mn-lt"/>
                <a:cs typeface="+mn-lt"/>
              </a:rPr>
              <a:t>: Unique Romanian street food, standing out from competitors (</a:t>
            </a:r>
            <a:r>
              <a:rPr lang="en-GB" sz="1600" noProof="0" dirty="0" err="1">
                <a:ea typeface="+mn-lt"/>
                <a:cs typeface="+mn-lt"/>
              </a:rPr>
              <a:t>Shafieizadeh</a:t>
            </a:r>
            <a:r>
              <a:rPr lang="en-GB" sz="1600" noProof="0" dirty="0">
                <a:ea typeface="+mn-lt"/>
                <a:cs typeface="+mn-lt"/>
              </a:rPr>
              <a:t> et al., 2021).</a:t>
            </a:r>
            <a:endParaRPr lang="en-GB" sz="1600" noProof="0" dirty="0"/>
          </a:p>
          <a:p>
            <a:pPr marL="285750" indent="-285750">
              <a:lnSpc>
                <a:spcPct val="100000"/>
              </a:lnSpc>
              <a:buFont typeface="Arial"/>
              <a:buChar char="•"/>
            </a:pPr>
            <a:r>
              <a:rPr lang="en-GB" sz="1600" b="1" noProof="0" dirty="0">
                <a:ea typeface="+mn-lt"/>
                <a:cs typeface="+mn-lt"/>
              </a:rPr>
              <a:t>Scalability</a:t>
            </a:r>
            <a:r>
              <a:rPr lang="en-GB" sz="1600" noProof="0" dirty="0">
                <a:ea typeface="+mn-lt"/>
                <a:cs typeface="+mn-lt"/>
              </a:rPr>
              <a:t>: Plans for second food truck and future growth (Wang, 2024).</a:t>
            </a:r>
            <a:endParaRPr lang="en-GB" sz="1600" noProof="0" dirty="0"/>
          </a:p>
          <a:p>
            <a:pPr marL="285750" indent="-285750">
              <a:lnSpc>
                <a:spcPct val="100000"/>
              </a:lnSpc>
              <a:buFont typeface="Arial"/>
              <a:buChar char="•"/>
            </a:pPr>
            <a:r>
              <a:rPr lang="en-GB" sz="1600" b="1" noProof="0" dirty="0">
                <a:ea typeface="+mn-lt"/>
                <a:cs typeface="+mn-lt"/>
              </a:rPr>
              <a:t>Brand Loyalty</a:t>
            </a:r>
            <a:r>
              <a:rPr lang="en-GB" sz="1600" noProof="0" dirty="0">
                <a:ea typeface="+mn-lt"/>
                <a:cs typeface="+mn-lt"/>
              </a:rPr>
              <a:t>: Strong potential for customer retention through loyalty programs (Gopi &amp; Samat, 2020).</a:t>
            </a:r>
            <a:endParaRPr lang="en-GB" sz="1600" noProof="0" dirty="0"/>
          </a:p>
          <a:p>
            <a:pPr>
              <a:lnSpc>
                <a:spcPct val="100000"/>
              </a:lnSpc>
            </a:pPr>
            <a:endParaRPr lang="en-GB" sz="1400" noProof="0" dirty="0"/>
          </a:p>
        </p:txBody>
      </p:sp>
      <p:pic>
        <p:nvPicPr>
          <p:cNvPr id="4" name="Picture 3" descr="A colorful food truck with a sign&#10;&#10;AI-generated content may be incorrect.">
            <a:extLst>
              <a:ext uri="{FF2B5EF4-FFF2-40B4-BE49-F238E27FC236}">
                <a16:creationId xmlns:a16="http://schemas.microsoft.com/office/drawing/2014/main" id="{EF1B2E33-D184-4AE5-2D06-07211D4C98A5}"/>
              </a:ext>
            </a:extLst>
          </p:cNvPr>
          <p:cNvPicPr>
            <a:picLocks noChangeAspect="1"/>
          </p:cNvPicPr>
          <p:nvPr/>
        </p:nvPicPr>
        <p:blipFill>
          <a:blip r:embed="rId3"/>
          <a:srcRect l="1238"/>
          <a:stretch/>
        </p:blipFill>
        <p:spPr>
          <a:xfrm>
            <a:off x="6002404" y="564012"/>
            <a:ext cx="5606888" cy="5677185"/>
          </a:xfrm>
          <a:prstGeom prst="rect">
            <a:avLst/>
          </a:prstGeom>
        </p:spPr>
      </p:pic>
      <p:sp>
        <p:nvSpPr>
          <p:cNvPr id="21" name="Freeform: Shape 20">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nvGrpSpPr>
          <p:cNvPr id="23" name="Group 22">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GB" noProof="0" dirty="0"/>
            </a:p>
          </p:txBody>
        </p:sp>
        <p:sp>
          <p:nvSpPr>
            <p:cNvPr id="28"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29"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GB" noProof="0" dirty="0"/>
            </a:p>
          </p:txBody>
        </p:sp>
        <p:sp>
          <p:nvSpPr>
            <p:cNvPr id="30" name="Freeform: Shape 29">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5" name="Slide Number Placeholder 4">
            <a:extLst>
              <a:ext uri="{FF2B5EF4-FFF2-40B4-BE49-F238E27FC236}">
                <a16:creationId xmlns:a16="http://schemas.microsoft.com/office/drawing/2014/main" id="{859E1D18-11D1-5C45-046C-3DDBA02F7983}"/>
              </a:ext>
            </a:extLst>
          </p:cNvPr>
          <p:cNvSpPr>
            <a:spLocks noGrp="1"/>
          </p:cNvSpPr>
          <p:nvPr>
            <p:ph type="sldNum" sz="quarter" idx="12"/>
          </p:nvPr>
        </p:nvSpPr>
        <p:spPr/>
        <p:txBody>
          <a:bodyPr/>
          <a:lstStyle/>
          <a:p>
            <a:fld id="{E1076ED0-0DB3-4879-AAE5-5C20D22C1DF4}" type="slidenum">
              <a:rPr lang="en-US" smtClean="0"/>
              <a:t>11</a:t>
            </a:fld>
            <a:endParaRPr lang="en-US"/>
          </a:p>
        </p:txBody>
      </p:sp>
    </p:spTree>
    <p:extLst>
      <p:ext uri="{BB962C8B-B14F-4D97-AF65-F5344CB8AC3E}">
        <p14:creationId xmlns:p14="http://schemas.microsoft.com/office/powerpoint/2010/main" val="220569522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BA9FC-CB54-28D7-740E-B679B5CE56D4}"/>
              </a:ext>
            </a:extLst>
          </p:cNvPr>
          <p:cNvSpPr>
            <a:spLocks noGrp="1"/>
          </p:cNvSpPr>
          <p:nvPr>
            <p:ph type="title"/>
          </p:nvPr>
        </p:nvSpPr>
        <p:spPr/>
        <p:txBody>
          <a:bodyPr/>
          <a:lstStyle/>
          <a:p>
            <a:r>
              <a:rPr lang="en-GB" noProof="0" dirty="0">
                <a:ea typeface="+mj-lt"/>
                <a:cs typeface="+mj-lt"/>
              </a:rPr>
              <a:t>12-Month Roadmap</a:t>
            </a:r>
            <a:endParaRPr lang="en-GB" noProof="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49997494"/>
              </p:ext>
            </p:extLst>
          </p:nvPr>
        </p:nvGraphicFramePr>
        <p:xfrm>
          <a:off x="525824" y="2517646"/>
          <a:ext cx="10077450" cy="3880170"/>
        </p:xfrm>
        <a:graphic>
          <a:graphicData uri="http://schemas.openxmlformats.org/drawingml/2006/table">
            <a:tbl>
              <a:tblPr firstRow="1" firstCol="1" bandRow="1">
                <a:tableStyleId>{5C22544A-7EE6-4342-B048-85BDC9FD1C3A}</a:tableStyleId>
              </a:tblPr>
              <a:tblGrid>
                <a:gridCol w="5038725">
                  <a:extLst>
                    <a:ext uri="{9D8B030D-6E8A-4147-A177-3AD203B41FA5}">
                      <a16:colId xmlns:a16="http://schemas.microsoft.com/office/drawing/2014/main" val="1609587544"/>
                    </a:ext>
                  </a:extLst>
                </a:gridCol>
                <a:gridCol w="5038725">
                  <a:extLst>
                    <a:ext uri="{9D8B030D-6E8A-4147-A177-3AD203B41FA5}">
                      <a16:colId xmlns:a16="http://schemas.microsoft.com/office/drawing/2014/main" val="1520607584"/>
                    </a:ext>
                  </a:extLst>
                </a:gridCol>
              </a:tblGrid>
              <a:tr h="0">
                <a:tc>
                  <a:txBody>
                    <a:bodyPr/>
                    <a:lstStyle/>
                    <a:p>
                      <a:pPr marL="0" marR="0" algn="just">
                        <a:lnSpc>
                          <a:spcPct val="150000"/>
                        </a:lnSpc>
                        <a:spcBef>
                          <a:spcPts val="0"/>
                        </a:spcBef>
                        <a:spcAft>
                          <a:spcPts val="800"/>
                        </a:spcAft>
                      </a:pPr>
                      <a:r>
                        <a:rPr lang="en-GB" sz="1800" noProof="0" dirty="0">
                          <a:effectLst/>
                        </a:rPr>
                        <a:t>Month</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GB" sz="1800" noProof="0" dirty="0">
                          <a:effectLst/>
                        </a:rPr>
                        <a:t>Milestone</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26213241"/>
                  </a:ext>
                </a:extLst>
              </a:tr>
              <a:tr h="0">
                <a:tc>
                  <a:txBody>
                    <a:bodyPr/>
                    <a:lstStyle/>
                    <a:p>
                      <a:pPr marL="0" marR="0" algn="just">
                        <a:lnSpc>
                          <a:spcPct val="150000"/>
                        </a:lnSpc>
                        <a:spcBef>
                          <a:spcPts val="0"/>
                        </a:spcBef>
                        <a:spcAft>
                          <a:spcPts val="800"/>
                        </a:spcAft>
                      </a:pPr>
                      <a:r>
                        <a:rPr lang="en-GB" sz="1800" noProof="0" dirty="0">
                          <a:effectLst/>
                        </a:rPr>
                        <a:t>Month 1-3</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GB" sz="1800" noProof="0" dirty="0">
                          <a:effectLst/>
                        </a:rPr>
                        <a:t>Launch food truck, secure location, initiate marketing (social media) (Armstrong et al., 2023).</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8239987"/>
                  </a:ext>
                </a:extLst>
              </a:tr>
              <a:tr h="0">
                <a:tc>
                  <a:txBody>
                    <a:bodyPr/>
                    <a:lstStyle/>
                    <a:p>
                      <a:pPr marL="0" marR="0" algn="just">
                        <a:lnSpc>
                          <a:spcPct val="150000"/>
                        </a:lnSpc>
                        <a:spcBef>
                          <a:spcPts val="0"/>
                        </a:spcBef>
                        <a:spcAft>
                          <a:spcPts val="800"/>
                        </a:spcAft>
                      </a:pPr>
                      <a:r>
                        <a:rPr lang="en-GB" sz="1800" noProof="0" dirty="0">
                          <a:effectLst/>
                        </a:rPr>
                        <a:t>Month 4-6</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GB" sz="1800" noProof="0" dirty="0">
                          <a:effectLst/>
                        </a:rPr>
                        <a:t>Review performance, adjust menu, introduce loyalty program (Unga, 2022).</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93348389"/>
                  </a:ext>
                </a:extLst>
              </a:tr>
              <a:tr h="0">
                <a:tc>
                  <a:txBody>
                    <a:bodyPr/>
                    <a:lstStyle/>
                    <a:p>
                      <a:pPr marL="0" marR="0" algn="just">
                        <a:lnSpc>
                          <a:spcPct val="150000"/>
                        </a:lnSpc>
                        <a:spcBef>
                          <a:spcPts val="0"/>
                        </a:spcBef>
                        <a:spcAft>
                          <a:spcPts val="800"/>
                        </a:spcAft>
                      </a:pPr>
                      <a:r>
                        <a:rPr lang="en-GB" sz="1800" noProof="0" dirty="0">
                          <a:effectLst/>
                        </a:rPr>
                        <a:t>Month 7-9</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GB" sz="1800" noProof="0" dirty="0">
                          <a:effectLst/>
                        </a:rPr>
                        <a:t>Purchase second truck, expand staff (Choi et al., 2020).</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19363724"/>
                  </a:ext>
                </a:extLst>
              </a:tr>
              <a:tr h="0">
                <a:tc>
                  <a:txBody>
                    <a:bodyPr/>
                    <a:lstStyle/>
                    <a:p>
                      <a:pPr marL="0" marR="0" algn="just">
                        <a:lnSpc>
                          <a:spcPct val="150000"/>
                        </a:lnSpc>
                        <a:spcBef>
                          <a:spcPts val="0"/>
                        </a:spcBef>
                        <a:spcAft>
                          <a:spcPts val="800"/>
                        </a:spcAft>
                      </a:pPr>
                      <a:r>
                        <a:rPr lang="en-GB" sz="1800" noProof="0" dirty="0">
                          <a:effectLst/>
                        </a:rPr>
                        <a:t>Month 10-12</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GB" sz="1800" noProof="0" dirty="0">
                          <a:effectLst/>
                        </a:rPr>
                        <a:t>Achieve £100K revenue, solidify brand presence (</a:t>
                      </a:r>
                      <a:r>
                        <a:rPr lang="en-GB" sz="1800" noProof="0" dirty="0" err="1">
                          <a:effectLst/>
                        </a:rPr>
                        <a:t>Shafieizadeh</a:t>
                      </a:r>
                      <a:r>
                        <a:rPr lang="en-GB" sz="1800" noProof="0" dirty="0">
                          <a:effectLst/>
                        </a:rPr>
                        <a:t> et al., 2021).</a:t>
                      </a:r>
                      <a:endParaRPr lang="en-GB" sz="1800" noProof="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02025263"/>
                  </a:ext>
                </a:extLst>
              </a:tr>
            </a:tbl>
          </a:graphicData>
        </a:graphic>
      </p:graphicFrame>
      <p:sp>
        <p:nvSpPr>
          <p:cNvPr id="3" name="Slide Number Placeholder 2">
            <a:extLst>
              <a:ext uri="{FF2B5EF4-FFF2-40B4-BE49-F238E27FC236}">
                <a16:creationId xmlns:a16="http://schemas.microsoft.com/office/drawing/2014/main" id="{80154662-9EF9-65DD-583B-3EFC0EE2C0BA}"/>
              </a:ext>
            </a:extLst>
          </p:cNvPr>
          <p:cNvSpPr>
            <a:spLocks noGrp="1"/>
          </p:cNvSpPr>
          <p:nvPr>
            <p:ph type="sldNum" sz="quarter" idx="12"/>
          </p:nvPr>
        </p:nvSpPr>
        <p:spPr/>
        <p:txBody>
          <a:bodyPr/>
          <a:lstStyle/>
          <a:p>
            <a:fld id="{E1076ED0-0DB3-4879-AAE5-5C20D22C1DF4}" type="slidenum">
              <a:rPr lang="en-US" smtClean="0"/>
              <a:t>12</a:t>
            </a:fld>
            <a:endParaRPr lang="en-US"/>
          </a:p>
        </p:txBody>
      </p:sp>
    </p:spTree>
    <p:extLst>
      <p:ext uri="{BB962C8B-B14F-4D97-AF65-F5344CB8AC3E}">
        <p14:creationId xmlns:p14="http://schemas.microsoft.com/office/powerpoint/2010/main" val="37699730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45733-6952-F6ED-0A9E-F411581D43D4}"/>
              </a:ext>
            </a:extLst>
          </p:cNvPr>
          <p:cNvSpPr>
            <a:spLocks noGrp="1"/>
          </p:cNvSpPr>
          <p:nvPr>
            <p:ph type="title"/>
          </p:nvPr>
        </p:nvSpPr>
        <p:spPr>
          <a:xfrm>
            <a:off x="316167" y="124289"/>
            <a:ext cx="10077557" cy="961562"/>
          </a:xfrm>
        </p:spPr>
        <p:txBody>
          <a:bodyPr/>
          <a:lstStyle/>
          <a:p>
            <a:r>
              <a:rPr lang="en-GB" noProof="0" dirty="0"/>
              <a:t>References</a:t>
            </a:r>
          </a:p>
        </p:txBody>
      </p:sp>
      <p:sp>
        <p:nvSpPr>
          <p:cNvPr id="3" name="Content Placeholder 2">
            <a:extLst>
              <a:ext uri="{FF2B5EF4-FFF2-40B4-BE49-F238E27FC236}">
                <a16:creationId xmlns:a16="http://schemas.microsoft.com/office/drawing/2014/main" id="{8424B71D-19C9-568E-D20E-3D4764A35D54}"/>
              </a:ext>
            </a:extLst>
          </p:cNvPr>
          <p:cNvSpPr>
            <a:spLocks noGrp="1"/>
          </p:cNvSpPr>
          <p:nvPr>
            <p:ph idx="1"/>
          </p:nvPr>
        </p:nvSpPr>
        <p:spPr>
          <a:xfrm>
            <a:off x="525717" y="1257300"/>
            <a:ext cx="11129650" cy="5295899"/>
          </a:xfrm>
        </p:spPr>
        <p:txBody>
          <a:bodyPr vert="horz" lIns="91440" tIns="45720" rIns="91440" bIns="45720" rtlCol="0" anchor="t">
            <a:noAutofit/>
          </a:bodyPr>
          <a:lstStyle/>
          <a:p>
            <a:pPr algn="just"/>
            <a:r>
              <a:rPr lang="en-GB" sz="1200" noProof="0" dirty="0">
                <a:ea typeface="+mn-lt"/>
                <a:cs typeface="+mn-lt"/>
              </a:rPr>
              <a:t>Chun, S-H. &amp; Nyam-</a:t>
            </a:r>
            <a:r>
              <a:rPr lang="en-GB" sz="1200" noProof="0" dirty="0" err="1">
                <a:ea typeface="+mn-lt"/>
                <a:cs typeface="+mn-lt"/>
              </a:rPr>
              <a:t>Ochir</a:t>
            </a:r>
            <a:r>
              <a:rPr lang="en-GB" sz="1200" noProof="0" dirty="0">
                <a:ea typeface="+mn-lt"/>
                <a:cs typeface="+mn-lt"/>
              </a:rPr>
              <a:t>, A., 2020. The Effects of Fast Food Restaurant Attributes on Customer Satisfaction, Revisit Intention, and Recommendation Using DINESERV Scale. </a:t>
            </a:r>
            <a:r>
              <a:rPr lang="en-GB" sz="1200" i="1" noProof="0" dirty="0">
                <a:ea typeface="+mn-lt"/>
                <a:cs typeface="+mn-lt"/>
              </a:rPr>
              <a:t>Sustainability</a:t>
            </a:r>
            <a:r>
              <a:rPr lang="en-GB" sz="1200" noProof="0" dirty="0">
                <a:ea typeface="+mn-lt"/>
                <a:cs typeface="+mn-lt"/>
              </a:rPr>
              <a:t>, 12(18). Available at: </a:t>
            </a:r>
            <a:r>
              <a:rPr lang="en-GB" sz="1200" noProof="0" dirty="0">
                <a:ea typeface="+mn-lt"/>
                <a:cs typeface="+mn-lt"/>
                <a:hlinkClick r:id="rId3"/>
              </a:rPr>
              <a:t>https://doi.org/10.3390/su12187435</a:t>
            </a:r>
            <a:r>
              <a:rPr lang="en-GB" sz="1200" noProof="0" dirty="0">
                <a:ea typeface="+mn-lt"/>
                <a:cs typeface="+mn-lt"/>
              </a:rPr>
              <a:t>.</a:t>
            </a:r>
            <a:endParaRPr lang="en-GB" sz="1200" noProof="0" dirty="0"/>
          </a:p>
          <a:p>
            <a:pPr algn="just"/>
            <a:r>
              <a:rPr lang="en-GB" sz="1200" noProof="0" dirty="0">
                <a:ea typeface="+mn-lt"/>
                <a:cs typeface="+mn-lt"/>
              </a:rPr>
              <a:t>Armstrong, G., Kotler, P. &amp; Opresnik, M.O., 2023. </a:t>
            </a:r>
            <a:r>
              <a:rPr lang="en-GB" sz="1200" i="1" noProof="0" dirty="0">
                <a:ea typeface="+mn-lt"/>
                <a:cs typeface="+mn-lt"/>
              </a:rPr>
              <a:t>Marketing: an introduction</a:t>
            </a:r>
            <a:r>
              <a:rPr lang="en-GB" sz="1200" noProof="0" dirty="0">
                <a:ea typeface="+mn-lt"/>
                <a:cs typeface="+mn-lt"/>
              </a:rPr>
              <a:t>. 15th edn. Global edn., Harlow, England: Pearson.</a:t>
            </a:r>
            <a:endParaRPr lang="en-GB" sz="1200" noProof="0" dirty="0"/>
          </a:p>
          <a:p>
            <a:pPr algn="just"/>
            <a:r>
              <a:rPr lang="en-GB" sz="1200" noProof="0" dirty="0">
                <a:ea typeface="+mn-lt"/>
                <a:cs typeface="+mn-lt"/>
              </a:rPr>
              <a:t>Kotler, P., Armstrong, G. &amp; Opresnik, M.O., 2021. </a:t>
            </a:r>
            <a:r>
              <a:rPr lang="en-GB" sz="1200" i="1" noProof="0" dirty="0">
                <a:ea typeface="+mn-lt"/>
                <a:cs typeface="+mn-lt"/>
              </a:rPr>
              <a:t>Principles of Marketing</a:t>
            </a:r>
            <a:r>
              <a:rPr lang="en-GB" sz="1200" noProof="0" dirty="0">
                <a:ea typeface="+mn-lt"/>
                <a:cs typeface="+mn-lt"/>
              </a:rPr>
              <a:t>. 18th edn. Global edn. Harlow, Essex; New York, NY: Pearson Education Limited. Total pages: 728 pages.</a:t>
            </a:r>
            <a:endParaRPr lang="en-GB" sz="1200" noProof="0" dirty="0"/>
          </a:p>
          <a:p>
            <a:pPr algn="just"/>
            <a:r>
              <a:rPr lang="en-GB" sz="1200" noProof="0" dirty="0">
                <a:ea typeface="+mn-lt"/>
                <a:cs typeface="+mn-lt"/>
              </a:rPr>
              <a:t>Choi, H., Choi, E-K., Yoon, B. &amp; Joung, H., 2020. Understanding food truck customers: Selection attributes and customer segmentation. </a:t>
            </a:r>
            <a:r>
              <a:rPr lang="en-GB" sz="1200" i="1" noProof="0" dirty="0">
                <a:ea typeface="+mn-lt"/>
                <a:cs typeface="+mn-lt"/>
              </a:rPr>
              <a:t>International Journal of Hospitality Management</a:t>
            </a:r>
            <a:r>
              <a:rPr lang="en-GB" sz="1200" noProof="0" dirty="0">
                <a:ea typeface="+mn-lt"/>
                <a:cs typeface="+mn-lt"/>
              </a:rPr>
              <a:t>, 88. Available at: </a:t>
            </a:r>
            <a:r>
              <a:rPr lang="en-GB" sz="1200" noProof="0" dirty="0">
                <a:ea typeface="+mn-lt"/>
                <a:cs typeface="+mn-lt"/>
                <a:hlinkClick r:id="rId4"/>
              </a:rPr>
              <a:t>https://doi.org/10.1016/j.ijhm.2020.102647</a:t>
            </a:r>
            <a:r>
              <a:rPr lang="en-GB" sz="1200" noProof="0" dirty="0">
                <a:ea typeface="+mn-lt"/>
                <a:cs typeface="+mn-lt"/>
              </a:rPr>
              <a:t>.</a:t>
            </a:r>
            <a:endParaRPr lang="en-GB" sz="1200" noProof="0" dirty="0"/>
          </a:p>
          <a:p>
            <a:pPr algn="just"/>
            <a:r>
              <a:rPr lang="en-GB" sz="1200" noProof="0" dirty="0">
                <a:ea typeface="+mn-lt"/>
                <a:cs typeface="+mn-lt"/>
              </a:rPr>
              <a:t>Chong, K. &amp; Stephenson, M., 2020. Deciphering Food </a:t>
            </a:r>
            <a:r>
              <a:rPr lang="en-GB" sz="1200" noProof="0" dirty="0" err="1">
                <a:ea typeface="+mn-lt"/>
                <a:cs typeface="+mn-lt"/>
              </a:rPr>
              <a:t>Hawkerpreneurship</a:t>
            </a:r>
            <a:r>
              <a:rPr lang="en-GB" sz="1200" noProof="0" dirty="0">
                <a:ea typeface="+mn-lt"/>
                <a:cs typeface="+mn-lt"/>
              </a:rPr>
              <a:t>: Challenges and success factors in franchising street food businesses in Malaysia. </a:t>
            </a:r>
            <a:r>
              <a:rPr lang="en-GB" sz="1200" i="1" noProof="0" dirty="0">
                <a:ea typeface="+mn-lt"/>
                <a:cs typeface="+mn-lt"/>
              </a:rPr>
              <a:t>Tourism and Hospitality Research</a:t>
            </a:r>
            <a:r>
              <a:rPr lang="en-GB" sz="1200" noProof="0" dirty="0">
                <a:ea typeface="+mn-lt"/>
                <a:cs typeface="+mn-lt"/>
              </a:rPr>
              <a:t>, 20(4). Available at: </a:t>
            </a:r>
            <a:r>
              <a:rPr lang="en-GB" sz="1200" noProof="0" dirty="0">
                <a:ea typeface="+mn-lt"/>
                <a:cs typeface="+mn-lt"/>
                <a:hlinkClick r:id="rId5"/>
              </a:rPr>
              <a:t>https://doi.org/10.1177/1467358420926695</a:t>
            </a:r>
            <a:r>
              <a:rPr lang="en-GB" sz="1200" noProof="0" dirty="0">
                <a:ea typeface="+mn-lt"/>
                <a:cs typeface="+mn-lt"/>
              </a:rPr>
              <a:t>.</a:t>
            </a:r>
            <a:endParaRPr lang="en-GB" sz="1200" noProof="0" dirty="0"/>
          </a:p>
          <a:p>
            <a:pPr algn="just"/>
            <a:r>
              <a:rPr lang="en-GB" sz="1200" noProof="0" dirty="0" err="1">
                <a:ea typeface="+mn-lt"/>
                <a:cs typeface="+mn-lt"/>
              </a:rPr>
              <a:t>Shafieizadeh</a:t>
            </a:r>
            <a:r>
              <a:rPr lang="en-GB" sz="1200" noProof="0" dirty="0">
                <a:ea typeface="+mn-lt"/>
                <a:cs typeface="+mn-lt"/>
              </a:rPr>
              <a:t>, K., Alotaibi, S. &amp; Tao, C., 2021. How do authenticity and quality perceptions affect dining experiences and recommendations of food trucks? The moderating role of perceived risk. </a:t>
            </a:r>
            <a:r>
              <a:rPr lang="en-GB" sz="1200" i="1" noProof="0" dirty="0">
                <a:ea typeface="+mn-lt"/>
                <a:cs typeface="+mn-lt"/>
              </a:rPr>
              <a:t>International Journal of Hospitality Management</a:t>
            </a:r>
            <a:r>
              <a:rPr lang="en-GB" sz="1200" noProof="0" dirty="0">
                <a:ea typeface="+mn-lt"/>
                <a:cs typeface="+mn-lt"/>
              </a:rPr>
              <a:t>, 96. Available at: </a:t>
            </a:r>
            <a:r>
              <a:rPr lang="en-GB" sz="1200" noProof="0" dirty="0">
                <a:ea typeface="+mn-lt"/>
                <a:cs typeface="+mn-lt"/>
                <a:hlinkClick r:id="rId6"/>
              </a:rPr>
              <a:t>https://doi.org/10.1016/j.ijhm.2020.102800</a:t>
            </a:r>
            <a:r>
              <a:rPr lang="en-GB" sz="1200" noProof="0" dirty="0">
                <a:ea typeface="+mn-lt"/>
                <a:cs typeface="+mn-lt"/>
              </a:rPr>
              <a:t>.</a:t>
            </a:r>
            <a:endParaRPr lang="en-GB" sz="1200" noProof="0" dirty="0"/>
          </a:p>
          <a:p>
            <a:pPr algn="just"/>
            <a:r>
              <a:rPr lang="en-GB" sz="1200" noProof="0" dirty="0" err="1">
                <a:ea typeface="+mn-lt"/>
                <a:cs typeface="+mn-lt"/>
              </a:rPr>
              <a:t>Chatibura</a:t>
            </a:r>
            <a:r>
              <a:rPr lang="en-GB" sz="1200" noProof="0" dirty="0">
                <a:ea typeface="+mn-lt"/>
                <a:cs typeface="+mn-lt"/>
              </a:rPr>
              <a:t>, D., 2021. Critical success factors of street food destinations: a review of extant literature. </a:t>
            </a:r>
            <a:r>
              <a:rPr lang="en-GB" sz="1200" i="1" noProof="0" dirty="0">
                <a:ea typeface="+mn-lt"/>
                <a:cs typeface="+mn-lt"/>
              </a:rPr>
              <a:t>International Journal of Tourism Cities</a:t>
            </a:r>
            <a:r>
              <a:rPr lang="en-GB" sz="1200" noProof="0" dirty="0">
                <a:ea typeface="+mn-lt"/>
                <a:cs typeface="+mn-lt"/>
              </a:rPr>
              <a:t>, 7(4). Available at: </a:t>
            </a:r>
            <a:r>
              <a:rPr lang="en-GB" sz="1200" noProof="0" dirty="0">
                <a:ea typeface="+mn-lt"/>
                <a:cs typeface="+mn-lt"/>
                <a:hlinkClick r:id="rId7"/>
              </a:rPr>
              <a:t>https://doi.org/10.1108/IJTC-09-2019-0174</a:t>
            </a:r>
            <a:r>
              <a:rPr lang="en-GB" sz="1200" noProof="0" dirty="0">
                <a:ea typeface="+mn-lt"/>
                <a:cs typeface="+mn-lt"/>
              </a:rPr>
              <a:t>.</a:t>
            </a:r>
            <a:endParaRPr lang="en-GB" sz="1200" noProof="0" dirty="0"/>
          </a:p>
          <a:p>
            <a:pPr algn="just"/>
            <a:r>
              <a:rPr lang="en-GB" sz="1200" noProof="0" dirty="0">
                <a:ea typeface="+mn-lt"/>
                <a:cs typeface="+mn-lt"/>
              </a:rPr>
              <a:t>Wang, W., 2024. Ethnic food truck consumers’ satisfaction: A combination of PLS-SEM and fsQCA analysis. </a:t>
            </a:r>
            <a:r>
              <a:rPr lang="en-GB" sz="1200" i="1" noProof="0" dirty="0">
                <a:ea typeface="+mn-lt"/>
                <a:cs typeface="+mn-lt"/>
              </a:rPr>
              <a:t>Tourism Analysis</a:t>
            </a:r>
            <a:r>
              <a:rPr lang="en-GB" sz="1200" noProof="0" dirty="0">
                <a:ea typeface="+mn-lt"/>
                <a:cs typeface="+mn-lt"/>
              </a:rPr>
              <a:t>, 29(1). Available at: </a:t>
            </a:r>
            <a:r>
              <a:rPr lang="en-GB" sz="1200" noProof="0" dirty="0">
                <a:ea typeface="+mn-lt"/>
                <a:cs typeface="+mn-lt"/>
                <a:hlinkClick r:id="rId8"/>
              </a:rPr>
              <a:t>https://doi.org/10.3727/108354224x17209729214476</a:t>
            </a:r>
            <a:r>
              <a:rPr lang="en-GB" sz="1200" noProof="0" dirty="0">
                <a:ea typeface="+mn-lt"/>
                <a:cs typeface="+mn-lt"/>
              </a:rPr>
              <a:t>.</a:t>
            </a:r>
            <a:endParaRPr lang="en-GB" sz="1200" noProof="0" dirty="0"/>
          </a:p>
          <a:p>
            <a:pPr algn="just"/>
            <a:r>
              <a:rPr lang="en-GB" sz="1200" noProof="0" dirty="0">
                <a:ea typeface="+mn-lt"/>
                <a:cs typeface="+mn-lt"/>
              </a:rPr>
              <a:t>Gopi, B. &amp; Samat, N., 2020. The influence of food trucks' service quality on customer satisfaction and its impact toward customer loyalty. </a:t>
            </a:r>
            <a:r>
              <a:rPr lang="en-GB" sz="1200" i="1" noProof="0" dirty="0">
                <a:ea typeface="+mn-lt"/>
                <a:cs typeface="+mn-lt"/>
              </a:rPr>
              <a:t>British Food Journal</a:t>
            </a:r>
            <a:r>
              <a:rPr lang="en-GB" sz="1200" noProof="0" dirty="0">
                <a:ea typeface="+mn-lt"/>
                <a:cs typeface="+mn-lt"/>
              </a:rPr>
              <a:t>, 122(10). Available at: </a:t>
            </a:r>
            <a:r>
              <a:rPr lang="en-GB" sz="1200" noProof="0" dirty="0">
                <a:ea typeface="+mn-lt"/>
                <a:cs typeface="+mn-lt"/>
                <a:hlinkClick r:id="rId9"/>
              </a:rPr>
              <a:t>https://doi.org/10.1108/BFJ-02-2020-0110</a:t>
            </a:r>
            <a:r>
              <a:rPr lang="en-GB" sz="1200" noProof="0" dirty="0">
                <a:ea typeface="+mn-lt"/>
                <a:cs typeface="+mn-lt"/>
              </a:rPr>
              <a:t>.</a:t>
            </a:r>
            <a:endParaRPr lang="en-GB" sz="1200" noProof="0" dirty="0"/>
          </a:p>
          <a:p>
            <a:pPr algn="just"/>
            <a:r>
              <a:rPr lang="en-GB" sz="1200" noProof="0" dirty="0">
                <a:ea typeface="+mn-lt"/>
                <a:cs typeface="+mn-lt"/>
              </a:rPr>
              <a:t>Unga, N.H., 2022. Analysis Of Observable And Emerging Marketing Initiatives Among Street Food Vendors. </a:t>
            </a:r>
            <a:r>
              <a:rPr lang="en-GB" sz="1200" i="1" noProof="0" dirty="0">
                <a:ea typeface="+mn-lt"/>
                <a:cs typeface="+mn-lt"/>
              </a:rPr>
              <a:t>Journal of Namibian Studies: History Politics Culture</a:t>
            </a:r>
            <a:r>
              <a:rPr lang="en-GB" sz="1200" noProof="0" dirty="0">
                <a:ea typeface="+mn-lt"/>
                <a:cs typeface="+mn-lt"/>
              </a:rPr>
              <a:t>, 32. Available at: </a:t>
            </a:r>
            <a:r>
              <a:rPr lang="en-GB" sz="1200" noProof="0" dirty="0">
                <a:ea typeface="+mn-lt"/>
                <a:cs typeface="+mn-lt"/>
                <a:hlinkClick r:id="rId10"/>
              </a:rPr>
              <a:t>https://doi.org/10.59670/jns.v32i.3170</a:t>
            </a:r>
            <a:r>
              <a:rPr lang="en-GB" sz="1200" noProof="0" dirty="0">
                <a:ea typeface="+mn-lt"/>
                <a:cs typeface="+mn-lt"/>
              </a:rPr>
              <a:t>.</a:t>
            </a:r>
            <a:endParaRPr lang="en-GB" sz="1200" noProof="0" dirty="0"/>
          </a:p>
        </p:txBody>
      </p:sp>
      <p:sp>
        <p:nvSpPr>
          <p:cNvPr id="4" name="Slide Number Placeholder 3">
            <a:extLst>
              <a:ext uri="{FF2B5EF4-FFF2-40B4-BE49-F238E27FC236}">
                <a16:creationId xmlns:a16="http://schemas.microsoft.com/office/drawing/2014/main" id="{62B3467D-D7FA-4A79-3D03-18EFF6669683}"/>
              </a:ext>
            </a:extLst>
          </p:cNvPr>
          <p:cNvSpPr>
            <a:spLocks noGrp="1"/>
          </p:cNvSpPr>
          <p:nvPr>
            <p:ph type="sldNum" sz="quarter" idx="12"/>
          </p:nvPr>
        </p:nvSpPr>
        <p:spPr/>
        <p:txBody>
          <a:bodyPr/>
          <a:lstStyle/>
          <a:p>
            <a:fld id="{E1076ED0-0DB3-4879-AAE5-5C20D22C1DF4}" type="slidenum">
              <a:rPr lang="en-US" smtClean="0"/>
              <a:t>13</a:t>
            </a:fld>
            <a:endParaRPr lang="en-US"/>
          </a:p>
        </p:txBody>
      </p:sp>
    </p:spTree>
    <p:extLst>
      <p:ext uri="{BB962C8B-B14F-4D97-AF65-F5344CB8AC3E}">
        <p14:creationId xmlns:p14="http://schemas.microsoft.com/office/powerpoint/2010/main" val="15120265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RocaVTI">
  <a:themeElements>
    <a:clrScheme name="AnalogousFromRegularSeed_2SEEDS">
      <a:dk1>
        <a:srgbClr val="000000"/>
      </a:dk1>
      <a:lt1>
        <a:srgbClr val="FFFFFF"/>
      </a:lt1>
      <a:dk2>
        <a:srgbClr val="1B302A"/>
      </a:dk2>
      <a:lt2>
        <a:srgbClr val="F3F0F2"/>
      </a:lt2>
      <a:accent1>
        <a:srgbClr val="14BB3F"/>
      </a:accent1>
      <a:accent2>
        <a:srgbClr val="39BA21"/>
      </a:accent2>
      <a:accent3>
        <a:srgbClr val="20B786"/>
      </a:accent3>
      <a:accent4>
        <a:srgbClr val="D217D5"/>
      </a:accent4>
      <a:accent5>
        <a:srgbClr val="E7299B"/>
      </a:accent5>
      <a:accent6>
        <a:srgbClr val="D5173A"/>
      </a:accent6>
      <a:hlink>
        <a:srgbClr val="C145A0"/>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88</TotalTime>
  <Words>2419</Words>
  <Application>Microsoft Office PowerPoint</Application>
  <PresentationFormat>Widescreen</PresentationFormat>
  <Paragraphs>239</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Avenir Next LT Pro</vt:lpstr>
      <vt:lpstr>Avenir Next LT Pro Light</vt:lpstr>
      <vt:lpstr>Calibri</vt:lpstr>
      <vt:lpstr>Georgia Pro Semibold</vt:lpstr>
      <vt:lpstr>Times New Roman</vt:lpstr>
      <vt:lpstr>RocaVTI</vt:lpstr>
      <vt:lpstr>         – BMSW4011 –  ~Managing Enterprise~ </vt:lpstr>
      <vt:lpstr>Romanian Delight </vt:lpstr>
      <vt:lpstr>Content</vt:lpstr>
      <vt:lpstr>Introduction</vt:lpstr>
      <vt:lpstr>Product/Service Proposition</vt:lpstr>
      <vt:lpstr>Human  Resource Management  Strategy</vt:lpstr>
      <vt:lpstr>Financial Overview</vt:lpstr>
      <vt:lpstr>Financial Overview – 12 Month Cash Flow Forecast</vt:lpstr>
      <vt:lpstr>Marketing Strategy</vt:lpstr>
      <vt:lpstr>Showcase Marketing Examples</vt:lpstr>
      <vt:lpstr>Why Invest in Romanian Delight?</vt:lpstr>
      <vt:lpstr>12-Month Roadmap</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Romanian Delight</dc:title>
  <dc:creator>Guest User</dc:creator>
  <cp:lastModifiedBy>Simona Patrascu</cp:lastModifiedBy>
  <cp:revision>81</cp:revision>
  <dcterms:created xsi:type="dcterms:W3CDTF">2025-02-12T11:23:07Z</dcterms:created>
  <dcterms:modified xsi:type="dcterms:W3CDTF">2025-03-16T19:31:55Z</dcterms:modified>
</cp:coreProperties>
</file>