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5"/>
  </p:notesMasterIdLst>
  <p:handoutMasterIdLst>
    <p:handoutMasterId r:id="rId26"/>
  </p:handoutMasterIdLst>
  <p:sldIdLst>
    <p:sldId id="311" r:id="rId3"/>
    <p:sldId id="268" r:id="rId4"/>
    <p:sldId id="291" r:id="rId5"/>
    <p:sldId id="285" r:id="rId6"/>
    <p:sldId id="292" r:id="rId7"/>
    <p:sldId id="286" r:id="rId8"/>
    <p:sldId id="293" r:id="rId9"/>
    <p:sldId id="294" r:id="rId10"/>
    <p:sldId id="295" r:id="rId11"/>
    <p:sldId id="296" r:id="rId12"/>
    <p:sldId id="297" r:id="rId13"/>
    <p:sldId id="289" r:id="rId14"/>
    <p:sldId id="301" r:id="rId15"/>
    <p:sldId id="298" r:id="rId16"/>
    <p:sldId id="308" r:id="rId17"/>
    <p:sldId id="310" r:id="rId18"/>
    <p:sldId id="299" r:id="rId19"/>
    <p:sldId id="306" r:id="rId20"/>
    <p:sldId id="307" r:id="rId21"/>
    <p:sldId id="303" r:id="rId22"/>
    <p:sldId id="290" r:id="rId23"/>
    <p:sldId id="30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5Ee5lrd7ST9Z89itXUaQtA==" hashData="gbHSI2lPKdcoZeY8mmZvC/Rr2MUphIiH9TNaBW22Jm+NQ9n0dX9UbfjCFDx3tomOPRkirq1Xw5s2QwdVKlKBh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0" autoAdjust="0"/>
    <p:restoredTop sz="60930" autoAdjust="0"/>
  </p:normalViewPr>
  <p:slideViewPr>
    <p:cSldViewPr snapToGrid="0">
      <p:cViewPr varScale="1">
        <p:scale>
          <a:sx n="35" d="100"/>
          <a:sy n="35" d="100"/>
        </p:scale>
        <p:origin x="1836" y="28"/>
      </p:cViewPr>
      <p:guideLst/>
    </p:cSldViewPr>
  </p:slideViewPr>
  <p:notesTextViewPr>
    <p:cViewPr>
      <p:scale>
        <a:sx n="125" d="100"/>
        <a:sy n="125" d="100"/>
      </p:scale>
      <p:origin x="0" y="0"/>
    </p:cViewPr>
  </p:notesTextViewPr>
  <p:sorterViewPr>
    <p:cViewPr>
      <p:scale>
        <a:sx n="125" d="100"/>
        <a:sy n="125" d="100"/>
      </p:scale>
      <p:origin x="0" y="-2082"/>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_rels/data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_rels/drawing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accent1_2" csCatId="accent1" phldr="1"/>
      <dgm:spPr/>
    </dgm:pt>
    <dgm:pt modelId="{7C49651C-760B-4A4D-8823-FDC13F42B4C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Coercive control is a term developed by Evan STARK to help us understand domestic abuse as more than a “fight.” It is a pattern of </a:t>
          </a:r>
          <a:r>
            <a:rPr lang="en-US" sz="2400" dirty="0" err="1">
              <a:solidFill>
                <a:schemeClr val="tx1"/>
              </a:solidFill>
            </a:rPr>
            <a:t>behaviour</a:t>
          </a:r>
          <a:r>
            <a:rPr lang="en-US" sz="2400" dirty="0">
              <a:solidFill>
                <a:schemeClr val="tx1"/>
              </a:solidFill>
            </a:rPr>
            <a:t> which seeks to take away the victim’s liberty or freedom, to strip away their sense of self</a:t>
          </a:r>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a:solidFill>
          <a:schemeClr val="accent2">
            <a:lumMod val="75000"/>
          </a:schemeClr>
        </a:solidFill>
        <a:ln>
          <a:solidFill>
            <a:schemeClr val="tx1"/>
          </a:solidFill>
        </a:ln>
      </dgm:spPr>
      <dgm:t>
        <a:bodyPr/>
        <a:lstStyle/>
        <a:p>
          <a:endParaRPr lang="en-US"/>
        </a:p>
      </dgm:t>
    </dgm:pt>
    <dgm:pt modelId="{58FC169A-51F0-4856-BA97-8171A812449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“Not only is coercive control the most common context in which women are abused, it is also the most dangerous – Stark 20</a:t>
          </a:r>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E30B4D-50F6-4765-BF31-64F61E2A5AB6}" type="doc">
      <dgm:prSet loTypeId="urn:microsoft.com/office/officeart/2005/8/layout/process2" loCatId="process" qsTypeId="urn:microsoft.com/office/officeart/2005/8/quickstyle/simple1" qsCatId="simple" csTypeId="urn:microsoft.com/office/officeart/2005/8/colors/accent1_2" csCatId="accent1" phldr="1"/>
      <dgm:spPr/>
    </dgm:pt>
    <dgm:pt modelId="{315586D1-F435-4FE6-AD20-8A246950023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College of Policing’s Head of Crime &amp; Criminal Justice, David Tucker said:</a:t>
          </a:r>
        </a:p>
      </dgm:t>
    </dgm:pt>
    <dgm:pt modelId="{43DB15E0-8225-48FC-A05B-13083441615A}" type="parTrans" cxnId="{95E47A03-331D-4854-A6CC-89C3D1160F0E}">
      <dgm:prSet/>
      <dgm:spPr/>
      <dgm:t>
        <a:bodyPr/>
        <a:lstStyle/>
        <a:p>
          <a:endParaRPr lang="en-US"/>
        </a:p>
      </dgm:t>
    </dgm:pt>
    <dgm:pt modelId="{172EB323-8879-4265-BE31-321FFFCD5C80}" type="sibTrans" cxnId="{95E47A03-331D-4854-A6CC-89C3D1160F0E}">
      <dgm:prSet/>
      <dgm:spPr>
        <a:solidFill>
          <a:schemeClr val="accent2">
            <a:lumMod val="75000"/>
          </a:schemeClr>
        </a:solidFill>
        <a:ln>
          <a:solidFill>
            <a:schemeClr val="tx1"/>
          </a:solidFill>
        </a:ln>
      </dgm:spPr>
      <dgm:t>
        <a:bodyPr/>
        <a:lstStyle/>
        <a:p>
          <a:endParaRPr lang="en-US"/>
        </a:p>
      </dgm:t>
    </dgm:pt>
    <dgm:pt modelId="{5C331FBD-70B3-4A2B-860B-69FC6F7A29A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p>
      </dgm:t>
    </dgm:pt>
    <dgm:pt modelId="{3ED12658-BDFC-4150-B8A5-5B4B01FB2CA6}" type="parTrans" cxnId="{B6A9E336-02ED-4D24-8673-ADC5FE1AE8D4}">
      <dgm:prSet/>
      <dgm:spPr/>
      <dgm:t>
        <a:bodyPr/>
        <a:lstStyle/>
        <a:p>
          <a:endParaRPr lang="en-US"/>
        </a:p>
      </dgm:t>
    </dgm:pt>
    <dgm:pt modelId="{F0DF706D-5A8B-47E6-9E99-D26879965141}" type="sibTrans" cxnId="{B6A9E336-02ED-4D24-8673-ADC5FE1AE8D4}">
      <dgm:prSet/>
      <dgm:spPr/>
      <dgm:t>
        <a:bodyPr/>
        <a:lstStyle/>
        <a:p>
          <a:endParaRPr lang="en-US"/>
        </a:p>
      </dgm:t>
    </dgm:pt>
    <dgm:pt modelId="{90CE6C33-E7CF-4596-89C0-8FC3B742680C}" type="pres">
      <dgm:prSet presAssocID="{D7E30B4D-50F6-4765-BF31-64F61E2A5AB6}" presName="linearFlow" presStyleCnt="0">
        <dgm:presLayoutVars>
          <dgm:resizeHandles val="exact"/>
        </dgm:presLayoutVars>
      </dgm:prSet>
      <dgm:spPr/>
    </dgm:pt>
    <dgm:pt modelId="{CAC21F34-4BE0-4EDF-BB43-6416894AFEB2}" type="pres">
      <dgm:prSet presAssocID="{315586D1-F435-4FE6-AD20-8A246950023C}" presName="node" presStyleLbl="node1" presStyleIdx="0" presStyleCnt="2" custScaleX="132553" custScaleY="29975">
        <dgm:presLayoutVars>
          <dgm:bulletEnabled val="1"/>
        </dgm:presLayoutVars>
      </dgm:prSet>
      <dgm:spPr/>
    </dgm:pt>
    <dgm:pt modelId="{EE82D6F2-924C-4370-9FA0-95414BCF3128}" type="pres">
      <dgm:prSet presAssocID="{172EB323-8879-4265-BE31-321FFFCD5C80}" presName="sibTrans" presStyleLbl="sibTrans2D1" presStyleIdx="0" presStyleCnt="1" custAng="71195" custLinFactNeighborX="-6525" custLinFactNeighborY="-10107"/>
      <dgm:spPr/>
    </dgm:pt>
    <dgm:pt modelId="{7DBC8C5D-48E3-4010-9B4F-81B9209BED68}" type="pres">
      <dgm:prSet presAssocID="{172EB323-8879-4265-BE31-321FFFCD5C80}" presName="connectorText" presStyleLbl="sibTrans2D1" presStyleIdx="0" presStyleCnt="1"/>
      <dgm:spPr/>
    </dgm:pt>
    <dgm:pt modelId="{4FDAF406-4AC8-4270-A512-7A6397BEB340}" type="pres">
      <dgm:prSet presAssocID="{5C331FBD-70B3-4A2B-860B-69FC6F7A29AD}" presName="node" presStyleLbl="node1" presStyleIdx="1" presStyleCnt="2" custScaleX="122798" custScaleY="72363" custLinFactNeighborX="754" custLinFactNeighborY="-18193">
        <dgm:presLayoutVars>
          <dgm:bulletEnabled val="1"/>
        </dgm:presLayoutVars>
      </dgm:prSet>
      <dgm:spPr/>
    </dgm:pt>
  </dgm:ptLst>
  <dgm:cxnLst>
    <dgm:cxn modelId="{95E47A03-331D-4854-A6CC-89C3D1160F0E}" srcId="{D7E30B4D-50F6-4765-BF31-64F61E2A5AB6}" destId="{315586D1-F435-4FE6-AD20-8A246950023C}" srcOrd="0" destOrd="0" parTransId="{43DB15E0-8225-48FC-A05B-13083441615A}" sibTransId="{172EB323-8879-4265-BE31-321FFFCD5C80}"/>
    <dgm:cxn modelId="{79D23B2F-1331-4E35-A7F8-CE04145B1724}" type="presOf" srcId="{315586D1-F435-4FE6-AD20-8A246950023C}" destId="{CAC21F34-4BE0-4EDF-BB43-6416894AFEB2}" srcOrd="0" destOrd="0" presId="urn:microsoft.com/office/officeart/2005/8/layout/process2"/>
    <dgm:cxn modelId="{B6A9E336-02ED-4D24-8673-ADC5FE1AE8D4}" srcId="{D7E30B4D-50F6-4765-BF31-64F61E2A5AB6}" destId="{5C331FBD-70B3-4A2B-860B-69FC6F7A29AD}" srcOrd="1" destOrd="0" parTransId="{3ED12658-BDFC-4150-B8A5-5B4B01FB2CA6}" sibTransId="{F0DF706D-5A8B-47E6-9E99-D26879965141}"/>
    <dgm:cxn modelId="{D19E6160-5BE6-4163-9CEB-2D6FFD1127AF}" type="presOf" srcId="{D7E30B4D-50F6-4765-BF31-64F61E2A5AB6}" destId="{90CE6C33-E7CF-4596-89C0-8FC3B742680C}" srcOrd="0" destOrd="0" presId="urn:microsoft.com/office/officeart/2005/8/layout/process2"/>
    <dgm:cxn modelId="{DCA87C46-2509-434B-ACF9-0DE99F9D03E3}" type="presOf" srcId="{172EB323-8879-4265-BE31-321FFFCD5C80}" destId="{EE82D6F2-924C-4370-9FA0-95414BCF3128}" srcOrd="0" destOrd="0" presId="urn:microsoft.com/office/officeart/2005/8/layout/process2"/>
    <dgm:cxn modelId="{09DB9B6D-CF63-4293-8C17-5F0ED10B68E5}" type="presOf" srcId="{172EB323-8879-4265-BE31-321FFFCD5C80}" destId="{7DBC8C5D-48E3-4010-9B4F-81B9209BED68}" srcOrd="1" destOrd="0" presId="urn:microsoft.com/office/officeart/2005/8/layout/process2"/>
    <dgm:cxn modelId="{5924E1F0-9F83-4DDD-89C8-FFBC9DFBDCB5}" type="presOf" srcId="{5C331FBD-70B3-4A2B-860B-69FC6F7A29AD}" destId="{4FDAF406-4AC8-4270-A512-7A6397BEB340}" srcOrd="0" destOrd="0" presId="urn:microsoft.com/office/officeart/2005/8/layout/process2"/>
    <dgm:cxn modelId="{BC6BB80B-BD89-44CF-BB62-BF6DAB28D49F}" type="presParOf" srcId="{90CE6C33-E7CF-4596-89C0-8FC3B742680C}" destId="{CAC21F34-4BE0-4EDF-BB43-6416894AFEB2}" srcOrd="0" destOrd="0" presId="urn:microsoft.com/office/officeart/2005/8/layout/process2"/>
    <dgm:cxn modelId="{251323B6-724B-4FFD-A037-A8217A02B523}" type="presParOf" srcId="{90CE6C33-E7CF-4596-89C0-8FC3B742680C}" destId="{EE82D6F2-924C-4370-9FA0-95414BCF3128}" srcOrd="1" destOrd="0" presId="urn:microsoft.com/office/officeart/2005/8/layout/process2"/>
    <dgm:cxn modelId="{35AE2977-30CF-4DE8-A733-61647B8C8850}" type="presParOf" srcId="{EE82D6F2-924C-4370-9FA0-95414BCF3128}" destId="{7DBC8C5D-48E3-4010-9B4F-81B9209BED68}" srcOrd="0" destOrd="0" presId="urn:microsoft.com/office/officeart/2005/8/layout/process2"/>
    <dgm:cxn modelId="{A12EEA42-6767-442E-B247-BC1E4A4966FA}" type="presParOf" srcId="{90CE6C33-E7CF-4596-89C0-8FC3B742680C}" destId="{4FDAF406-4AC8-4270-A512-7A6397BEB34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F26D63-FA53-45C4-8121-13F7E3841A71}"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2A7DAF3D-F3E0-4EB6-8E86-7B870D94663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Came into force on 29</a:t>
          </a:r>
          <a:r>
            <a:rPr lang="en-US" sz="2400" baseline="30000" dirty="0">
              <a:solidFill>
                <a:schemeClr val="tx1"/>
              </a:solidFill>
            </a:rPr>
            <a:t>th</a:t>
          </a:r>
          <a:r>
            <a:rPr lang="en-US" sz="2400" dirty="0">
              <a:solidFill>
                <a:schemeClr val="tx1"/>
              </a:solidFill>
            </a:rPr>
            <a:t> December 2015</a:t>
          </a:r>
        </a:p>
      </dgm:t>
    </dgm:pt>
    <dgm:pt modelId="{50AA8FE8-7FAF-454B-BD62-FA25645DFD34}" type="parTrans" cxnId="{7749EF43-437D-432D-9C92-B60855680ABA}">
      <dgm:prSet/>
      <dgm:spPr/>
      <dgm:t>
        <a:bodyPr/>
        <a:lstStyle/>
        <a:p>
          <a:endParaRPr lang="en-US"/>
        </a:p>
      </dgm:t>
    </dgm:pt>
    <dgm:pt modelId="{11DA4BB5-8AC2-4E75-8AA3-4FD431F43041}" type="sibTrans" cxnId="{7749EF43-437D-432D-9C92-B60855680ABA}">
      <dgm:prSet/>
      <dgm:spPr>
        <a:solidFill>
          <a:schemeClr val="accent2">
            <a:lumMod val="75000"/>
          </a:schemeClr>
        </a:solidFill>
        <a:ln>
          <a:solidFill>
            <a:schemeClr val="tx1"/>
          </a:solidFill>
        </a:ln>
      </dgm:spPr>
      <dgm:t>
        <a:bodyPr/>
        <a:lstStyle/>
        <a:p>
          <a:endParaRPr lang="en-US"/>
        </a:p>
      </dgm:t>
    </dgm:pt>
    <dgm:pt modelId="{939728EE-0D98-4523-A1E0-F067A3EB988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Amended by the Domestic Abuse Act 2021</a:t>
          </a:r>
        </a:p>
      </dgm:t>
    </dgm:pt>
    <dgm:pt modelId="{773C05BD-4630-4705-B875-6E91D49FD0FD}" type="parTrans" cxnId="{01E67C4F-774C-4A14-AB90-36F9C37C085B}">
      <dgm:prSet/>
      <dgm:spPr/>
      <dgm:t>
        <a:bodyPr/>
        <a:lstStyle/>
        <a:p>
          <a:endParaRPr lang="en-US"/>
        </a:p>
      </dgm:t>
    </dgm:pt>
    <dgm:pt modelId="{51ACDD31-1301-4D1B-8BB3-B5318E4FF09A}" type="sibTrans" cxnId="{01E67C4F-774C-4A14-AB90-36F9C37C085B}">
      <dgm:prSet/>
      <dgm:spPr>
        <a:solidFill>
          <a:schemeClr val="accent2">
            <a:lumMod val="75000"/>
          </a:schemeClr>
        </a:solidFill>
        <a:ln>
          <a:solidFill>
            <a:schemeClr val="tx1"/>
          </a:solidFill>
        </a:ln>
      </dgm:spPr>
      <dgm:t>
        <a:bodyPr/>
        <a:lstStyle/>
        <a:p>
          <a:endParaRPr lang="en-US"/>
        </a:p>
      </dgm:t>
    </dgm:pt>
    <dgm:pt modelId="{82E9F3B9-F883-4C80-ADB3-48D4AF5B1C3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Not retrospective</a:t>
          </a:r>
        </a:p>
      </dgm:t>
    </dgm:pt>
    <dgm:pt modelId="{F0B25CD9-C516-4B6D-AC0A-6CE268F53ACD}" type="parTrans" cxnId="{290619C9-3509-451F-B610-C39E5D037AA9}">
      <dgm:prSet/>
      <dgm:spPr/>
      <dgm:t>
        <a:bodyPr/>
        <a:lstStyle/>
        <a:p>
          <a:endParaRPr lang="en-US"/>
        </a:p>
      </dgm:t>
    </dgm:pt>
    <dgm:pt modelId="{590FB0C6-3525-47AF-ACD6-E605D9CDE7F0}" type="sibTrans" cxnId="{290619C9-3509-451F-B610-C39E5D037AA9}">
      <dgm:prSet/>
      <dgm:spPr>
        <a:solidFill>
          <a:schemeClr val="accent2">
            <a:lumMod val="75000"/>
          </a:schemeClr>
        </a:solidFill>
        <a:ln>
          <a:solidFill>
            <a:schemeClr val="tx1"/>
          </a:solidFill>
        </a:ln>
      </dgm:spPr>
      <dgm:t>
        <a:bodyPr/>
        <a:lstStyle/>
        <a:p>
          <a:endParaRPr lang="en-US"/>
        </a:p>
      </dgm:t>
    </dgm:pt>
    <dgm:pt modelId="{0823958C-F91E-4A51-8B44-78D24DCB49D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Antecedent can be included in statement as historical evidence</a:t>
          </a:r>
        </a:p>
      </dgm:t>
    </dgm:pt>
    <dgm:pt modelId="{B65E3138-1406-4B07-A383-93D562B9B61B}" type="parTrans" cxnId="{D173B4F6-6F71-4AE9-96D0-55772DB8D899}">
      <dgm:prSet/>
      <dgm:spPr/>
      <dgm:t>
        <a:bodyPr/>
        <a:lstStyle/>
        <a:p>
          <a:endParaRPr lang="en-US"/>
        </a:p>
      </dgm:t>
    </dgm:pt>
    <dgm:pt modelId="{15C78BFB-61C7-4179-B45A-9748D505EFEE}" type="sibTrans" cxnId="{D173B4F6-6F71-4AE9-96D0-55772DB8D899}">
      <dgm:prSet/>
      <dgm:spPr>
        <a:solidFill>
          <a:schemeClr val="accent2">
            <a:lumMod val="75000"/>
          </a:schemeClr>
        </a:solidFill>
        <a:ln>
          <a:solidFill>
            <a:schemeClr val="tx1"/>
          </a:solidFill>
        </a:ln>
      </dgm:spPr>
      <dgm:t>
        <a:bodyPr/>
        <a:lstStyle/>
        <a:p>
          <a:endParaRPr lang="en-US"/>
        </a:p>
      </dgm:t>
    </dgm:pt>
    <dgm:pt modelId="{B13912C3-2E6F-4BD4-8109-F52313663D4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CPS advise Bad Character Evidence</a:t>
          </a:r>
        </a:p>
      </dgm:t>
    </dgm:pt>
    <dgm:pt modelId="{ACF26412-AE46-4A22-ADB6-63358890723C}" type="parTrans" cxnId="{8E183B6F-E65A-4713-BE83-69C1EF458879}">
      <dgm:prSet/>
      <dgm:spPr/>
      <dgm:t>
        <a:bodyPr/>
        <a:lstStyle/>
        <a:p>
          <a:endParaRPr lang="en-US"/>
        </a:p>
      </dgm:t>
    </dgm:pt>
    <dgm:pt modelId="{6A7848FB-DC06-46E0-8814-4691D68BE95D}" type="sibTrans" cxnId="{8E183B6F-E65A-4713-BE83-69C1EF458879}">
      <dgm:prSet/>
      <dgm:spPr/>
      <dgm:t>
        <a:bodyPr/>
        <a:lstStyle/>
        <a:p>
          <a:endParaRPr lang="en-US"/>
        </a:p>
      </dgm:t>
    </dgm:pt>
    <dgm:pt modelId="{95C2752C-C15F-4D66-B5EE-16DCF987F2BE}" type="pres">
      <dgm:prSet presAssocID="{ADF26D63-FA53-45C4-8121-13F7E3841A71}" presName="diagram" presStyleCnt="0">
        <dgm:presLayoutVars>
          <dgm:dir/>
          <dgm:resizeHandles val="exact"/>
        </dgm:presLayoutVars>
      </dgm:prSet>
      <dgm:spPr/>
    </dgm:pt>
    <dgm:pt modelId="{CB6A4DAD-5543-4078-B92A-303CE2847B65}" type="pres">
      <dgm:prSet presAssocID="{2A7DAF3D-F3E0-4EB6-8E86-7B870D94663A}" presName="node" presStyleLbl="node1" presStyleIdx="0" presStyleCnt="5">
        <dgm:presLayoutVars>
          <dgm:bulletEnabled val="1"/>
        </dgm:presLayoutVars>
      </dgm:prSet>
      <dgm:spPr/>
    </dgm:pt>
    <dgm:pt modelId="{D68E8A71-B3DE-4B9B-967E-33090439A307}" type="pres">
      <dgm:prSet presAssocID="{11DA4BB5-8AC2-4E75-8AA3-4FD431F43041}" presName="sibTrans" presStyleLbl="sibTrans2D1" presStyleIdx="0" presStyleCnt="4"/>
      <dgm:spPr/>
    </dgm:pt>
    <dgm:pt modelId="{E6D5368F-9A1F-42D6-B0A6-A2854727E132}" type="pres">
      <dgm:prSet presAssocID="{11DA4BB5-8AC2-4E75-8AA3-4FD431F43041}" presName="connectorText" presStyleLbl="sibTrans2D1" presStyleIdx="0" presStyleCnt="4"/>
      <dgm:spPr/>
    </dgm:pt>
    <dgm:pt modelId="{BE265A53-2AA8-4F0D-8314-320A3229ED09}" type="pres">
      <dgm:prSet presAssocID="{939728EE-0D98-4523-A1E0-F067A3EB988D}" presName="node" presStyleLbl="node1" presStyleIdx="1" presStyleCnt="5">
        <dgm:presLayoutVars>
          <dgm:bulletEnabled val="1"/>
        </dgm:presLayoutVars>
      </dgm:prSet>
      <dgm:spPr/>
    </dgm:pt>
    <dgm:pt modelId="{1C8B7441-8575-478B-88ED-CF88E096C903}" type="pres">
      <dgm:prSet presAssocID="{51ACDD31-1301-4D1B-8BB3-B5318E4FF09A}" presName="sibTrans" presStyleLbl="sibTrans2D1" presStyleIdx="1" presStyleCnt="4"/>
      <dgm:spPr/>
    </dgm:pt>
    <dgm:pt modelId="{8097F85C-95CB-4DC7-A1BA-7BEE7AA077A2}" type="pres">
      <dgm:prSet presAssocID="{51ACDD31-1301-4D1B-8BB3-B5318E4FF09A}" presName="connectorText" presStyleLbl="sibTrans2D1" presStyleIdx="1" presStyleCnt="4"/>
      <dgm:spPr/>
    </dgm:pt>
    <dgm:pt modelId="{0AA13F5E-D4BC-4D58-85EC-10845556F626}" type="pres">
      <dgm:prSet presAssocID="{82E9F3B9-F883-4C80-ADB3-48D4AF5B1C35}" presName="node" presStyleLbl="node1" presStyleIdx="2" presStyleCnt="5">
        <dgm:presLayoutVars>
          <dgm:bulletEnabled val="1"/>
        </dgm:presLayoutVars>
      </dgm:prSet>
      <dgm:spPr/>
    </dgm:pt>
    <dgm:pt modelId="{F7965542-BC3C-4445-AC8D-3F617D11E956}" type="pres">
      <dgm:prSet presAssocID="{590FB0C6-3525-47AF-ACD6-E605D9CDE7F0}" presName="sibTrans" presStyleLbl="sibTrans2D1" presStyleIdx="2" presStyleCnt="4"/>
      <dgm:spPr/>
    </dgm:pt>
    <dgm:pt modelId="{7A82EEEA-1C4E-4661-87E1-866606E7A274}" type="pres">
      <dgm:prSet presAssocID="{590FB0C6-3525-47AF-ACD6-E605D9CDE7F0}" presName="connectorText" presStyleLbl="sibTrans2D1" presStyleIdx="2" presStyleCnt="4"/>
      <dgm:spPr/>
    </dgm:pt>
    <dgm:pt modelId="{B35636D8-B081-4091-B565-16C3515E75AB}" type="pres">
      <dgm:prSet presAssocID="{0823958C-F91E-4A51-8B44-78D24DCB49D2}" presName="node" presStyleLbl="node1" presStyleIdx="3" presStyleCnt="5">
        <dgm:presLayoutVars>
          <dgm:bulletEnabled val="1"/>
        </dgm:presLayoutVars>
      </dgm:prSet>
      <dgm:spPr/>
    </dgm:pt>
    <dgm:pt modelId="{589599AE-40BC-45C0-A88D-2E9BF502F514}" type="pres">
      <dgm:prSet presAssocID="{15C78BFB-61C7-4179-B45A-9748D505EFEE}" presName="sibTrans" presStyleLbl="sibTrans2D1" presStyleIdx="3" presStyleCnt="4"/>
      <dgm:spPr/>
    </dgm:pt>
    <dgm:pt modelId="{33647E60-C604-4217-90A7-A95E9828044A}" type="pres">
      <dgm:prSet presAssocID="{15C78BFB-61C7-4179-B45A-9748D505EFEE}" presName="connectorText" presStyleLbl="sibTrans2D1" presStyleIdx="3" presStyleCnt="4"/>
      <dgm:spPr/>
    </dgm:pt>
    <dgm:pt modelId="{417C7535-6FAE-4A84-9B6F-0BE24BCE3AA2}" type="pres">
      <dgm:prSet presAssocID="{B13912C3-2E6F-4BD4-8109-F52313663D41}" presName="node" presStyleLbl="node1" presStyleIdx="4" presStyleCnt="5">
        <dgm:presLayoutVars>
          <dgm:bulletEnabled val="1"/>
        </dgm:presLayoutVars>
      </dgm:prSet>
      <dgm:spPr/>
    </dgm:pt>
  </dgm:ptLst>
  <dgm:cxnLst>
    <dgm:cxn modelId="{7BE1F703-3603-471A-9292-2BFF1DF2CA27}" type="presOf" srcId="{ADF26D63-FA53-45C4-8121-13F7E3841A71}" destId="{95C2752C-C15F-4D66-B5EE-16DCF987F2BE}" srcOrd="0" destOrd="0" presId="urn:microsoft.com/office/officeart/2005/8/layout/process5"/>
    <dgm:cxn modelId="{E96F6018-26E0-4A0D-AD73-0F0B82314F2B}" type="presOf" srcId="{82E9F3B9-F883-4C80-ADB3-48D4AF5B1C35}" destId="{0AA13F5E-D4BC-4D58-85EC-10845556F626}" srcOrd="0" destOrd="0" presId="urn:microsoft.com/office/officeart/2005/8/layout/process5"/>
    <dgm:cxn modelId="{2C33481E-6412-4B27-AF26-4A7EBEE22E39}" type="presOf" srcId="{15C78BFB-61C7-4179-B45A-9748D505EFEE}" destId="{33647E60-C604-4217-90A7-A95E9828044A}" srcOrd="1" destOrd="0" presId="urn:microsoft.com/office/officeart/2005/8/layout/process5"/>
    <dgm:cxn modelId="{A4B9AD1E-6511-4229-B489-C98DB1D4CC16}" type="presOf" srcId="{590FB0C6-3525-47AF-ACD6-E605D9CDE7F0}" destId="{7A82EEEA-1C4E-4661-87E1-866606E7A274}" srcOrd="1" destOrd="0" presId="urn:microsoft.com/office/officeart/2005/8/layout/process5"/>
    <dgm:cxn modelId="{91C6A622-8E9F-4DF6-823A-84F8FE79E4BF}" type="presOf" srcId="{51ACDD31-1301-4D1B-8BB3-B5318E4FF09A}" destId="{8097F85C-95CB-4DC7-A1BA-7BEE7AA077A2}" srcOrd="1" destOrd="0" presId="urn:microsoft.com/office/officeart/2005/8/layout/process5"/>
    <dgm:cxn modelId="{3B9FE72C-B10A-4490-BDB1-3FEAFE70265A}" type="presOf" srcId="{2A7DAF3D-F3E0-4EB6-8E86-7B870D94663A}" destId="{CB6A4DAD-5543-4078-B92A-303CE2847B65}" srcOrd="0" destOrd="0" presId="urn:microsoft.com/office/officeart/2005/8/layout/process5"/>
    <dgm:cxn modelId="{7749EF43-437D-432D-9C92-B60855680ABA}" srcId="{ADF26D63-FA53-45C4-8121-13F7E3841A71}" destId="{2A7DAF3D-F3E0-4EB6-8E86-7B870D94663A}" srcOrd="0" destOrd="0" parTransId="{50AA8FE8-7FAF-454B-BD62-FA25645DFD34}" sibTransId="{11DA4BB5-8AC2-4E75-8AA3-4FD431F43041}"/>
    <dgm:cxn modelId="{8E183B6F-E65A-4713-BE83-69C1EF458879}" srcId="{ADF26D63-FA53-45C4-8121-13F7E3841A71}" destId="{B13912C3-2E6F-4BD4-8109-F52313663D41}" srcOrd="4" destOrd="0" parTransId="{ACF26412-AE46-4A22-ADB6-63358890723C}" sibTransId="{6A7848FB-DC06-46E0-8814-4691D68BE95D}"/>
    <dgm:cxn modelId="{01E67C4F-774C-4A14-AB90-36F9C37C085B}" srcId="{ADF26D63-FA53-45C4-8121-13F7E3841A71}" destId="{939728EE-0D98-4523-A1E0-F067A3EB988D}" srcOrd="1" destOrd="0" parTransId="{773C05BD-4630-4705-B875-6E91D49FD0FD}" sibTransId="{51ACDD31-1301-4D1B-8BB3-B5318E4FF09A}"/>
    <dgm:cxn modelId="{05CA599F-63CE-46AD-A869-B060B9BFDD68}" type="presOf" srcId="{11DA4BB5-8AC2-4E75-8AA3-4FD431F43041}" destId="{E6D5368F-9A1F-42D6-B0A6-A2854727E132}" srcOrd="1" destOrd="0" presId="urn:microsoft.com/office/officeart/2005/8/layout/process5"/>
    <dgm:cxn modelId="{AD12BAA2-4776-405E-8BFB-EF061FDE9286}" type="presOf" srcId="{0823958C-F91E-4A51-8B44-78D24DCB49D2}" destId="{B35636D8-B081-4091-B565-16C3515E75AB}" srcOrd="0" destOrd="0" presId="urn:microsoft.com/office/officeart/2005/8/layout/process5"/>
    <dgm:cxn modelId="{F0F771A6-C15B-4AF3-BAC2-166780CB7661}" type="presOf" srcId="{B13912C3-2E6F-4BD4-8109-F52313663D41}" destId="{417C7535-6FAE-4A84-9B6F-0BE24BCE3AA2}" srcOrd="0" destOrd="0" presId="urn:microsoft.com/office/officeart/2005/8/layout/process5"/>
    <dgm:cxn modelId="{020DDBAC-103A-48EA-8C6B-FF67D991EE52}" type="presOf" srcId="{15C78BFB-61C7-4179-B45A-9748D505EFEE}" destId="{589599AE-40BC-45C0-A88D-2E9BF502F514}" srcOrd="0" destOrd="0" presId="urn:microsoft.com/office/officeart/2005/8/layout/process5"/>
    <dgm:cxn modelId="{A89082B1-B629-4B0F-BAE6-474091E8ACE1}" type="presOf" srcId="{51ACDD31-1301-4D1B-8BB3-B5318E4FF09A}" destId="{1C8B7441-8575-478B-88ED-CF88E096C903}" srcOrd="0" destOrd="0" presId="urn:microsoft.com/office/officeart/2005/8/layout/process5"/>
    <dgm:cxn modelId="{9091E0B7-3B07-416E-B0FA-340366988087}" type="presOf" srcId="{11DA4BB5-8AC2-4E75-8AA3-4FD431F43041}" destId="{D68E8A71-B3DE-4B9B-967E-33090439A307}" srcOrd="0" destOrd="0" presId="urn:microsoft.com/office/officeart/2005/8/layout/process5"/>
    <dgm:cxn modelId="{396637BE-AA1D-43D9-BC8E-58485EEC9F9B}" type="presOf" srcId="{590FB0C6-3525-47AF-ACD6-E605D9CDE7F0}" destId="{F7965542-BC3C-4445-AC8D-3F617D11E956}" srcOrd="0" destOrd="0" presId="urn:microsoft.com/office/officeart/2005/8/layout/process5"/>
    <dgm:cxn modelId="{290619C9-3509-451F-B610-C39E5D037AA9}" srcId="{ADF26D63-FA53-45C4-8121-13F7E3841A71}" destId="{82E9F3B9-F883-4C80-ADB3-48D4AF5B1C35}" srcOrd="2" destOrd="0" parTransId="{F0B25CD9-C516-4B6D-AC0A-6CE268F53ACD}" sibTransId="{590FB0C6-3525-47AF-ACD6-E605D9CDE7F0}"/>
    <dgm:cxn modelId="{D173B4F6-6F71-4AE9-96D0-55772DB8D899}" srcId="{ADF26D63-FA53-45C4-8121-13F7E3841A71}" destId="{0823958C-F91E-4A51-8B44-78D24DCB49D2}" srcOrd="3" destOrd="0" parTransId="{B65E3138-1406-4B07-A383-93D562B9B61B}" sibTransId="{15C78BFB-61C7-4179-B45A-9748D505EFEE}"/>
    <dgm:cxn modelId="{ED3618F9-1D99-45E7-AB7A-7DEB251A0120}" type="presOf" srcId="{939728EE-0D98-4523-A1E0-F067A3EB988D}" destId="{BE265A53-2AA8-4F0D-8314-320A3229ED09}" srcOrd="0" destOrd="0" presId="urn:microsoft.com/office/officeart/2005/8/layout/process5"/>
    <dgm:cxn modelId="{AECC9D7A-90B0-425F-898B-3F3E1F977B20}" type="presParOf" srcId="{95C2752C-C15F-4D66-B5EE-16DCF987F2BE}" destId="{CB6A4DAD-5543-4078-B92A-303CE2847B65}" srcOrd="0" destOrd="0" presId="urn:microsoft.com/office/officeart/2005/8/layout/process5"/>
    <dgm:cxn modelId="{EB85F223-B275-4996-AE29-DCE801C0A4D6}" type="presParOf" srcId="{95C2752C-C15F-4D66-B5EE-16DCF987F2BE}" destId="{D68E8A71-B3DE-4B9B-967E-33090439A307}" srcOrd="1" destOrd="0" presId="urn:microsoft.com/office/officeart/2005/8/layout/process5"/>
    <dgm:cxn modelId="{2E8E9CD1-B9A0-4A40-BCA0-287B76212B39}" type="presParOf" srcId="{D68E8A71-B3DE-4B9B-967E-33090439A307}" destId="{E6D5368F-9A1F-42D6-B0A6-A2854727E132}" srcOrd="0" destOrd="0" presId="urn:microsoft.com/office/officeart/2005/8/layout/process5"/>
    <dgm:cxn modelId="{1F1C5BD6-DD3A-448D-B10E-7A6311F1E4D7}" type="presParOf" srcId="{95C2752C-C15F-4D66-B5EE-16DCF987F2BE}" destId="{BE265A53-2AA8-4F0D-8314-320A3229ED09}" srcOrd="2" destOrd="0" presId="urn:microsoft.com/office/officeart/2005/8/layout/process5"/>
    <dgm:cxn modelId="{05748B7F-1CC2-407D-B178-793447EF1C3B}" type="presParOf" srcId="{95C2752C-C15F-4D66-B5EE-16DCF987F2BE}" destId="{1C8B7441-8575-478B-88ED-CF88E096C903}" srcOrd="3" destOrd="0" presId="urn:microsoft.com/office/officeart/2005/8/layout/process5"/>
    <dgm:cxn modelId="{9029EE30-8004-4EA0-B86C-CD491D37C078}" type="presParOf" srcId="{1C8B7441-8575-478B-88ED-CF88E096C903}" destId="{8097F85C-95CB-4DC7-A1BA-7BEE7AA077A2}" srcOrd="0" destOrd="0" presId="urn:microsoft.com/office/officeart/2005/8/layout/process5"/>
    <dgm:cxn modelId="{2D41A91B-37EC-4501-B498-3DF6C5AE7277}" type="presParOf" srcId="{95C2752C-C15F-4D66-B5EE-16DCF987F2BE}" destId="{0AA13F5E-D4BC-4D58-85EC-10845556F626}" srcOrd="4" destOrd="0" presId="urn:microsoft.com/office/officeart/2005/8/layout/process5"/>
    <dgm:cxn modelId="{306405C6-DE65-4E8F-80D3-553FBA9CFF23}" type="presParOf" srcId="{95C2752C-C15F-4D66-B5EE-16DCF987F2BE}" destId="{F7965542-BC3C-4445-AC8D-3F617D11E956}" srcOrd="5" destOrd="0" presId="urn:microsoft.com/office/officeart/2005/8/layout/process5"/>
    <dgm:cxn modelId="{3C036E95-86C8-4B80-9C4F-0CB3D69AC573}" type="presParOf" srcId="{F7965542-BC3C-4445-AC8D-3F617D11E956}" destId="{7A82EEEA-1C4E-4661-87E1-866606E7A274}" srcOrd="0" destOrd="0" presId="urn:microsoft.com/office/officeart/2005/8/layout/process5"/>
    <dgm:cxn modelId="{ECDC5F32-1EB9-4E95-B6C0-6F3123B93288}" type="presParOf" srcId="{95C2752C-C15F-4D66-B5EE-16DCF987F2BE}" destId="{B35636D8-B081-4091-B565-16C3515E75AB}" srcOrd="6" destOrd="0" presId="urn:microsoft.com/office/officeart/2005/8/layout/process5"/>
    <dgm:cxn modelId="{E6F07777-A380-4B7F-9C77-D272D1895F76}" type="presParOf" srcId="{95C2752C-C15F-4D66-B5EE-16DCF987F2BE}" destId="{589599AE-40BC-45C0-A88D-2E9BF502F514}" srcOrd="7" destOrd="0" presId="urn:microsoft.com/office/officeart/2005/8/layout/process5"/>
    <dgm:cxn modelId="{4E4652E9-A622-46C9-9E6F-85C3FEC51F04}" type="presParOf" srcId="{589599AE-40BC-45C0-A88D-2E9BF502F514}" destId="{33647E60-C604-4217-90A7-A95E9828044A}" srcOrd="0" destOrd="0" presId="urn:microsoft.com/office/officeart/2005/8/layout/process5"/>
    <dgm:cxn modelId="{20E55A1C-7414-4845-AD7C-C08C7B1C64FB}" type="presParOf" srcId="{95C2752C-C15F-4D66-B5EE-16DCF987F2BE}" destId="{417C7535-6FAE-4A84-9B6F-0BE24BCE3AA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334E338C-6C02-4684-98C5-DDF338B2F4E4}">
      <dgm:prSet phldrT="[Text]" custT="1"/>
      <dgm:spPr>
        <a:solidFill>
          <a:schemeClr val="accent2">
            <a:lumMod val="60000"/>
            <a:lumOff val="40000"/>
          </a:schemeClr>
        </a:solidFill>
        <a:ln>
          <a:solidFill>
            <a:schemeClr val="tx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a:solidFill>
                <a:schemeClr val="tx1"/>
              </a:solidFill>
            </a:rPr>
            <a:t>(A) </a:t>
          </a:r>
          <a:r>
            <a:rPr lang="en-US" sz="2400" b="1" i="1" u="sng" dirty="0">
              <a:solidFill>
                <a:schemeClr val="tx1"/>
              </a:solidFill>
            </a:rPr>
            <a:t>repeatedly</a:t>
          </a:r>
          <a:r>
            <a:rPr lang="en-US" sz="2400" dirty="0">
              <a:solidFill>
                <a:schemeClr val="tx1"/>
              </a:solidFill>
            </a:rPr>
            <a:t> or </a:t>
          </a:r>
          <a:r>
            <a:rPr lang="en-US" sz="2400" b="1" i="1" u="sng" dirty="0">
              <a:solidFill>
                <a:schemeClr val="tx1"/>
              </a:solidFill>
            </a:rPr>
            <a:t>continuously</a:t>
          </a:r>
          <a:r>
            <a:rPr lang="en-US" sz="2400" dirty="0">
              <a:solidFill>
                <a:schemeClr val="tx1"/>
              </a:solidFill>
            </a:rPr>
            <a:t> engages in </a:t>
          </a:r>
          <a:r>
            <a:rPr lang="en-US" sz="2400" b="1" i="1" u="sng" dirty="0" err="1">
              <a:solidFill>
                <a:schemeClr val="tx1"/>
              </a:solidFill>
            </a:rPr>
            <a:t>behaviour</a:t>
          </a:r>
          <a:r>
            <a:rPr lang="en-US" sz="2400" b="1" i="1" u="sng" dirty="0">
              <a:solidFill>
                <a:schemeClr val="tx1"/>
              </a:solidFill>
            </a:rPr>
            <a:t> </a:t>
          </a:r>
          <a:r>
            <a:rPr lang="en-US" sz="2400" dirty="0">
              <a:solidFill>
                <a:schemeClr val="tx1"/>
              </a:solidFill>
            </a:rPr>
            <a:t>towards another person (B) that is </a:t>
          </a:r>
          <a:r>
            <a:rPr lang="en-US" sz="2400" b="1" i="1" u="sng" dirty="0">
              <a:solidFill>
                <a:schemeClr val="tx1"/>
              </a:solidFill>
            </a:rPr>
            <a:t>coercive</a:t>
          </a:r>
          <a:r>
            <a:rPr lang="en-US" sz="2400" dirty="0">
              <a:solidFill>
                <a:schemeClr val="tx1"/>
              </a:solidFill>
            </a:rPr>
            <a:t> or </a:t>
          </a:r>
          <a:r>
            <a:rPr lang="en-US" sz="2400" b="1" i="1" u="sng" dirty="0">
              <a:solidFill>
                <a:schemeClr val="tx1"/>
              </a:solidFill>
            </a:rPr>
            <a:t>controlling</a:t>
          </a:r>
          <a:r>
            <a:rPr lang="en-US" sz="2400" dirty="0">
              <a:solidFill>
                <a:schemeClr val="tx1"/>
              </a:solidFill>
            </a:rPr>
            <a:t> and </a:t>
          </a:r>
          <a:endParaRPr lang="en-US" sz="2400" b="1" i="1" u="sng" dirty="0">
            <a:solidFill>
              <a:schemeClr val="tx1"/>
            </a:solidFill>
          </a:endParaRPr>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a:solidFill>
          <a:schemeClr val="accent2">
            <a:lumMod val="75000"/>
          </a:schemeClr>
        </a:solidFill>
        <a:ln>
          <a:solidFill>
            <a:schemeClr val="tx1"/>
          </a:solidFill>
        </a:ln>
      </dgm:spPr>
      <dgm:t>
        <a:bodyPr/>
        <a:lstStyle/>
        <a:p>
          <a:endParaRPr lang="en-US">
            <a:solidFill>
              <a:schemeClr val="tx1"/>
            </a:solidFill>
          </a:endParaRPr>
        </a:p>
      </dgm:t>
    </dgm:pt>
    <dgm:pt modelId="{40D40C14-01F4-4ADE-88A7-574D55CED37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At the time of the </a:t>
          </a:r>
          <a:r>
            <a:rPr lang="en-US" sz="2400" dirty="0" err="1">
              <a:solidFill>
                <a:schemeClr val="tx1"/>
              </a:solidFill>
            </a:rPr>
            <a:t>behaviour</a:t>
          </a:r>
          <a:r>
            <a:rPr lang="en-US" sz="2400" dirty="0">
              <a:solidFill>
                <a:schemeClr val="tx1"/>
              </a:solidFill>
            </a:rPr>
            <a:t>, (A) and (B) are </a:t>
          </a:r>
          <a:r>
            <a:rPr lang="en-US" sz="2400" b="1" i="1" u="sng" dirty="0">
              <a:solidFill>
                <a:schemeClr val="tx1"/>
              </a:solidFill>
            </a:rPr>
            <a:t>personally connected</a:t>
          </a:r>
          <a:r>
            <a:rPr lang="en-US" sz="2400" dirty="0">
              <a:solidFill>
                <a:schemeClr val="tx1"/>
              </a:solidFill>
            </a:rPr>
            <a:t>,</a:t>
          </a:r>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a:solidFill>
          <a:schemeClr val="accent2">
            <a:lumMod val="75000"/>
          </a:schemeClr>
        </a:solidFill>
        <a:ln>
          <a:solidFill>
            <a:schemeClr val="tx1"/>
          </a:solidFill>
        </a:ln>
      </dgm:spPr>
      <dgm:t>
        <a:bodyPr/>
        <a:lstStyle/>
        <a:p>
          <a:endParaRPr lang="en-US"/>
        </a:p>
      </dgm:t>
    </dgm:pt>
    <dgm:pt modelId="{074CDBB6-DB87-4FAA-95F9-2FC5CA428488}">
      <dgm:prSet phldrT="[Text]" custT="1"/>
      <dgm:spPr>
        <a:solidFill>
          <a:schemeClr val="accent2">
            <a:lumMod val="60000"/>
            <a:lumOff val="40000"/>
          </a:schemeClr>
        </a:solidFill>
        <a:ln>
          <a:solidFill>
            <a:schemeClr val="tx1"/>
          </a:solidFill>
        </a:ln>
      </dgm:spPr>
      <dgm:t>
        <a:bodyPr/>
        <a:lstStyle/>
        <a:p>
          <a:r>
            <a:rPr lang="en-US" sz="2400" b="0" dirty="0">
              <a:solidFill>
                <a:schemeClr val="tx1"/>
              </a:solidFill>
            </a:rPr>
            <a:t>The </a:t>
          </a:r>
          <a:r>
            <a:rPr lang="en-US" sz="2400" b="0" dirty="0" err="1">
              <a:solidFill>
                <a:schemeClr val="tx1"/>
              </a:solidFill>
            </a:rPr>
            <a:t>behaviour</a:t>
          </a:r>
          <a:r>
            <a:rPr lang="en-US" sz="2400" b="0" dirty="0">
              <a:solidFill>
                <a:schemeClr val="tx1"/>
              </a:solidFill>
            </a:rPr>
            <a:t> has a </a:t>
          </a:r>
          <a:r>
            <a:rPr lang="en-US" sz="2400" b="1" i="1" u="sng" dirty="0">
              <a:solidFill>
                <a:schemeClr val="tx1"/>
              </a:solidFill>
            </a:rPr>
            <a:t>serious effect </a:t>
          </a:r>
          <a:r>
            <a:rPr lang="en-US" sz="2400" b="0" dirty="0">
              <a:solidFill>
                <a:schemeClr val="tx1"/>
              </a:solidFill>
            </a:rPr>
            <a:t>on (B), and</a:t>
          </a:r>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a:solidFill>
          <a:schemeClr val="accent2">
            <a:lumMod val="75000"/>
          </a:schemeClr>
        </a:solidFill>
        <a:ln>
          <a:solidFill>
            <a:schemeClr val="tx1"/>
          </a:solidFill>
        </a:ln>
      </dgm:spPr>
      <dgm:t>
        <a:bodyPr/>
        <a:lstStyle/>
        <a:p>
          <a:endParaRPr lang="en-US"/>
        </a:p>
      </dgm:t>
    </dgm:pt>
    <dgm:pt modelId="{CCBA6B44-5568-470B-A81A-18423AD5033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a:t>
          </a:r>
          <a:r>
            <a:rPr lang="en-US" sz="2400" b="1" i="1" u="sng" dirty="0">
              <a:solidFill>
                <a:schemeClr val="tx1"/>
              </a:solidFill>
            </a:rPr>
            <a:t>knows</a:t>
          </a:r>
          <a:r>
            <a:rPr lang="en-US" sz="2400" dirty="0">
              <a:solidFill>
                <a:schemeClr val="tx1"/>
              </a:solidFill>
            </a:rPr>
            <a:t> or </a:t>
          </a:r>
          <a:r>
            <a:rPr lang="en-US" sz="2400" b="1" i="1" u="sng" dirty="0">
              <a:solidFill>
                <a:schemeClr val="tx1"/>
              </a:solidFill>
            </a:rPr>
            <a:t>ought to know </a:t>
          </a:r>
          <a:r>
            <a:rPr lang="en-US" sz="2400" dirty="0">
              <a:solidFill>
                <a:schemeClr val="tx1"/>
              </a:solidFill>
            </a:rPr>
            <a:t>that the </a:t>
          </a:r>
          <a:r>
            <a:rPr lang="en-US" sz="2400" dirty="0" err="1">
              <a:solidFill>
                <a:schemeClr val="tx1"/>
              </a:solidFill>
            </a:rPr>
            <a:t>behaviour</a:t>
          </a:r>
          <a:r>
            <a:rPr lang="en-US" sz="2400" dirty="0">
              <a:solidFill>
                <a:schemeClr val="tx1"/>
              </a:solidFill>
            </a:rPr>
            <a:t> will have a serious effect on (B)</a:t>
          </a:r>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E7A8D4-FCCE-40B3-9DD4-7793C50FBEE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D6743891-C301-47FC-BCBE-288C816BE7B1}">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Dependent/ Subordinate</a:t>
          </a:r>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a:solidFill>
          <a:schemeClr val="accent2">
            <a:lumMod val="75000"/>
          </a:schemeClr>
        </a:solidFill>
        <a:ln>
          <a:solidFill>
            <a:schemeClr val="tx1"/>
          </a:solidFill>
        </a:ln>
      </dgm:spPr>
      <dgm:t>
        <a:bodyPr/>
        <a:lstStyle/>
        <a:p>
          <a:endParaRPr lang="en-US"/>
        </a:p>
      </dgm:t>
    </dgm:pt>
    <dgm:pt modelId="{96FCAB61-9DFC-46B9-A7BE-272D24B14DFF}">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Isolating</a:t>
          </a:r>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a:solidFill>
          <a:schemeClr val="accent2">
            <a:lumMod val="75000"/>
          </a:schemeClr>
        </a:solidFill>
        <a:ln>
          <a:solidFill>
            <a:schemeClr val="tx1"/>
          </a:solidFill>
        </a:ln>
      </dgm:spPr>
      <dgm:t>
        <a:bodyPr/>
        <a:lstStyle/>
        <a:p>
          <a:endParaRPr lang="en-US"/>
        </a:p>
      </dgm:t>
    </dgm:pt>
    <dgm:pt modelId="{884E112C-BE88-49E0-AD96-9D1F7111763F}">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Fear of/ or actual violence</a:t>
          </a:r>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a:solidFill>
          <a:schemeClr val="accent2">
            <a:lumMod val="75000"/>
          </a:schemeClr>
        </a:solidFill>
        <a:ln>
          <a:solidFill>
            <a:schemeClr val="tx1"/>
          </a:solidFill>
        </a:ln>
      </dgm:spPr>
      <dgm:t>
        <a:bodyPr/>
        <a:lstStyle/>
        <a:p>
          <a:endParaRPr lang="en-US"/>
        </a:p>
      </dgm:t>
    </dgm:pt>
    <dgm:pt modelId="{17FAD290-E280-4D95-8552-B4D09C639D28}">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Fear consequences of Victim’s </a:t>
          </a:r>
          <a:r>
            <a:rPr lang="en-US" sz="2000" dirty="0" err="1">
              <a:solidFill>
                <a:schemeClr val="tx1"/>
              </a:solidFill>
            </a:rPr>
            <a:t>behaviour</a:t>
          </a:r>
          <a:endParaRPr lang="en-US" sz="2000" dirty="0">
            <a:solidFill>
              <a:schemeClr val="tx1"/>
            </a:solidFill>
          </a:endParaRPr>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a:solidFill>
          <a:schemeClr val="accent2">
            <a:lumMod val="75000"/>
          </a:schemeClr>
        </a:solidFill>
        <a:ln>
          <a:solidFill>
            <a:schemeClr val="tx1"/>
          </a:solidFill>
        </a:ln>
      </dgm:spPr>
      <dgm:t>
        <a:bodyPr/>
        <a:lstStyle/>
        <a:p>
          <a:endParaRPr lang="en-US"/>
        </a:p>
      </dgm:t>
    </dgm:pt>
    <dgm:pt modelId="{091EC8C0-8373-481D-BD11-924AB596B954}">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Humiliate, harm, punish, frighten</a:t>
          </a:r>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E3E537FD-4612-44BF-9AF8-98F81939042D}" type="pres">
      <dgm:prSet presAssocID="{9EE7A8D4-FCCE-40B3-9DD4-7793C50FBEE2}" presName="Name0" presStyleCnt="0">
        <dgm:presLayoutVars>
          <dgm:dir/>
          <dgm:resizeHandles val="exact"/>
        </dgm:presLayoutVars>
      </dgm:prSet>
      <dgm:spPr/>
    </dgm:pt>
    <dgm:pt modelId="{07D82E25-68C8-4DAE-B48A-2E287FFD925D}" type="pres">
      <dgm:prSet presAssocID="{D6743891-C301-47FC-BCBE-288C816BE7B1}" presName="node" presStyleLbl="node1" presStyleIdx="0" presStyleCnt="5">
        <dgm:presLayoutVars>
          <dgm:bulletEnabled val="1"/>
        </dgm:presLayoutVars>
      </dgm:prSet>
      <dgm:spPr/>
    </dgm:pt>
    <dgm:pt modelId="{8B7B6B7B-1033-48D6-AD4B-C09207AF618F}" type="pres">
      <dgm:prSet presAssocID="{CE1E8233-BB89-479D-AB5D-9AD6EA3D6A4E}" presName="sibTrans" presStyleLbl="sibTrans2D1" presStyleIdx="0" presStyleCnt="4"/>
      <dgm:spPr/>
    </dgm:pt>
    <dgm:pt modelId="{587D0A40-896B-43AF-9A9A-927A65588202}" type="pres">
      <dgm:prSet presAssocID="{CE1E8233-BB89-479D-AB5D-9AD6EA3D6A4E}" presName="connectorText" presStyleLbl="sibTrans2D1" presStyleIdx="0" presStyleCnt="4"/>
      <dgm:spPr/>
    </dgm:pt>
    <dgm:pt modelId="{65960839-F50C-41B3-A46C-2F1000A7FFF1}" type="pres">
      <dgm:prSet presAssocID="{96FCAB61-9DFC-46B9-A7BE-272D24B14DFF}" presName="node" presStyleLbl="node1" presStyleIdx="1" presStyleCnt="5">
        <dgm:presLayoutVars>
          <dgm:bulletEnabled val="1"/>
        </dgm:presLayoutVars>
      </dgm:prSet>
      <dgm:spPr/>
    </dgm:pt>
    <dgm:pt modelId="{251BC726-2EB4-4BE1-9064-2AA0E656919E}" type="pres">
      <dgm:prSet presAssocID="{A63EB1BC-63FD-4C80-B672-0CCBD30F5F1A}" presName="sibTrans" presStyleLbl="sibTrans2D1" presStyleIdx="1" presStyleCnt="4"/>
      <dgm:spPr/>
    </dgm:pt>
    <dgm:pt modelId="{449BF447-6977-4FDB-B8A8-63E8CA127B91}" type="pres">
      <dgm:prSet presAssocID="{A63EB1BC-63FD-4C80-B672-0CCBD30F5F1A}" presName="connectorText" presStyleLbl="sibTrans2D1" presStyleIdx="1" presStyleCnt="4"/>
      <dgm:spPr/>
    </dgm:pt>
    <dgm:pt modelId="{B0224E95-DA86-484E-9A7D-45126306BCBD}" type="pres">
      <dgm:prSet presAssocID="{884E112C-BE88-49E0-AD96-9D1F7111763F}" presName="node" presStyleLbl="node1" presStyleIdx="2" presStyleCnt="5">
        <dgm:presLayoutVars>
          <dgm:bulletEnabled val="1"/>
        </dgm:presLayoutVars>
      </dgm:prSet>
      <dgm:spPr/>
    </dgm:pt>
    <dgm:pt modelId="{3A34299E-49DD-45E1-A035-476CDFF99E9A}" type="pres">
      <dgm:prSet presAssocID="{FEF3207C-EAA9-46AE-BF98-F6709385A4F8}" presName="sibTrans" presStyleLbl="sibTrans2D1" presStyleIdx="2" presStyleCnt="4"/>
      <dgm:spPr/>
    </dgm:pt>
    <dgm:pt modelId="{EA46C081-AF8A-4379-9818-6860042BB476}" type="pres">
      <dgm:prSet presAssocID="{FEF3207C-EAA9-46AE-BF98-F6709385A4F8}" presName="connectorText" presStyleLbl="sibTrans2D1" presStyleIdx="2" presStyleCnt="4"/>
      <dgm:spPr/>
    </dgm:pt>
    <dgm:pt modelId="{D533AF66-1B87-4FAB-97F5-FE225DAD61BB}" type="pres">
      <dgm:prSet presAssocID="{17FAD290-E280-4D95-8552-B4D09C639D28}" presName="node" presStyleLbl="node1" presStyleIdx="3" presStyleCnt="5">
        <dgm:presLayoutVars>
          <dgm:bulletEnabled val="1"/>
        </dgm:presLayoutVars>
      </dgm:prSet>
      <dgm:spPr/>
    </dgm:pt>
    <dgm:pt modelId="{3C265039-D74C-43B3-B397-08F86F67EAD5}" type="pres">
      <dgm:prSet presAssocID="{581E3809-C2C8-4D63-8419-DD5CE32556C6}" presName="sibTrans" presStyleLbl="sibTrans2D1" presStyleIdx="3" presStyleCnt="4"/>
      <dgm:spPr/>
    </dgm:pt>
    <dgm:pt modelId="{51AE29CB-F6C8-4866-9639-C6C35A0A5D4D}" type="pres">
      <dgm:prSet presAssocID="{581E3809-C2C8-4D63-8419-DD5CE32556C6}" presName="connectorText" presStyleLbl="sibTrans2D1" presStyleIdx="3" presStyleCnt="4"/>
      <dgm:spPr/>
    </dgm:pt>
    <dgm:pt modelId="{79E4F1ED-7ABF-4E71-B674-8441F47810DE}" type="pres">
      <dgm:prSet presAssocID="{091EC8C0-8373-481D-BD11-924AB596B954}" presName="node" presStyleLbl="node1" presStyleIdx="4" presStyleCnt="5">
        <dgm:presLayoutVars>
          <dgm:bulletEnabled val="1"/>
        </dgm:presLayoutVars>
      </dgm:prSet>
      <dgm:spPr/>
    </dgm:pt>
  </dgm:ptLst>
  <dgm:cxnLst>
    <dgm:cxn modelId="{83A4141D-CA38-4E48-93AB-E118EAD343FC}" type="presOf" srcId="{FEF3207C-EAA9-46AE-BF98-F6709385A4F8}" destId="{3A34299E-49DD-45E1-A035-476CDFF99E9A}" srcOrd="0" destOrd="0" presId="urn:microsoft.com/office/officeart/2005/8/layout/process1"/>
    <dgm:cxn modelId="{977FF521-0C74-4FBF-A443-D4841BA40DA4}" type="presOf" srcId="{CE1E8233-BB89-479D-AB5D-9AD6EA3D6A4E}" destId="{587D0A40-896B-43AF-9A9A-927A65588202}" srcOrd="1" destOrd="0" presId="urn:microsoft.com/office/officeart/2005/8/layout/process1"/>
    <dgm:cxn modelId="{6AECA82C-5286-409D-9C92-FD61CB5199F8}" type="presOf" srcId="{D6743891-C301-47FC-BCBE-288C816BE7B1}" destId="{07D82E25-68C8-4DAE-B48A-2E287FFD925D}" srcOrd="0" destOrd="0" presId="urn:microsoft.com/office/officeart/2005/8/layout/process1"/>
    <dgm:cxn modelId="{74AC676C-67A8-421C-9DB5-3905635C8837}" srcId="{9EE7A8D4-FCCE-40B3-9DD4-7793C50FBEE2}" destId="{D6743891-C301-47FC-BCBE-288C816BE7B1}" srcOrd="0" destOrd="0" parTransId="{7F368B74-30B7-4017-AA1A-2635E2CFA519}" sibTransId="{CE1E8233-BB89-479D-AB5D-9AD6EA3D6A4E}"/>
    <dgm:cxn modelId="{79268A76-D096-4CCB-9B24-AA696D2C986D}" type="presOf" srcId="{884E112C-BE88-49E0-AD96-9D1F7111763F}" destId="{B0224E95-DA86-484E-9A7D-45126306BCBD}" srcOrd="0" destOrd="0" presId="urn:microsoft.com/office/officeart/2005/8/layout/process1"/>
    <dgm:cxn modelId="{47493D5A-702E-4045-9155-503EBF7CDA33}" type="presOf" srcId="{9EE7A8D4-FCCE-40B3-9DD4-7793C50FBEE2}" destId="{E3E537FD-4612-44BF-9AF8-98F81939042D}" srcOrd="0" destOrd="0" presId="urn:microsoft.com/office/officeart/2005/8/layout/process1"/>
    <dgm:cxn modelId="{8389BF95-3DBB-4C9C-98B0-2FD162A4528E}" type="presOf" srcId="{17FAD290-E280-4D95-8552-B4D09C639D28}" destId="{D533AF66-1B87-4FAB-97F5-FE225DAD61BB}" srcOrd="0" destOrd="0" presId="urn:microsoft.com/office/officeart/2005/8/layout/process1"/>
    <dgm:cxn modelId="{9AFE93A0-FEFC-40E8-9C98-7F5409619F28}" type="presOf" srcId="{091EC8C0-8373-481D-BD11-924AB596B954}" destId="{79E4F1ED-7ABF-4E71-B674-8441F47810DE}" srcOrd="0" destOrd="0" presId="urn:microsoft.com/office/officeart/2005/8/layout/process1"/>
    <dgm:cxn modelId="{C2636EB1-8AED-45B9-A494-BF84B52BFDF2}" type="presOf" srcId="{581E3809-C2C8-4D63-8419-DD5CE32556C6}" destId="{3C265039-D74C-43B3-B397-08F86F67EAD5}" srcOrd="0" destOrd="0" presId="urn:microsoft.com/office/officeart/2005/8/layout/process1"/>
    <dgm:cxn modelId="{1F04B1B5-68B8-4833-842A-9CA40AC737EA}" type="presOf" srcId="{FEF3207C-EAA9-46AE-BF98-F6709385A4F8}" destId="{EA46C081-AF8A-4379-9818-6860042BB476}" srcOrd="1" destOrd="0" presId="urn:microsoft.com/office/officeart/2005/8/layout/process1"/>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B0ABAED3-2FA6-40B9-B823-D41CBC9BF115}" type="presOf" srcId="{96FCAB61-9DFC-46B9-A7BE-272D24B14DFF}" destId="{65960839-F50C-41B3-A46C-2F1000A7FFF1}" srcOrd="0" destOrd="0" presId="urn:microsoft.com/office/officeart/2005/8/layout/process1"/>
    <dgm:cxn modelId="{765265D9-E98A-4581-8180-7882C1E86DB6}" type="presOf" srcId="{A63EB1BC-63FD-4C80-B672-0CCBD30F5F1A}" destId="{251BC726-2EB4-4BE1-9064-2AA0E656919E}" srcOrd="0" destOrd="0" presId="urn:microsoft.com/office/officeart/2005/8/layout/process1"/>
    <dgm:cxn modelId="{0AE1B8E5-6515-4252-B281-5D49F5B836B3}" srcId="{9EE7A8D4-FCCE-40B3-9DD4-7793C50FBEE2}" destId="{17FAD290-E280-4D95-8552-B4D09C639D28}" srcOrd="3" destOrd="0" parTransId="{5C63A125-8957-4167-8CBE-3497C8CEB484}" sibTransId="{581E3809-C2C8-4D63-8419-DD5CE32556C6}"/>
    <dgm:cxn modelId="{AE6E94F6-1AFE-415A-B161-A2DCC4C2981B}" type="presOf" srcId="{581E3809-C2C8-4D63-8419-DD5CE32556C6}" destId="{51AE29CB-F6C8-4866-9639-C6C35A0A5D4D}" srcOrd="1" destOrd="0" presId="urn:microsoft.com/office/officeart/2005/8/layout/process1"/>
    <dgm:cxn modelId="{D85493F9-6CAD-4E2A-AC42-012F74AF097A}" type="presOf" srcId="{A63EB1BC-63FD-4C80-B672-0CCBD30F5F1A}" destId="{449BF447-6977-4FDB-B8A8-63E8CA127B91}" srcOrd="1" destOrd="0" presId="urn:microsoft.com/office/officeart/2005/8/layout/process1"/>
    <dgm:cxn modelId="{D92E87FB-0ABA-44FA-AD95-E086DDDBBCE2}" type="presOf" srcId="{CE1E8233-BB89-479D-AB5D-9AD6EA3D6A4E}" destId="{8B7B6B7B-1033-48D6-AD4B-C09207AF618F}" srcOrd="0" destOrd="0" presId="urn:microsoft.com/office/officeart/2005/8/layout/process1"/>
    <dgm:cxn modelId="{A1DD5EFD-F623-4B05-A36D-B9277D002C5D}" srcId="{9EE7A8D4-FCCE-40B3-9DD4-7793C50FBEE2}" destId="{96FCAB61-9DFC-46B9-A7BE-272D24B14DFF}" srcOrd="1" destOrd="0" parTransId="{6A1B2B99-E5A2-41DA-8C92-7C819EA81AEC}" sibTransId="{A63EB1BC-63FD-4C80-B672-0CCBD30F5F1A}"/>
    <dgm:cxn modelId="{E31C701A-C0C3-4E58-90FB-8A49E2A4CB8C}" type="presParOf" srcId="{E3E537FD-4612-44BF-9AF8-98F81939042D}" destId="{07D82E25-68C8-4DAE-B48A-2E287FFD925D}" srcOrd="0" destOrd="0" presId="urn:microsoft.com/office/officeart/2005/8/layout/process1"/>
    <dgm:cxn modelId="{7BC09477-1B2B-4C90-A66A-F9338BAD4F47}" type="presParOf" srcId="{E3E537FD-4612-44BF-9AF8-98F81939042D}" destId="{8B7B6B7B-1033-48D6-AD4B-C09207AF618F}" srcOrd="1" destOrd="0" presId="urn:microsoft.com/office/officeart/2005/8/layout/process1"/>
    <dgm:cxn modelId="{5B106191-BF26-4D27-AEA1-9C4802D3A7B6}" type="presParOf" srcId="{8B7B6B7B-1033-48D6-AD4B-C09207AF618F}" destId="{587D0A40-896B-43AF-9A9A-927A65588202}" srcOrd="0" destOrd="0" presId="urn:microsoft.com/office/officeart/2005/8/layout/process1"/>
    <dgm:cxn modelId="{65D14554-A1B6-4E35-B5F0-C5F0F7B8664A}" type="presParOf" srcId="{E3E537FD-4612-44BF-9AF8-98F81939042D}" destId="{65960839-F50C-41B3-A46C-2F1000A7FFF1}" srcOrd="2" destOrd="0" presId="urn:microsoft.com/office/officeart/2005/8/layout/process1"/>
    <dgm:cxn modelId="{724401FB-A4EB-44EB-B846-901B29CC22A4}" type="presParOf" srcId="{E3E537FD-4612-44BF-9AF8-98F81939042D}" destId="{251BC726-2EB4-4BE1-9064-2AA0E656919E}" srcOrd="3" destOrd="0" presId="urn:microsoft.com/office/officeart/2005/8/layout/process1"/>
    <dgm:cxn modelId="{05E91161-DCC3-4FBE-9B55-AF776E5B9270}" type="presParOf" srcId="{251BC726-2EB4-4BE1-9064-2AA0E656919E}" destId="{449BF447-6977-4FDB-B8A8-63E8CA127B91}" srcOrd="0" destOrd="0" presId="urn:microsoft.com/office/officeart/2005/8/layout/process1"/>
    <dgm:cxn modelId="{AB017A26-19DB-4B8B-A9D4-CF92E5B921BA}" type="presParOf" srcId="{E3E537FD-4612-44BF-9AF8-98F81939042D}" destId="{B0224E95-DA86-484E-9A7D-45126306BCBD}" srcOrd="4" destOrd="0" presId="urn:microsoft.com/office/officeart/2005/8/layout/process1"/>
    <dgm:cxn modelId="{210E8268-B717-4B71-9F1A-815DFA0E3049}" type="presParOf" srcId="{E3E537FD-4612-44BF-9AF8-98F81939042D}" destId="{3A34299E-49DD-45E1-A035-476CDFF99E9A}" srcOrd="5" destOrd="0" presId="urn:microsoft.com/office/officeart/2005/8/layout/process1"/>
    <dgm:cxn modelId="{27C3AA40-875E-4B5B-B202-47B0154904C4}" type="presParOf" srcId="{3A34299E-49DD-45E1-A035-476CDFF99E9A}" destId="{EA46C081-AF8A-4379-9818-6860042BB476}" srcOrd="0" destOrd="0" presId="urn:microsoft.com/office/officeart/2005/8/layout/process1"/>
    <dgm:cxn modelId="{81FD9714-AD3F-4B7F-B58D-46D47A6F7446}" type="presParOf" srcId="{E3E537FD-4612-44BF-9AF8-98F81939042D}" destId="{D533AF66-1B87-4FAB-97F5-FE225DAD61BB}" srcOrd="6" destOrd="0" presId="urn:microsoft.com/office/officeart/2005/8/layout/process1"/>
    <dgm:cxn modelId="{ED1C0902-4736-4004-B2D5-7A7792B05BA5}" type="presParOf" srcId="{E3E537FD-4612-44BF-9AF8-98F81939042D}" destId="{3C265039-D74C-43B3-B397-08F86F67EAD5}" srcOrd="7" destOrd="0" presId="urn:microsoft.com/office/officeart/2005/8/layout/process1"/>
    <dgm:cxn modelId="{BA72461D-24B6-4122-8FEE-7524F7204DD8}" type="presParOf" srcId="{3C265039-D74C-43B3-B397-08F86F67EAD5}" destId="{51AE29CB-F6C8-4866-9639-C6C35A0A5D4D}" srcOrd="0" destOrd="0" presId="urn:microsoft.com/office/officeart/2005/8/layout/process1"/>
    <dgm:cxn modelId="{FA73B08E-6532-4EEB-9D9A-D45711A98EE5}" type="presParOf" srcId="{E3E537FD-4612-44BF-9AF8-98F81939042D}" destId="{79E4F1ED-7ABF-4E71-B674-8441F47810DE}"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7EFBD78-DE1D-4A67-AA48-58682886091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B1A7C41-9B15-4C24-A4DB-412B7ECD7C8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They are, or have been married to or have been civil partners of each other</a:t>
          </a:r>
        </a:p>
      </dgm:t>
    </dgm:pt>
    <dgm:pt modelId="{B603E22A-B43C-4C0D-910D-90D2A2B61FF1}" type="parTrans" cxnId="{F027A9B5-AF9B-4384-80DC-8F0BBC5CE706}">
      <dgm:prSet/>
      <dgm:spPr/>
      <dgm:t>
        <a:bodyPr/>
        <a:lstStyle/>
        <a:p>
          <a:endParaRPr lang="en-US"/>
        </a:p>
      </dgm:t>
    </dgm:pt>
    <dgm:pt modelId="{038F0AC9-7F9E-4BF3-BA8E-DB07A62AE261}" type="sibTrans" cxnId="{F027A9B5-AF9B-4384-80DC-8F0BBC5CE706}">
      <dgm:prSet/>
      <dgm:spPr>
        <a:solidFill>
          <a:schemeClr val="accent2">
            <a:lumMod val="75000"/>
          </a:schemeClr>
        </a:solidFill>
        <a:ln>
          <a:solidFill>
            <a:schemeClr val="tx1"/>
          </a:solidFill>
        </a:ln>
      </dgm:spPr>
      <dgm:t>
        <a:bodyPr/>
        <a:lstStyle/>
        <a:p>
          <a:endParaRPr lang="en-US"/>
        </a:p>
      </dgm:t>
    </dgm:pt>
    <dgm:pt modelId="{8EB0AB05-FAD7-4F72-BE2B-7F31DA723E1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They have agreed to marry each other or enter into a civil partnership agreement</a:t>
          </a:r>
        </a:p>
      </dgm:t>
    </dgm:pt>
    <dgm:pt modelId="{5D36C3A1-1448-43D0-9241-537764AE43BC}" type="parTrans" cxnId="{04DF2631-3CBF-4E15-BE41-F3D8F4FFE88F}">
      <dgm:prSet/>
      <dgm:spPr/>
      <dgm:t>
        <a:bodyPr/>
        <a:lstStyle/>
        <a:p>
          <a:endParaRPr lang="en-US"/>
        </a:p>
      </dgm:t>
    </dgm:pt>
    <dgm:pt modelId="{3DD9046F-5BAB-4ED4-A74C-26C7073118BF}" type="sibTrans" cxnId="{04DF2631-3CBF-4E15-BE41-F3D8F4FFE88F}">
      <dgm:prSet/>
      <dgm:spPr>
        <a:solidFill>
          <a:schemeClr val="accent2">
            <a:lumMod val="75000"/>
          </a:schemeClr>
        </a:solidFill>
        <a:ln>
          <a:solidFill>
            <a:schemeClr val="tx1"/>
          </a:solidFill>
        </a:ln>
      </dgm:spPr>
      <dgm:t>
        <a:bodyPr/>
        <a:lstStyle/>
        <a:p>
          <a:endParaRPr lang="en-US"/>
        </a:p>
      </dgm:t>
    </dgm:pt>
    <dgm:pt modelId="{8687587E-D242-463D-8AAD-CFEC166FA02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They are, or have been in an intimate personal relationship with each other</a:t>
          </a:r>
        </a:p>
      </dgm:t>
    </dgm:pt>
    <dgm:pt modelId="{C2C9C8DF-5EC3-4086-8C87-A39EBB3D3B48}" type="parTrans" cxnId="{38EB65C4-516D-474C-A30F-BCF84BD96E9D}">
      <dgm:prSet/>
      <dgm:spPr/>
      <dgm:t>
        <a:bodyPr/>
        <a:lstStyle/>
        <a:p>
          <a:endParaRPr lang="en-US"/>
        </a:p>
      </dgm:t>
    </dgm:pt>
    <dgm:pt modelId="{8D951EF3-5684-48A8-A7F8-BAB85A7E00D2}" type="sibTrans" cxnId="{38EB65C4-516D-474C-A30F-BCF84BD96E9D}">
      <dgm:prSet/>
      <dgm:spPr>
        <a:solidFill>
          <a:schemeClr val="accent2">
            <a:lumMod val="75000"/>
          </a:schemeClr>
        </a:solidFill>
        <a:ln>
          <a:solidFill>
            <a:schemeClr val="tx1"/>
          </a:solidFill>
        </a:ln>
      </dgm:spPr>
      <dgm:t>
        <a:bodyPr/>
        <a:lstStyle/>
        <a:p>
          <a:endParaRPr lang="en-US"/>
        </a:p>
      </dgm:t>
    </dgm:pt>
    <dgm:pt modelId="{16746D20-08E2-46A1-90DC-041497A136D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They have, or there has been a time when they each have had, a parental relationship in relation to the same child</a:t>
          </a:r>
        </a:p>
      </dgm:t>
    </dgm:pt>
    <dgm:pt modelId="{17B8D18F-A00C-4304-9535-C5B67CC2115D}" type="parTrans" cxnId="{B4F0168E-78AA-49FC-A62A-313C1353E5F7}">
      <dgm:prSet/>
      <dgm:spPr/>
      <dgm:t>
        <a:bodyPr/>
        <a:lstStyle/>
        <a:p>
          <a:endParaRPr lang="en-US"/>
        </a:p>
      </dgm:t>
    </dgm:pt>
    <dgm:pt modelId="{A70A829D-13F2-44C8-882E-9A7BCA1927B9}" type="sibTrans" cxnId="{B4F0168E-78AA-49FC-A62A-313C1353E5F7}">
      <dgm:prSet/>
      <dgm:spPr>
        <a:solidFill>
          <a:schemeClr val="accent2">
            <a:lumMod val="75000"/>
          </a:schemeClr>
        </a:solidFill>
        <a:ln>
          <a:solidFill>
            <a:schemeClr val="tx1"/>
          </a:solidFill>
        </a:ln>
      </dgm:spPr>
      <dgm:t>
        <a:bodyPr/>
        <a:lstStyle/>
        <a:p>
          <a:endParaRPr lang="en-US"/>
        </a:p>
      </dgm:t>
    </dgm:pt>
    <dgm:pt modelId="{F019277D-B541-4D60-B31E-CB26D5C3E5D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They are relatives</a:t>
          </a:r>
        </a:p>
      </dgm:t>
    </dgm:pt>
    <dgm:pt modelId="{751C9011-14D5-4BE9-A094-819CA67C9453}" type="parTrans" cxnId="{A4718077-57EC-4557-8C7F-71E5FDC303B6}">
      <dgm:prSet/>
      <dgm:spPr/>
      <dgm:t>
        <a:bodyPr/>
        <a:lstStyle/>
        <a:p>
          <a:endParaRPr lang="en-US"/>
        </a:p>
      </dgm:t>
    </dgm:pt>
    <dgm:pt modelId="{E182ED7C-7CDF-4BCD-AAC2-A91FFD711C9C}" type="sibTrans" cxnId="{A4718077-57EC-4557-8C7F-71E5FDC303B6}">
      <dgm:prSet/>
      <dgm:spPr/>
      <dgm:t>
        <a:bodyPr/>
        <a:lstStyle/>
        <a:p>
          <a:endParaRPr lang="en-US"/>
        </a:p>
      </dgm:t>
    </dgm:pt>
    <dgm:pt modelId="{8A1F095D-C651-4E9B-A232-010779D55DC4}" type="pres">
      <dgm:prSet presAssocID="{37EFBD78-DE1D-4A67-AA48-58682886091B}" presName="diagram" presStyleCnt="0">
        <dgm:presLayoutVars>
          <dgm:dir/>
          <dgm:resizeHandles val="exact"/>
        </dgm:presLayoutVars>
      </dgm:prSet>
      <dgm:spPr/>
    </dgm:pt>
    <dgm:pt modelId="{C91699C4-A8A8-4960-B775-62AC81518D2B}" type="pres">
      <dgm:prSet presAssocID="{1B1A7C41-9B15-4C24-A4DB-412B7ECD7C84}" presName="node" presStyleLbl="node1" presStyleIdx="0" presStyleCnt="5">
        <dgm:presLayoutVars>
          <dgm:bulletEnabled val="1"/>
        </dgm:presLayoutVars>
      </dgm:prSet>
      <dgm:spPr/>
    </dgm:pt>
    <dgm:pt modelId="{2CA3B89F-7E6A-415D-BE87-1419266DE789}" type="pres">
      <dgm:prSet presAssocID="{038F0AC9-7F9E-4BF3-BA8E-DB07A62AE261}" presName="sibTrans" presStyleLbl="sibTrans2D1" presStyleIdx="0" presStyleCnt="4"/>
      <dgm:spPr/>
    </dgm:pt>
    <dgm:pt modelId="{8AE9C441-7626-486B-BB2E-ED2BF1E19DE1}" type="pres">
      <dgm:prSet presAssocID="{038F0AC9-7F9E-4BF3-BA8E-DB07A62AE261}" presName="connectorText" presStyleLbl="sibTrans2D1" presStyleIdx="0" presStyleCnt="4"/>
      <dgm:spPr/>
    </dgm:pt>
    <dgm:pt modelId="{CD358876-3A79-4E78-94AE-4B55BBF3EB57}" type="pres">
      <dgm:prSet presAssocID="{8EB0AB05-FAD7-4F72-BE2B-7F31DA723E1C}" presName="node" presStyleLbl="node1" presStyleIdx="1" presStyleCnt="5">
        <dgm:presLayoutVars>
          <dgm:bulletEnabled val="1"/>
        </dgm:presLayoutVars>
      </dgm:prSet>
      <dgm:spPr/>
    </dgm:pt>
    <dgm:pt modelId="{AA7E5B75-B7F6-499E-8981-EB7E89ECD7C8}" type="pres">
      <dgm:prSet presAssocID="{3DD9046F-5BAB-4ED4-A74C-26C7073118BF}" presName="sibTrans" presStyleLbl="sibTrans2D1" presStyleIdx="1" presStyleCnt="4"/>
      <dgm:spPr/>
    </dgm:pt>
    <dgm:pt modelId="{859EF1BB-2FE0-448B-853C-7EE7630B0CBA}" type="pres">
      <dgm:prSet presAssocID="{3DD9046F-5BAB-4ED4-A74C-26C7073118BF}" presName="connectorText" presStyleLbl="sibTrans2D1" presStyleIdx="1" presStyleCnt="4"/>
      <dgm:spPr/>
    </dgm:pt>
    <dgm:pt modelId="{109D75A0-C2C5-45B3-A782-7E0B07B20461}" type="pres">
      <dgm:prSet presAssocID="{8687587E-D242-463D-8AAD-CFEC166FA02B}" presName="node" presStyleLbl="node1" presStyleIdx="2" presStyleCnt="5">
        <dgm:presLayoutVars>
          <dgm:bulletEnabled val="1"/>
        </dgm:presLayoutVars>
      </dgm:prSet>
      <dgm:spPr/>
    </dgm:pt>
    <dgm:pt modelId="{7BB5F962-9E2D-4CA4-B995-240BD0A9D72F}" type="pres">
      <dgm:prSet presAssocID="{8D951EF3-5684-48A8-A7F8-BAB85A7E00D2}" presName="sibTrans" presStyleLbl="sibTrans2D1" presStyleIdx="2" presStyleCnt="4" custAng="21190416" custScaleX="91244" custScaleY="95734"/>
      <dgm:spPr/>
    </dgm:pt>
    <dgm:pt modelId="{5FA01892-20F9-4919-8419-CE8821D8D5F2}" type="pres">
      <dgm:prSet presAssocID="{8D951EF3-5684-48A8-A7F8-BAB85A7E00D2}" presName="connectorText" presStyleLbl="sibTrans2D1" presStyleIdx="2" presStyleCnt="4"/>
      <dgm:spPr/>
    </dgm:pt>
    <dgm:pt modelId="{4371A2F0-454C-4C43-97B3-F9273240BB37}" type="pres">
      <dgm:prSet presAssocID="{16746D20-08E2-46A1-90DC-041497A136DA}" presName="node" presStyleLbl="node1" presStyleIdx="3" presStyleCnt="5" custScaleX="123942" custLinFactNeighborX="335" custLinFactNeighborY="-17120">
        <dgm:presLayoutVars>
          <dgm:bulletEnabled val="1"/>
        </dgm:presLayoutVars>
      </dgm:prSet>
      <dgm:spPr/>
    </dgm:pt>
    <dgm:pt modelId="{18AAD3E9-A4E7-456F-BA94-8E9AFDC7D003}" type="pres">
      <dgm:prSet presAssocID="{A70A829D-13F2-44C8-882E-9A7BCA1927B9}" presName="sibTrans" presStyleLbl="sibTrans2D1" presStyleIdx="3" presStyleCnt="4"/>
      <dgm:spPr/>
    </dgm:pt>
    <dgm:pt modelId="{DEE7E5DB-7744-4A8C-BE55-3F1FC8B26E98}" type="pres">
      <dgm:prSet presAssocID="{A70A829D-13F2-44C8-882E-9A7BCA1927B9}" presName="connectorText" presStyleLbl="sibTrans2D1" presStyleIdx="3" presStyleCnt="4"/>
      <dgm:spPr/>
    </dgm:pt>
    <dgm:pt modelId="{85C619A2-8537-4114-B0AE-2F08BB422EFA}" type="pres">
      <dgm:prSet presAssocID="{F019277D-B541-4D60-B31E-CB26D5C3E5DE}" presName="node" presStyleLbl="node1" presStyleIdx="4" presStyleCnt="5" custLinFactNeighborX="-10268" custLinFactNeighborY="-17442">
        <dgm:presLayoutVars>
          <dgm:bulletEnabled val="1"/>
        </dgm:presLayoutVars>
      </dgm:prSet>
      <dgm:spPr/>
    </dgm:pt>
  </dgm:ptLst>
  <dgm:cxnLst>
    <dgm:cxn modelId="{324EC003-790A-4D71-9F12-D52F27ACA61C}" type="presOf" srcId="{8D951EF3-5684-48A8-A7F8-BAB85A7E00D2}" destId="{7BB5F962-9E2D-4CA4-B995-240BD0A9D72F}" srcOrd="0" destOrd="0" presId="urn:microsoft.com/office/officeart/2005/8/layout/process5"/>
    <dgm:cxn modelId="{63A88108-4E26-4103-ACE0-927DD11A2CA3}" type="presOf" srcId="{8EB0AB05-FAD7-4F72-BE2B-7F31DA723E1C}" destId="{CD358876-3A79-4E78-94AE-4B55BBF3EB57}" srcOrd="0" destOrd="0" presId="urn:microsoft.com/office/officeart/2005/8/layout/process5"/>
    <dgm:cxn modelId="{911D691F-4B6F-448C-9D2E-32801BE2C208}" type="presOf" srcId="{F019277D-B541-4D60-B31E-CB26D5C3E5DE}" destId="{85C619A2-8537-4114-B0AE-2F08BB422EFA}" srcOrd="0" destOrd="0" presId="urn:microsoft.com/office/officeart/2005/8/layout/process5"/>
    <dgm:cxn modelId="{93BE4B29-A720-49E5-B14F-913CEC7FB1A8}" type="presOf" srcId="{3DD9046F-5BAB-4ED4-A74C-26C7073118BF}" destId="{859EF1BB-2FE0-448B-853C-7EE7630B0CBA}" srcOrd="1" destOrd="0" presId="urn:microsoft.com/office/officeart/2005/8/layout/process5"/>
    <dgm:cxn modelId="{04DF2631-3CBF-4E15-BE41-F3D8F4FFE88F}" srcId="{37EFBD78-DE1D-4A67-AA48-58682886091B}" destId="{8EB0AB05-FAD7-4F72-BE2B-7F31DA723E1C}" srcOrd="1" destOrd="0" parTransId="{5D36C3A1-1448-43D0-9241-537764AE43BC}" sibTransId="{3DD9046F-5BAB-4ED4-A74C-26C7073118BF}"/>
    <dgm:cxn modelId="{16D9B45B-1AA5-4B27-BA85-D1D1958CF6E4}" type="presOf" srcId="{37EFBD78-DE1D-4A67-AA48-58682886091B}" destId="{8A1F095D-C651-4E9B-A232-010779D55DC4}" srcOrd="0" destOrd="0" presId="urn:microsoft.com/office/officeart/2005/8/layout/process5"/>
    <dgm:cxn modelId="{9C21B262-D96C-42CE-A210-215B5215EE0D}" type="presOf" srcId="{A70A829D-13F2-44C8-882E-9A7BCA1927B9}" destId="{18AAD3E9-A4E7-456F-BA94-8E9AFDC7D003}" srcOrd="0" destOrd="0" presId="urn:microsoft.com/office/officeart/2005/8/layout/process5"/>
    <dgm:cxn modelId="{A80E7371-8701-420D-A744-5F767EF82AC7}" type="presOf" srcId="{8687587E-D242-463D-8AAD-CFEC166FA02B}" destId="{109D75A0-C2C5-45B3-A782-7E0B07B20461}" srcOrd="0" destOrd="0" presId="urn:microsoft.com/office/officeart/2005/8/layout/process5"/>
    <dgm:cxn modelId="{1E529372-38D2-41BD-898D-D2C93CAE1481}" type="presOf" srcId="{1B1A7C41-9B15-4C24-A4DB-412B7ECD7C84}" destId="{C91699C4-A8A8-4960-B775-62AC81518D2B}" srcOrd="0" destOrd="0" presId="urn:microsoft.com/office/officeart/2005/8/layout/process5"/>
    <dgm:cxn modelId="{A4718077-57EC-4557-8C7F-71E5FDC303B6}" srcId="{37EFBD78-DE1D-4A67-AA48-58682886091B}" destId="{F019277D-B541-4D60-B31E-CB26D5C3E5DE}" srcOrd="4" destOrd="0" parTransId="{751C9011-14D5-4BE9-A094-819CA67C9453}" sibTransId="{E182ED7C-7CDF-4BCD-AAC2-A91FFD711C9C}"/>
    <dgm:cxn modelId="{48B4187A-1217-45CF-99F5-F9E488BEE8B7}" type="presOf" srcId="{16746D20-08E2-46A1-90DC-041497A136DA}" destId="{4371A2F0-454C-4C43-97B3-F9273240BB37}" srcOrd="0" destOrd="0" presId="urn:microsoft.com/office/officeart/2005/8/layout/process5"/>
    <dgm:cxn modelId="{B4F0168E-78AA-49FC-A62A-313C1353E5F7}" srcId="{37EFBD78-DE1D-4A67-AA48-58682886091B}" destId="{16746D20-08E2-46A1-90DC-041497A136DA}" srcOrd="3" destOrd="0" parTransId="{17B8D18F-A00C-4304-9535-C5B67CC2115D}" sibTransId="{A70A829D-13F2-44C8-882E-9A7BCA1927B9}"/>
    <dgm:cxn modelId="{B698A19D-F468-4B09-A4CE-3A6156B6B4F4}" type="presOf" srcId="{8D951EF3-5684-48A8-A7F8-BAB85A7E00D2}" destId="{5FA01892-20F9-4919-8419-CE8821D8D5F2}" srcOrd="1" destOrd="0" presId="urn:microsoft.com/office/officeart/2005/8/layout/process5"/>
    <dgm:cxn modelId="{F027A9B5-AF9B-4384-80DC-8F0BBC5CE706}" srcId="{37EFBD78-DE1D-4A67-AA48-58682886091B}" destId="{1B1A7C41-9B15-4C24-A4DB-412B7ECD7C84}" srcOrd="0" destOrd="0" parTransId="{B603E22A-B43C-4C0D-910D-90D2A2B61FF1}" sibTransId="{038F0AC9-7F9E-4BF3-BA8E-DB07A62AE261}"/>
    <dgm:cxn modelId="{E3B3F5B8-94FF-49AF-B7C7-3E34FC72CA27}" type="presOf" srcId="{038F0AC9-7F9E-4BF3-BA8E-DB07A62AE261}" destId="{2CA3B89F-7E6A-415D-BE87-1419266DE789}" srcOrd="0" destOrd="0" presId="urn:microsoft.com/office/officeart/2005/8/layout/process5"/>
    <dgm:cxn modelId="{15A2B7C3-B9C6-412B-8113-9A840017A81E}" type="presOf" srcId="{A70A829D-13F2-44C8-882E-9A7BCA1927B9}" destId="{DEE7E5DB-7744-4A8C-BE55-3F1FC8B26E98}" srcOrd="1" destOrd="0" presId="urn:microsoft.com/office/officeart/2005/8/layout/process5"/>
    <dgm:cxn modelId="{38EB65C4-516D-474C-A30F-BCF84BD96E9D}" srcId="{37EFBD78-DE1D-4A67-AA48-58682886091B}" destId="{8687587E-D242-463D-8AAD-CFEC166FA02B}" srcOrd="2" destOrd="0" parTransId="{C2C9C8DF-5EC3-4086-8C87-A39EBB3D3B48}" sibTransId="{8D951EF3-5684-48A8-A7F8-BAB85A7E00D2}"/>
    <dgm:cxn modelId="{557815E2-48CE-4D0B-8BA5-9146D3A578CB}" type="presOf" srcId="{3DD9046F-5BAB-4ED4-A74C-26C7073118BF}" destId="{AA7E5B75-B7F6-499E-8981-EB7E89ECD7C8}" srcOrd="0" destOrd="0" presId="urn:microsoft.com/office/officeart/2005/8/layout/process5"/>
    <dgm:cxn modelId="{4E58ACE8-94D2-4868-96F3-44799568128F}" type="presOf" srcId="{038F0AC9-7F9E-4BF3-BA8E-DB07A62AE261}" destId="{8AE9C441-7626-486B-BB2E-ED2BF1E19DE1}" srcOrd="1" destOrd="0" presId="urn:microsoft.com/office/officeart/2005/8/layout/process5"/>
    <dgm:cxn modelId="{9EB9EFB6-C3F2-4865-A7E7-FBEA8AA70789}" type="presParOf" srcId="{8A1F095D-C651-4E9B-A232-010779D55DC4}" destId="{C91699C4-A8A8-4960-B775-62AC81518D2B}" srcOrd="0" destOrd="0" presId="urn:microsoft.com/office/officeart/2005/8/layout/process5"/>
    <dgm:cxn modelId="{B02CB9A1-7CE9-4AF9-808C-0CA3A13F7A99}" type="presParOf" srcId="{8A1F095D-C651-4E9B-A232-010779D55DC4}" destId="{2CA3B89F-7E6A-415D-BE87-1419266DE789}" srcOrd="1" destOrd="0" presId="urn:microsoft.com/office/officeart/2005/8/layout/process5"/>
    <dgm:cxn modelId="{BD88ED80-7D6F-4FE3-8226-2A938F72A1E4}" type="presParOf" srcId="{2CA3B89F-7E6A-415D-BE87-1419266DE789}" destId="{8AE9C441-7626-486B-BB2E-ED2BF1E19DE1}" srcOrd="0" destOrd="0" presId="urn:microsoft.com/office/officeart/2005/8/layout/process5"/>
    <dgm:cxn modelId="{52E738A6-F922-4F41-A66F-6648B8A69E57}" type="presParOf" srcId="{8A1F095D-C651-4E9B-A232-010779D55DC4}" destId="{CD358876-3A79-4E78-94AE-4B55BBF3EB57}" srcOrd="2" destOrd="0" presId="urn:microsoft.com/office/officeart/2005/8/layout/process5"/>
    <dgm:cxn modelId="{191EC201-F2BE-4122-9F75-C3870E892737}" type="presParOf" srcId="{8A1F095D-C651-4E9B-A232-010779D55DC4}" destId="{AA7E5B75-B7F6-499E-8981-EB7E89ECD7C8}" srcOrd="3" destOrd="0" presId="urn:microsoft.com/office/officeart/2005/8/layout/process5"/>
    <dgm:cxn modelId="{4BD45601-E48D-4AEE-9E12-0FF28CA72960}" type="presParOf" srcId="{AA7E5B75-B7F6-499E-8981-EB7E89ECD7C8}" destId="{859EF1BB-2FE0-448B-853C-7EE7630B0CBA}" srcOrd="0" destOrd="0" presId="urn:microsoft.com/office/officeart/2005/8/layout/process5"/>
    <dgm:cxn modelId="{17117EEA-49AD-4C48-9B7E-DC750A8A60E5}" type="presParOf" srcId="{8A1F095D-C651-4E9B-A232-010779D55DC4}" destId="{109D75A0-C2C5-45B3-A782-7E0B07B20461}" srcOrd="4" destOrd="0" presId="urn:microsoft.com/office/officeart/2005/8/layout/process5"/>
    <dgm:cxn modelId="{1261756C-675B-439B-9C4E-3BA4A8C749F3}" type="presParOf" srcId="{8A1F095D-C651-4E9B-A232-010779D55DC4}" destId="{7BB5F962-9E2D-4CA4-B995-240BD0A9D72F}" srcOrd="5" destOrd="0" presId="urn:microsoft.com/office/officeart/2005/8/layout/process5"/>
    <dgm:cxn modelId="{60B0AD2E-B289-4372-8B18-488708BEAEE0}" type="presParOf" srcId="{7BB5F962-9E2D-4CA4-B995-240BD0A9D72F}" destId="{5FA01892-20F9-4919-8419-CE8821D8D5F2}" srcOrd="0" destOrd="0" presId="urn:microsoft.com/office/officeart/2005/8/layout/process5"/>
    <dgm:cxn modelId="{43666B17-1C54-40D8-B6BF-BBE68559F7BA}" type="presParOf" srcId="{8A1F095D-C651-4E9B-A232-010779D55DC4}" destId="{4371A2F0-454C-4C43-97B3-F9273240BB37}" srcOrd="6" destOrd="0" presId="urn:microsoft.com/office/officeart/2005/8/layout/process5"/>
    <dgm:cxn modelId="{9A86E8C3-D783-4380-8D17-9ADEC72198F9}" type="presParOf" srcId="{8A1F095D-C651-4E9B-A232-010779D55DC4}" destId="{18AAD3E9-A4E7-456F-BA94-8E9AFDC7D003}" srcOrd="7" destOrd="0" presId="urn:microsoft.com/office/officeart/2005/8/layout/process5"/>
    <dgm:cxn modelId="{CAAF031E-EFEA-48D7-A9F2-0B964C3383F7}" type="presParOf" srcId="{18AAD3E9-A4E7-456F-BA94-8E9AFDC7D003}" destId="{DEE7E5DB-7744-4A8C-BE55-3F1FC8B26E98}" srcOrd="0" destOrd="0" presId="urn:microsoft.com/office/officeart/2005/8/layout/process5"/>
    <dgm:cxn modelId="{DC95E068-DE03-4881-82CC-36841FC0A956}" type="presParOf" srcId="{8A1F095D-C651-4E9B-A232-010779D55DC4}" destId="{85C619A2-8537-4114-B0AE-2F08BB422EF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9CCA6C-E447-4BD2-8A16-FD1E7E2D1ED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7E91AD4-3F29-4F98-91CB-E7CF4D800E6B}">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To prove ‘serious effect’</a:t>
          </a:r>
        </a:p>
      </dgm:t>
    </dgm:pt>
    <dgm:pt modelId="{DED30B8A-7C2D-4209-9151-EB2F2C306992}" type="parTrans" cxnId="{EABD521B-66AF-44AD-9EE7-00492631BE1F}">
      <dgm:prSet/>
      <dgm:spPr/>
      <dgm:t>
        <a:bodyPr/>
        <a:lstStyle/>
        <a:p>
          <a:endParaRPr lang="en-US"/>
        </a:p>
      </dgm:t>
    </dgm:pt>
    <dgm:pt modelId="{4442E880-410F-416E-AEBA-972EADAD0682}" type="sibTrans" cxnId="{EABD521B-66AF-44AD-9EE7-00492631BE1F}">
      <dgm:prSet/>
      <dgm:spPr>
        <a:solidFill>
          <a:schemeClr val="accent2">
            <a:lumMod val="75000"/>
            <a:alpha val="90000"/>
          </a:schemeClr>
        </a:solidFill>
        <a:ln>
          <a:solidFill>
            <a:schemeClr val="tx1">
              <a:alpha val="90000"/>
            </a:schemeClr>
          </a:solidFill>
        </a:ln>
      </dgm:spPr>
      <dgm:t>
        <a:bodyPr/>
        <a:lstStyle/>
        <a:p>
          <a:endParaRPr lang="en-US"/>
        </a:p>
      </dgm:t>
    </dgm:pt>
    <dgm:pt modelId="{9B993BD9-82B2-4D21-ACC1-86868FF17EE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Causes the victim to fear on at least 2 occasions that violence will be used against them S76(4)(a)</a:t>
          </a:r>
        </a:p>
      </dgm:t>
    </dgm:pt>
    <dgm:pt modelId="{677CB435-1CB0-499C-B998-0DBB09D422AE}" type="parTrans" cxnId="{E2CAB9D4-3C98-4F4C-8984-ADA635B6E9DF}">
      <dgm:prSet/>
      <dgm:spPr/>
      <dgm:t>
        <a:bodyPr/>
        <a:lstStyle/>
        <a:p>
          <a:endParaRPr lang="en-US"/>
        </a:p>
      </dgm:t>
    </dgm:pt>
    <dgm:pt modelId="{0C24B70A-49AF-4A28-B362-F0CD5A18E6CC}" type="sibTrans" cxnId="{E2CAB9D4-3C98-4F4C-8984-ADA635B6E9DF}">
      <dgm:prSet/>
      <dgm:spPr>
        <a:solidFill>
          <a:schemeClr val="accent2">
            <a:lumMod val="75000"/>
            <a:alpha val="90000"/>
          </a:schemeClr>
        </a:solidFill>
        <a:ln>
          <a:solidFill>
            <a:schemeClr val="tx1">
              <a:alpha val="90000"/>
            </a:schemeClr>
          </a:solidFill>
        </a:ln>
      </dgm:spPr>
      <dgm:t>
        <a:bodyPr/>
        <a:lstStyle/>
        <a:p>
          <a:endParaRPr lang="en-US"/>
        </a:p>
      </dgm:t>
    </dgm:pt>
    <dgm:pt modelId="{F7A0958C-B16B-4153-9CFC-8D0E6262C92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Causes the victim serious alarm or distress which has a substantial adverse effect on their day to day activities S76(4)(b)</a:t>
          </a:r>
        </a:p>
      </dgm:t>
    </dgm:pt>
    <dgm:pt modelId="{5380CFB7-7EEC-49C5-B211-7DE5AACB2978}" type="parTrans" cxnId="{780852E2-E26A-486B-89AD-E5A59293AD61}">
      <dgm:prSet/>
      <dgm:spPr/>
      <dgm:t>
        <a:bodyPr/>
        <a:lstStyle/>
        <a:p>
          <a:endParaRPr lang="en-US"/>
        </a:p>
      </dgm:t>
    </dgm:pt>
    <dgm:pt modelId="{7FECEDA7-15D8-4117-A6CB-130B7BF83DB7}" type="sibTrans" cxnId="{780852E2-E26A-486B-89AD-E5A59293AD61}">
      <dgm:prSet/>
      <dgm:spPr/>
      <dgm:t>
        <a:bodyPr/>
        <a:lstStyle/>
        <a:p>
          <a:endParaRPr lang="en-US"/>
        </a:p>
      </dgm:t>
    </dgm:pt>
    <dgm:pt modelId="{808FF695-F083-4BAE-8824-66AFEF55E18C}" type="pres">
      <dgm:prSet presAssocID="{FF9CCA6C-E447-4BD2-8A16-FD1E7E2D1ED9}" presName="outerComposite" presStyleCnt="0">
        <dgm:presLayoutVars>
          <dgm:chMax val="5"/>
          <dgm:dir/>
          <dgm:resizeHandles val="exact"/>
        </dgm:presLayoutVars>
      </dgm:prSet>
      <dgm:spPr/>
    </dgm:pt>
    <dgm:pt modelId="{98CECC99-2985-431E-A087-3AF9EEE72056}" type="pres">
      <dgm:prSet presAssocID="{FF9CCA6C-E447-4BD2-8A16-FD1E7E2D1ED9}" presName="dummyMaxCanvas" presStyleCnt="0">
        <dgm:presLayoutVars/>
      </dgm:prSet>
      <dgm:spPr/>
    </dgm:pt>
    <dgm:pt modelId="{F779D126-C2D2-4F1A-88AD-E31B9758ECC4}" type="pres">
      <dgm:prSet presAssocID="{FF9CCA6C-E447-4BD2-8A16-FD1E7E2D1ED9}" presName="ThreeNodes_1" presStyleLbl="node1" presStyleIdx="0" presStyleCnt="3" custScaleY="58636" custLinFactNeighborX="-517" custLinFactNeighborY="-3885">
        <dgm:presLayoutVars>
          <dgm:bulletEnabled val="1"/>
        </dgm:presLayoutVars>
      </dgm:prSet>
      <dgm:spPr/>
    </dgm:pt>
    <dgm:pt modelId="{85FBBA52-4ABE-41AC-B235-9DB2E73DFB1E}" type="pres">
      <dgm:prSet presAssocID="{FF9CCA6C-E447-4BD2-8A16-FD1E7E2D1ED9}" presName="ThreeNodes_2" presStyleLbl="node1" presStyleIdx="1" presStyleCnt="3">
        <dgm:presLayoutVars>
          <dgm:bulletEnabled val="1"/>
        </dgm:presLayoutVars>
      </dgm:prSet>
      <dgm:spPr/>
    </dgm:pt>
    <dgm:pt modelId="{CF47AF04-5CC7-4AFE-B892-66D43B8201BC}" type="pres">
      <dgm:prSet presAssocID="{FF9CCA6C-E447-4BD2-8A16-FD1E7E2D1ED9}" presName="ThreeNodes_3" presStyleLbl="node1" presStyleIdx="2" presStyleCnt="3">
        <dgm:presLayoutVars>
          <dgm:bulletEnabled val="1"/>
        </dgm:presLayoutVars>
      </dgm:prSet>
      <dgm:spPr/>
    </dgm:pt>
    <dgm:pt modelId="{63887205-7919-45F5-AF41-6DB1D980CDC0}" type="pres">
      <dgm:prSet presAssocID="{FF9CCA6C-E447-4BD2-8A16-FD1E7E2D1ED9}" presName="ThreeConn_1-2" presStyleLbl="fgAccFollowNode1" presStyleIdx="0" presStyleCnt="2">
        <dgm:presLayoutVars>
          <dgm:bulletEnabled val="1"/>
        </dgm:presLayoutVars>
      </dgm:prSet>
      <dgm:spPr/>
    </dgm:pt>
    <dgm:pt modelId="{02056663-B3C4-4D47-83A9-47EEBF36601E}" type="pres">
      <dgm:prSet presAssocID="{FF9CCA6C-E447-4BD2-8A16-FD1E7E2D1ED9}" presName="ThreeConn_2-3" presStyleLbl="fgAccFollowNode1" presStyleIdx="1" presStyleCnt="2">
        <dgm:presLayoutVars>
          <dgm:bulletEnabled val="1"/>
        </dgm:presLayoutVars>
      </dgm:prSet>
      <dgm:spPr/>
    </dgm:pt>
    <dgm:pt modelId="{5C2858AB-E1D9-4DD8-ADC6-D97BFC44B2CE}" type="pres">
      <dgm:prSet presAssocID="{FF9CCA6C-E447-4BD2-8A16-FD1E7E2D1ED9}" presName="ThreeNodes_1_text" presStyleLbl="node1" presStyleIdx="2" presStyleCnt="3">
        <dgm:presLayoutVars>
          <dgm:bulletEnabled val="1"/>
        </dgm:presLayoutVars>
      </dgm:prSet>
      <dgm:spPr/>
    </dgm:pt>
    <dgm:pt modelId="{5DF07E8B-CB91-49E8-A3DA-ABA94325A4F4}" type="pres">
      <dgm:prSet presAssocID="{FF9CCA6C-E447-4BD2-8A16-FD1E7E2D1ED9}" presName="ThreeNodes_2_text" presStyleLbl="node1" presStyleIdx="2" presStyleCnt="3">
        <dgm:presLayoutVars>
          <dgm:bulletEnabled val="1"/>
        </dgm:presLayoutVars>
      </dgm:prSet>
      <dgm:spPr/>
    </dgm:pt>
    <dgm:pt modelId="{7543C61A-766C-4EAE-ADF7-E38DF1E26414}" type="pres">
      <dgm:prSet presAssocID="{FF9CCA6C-E447-4BD2-8A16-FD1E7E2D1ED9}" presName="ThreeNodes_3_text" presStyleLbl="node1" presStyleIdx="2" presStyleCnt="3">
        <dgm:presLayoutVars>
          <dgm:bulletEnabled val="1"/>
        </dgm:presLayoutVars>
      </dgm:prSet>
      <dgm:spPr/>
    </dgm:pt>
  </dgm:ptLst>
  <dgm:cxnLst>
    <dgm:cxn modelId="{82F9BA0F-D5B8-4B35-9265-67AE940371CB}" type="presOf" srcId="{F7A0958C-B16B-4153-9CFC-8D0E6262C92A}" destId="{CF47AF04-5CC7-4AFE-B892-66D43B8201BC}" srcOrd="0" destOrd="0" presId="urn:microsoft.com/office/officeart/2005/8/layout/vProcess5"/>
    <dgm:cxn modelId="{EABD521B-66AF-44AD-9EE7-00492631BE1F}" srcId="{FF9CCA6C-E447-4BD2-8A16-FD1E7E2D1ED9}" destId="{57E91AD4-3F29-4F98-91CB-E7CF4D800E6B}" srcOrd="0" destOrd="0" parTransId="{DED30B8A-7C2D-4209-9151-EB2F2C306992}" sibTransId="{4442E880-410F-416E-AEBA-972EADAD0682}"/>
    <dgm:cxn modelId="{D38D6222-8545-4686-B768-A54B33EDDB37}" type="presOf" srcId="{F7A0958C-B16B-4153-9CFC-8D0E6262C92A}" destId="{7543C61A-766C-4EAE-ADF7-E38DF1E26414}" srcOrd="1" destOrd="0" presId="urn:microsoft.com/office/officeart/2005/8/layout/vProcess5"/>
    <dgm:cxn modelId="{CC915A22-E118-43F3-939B-2E006EF77586}" type="presOf" srcId="{FF9CCA6C-E447-4BD2-8A16-FD1E7E2D1ED9}" destId="{808FF695-F083-4BAE-8824-66AFEF55E18C}" srcOrd="0" destOrd="0" presId="urn:microsoft.com/office/officeart/2005/8/layout/vProcess5"/>
    <dgm:cxn modelId="{04485C44-12B3-4776-9054-064BDB33D0AE}" type="presOf" srcId="{57E91AD4-3F29-4F98-91CB-E7CF4D800E6B}" destId="{F779D126-C2D2-4F1A-88AD-E31B9758ECC4}" srcOrd="0" destOrd="0" presId="urn:microsoft.com/office/officeart/2005/8/layout/vProcess5"/>
    <dgm:cxn modelId="{25BBC76C-FF1A-47E1-9796-838F25D60C16}" type="presOf" srcId="{9B993BD9-82B2-4D21-ACC1-86868FF17EE3}" destId="{85FBBA52-4ABE-41AC-B235-9DB2E73DFB1E}" srcOrd="0" destOrd="0" presId="urn:microsoft.com/office/officeart/2005/8/layout/vProcess5"/>
    <dgm:cxn modelId="{13E9647D-385E-4D22-91C6-C4D0500F6F93}" type="presOf" srcId="{0C24B70A-49AF-4A28-B362-F0CD5A18E6CC}" destId="{02056663-B3C4-4D47-83A9-47EEBF36601E}" srcOrd="0" destOrd="0" presId="urn:microsoft.com/office/officeart/2005/8/layout/vProcess5"/>
    <dgm:cxn modelId="{F9B62E7E-2E47-42B6-A7A5-72C64B526F42}" type="presOf" srcId="{9B993BD9-82B2-4D21-ACC1-86868FF17EE3}" destId="{5DF07E8B-CB91-49E8-A3DA-ABA94325A4F4}" srcOrd="1" destOrd="0" presId="urn:microsoft.com/office/officeart/2005/8/layout/vProcess5"/>
    <dgm:cxn modelId="{A7E39BC1-EBDC-4B5D-896D-5884D1EFE0D4}" type="presOf" srcId="{4442E880-410F-416E-AEBA-972EADAD0682}" destId="{63887205-7919-45F5-AF41-6DB1D980CDC0}" srcOrd="0" destOrd="0" presId="urn:microsoft.com/office/officeart/2005/8/layout/vProcess5"/>
    <dgm:cxn modelId="{E2CAB9D4-3C98-4F4C-8984-ADA635B6E9DF}" srcId="{FF9CCA6C-E447-4BD2-8A16-FD1E7E2D1ED9}" destId="{9B993BD9-82B2-4D21-ACC1-86868FF17EE3}" srcOrd="1" destOrd="0" parTransId="{677CB435-1CB0-499C-B998-0DBB09D422AE}" sibTransId="{0C24B70A-49AF-4A28-B362-F0CD5A18E6CC}"/>
    <dgm:cxn modelId="{780852E2-E26A-486B-89AD-E5A59293AD61}" srcId="{FF9CCA6C-E447-4BD2-8A16-FD1E7E2D1ED9}" destId="{F7A0958C-B16B-4153-9CFC-8D0E6262C92A}" srcOrd="2" destOrd="0" parTransId="{5380CFB7-7EEC-49C5-B211-7DE5AACB2978}" sibTransId="{7FECEDA7-15D8-4117-A6CB-130B7BF83DB7}"/>
    <dgm:cxn modelId="{28CEF3F3-9AAE-4EFE-B6B0-39AF1CCAF5E4}" type="presOf" srcId="{57E91AD4-3F29-4F98-91CB-E7CF4D800E6B}" destId="{5C2858AB-E1D9-4DD8-ADC6-D97BFC44B2CE}" srcOrd="1" destOrd="0" presId="urn:microsoft.com/office/officeart/2005/8/layout/vProcess5"/>
    <dgm:cxn modelId="{6592C64A-CAC2-4AED-9559-72173625C00E}" type="presParOf" srcId="{808FF695-F083-4BAE-8824-66AFEF55E18C}" destId="{98CECC99-2985-431E-A087-3AF9EEE72056}" srcOrd="0" destOrd="0" presId="urn:microsoft.com/office/officeart/2005/8/layout/vProcess5"/>
    <dgm:cxn modelId="{9ECA45DC-9381-418E-AA17-33644A8AF23D}" type="presParOf" srcId="{808FF695-F083-4BAE-8824-66AFEF55E18C}" destId="{F779D126-C2D2-4F1A-88AD-E31B9758ECC4}" srcOrd="1" destOrd="0" presId="urn:microsoft.com/office/officeart/2005/8/layout/vProcess5"/>
    <dgm:cxn modelId="{97C81BDE-345C-43FF-A0C0-E3697916DBFC}" type="presParOf" srcId="{808FF695-F083-4BAE-8824-66AFEF55E18C}" destId="{85FBBA52-4ABE-41AC-B235-9DB2E73DFB1E}" srcOrd="2" destOrd="0" presId="urn:microsoft.com/office/officeart/2005/8/layout/vProcess5"/>
    <dgm:cxn modelId="{768E471F-FD7D-4297-8F8A-3D21D7E13218}" type="presParOf" srcId="{808FF695-F083-4BAE-8824-66AFEF55E18C}" destId="{CF47AF04-5CC7-4AFE-B892-66D43B8201BC}" srcOrd="3" destOrd="0" presId="urn:microsoft.com/office/officeart/2005/8/layout/vProcess5"/>
    <dgm:cxn modelId="{209DF2B9-BB79-4321-AE28-D45547B3D2A3}" type="presParOf" srcId="{808FF695-F083-4BAE-8824-66AFEF55E18C}" destId="{63887205-7919-45F5-AF41-6DB1D980CDC0}" srcOrd="4" destOrd="0" presId="urn:microsoft.com/office/officeart/2005/8/layout/vProcess5"/>
    <dgm:cxn modelId="{6A746392-1E3A-4E9E-86AA-71A2CB7A0FAB}" type="presParOf" srcId="{808FF695-F083-4BAE-8824-66AFEF55E18C}" destId="{02056663-B3C4-4D47-83A9-47EEBF36601E}" srcOrd="5" destOrd="0" presId="urn:microsoft.com/office/officeart/2005/8/layout/vProcess5"/>
    <dgm:cxn modelId="{EC2D151D-CD86-4353-8C51-33B41FB8F728}" type="presParOf" srcId="{808FF695-F083-4BAE-8824-66AFEF55E18C}" destId="{5C2858AB-E1D9-4DD8-ADC6-D97BFC44B2CE}" srcOrd="6" destOrd="0" presId="urn:microsoft.com/office/officeart/2005/8/layout/vProcess5"/>
    <dgm:cxn modelId="{61CCFB05-77BC-4C63-B319-8CD0B345F655}" type="presParOf" srcId="{808FF695-F083-4BAE-8824-66AFEF55E18C}" destId="{5DF07E8B-CB91-49E8-A3DA-ABA94325A4F4}" srcOrd="7" destOrd="0" presId="urn:microsoft.com/office/officeart/2005/8/layout/vProcess5"/>
    <dgm:cxn modelId="{CE6041C5-0DCE-460A-AB23-ECDD8ED9A1DC}" type="presParOf" srcId="{808FF695-F083-4BAE-8824-66AFEF55E18C}" destId="{7543C61A-766C-4EAE-ADF7-E38DF1E2641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2962690-B413-4ECA-BAA6-DA20002BAE5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D1465CCB-3DE3-46EB-8F68-1E512D0580D5}">
      <dgm:prSet phldrT="[Text]" custT="1"/>
      <dgm:spPr>
        <a:solidFill>
          <a:schemeClr val="accent2">
            <a:lumMod val="75000"/>
          </a:schemeClr>
        </a:solidFill>
        <a:ln w="38100">
          <a:solidFill>
            <a:schemeClr val="tx1"/>
          </a:solidFill>
        </a:ln>
      </dgm:spPr>
      <dgm:t>
        <a:bodyPr/>
        <a:lstStyle/>
        <a:p>
          <a:r>
            <a:rPr lang="en-US" sz="2400" dirty="0"/>
            <a:t>If found guilty</a:t>
          </a:r>
        </a:p>
      </dgm:t>
    </dgm:pt>
    <dgm:pt modelId="{0AA806F4-C48E-46B0-8632-C4499F58ABCE}" type="parTrans" cxnId="{34CC3E47-763D-420D-B7A8-9C1498911AC0}">
      <dgm:prSet/>
      <dgm:spPr/>
      <dgm:t>
        <a:bodyPr/>
        <a:lstStyle/>
        <a:p>
          <a:endParaRPr lang="en-US"/>
        </a:p>
      </dgm:t>
    </dgm:pt>
    <dgm:pt modelId="{4DF66A17-9DAF-45F8-A6F9-1E3E011831A7}" type="sibTrans" cxnId="{34CC3E47-763D-420D-B7A8-9C1498911AC0}">
      <dgm:prSet/>
      <dgm:spPr/>
      <dgm:t>
        <a:bodyPr/>
        <a:lstStyle/>
        <a:p>
          <a:endParaRPr lang="en-US"/>
        </a:p>
      </dgm:t>
    </dgm:pt>
    <dgm:pt modelId="{A74465B2-03FF-4A28-A2B2-BF84BDA6F353}">
      <dgm:prSet phldrT="[Text]" custT="1"/>
      <dgm:spPr>
        <a:solidFill>
          <a:schemeClr val="accent2">
            <a:lumMod val="60000"/>
            <a:lumOff val="40000"/>
          </a:schemeClr>
        </a:solidFill>
        <a:ln w="38100">
          <a:solidFill>
            <a:schemeClr val="tx1"/>
          </a:solidFill>
        </a:ln>
      </dgm:spPr>
      <dgm:t>
        <a:bodyPr/>
        <a:lstStyle/>
        <a:p>
          <a:r>
            <a:rPr lang="en-US" sz="2800" dirty="0">
              <a:solidFill>
                <a:schemeClr val="tx1"/>
              </a:solidFill>
            </a:rPr>
            <a:t>Either way offence</a:t>
          </a:r>
        </a:p>
      </dgm:t>
    </dgm:pt>
    <dgm:pt modelId="{D8BC477A-805A-4653-BED5-0F1E09C331D0}" type="parTrans" cxnId="{BEFD03D0-DE64-488A-842C-CF362F2C7489}">
      <dgm:prSet/>
      <dgm:spPr/>
      <dgm:t>
        <a:bodyPr/>
        <a:lstStyle/>
        <a:p>
          <a:endParaRPr lang="en-US"/>
        </a:p>
      </dgm:t>
    </dgm:pt>
    <dgm:pt modelId="{53F11D08-25FB-4963-8020-CDB996C059AC}" type="sibTrans" cxnId="{BEFD03D0-DE64-488A-842C-CF362F2C7489}">
      <dgm:prSet/>
      <dgm:spPr/>
      <dgm:t>
        <a:bodyPr/>
        <a:lstStyle/>
        <a:p>
          <a:endParaRPr lang="en-US"/>
        </a:p>
      </dgm:t>
    </dgm:pt>
    <dgm:pt modelId="{2CD7B244-EDBB-45AA-BE49-E51EF9EEDF09}">
      <dgm:prSet phldrT="[Text]" custT="1"/>
      <dgm:spPr>
        <a:solidFill>
          <a:schemeClr val="accent2">
            <a:lumMod val="60000"/>
            <a:lumOff val="40000"/>
          </a:schemeClr>
        </a:solidFill>
        <a:ln w="38100">
          <a:solidFill>
            <a:schemeClr val="tx1"/>
          </a:solidFill>
        </a:ln>
      </dgm:spPr>
      <dgm:t>
        <a:bodyPr/>
        <a:lstStyle/>
        <a:p>
          <a:r>
            <a:rPr lang="en-US" sz="2800" dirty="0">
              <a:solidFill>
                <a:schemeClr val="tx1"/>
              </a:solidFill>
            </a:rPr>
            <a:t>Indictment – imprisonment up to 5 years</a:t>
          </a:r>
        </a:p>
      </dgm:t>
    </dgm:pt>
    <dgm:pt modelId="{0D36F08A-BF25-4945-9FD9-C389E9D7D82D}" type="parTrans" cxnId="{9FB25694-24EF-41AE-A13E-91AE91952F5A}">
      <dgm:prSet/>
      <dgm:spPr/>
      <dgm:t>
        <a:bodyPr/>
        <a:lstStyle/>
        <a:p>
          <a:endParaRPr lang="en-US"/>
        </a:p>
      </dgm:t>
    </dgm:pt>
    <dgm:pt modelId="{3F8B00E7-33F8-4342-BD44-98CC11F78414}" type="sibTrans" cxnId="{9FB25694-24EF-41AE-A13E-91AE91952F5A}">
      <dgm:prSet/>
      <dgm:spPr/>
      <dgm:t>
        <a:bodyPr/>
        <a:lstStyle/>
        <a:p>
          <a:endParaRPr lang="en-US"/>
        </a:p>
      </dgm:t>
    </dgm:pt>
    <dgm:pt modelId="{89E058DD-51A4-4599-9BF2-8143F51CD288}">
      <dgm:prSet phldrT="[Text]" custT="1"/>
      <dgm:spPr>
        <a:solidFill>
          <a:schemeClr val="accent2">
            <a:lumMod val="60000"/>
            <a:lumOff val="40000"/>
          </a:schemeClr>
        </a:solidFill>
        <a:ln w="38100">
          <a:solidFill>
            <a:schemeClr val="tx1"/>
          </a:solidFill>
        </a:ln>
      </dgm:spPr>
      <dgm:t>
        <a:bodyPr/>
        <a:lstStyle/>
        <a:p>
          <a:r>
            <a:rPr lang="en-US" sz="2800" dirty="0">
              <a:solidFill>
                <a:schemeClr val="tx1"/>
              </a:solidFill>
            </a:rPr>
            <a:t>Summary – Imprisonment up to 12 months</a:t>
          </a:r>
        </a:p>
      </dgm:t>
    </dgm:pt>
    <dgm:pt modelId="{4DAD4C97-7615-48F6-AA01-725894D18A5A}" type="parTrans" cxnId="{069DB135-D0B3-4C4C-90A1-6B04C2928344}">
      <dgm:prSet/>
      <dgm:spPr/>
      <dgm:t>
        <a:bodyPr/>
        <a:lstStyle/>
        <a:p>
          <a:endParaRPr lang="en-US"/>
        </a:p>
      </dgm:t>
    </dgm:pt>
    <dgm:pt modelId="{5684E538-67C5-4E7D-A34D-271B04B37FE9}" type="sibTrans" cxnId="{069DB135-D0B3-4C4C-90A1-6B04C2928344}">
      <dgm:prSet/>
      <dgm:spPr/>
      <dgm:t>
        <a:bodyPr/>
        <a:lstStyle/>
        <a:p>
          <a:endParaRPr lang="en-US"/>
        </a:p>
      </dgm:t>
    </dgm:pt>
    <dgm:pt modelId="{57B13CE2-ED54-4785-9003-289787D1C4B4}">
      <dgm:prSet phldrT="[Text]" custT="1"/>
      <dgm:spPr>
        <a:solidFill>
          <a:schemeClr val="accent2">
            <a:lumMod val="60000"/>
            <a:lumOff val="40000"/>
          </a:schemeClr>
        </a:solidFill>
        <a:ln w="38100">
          <a:solidFill>
            <a:schemeClr val="tx1"/>
          </a:solidFill>
        </a:ln>
      </dgm:spPr>
      <dgm:t>
        <a:bodyPr/>
        <a:lstStyle/>
        <a:p>
          <a:r>
            <a:rPr lang="en-US" sz="2800" dirty="0">
              <a:solidFill>
                <a:schemeClr val="tx1"/>
              </a:solidFill>
            </a:rPr>
            <a:t>Both- Fine and/or Imprisonment</a:t>
          </a:r>
        </a:p>
      </dgm:t>
    </dgm:pt>
    <dgm:pt modelId="{0784D7B6-6E82-4477-9056-D3D4620BEC76}" type="parTrans" cxnId="{2E7DAB80-328A-4D0E-91F6-30FFF32D9869}">
      <dgm:prSet/>
      <dgm:spPr/>
      <dgm:t>
        <a:bodyPr/>
        <a:lstStyle/>
        <a:p>
          <a:endParaRPr lang="en-US"/>
        </a:p>
      </dgm:t>
    </dgm:pt>
    <dgm:pt modelId="{CAE422B7-F1E6-4CF8-BCF5-97C21E0D4F40}" type="sibTrans" cxnId="{2E7DAB80-328A-4D0E-91F6-30FFF32D9869}">
      <dgm:prSet/>
      <dgm:spPr/>
      <dgm:t>
        <a:bodyPr/>
        <a:lstStyle/>
        <a:p>
          <a:endParaRPr lang="en-US"/>
        </a:p>
      </dgm:t>
    </dgm:pt>
    <dgm:pt modelId="{F575172B-CB5D-4194-A135-94CC2D6A5779}" type="pres">
      <dgm:prSet presAssocID="{F2962690-B413-4ECA-BAA6-DA20002BAE54}" presName="diagram" presStyleCnt="0">
        <dgm:presLayoutVars>
          <dgm:chMax val="1"/>
          <dgm:dir/>
          <dgm:animLvl val="ctr"/>
          <dgm:resizeHandles val="exact"/>
        </dgm:presLayoutVars>
      </dgm:prSet>
      <dgm:spPr/>
    </dgm:pt>
    <dgm:pt modelId="{7840AC06-B3CC-47F7-8C43-BC1B563762D8}" type="pres">
      <dgm:prSet presAssocID="{F2962690-B413-4ECA-BAA6-DA20002BAE54}" presName="matrix" presStyleCnt="0"/>
      <dgm:spPr/>
    </dgm:pt>
    <dgm:pt modelId="{614B9A41-F276-476E-99D5-874F55A5D765}" type="pres">
      <dgm:prSet presAssocID="{F2962690-B413-4ECA-BAA6-DA20002BAE54}" presName="tile1" presStyleLbl="node1" presStyleIdx="0" presStyleCnt="4"/>
      <dgm:spPr/>
    </dgm:pt>
    <dgm:pt modelId="{6D04C9FB-F21E-46B9-B75D-D09C7762FFFA}" type="pres">
      <dgm:prSet presAssocID="{F2962690-B413-4ECA-BAA6-DA20002BAE54}" presName="tile1text" presStyleLbl="node1" presStyleIdx="0" presStyleCnt="4">
        <dgm:presLayoutVars>
          <dgm:chMax val="0"/>
          <dgm:chPref val="0"/>
          <dgm:bulletEnabled val="1"/>
        </dgm:presLayoutVars>
      </dgm:prSet>
      <dgm:spPr/>
    </dgm:pt>
    <dgm:pt modelId="{AB65229A-DE79-4177-B010-94D0F3D69FC7}" type="pres">
      <dgm:prSet presAssocID="{F2962690-B413-4ECA-BAA6-DA20002BAE54}" presName="tile2" presStyleLbl="node1" presStyleIdx="1" presStyleCnt="4" custLinFactNeighborX="1680" custLinFactNeighborY="-4462"/>
      <dgm:spPr/>
    </dgm:pt>
    <dgm:pt modelId="{A4E9D33F-54AC-4FB7-9BD7-D5758CCD8FCF}" type="pres">
      <dgm:prSet presAssocID="{F2962690-B413-4ECA-BAA6-DA20002BAE54}" presName="tile2text" presStyleLbl="node1" presStyleIdx="1" presStyleCnt="4">
        <dgm:presLayoutVars>
          <dgm:chMax val="0"/>
          <dgm:chPref val="0"/>
          <dgm:bulletEnabled val="1"/>
        </dgm:presLayoutVars>
      </dgm:prSet>
      <dgm:spPr/>
    </dgm:pt>
    <dgm:pt modelId="{2449C7FF-36A3-416F-8D86-8DCB99791F87}" type="pres">
      <dgm:prSet presAssocID="{F2962690-B413-4ECA-BAA6-DA20002BAE54}" presName="tile3" presStyleLbl="node1" presStyleIdx="2" presStyleCnt="4"/>
      <dgm:spPr/>
    </dgm:pt>
    <dgm:pt modelId="{8F74E7DF-19AD-4962-AA55-E2D424D3ADD4}" type="pres">
      <dgm:prSet presAssocID="{F2962690-B413-4ECA-BAA6-DA20002BAE54}" presName="tile3text" presStyleLbl="node1" presStyleIdx="2" presStyleCnt="4">
        <dgm:presLayoutVars>
          <dgm:chMax val="0"/>
          <dgm:chPref val="0"/>
          <dgm:bulletEnabled val="1"/>
        </dgm:presLayoutVars>
      </dgm:prSet>
      <dgm:spPr/>
    </dgm:pt>
    <dgm:pt modelId="{016FE906-BEC8-47B1-B5D9-075413E6435E}" type="pres">
      <dgm:prSet presAssocID="{F2962690-B413-4ECA-BAA6-DA20002BAE54}" presName="tile4" presStyleLbl="node1" presStyleIdx="3" presStyleCnt="4"/>
      <dgm:spPr/>
    </dgm:pt>
    <dgm:pt modelId="{7D3BE482-E49B-4907-BCFD-19225AB83F75}" type="pres">
      <dgm:prSet presAssocID="{F2962690-B413-4ECA-BAA6-DA20002BAE54}" presName="tile4text" presStyleLbl="node1" presStyleIdx="3" presStyleCnt="4">
        <dgm:presLayoutVars>
          <dgm:chMax val="0"/>
          <dgm:chPref val="0"/>
          <dgm:bulletEnabled val="1"/>
        </dgm:presLayoutVars>
      </dgm:prSet>
      <dgm:spPr/>
    </dgm:pt>
    <dgm:pt modelId="{2417DF1E-39AD-4B13-8D5D-6041E559E828}" type="pres">
      <dgm:prSet presAssocID="{F2962690-B413-4ECA-BAA6-DA20002BAE54}" presName="centerTile" presStyleLbl="fgShp" presStyleIdx="0" presStyleCnt="1">
        <dgm:presLayoutVars>
          <dgm:chMax val="0"/>
          <dgm:chPref val="0"/>
        </dgm:presLayoutVars>
      </dgm:prSet>
      <dgm:spPr/>
    </dgm:pt>
  </dgm:ptLst>
  <dgm:cxnLst>
    <dgm:cxn modelId="{AB261521-AE88-42E7-B9D8-C213B6CE8615}" type="presOf" srcId="{A74465B2-03FF-4A28-A2B2-BF84BDA6F353}" destId="{614B9A41-F276-476E-99D5-874F55A5D765}" srcOrd="0" destOrd="0" presId="urn:microsoft.com/office/officeart/2005/8/layout/matrix1"/>
    <dgm:cxn modelId="{069DB135-D0B3-4C4C-90A1-6B04C2928344}" srcId="{D1465CCB-3DE3-46EB-8F68-1E512D0580D5}" destId="{89E058DD-51A4-4599-9BF2-8143F51CD288}" srcOrd="2" destOrd="0" parTransId="{4DAD4C97-7615-48F6-AA01-725894D18A5A}" sibTransId="{5684E538-67C5-4E7D-A34D-271B04B37FE9}"/>
    <dgm:cxn modelId="{34CC3E47-763D-420D-B7A8-9C1498911AC0}" srcId="{F2962690-B413-4ECA-BAA6-DA20002BAE54}" destId="{D1465CCB-3DE3-46EB-8F68-1E512D0580D5}" srcOrd="0" destOrd="0" parTransId="{0AA806F4-C48E-46B0-8632-C4499F58ABCE}" sibTransId="{4DF66A17-9DAF-45F8-A6F9-1E3E011831A7}"/>
    <dgm:cxn modelId="{F4D92F7D-2F45-4838-B6CA-A47514FD92B9}" type="presOf" srcId="{89E058DD-51A4-4599-9BF2-8143F51CD288}" destId="{8F74E7DF-19AD-4962-AA55-E2D424D3ADD4}" srcOrd="1" destOrd="0" presId="urn:microsoft.com/office/officeart/2005/8/layout/matrix1"/>
    <dgm:cxn modelId="{DCB2337F-CAF7-4D86-B9DA-D742E2AEEA9A}" type="presOf" srcId="{D1465CCB-3DE3-46EB-8F68-1E512D0580D5}" destId="{2417DF1E-39AD-4B13-8D5D-6041E559E828}" srcOrd="0" destOrd="0" presId="urn:microsoft.com/office/officeart/2005/8/layout/matrix1"/>
    <dgm:cxn modelId="{2E7DAB80-328A-4D0E-91F6-30FFF32D9869}" srcId="{D1465CCB-3DE3-46EB-8F68-1E512D0580D5}" destId="{57B13CE2-ED54-4785-9003-289787D1C4B4}" srcOrd="3" destOrd="0" parTransId="{0784D7B6-6E82-4477-9056-D3D4620BEC76}" sibTransId="{CAE422B7-F1E6-4CF8-BCF5-97C21E0D4F40}"/>
    <dgm:cxn modelId="{9FB25694-24EF-41AE-A13E-91AE91952F5A}" srcId="{D1465CCB-3DE3-46EB-8F68-1E512D0580D5}" destId="{2CD7B244-EDBB-45AA-BE49-E51EF9EEDF09}" srcOrd="1" destOrd="0" parTransId="{0D36F08A-BF25-4945-9FD9-C389E9D7D82D}" sibTransId="{3F8B00E7-33F8-4342-BD44-98CC11F78414}"/>
    <dgm:cxn modelId="{9309C2A2-A9EA-4167-9F81-3E0F2B48B771}" type="presOf" srcId="{89E058DD-51A4-4599-9BF2-8143F51CD288}" destId="{2449C7FF-36A3-416F-8D86-8DCB99791F87}" srcOrd="0" destOrd="0" presId="urn:microsoft.com/office/officeart/2005/8/layout/matrix1"/>
    <dgm:cxn modelId="{FE3B0FAE-1506-494F-97FE-CF234C179C24}" type="presOf" srcId="{2CD7B244-EDBB-45AA-BE49-E51EF9EEDF09}" destId="{A4E9D33F-54AC-4FB7-9BD7-D5758CCD8FCF}" srcOrd="1" destOrd="0" presId="urn:microsoft.com/office/officeart/2005/8/layout/matrix1"/>
    <dgm:cxn modelId="{FB2B83C4-5E28-4F16-A534-93C581D87188}" type="presOf" srcId="{57B13CE2-ED54-4785-9003-289787D1C4B4}" destId="{7D3BE482-E49B-4907-BCFD-19225AB83F75}" srcOrd="1" destOrd="0" presId="urn:microsoft.com/office/officeart/2005/8/layout/matrix1"/>
    <dgm:cxn modelId="{EFCBD9C6-AEE8-4B9D-A7B3-746BD0E27A96}" type="presOf" srcId="{57B13CE2-ED54-4785-9003-289787D1C4B4}" destId="{016FE906-BEC8-47B1-B5D9-075413E6435E}" srcOrd="0" destOrd="0" presId="urn:microsoft.com/office/officeart/2005/8/layout/matrix1"/>
    <dgm:cxn modelId="{BEFD03D0-DE64-488A-842C-CF362F2C7489}" srcId="{D1465CCB-3DE3-46EB-8F68-1E512D0580D5}" destId="{A74465B2-03FF-4A28-A2B2-BF84BDA6F353}" srcOrd="0" destOrd="0" parTransId="{D8BC477A-805A-4653-BED5-0F1E09C331D0}" sibTransId="{53F11D08-25FB-4963-8020-CDB996C059AC}"/>
    <dgm:cxn modelId="{F01447EA-7416-4A28-B570-859361284202}" type="presOf" srcId="{F2962690-B413-4ECA-BAA6-DA20002BAE54}" destId="{F575172B-CB5D-4194-A135-94CC2D6A5779}" srcOrd="0" destOrd="0" presId="urn:microsoft.com/office/officeart/2005/8/layout/matrix1"/>
    <dgm:cxn modelId="{74CFA7F1-2C84-4BBA-909B-E0B02545C410}" type="presOf" srcId="{2CD7B244-EDBB-45AA-BE49-E51EF9EEDF09}" destId="{AB65229A-DE79-4177-B010-94D0F3D69FC7}" srcOrd="0" destOrd="0" presId="urn:microsoft.com/office/officeart/2005/8/layout/matrix1"/>
    <dgm:cxn modelId="{B2CCECF2-2482-4B70-B1BA-03B19614C436}" type="presOf" srcId="{A74465B2-03FF-4A28-A2B2-BF84BDA6F353}" destId="{6D04C9FB-F21E-46B9-B75D-D09C7762FFFA}" srcOrd="1" destOrd="0" presId="urn:microsoft.com/office/officeart/2005/8/layout/matrix1"/>
    <dgm:cxn modelId="{B3FEC3AC-D578-4242-B15B-9D888DE3DA37}" type="presParOf" srcId="{F575172B-CB5D-4194-A135-94CC2D6A5779}" destId="{7840AC06-B3CC-47F7-8C43-BC1B563762D8}" srcOrd="0" destOrd="0" presId="urn:microsoft.com/office/officeart/2005/8/layout/matrix1"/>
    <dgm:cxn modelId="{88BE794A-7524-49DE-BD8D-214F95069720}" type="presParOf" srcId="{7840AC06-B3CC-47F7-8C43-BC1B563762D8}" destId="{614B9A41-F276-476E-99D5-874F55A5D765}" srcOrd="0" destOrd="0" presId="urn:microsoft.com/office/officeart/2005/8/layout/matrix1"/>
    <dgm:cxn modelId="{EA3A15D8-8C71-4E42-BFF3-2A1CF7D4E1BB}" type="presParOf" srcId="{7840AC06-B3CC-47F7-8C43-BC1B563762D8}" destId="{6D04C9FB-F21E-46B9-B75D-D09C7762FFFA}" srcOrd="1" destOrd="0" presId="urn:microsoft.com/office/officeart/2005/8/layout/matrix1"/>
    <dgm:cxn modelId="{0ADD1D6C-F436-4D8A-83E7-85BEFD787A38}" type="presParOf" srcId="{7840AC06-B3CC-47F7-8C43-BC1B563762D8}" destId="{AB65229A-DE79-4177-B010-94D0F3D69FC7}" srcOrd="2" destOrd="0" presId="urn:microsoft.com/office/officeart/2005/8/layout/matrix1"/>
    <dgm:cxn modelId="{230A6958-6698-4AB1-AB9E-0A0FF77C154D}" type="presParOf" srcId="{7840AC06-B3CC-47F7-8C43-BC1B563762D8}" destId="{A4E9D33F-54AC-4FB7-9BD7-D5758CCD8FCF}" srcOrd="3" destOrd="0" presId="urn:microsoft.com/office/officeart/2005/8/layout/matrix1"/>
    <dgm:cxn modelId="{B41E6319-F447-45AB-A1C6-AA0A456BE566}" type="presParOf" srcId="{7840AC06-B3CC-47F7-8C43-BC1B563762D8}" destId="{2449C7FF-36A3-416F-8D86-8DCB99791F87}" srcOrd="4" destOrd="0" presId="urn:microsoft.com/office/officeart/2005/8/layout/matrix1"/>
    <dgm:cxn modelId="{64F52398-ED3A-42AA-A362-0A5629BC3006}" type="presParOf" srcId="{7840AC06-B3CC-47F7-8C43-BC1B563762D8}" destId="{8F74E7DF-19AD-4962-AA55-E2D424D3ADD4}" srcOrd="5" destOrd="0" presId="urn:microsoft.com/office/officeart/2005/8/layout/matrix1"/>
    <dgm:cxn modelId="{82BFAB11-9189-4578-8A27-8131B6FCA957}" type="presParOf" srcId="{7840AC06-B3CC-47F7-8C43-BC1B563762D8}" destId="{016FE906-BEC8-47B1-B5D9-075413E6435E}" srcOrd="6" destOrd="0" presId="urn:microsoft.com/office/officeart/2005/8/layout/matrix1"/>
    <dgm:cxn modelId="{9D40F0CA-FFD1-4DCB-9823-1765F1099FA8}" type="presParOf" srcId="{7840AC06-B3CC-47F7-8C43-BC1B563762D8}" destId="{7D3BE482-E49B-4907-BCFD-19225AB83F75}" srcOrd="7" destOrd="0" presId="urn:microsoft.com/office/officeart/2005/8/layout/matrix1"/>
    <dgm:cxn modelId="{2F1552D0-4DD1-41CE-9992-6A9949EE874D}" type="presParOf" srcId="{F575172B-CB5D-4194-A135-94CC2D6A5779}" destId="{2417DF1E-39AD-4B13-8D5D-6041E559E828}"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39B7C86-FC9B-40D5-887F-4184E0F94C16}"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US"/>
        </a:p>
      </dgm:t>
    </dgm:pt>
    <dgm:pt modelId="{8BFF94D1-B726-4125-99E4-FD72EAAF713C}">
      <dgm:prSet phldrT="[Text]" phldr="1"/>
      <dgm:spPr>
        <a:solidFill>
          <a:schemeClr val="accent2">
            <a:lumMod val="40000"/>
            <a:lumOff val="60000"/>
          </a:schemeClr>
        </a:solidFill>
        <a:ln>
          <a:solidFill>
            <a:schemeClr val="tx1"/>
          </a:solidFill>
        </a:ln>
      </dgm:spPr>
      <dgm:t>
        <a:bodyPr/>
        <a:lstStyle/>
        <a:p>
          <a:endParaRPr lang="en-US"/>
        </a:p>
      </dgm:t>
    </dgm:pt>
    <dgm:pt modelId="{15D0C704-8DA6-4BF8-BC6D-D3AEF6E52906}" type="parTrans" cxnId="{57E9BA98-C3A3-4E83-8AFF-DEE2C35700A4}">
      <dgm:prSet/>
      <dgm:spPr/>
      <dgm:t>
        <a:bodyPr/>
        <a:lstStyle/>
        <a:p>
          <a:endParaRPr lang="en-US"/>
        </a:p>
      </dgm:t>
    </dgm:pt>
    <dgm:pt modelId="{23B717ED-D95B-4525-A75D-2B51D455F8BE}" type="sibTrans" cxnId="{57E9BA98-C3A3-4E83-8AFF-DEE2C35700A4}">
      <dgm:prSet/>
      <dgm:spPr/>
      <dgm:t>
        <a:bodyPr/>
        <a:lstStyle/>
        <a:p>
          <a:endParaRPr lang="en-US"/>
        </a:p>
      </dgm:t>
    </dgm:pt>
    <dgm:pt modelId="{D3E282D6-148D-4F0E-B990-47075B306796}">
      <dgm:prSet phldrT="[Text]" custT="1"/>
      <dgm:spPr/>
      <dgm:t>
        <a:bodyPr/>
        <a:lstStyle/>
        <a:p>
          <a:r>
            <a:rPr lang="en-US" sz="3200" dirty="0">
              <a:solidFill>
                <a:schemeClr val="tx1"/>
              </a:solidFill>
            </a:rPr>
            <a:t>A believed to be acting in the best interests of B</a:t>
          </a:r>
        </a:p>
      </dgm:t>
    </dgm:pt>
    <dgm:pt modelId="{16730FA5-F862-41ED-98A0-7C26255F43E5}" type="parTrans" cxnId="{880CAD2A-6280-4BAC-A32A-7DE0C047D031}">
      <dgm:prSet/>
      <dgm:spPr/>
      <dgm:t>
        <a:bodyPr/>
        <a:lstStyle/>
        <a:p>
          <a:endParaRPr lang="en-US"/>
        </a:p>
      </dgm:t>
    </dgm:pt>
    <dgm:pt modelId="{0E8BD5E1-1F0C-41CD-BE9A-05E329B6FCE6}" type="sibTrans" cxnId="{880CAD2A-6280-4BAC-A32A-7DE0C047D031}">
      <dgm:prSet/>
      <dgm:spPr/>
      <dgm:t>
        <a:bodyPr/>
        <a:lstStyle/>
        <a:p>
          <a:endParaRPr lang="en-US"/>
        </a:p>
      </dgm:t>
    </dgm:pt>
    <dgm:pt modelId="{86BB3002-94DE-4259-971B-6B177112EAE2}">
      <dgm:prSet phldrT="[Text]" phldr="1"/>
      <dgm:spPr>
        <a:solidFill>
          <a:schemeClr val="accent2">
            <a:lumMod val="60000"/>
            <a:lumOff val="40000"/>
          </a:schemeClr>
        </a:solidFill>
        <a:ln>
          <a:solidFill>
            <a:schemeClr val="tx1"/>
          </a:solidFill>
        </a:ln>
      </dgm:spPr>
      <dgm:t>
        <a:bodyPr/>
        <a:lstStyle/>
        <a:p>
          <a:endParaRPr lang="en-US"/>
        </a:p>
      </dgm:t>
    </dgm:pt>
    <dgm:pt modelId="{B95B5275-66AB-4762-B1EC-683C3CE11CAE}" type="parTrans" cxnId="{5F1636A3-AF46-4CDF-AE3E-068710866021}">
      <dgm:prSet/>
      <dgm:spPr/>
      <dgm:t>
        <a:bodyPr/>
        <a:lstStyle/>
        <a:p>
          <a:endParaRPr lang="en-US"/>
        </a:p>
      </dgm:t>
    </dgm:pt>
    <dgm:pt modelId="{0B65CF03-CC80-4E7B-84A9-D3BC05D78F89}" type="sibTrans" cxnId="{5F1636A3-AF46-4CDF-AE3E-068710866021}">
      <dgm:prSet/>
      <dgm:spPr/>
      <dgm:t>
        <a:bodyPr/>
        <a:lstStyle/>
        <a:p>
          <a:endParaRPr lang="en-US"/>
        </a:p>
      </dgm:t>
    </dgm:pt>
    <dgm:pt modelId="{F76CBC8F-B9B3-416A-919F-A426289DB7A6}">
      <dgm:prSet phldrT="[Text]" custT="1"/>
      <dgm:spPr>
        <a:solidFill>
          <a:schemeClr val="accent2">
            <a:lumMod val="60000"/>
            <a:lumOff val="40000"/>
          </a:schemeClr>
        </a:solidFill>
      </dgm:spPr>
      <dgm:t>
        <a:bodyPr/>
        <a:lstStyle/>
        <a:p>
          <a:r>
            <a:rPr lang="en-US" sz="3200" dirty="0">
              <a:solidFill>
                <a:schemeClr val="tx1"/>
              </a:solidFill>
            </a:rPr>
            <a:t>The </a:t>
          </a:r>
          <a:r>
            <a:rPr lang="en-US" sz="3200" dirty="0" err="1">
              <a:solidFill>
                <a:schemeClr val="tx1"/>
              </a:solidFill>
            </a:rPr>
            <a:t>behaviour</a:t>
          </a:r>
          <a:r>
            <a:rPr lang="en-US" sz="3200" dirty="0">
              <a:solidFill>
                <a:schemeClr val="tx1"/>
              </a:solidFill>
            </a:rPr>
            <a:t> in all the circumstances was reasonable</a:t>
          </a:r>
        </a:p>
      </dgm:t>
    </dgm:pt>
    <dgm:pt modelId="{0F437D1B-DB45-4761-8DC2-B023B63DA1F9}" type="parTrans" cxnId="{EB38392A-1493-49D0-AC5C-FE8EDD62374F}">
      <dgm:prSet/>
      <dgm:spPr/>
      <dgm:t>
        <a:bodyPr/>
        <a:lstStyle/>
        <a:p>
          <a:endParaRPr lang="en-US"/>
        </a:p>
      </dgm:t>
    </dgm:pt>
    <dgm:pt modelId="{03378567-C905-4602-B6C4-AD01B9446214}" type="sibTrans" cxnId="{EB38392A-1493-49D0-AC5C-FE8EDD62374F}">
      <dgm:prSet/>
      <dgm:spPr/>
      <dgm:t>
        <a:bodyPr/>
        <a:lstStyle/>
        <a:p>
          <a:endParaRPr lang="en-US"/>
        </a:p>
      </dgm:t>
    </dgm:pt>
    <dgm:pt modelId="{3F58BEE0-194A-454F-9AF1-1A8A444AB44E}" type="pres">
      <dgm:prSet presAssocID="{A39B7C86-FC9B-40D5-887F-4184E0F94C16}" presName="Name0" presStyleCnt="0">
        <dgm:presLayoutVars>
          <dgm:dir/>
          <dgm:animLvl val="lvl"/>
          <dgm:resizeHandles val="exact"/>
        </dgm:presLayoutVars>
      </dgm:prSet>
      <dgm:spPr/>
    </dgm:pt>
    <dgm:pt modelId="{A69DBAAA-AE90-4BFF-A95D-06D6DA18CEAC}" type="pres">
      <dgm:prSet presAssocID="{8BFF94D1-B726-4125-99E4-FD72EAAF713C}" presName="compositeNode" presStyleCnt="0">
        <dgm:presLayoutVars>
          <dgm:bulletEnabled val="1"/>
        </dgm:presLayoutVars>
      </dgm:prSet>
      <dgm:spPr/>
    </dgm:pt>
    <dgm:pt modelId="{7547C4FF-7C64-4D89-9800-307222EC2DCC}" type="pres">
      <dgm:prSet presAssocID="{8BFF94D1-B726-4125-99E4-FD72EAAF713C}" presName="bgRect" presStyleLbl="node1" presStyleIdx="0" presStyleCnt="2"/>
      <dgm:spPr/>
    </dgm:pt>
    <dgm:pt modelId="{7BC483C8-0F3C-487C-B322-BBA3EB573014}" type="pres">
      <dgm:prSet presAssocID="{8BFF94D1-B726-4125-99E4-FD72EAAF713C}" presName="parentNode" presStyleLbl="node1" presStyleIdx="0" presStyleCnt="2">
        <dgm:presLayoutVars>
          <dgm:chMax val="0"/>
          <dgm:bulletEnabled val="1"/>
        </dgm:presLayoutVars>
      </dgm:prSet>
      <dgm:spPr/>
    </dgm:pt>
    <dgm:pt modelId="{FA54CFBD-EA97-4911-B761-CA69C2E90BC6}" type="pres">
      <dgm:prSet presAssocID="{8BFF94D1-B726-4125-99E4-FD72EAAF713C}" presName="childNode" presStyleLbl="node1" presStyleIdx="0" presStyleCnt="2">
        <dgm:presLayoutVars>
          <dgm:bulletEnabled val="1"/>
        </dgm:presLayoutVars>
      </dgm:prSet>
      <dgm:spPr/>
    </dgm:pt>
    <dgm:pt modelId="{E5E5C308-B3B3-4F40-830B-FACA04093077}" type="pres">
      <dgm:prSet presAssocID="{23B717ED-D95B-4525-A75D-2B51D455F8BE}" presName="hSp" presStyleCnt="0"/>
      <dgm:spPr/>
    </dgm:pt>
    <dgm:pt modelId="{02E6EFD6-3AE2-44CC-AEF1-F3537EC6C764}" type="pres">
      <dgm:prSet presAssocID="{23B717ED-D95B-4525-A75D-2B51D455F8BE}" presName="vProcSp" presStyleCnt="0"/>
      <dgm:spPr/>
    </dgm:pt>
    <dgm:pt modelId="{0665471A-403C-4EB0-B5C1-5F3AFBD0B96B}" type="pres">
      <dgm:prSet presAssocID="{23B717ED-D95B-4525-A75D-2B51D455F8BE}" presName="vSp1" presStyleCnt="0"/>
      <dgm:spPr/>
    </dgm:pt>
    <dgm:pt modelId="{01FB09FE-3BC0-4CA5-A450-A9A958A716D8}" type="pres">
      <dgm:prSet presAssocID="{23B717ED-D95B-4525-A75D-2B51D455F8BE}" presName="simulatedConn" presStyleLbl="solidFgAcc1" presStyleIdx="0" presStyleCnt="1"/>
      <dgm:spPr>
        <a:solidFill>
          <a:schemeClr val="accent2">
            <a:lumMod val="75000"/>
          </a:schemeClr>
        </a:solidFill>
        <a:ln>
          <a:solidFill>
            <a:schemeClr val="tx1"/>
          </a:solidFill>
        </a:ln>
      </dgm:spPr>
    </dgm:pt>
    <dgm:pt modelId="{87E6C8EF-4968-4CA6-B267-5C1C84753011}" type="pres">
      <dgm:prSet presAssocID="{23B717ED-D95B-4525-A75D-2B51D455F8BE}" presName="vSp2" presStyleCnt="0"/>
      <dgm:spPr/>
    </dgm:pt>
    <dgm:pt modelId="{8EED4B30-F6A5-4281-88B6-83DA0BDD5D61}" type="pres">
      <dgm:prSet presAssocID="{23B717ED-D95B-4525-A75D-2B51D455F8BE}" presName="sibTrans" presStyleCnt="0"/>
      <dgm:spPr/>
    </dgm:pt>
    <dgm:pt modelId="{5BADE94B-9951-4650-8167-2F436C4547FC}" type="pres">
      <dgm:prSet presAssocID="{86BB3002-94DE-4259-971B-6B177112EAE2}" presName="compositeNode" presStyleCnt="0">
        <dgm:presLayoutVars>
          <dgm:bulletEnabled val="1"/>
        </dgm:presLayoutVars>
      </dgm:prSet>
      <dgm:spPr/>
    </dgm:pt>
    <dgm:pt modelId="{DDDF481E-FBB3-4D02-9D07-2D2955EF8529}" type="pres">
      <dgm:prSet presAssocID="{86BB3002-94DE-4259-971B-6B177112EAE2}" presName="bgRect" presStyleLbl="node1" presStyleIdx="1" presStyleCnt="2"/>
      <dgm:spPr/>
    </dgm:pt>
    <dgm:pt modelId="{E3CD655E-BFBB-4CB6-B33F-30C897D4E2F8}" type="pres">
      <dgm:prSet presAssocID="{86BB3002-94DE-4259-971B-6B177112EAE2}" presName="parentNode" presStyleLbl="node1" presStyleIdx="1" presStyleCnt="2">
        <dgm:presLayoutVars>
          <dgm:chMax val="0"/>
          <dgm:bulletEnabled val="1"/>
        </dgm:presLayoutVars>
      </dgm:prSet>
      <dgm:spPr/>
    </dgm:pt>
    <dgm:pt modelId="{6F85AD62-29E9-4CEF-92BA-2DAA51B514FD}" type="pres">
      <dgm:prSet presAssocID="{86BB3002-94DE-4259-971B-6B177112EAE2}" presName="childNode" presStyleLbl="node1" presStyleIdx="1" presStyleCnt="2">
        <dgm:presLayoutVars>
          <dgm:bulletEnabled val="1"/>
        </dgm:presLayoutVars>
      </dgm:prSet>
      <dgm:spPr/>
    </dgm:pt>
  </dgm:ptLst>
  <dgm:cxnLst>
    <dgm:cxn modelId="{8FC55107-BF25-42D9-8736-53DAC93BB6C8}" type="presOf" srcId="{8BFF94D1-B726-4125-99E4-FD72EAAF713C}" destId="{7BC483C8-0F3C-487C-B322-BBA3EB573014}" srcOrd="1" destOrd="0" presId="urn:microsoft.com/office/officeart/2005/8/layout/hProcess7"/>
    <dgm:cxn modelId="{EB38392A-1493-49D0-AC5C-FE8EDD62374F}" srcId="{86BB3002-94DE-4259-971B-6B177112EAE2}" destId="{F76CBC8F-B9B3-416A-919F-A426289DB7A6}" srcOrd="0" destOrd="0" parTransId="{0F437D1B-DB45-4761-8DC2-B023B63DA1F9}" sibTransId="{03378567-C905-4602-B6C4-AD01B9446214}"/>
    <dgm:cxn modelId="{880CAD2A-6280-4BAC-A32A-7DE0C047D031}" srcId="{8BFF94D1-B726-4125-99E4-FD72EAAF713C}" destId="{D3E282D6-148D-4F0E-B990-47075B306796}" srcOrd="0" destOrd="0" parTransId="{16730FA5-F862-41ED-98A0-7C26255F43E5}" sibTransId="{0E8BD5E1-1F0C-41CD-BE9A-05E329B6FCE6}"/>
    <dgm:cxn modelId="{00D07986-A941-42A4-9C5F-AABC403B4312}" type="presOf" srcId="{A39B7C86-FC9B-40D5-887F-4184E0F94C16}" destId="{3F58BEE0-194A-454F-9AF1-1A8A444AB44E}" srcOrd="0" destOrd="0" presId="urn:microsoft.com/office/officeart/2005/8/layout/hProcess7"/>
    <dgm:cxn modelId="{90656A8C-9F44-49F8-AE15-182F1CD2FF42}" type="presOf" srcId="{86BB3002-94DE-4259-971B-6B177112EAE2}" destId="{E3CD655E-BFBB-4CB6-B33F-30C897D4E2F8}" srcOrd="1" destOrd="0" presId="urn:microsoft.com/office/officeart/2005/8/layout/hProcess7"/>
    <dgm:cxn modelId="{9AA88496-7DB5-4C37-927D-EEFF58BC8B35}" type="presOf" srcId="{86BB3002-94DE-4259-971B-6B177112EAE2}" destId="{DDDF481E-FBB3-4D02-9D07-2D2955EF8529}" srcOrd="0" destOrd="0" presId="urn:microsoft.com/office/officeart/2005/8/layout/hProcess7"/>
    <dgm:cxn modelId="{49DB9897-EDCF-467A-B3B3-210BE238EB1F}" type="presOf" srcId="{F76CBC8F-B9B3-416A-919F-A426289DB7A6}" destId="{6F85AD62-29E9-4CEF-92BA-2DAA51B514FD}" srcOrd="0" destOrd="0" presId="urn:microsoft.com/office/officeart/2005/8/layout/hProcess7"/>
    <dgm:cxn modelId="{57E9BA98-C3A3-4E83-8AFF-DEE2C35700A4}" srcId="{A39B7C86-FC9B-40D5-887F-4184E0F94C16}" destId="{8BFF94D1-B726-4125-99E4-FD72EAAF713C}" srcOrd="0" destOrd="0" parTransId="{15D0C704-8DA6-4BF8-BC6D-D3AEF6E52906}" sibTransId="{23B717ED-D95B-4525-A75D-2B51D455F8BE}"/>
    <dgm:cxn modelId="{5F1636A3-AF46-4CDF-AE3E-068710866021}" srcId="{A39B7C86-FC9B-40D5-887F-4184E0F94C16}" destId="{86BB3002-94DE-4259-971B-6B177112EAE2}" srcOrd="1" destOrd="0" parTransId="{B95B5275-66AB-4762-B1EC-683C3CE11CAE}" sibTransId="{0B65CF03-CC80-4E7B-84A9-D3BC05D78F89}"/>
    <dgm:cxn modelId="{BFC518C6-73D8-422A-8B58-62D3D4CA539E}" type="presOf" srcId="{8BFF94D1-B726-4125-99E4-FD72EAAF713C}" destId="{7547C4FF-7C64-4D89-9800-307222EC2DCC}" srcOrd="0" destOrd="0" presId="urn:microsoft.com/office/officeart/2005/8/layout/hProcess7"/>
    <dgm:cxn modelId="{111418FD-A5DF-4A31-9114-9824305D2449}" type="presOf" srcId="{D3E282D6-148D-4F0E-B990-47075B306796}" destId="{FA54CFBD-EA97-4911-B761-CA69C2E90BC6}" srcOrd="0" destOrd="0" presId="urn:microsoft.com/office/officeart/2005/8/layout/hProcess7"/>
    <dgm:cxn modelId="{8B6AE338-0172-4C15-8BCE-DAED083F9BBC}" type="presParOf" srcId="{3F58BEE0-194A-454F-9AF1-1A8A444AB44E}" destId="{A69DBAAA-AE90-4BFF-A95D-06D6DA18CEAC}" srcOrd="0" destOrd="0" presId="urn:microsoft.com/office/officeart/2005/8/layout/hProcess7"/>
    <dgm:cxn modelId="{9C0759B8-D756-4FCE-B3FD-F1532446A167}" type="presParOf" srcId="{A69DBAAA-AE90-4BFF-A95D-06D6DA18CEAC}" destId="{7547C4FF-7C64-4D89-9800-307222EC2DCC}" srcOrd="0" destOrd="0" presId="urn:microsoft.com/office/officeart/2005/8/layout/hProcess7"/>
    <dgm:cxn modelId="{A9E376F9-6335-4731-B327-92AC08BCCF0E}" type="presParOf" srcId="{A69DBAAA-AE90-4BFF-A95D-06D6DA18CEAC}" destId="{7BC483C8-0F3C-487C-B322-BBA3EB573014}" srcOrd="1" destOrd="0" presId="urn:microsoft.com/office/officeart/2005/8/layout/hProcess7"/>
    <dgm:cxn modelId="{0D43EEEC-D7F5-43C3-81AF-8A26CBA0ACBC}" type="presParOf" srcId="{A69DBAAA-AE90-4BFF-A95D-06D6DA18CEAC}" destId="{FA54CFBD-EA97-4911-B761-CA69C2E90BC6}" srcOrd="2" destOrd="0" presId="urn:microsoft.com/office/officeart/2005/8/layout/hProcess7"/>
    <dgm:cxn modelId="{F5EBDE39-DD5C-409F-A95F-2D1A566252FB}" type="presParOf" srcId="{3F58BEE0-194A-454F-9AF1-1A8A444AB44E}" destId="{E5E5C308-B3B3-4F40-830B-FACA04093077}" srcOrd="1" destOrd="0" presId="urn:microsoft.com/office/officeart/2005/8/layout/hProcess7"/>
    <dgm:cxn modelId="{77220443-00B4-47CC-83D5-2C65C70118F1}" type="presParOf" srcId="{3F58BEE0-194A-454F-9AF1-1A8A444AB44E}" destId="{02E6EFD6-3AE2-44CC-AEF1-F3537EC6C764}" srcOrd="2" destOrd="0" presId="urn:microsoft.com/office/officeart/2005/8/layout/hProcess7"/>
    <dgm:cxn modelId="{C7D4B630-C510-4CA2-9697-F14B975B226A}" type="presParOf" srcId="{02E6EFD6-3AE2-44CC-AEF1-F3537EC6C764}" destId="{0665471A-403C-4EB0-B5C1-5F3AFBD0B96B}" srcOrd="0" destOrd="0" presId="urn:microsoft.com/office/officeart/2005/8/layout/hProcess7"/>
    <dgm:cxn modelId="{5FA89514-1534-4A96-88BD-D2509DA04A58}" type="presParOf" srcId="{02E6EFD6-3AE2-44CC-AEF1-F3537EC6C764}" destId="{01FB09FE-3BC0-4CA5-A450-A9A958A716D8}" srcOrd="1" destOrd="0" presId="urn:microsoft.com/office/officeart/2005/8/layout/hProcess7"/>
    <dgm:cxn modelId="{0A5C20EF-5042-4BEB-8F6B-83444B7220CD}" type="presParOf" srcId="{02E6EFD6-3AE2-44CC-AEF1-F3537EC6C764}" destId="{87E6C8EF-4968-4CA6-B267-5C1C84753011}" srcOrd="2" destOrd="0" presId="urn:microsoft.com/office/officeart/2005/8/layout/hProcess7"/>
    <dgm:cxn modelId="{F5E7A808-7FF8-41C5-A1E1-544CC6AB8496}" type="presParOf" srcId="{3F58BEE0-194A-454F-9AF1-1A8A444AB44E}" destId="{8EED4B30-F6A5-4281-88B6-83DA0BDD5D61}" srcOrd="3" destOrd="0" presId="urn:microsoft.com/office/officeart/2005/8/layout/hProcess7"/>
    <dgm:cxn modelId="{E1EF6C86-904B-45B1-9D72-3DB603C24E05}" type="presParOf" srcId="{3F58BEE0-194A-454F-9AF1-1A8A444AB44E}" destId="{5BADE94B-9951-4650-8167-2F436C4547FC}" srcOrd="4" destOrd="0" presId="urn:microsoft.com/office/officeart/2005/8/layout/hProcess7"/>
    <dgm:cxn modelId="{A10CDBE8-2903-4920-A578-3B5D49EC8014}" type="presParOf" srcId="{5BADE94B-9951-4650-8167-2F436C4547FC}" destId="{DDDF481E-FBB3-4D02-9D07-2D2955EF8529}" srcOrd="0" destOrd="0" presId="urn:microsoft.com/office/officeart/2005/8/layout/hProcess7"/>
    <dgm:cxn modelId="{168BA591-C320-4CFA-B10A-66267AB2CAAC}" type="presParOf" srcId="{5BADE94B-9951-4650-8167-2F436C4547FC}" destId="{E3CD655E-BFBB-4CB6-B33F-30C897D4E2F8}" srcOrd="1" destOrd="0" presId="urn:microsoft.com/office/officeart/2005/8/layout/hProcess7"/>
    <dgm:cxn modelId="{09989EC6-9114-4641-A8AF-44490B6474CE}" type="presParOf" srcId="{5BADE94B-9951-4650-8167-2F436C4547FC}" destId="{6F85AD62-29E9-4CEF-92BA-2DAA51B514FD}"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9EDA9EB1-C23C-4A53-847D-8AA0E9A56BA7}">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Intimidation</a:t>
          </a:r>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Degradation &amp; Humiliation</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Surveillance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Control</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Violence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FBE9DE-BDDA-41F2-B8DB-8F6EC646838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A481003E-1FF1-47C6-B9DE-B84664581588}">
      <dgm:prSet phldrT="[Text]" custT="1"/>
      <dgm:spPr>
        <a:solidFill>
          <a:schemeClr val="accent4">
            <a:lumMod val="20000"/>
            <a:lumOff val="80000"/>
          </a:schemeClr>
        </a:solidFill>
        <a:ln w="19050">
          <a:solidFill>
            <a:schemeClr val="tx1"/>
          </a:solidFill>
        </a:ln>
      </dgm:spPr>
      <dgm:t>
        <a:bodyPr/>
        <a:lstStyle/>
        <a:p>
          <a:r>
            <a:rPr lang="en-US" sz="3200" dirty="0">
              <a:solidFill>
                <a:schemeClr val="tx1"/>
              </a:solidFill>
            </a:rPr>
            <a:t>Stage 1</a:t>
          </a:r>
        </a:p>
      </dgm:t>
    </dgm:pt>
    <dgm:pt modelId="{94CE3043-3FD3-4A18-ABDF-5184CD059D3D}" type="parTrans" cxnId="{E7B019A5-C0A9-412D-A46E-C38D30BC18E4}">
      <dgm:prSet/>
      <dgm:spPr/>
      <dgm:t>
        <a:bodyPr/>
        <a:lstStyle/>
        <a:p>
          <a:endParaRPr lang="en-US"/>
        </a:p>
      </dgm:t>
    </dgm:pt>
    <dgm:pt modelId="{14569994-1EAA-4732-A093-A9ABA7D3E21F}" type="sibTrans" cxnId="{E7B019A5-C0A9-412D-A46E-C38D30BC18E4}">
      <dgm:prSet/>
      <dgm:spPr/>
      <dgm:t>
        <a:bodyPr/>
        <a:lstStyle/>
        <a:p>
          <a:endParaRPr lang="en-US"/>
        </a:p>
      </dgm:t>
    </dgm:pt>
    <dgm:pt modelId="{DB414201-05AB-49F0-B0AA-D5A53E660E77}">
      <dgm:prSet phldrT="[Text]" custT="1"/>
      <dgm:spPr>
        <a:solidFill>
          <a:schemeClr val="accent4">
            <a:lumMod val="20000"/>
            <a:lumOff val="80000"/>
          </a:schemeClr>
        </a:solidFill>
        <a:ln w="19050">
          <a:solidFill>
            <a:schemeClr val="tx1"/>
          </a:solidFill>
        </a:ln>
      </dgm:spPr>
      <dgm:t>
        <a:bodyPr/>
        <a:lstStyle/>
        <a:p>
          <a:r>
            <a:rPr lang="en-US" sz="2800" dirty="0"/>
            <a:t>Grooming/ Conditioning</a:t>
          </a:r>
        </a:p>
      </dgm:t>
    </dgm:pt>
    <dgm:pt modelId="{38D6C86E-666D-47A1-B976-942FC81B06BE}" type="parTrans" cxnId="{BB87128F-EBC4-4E50-8E3E-AAADE94636AC}">
      <dgm:prSet/>
      <dgm:spPr/>
      <dgm:t>
        <a:bodyPr/>
        <a:lstStyle/>
        <a:p>
          <a:endParaRPr lang="en-US"/>
        </a:p>
      </dgm:t>
    </dgm:pt>
    <dgm:pt modelId="{7AE79AD8-9453-46A1-B6CD-267F0B6C24EC}" type="sibTrans" cxnId="{BB87128F-EBC4-4E50-8E3E-AAADE94636AC}">
      <dgm:prSet/>
      <dgm:spPr/>
      <dgm:t>
        <a:bodyPr/>
        <a:lstStyle/>
        <a:p>
          <a:endParaRPr lang="en-US"/>
        </a:p>
      </dgm:t>
    </dgm:pt>
    <dgm:pt modelId="{CA0A2B7B-2F74-4863-9E98-FA634775E551}">
      <dgm:prSet phldrT="[Text]" custT="1"/>
      <dgm:spPr>
        <a:solidFill>
          <a:schemeClr val="accent2">
            <a:lumMod val="40000"/>
            <a:lumOff val="60000"/>
          </a:schemeClr>
        </a:solidFill>
        <a:ln w="57150">
          <a:solidFill>
            <a:schemeClr val="tx1"/>
          </a:solidFill>
        </a:ln>
      </dgm:spPr>
      <dgm:t>
        <a:bodyPr/>
        <a:lstStyle/>
        <a:p>
          <a:r>
            <a:rPr lang="en-US" sz="3200" dirty="0">
              <a:solidFill>
                <a:schemeClr val="tx1"/>
              </a:solidFill>
            </a:rPr>
            <a:t>Stage 2</a:t>
          </a:r>
        </a:p>
      </dgm:t>
    </dgm:pt>
    <dgm:pt modelId="{FEC33907-56DB-47E0-BEC3-819580A016FB}" type="parTrans" cxnId="{932808BA-3DA1-4BC1-840C-7D8249884315}">
      <dgm:prSet/>
      <dgm:spPr/>
      <dgm:t>
        <a:bodyPr/>
        <a:lstStyle/>
        <a:p>
          <a:endParaRPr lang="en-US"/>
        </a:p>
      </dgm:t>
    </dgm:pt>
    <dgm:pt modelId="{72D9CA0C-69C4-4015-B6A4-BD27AA9A7E0D}" type="sibTrans" cxnId="{932808BA-3DA1-4BC1-840C-7D8249884315}">
      <dgm:prSet/>
      <dgm:spPr/>
      <dgm:t>
        <a:bodyPr/>
        <a:lstStyle/>
        <a:p>
          <a:endParaRPr lang="en-US"/>
        </a:p>
      </dgm:t>
    </dgm:pt>
    <dgm:pt modelId="{09035945-0A60-4949-9D29-4962A455C76A}">
      <dgm:prSet phldrT="[Text]" custT="1"/>
      <dgm:spPr>
        <a:solidFill>
          <a:schemeClr val="accent2">
            <a:lumMod val="40000"/>
            <a:lumOff val="60000"/>
          </a:schemeClr>
        </a:solidFill>
        <a:ln w="57150">
          <a:solidFill>
            <a:schemeClr val="tx1"/>
          </a:solidFill>
        </a:ln>
      </dgm:spPr>
      <dgm:t>
        <a:bodyPr/>
        <a:lstStyle/>
        <a:p>
          <a:r>
            <a:rPr lang="en-US" sz="2800" dirty="0" err="1"/>
            <a:t>Normalisation</a:t>
          </a:r>
          <a:endParaRPr lang="en-US" sz="2800" dirty="0"/>
        </a:p>
      </dgm:t>
    </dgm:pt>
    <dgm:pt modelId="{3ED6520D-6A1B-400E-951C-00285617CEBD}" type="parTrans" cxnId="{3B50EE64-6614-4A47-BBDD-87D58EB303DA}">
      <dgm:prSet/>
      <dgm:spPr/>
      <dgm:t>
        <a:bodyPr/>
        <a:lstStyle/>
        <a:p>
          <a:endParaRPr lang="en-US"/>
        </a:p>
      </dgm:t>
    </dgm:pt>
    <dgm:pt modelId="{54B9471C-FAA1-49D7-AE88-89DCD1C8EB15}" type="sibTrans" cxnId="{3B50EE64-6614-4A47-BBDD-87D58EB303DA}">
      <dgm:prSet/>
      <dgm:spPr/>
      <dgm:t>
        <a:bodyPr/>
        <a:lstStyle/>
        <a:p>
          <a:endParaRPr lang="en-US"/>
        </a:p>
      </dgm:t>
    </dgm:pt>
    <dgm:pt modelId="{44FD0549-79EA-4891-A9DD-62282BD3807C}">
      <dgm:prSet phldrT="[Text]" custT="1"/>
      <dgm:spPr>
        <a:solidFill>
          <a:schemeClr val="accent2">
            <a:lumMod val="60000"/>
            <a:lumOff val="40000"/>
          </a:schemeClr>
        </a:solidFill>
        <a:ln w="76200">
          <a:solidFill>
            <a:schemeClr val="tx1"/>
          </a:solidFill>
        </a:ln>
      </dgm:spPr>
      <dgm:t>
        <a:bodyPr/>
        <a:lstStyle/>
        <a:p>
          <a:r>
            <a:rPr lang="en-US" sz="3200" dirty="0">
              <a:solidFill>
                <a:schemeClr val="tx1"/>
              </a:solidFill>
            </a:rPr>
            <a:t>Stage 3</a:t>
          </a:r>
        </a:p>
      </dgm:t>
    </dgm:pt>
    <dgm:pt modelId="{1A077805-278A-4DF2-8B5B-E76335F0CEC7}" type="parTrans" cxnId="{6C13E01C-C471-4372-99C8-B6621128B734}">
      <dgm:prSet/>
      <dgm:spPr/>
      <dgm:t>
        <a:bodyPr/>
        <a:lstStyle/>
        <a:p>
          <a:endParaRPr lang="en-US"/>
        </a:p>
      </dgm:t>
    </dgm:pt>
    <dgm:pt modelId="{75E11C5E-C49C-42AC-BABE-B3D2FB5E7148}" type="sibTrans" cxnId="{6C13E01C-C471-4372-99C8-B6621128B734}">
      <dgm:prSet/>
      <dgm:spPr/>
      <dgm:t>
        <a:bodyPr/>
        <a:lstStyle/>
        <a:p>
          <a:endParaRPr lang="en-US"/>
        </a:p>
      </dgm:t>
    </dgm:pt>
    <dgm:pt modelId="{988A668E-C02B-462B-8B27-4CD75227DC06}">
      <dgm:prSet phldrT="[Text]" custT="1"/>
      <dgm:spPr>
        <a:solidFill>
          <a:schemeClr val="accent2">
            <a:lumMod val="60000"/>
            <a:lumOff val="40000"/>
          </a:schemeClr>
        </a:solidFill>
        <a:ln w="76200">
          <a:solidFill>
            <a:schemeClr val="tx1"/>
          </a:solidFill>
        </a:ln>
      </dgm:spPr>
      <dgm:t>
        <a:bodyPr/>
        <a:lstStyle/>
        <a:p>
          <a:r>
            <a:rPr lang="en-US" sz="2800" dirty="0"/>
            <a:t>Entrapment</a:t>
          </a:r>
        </a:p>
      </dgm:t>
    </dgm:pt>
    <dgm:pt modelId="{B97E7A5D-2279-44A3-B76A-82EE4C38D86A}" type="parTrans" cxnId="{1141BA34-CC79-4840-98C5-DF688075040B}">
      <dgm:prSet/>
      <dgm:spPr/>
      <dgm:t>
        <a:bodyPr/>
        <a:lstStyle/>
        <a:p>
          <a:endParaRPr lang="en-US"/>
        </a:p>
      </dgm:t>
    </dgm:pt>
    <dgm:pt modelId="{3C2F5B78-A5C2-48E7-8161-FF95A71679A1}" type="sibTrans" cxnId="{1141BA34-CC79-4840-98C5-DF688075040B}">
      <dgm:prSet/>
      <dgm:spPr/>
      <dgm:t>
        <a:bodyPr/>
        <a:lstStyle/>
        <a:p>
          <a:endParaRPr lang="en-US"/>
        </a:p>
      </dgm:t>
    </dgm:pt>
    <dgm:pt modelId="{025B5FF7-5912-4043-9624-1446199B2911}" type="pres">
      <dgm:prSet presAssocID="{A8FBE9DE-BDDA-41F2-B8DB-8F6EC6468387}" presName="Name0" presStyleCnt="0">
        <dgm:presLayoutVars>
          <dgm:chMax val="5"/>
          <dgm:chPref val="5"/>
          <dgm:dir/>
          <dgm:animLvl val="lvl"/>
        </dgm:presLayoutVars>
      </dgm:prSet>
      <dgm:spPr/>
    </dgm:pt>
    <dgm:pt modelId="{E6AF3575-1248-45FE-9CA6-4830B74A745B}" type="pres">
      <dgm:prSet presAssocID="{A481003E-1FF1-47C6-B9DE-B84664581588}" presName="parentText1" presStyleLbl="node1" presStyleIdx="0" presStyleCnt="3">
        <dgm:presLayoutVars>
          <dgm:chMax/>
          <dgm:chPref val="3"/>
          <dgm:bulletEnabled val="1"/>
        </dgm:presLayoutVars>
      </dgm:prSet>
      <dgm:spPr/>
    </dgm:pt>
    <dgm:pt modelId="{95F020CD-BCD7-42C3-B54D-6454A6C66EE8}" type="pres">
      <dgm:prSet presAssocID="{A481003E-1FF1-47C6-B9DE-B84664581588}" presName="childText1" presStyleLbl="solidAlignAcc1" presStyleIdx="0" presStyleCnt="3">
        <dgm:presLayoutVars>
          <dgm:chMax val="0"/>
          <dgm:chPref val="0"/>
          <dgm:bulletEnabled val="1"/>
        </dgm:presLayoutVars>
      </dgm:prSet>
      <dgm:spPr/>
    </dgm:pt>
    <dgm:pt modelId="{FB20E0E7-773A-4D99-B484-D1A415D92C07}" type="pres">
      <dgm:prSet presAssocID="{CA0A2B7B-2F74-4863-9E98-FA634775E551}" presName="parentText2" presStyleLbl="node1" presStyleIdx="1" presStyleCnt="3">
        <dgm:presLayoutVars>
          <dgm:chMax/>
          <dgm:chPref val="3"/>
          <dgm:bulletEnabled val="1"/>
        </dgm:presLayoutVars>
      </dgm:prSet>
      <dgm:spPr/>
    </dgm:pt>
    <dgm:pt modelId="{EA7CAB92-9707-4346-875D-EEAA5E6D57EB}" type="pres">
      <dgm:prSet presAssocID="{CA0A2B7B-2F74-4863-9E98-FA634775E551}" presName="childText2" presStyleLbl="solidAlignAcc1" presStyleIdx="1" presStyleCnt="3">
        <dgm:presLayoutVars>
          <dgm:chMax val="0"/>
          <dgm:chPref val="0"/>
          <dgm:bulletEnabled val="1"/>
        </dgm:presLayoutVars>
      </dgm:prSet>
      <dgm:spPr/>
    </dgm:pt>
    <dgm:pt modelId="{9E565513-33E0-4784-9D51-05ED1005F226}" type="pres">
      <dgm:prSet presAssocID="{44FD0549-79EA-4891-A9DD-62282BD3807C}" presName="parentText3" presStyleLbl="node1" presStyleIdx="2" presStyleCnt="3">
        <dgm:presLayoutVars>
          <dgm:chMax/>
          <dgm:chPref val="3"/>
          <dgm:bulletEnabled val="1"/>
        </dgm:presLayoutVars>
      </dgm:prSet>
      <dgm:spPr/>
    </dgm:pt>
    <dgm:pt modelId="{B86055F1-403C-47CC-9C0F-E23A33BCD56A}" type="pres">
      <dgm:prSet presAssocID="{44FD0549-79EA-4891-A9DD-62282BD3807C}" presName="childText3" presStyleLbl="solidAlignAcc1" presStyleIdx="2" presStyleCnt="3">
        <dgm:presLayoutVars>
          <dgm:chMax val="0"/>
          <dgm:chPref val="0"/>
          <dgm:bulletEnabled val="1"/>
        </dgm:presLayoutVars>
      </dgm:prSet>
      <dgm:spPr/>
    </dgm:pt>
  </dgm:ptLst>
  <dgm:cxnLst>
    <dgm:cxn modelId="{FED29C07-A927-4909-BC6E-5AE4FF0BD701}" type="presOf" srcId="{CA0A2B7B-2F74-4863-9E98-FA634775E551}" destId="{FB20E0E7-773A-4D99-B484-D1A415D92C07}" srcOrd="0" destOrd="0" presId="urn:microsoft.com/office/officeart/2009/3/layout/IncreasingArrowsProcess"/>
    <dgm:cxn modelId="{6C13E01C-C471-4372-99C8-B6621128B734}" srcId="{A8FBE9DE-BDDA-41F2-B8DB-8F6EC6468387}" destId="{44FD0549-79EA-4891-A9DD-62282BD3807C}" srcOrd="2" destOrd="0" parTransId="{1A077805-278A-4DF2-8B5B-E76335F0CEC7}" sibTransId="{75E11C5E-C49C-42AC-BABE-B3D2FB5E7148}"/>
    <dgm:cxn modelId="{1141BA34-CC79-4840-98C5-DF688075040B}" srcId="{44FD0549-79EA-4891-A9DD-62282BD3807C}" destId="{988A668E-C02B-462B-8B27-4CD75227DC06}" srcOrd="0" destOrd="0" parTransId="{B97E7A5D-2279-44A3-B76A-82EE4C38D86A}" sibTransId="{3C2F5B78-A5C2-48E7-8161-FF95A71679A1}"/>
    <dgm:cxn modelId="{B0CF943E-431C-4DF0-9256-573034AC62BD}" type="presOf" srcId="{A8FBE9DE-BDDA-41F2-B8DB-8F6EC6468387}" destId="{025B5FF7-5912-4043-9624-1446199B2911}" srcOrd="0" destOrd="0" presId="urn:microsoft.com/office/officeart/2009/3/layout/IncreasingArrowsProcess"/>
    <dgm:cxn modelId="{3B50EE64-6614-4A47-BBDD-87D58EB303DA}" srcId="{CA0A2B7B-2F74-4863-9E98-FA634775E551}" destId="{09035945-0A60-4949-9D29-4962A455C76A}" srcOrd="0" destOrd="0" parTransId="{3ED6520D-6A1B-400E-951C-00285617CEBD}" sibTransId="{54B9471C-FAA1-49D7-AE88-89DCD1C8EB15}"/>
    <dgm:cxn modelId="{BB87128F-EBC4-4E50-8E3E-AAADE94636AC}" srcId="{A481003E-1FF1-47C6-B9DE-B84664581588}" destId="{DB414201-05AB-49F0-B0AA-D5A53E660E77}" srcOrd="0" destOrd="0" parTransId="{38D6C86E-666D-47A1-B976-942FC81B06BE}" sibTransId="{7AE79AD8-9453-46A1-B6CD-267F0B6C24EC}"/>
    <dgm:cxn modelId="{D670DB9F-4877-45E1-B0F4-B0DB4A9D9995}" type="presOf" srcId="{DB414201-05AB-49F0-B0AA-D5A53E660E77}" destId="{95F020CD-BCD7-42C3-B54D-6454A6C66EE8}" srcOrd="0" destOrd="0" presId="urn:microsoft.com/office/officeart/2009/3/layout/IncreasingArrowsProcess"/>
    <dgm:cxn modelId="{E7B019A5-C0A9-412D-A46E-C38D30BC18E4}" srcId="{A8FBE9DE-BDDA-41F2-B8DB-8F6EC6468387}" destId="{A481003E-1FF1-47C6-B9DE-B84664581588}" srcOrd="0" destOrd="0" parTransId="{94CE3043-3FD3-4A18-ABDF-5184CD059D3D}" sibTransId="{14569994-1EAA-4732-A093-A9ABA7D3E21F}"/>
    <dgm:cxn modelId="{932808BA-3DA1-4BC1-840C-7D8249884315}" srcId="{A8FBE9DE-BDDA-41F2-B8DB-8F6EC6468387}" destId="{CA0A2B7B-2F74-4863-9E98-FA634775E551}" srcOrd="1" destOrd="0" parTransId="{FEC33907-56DB-47E0-BEC3-819580A016FB}" sibTransId="{72D9CA0C-69C4-4015-B6A4-BD27AA9A7E0D}"/>
    <dgm:cxn modelId="{9BC657BA-DFE4-4F4D-8EDC-276D08931CFB}" type="presOf" srcId="{988A668E-C02B-462B-8B27-4CD75227DC06}" destId="{B86055F1-403C-47CC-9C0F-E23A33BCD56A}" srcOrd="0" destOrd="0" presId="urn:microsoft.com/office/officeart/2009/3/layout/IncreasingArrowsProcess"/>
    <dgm:cxn modelId="{133761E5-5E33-4CCF-A5D8-3C7D2230A0A6}" type="presOf" srcId="{44FD0549-79EA-4891-A9DD-62282BD3807C}" destId="{9E565513-33E0-4784-9D51-05ED1005F226}" srcOrd="0" destOrd="0" presId="urn:microsoft.com/office/officeart/2009/3/layout/IncreasingArrowsProcess"/>
    <dgm:cxn modelId="{1BBA53ED-9602-451E-8394-3E93A28F9EEA}" type="presOf" srcId="{09035945-0A60-4949-9D29-4962A455C76A}" destId="{EA7CAB92-9707-4346-875D-EEAA5E6D57EB}" srcOrd="0" destOrd="0" presId="urn:microsoft.com/office/officeart/2009/3/layout/IncreasingArrowsProcess"/>
    <dgm:cxn modelId="{AEBA02F0-79C8-483D-884B-CA820720FC80}" type="presOf" srcId="{A481003E-1FF1-47C6-B9DE-B84664581588}" destId="{E6AF3575-1248-45FE-9CA6-4830B74A745B}" srcOrd="0" destOrd="0" presId="urn:microsoft.com/office/officeart/2009/3/layout/IncreasingArrowsProcess"/>
    <dgm:cxn modelId="{E492FA40-B418-4037-953E-5E2A56A4919A}" type="presParOf" srcId="{025B5FF7-5912-4043-9624-1446199B2911}" destId="{E6AF3575-1248-45FE-9CA6-4830B74A745B}" srcOrd="0" destOrd="0" presId="urn:microsoft.com/office/officeart/2009/3/layout/IncreasingArrowsProcess"/>
    <dgm:cxn modelId="{2CFC105F-BB1E-41D8-A45E-89595EA77EAA}" type="presParOf" srcId="{025B5FF7-5912-4043-9624-1446199B2911}" destId="{95F020CD-BCD7-42C3-B54D-6454A6C66EE8}" srcOrd="1" destOrd="0" presId="urn:microsoft.com/office/officeart/2009/3/layout/IncreasingArrowsProcess"/>
    <dgm:cxn modelId="{B0B95DC7-8F99-4B59-9C5B-66079DC12FF6}" type="presParOf" srcId="{025B5FF7-5912-4043-9624-1446199B2911}" destId="{FB20E0E7-773A-4D99-B484-D1A415D92C07}" srcOrd="2" destOrd="0" presId="urn:microsoft.com/office/officeart/2009/3/layout/IncreasingArrowsProcess"/>
    <dgm:cxn modelId="{00847E63-64ED-4F60-9718-F8A5363CDBBF}" type="presParOf" srcId="{025B5FF7-5912-4043-9624-1446199B2911}" destId="{EA7CAB92-9707-4346-875D-EEAA5E6D57EB}" srcOrd="3" destOrd="0" presId="urn:microsoft.com/office/officeart/2009/3/layout/IncreasingArrowsProcess"/>
    <dgm:cxn modelId="{3E63B324-6468-413F-ADAB-E33AED705CA7}" type="presParOf" srcId="{025B5FF7-5912-4043-9624-1446199B2911}" destId="{9E565513-33E0-4784-9D51-05ED1005F226}" srcOrd="4" destOrd="0" presId="urn:microsoft.com/office/officeart/2009/3/layout/IncreasingArrowsProcess"/>
    <dgm:cxn modelId="{A97F6CBF-918D-4620-B8A9-64A47186D8F6}" type="presParOf" srcId="{025B5FF7-5912-4043-9624-1446199B2911}" destId="{B86055F1-403C-47CC-9C0F-E23A33BCD56A}"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8450005-44CF-404D-9096-5FBDA2C227AB}"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E364F1E2-0971-434D-BB24-C16695C59A8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Framing the reactions/difficulties within the woman’s experience of coercive control</a:t>
          </a:r>
        </a:p>
      </dgm:t>
    </dgm:pt>
    <dgm:pt modelId="{507C8FA8-C78A-4C2B-BC25-C576E0144A6A}" type="parTrans" cxnId="{F56BFE1F-0C47-4D83-821C-29610F0D07FD}">
      <dgm:prSet/>
      <dgm:spPr/>
      <dgm:t>
        <a:bodyPr/>
        <a:lstStyle/>
        <a:p>
          <a:endParaRPr lang="en-US"/>
        </a:p>
      </dgm:t>
    </dgm:pt>
    <dgm:pt modelId="{C8DDABAE-CEC0-4CB4-A3D0-9784CDD4FF39}" type="sibTrans" cxnId="{F56BFE1F-0C47-4D83-821C-29610F0D07FD}">
      <dgm:prSet/>
      <dgm:spPr>
        <a:solidFill>
          <a:schemeClr val="accent2">
            <a:lumMod val="75000"/>
          </a:schemeClr>
        </a:solidFill>
        <a:ln>
          <a:solidFill>
            <a:schemeClr val="tx1"/>
          </a:solidFill>
        </a:ln>
      </dgm:spPr>
      <dgm:t>
        <a:bodyPr/>
        <a:lstStyle/>
        <a:p>
          <a:endParaRPr lang="en-US"/>
        </a:p>
      </dgm:t>
    </dgm:pt>
    <dgm:pt modelId="{9AE7F4D8-CD3D-4BE3-8E39-0274E1A338F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Manipulated by the perpetrator?</a:t>
          </a:r>
        </a:p>
      </dgm:t>
    </dgm:pt>
    <dgm:pt modelId="{7601DEE2-870E-4968-9112-3CAF99E9F928}" type="parTrans" cxnId="{E3A176A0-EC0C-44A3-AD06-4BB9CC5AA7C0}">
      <dgm:prSet/>
      <dgm:spPr/>
      <dgm:t>
        <a:bodyPr/>
        <a:lstStyle/>
        <a:p>
          <a:endParaRPr lang="en-US"/>
        </a:p>
      </dgm:t>
    </dgm:pt>
    <dgm:pt modelId="{E283CCC5-1636-4523-A51E-271C92057F92}" type="sibTrans" cxnId="{E3A176A0-EC0C-44A3-AD06-4BB9CC5AA7C0}">
      <dgm:prSet/>
      <dgm:spPr>
        <a:solidFill>
          <a:schemeClr val="accent2">
            <a:lumMod val="75000"/>
          </a:schemeClr>
        </a:solidFill>
        <a:ln>
          <a:solidFill>
            <a:schemeClr val="tx1"/>
          </a:solidFill>
        </a:ln>
      </dgm:spPr>
      <dgm:t>
        <a:bodyPr/>
        <a:lstStyle/>
        <a:p>
          <a:endParaRPr lang="en-US"/>
        </a:p>
      </dgm:t>
    </dgm:pt>
    <dgm:pt modelId="{506E3270-60E7-4F86-912E-2457A1A63D2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Affirm or validate the behavior of the perpetrator?</a:t>
          </a:r>
        </a:p>
      </dgm:t>
    </dgm:pt>
    <dgm:pt modelId="{A5F3FA2A-3825-42E1-A219-93C5A9E03B68}" type="parTrans" cxnId="{967EBCC0-390C-4070-A7C1-35AB78657479}">
      <dgm:prSet/>
      <dgm:spPr/>
      <dgm:t>
        <a:bodyPr/>
        <a:lstStyle/>
        <a:p>
          <a:endParaRPr lang="en-US"/>
        </a:p>
      </dgm:t>
    </dgm:pt>
    <dgm:pt modelId="{784DD58F-5747-4B36-8086-52ECBD05251A}" type="sibTrans" cxnId="{967EBCC0-390C-4070-A7C1-35AB78657479}">
      <dgm:prSet/>
      <dgm:spPr>
        <a:solidFill>
          <a:schemeClr val="accent2">
            <a:lumMod val="75000"/>
          </a:schemeClr>
        </a:solidFill>
        <a:ln>
          <a:solidFill>
            <a:schemeClr val="tx1"/>
          </a:solidFill>
        </a:ln>
      </dgm:spPr>
      <dgm:t>
        <a:bodyPr/>
        <a:lstStyle/>
        <a:p>
          <a:endParaRPr lang="en-US"/>
        </a:p>
      </dgm:t>
    </dgm:pt>
    <dgm:pt modelId="{C2199DC3-1BBB-498E-B51B-005A9038C372}" type="pres">
      <dgm:prSet presAssocID="{F8450005-44CF-404D-9096-5FBDA2C227AB}" presName="Name0" presStyleCnt="0">
        <dgm:presLayoutVars>
          <dgm:dir/>
          <dgm:resizeHandles val="exact"/>
        </dgm:presLayoutVars>
      </dgm:prSet>
      <dgm:spPr/>
    </dgm:pt>
    <dgm:pt modelId="{F649A5FF-2C99-4C7E-B00B-3CDB134819A9}" type="pres">
      <dgm:prSet presAssocID="{E364F1E2-0971-434D-BB24-C16695C59A81}" presName="node" presStyleLbl="node1" presStyleIdx="0" presStyleCnt="3" custScaleX="226815">
        <dgm:presLayoutVars>
          <dgm:bulletEnabled val="1"/>
        </dgm:presLayoutVars>
      </dgm:prSet>
      <dgm:spPr/>
    </dgm:pt>
    <dgm:pt modelId="{3B9FF3DB-54ED-4900-B4C4-734ABD6CC458}" type="pres">
      <dgm:prSet presAssocID="{C8DDABAE-CEC0-4CB4-A3D0-9784CDD4FF39}" presName="sibTrans" presStyleLbl="sibTrans2D1" presStyleIdx="0" presStyleCnt="3"/>
      <dgm:spPr/>
    </dgm:pt>
    <dgm:pt modelId="{4F9C0CEC-DF59-4077-901C-9F2BCEBBF07B}" type="pres">
      <dgm:prSet presAssocID="{C8DDABAE-CEC0-4CB4-A3D0-9784CDD4FF39}" presName="connectorText" presStyleLbl="sibTrans2D1" presStyleIdx="0" presStyleCnt="3"/>
      <dgm:spPr/>
    </dgm:pt>
    <dgm:pt modelId="{5A576EC0-12DF-4324-8B95-28214211109C}" type="pres">
      <dgm:prSet presAssocID="{9AE7F4D8-CD3D-4BE3-8E39-0274E1A338FF}" presName="node" presStyleLbl="node1" presStyleIdx="1" presStyleCnt="3" custScaleX="128589" custRadScaleRad="147654" custRadScaleInc="-16965">
        <dgm:presLayoutVars>
          <dgm:bulletEnabled val="1"/>
        </dgm:presLayoutVars>
      </dgm:prSet>
      <dgm:spPr/>
    </dgm:pt>
    <dgm:pt modelId="{48B74EEA-25C9-4B27-AA3C-95AE611D643E}" type="pres">
      <dgm:prSet presAssocID="{E283CCC5-1636-4523-A51E-271C92057F92}" presName="sibTrans" presStyleLbl="sibTrans2D1" presStyleIdx="1" presStyleCnt="3"/>
      <dgm:spPr/>
    </dgm:pt>
    <dgm:pt modelId="{0F133841-B74B-40C8-B326-11A657710A27}" type="pres">
      <dgm:prSet presAssocID="{E283CCC5-1636-4523-A51E-271C92057F92}" presName="connectorText" presStyleLbl="sibTrans2D1" presStyleIdx="1" presStyleCnt="3"/>
      <dgm:spPr/>
    </dgm:pt>
    <dgm:pt modelId="{A4B974DF-0081-4BE8-ABD8-FF7F344BC2F5}" type="pres">
      <dgm:prSet presAssocID="{506E3270-60E7-4F86-912E-2457A1A63D21}" presName="node" presStyleLbl="node1" presStyleIdx="2" presStyleCnt="3" custScaleX="127729" custRadScaleRad="139674" custRadScaleInc="14991">
        <dgm:presLayoutVars>
          <dgm:bulletEnabled val="1"/>
        </dgm:presLayoutVars>
      </dgm:prSet>
      <dgm:spPr/>
    </dgm:pt>
    <dgm:pt modelId="{B6244A49-5DE7-4A7C-9ED4-ABE08295EA4B}" type="pres">
      <dgm:prSet presAssocID="{784DD58F-5747-4B36-8086-52ECBD05251A}" presName="sibTrans" presStyleLbl="sibTrans2D1" presStyleIdx="2" presStyleCnt="3"/>
      <dgm:spPr/>
    </dgm:pt>
    <dgm:pt modelId="{6C238A97-0F99-483F-B5E3-6C789C7AAC1B}" type="pres">
      <dgm:prSet presAssocID="{784DD58F-5747-4B36-8086-52ECBD05251A}" presName="connectorText" presStyleLbl="sibTrans2D1" presStyleIdx="2" presStyleCnt="3"/>
      <dgm:spPr/>
    </dgm:pt>
  </dgm:ptLst>
  <dgm:cxnLst>
    <dgm:cxn modelId="{F56BFE1F-0C47-4D83-821C-29610F0D07FD}" srcId="{F8450005-44CF-404D-9096-5FBDA2C227AB}" destId="{E364F1E2-0971-434D-BB24-C16695C59A81}" srcOrd="0" destOrd="0" parTransId="{507C8FA8-C78A-4C2B-BC25-C576E0144A6A}" sibTransId="{C8DDABAE-CEC0-4CB4-A3D0-9784CDD4FF39}"/>
    <dgm:cxn modelId="{471D2D66-7D69-4AAD-83B3-82DC65DEC7C9}" type="presOf" srcId="{C8DDABAE-CEC0-4CB4-A3D0-9784CDD4FF39}" destId="{4F9C0CEC-DF59-4077-901C-9F2BCEBBF07B}" srcOrd="1" destOrd="0" presId="urn:microsoft.com/office/officeart/2005/8/layout/cycle7"/>
    <dgm:cxn modelId="{5B10B371-A47A-4FEA-8E35-6733AD779B85}" type="presOf" srcId="{E364F1E2-0971-434D-BB24-C16695C59A81}" destId="{F649A5FF-2C99-4C7E-B00B-3CDB134819A9}" srcOrd="0" destOrd="0" presId="urn:microsoft.com/office/officeart/2005/8/layout/cycle7"/>
    <dgm:cxn modelId="{B5967459-3ADC-44F5-A681-1E9F75A4228B}" type="presOf" srcId="{F8450005-44CF-404D-9096-5FBDA2C227AB}" destId="{C2199DC3-1BBB-498E-B51B-005A9038C372}" srcOrd="0" destOrd="0" presId="urn:microsoft.com/office/officeart/2005/8/layout/cycle7"/>
    <dgm:cxn modelId="{E3A176A0-EC0C-44A3-AD06-4BB9CC5AA7C0}" srcId="{F8450005-44CF-404D-9096-5FBDA2C227AB}" destId="{9AE7F4D8-CD3D-4BE3-8E39-0274E1A338FF}" srcOrd="1" destOrd="0" parTransId="{7601DEE2-870E-4968-9112-3CAF99E9F928}" sibTransId="{E283CCC5-1636-4523-A51E-271C92057F92}"/>
    <dgm:cxn modelId="{0EC812A8-B48F-4F5A-8055-B7951AB1642C}" type="presOf" srcId="{784DD58F-5747-4B36-8086-52ECBD05251A}" destId="{6C238A97-0F99-483F-B5E3-6C789C7AAC1B}" srcOrd="1" destOrd="0" presId="urn:microsoft.com/office/officeart/2005/8/layout/cycle7"/>
    <dgm:cxn modelId="{8BB7EEAB-FEC9-44F8-8134-7430BC13CAFD}" type="presOf" srcId="{E283CCC5-1636-4523-A51E-271C92057F92}" destId="{0F133841-B74B-40C8-B326-11A657710A27}" srcOrd="1" destOrd="0" presId="urn:microsoft.com/office/officeart/2005/8/layout/cycle7"/>
    <dgm:cxn modelId="{967EBCC0-390C-4070-A7C1-35AB78657479}" srcId="{F8450005-44CF-404D-9096-5FBDA2C227AB}" destId="{506E3270-60E7-4F86-912E-2457A1A63D21}" srcOrd="2" destOrd="0" parTransId="{A5F3FA2A-3825-42E1-A219-93C5A9E03B68}" sibTransId="{784DD58F-5747-4B36-8086-52ECBD05251A}"/>
    <dgm:cxn modelId="{4BC246D2-16C1-4D21-899B-DAA3F2865927}" type="presOf" srcId="{9AE7F4D8-CD3D-4BE3-8E39-0274E1A338FF}" destId="{5A576EC0-12DF-4324-8B95-28214211109C}" srcOrd="0" destOrd="0" presId="urn:microsoft.com/office/officeart/2005/8/layout/cycle7"/>
    <dgm:cxn modelId="{5C0BB3DC-7E45-4D77-B1F2-F6301B5C2FA2}" type="presOf" srcId="{506E3270-60E7-4F86-912E-2457A1A63D21}" destId="{A4B974DF-0081-4BE8-ABD8-FF7F344BC2F5}" srcOrd="0" destOrd="0" presId="urn:microsoft.com/office/officeart/2005/8/layout/cycle7"/>
    <dgm:cxn modelId="{1DED73E6-15CD-4A47-81DD-D23DE197CD68}" type="presOf" srcId="{784DD58F-5747-4B36-8086-52ECBD05251A}" destId="{B6244A49-5DE7-4A7C-9ED4-ABE08295EA4B}" srcOrd="0" destOrd="0" presId="urn:microsoft.com/office/officeart/2005/8/layout/cycle7"/>
    <dgm:cxn modelId="{FD5D79E9-33DE-498A-B50B-E8651601139D}" type="presOf" srcId="{C8DDABAE-CEC0-4CB4-A3D0-9784CDD4FF39}" destId="{3B9FF3DB-54ED-4900-B4C4-734ABD6CC458}" srcOrd="0" destOrd="0" presId="urn:microsoft.com/office/officeart/2005/8/layout/cycle7"/>
    <dgm:cxn modelId="{DCA39EFB-3ED1-4F26-9C2A-C3BB1DC7F9E9}" type="presOf" srcId="{E283CCC5-1636-4523-A51E-271C92057F92}" destId="{48B74EEA-25C9-4B27-AA3C-95AE611D643E}" srcOrd="0" destOrd="0" presId="urn:microsoft.com/office/officeart/2005/8/layout/cycle7"/>
    <dgm:cxn modelId="{024A6466-C759-46B4-BA54-C1F14E0795CD}" type="presParOf" srcId="{C2199DC3-1BBB-498E-B51B-005A9038C372}" destId="{F649A5FF-2C99-4C7E-B00B-3CDB134819A9}" srcOrd="0" destOrd="0" presId="urn:microsoft.com/office/officeart/2005/8/layout/cycle7"/>
    <dgm:cxn modelId="{42AEFEDE-CC39-4A69-AA86-39A6F517E8F2}" type="presParOf" srcId="{C2199DC3-1BBB-498E-B51B-005A9038C372}" destId="{3B9FF3DB-54ED-4900-B4C4-734ABD6CC458}" srcOrd="1" destOrd="0" presId="urn:microsoft.com/office/officeart/2005/8/layout/cycle7"/>
    <dgm:cxn modelId="{9E64BC72-386D-45BF-AB01-92686FCD1E8F}" type="presParOf" srcId="{3B9FF3DB-54ED-4900-B4C4-734ABD6CC458}" destId="{4F9C0CEC-DF59-4077-901C-9F2BCEBBF07B}" srcOrd="0" destOrd="0" presId="urn:microsoft.com/office/officeart/2005/8/layout/cycle7"/>
    <dgm:cxn modelId="{ABA7C138-1B5F-4697-A3EA-9315F08CA2D1}" type="presParOf" srcId="{C2199DC3-1BBB-498E-B51B-005A9038C372}" destId="{5A576EC0-12DF-4324-8B95-28214211109C}" srcOrd="2" destOrd="0" presId="urn:microsoft.com/office/officeart/2005/8/layout/cycle7"/>
    <dgm:cxn modelId="{C87D6D83-CE98-4AAC-9856-5EBEC2C7A790}" type="presParOf" srcId="{C2199DC3-1BBB-498E-B51B-005A9038C372}" destId="{48B74EEA-25C9-4B27-AA3C-95AE611D643E}" srcOrd="3" destOrd="0" presId="urn:microsoft.com/office/officeart/2005/8/layout/cycle7"/>
    <dgm:cxn modelId="{16D28741-DAFA-4164-8546-EB7FCB2E3A8F}" type="presParOf" srcId="{48B74EEA-25C9-4B27-AA3C-95AE611D643E}" destId="{0F133841-B74B-40C8-B326-11A657710A27}" srcOrd="0" destOrd="0" presId="urn:microsoft.com/office/officeart/2005/8/layout/cycle7"/>
    <dgm:cxn modelId="{1D694EAC-AA7E-4D37-B5FC-87F4558CA46C}" type="presParOf" srcId="{C2199DC3-1BBB-498E-B51B-005A9038C372}" destId="{A4B974DF-0081-4BE8-ABD8-FF7F344BC2F5}" srcOrd="4" destOrd="0" presId="urn:microsoft.com/office/officeart/2005/8/layout/cycle7"/>
    <dgm:cxn modelId="{1F4FBD20-2AA5-4CE1-B54D-7256A344C2FF}" type="presParOf" srcId="{C2199DC3-1BBB-498E-B51B-005A9038C372}" destId="{B6244A49-5DE7-4A7C-9ED4-ABE08295EA4B}" srcOrd="5" destOrd="0" presId="urn:microsoft.com/office/officeart/2005/8/layout/cycle7"/>
    <dgm:cxn modelId="{28F43C67-DD78-494D-A521-A19487E7B962}" type="presParOf" srcId="{B6244A49-5DE7-4A7C-9ED4-ABE08295EA4B}" destId="{6C238A97-0F99-483F-B5E3-6C789C7AAC1B}"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34333F0-9E7F-4AE5-9926-BEE461EF5E37}">
      <dgm:prSet phldrT="[Text]" phldr="1"/>
      <dgm:spPr/>
      <dgm:t>
        <a:bodyPr/>
        <a:lstStyle/>
        <a:p>
          <a:endParaRPr lang="en-US" dirty="0"/>
        </a:p>
      </dgm:t>
    </dgm:pt>
    <dgm:pt modelId="{5B276969-91DB-407C-ACDC-5748F9C1BEEE}" type="parTrans" cxnId="{92EE215F-BB26-4BE5-AD55-BF305DA0DBFD}">
      <dgm:prSet/>
      <dgm:spPr/>
      <dgm:t>
        <a:bodyPr/>
        <a:lstStyle/>
        <a:p>
          <a:endParaRPr lang="en-US"/>
        </a:p>
      </dgm:t>
    </dgm:pt>
    <dgm:pt modelId="{566DBA87-FB85-4FBE-88D7-53FD3D113A53}" type="sibTrans" cxnId="{92EE215F-BB26-4BE5-AD55-BF305DA0DBFD}">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Relationship</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E7FD9619-04D8-404A-ABFC-013AF3D06CA8}">
      <dgm:prSet phldrT="[Text]" phldr="1"/>
      <dgm:spPr/>
      <dgm:t>
        <a:bodyPr/>
        <a:lstStyle/>
        <a:p>
          <a:endParaRPr lang="en-US" dirty="0"/>
        </a:p>
      </dgm:t>
    </dgm:pt>
    <dgm:pt modelId="{85354A96-9A6B-4C19-96B6-C617AED5C91B}" type="parTrans" cxnId="{B7CE8C37-8008-4AA1-B5EF-53FB8674489C}">
      <dgm:prSet/>
      <dgm:spPr/>
      <dgm:t>
        <a:bodyPr/>
        <a:lstStyle/>
        <a:p>
          <a:endParaRPr lang="en-US"/>
        </a:p>
      </dgm:t>
    </dgm:pt>
    <dgm:pt modelId="{E8733D9A-458E-4922-8825-A1A0CCCDFEA4}" type="sibTrans" cxnId="{B7CE8C37-8008-4AA1-B5EF-53FB8674489C}">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Re-evaluating the Relationship</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B256FFDC-76D0-4492-BDD5-FED5F51977C8}">
      <dgm:prSet phldrT="[Text]" phldr="1"/>
      <dgm:spPr/>
      <dgm:t>
        <a:bodyPr/>
        <a:lstStyle/>
        <a:p>
          <a:endParaRPr lang="en-US" dirty="0"/>
        </a:p>
      </dgm:t>
    </dgm:pt>
    <dgm:pt modelId="{962B7AEF-AA3A-4B53-ADDE-4035D23DD24C}" type="parTrans" cxnId="{05C4CD13-EB7D-4FC6-9073-7F56E75D4BC3}">
      <dgm:prSet/>
      <dgm:spPr/>
      <dgm:t>
        <a:bodyPr/>
        <a:lstStyle/>
        <a:p>
          <a:endParaRPr lang="en-US"/>
        </a:p>
      </dgm:t>
    </dgm:pt>
    <dgm:pt modelId="{8C68E62F-1650-4839-91E7-A2BDB055B445}" type="sibTrans" cxnId="{05C4CD13-EB7D-4FC6-9073-7F56E75D4BC3}">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2">
            <a:lumMod val="75000"/>
          </a:schemeClr>
        </a:solidFill>
        <a:ln>
          <a:solidFill>
            <a:schemeClr val="tx1"/>
          </a:solidFill>
        </a:ln>
      </dgm:spPr>
    </dgm:pt>
    <dgm:pt modelId="{01156EB3-96E5-4F57-B3A8-0A7EDF72B323}" type="pres">
      <dgm:prSet presAssocID="{8308197A-70D1-4BAB-893A-34932394DDF0}" presName="ParentText" presStyleLbl="node1" presStyleIdx="0" presStyleCnt="3" custScaleX="251314">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3">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2">
            <a:lumMod val="75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3">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 modelId="{9745CF63-D2FB-4919-864C-97B290ECE4C0}" type="pres">
      <dgm:prSet presAssocID="{40007116-5F84-4E79-8A2A-A47B377B2583}" presName="FinalChildText" presStyleLbl="revTx" presStyleIdx="2" presStyleCnt="3">
        <dgm:presLayoutVars>
          <dgm:chMax val="0"/>
          <dgm:chPref val="0"/>
          <dgm:bulletEnabled val="1"/>
        </dgm:presLayoutVars>
      </dgm:prSet>
      <dgm:spPr/>
    </dgm:pt>
  </dgm:ptLst>
  <dgm:cxnLst>
    <dgm:cxn modelId="{05C4CD13-EB7D-4FC6-9073-7F56E75D4BC3}" srcId="{40007116-5F84-4E79-8A2A-A47B377B2583}" destId="{B256FFDC-76D0-4492-BDD5-FED5F51977C8}" srcOrd="0" destOrd="0" parTransId="{962B7AEF-AA3A-4B53-ADDE-4035D23DD24C}" sibTransId="{8C68E62F-1650-4839-91E7-A2BDB055B445}"/>
    <dgm:cxn modelId="{13847F35-3C25-4975-87C7-B05CB2520F86}" type="presOf" srcId="{C34333F0-9E7F-4AE5-9926-BEE461EF5E37}" destId="{5D7E9AD9-D3C5-4046-A416-81F27D4E94B1}" srcOrd="0" destOrd="0" presId="urn:microsoft.com/office/officeart/2005/8/layout/StepDownProcess"/>
    <dgm:cxn modelId="{B7CE8C37-8008-4AA1-B5EF-53FB8674489C}" srcId="{CDAA3887-E715-44CC-AB4F-80A4B58A754F}" destId="{E7FD9619-04D8-404A-ABFC-013AF3D06CA8}" srcOrd="0" destOrd="0" parTransId="{85354A96-9A6B-4C19-96B6-C617AED5C91B}" sibTransId="{E8733D9A-458E-4922-8825-A1A0CCCDFEA4}"/>
    <dgm:cxn modelId="{246A363A-FB08-470C-87B5-6B86D80F0876}" type="presOf" srcId="{E7FD9619-04D8-404A-ABFC-013AF3D06CA8}" destId="{78F138B1-074D-4738-B2E9-048B97063D06}" srcOrd="0" destOrd="0" presId="urn:microsoft.com/office/officeart/2005/8/layout/StepDownProcess"/>
    <dgm:cxn modelId="{92EE215F-BB26-4BE5-AD55-BF305DA0DBFD}" srcId="{8308197A-70D1-4BAB-893A-34932394DDF0}" destId="{C34333F0-9E7F-4AE5-9926-BEE461EF5E37}" srcOrd="0" destOrd="0" parTransId="{5B276969-91DB-407C-ACDC-5748F9C1BEEE}" sibTransId="{566DBA87-FB85-4FBE-88D7-53FD3D113A53}"/>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D3F23A6D-E219-4EC9-B013-42A121E4DFC5}" type="presOf" srcId="{B256FFDC-76D0-4492-BDD5-FED5F51977C8}" destId="{9745CF63-D2FB-4919-864C-97B290ECE4C0}"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 modelId="{33C996C4-9A21-4938-8BE6-AF27097E828E}" type="presParOf" srcId="{190BE3EA-813D-4DC1-90A2-1C692B4F2CF0}" destId="{9745CF63-D2FB-4919-864C-97B290ECE4C0}"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Defining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34333F0-9E7F-4AE5-9926-BEE461EF5E37}">
      <dgm:prSet phldrT="[Text]" phldr="1"/>
      <dgm:spPr/>
      <dgm:t>
        <a:bodyPr/>
        <a:lstStyle/>
        <a:p>
          <a:endParaRPr lang="en-US"/>
        </a:p>
      </dgm:t>
    </dgm:pt>
    <dgm:pt modelId="{5B276969-91DB-407C-ACDC-5748F9C1BEEE}" type="parTrans" cxnId="{92EE215F-BB26-4BE5-AD55-BF305DA0DBFD}">
      <dgm:prSet/>
      <dgm:spPr/>
      <dgm:t>
        <a:bodyPr/>
        <a:lstStyle/>
        <a:p>
          <a:endParaRPr lang="en-US"/>
        </a:p>
      </dgm:t>
    </dgm:pt>
    <dgm:pt modelId="{566DBA87-FB85-4FBE-88D7-53FD3D113A53}" type="sibTrans" cxnId="{92EE215F-BB26-4BE5-AD55-BF305DA0DBFD}">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Distortion of Perspective/Reality</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E7FD9619-04D8-404A-ABFC-013AF3D06CA8}">
      <dgm:prSet phldrT="[Text]" phldr="1"/>
      <dgm:spPr/>
      <dgm:t>
        <a:bodyPr/>
        <a:lstStyle/>
        <a:p>
          <a:endParaRPr lang="en-US"/>
        </a:p>
      </dgm:t>
    </dgm:pt>
    <dgm:pt modelId="{85354A96-9A6B-4C19-96B6-C617AED5C91B}" type="parTrans" cxnId="{B7CE8C37-8008-4AA1-B5EF-53FB8674489C}">
      <dgm:prSet/>
      <dgm:spPr/>
      <dgm:t>
        <a:bodyPr/>
        <a:lstStyle/>
        <a:p>
          <a:endParaRPr lang="en-US"/>
        </a:p>
      </dgm:t>
    </dgm:pt>
    <dgm:pt modelId="{E8733D9A-458E-4922-8825-A1A0CCCDFEA4}" type="sibTrans" cxnId="{B7CE8C37-8008-4AA1-B5EF-53FB8674489C}">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Managing the Situation</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B256FFDC-76D0-4492-BDD5-FED5F51977C8}">
      <dgm:prSet phldrT="[Text]" phldr="1"/>
      <dgm:spPr/>
      <dgm:t>
        <a:bodyPr/>
        <a:lstStyle/>
        <a:p>
          <a:endParaRPr lang="en-US"/>
        </a:p>
      </dgm:t>
    </dgm:pt>
    <dgm:pt modelId="{962B7AEF-AA3A-4B53-ADDE-4035D23DD24C}" type="parTrans" cxnId="{05C4CD13-EB7D-4FC6-9073-7F56E75D4BC3}">
      <dgm:prSet/>
      <dgm:spPr/>
      <dgm:t>
        <a:bodyPr/>
        <a:lstStyle/>
        <a:p>
          <a:endParaRPr lang="en-US"/>
        </a:p>
      </dgm:t>
    </dgm:pt>
    <dgm:pt modelId="{8C68E62F-1650-4839-91E7-A2BDB055B445}" type="sibTrans" cxnId="{05C4CD13-EB7D-4FC6-9073-7F56E75D4BC3}">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2">
            <a:lumMod val="75000"/>
          </a:schemeClr>
        </a:solidFill>
        <a:ln>
          <a:solidFill>
            <a:schemeClr val="tx1"/>
          </a:solidFill>
        </a:ln>
      </dgm:spPr>
    </dgm:pt>
    <dgm:pt modelId="{01156EB3-96E5-4F57-B3A8-0A7EDF72B323}" type="pres">
      <dgm:prSet presAssocID="{8308197A-70D1-4BAB-893A-34932394DDF0}" presName="ParentText" presStyleLbl="node1" presStyleIdx="0" presStyleCnt="3" custScaleX="221290">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3">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2">
            <a:lumMod val="75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3">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 modelId="{9745CF63-D2FB-4919-864C-97B290ECE4C0}" type="pres">
      <dgm:prSet presAssocID="{40007116-5F84-4E79-8A2A-A47B377B2583}" presName="FinalChildText" presStyleLbl="revTx" presStyleIdx="2" presStyleCnt="3">
        <dgm:presLayoutVars>
          <dgm:chMax val="0"/>
          <dgm:chPref val="0"/>
          <dgm:bulletEnabled val="1"/>
        </dgm:presLayoutVars>
      </dgm:prSet>
      <dgm:spPr/>
    </dgm:pt>
  </dgm:ptLst>
  <dgm:cxnLst>
    <dgm:cxn modelId="{05C4CD13-EB7D-4FC6-9073-7F56E75D4BC3}" srcId="{40007116-5F84-4E79-8A2A-A47B377B2583}" destId="{B256FFDC-76D0-4492-BDD5-FED5F51977C8}" srcOrd="0" destOrd="0" parTransId="{962B7AEF-AA3A-4B53-ADDE-4035D23DD24C}" sibTransId="{8C68E62F-1650-4839-91E7-A2BDB055B445}"/>
    <dgm:cxn modelId="{13847F35-3C25-4975-87C7-B05CB2520F86}" type="presOf" srcId="{C34333F0-9E7F-4AE5-9926-BEE461EF5E37}" destId="{5D7E9AD9-D3C5-4046-A416-81F27D4E94B1}" srcOrd="0" destOrd="0" presId="urn:microsoft.com/office/officeart/2005/8/layout/StepDownProcess"/>
    <dgm:cxn modelId="{B7CE8C37-8008-4AA1-B5EF-53FB8674489C}" srcId="{CDAA3887-E715-44CC-AB4F-80A4B58A754F}" destId="{E7FD9619-04D8-404A-ABFC-013AF3D06CA8}" srcOrd="0" destOrd="0" parTransId="{85354A96-9A6B-4C19-96B6-C617AED5C91B}" sibTransId="{E8733D9A-458E-4922-8825-A1A0CCCDFEA4}"/>
    <dgm:cxn modelId="{246A363A-FB08-470C-87B5-6B86D80F0876}" type="presOf" srcId="{E7FD9619-04D8-404A-ABFC-013AF3D06CA8}" destId="{78F138B1-074D-4738-B2E9-048B97063D06}" srcOrd="0" destOrd="0" presId="urn:microsoft.com/office/officeart/2005/8/layout/StepDownProcess"/>
    <dgm:cxn modelId="{92EE215F-BB26-4BE5-AD55-BF305DA0DBFD}" srcId="{8308197A-70D1-4BAB-893A-34932394DDF0}" destId="{C34333F0-9E7F-4AE5-9926-BEE461EF5E37}" srcOrd="0" destOrd="0" parTransId="{5B276969-91DB-407C-ACDC-5748F9C1BEEE}" sibTransId="{566DBA87-FB85-4FBE-88D7-53FD3D113A53}"/>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D3F23A6D-E219-4EC9-B013-42A121E4DFC5}" type="presOf" srcId="{B256FFDC-76D0-4492-BDD5-FED5F51977C8}" destId="{9745CF63-D2FB-4919-864C-97B290ECE4C0}"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 modelId="{33C996C4-9A21-4938-8BE6-AF27097E828E}" type="presParOf" srcId="{190BE3EA-813D-4DC1-90A2-1C692B4F2CF0}" destId="{9745CF63-D2FB-4919-864C-97B290ECE4C0}" srcOrd="1"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A360553-49F7-4916-ADEF-E6789B2991D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victim won’t leave</a:t>
          </a:r>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 victim feels it is not safe to leave</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victim refuses to make a statement</a:t>
          </a:r>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 victim is too frightened to make a statement in fear of repercussion</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A360553-49F7-4916-ADEF-E6789B2991D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victim answers the perpetrators calls and texts</a:t>
          </a:r>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 victim answers the perpetrator’s calls and texts because they fear the consequences of not responding</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victim let the perpetrator into her home</a:t>
          </a:r>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 victim allowed the perpetrator into her home because they were fearful not to. The perpetrator had threatened……</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custLinFactNeighborX="0" custLinFactNeighborY="-17511">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Coercive control is a term developed by Evan STARK to help us understand domestic abuse as more than a “fight.” It is a pattern of </a:t>
          </a:r>
          <a:r>
            <a:rPr lang="en-US" sz="2400" kern="1200" dirty="0" err="1">
              <a:solidFill>
                <a:schemeClr val="tx1"/>
              </a:solidFill>
            </a:rPr>
            <a:t>behaviour</a:t>
          </a:r>
          <a:r>
            <a:rPr lang="en-US" sz="2400" kern="1200" dirty="0">
              <a:solidFill>
                <a:schemeClr val="tx1"/>
              </a:solidFill>
            </a:rPr>
            <a:t> which seeks to take away the victim’s liberty or freedom, to strip away their sense of self</a:t>
          </a:r>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only is coercive control the most common context in which women are abused, it is also the most dangerous – Stark 20</a:t>
          </a:r>
        </a:p>
      </dsp:txBody>
      <dsp:txXfrm>
        <a:off x="2043073" y="2057479"/>
        <a:ext cx="6747593" cy="1265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21F34-4BE0-4EDF-BB43-6416894AFEB2}">
      <dsp:nvSpPr>
        <dsp:cNvPr id="0" name=""/>
        <dsp:cNvSpPr/>
      </dsp:nvSpPr>
      <dsp:spPr>
        <a:xfrm>
          <a:off x="0" y="3264"/>
          <a:ext cx="11406797" cy="10198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College of Policing’s Head of Crime &amp; Criminal Justice, David Tucker said:</a:t>
          </a:r>
        </a:p>
      </dsp:txBody>
      <dsp:txXfrm>
        <a:off x="29870" y="33134"/>
        <a:ext cx="11347057" cy="960107"/>
      </dsp:txXfrm>
    </dsp:sp>
    <dsp:sp modelId="{EE82D6F2-924C-4370-9FA0-95414BCF3128}">
      <dsp:nvSpPr>
        <dsp:cNvPr id="0" name=""/>
        <dsp:cNvSpPr/>
      </dsp:nvSpPr>
      <dsp:spPr>
        <a:xfrm rot="5400000">
          <a:off x="5138265" y="798680"/>
          <a:ext cx="1043976" cy="15310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311400">
            <a:lnSpc>
              <a:spcPct val="90000"/>
            </a:lnSpc>
            <a:spcBef>
              <a:spcPct val="0"/>
            </a:spcBef>
            <a:spcAft>
              <a:spcPct val="35000"/>
            </a:spcAft>
            <a:buNone/>
          </a:pPr>
          <a:endParaRPr lang="en-US" sz="5200" kern="1200"/>
        </a:p>
      </dsp:txBody>
      <dsp:txXfrm rot="-5400000">
        <a:off x="5200940" y="1042215"/>
        <a:ext cx="918628" cy="730783"/>
      </dsp:txXfrm>
    </dsp:sp>
    <dsp:sp modelId="{4FDAF406-4AC8-4270-A512-7A6397BEB340}">
      <dsp:nvSpPr>
        <dsp:cNvPr id="0" name=""/>
        <dsp:cNvSpPr/>
      </dsp:nvSpPr>
      <dsp:spPr>
        <a:xfrm>
          <a:off x="484616" y="2414782"/>
          <a:ext cx="10567334" cy="246202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p>
      </dsp:txBody>
      <dsp:txXfrm>
        <a:off x="556726" y="2486892"/>
        <a:ext cx="10423114" cy="23178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A4DAD-5543-4078-B92A-303CE2847B65}">
      <dsp:nvSpPr>
        <dsp:cNvPr id="0" name=""/>
        <dsp:cNvSpPr/>
      </dsp:nvSpPr>
      <dsp:spPr>
        <a:xfrm>
          <a:off x="9219" y="454450"/>
          <a:ext cx="2755470" cy="165328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Came into force on 29</a:t>
          </a:r>
          <a:r>
            <a:rPr lang="en-US" sz="2400" kern="1200" baseline="30000" dirty="0">
              <a:solidFill>
                <a:schemeClr val="tx1"/>
              </a:solidFill>
            </a:rPr>
            <a:t>th</a:t>
          </a:r>
          <a:r>
            <a:rPr lang="en-US" sz="2400" kern="1200" dirty="0">
              <a:solidFill>
                <a:schemeClr val="tx1"/>
              </a:solidFill>
            </a:rPr>
            <a:t> December 2015</a:t>
          </a:r>
        </a:p>
      </dsp:txBody>
      <dsp:txXfrm>
        <a:off x="57642" y="502873"/>
        <a:ext cx="2658624" cy="1556436"/>
      </dsp:txXfrm>
    </dsp:sp>
    <dsp:sp modelId="{D68E8A71-B3DE-4B9B-967E-33090439A307}">
      <dsp:nvSpPr>
        <dsp:cNvPr id="0" name=""/>
        <dsp:cNvSpPr/>
      </dsp:nvSpPr>
      <dsp:spPr>
        <a:xfrm>
          <a:off x="3007171" y="939413"/>
          <a:ext cx="584159" cy="68335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07171" y="1076084"/>
        <a:ext cx="408911" cy="410014"/>
      </dsp:txXfrm>
    </dsp:sp>
    <dsp:sp modelId="{BE265A53-2AA8-4F0D-8314-320A3229ED09}">
      <dsp:nvSpPr>
        <dsp:cNvPr id="0" name=""/>
        <dsp:cNvSpPr/>
      </dsp:nvSpPr>
      <dsp:spPr>
        <a:xfrm>
          <a:off x="3866878" y="454450"/>
          <a:ext cx="2755470" cy="165328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Amended by the Domestic Abuse Act 2021</a:t>
          </a:r>
        </a:p>
      </dsp:txBody>
      <dsp:txXfrm>
        <a:off x="3915301" y="502873"/>
        <a:ext cx="2658624" cy="1556436"/>
      </dsp:txXfrm>
    </dsp:sp>
    <dsp:sp modelId="{1C8B7441-8575-478B-88ED-CF88E096C903}">
      <dsp:nvSpPr>
        <dsp:cNvPr id="0" name=""/>
        <dsp:cNvSpPr/>
      </dsp:nvSpPr>
      <dsp:spPr>
        <a:xfrm>
          <a:off x="6864830" y="939413"/>
          <a:ext cx="584159" cy="68335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64830" y="1076084"/>
        <a:ext cx="408911" cy="410014"/>
      </dsp:txXfrm>
    </dsp:sp>
    <dsp:sp modelId="{0AA13F5E-D4BC-4D58-85EC-10845556F626}">
      <dsp:nvSpPr>
        <dsp:cNvPr id="0" name=""/>
        <dsp:cNvSpPr/>
      </dsp:nvSpPr>
      <dsp:spPr>
        <a:xfrm>
          <a:off x="7724537" y="454450"/>
          <a:ext cx="2755470" cy="165328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retrospective</a:t>
          </a:r>
        </a:p>
      </dsp:txBody>
      <dsp:txXfrm>
        <a:off x="7772960" y="502873"/>
        <a:ext cx="2658624" cy="1556436"/>
      </dsp:txXfrm>
    </dsp:sp>
    <dsp:sp modelId="{F7965542-BC3C-4445-AC8D-3F617D11E956}">
      <dsp:nvSpPr>
        <dsp:cNvPr id="0" name=""/>
        <dsp:cNvSpPr/>
      </dsp:nvSpPr>
      <dsp:spPr>
        <a:xfrm rot="5400000">
          <a:off x="8810192" y="2300615"/>
          <a:ext cx="584159" cy="68335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8897265" y="2350213"/>
        <a:ext cx="410014" cy="408911"/>
      </dsp:txXfrm>
    </dsp:sp>
    <dsp:sp modelId="{B35636D8-B081-4091-B565-16C3515E75AB}">
      <dsp:nvSpPr>
        <dsp:cNvPr id="0" name=""/>
        <dsp:cNvSpPr/>
      </dsp:nvSpPr>
      <dsp:spPr>
        <a:xfrm>
          <a:off x="7724537" y="3209921"/>
          <a:ext cx="2755470" cy="165328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Antecedent can be included in statement as historical evidence</a:t>
          </a:r>
        </a:p>
      </dsp:txBody>
      <dsp:txXfrm>
        <a:off x="7772960" y="3258344"/>
        <a:ext cx="2658624" cy="1556436"/>
      </dsp:txXfrm>
    </dsp:sp>
    <dsp:sp modelId="{589599AE-40BC-45C0-A88D-2E9BF502F514}">
      <dsp:nvSpPr>
        <dsp:cNvPr id="0" name=""/>
        <dsp:cNvSpPr/>
      </dsp:nvSpPr>
      <dsp:spPr>
        <a:xfrm rot="10800000">
          <a:off x="6897895" y="3694884"/>
          <a:ext cx="584159" cy="68335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073143" y="3831555"/>
        <a:ext cx="408911" cy="410014"/>
      </dsp:txXfrm>
    </dsp:sp>
    <dsp:sp modelId="{417C7535-6FAE-4A84-9B6F-0BE24BCE3AA2}">
      <dsp:nvSpPr>
        <dsp:cNvPr id="0" name=""/>
        <dsp:cNvSpPr/>
      </dsp:nvSpPr>
      <dsp:spPr>
        <a:xfrm>
          <a:off x="3866878" y="3209921"/>
          <a:ext cx="2755470" cy="165328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CPS advise Bad Character Evidence</a:t>
          </a:r>
        </a:p>
      </dsp:txBody>
      <dsp:txXfrm>
        <a:off x="3915301" y="3258344"/>
        <a:ext cx="2658624" cy="15564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dirty="0">
              <a:solidFill>
                <a:schemeClr val="tx1"/>
              </a:solidFill>
            </a:rPr>
            <a:t>(A) </a:t>
          </a:r>
          <a:r>
            <a:rPr lang="en-US" sz="2400" b="1" i="1" u="sng" kern="1200" dirty="0">
              <a:solidFill>
                <a:schemeClr val="tx1"/>
              </a:solidFill>
            </a:rPr>
            <a:t>repeatedly</a:t>
          </a:r>
          <a:r>
            <a:rPr lang="en-US" sz="2400" kern="1200" dirty="0">
              <a:solidFill>
                <a:schemeClr val="tx1"/>
              </a:solidFill>
            </a:rPr>
            <a:t> or </a:t>
          </a:r>
          <a:r>
            <a:rPr lang="en-US" sz="2400" b="1" i="1" u="sng" kern="1200" dirty="0">
              <a:solidFill>
                <a:schemeClr val="tx1"/>
              </a:solidFill>
            </a:rPr>
            <a:t>continuously</a:t>
          </a:r>
          <a:r>
            <a:rPr lang="en-US" sz="2400" kern="1200" dirty="0">
              <a:solidFill>
                <a:schemeClr val="tx1"/>
              </a:solidFill>
            </a:rPr>
            <a:t> engages in </a:t>
          </a:r>
          <a:r>
            <a:rPr lang="en-US" sz="2400" b="1" i="1" u="sng" kern="1200" dirty="0" err="1">
              <a:solidFill>
                <a:schemeClr val="tx1"/>
              </a:solidFill>
            </a:rPr>
            <a:t>behaviour</a:t>
          </a:r>
          <a:r>
            <a:rPr lang="en-US" sz="2400" b="1" i="1" u="sng" kern="1200" dirty="0">
              <a:solidFill>
                <a:schemeClr val="tx1"/>
              </a:solidFill>
            </a:rPr>
            <a:t> </a:t>
          </a:r>
          <a:r>
            <a:rPr lang="en-US" sz="2400" kern="1200" dirty="0">
              <a:solidFill>
                <a:schemeClr val="tx1"/>
              </a:solidFill>
            </a:rPr>
            <a:t>towards another person (B) that is </a:t>
          </a:r>
          <a:r>
            <a:rPr lang="en-US" sz="2400" b="1" i="1" u="sng" kern="1200" dirty="0">
              <a:solidFill>
                <a:schemeClr val="tx1"/>
              </a:solidFill>
            </a:rPr>
            <a:t>coercive</a:t>
          </a:r>
          <a:r>
            <a:rPr lang="en-US" sz="2400" kern="1200" dirty="0">
              <a:solidFill>
                <a:schemeClr val="tx1"/>
              </a:solidFill>
            </a:rPr>
            <a:t> or </a:t>
          </a:r>
          <a:r>
            <a:rPr lang="en-US" sz="2400" b="1" i="1" u="sng" kern="1200" dirty="0">
              <a:solidFill>
                <a:schemeClr val="tx1"/>
              </a:solidFill>
            </a:rPr>
            <a:t>controlling</a:t>
          </a:r>
          <a:r>
            <a:rPr lang="en-US" sz="2400" kern="1200" dirty="0">
              <a:solidFill>
                <a:schemeClr val="tx1"/>
              </a:solidFill>
            </a:rPr>
            <a:t> and </a:t>
          </a:r>
          <a:endParaRPr lang="en-US" sz="2400" b="1" i="1" u="sng" kern="1200" dirty="0">
            <a:solidFill>
              <a:schemeClr val="tx1"/>
            </a:solidFill>
          </a:endParaRPr>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the time of the </a:t>
          </a:r>
          <a:r>
            <a:rPr lang="en-US" sz="2400" kern="1200" dirty="0" err="1">
              <a:solidFill>
                <a:schemeClr val="tx1"/>
              </a:solidFill>
            </a:rPr>
            <a:t>behaviour</a:t>
          </a:r>
          <a:r>
            <a:rPr lang="en-US" sz="2400" kern="1200" dirty="0">
              <a:solidFill>
                <a:schemeClr val="tx1"/>
              </a:solidFill>
            </a:rPr>
            <a:t>, (A) and (B) are </a:t>
          </a:r>
          <a:r>
            <a:rPr lang="en-US" sz="2400" b="1" i="1" u="sng" kern="1200" dirty="0">
              <a:solidFill>
                <a:schemeClr val="tx1"/>
              </a:solidFill>
            </a:rPr>
            <a:t>personally connected</a:t>
          </a:r>
          <a:r>
            <a:rPr lang="en-US" sz="2400" kern="1200" dirty="0">
              <a:solidFill>
                <a:schemeClr val="tx1"/>
              </a:solidFill>
            </a:rPr>
            <a:t>,</a:t>
          </a:r>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rPr>
            <a:t>The </a:t>
          </a:r>
          <a:r>
            <a:rPr lang="en-US" sz="2400" b="0" kern="1200" dirty="0" err="1">
              <a:solidFill>
                <a:schemeClr val="tx1"/>
              </a:solidFill>
            </a:rPr>
            <a:t>behaviour</a:t>
          </a:r>
          <a:r>
            <a:rPr lang="en-US" sz="2400" b="0" kern="1200" dirty="0">
              <a:solidFill>
                <a:schemeClr val="tx1"/>
              </a:solidFill>
            </a:rPr>
            <a:t> has a </a:t>
          </a:r>
          <a:r>
            <a:rPr lang="en-US" sz="2400" b="1" i="1" u="sng" kern="1200" dirty="0">
              <a:solidFill>
                <a:schemeClr val="tx1"/>
              </a:solidFill>
            </a:rPr>
            <a:t>serious effect </a:t>
          </a:r>
          <a:r>
            <a:rPr lang="en-US" sz="2400" b="0" kern="1200" dirty="0">
              <a:solidFill>
                <a:schemeClr val="tx1"/>
              </a:solidFill>
            </a:rPr>
            <a:t>on (B), and</a:t>
          </a:r>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a:t>
          </a:r>
          <a:r>
            <a:rPr lang="en-US" sz="2400" b="1" i="1" u="sng" kern="1200" dirty="0">
              <a:solidFill>
                <a:schemeClr val="tx1"/>
              </a:solidFill>
            </a:rPr>
            <a:t>knows</a:t>
          </a:r>
          <a:r>
            <a:rPr lang="en-US" sz="2400" kern="1200" dirty="0">
              <a:solidFill>
                <a:schemeClr val="tx1"/>
              </a:solidFill>
            </a:rPr>
            <a:t> or </a:t>
          </a:r>
          <a:r>
            <a:rPr lang="en-US" sz="2400" b="1" i="1" u="sng" kern="1200" dirty="0">
              <a:solidFill>
                <a:schemeClr val="tx1"/>
              </a:solidFill>
            </a:rPr>
            <a:t>ought to know </a:t>
          </a:r>
          <a:r>
            <a:rPr lang="en-US" sz="2400" kern="1200" dirty="0">
              <a:solidFill>
                <a:schemeClr val="tx1"/>
              </a:solidFill>
            </a:rPr>
            <a:t>that the </a:t>
          </a:r>
          <a:r>
            <a:rPr lang="en-US" sz="2400" kern="1200" dirty="0" err="1">
              <a:solidFill>
                <a:schemeClr val="tx1"/>
              </a:solidFill>
            </a:rPr>
            <a:t>behaviour</a:t>
          </a:r>
          <a:r>
            <a:rPr lang="en-US" sz="2400" kern="1200" dirty="0">
              <a:solidFill>
                <a:schemeClr val="tx1"/>
              </a:solidFill>
            </a:rPr>
            <a:t> will have a serious effect on (B)</a:t>
          </a:r>
        </a:p>
      </dsp:txBody>
      <dsp:txXfrm>
        <a:off x="895774" y="2739601"/>
        <a:ext cx="4135533" cy="1520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2E25-68C8-4DAE-B48A-2E287FFD925D}">
      <dsp:nvSpPr>
        <dsp:cNvPr id="0" name=""/>
        <dsp:cNvSpPr/>
      </dsp:nvSpPr>
      <dsp:spPr>
        <a:xfrm>
          <a:off x="5526" y="2045036"/>
          <a:ext cx="1713256" cy="13562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Dependent/ Subordinate</a:t>
          </a:r>
        </a:p>
      </dsp:txBody>
      <dsp:txXfrm>
        <a:off x="45248" y="2084758"/>
        <a:ext cx="1633812" cy="1276772"/>
      </dsp:txXfrm>
    </dsp:sp>
    <dsp:sp modelId="{8B7B6B7B-1033-48D6-AD4B-C09207AF618F}">
      <dsp:nvSpPr>
        <dsp:cNvPr id="0" name=""/>
        <dsp:cNvSpPr/>
      </dsp:nvSpPr>
      <dsp:spPr>
        <a:xfrm>
          <a:off x="1890108" y="2510700"/>
          <a:ext cx="363210" cy="4248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90108" y="2595677"/>
        <a:ext cx="254247" cy="254933"/>
      </dsp:txXfrm>
    </dsp:sp>
    <dsp:sp modelId="{65960839-F50C-41B3-A46C-2F1000A7FFF1}">
      <dsp:nvSpPr>
        <dsp:cNvPr id="0" name=""/>
        <dsp:cNvSpPr/>
      </dsp:nvSpPr>
      <dsp:spPr>
        <a:xfrm>
          <a:off x="2404085" y="2045036"/>
          <a:ext cx="1713256" cy="13562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Isolating</a:t>
          </a:r>
        </a:p>
      </dsp:txBody>
      <dsp:txXfrm>
        <a:off x="2443807" y="2084758"/>
        <a:ext cx="1633812" cy="1276772"/>
      </dsp:txXfrm>
    </dsp:sp>
    <dsp:sp modelId="{251BC726-2EB4-4BE1-9064-2AA0E656919E}">
      <dsp:nvSpPr>
        <dsp:cNvPr id="0" name=""/>
        <dsp:cNvSpPr/>
      </dsp:nvSpPr>
      <dsp:spPr>
        <a:xfrm>
          <a:off x="4288666" y="2510700"/>
          <a:ext cx="363210" cy="4248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88666" y="2595677"/>
        <a:ext cx="254247" cy="254933"/>
      </dsp:txXfrm>
    </dsp:sp>
    <dsp:sp modelId="{B0224E95-DA86-484E-9A7D-45126306BCBD}">
      <dsp:nvSpPr>
        <dsp:cNvPr id="0" name=""/>
        <dsp:cNvSpPr/>
      </dsp:nvSpPr>
      <dsp:spPr>
        <a:xfrm>
          <a:off x="4802643" y="2045036"/>
          <a:ext cx="1713256" cy="13562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Fear of/ or actual violence</a:t>
          </a:r>
        </a:p>
      </dsp:txBody>
      <dsp:txXfrm>
        <a:off x="4842365" y="2084758"/>
        <a:ext cx="1633812" cy="1276772"/>
      </dsp:txXfrm>
    </dsp:sp>
    <dsp:sp modelId="{3A34299E-49DD-45E1-A035-476CDFF99E9A}">
      <dsp:nvSpPr>
        <dsp:cNvPr id="0" name=""/>
        <dsp:cNvSpPr/>
      </dsp:nvSpPr>
      <dsp:spPr>
        <a:xfrm>
          <a:off x="6687225" y="2510700"/>
          <a:ext cx="363210" cy="4248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687225" y="2595677"/>
        <a:ext cx="254247" cy="254933"/>
      </dsp:txXfrm>
    </dsp:sp>
    <dsp:sp modelId="{D533AF66-1B87-4FAB-97F5-FE225DAD61BB}">
      <dsp:nvSpPr>
        <dsp:cNvPr id="0" name=""/>
        <dsp:cNvSpPr/>
      </dsp:nvSpPr>
      <dsp:spPr>
        <a:xfrm>
          <a:off x="7201201" y="2045036"/>
          <a:ext cx="1713256" cy="13562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Fear consequences of Victim’s </a:t>
          </a:r>
          <a:r>
            <a:rPr lang="en-US" sz="2000" kern="1200" dirty="0" err="1">
              <a:solidFill>
                <a:schemeClr val="tx1"/>
              </a:solidFill>
            </a:rPr>
            <a:t>behaviour</a:t>
          </a:r>
          <a:endParaRPr lang="en-US" sz="2000" kern="1200" dirty="0">
            <a:solidFill>
              <a:schemeClr val="tx1"/>
            </a:solidFill>
          </a:endParaRPr>
        </a:p>
      </dsp:txBody>
      <dsp:txXfrm>
        <a:off x="7240923" y="2084758"/>
        <a:ext cx="1633812" cy="1276772"/>
      </dsp:txXfrm>
    </dsp:sp>
    <dsp:sp modelId="{3C265039-D74C-43B3-B397-08F86F67EAD5}">
      <dsp:nvSpPr>
        <dsp:cNvPr id="0" name=""/>
        <dsp:cNvSpPr/>
      </dsp:nvSpPr>
      <dsp:spPr>
        <a:xfrm>
          <a:off x="9085783" y="2510700"/>
          <a:ext cx="363210" cy="4248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085783" y="2595677"/>
        <a:ext cx="254247" cy="254933"/>
      </dsp:txXfrm>
    </dsp:sp>
    <dsp:sp modelId="{79E4F1ED-7ABF-4E71-B674-8441F47810DE}">
      <dsp:nvSpPr>
        <dsp:cNvPr id="0" name=""/>
        <dsp:cNvSpPr/>
      </dsp:nvSpPr>
      <dsp:spPr>
        <a:xfrm>
          <a:off x="9599760" y="2045036"/>
          <a:ext cx="1713256" cy="13562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Humiliate, harm, punish, frighten</a:t>
          </a:r>
        </a:p>
      </dsp:txBody>
      <dsp:txXfrm>
        <a:off x="9639482" y="2084758"/>
        <a:ext cx="1633812" cy="12767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99C4-A8A8-4960-B775-62AC81518D2B}">
      <dsp:nvSpPr>
        <dsp:cNvPr id="0" name=""/>
        <dsp:cNvSpPr/>
      </dsp:nvSpPr>
      <dsp:spPr>
        <a:xfrm>
          <a:off x="9735" y="466980"/>
          <a:ext cx="2909832" cy="17458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are, or have been married to or have been civil partners of each other</a:t>
          </a:r>
        </a:p>
      </dsp:txBody>
      <dsp:txXfrm>
        <a:off x="60871" y="518116"/>
        <a:ext cx="2807560" cy="1643627"/>
      </dsp:txXfrm>
    </dsp:sp>
    <dsp:sp modelId="{2CA3B89F-7E6A-415D-BE87-1419266DE789}">
      <dsp:nvSpPr>
        <dsp:cNvPr id="0" name=""/>
        <dsp:cNvSpPr/>
      </dsp:nvSpPr>
      <dsp:spPr>
        <a:xfrm>
          <a:off x="3175633" y="979111"/>
          <a:ext cx="616884" cy="72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75633" y="1123439"/>
        <a:ext cx="431819" cy="432982"/>
      </dsp:txXfrm>
    </dsp:sp>
    <dsp:sp modelId="{CD358876-3A79-4E78-94AE-4B55BBF3EB57}">
      <dsp:nvSpPr>
        <dsp:cNvPr id="0" name=""/>
        <dsp:cNvSpPr/>
      </dsp:nvSpPr>
      <dsp:spPr>
        <a:xfrm>
          <a:off x="4083500" y="466980"/>
          <a:ext cx="2909832" cy="17458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have agreed to marry each other or enter into a civil partnership agreement</a:t>
          </a:r>
        </a:p>
      </dsp:txBody>
      <dsp:txXfrm>
        <a:off x="4134636" y="518116"/>
        <a:ext cx="2807560" cy="1643627"/>
      </dsp:txXfrm>
    </dsp:sp>
    <dsp:sp modelId="{AA7E5B75-B7F6-499E-8981-EB7E89ECD7C8}">
      <dsp:nvSpPr>
        <dsp:cNvPr id="0" name=""/>
        <dsp:cNvSpPr/>
      </dsp:nvSpPr>
      <dsp:spPr>
        <a:xfrm>
          <a:off x="7249398" y="979111"/>
          <a:ext cx="616884" cy="72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49398" y="1123439"/>
        <a:ext cx="431819" cy="432982"/>
      </dsp:txXfrm>
    </dsp:sp>
    <dsp:sp modelId="{109D75A0-C2C5-45B3-A782-7E0B07B20461}">
      <dsp:nvSpPr>
        <dsp:cNvPr id="0" name=""/>
        <dsp:cNvSpPr/>
      </dsp:nvSpPr>
      <dsp:spPr>
        <a:xfrm>
          <a:off x="8157266" y="466980"/>
          <a:ext cx="2909832" cy="17458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are, or have been in an intimate personal relationship with each other</a:t>
          </a:r>
        </a:p>
      </dsp:txBody>
      <dsp:txXfrm>
        <a:off x="8208402" y="518116"/>
        <a:ext cx="2807560" cy="1643627"/>
      </dsp:txXfrm>
    </dsp:sp>
    <dsp:sp modelId="{7BB5F962-9E2D-4CA4-B995-240BD0A9D72F}">
      <dsp:nvSpPr>
        <dsp:cNvPr id="0" name=""/>
        <dsp:cNvSpPr/>
      </dsp:nvSpPr>
      <dsp:spPr>
        <a:xfrm rot="5433768">
          <a:off x="9233650" y="2286995"/>
          <a:ext cx="421828" cy="69085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237931" y="2421510"/>
        <a:ext cx="414511" cy="295280"/>
      </dsp:txXfrm>
    </dsp:sp>
    <dsp:sp modelId="{4371A2F0-454C-4C43-97B3-F9273240BB37}">
      <dsp:nvSpPr>
        <dsp:cNvPr id="0" name=""/>
        <dsp:cNvSpPr/>
      </dsp:nvSpPr>
      <dsp:spPr>
        <a:xfrm>
          <a:off x="7470329" y="3077914"/>
          <a:ext cx="3606504" cy="17458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have, or there has been a time when they each have had, a parental relationship in relation to the same child</a:t>
          </a:r>
        </a:p>
      </dsp:txBody>
      <dsp:txXfrm>
        <a:off x="7521465" y="3129050"/>
        <a:ext cx="3504232" cy="1643627"/>
      </dsp:txXfrm>
    </dsp:sp>
    <dsp:sp modelId="{18AAD3E9-A4E7-456F-BA94-8E9AFDC7D003}">
      <dsp:nvSpPr>
        <dsp:cNvPr id="0" name=""/>
        <dsp:cNvSpPr/>
      </dsp:nvSpPr>
      <dsp:spPr>
        <a:xfrm rot="10804085">
          <a:off x="6365991" y="3587053"/>
          <a:ext cx="780399" cy="72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6582482" y="3731510"/>
        <a:ext cx="563908" cy="432982"/>
      </dsp:txXfrm>
    </dsp:sp>
    <dsp:sp modelId="{85C619A2-8537-4114-B0AE-2F08BB422EFA}">
      <dsp:nvSpPr>
        <dsp:cNvPr id="0" name=""/>
        <dsp:cNvSpPr/>
      </dsp:nvSpPr>
      <dsp:spPr>
        <a:xfrm>
          <a:off x="3088047" y="3072293"/>
          <a:ext cx="2909832" cy="17458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are relatives</a:t>
          </a:r>
        </a:p>
      </dsp:txBody>
      <dsp:txXfrm>
        <a:off x="3139183" y="3123429"/>
        <a:ext cx="2807560" cy="16436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9D126-C2D2-4F1A-88AD-E31B9758ECC4}">
      <dsp:nvSpPr>
        <dsp:cNvPr id="0" name=""/>
        <dsp:cNvSpPr/>
      </dsp:nvSpPr>
      <dsp:spPr>
        <a:xfrm>
          <a:off x="0" y="261507"/>
          <a:ext cx="7924496" cy="91288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To prove ‘serious effect’</a:t>
          </a:r>
        </a:p>
      </dsp:txBody>
      <dsp:txXfrm>
        <a:off x="26738" y="288245"/>
        <a:ext cx="6282235" cy="859410"/>
      </dsp:txXfrm>
    </dsp:sp>
    <dsp:sp modelId="{85FBBA52-4ABE-41AC-B235-9DB2E73DFB1E}">
      <dsp:nvSpPr>
        <dsp:cNvPr id="0" name=""/>
        <dsp:cNvSpPr/>
      </dsp:nvSpPr>
      <dsp:spPr>
        <a:xfrm>
          <a:off x="699220" y="1816347"/>
          <a:ext cx="7924496" cy="15568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Causes the victim to fear on at least 2 occasions that violence will be used against them S76(4)(a)</a:t>
          </a:r>
        </a:p>
      </dsp:txBody>
      <dsp:txXfrm>
        <a:off x="744819" y="1861946"/>
        <a:ext cx="6122113" cy="1465671"/>
      </dsp:txXfrm>
    </dsp:sp>
    <dsp:sp modelId="{CF47AF04-5CC7-4AFE-B892-66D43B8201BC}">
      <dsp:nvSpPr>
        <dsp:cNvPr id="0" name=""/>
        <dsp:cNvSpPr/>
      </dsp:nvSpPr>
      <dsp:spPr>
        <a:xfrm>
          <a:off x="1398440" y="3632695"/>
          <a:ext cx="7924496" cy="155686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Causes the victim serious alarm or distress which has a substantial adverse effect on their day to day activities S76(4)(b)</a:t>
          </a:r>
        </a:p>
      </dsp:txBody>
      <dsp:txXfrm>
        <a:off x="1444039" y="3678294"/>
        <a:ext cx="6122112" cy="1465671"/>
      </dsp:txXfrm>
    </dsp:sp>
    <dsp:sp modelId="{63887205-7919-45F5-AF41-6DB1D980CDC0}">
      <dsp:nvSpPr>
        <dsp:cNvPr id="0" name=""/>
        <dsp:cNvSpPr/>
      </dsp:nvSpPr>
      <dsp:spPr>
        <a:xfrm>
          <a:off x="6912531" y="1180626"/>
          <a:ext cx="1011965" cy="1011965"/>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40223" y="1180626"/>
        <a:ext cx="556581" cy="761504"/>
      </dsp:txXfrm>
    </dsp:sp>
    <dsp:sp modelId="{02056663-B3C4-4D47-83A9-47EEBF36601E}">
      <dsp:nvSpPr>
        <dsp:cNvPr id="0" name=""/>
        <dsp:cNvSpPr/>
      </dsp:nvSpPr>
      <dsp:spPr>
        <a:xfrm>
          <a:off x="7611751" y="2986594"/>
          <a:ext cx="1011965" cy="1011965"/>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39443" y="2986594"/>
        <a:ext cx="556581" cy="7615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B9A41-F276-476E-99D5-874F55A5D765}">
      <dsp:nvSpPr>
        <dsp:cNvPr id="0" name=""/>
        <dsp:cNvSpPr/>
      </dsp:nvSpPr>
      <dsp:spPr>
        <a:xfrm rot="16200000">
          <a:off x="497057" y="-497057"/>
          <a:ext cx="2069808" cy="3063922"/>
        </a:xfrm>
        <a:prstGeom prst="round1Rect">
          <a:avLst/>
        </a:prstGeom>
        <a:solidFill>
          <a:schemeClr val="accent2">
            <a:lumMod val="60000"/>
            <a:lumOff val="40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Either way offence</a:t>
          </a:r>
        </a:p>
      </dsp:txBody>
      <dsp:txXfrm rot="5400000">
        <a:off x="0" y="0"/>
        <a:ext cx="3063922" cy="1552356"/>
      </dsp:txXfrm>
    </dsp:sp>
    <dsp:sp modelId="{AB65229A-DE79-4177-B010-94D0F3D69FC7}">
      <dsp:nvSpPr>
        <dsp:cNvPr id="0" name=""/>
        <dsp:cNvSpPr/>
      </dsp:nvSpPr>
      <dsp:spPr>
        <a:xfrm>
          <a:off x="3063922" y="0"/>
          <a:ext cx="3063922" cy="2069808"/>
        </a:xfrm>
        <a:prstGeom prst="round1Rect">
          <a:avLst/>
        </a:prstGeom>
        <a:solidFill>
          <a:schemeClr val="accent2">
            <a:lumMod val="60000"/>
            <a:lumOff val="40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Indictment – imprisonment up to 5 years</a:t>
          </a:r>
        </a:p>
      </dsp:txBody>
      <dsp:txXfrm>
        <a:off x="3063922" y="0"/>
        <a:ext cx="3063922" cy="1552356"/>
      </dsp:txXfrm>
    </dsp:sp>
    <dsp:sp modelId="{2449C7FF-36A3-416F-8D86-8DCB99791F87}">
      <dsp:nvSpPr>
        <dsp:cNvPr id="0" name=""/>
        <dsp:cNvSpPr/>
      </dsp:nvSpPr>
      <dsp:spPr>
        <a:xfrm rot="10800000">
          <a:off x="0" y="2069808"/>
          <a:ext cx="3063922" cy="2069808"/>
        </a:xfrm>
        <a:prstGeom prst="round1Rect">
          <a:avLst/>
        </a:prstGeom>
        <a:solidFill>
          <a:schemeClr val="accent2">
            <a:lumMod val="60000"/>
            <a:lumOff val="40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Summary – Imprisonment up to 12 months</a:t>
          </a:r>
        </a:p>
      </dsp:txBody>
      <dsp:txXfrm rot="10800000">
        <a:off x="0" y="2587260"/>
        <a:ext cx="3063922" cy="1552356"/>
      </dsp:txXfrm>
    </dsp:sp>
    <dsp:sp modelId="{016FE906-BEC8-47B1-B5D9-075413E6435E}">
      <dsp:nvSpPr>
        <dsp:cNvPr id="0" name=""/>
        <dsp:cNvSpPr/>
      </dsp:nvSpPr>
      <dsp:spPr>
        <a:xfrm rot="5400000">
          <a:off x="3560979" y="1572751"/>
          <a:ext cx="2069808" cy="3063922"/>
        </a:xfrm>
        <a:prstGeom prst="round1Rect">
          <a:avLst/>
        </a:prstGeom>
        <a:solidFill>
          <a:schemeClr val="accent2">
            <a:lumMod val="60000"/>
            <a:lumOff val="40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Both- Fine and/or Imprisonment</a:t>
          </a:r>
        </a:p>
      </dsp:txBody>
      <dsp:txXfrm rot="-5400000">
        <a:off x="3063922" y="2587260"/>
        <a:ext cx="3063922" cy="1552356"/>
      </dsp:txXfrm>
    </dsp:sp>
    <dsp:sp modelId="{2417DF1E-39AD-4B13-8D5D-6041E559E828}">
      <dsp:nvSpPr>
        <dsp:cNvPr id="0" name=""/>
        <dsp:cNvSpPr/>
      </dsp:nvSpPr>
      <dsp:spPr>
        <a:xfrm>
          <a:off x="2144745" y="1552356"/>
          <a:ext cx="1838353" cy="1034904"/>
        </a:xfrm>
        <a:prstGeom prst="roundRect">
          <a:avLst/>
        </a:prstGeom>
        <a:solidFill>
          <a:schemeClr val="accent2">
            <a:lumMod val="75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If found guilty</a:t>
          </a:r>
        </a:p>
      </dsp:txBody>
      <dsp:txXfrm>
        <a:off x="2195265" y="1602876"/>
        <a:ext cx="1737313" cy="9338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7C4FF-7C64-4D89-9800-307222EC2DCC}">
      <dsp:nvSpPr>
        <dsp:cNvPr id="0" name=""/>
        <dsp:cNvSpPr/>
      </dsp:nvSpPr>
      <dsp:spPr>
        <a:xfrm>
          <a:off x="1285" y="341762"/>
          <a:ext cx="3275150" cy="393018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US" sz="3700" kern="1200"/>
        </a:p>
      </dsp:txBody>
      <dsp:txXfrm rot="16200000">
        <a:off x="-1282573" y="1625621"/>
        <a:ext cx="3222748" cy="655030"/>
      </dsp:txXfrm>
    </dsp:sp>
    <dsp:sp modelId="{FA54CFBD-EA97-4911-B761-CA69C2E90BC6}">
      <dsp:nvSpPr>
        <dsp:cNvPr id="0" name=""/>
        <dsp:cNvSpPr/>
      </dsp:nvSpPr>
      <dsp:spPr>
        <a:xfrm>
          <a:off x="656316" y="341762"/>
          <a:ext cx="2439987" cy="39301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0" bIns="0" numCol="1" spcCol="1270" anchor="t" anchorCtr="0">
          <a:noAutofit/>
        </a:bodyPr>
        <a:lstStyle/>
        <a:p>
          <a:pPr marL="0" lvl="0" indent="0" algn="l" defTabSz="1422400">
            <a:lnSpc>
              <a:spcPct val="90000"/>
            </a:lnSpc>
            <a:spcBef>
              <a:spcPct val="0"/>
            </a:spcBef>
            <a:spcAft>
              <a:spcPct val="35000"/>
            </a:spcAft>
            <a:buNone/>
          </a:pPr>
          <a:r>
            <a:rPr lang="en-US" sz="3200" kern="1200" dirty="0">
              <a:solidFill>
                <a:schemeClr val="tx1"/>
              </a:solidFill>
            </a:rPr>
            <a:t>A believed to be acting in the best interests of B</a:t>
          </a:r>
        </a:p>
      </dsp:txBody>
      <dsp:txXfrm>
        <a:off x="656316" y="341762"/>
        <a:ext cx="2439987" cy="3930181"/>
      </dsp:txXfrm>
    </dsp:sp>
    <dsp:sp modelId="{DDDF481E-FBB3-4D02-9D07-2D2955EF8529}">
      <dsp:nvSpPr>
        <dsp:cNvPr id="0" name=""/>
        <dsp:cNvSpPr/>
      </dsp:nvSpPr>
      <dsp:spPr>
        <a:xfrm>
          <a:off x="3391067" y="341762"/>
          <a:ext cx="3275150" cy="3930181"/>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US" sz="3700" kern="1200"/>
        </a:p>
      </dsp:txBody>
      <dsp:txXfrm rot="16200000">
        <a:off x="2107207" y="1625621"/>
        <a:ext cx="3222748" cy="655030"/>
      </dsp:txXfrm>
    </dsp:sp>
    <dsp:sp modelId="{01FB09FE-3BC0-4CA5-A450-A9A958A716D8}">
      <dsp:nvSpPr>
        <dsp:cNvPr id="0" name=""/>
        <dsp:cNvSpPr/>
      </dsp:nvSpPr>
      <dsp:spPr>
        <a:xfrm rot="5400000">
          <a:off x="3118509" y="3467020"/>
          <a:ext cx="577867" cy="491272"/>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85AD62-29E9-4CEF-92BA-2DAA51B514FD}">
      <dsp:nvSpPr>
        <dsp:cNvPr id="0" name=""/>
        <dsp:cNvSpPr/>
      </dsp:nvSpPr>
      <dsp:spPr>
        <a:xfrm>
          <a:off x="4046097" y="341762"/>
          <a:ext cx="2439987" cy="39301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09728" rIns="0" bIns="0" numCol="1" spcCol="1270" anchor="t" anchorCtr="0">
          <a:noAutofit/>
        </a:bodyPr>
        <a:lstStyle/>
        <a:p>
          <a:pPr marL="0" lvl="0" indent="0" algn="l" defTabSz="1422400">
            <a:lnSpc>
              <a:spcPct val="90000"/>
            </a:lnSpc>
            <a:spcBef>
              <a:spcPct val="0"/>
            </a:spcBef>
            <a:spcAft>
              <a:spcPct val="35000"/>
            </a:spcAft>
            <a:buNone/>
          </a:pPr>
          <a:r>
            <a:rPr lang="en-US" sz="3200" kern="1200" dirty="0">
              <a:solidFill>
                <a:schemeClr val="tx1"/>
              </a:solidFill>
            </a:rPr>
            <a:t>The </a:t>
          </a:r>
          <a:r>
            <a:rPr lang="en-US" sz="3200" kern="1200" dirty="0" err="1">
              <a:solidFill>
                <a:schemeClr val="tx1"/>
              </a:solidFill>
            </a:rPr>
            <a:t>behaviour</a:t>
          </a:r>
          <a:r>
            <a:rPr lang="en-US" sz="3200" kern="1200" dirty="0">
              <a:solidFill>
                <a:schemeClr val="tx1"/>
              </a:solidFill>
            </a:rPr>
            <a:t> in all the circumstances was reasonable</a:t>
          </a:r>
        </a:p>
      </dsp:txBody>
      <dsp:txXfrm>
        <a:off x="4046097" y="341762"/>
        <a:ext cx="2439987" cy="39301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Intimidation</a:t>
          </a:r>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Degradation &amp; Humiliation</a:t>
          </a:r>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Surveillance</a:t>
          </a:r>
        </a:p>
      </dsp:txBody>
      <dsp:txXfrm rot="10800000">
        <a:off x="4299761" y="2094406"/>
        <a:ext cx="1729748" cy="21752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Control</a:t>
          </a:r>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Violence</a:t>
          </a:r>
        </a:p>
      </dsp:txBody>
      <dsp:txXfrm rot="10800000">
        <a:off x="2123766" y="2094406"/>
        <a:ext cx="1663658" cy="21774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F3575-1248-45FE-9CA6-4830B74A745B}">
      <dsp:nvSpPr>
        <dsp:cNvPr id="0" name=""/>
        <dsp:cNvSpPr/>
      </dsp:nvSpPr>
      <dsp:spPr>
        <a:xfrm>
          <a:off x="26955" y="451396"/>
          <a:ext cx="9294852" cy="1353684"/>
        </a:xfrm>
        <a:prstGeom prst="rightArrow">
          <a:avLst>
            <a:gd name="adj1" fmla="val 50000"/>
            <a:gd name="adj2" fmla="val 50000"/>
          </a:avLst>
        </a:prstGeom>
        <a:solidFill>
          <a:schemeClr val="accent4">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dirty="0">
              <a:solidFill>
                <a:schemeClr val="tx1"/>
              </a:solidFill>
            </a:rPr>
            <a:t>Stage 1</a:t>
          </a:r>
        </a:p>
      </dsp:txBody>
      <dsp:txXfrm>
        <a:off x="26955" y="789817"/>
        <a:ext cx="8956431" cy="676842"/>
      </dsp:txXfrm>
    </dsp:sp>
    <dsp:sp modelId="{95F020CD-BCD7-42C3-B54D-6454A6C66EE8}">
      <dsp:nvSpPr>
        <dsp:cNvPr id="0" name=""/>
        <dsp:cNvSpPr/>
      </dsp:nvSpPr>
      <dsp:spPr>
        <a:xfrm>
          <a:off x="26955" y="1495282"/>
          <a:ext cx="2862814" cy="2607695"/>
        </a:xfrm>
        <a:prstGeom prst="rect">
          <a:avLst/>
        </a:prstGeom>
        <a:solidFill>
          <a:schemeClr val="accent4">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Grooming/ Conditioning</a:t>
          </a:r>
        </a:p>
      </dsp:txBody>
      <dsp:txXfrm>
        <a:off x="26955" y="1495282"/>
        <a:ext cx="2862814" cy="2607695"/>
      </dsp:txXfrm>
    </dsp:sp>
    <dsp:sp modelId="{FB20E0E7-773A-4D99-B484-D1A415D92C07}">
      <dsp:nvSpPr>
        <dsp:cNvPr id="0" name=""/>
        <dsp:cNvSpPr/>
      </dsp:nvSpPr>
      <dsp:spPr>
        <a:xfrm>
          <a:off x="2889769" y="902624"/>
          <a:ext cx="6432038" cy="1353684"/>
        </a:xfrm>
        <a:prstGeom prst="rightArrow">
          <a:avLst>
            <a:gd name="adj1" fmla="val 50000"/>
            <a:gd name="adj2" fmla="val 50000"/>
          </a:avLst>
        </a:prstGeom>
        <a:solidFill>
          <a:schemeClr val="accent2">
            <a:lumMod val="40000"/>
            <a:lumOff val="60000"/>
          </a:schemeClr>
        </a:solidFill>
        <a:ln w="571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dirty="0">
              <a:solidFill>
                <a:schemeClr val="tx1"/>
              </a:solidFill>
            </a:rPr>
            <a:t>Stage 2</a:t>
          </a:r>
        </a:p>
      </dsp:txBody>
      <dsp:txXfrm>
        <a:off x="2889769" y="1241045"/>
        <a:ext cx="6093617" cy="676842"/>
      </dsp:txXfrm>
    </dsp:sp>
    <dsp:sp modelId="{EA7CAB92-9707-4346-875D-EEAA5E6D57EB}">
      <dsp:nvSpPr>
        <dsp:cNvPr id="0" name=""/>
        <dsp:cNvSpPr/>
      </dsp:nvSpPr>
      <dsp:spPr>
        <a:xfrm>
          <a:off x="2889769" y="1946510"/>
          <a:ext cx="2862814" cy="2607695"/>
        </a:xfrm>
        <a:prstGeom prst="rect">
          <a:avLst/>
        </a:prstGeom>
        <a:solidFill>
          <a:schemeClr val="accent2">
            <a:lumMod val="40000"/>
            <a:lumOff val="60000"/>
          </a:schemeClr>
        </a:solidFill>
        <a:ln w="571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Normalisation</a:t>
          </a:r>
          <a:endParaRPr lang="en-US" sz="2800" kern="1200" dirty="0"/>
        </a:p>
      </dsp:txBody>
      <dsp:txXfrm>
        <a:off x="2889769" y="1946510"/>
        <a:ext cx="2862814" cy="2607695"/>
      </dsp:txXfrm>
    </dsp:sp>
    <dsp:sp modelId="{9E565513-33E0-4784-9D51-05ED1005F226}">
      <dsp:nvSpPr>
        <dsp:cNvPr id="0" name=""/>
        <dsp:cNvSpPr/>
      </dsp:nvSpPr>
      <dsp:spPr>
        <a:xfrm>
          <a:off x="5752584" y="1353852"/>
          <a:ext cx="3569223" cy="1353684"/>
        </a:xfrm>
        <a:prstGeom prst="rightArrow">
          <a:avLst>
            <a:gd name="adj1" fmla="val 50000"/>
            <a:gd name="adj2" fmla="val 50000"/>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dirty="0">
              <a:solidFill>
                <a:schemeClr val="tx1"/>
              </a:solidFill>
            </a:rPr>
            <a:t>Stage 3</a:t>
          </a:r>
        </a:p>
      </dsp:txBody>
      <dsp:txXfrm>
        <a:off x="5752584" y="1692273"/>
        <a:ext cx="3230802" cy="676842"/>
      </dsp:txXfrm>
    </dsp:sp>
    <dsp:sp modelId="{B86055F1-403C-47CC-9C0F-E23A33BCD56A}">
      <dsp:nvSpPr>
        <dsp:cNvPr id="0" name=""/>
        <dsp:cNvSpPr/>
      </dsp:nvSpPr>
      <dsp:spPr>
        <a:xfrm>
          <a:off x="5752584" y="2397739"/>
          <a:ext cx="2862814" cy="2569531"/>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Entrapment</a:t>
          </a:r>
        </a:p>
      </dsp:txBody>
      <dsp:txXfrm>
        <a:off x="5752584" y="2397739"/>
        <a:ext cx="2862814" cy="25695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9A5FF-2C99-4C7E-B00B-3CDB134819A9}">
      <dsp:nvSpPr>
        <dsp:cNvPr id="0" name=""/>
        <dsp:cNvSpPr/>
      </dsp:nvSpPr>
      <dsp:spPr>
        <a:xfrm>
          <a:off x="2435310" y="1512"/>
          <a:ext cx="5417655" cy="11942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Framing the reactions/difficulties within the woman’s experience of coercive control</a:t>
          </a:r>
        </a:p>
      </dsp:txBody>
      <dsp:txXfrm>
        <a:off x="2470290" y="36492"/>
        <a:ext cx="5347695" cy="1124329"/>
      </dsp:txXfrm>
    </dsp:sp>
    <dsp:sp modelId="{3B9FF3DB-54ED-4900-B4C4-734ABD6CC458}">
      <dsp:nvSpPr>
        <dsp:cNvPr id="0" name=""/>
        <dsp:cNvSpPr/>
      </dsp:nvSpPr>
      <dsp:spPr>
        <a:xfrm rot="2832697">
          <a:off x="5547659" y="2098922"/>
          <a:ext cx="2357263" cy="418001"/>
        </a:xfrm>
        <a:prstGeom prst="lef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673059" y="2182522"/>
        <a:ext cx="2106463" cy="250801"/>
      </dsp:txXfrm>
    </dsp:sp>
    <dsp:sp modelId="{5A576EC0-12DF-4324-8B95-28214211109C}">
      <dsp:nvSpPr>
        <dsp:cNvPr id="0" name=""/>
        <dsp:cNvSpPr/>
      </dsp:nvSpPr>
      <dsp:spPr>
        <a:xfrm>
          <a:off x="6772719" y="3420043"/>
          <a:ext cx="3071449" cy="11942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Manipulated by the perpetrator?</a:t>
          </a:r>
        </a:p>
      </dsp:txBody>
      <dsp:txXfrm>
        <a:off x="6807699" y="3455023"/>
        <a:ext cx="3001489" cy="1124329"/>
      </dsp:txXfrm>
    </dsp:sp>
    <dsp:sp modelId="{48B74EEA-25C9-4B27-AA3C-95AE611D643E}">
      <dsp:nvSpPr>
        <dsp:cNvPr id="0" name=""/>
        <dsp:cNvSpPr/>
      </dsp:nvSpPr>
      <dsp:spPr>
        <a:xfrm rot="10800000">
          <a:off x="4057348" y="3808187"/>
          <a:ext cx="2357263" cy="418001"/>
        </a:xfrm>
        <a:prstGeom prst="lef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4182748" y="3891787"/>
        <a:ext cx="2106463" cy="250801"/>
      </dsp:txXfrm>
    </dsp:sp>
    <dsp:sp modelId="{A4B974DF-0081-4BE8-ABD8-FF7F344BC2F5}">
      <dsp:nvSpPr>
        <dsp:cNvPr id="0" name=""/>
        <dsp:cNvSpPr/>
      </dsp:nvSpPr>
      <dsp:spPr>
        <a:xfrm>
          <a:off x="648333" y="3420043"/>
          <a:ext cx="3050908" cy="11942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Affirm or validate the behavior of the perpetrator?</a:t>
          </a:r>
        </a:p>
      </dsp:txBody>
      <dsp:txXfrm>
        <a:off x="683313" y="3455023"/>
        <a:ext cx="2980948" cy="1124329"/>
      </dsp:txXfrm>
    </dsp:sp>
    <dsp:sp modelId="{B6244A49-5DE7-4A7C-9ED4-ABE08295EA4B}">
      <dsp:nvSpPr>
        <dsp:cNvPr id="0" name=""/>
        <dsp:cNvSpPr/>
      </dsp:nvSpPr>
      <dsp:spPr>
        <a:xfrm rot="18659236">
          <a:off x="2480330" y="2098922"/>
          <a:ext cx="2357263" cy="418001"/>
        </a:xfrm>
        <a:prstGeom prst="lef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5730" y="2182522"/>
        <a:ext cx="2106463" cy="2508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290708" y="817291"/>
          <a:ext cx="722823" cy="822909"/>
        </a:xfrm>
        <a:prstGeom prst="bentUpArrow">
          <a:avLst>
            <a:gd name="adj1" fmla="val 32840"/>
            <a:gd name="adj2" fmla="val 25000"/>
            <a:gd name="adj3" fmla="val 3578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178603" y="16026"/>
          <a:ext cx="305801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abuse</a:t>
          </a:r>
        </a:p>
      </dsp:txBody>
      <dsp:txXfrm>
        <a:off x="220188" y="57611"/>
        <a:ext cx="2974842" cy="768557"/>
      </dsp:txXfrm>
    </dsp:sp>
    <dsp:sp modelId="{5D7E9AD9-D3C5-4046-A416-81F27D4E94B1}">
      <dsp:nvSpPr>
        <dsp:cNvPr id="0" name=""/>
        <dsp:cNvSpPr/>
      </dsp:nvSpPr>
      <dsp:spPr>
        <a:xfrm>
          <a:off x="2316014"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endParaRPr lang="en-US" sz="1800" kern="1200" dirty="0"/>
        </a:p>
      </dsp:txBody>
      <dsp:txXfrm>
        <a:off x="2316014" y="97258"/>
        <a:ext cx="884991" cy="688403"/>
      </dsp:txXfrm>
    </dsp:sp>
    <dsp:sp modelId="{E0520407-0DE8-4926-A232-E3C30AE4A1B0}">
      <dsp:nvSpPr>
        <dsp:cNvPr id="0" name=""/>
        <dsp:cNvSpPr/>
      </dsp:nvSpPr>
      <dsp:spPr>
        <a:xfrm rot="5400000">
          <a:off x="2595605" y="1774061"/>
          <a:ext cx="722823" cy="822909"/>
        </a:xfrm>
        <a:prstGeom prst="bentUpArrow">
          <a:avLst>
            <a:gd name="adj1" fmla="val 32840"/>
            <a:gd name="adj2" fmla="val 25000"/>
            <a:gd name="adj3" fmla="val 3578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1646449"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Relationship</a:t>
          </a:r>
        </a:p>
      </dsp:txBody>
      <dsp:txXfrm>
        <a:off x="1688034" y="1014382"/>
        <a:ext cx="2648944" cy="768557"/>
      </dsp:txXfrm>
    </dsp:sp>
    <dsp:sp modelId="{78F138B1-074D-4738-B2E9-048B97063D06}">
      <dsp:nvSpPr>
        <dsp:cNvPr id="0" name=""/>
        <dsp:cNvSpPr/>
      </dsp:nvSpPr>
      <dsp:spPr>
        <a:xfrm>
          <a:off x="3620911"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endParaRPr lang="en-US" sz="1800" kern="1200" dirty="0"/>
        </a:p>
      </dsp:txBody>
      <dsp:txXfrm>
        <a:off x="3620911" y="1054029"/>
        <a:ext cx="884991" cy="688403"/>
      </dsp:txXfrm>
    </dsp:sp>
    <dsp:sp modelId="{99EE3F47-3A84-4DCA-8CC8-339CEFB4BF5D}">
      <dsp:nvSpPr>
        <dsp:cNvPr id="0" name=""/>
        <dsp:cNvSpPr/>
      </dsp:nvSpPr>
      <dsp:spPr>
        <a:xfrm>
          <a:off x="3114295"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Re-evaluating the Relationship</a:t>
          </a:r>
        </a:p>
      </dsp:txBody>
      <dsp:txXfrm>
        <a:off x="3155880" y="1971153"/>
        <a:ext cx="2644101" cy="768557"/>
      </dsp:txXfrm>
    </dsp:sp>
    <dsp:sp modelId="{9745CF63-D2FB-4919-864C-97B290ECE4C0}">
      <dsp:nvSpPr>
        <dsp:cNvPr id="0" name=""/>
        <dsp:cNvSpPr/>
      </dsp:nvSpPr>
      <dsp:spPr>
        <a:xfrm>
          <a:off x="5086335" y="2010799"/>
          <a:ext cx="884991" cy="6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endParaRPr lang="en-US" sz="1800" kern="1200" dirty="0"/>
        </a:p>
      </dsp:txBody>
      <dsp:txXfrm>
        <a:off x="5086335" y="2010799"/>
        <a:ext cx="884991" cy="6884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124351" y="817291"/>
          <a:ext cx="722823" cy="822909"/>
        </a:xfrm>
        <a:prstGeom prst="bentUpArrow">
          <a:avLst>
            <a:gd name="adj1" fmla="val 32840"/>
            <a:gd name="adj2" fmla="val 25000"/>
            <a:gd name="adj3" fmla="val 3578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194912" y="16026"/>
          <a:ext cx="2692677"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Defining the abuse</a:t>
          </a:r>
        </a:p>
      </dsp:txBody>
      <dsp:txXfrm>
        <a:off x="236497" y="57611"/>
        <a:ext cx="2609507" cy="768557"/>
      </dsp:txXfrm>
    </dsp:sp>
    <dsp:sp modelId="{5D7E9AD9-D3C5-4046-A416-81F27D4E94B1}">
      <dsp:nvSpPr>
        <dsp:cNvPr id="0" name=""/>
        <dsp:cNvSpPr/>
      </dsp:nvSpPr>
      <dsp:spPr>
        <a:xfrm>
          <a:off x="2149656"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endParaRPr lang="en-US" sz="1800" kern="1200"/>
        </a:p>
      </dsp:txBody>
      <dsp:txXfrm>
        <a:off x="2149656" y="97258"/>
        <a:ext cx="884991" cy="688403"/>
      </dsp:txXfrm>
    </dsp:sp>
    <dsp:sp modelId="{E0520407-0DE8-4926-A232-E3C30AE4A1B0}">
      <dsp:nvSpPr>
        <dsp:cNvPr id="0" name=""/>
        <dsp:cNvSpPr/>
      </dsp:nvSpPr>
      <dsp:spPr>
        <a:xfrm rot="5400000">
          <a:off x="2507142" y="1774061"/>
          <a:ext cx="722823" cy="822909"/>
        </a:xfrm>
        <a:prstGeom prst="bentUpArrow">
          <a:avLst>
            <a:gd name="adj1" fmla="val 32840"/>
            <a:gd name="adj2" fmla="val 25000"/>
            <a:gd name="adj3" fmla="val 3578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1557985"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Distortion of Perspective/Reality</a:t>
          </a:r>
        </a:p>
      </dsp:txBody>
      <dsp:txXfrm>
        <a:off x="1599570" y="1014382"/>
        <a:ext cx="2648944" cy="768557"/>
      </dsp:txXfrm>
    </dsp:sp>
    <dsp:sp modelId="{78F138B1-074D-4738-B2E9-048B97063D06}">
      <dsp:nvSpPr>
        <dsp:cNvPr id="0" name=""/>
        <dsp:cNvSpPr/>
      </dsp:nvSpPr>
      <dsp:spPr>
        <a:xfrm>
          <a:off x="3532447"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endParaRPr lang="en-US" sz="1800" kern="1200"/>
        </a:p>
      </dsp:txBody>
      <dsp:txXfrm>
        <a:off x="3532447" y="1054029"/>
        <a:ext cx="884991" cy="688403"/>
      </dsp:txXfrm>
    </dsp:sp>
    <dsp:sp modelId="{99EE3F47-3A84-4DCA-8CC8-339CEFB4BF5D}">
      <dsp:nvSpPr>
        <dsp:cNvPr id="0" name=""/>
        <dsp:cNvSpPr/>
      </dsp:nvSpPr>
      <dsp:spPr>
        <a:xfrm>
          <a:off x="2921058"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Managing the Situation</a:t>
          </a:r>
        </a:p>
      </dsp:txBody>
      <dsp:txXfrm>
        <a:off x="2962643" y="1971153"/>
        <a:ext cx="2644101" cy="768557"/>
      </dsp:txXfrm>
    </dsp:sp>
    <dsp:sp modelId="{9745CF63-D2FB-4919-864C-97B290ECE4C0}">
      <dsp:nvSpPr>
        <dsp:cNvPr id="0" name=""/>
        <dsp:cNvSpPr/>
      </dsp:nvSpPr>
      <dsp:spPr>
        <a:xfrm>
          <a:off x="4893098" y="2010799"/>
          <a:ext cx="884991" cy="6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endParaRPr lang="en-US" sz="1800" kern="1200"/>
        </a:p>
      </dsp:txBody>
      <dsp:txXfrm>
        <a:off x="4893098" y="2010799"/>
        <a:ext cx="884991" cy="6884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6317" y="327"/>
          <a:ext cx="6264476" cy="127641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feels it is not safe to leave</a:t>
          </a:r>
        </a:p>
      </dsp:txBody>
      <dsp:txXfrm>
        <a:off x="4176317" y="159879"/>
        <a:ext cx="5785821" cy="957309"/>
      </dsp:txXfrm>
    </dsp:sp>
    <dsp:sp modelId="{CC74092A-9B7E-461A-A4C2-604261015A20}">
      <dsp:nvSpPr>
        <dsp:cNvPr id="0" name=""/>
        <dsp:cNvSpPr/>
      </dsp:nvSpPr>
      <dsp:spPr>
        <a:xfrm>
          <a:off x="0" y="327"/>
          <a:ext cx="4176317" cy="127641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won’t leave</a:t>
          </a:r>
        </a:p>
      </dsp:txBody>
      <dsp:txXfrm>
        <a:off x="62309" y="62636"/>
        <a:ext cx="4051699" cy="1151795"/>
      </dsp:txXfrm>
    </dsp:sp>
    <dsp:sp modelId="{54023B46-5270-4561-9518-BF9D9022C058}">
      <dsp:nvSpPr>
        <dsp:cNvPr id="0" name=""/>
        <dsp:cNvSpPr/>
      </dsp:nvSpPr>
      <dsp:spPr>
        <a:xfrm>
          <a:off x="4176317" y="1404382"/>
          <a:ext cx="6264476" cy="127641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is too frightened to make a statement in fear of repercussion</a:t>
          </a:r>
        </a:p>
      </dsp:txBody>
      <dsp:txXfrm>
        <a:off x="4176317" y="1563934"/>
        <a:ext cx="5785821" cy="957309"/>
      </dsp:txXfrm>
    </dsp:sp>
    <dsp:sp modelId="{F91AFD9B-D343-42BA-AC7C-D76D53A7C478}">
      <dsp:nvSpPr>
        <dsp:cNvPr id="0" name=""/>
        <dsp:cNvSpPr/>
      </dsp:nvSpPr>
      <dsp:spPr>
        <a:xfrm>
          <a:off x="0" y="1404382"/>
          <a:ext cx="4176317" cy="127641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refuses to make a statement</a:t>
          </a:r>
        </a:p>
      </dsp:txBody>
      <dsp:txXfrm>
        <a:off x="62309" y="1466691"/>
        <a:ext cx="4051699" cy="115179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6317" y="0"/>
          <a:ext cx="6264477" cy="127641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answers the perpetrator’s calls and texts because they fear the consequences of not responding</a:t>
          </a:r>
        </a:p>
      </dsp:txBody>
      <dsp:txXfrm>
        <a:off x="4176317" y="159552"/>
        <a:ext cx="5785822" cy="957309"/>
      </dsp:txXfrm>
    </dsp:sp>
    <dsp:sp modelId="{CC74092A-9B7E-461A-A4C2-604261015A20}">
      <dsp:nvSpPr>
        <dsp:cNvPr id="0" name=""/>
        <dsp:cNvSpPr/>
      </dsp:nvSpPr>
      <dsp:spPr>
        <a:xfrm>
          <a:off x="0" y="327"/>
          <a:ext cx="4176318" cy="127641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answers the perpetrators calls and texts</a:t>
          </a:r>
        </a:p>
      </dsp:txBody>
      <dsp:txXfrm>
        <a:off x="62309" y="62636"/>
        <a:ext cx="4051700" cy="1151795"/>
      </dsp:txXfrm>
    </dsp:sp>
    <dsp:sp modelId="{54023B46-5270-4561-9518-BF9D9022C058}">
      <dsp:nvSpPr>
        <dsp:cNvPr id="0" name=""/>
        <dsp:cNvSpPr/>
      </dsp:nvSpPr>
      <dsp:spPr>
        <a:xfrm>
          <a:off x="4176317" y="1404382"/>
          <a:ext cx="6264477" cy="127641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allowed the perpetrator into her home because they were fearful not to. The perpetrator had threatened……</a:t>
          </a:r>
        </a:p>
      </dsp:txBody>
      <dsp:txXfrm>
        <a:off x="4176317" y="1563934"/>
        <a:ext cx="5785822" cy="957309"/>
      </dsp:txXfrm>
    </dsp:sp>
    <dsp:sp modelId="{F91AFD9B-D343-42BA-AC7C-D76D53A7C478}">
      <dsp:nvSpPr>
        <dsp:cNvPr id="0" name=""/>
        <dsp:cNvSpPr/>
      </dsp:nvSpPr>
      <dsp:spPr>
        <a:xfrm>
          <a:off x="0" y="1404382"/>
          <a:ext cx="4176318" cy="127641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let the perpetrator into her home</a:t>
          </a:r>
        </a:p>
      </dsp:txBody>
      <dsp:txXfrm>
        <a:off x="62309" y="1466691"/>
        <a:ext cx="4051700" cy="1151795"/>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29/06/2022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29/06/2022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82528/Controlling_or_coercive_behaviour_-_statutory_guidance.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Warning due nature of session and if anyone would like to speak to a trainer confidentially after the session.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  By the end of this lesson you will be able to:</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definition of coercive control as stipulated in S76 of the Serious Crime Act 2015 including statutory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behaviours and major tactics of coercive control.</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coercive control on the victim.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best way to present evidence in order to best support the victim.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elements of the points to prove of the coercive control definition in a victim statement.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Statistics inform us that, on average, every person in this room knows someone who is being abused. There may be things said or explained today that they make, “the penny drop” in terms of sudden understanding why someone we cars about acting in a certain way. This sudden realisation may be a little upsetting and may need to speak to a trainer in private. Statistically, it is likely that, in this training room, there are survivors. There may also be perpetrators.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420527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i="0" dirty="0">
                <a:latin typeface="Arial" panose="020B0604020202020204" pitchFamily="34" charset="0"/>
              </a:rPr>
              <a:t>QTS – what do you think of when I say the term Domestic</a:t>
            </a:r>
            <a:r>
              <a:rPr lang="en-US" altLang="en-US" sz="1100" b="1" i="0" baseline="0" dirty="0">
                <a:latin typeface="Arial" panose="020B0604020202020204" pitchFamily="34" charset="0"/>
              </a:rPr>
              <a:t> Abuse?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i="0" baseline="0" dirty="0">
                <a:latin typeface="Arial" panose="020B0604020202020204" pitchFamily="34" charset="0"/>
              </a:rPr>
              <a:t>Trainer to note student responses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1" i="0" baseline="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i="0" baseline="0" dirty="0">
                <a:latin typeface="Arial" panose="020B0604020202020204" pitchFamily="34" charset="0"/>
              </a:rPr>
              <a:t>QTS – what do you think of when I say ‘coercive control?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1" i="0" baseline="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i="0" baseline="0" dirty="0">
                <a:latin typeface="Arial" panose="020B0604020202020204" pitchFamily="34" charset="0"/>
              </a:rPr>
              <a:t>Trainer to note student responses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i="1" baseline="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i="1" dirty="0">
                <a:latin typeface="Arial" panose="020B0604020202020204" pitchFamily="34" charset="0"/>
              </a:rPr>
              <a:t>Evan Stark (2007) Coercive Control. How Men Entrap Women in Personal Life. New York: Oxford University Press.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i="1"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i="0" dirty="0">
                <a:latin typeface="Arial" panose="020B0604020202020204" pitchFamily="34" charset="0"/>
              </a:rPr>
              <a:t>Statistics from every source, regardless of who has collected the data,</a:t>
            </a:r>
            <a:r>
              <a:rPr lang="en-US" altLang="en-US" sz="1100" i="0" baseline="0" dirty="0">
                <a:latin typeface="Arial" panose="020B0604020202020204" pitchFamily="34" charset="0"/>
              </a:rPr>
              <a:t> shows clearly that within DA the victim is usually female, and the perpetrator is usually male. </a:t>
            </a:r>
            <a:endParaRPr lang="en-GB" altLang="en-US" sz="1100" i="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Physical abuse is easy</a:t>
            </a:r>
            <a:r>
              <a:rPr lang="en-GB" sz="1100" baseline="0" dirty="0">
                <a:latin typeface="Arial" panose="020B0604020202020204" pitchFamily="34" charset="0"/>
                <a:cs typeface="Arial" panose="020B0604020202020204" pitchFamily="34" charset="0"/>
              </a:rPr>
              <a:t> for us to see, it is the coercive control element that is more difficult.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662780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2400" dirty="0"/>
              <a:t>New definition of DA from the Domestic Abuse Act</a:t>
            </a:r>
            <a:r>
              <a:rPr lang="en-GB" sz="2400" baseline="0" dirty="0"/>
              <a:t> 2021</a:t>
            </a:r>
          </a:p>
          <a:p>
            <a:pPr marL="0" indent="0" algn="l">
              <a:buNone/>
            </a:pPr>
            <a:r>
              <a:rPr lang="en-GB" sz="2400" dirty="0"/>
              <a:t>Behaviour of a person (“A”) towards another person (“B”) is “domestic abuse” if—</a:t>
            </a:r>
          </a:p>
          <a:p>
            <a:pPr marL="0" indent="0" algn="l">
              <a:buNone/>
            </a:pPr>
            <a:r>
              <a:rPr lang="en-GB" sz="2400" dirty="0"/>
              <a:t>A and B are each aged </a:t>
            </a:r>
            <a:r>
              <a:rPr lang="en-GB" sz="2400" b="1" dirty="0">
                <a:solidFill>
                  <a:srgbClr val="FF0000"/>
                </a:solidFill>
              </a:rPr>
              <a:t>16 or over </a:t>
            </a:r>
            <a:r>
              <a:rPr lang="en-GB" sz="2400" dirty="0"/>
              <a:t>and are </a:t>
            </a:r>
            <a:r>
              <a:rPr lang="en-GB" sz="2400" b="1" dirty="0">
                <a:solidFill>
                  <a:srgbClr val="FF0000"/>
                </a:solidFill>
              </a:rPr>
              <a:t>personally connected </a:t>
            </a:r>
            <a:r>
              <a:rPr lang="en-GB" sz="2400" dirty="0"/>
              <a:t>to each other, and</a:t>
            </a:r>
            <a:r>
              <a:rPr lang="en-GB" sz="2400" baseline="0" dirty="0"/>
              <a:t> </a:t>
            </a:r>
            <a:r>
              <a:rPr lang="en-GB" sz="2400" dirty="0"/>
              <a:t>the behaviour is </a:t>
            </a:r>
            <a:r>
              <a:rPr lang="en-GB" sz="2400" b="1" dirty="0">
                <a:solidFill>
                  <a:srgbClr val="FF0000"/>
                </a:solidFill>
              </a:rPr>
              <a:t>abusive.</a:t>
            </a:r>
            <a:r>
              <a:rPr lang="en-GB" sz="2400" b="1" baseline="0" dirty="0">
                <a:solidFill>
                  <a:srgbClr val="FF0000"/>
                </a:solidFill>
              </a:rPr>
              <a:t> </a:t>
            </a:r>
            <a:r>
              <a:rPr lang="en-GB" sz="2400" dirty="0"/>
              <a:t>Behaviour is “abusive” if it consists of any of the following—physical or sexual abuse;</a:t>
            </a:r>
            <a:r>
              <a:rPr lang="en-GB" sz="2400" baseline="0" dirty="0"/>
              <a:t> </a:t>
            </a:r>
            <a:r>
              <a:rPr lang="en-GB" sz="2400" dirty="0"/>
              <a:t>violent or threatening behaviour;</a:t>
            </a:r>
            <a:r>
              <a:rPr lang="en-GB" sz="2400" baseline="0" dirty="0"/>
              <a:t> </a:t>
            </a:r>
            <a:r>
              <a:rPr lang="en-GB" sz="2400" dirty="0"/>
              <a:t>controlling or coercive behaviour;</a:t>
            </a:r>
            <a:r>
              <a:rPr lang="en-GB" sz="2400" baseline="0" dirty="0"/>
              <a:t> </a:t>
            </a:r>
            <a:r>
              <a:rPr lang="en-GB" sz="2400" dirty="0"/>
              <a:t>economic abuse,</a:t>
            </a:r>
            <a:r>
              <a:rPr lang="en-GB" sz="2400" baseline="0" dirty="0"/>
              <a:t> </a:t>
            </a:r>
            <a:r>
              <a:rPr lang="en-GB" sz="2400" dirty="0"/>
              <a:t>psychological, emotional or other abuse;</a:t>
            </a:r>
            <a:r>
              <a:rPr lang="en-GB" sz="2400" baseline="0" dirty="0"/>
              <a:t> </a:t>
            </a:r>
            <a:r>
              <a:rPr lang="en-GB" sz="2400" dirty="0"/>
              <a:t>and it </a:t>
            </a:r>
            <a:r>
              <a:rPr lang="en-GB" sz="2400" b="1" dirty="0">
                <a:solidFill>
                  <a:srgbClr val="FF0000"/>
                </a:solidFill>
              </a:rPr>
              <a:t>does not matter </a:t>
            </a:r>
            <a:r>
              <a:rPr lang="en-GB" sz="2400" dirty="0"/>
              <a:t>whether the behaviour consists of </a:t>
            </a:r>
            <a:r>
              <a:rPr lang="en-GB" sz="2400" b="1" dirty="0">
                <a:solidFill>
                  <a:srgbClr val="FF0000"/>
                </a:solidFill>
              </a:rPr>
              <a:t>a single incident </a:t>
            </a:r>
            <a:r>
              <a:rPr lang="en-GB" sz="2400" dirty="0"/>
              <a:t>or a </a:t>
            </a:r>
            <a:r>
              <a:rPr lang="en-GB" sz="2400" b="1" dirty="0">
                <a:solidFill>
                  <a:srgbClr val="FF0000"/>
                </a:solidFill>
              </a:rPr>
              <a:t>course</a:t>
            </a:r>
            <a:r>
              <a:rPr lang="en-GB" sz="2400" dirty="0"/>
              <a:t> </a:t>
            </a:r>
            <a:r>
              <a:rPr lang="en-GB" sz="2400" b="1" dirty="0">
                <a:solidFill>
                  <a:srgbClr val="FF0000"/>
                </a:solidFill>
              </a:rPr>
              <a:t>of conduct.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Rationale for the offence </a:t>
            </a:r>
          </a:p>
          <a:p>
            <a:r>
              <a:rPr lang="en-GB" altLang="en-US" sz="1100" dirty="0">
                <a:latin typeface="Arial" panose="020B0604020202020204" pitchFamily="34" charset="0"/>
                <a:cs typeface="Arial" panose="020B0604020202020204" pitchFamily="34" charset="0"/>
              </a:rPr>
              <a:t>The offence closes a gap in the law around </a:t>
            </a:r>
            <a:r>
              <a:rPr lang="en-GB" altLang="en-US" sz="1100" b="1" dirty="0">
                <a:latin typeface="Arial" panose="020B0604020202020204" pitchFamily="34" charset="0"/>
                <a:cs typeface="Arial" panose="020B0604020202020204" pitchFamily="34" charset="0"/>
              </a:rPr>
              <a:t>patterns of coercive and controlling behaviour </a:t>
            </a:r>
            <a:r>
              <a:rPr lang="en-GB" altLang="en-US" sz="1100" dirty="0">
                <a:latin typeface="Arial" panose="020B0604020202020204" pitchFamily="34" charset="0"/>
                <a:cs typeface="Arial" panose="020B0604020202020204" pitchFamily="34" charset="0"/>
              </a:rPr>
              <a:t>that occurred during a relationship between intimate partners, former partners, or family members. This offence sends a clear message that it is wrong to violate the trust of those closest to you and will provide better protection to victims experiencing continuous abuse. The acts may not be criminal in themselves but altogether form a pattern.</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“Not only is coercive control the most common context in which women are abused, it is also the most dangerous” </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Evan Stark (2007) Coercive Control. How Men Entrap Women in Personal Life. New York: Oxford University Press.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Only 20% abusive</a:t>
            </a:r>
            <a:r>
              <a:rPr lang="en-GB" altLang="en-US" sz="1100" baseline="0" dirty="0">
                <a:latin typeface="Arial" panose="020B0604020202020204" pitchFamily="34" charset="0"/>
                <a:cs typeface="Arial" panose="020B0604020202020204" pitchFamily="34" charset="0"/>
              </a:rPr>
              <a:t> relationships will have physical violence</a:t>
            </a:r>
            <a:r>
              <a:rPr lang="en-GB" altLang="en-US" sz="11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4029316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Incidents before the commencement of legislation on controlling or coercive behaviour:</a:t>
            </a:r>
          </a:p>
          <a:p>
            <a:r>
              <a:rPr lang="en-GB" altLang="en-US" sz="1100" dirty="0">
                <a:latin typeface="Arial" panose="020B0604020202020204" pitchFamily="34" charset="0"/>
                <a:cs typeface="Arial" panose="020B0604020202020204" pitchFamily="34" charset="0"/>
              </a:rPr>
              <a:t>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Incidents after the commencement of legislation on controlling or coercive behaviour:</a:t>
            </a:r>
          </a:p>
          <a:p>
            <a:r>
              <a:rPr lang="en-GB" altLang="en-US" sz="1100" dirty="0">
                <a:latin typeface="Arial" panose="020B0604020202020204" pitchFamily="34" charset="0"/>
                <a:cs typeface="Arial" panose="020B0604020202020204" pitchFamily="34" charset="0"/>
              </a:rPr>
              <a:t>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day-to-day activities) then it may be advisable to withdraw the earlier charge and to substitute with an updated charge covering both incidents.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403646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ea typeface="ＭＳ Ｐゴシック" pitchFamily="1" charset="-128"/>
                <a:cs typeface="Arial" panose="020B0604020202020204" pitchFamily="34" charset="0"/>
              </a:rPr>
              <a:t>The new offence of coercive and controlling behaviour</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An offence is committed by A if:</a:t>
            </a:r>
          </a:p>
          <a:p>
            <a:pPr>
              <a:lnSpc>
                <a:spcPct val="100000"/>
              </a:lnSpc>
            </a:pPr>
            <a:r>
              <a:rPr lang="en-GB" altLang="en-US" sz="1100" dirty="0">
                <a:latin typeface="Arial" panose="020B0604020202020204" pitchFamily="34" charset="0"/>
                <a:cs typeface="Arial" panose="020B0604020202020204" pitchFamily="34" charset="0"/>
              </a:rPr>
              <a:t>A repeatedly or continuously  engages in behaviour towards another person, B, that is controlling or coercive; and</a:t>
            </a:r>
          </a:p>
          <a:p>
            <a:pPr>
              <a:lnSpc>
                <a:spcPct val="100000"/>
              </a:lnSpc>
            </a:pPr>
            <a:r>
              <a:rPr lang="en-GB" altLang="en-US" sz="1100" dirty="0">
                <a:latin typeface="Arial" panose="020B0604020202020204" pitchFamily="34" charset="0"/>
                <a:cs typeface="Arial" panose="020B0604020202020204" pitchFamily="34" charset="0"/>
              </a:rPr>
              <a:t>At time of the behaviour, A and B are personally connected; and</a:t>
            </a:r>
          </a:p>
          <a:p>
            <a:pPr>
              <a:lnSpc>
                <a:spcPct val="100000"/>
              </a:lnSpc>
            </a:pPr>
            <a:r>
              <a:rPr lang="en-GB" altLang="en-US" sz="1100" dirty="0">
                <a:latin typeface="Arial" panose="020B0604020202020204" pitchFamily="34" charset="0"/>
                <a:cs typeface="Arial" panose="020B0604020202020204" pitchFamily="34" charset="0"/>
              </a:rPr>
              <a:t>The behaviour has a serious effect on B; and</a:t>
            </a:r>
          </a:p>
          <a:p>
            <a:pPr>
              <a:lnSpc>
                <a:spcPct val="100000"/>
              </a:lnSpc>
            </a:pPr>
            <a:r>
              <a:rPr lang="en-GB" altLang="en-US" sz="1100" dirty="0">
                <a:latin typeface="Arial" panose="020B0604020202020204" pitchFamily="34" charset="0"/>
                <a:cs typeface="Arial" panose="020B0604020202020204" pitchFamily="34" charset="0"/>
              </a:rPr>
              <a:t>A knows or ought to know that the behaviour will have a serious effect on B.</a:t>
            </a:r>
          </a:p>
          <a:p>
            <a:pPr>
              <a:lnSpc>
                <a:spcPct val="100000"/>
              </a:lnSpc>
            </a:pPr>
            <a:r>
              <a:rPr lang="en-GB" altLang="en-US" sz="1100" dirty="0">
                <a:latin typeface="Arial" panose="020B0604020202020204" pitchFamily="34" charset="0"/>
                <a:cs typeface="Arial" panose="020B0604020202020204" pitchFamily="34" charset="0"/>
              </a:rPr>
              <a:t>A and B are 'personally connected' if:</a:t>
            </a:r>
          </a:p>
          <a:p>
            <a:pPr>
              <a:lnSpc>
                <a:spcPct val="100000"/>
              </a:lnSpc>
            </a:pPr>
            <a:r>
              <a:rPr lang="en-GB" altLang="en-US" sz="1100" dirty="0">
                <a:latin typeface="Arial" panose="020B0604020202020204" pitchFamily="34" charset="0"/>
                <a:cs typeface="Arial" panose="020B0604020202020204" pitchFamily="34" charset="0"/>
              </a:rPr>
              <a:t>they are in an intimate personal relationship; or</a:t>
            </a:r>
          </a:p>
          <a:p>
            <a:pPr>
              <a:lnSpc>
                <a:spcPct val="100000"/>
              </a:lnSpc>
            </a:pPr>
            <a:r>
              <a:rPr lang="en-GB" altLang="en-US" sz="1100" dirty="0">
                <a:latin typeface="Arial" panose="020B0604020202020204" pitchFamily="34" charset="0"/>
                <a:cs typeface="Arial" panose="020B0604020202020204" pitchFamily="34" charset="0"/>
              </a:rPr>
              <a:t>they live together and are either members of the same family; or</a:t>
            </a:r>
          </a:p>
          <a:p>
            <a:pPr>
              <a:lnSpc>
                <a:spcPct val="100000"/>
              </a:lnSpc>
            </a:pPr>
            <a:r>
              <a:rPr lang="en-GB" altLang="en-US" sz="1100" dirty="0">
                <a:latin typeface="Arial" panose="020B0604020202020204" pitchFamily="34" charset="0"/>
                <a:cs typeface="Arial" panose="020B0604020202020204" pitchFamily="34" charset="0"/>
              </a:rPr>
              <a:t>they live together have previously been in an intimate personal relationship with each other.</a:t>
            </a:r>
          </a:p>
          <a:p>
            <a:pPr>
              <a:lnSpc>
                <a:spcPct val="100000"/>
              </a:lnSpc>
            </a:pPr>
            <a:r>
              <a:rPr lang="en-GB" altLang="en-US" sz="1100" dirty="0">
                <a:latin typeface="Arial" panose="020B0604020202020204" pitchFamily="34" charset="0"/>
                <a:cs typeface="Arial" panose="020B0604020202020204" pitchFamily="34" charset="0"/>
              </a:rPr>
              <a:t>There are two ways in which it can be proved that A's behaviour has a 'serious effect' on B:</a:t>
            </a:r>
          </a:p>
          <a:p>
            <a:pPr>
              <a:lnSpc>
                <a:spcPct val="100000"/>
              </a:lnSpc>
            </a:pPr>
            <a:r>
              <a:rPr lang="en-GB" altLang="en-US" sz="1100" dirty="0">
                <a:latin typeface="Arial" panose="020B0604020202020204" pitchFamily="34" charset="0"/>
                <a:cs typeface="Arial" panose="020B0604020202020204" pitchFamily="34" charset="0"/>
              </a:rPr>
              <a:t>If it causes B to fear, on at least two occasions, that violence will be used against them - s.76 (4)(a); or</a:t>
            </a:r>
          </a:p>
          <a:p>
            <a:pPr>
              <a:lnSpc>
                <a:spcPct val="100000"/>
              </a:lnSpc>
            </a:pPr>
            <a:r>
              <a:rPr lang="en-GB" altLang="en-US" sz="1100" dirty="0">
                <a:latin typeface="Arial" panose="020B0604020202020204" pitchFamily="34" charset="0"/>
                <a:cs typeface="Arial" panose="020B0604020202020204" pitchFamily="34" charset="0"/>
              </a:rPr>
              <a:t>If it causes B serious alarm or distress which has a substantial adverse effect on their day-to-day activities - s.76 (4) (b).</a:t>
            </a:r>
          </a:p>
          <a:p>
            <a:pPr>
              <a:lnSpc>
                <a:spcPct val="100000"/>
              </a:lnSpc>
            </a:pPr>
            <a:r>
              <a:rPr lang="en-GB" altLang="en-US" sz="1100" dirty="0">
                <a:latin typeface="Arial" panose="020B0604020202020204" pitchFamily="34" charset="0"/>
                <a:cs typeface="Arial" panose="020B0604020202020204" pitchFamily="34" charset="0"/>
              </a:rPr>
              <a:t>For the purposes of the offence A 'ought to know' that which a reasonable person in possession of the same information would know - s.76 (5).</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Coercive or controlling behaviour does not relate to a single incident, it is </a:t>
            </a:r>
            <a:r>
              <a:rPr lang="en-GB" altLang="en-US" sz="1100" b="1" dirty="0">
                <a:latin typeface="Arial" panose="020B0604020202020204" pitchFamily="34" charset="0"/>
                <a:cs typeface="Arial" panose="020B0604020202020204" pitchFamily="34" charset="0"/>
              </a:rPr>
              <a:t>a purposeful pattern of behaviour </a:t>
            </a:r>
            <a:r>
              <a:rPr lang="en-GB" altLang="en-US" sz="1100" dirty="0">
                <a:latin typeface="Arial" panose="020B0604020202020204" pitchFamily="34" charset="0"/>
                <a:cs typeface="Arial" panose="020B0604020202020204" pitchFamily="34" charset="0"/>
              </a:rPr>
              <a:t>which takes place over time in order for one individual </a:t>
            </a:r>
            <a:r>
              <a:rPr lang="en-GB" altLang="en-US" sz="1100" b="1" dirty="0">
                <a:latin typeface="Arial" panose="020B0604020202020204" pitchFamily="34" charset="0"/>
                <a:cs typeface="Arial" panose="020B0604020202020204" pitchFamily="34" charset="0"/>
              </a:rPr>
              <a:t>to exert power, control or coercion over another</a:t>
            </a:r>
            <a:r>
              <a:rPr lang="en-GB" altLang="en-US" sz="1100" dirty="0">
                <a:latin typeface="Arial" panose="020B0604020202020204" pitchFamily="34" charset="0"/>
                <a:cs typeface="Arial" panose="020B0604020202020204" pitchFamily="34" charset="0"/>
              </a:rPr>
              <a:t>.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 </a:t>
            </a:r>
            <a:r>
              <a:rPr lang="en-GB" sz="1100" b="0" dirty="0">
                <a:latin typeface="Arial" panose="020B0604020202020204" pitchFamily="34" charset="0"/>
                <a:cs typeface="Arial" panose="020B0604020202020204" pitchFamily="34" charset="0"/>
              </a:rPr>
              <a:t>This does not apply to under 16s as this becomes a child protection issue</a:t>
            </a:r>
          </a:p>
          <a:p>
            <a:pPr>
              <a:lnSpc>
                <a:spcPct val="100000"/>
              </a:lnSpc>
            </a:pPr>
            <a:r>
              <a:rPr lang="en-GB" sz="1100" b="1" dirty="0">
                <a:latin typeface="Arial" panose="020B0604020202020204" pitchFamily="34" charset="0"/>
                <a:cs typeface="Arial" panose="020B0604020202020204" pitchFamily="34" charset="0"/>
              </a:rPr>
              <a:t>Repeatedly</a:t>
            </a:r>
            <a:r>
              <a:rPr lang="en-GB" sz="1100" b="0" dirty="0">
                <a:latin typeface="Arial" panose="020B0604020202020204" pitchFamily="34" charset="0"/>
                <a:cs typeface="Arial" panose="020B0604020202020204" pitchFamily="34" charset="0"/>
              </a:rPr>
              <a:t> – not defined in the act</a:t>
            </a:r>
          </a:p>
          <a:p>
            <a:pPr>
              <a:lnSpc>
                <a:spcPct val="100000"/>
              </a:lnSpc>
            </a:pPr>
            <a:r>
              <a:rPr lang="en-GB" sz="1100" b="1" dirty="0">
                <a:latin typeface="Arial" panose="020B0604020202020204" pitchFamily="34" charset="0"/>
                <a:cs typeface="Arial" panose="020B0604020202020204" pitchFamily="34" charset="0"/>
              </a:rPr>
              <a:t>Continuously</a:t>
            </a:r>
            <a:r>
              <a:rPr lang="en-GB" sz="1100" b="0" dirty="0">
                <a:latin typeface="Arial" panose="020B0604020202020204" pitchFamily="34" charset="0"/>
                <a:cs typeface="Arial" panose="020B0604020202020204" pitchFamily="34" charset="0"/>
              </a:rPr>
              <a:t> – on an ongoing basis which can cause the victim to change their ways</a:t>
            </a:r>
            <a:r>
              <a:rPr lang="en-GB" sz="1100" b="0" baseline="0" dirty="0">
                <a:latin typeface="Arial" panose="020B0604020202020204" pitchFamily="34" charset="0"/>
                <a:cs typeface="Arial" panose="020B0604020202020204" pitchFamily="34" charset="0"/>
              </a:rPr>
              <a:t> of living.</a:t>
            </a:r>
          </a:p>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In groups describe what you think constitutes Coercive Behaviour..</a:t>
            </a:r>
          </a:p>
          <a:p>
            <a:endParaRPr lang="en-GB"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a:t>
            </a:r>
          </a:p>
          <a:p>
            <a:r>
              <a:rPr lang="en-GB" altLang="en-US" sz="1100" dirty="0">
                <a:latin typeface="Arial" panose="020B0604020202020204" pitchFamily="34" charset="0"/>
                <a:cs typeface="Arial" panose="020B0604020202020204" pitchFamily="34" charset="0"/>
              </a:rPr>
              <a:t>Further assistance can be obtained from the </a:t>
            </a:r>
            <a:r>
              <a:rPr lang="en-GB" altLang="en-US" sz="1100" dirty="0">
                <a:latin typeface="Arial" panose="020B0604020202020204" pitchFamily="34" charset="0"/>
                <a:cs typeface="Arial" panose="020B0604020202020204" pitchFamily="34" charset="0"/>
                <a:hlinkClick r:id="rId3" tooltip="Link to the Home Office Statutory Guidance"/>
              </a:rPr>
              <a:t>Statutory Guidance</a:t>
            </a:r>
            <a:r>
              <a:rPr lang="en-GB" altLang="en-US" sz="1100" dirty="0">
                <a:latin typeface="Arial" panose="020B0604020202020204" pitchFamily="34" charset="0"/>
                <a:cs typeface="Arial" panose="020B0604020202020204" pitchFamily="34" charset="0"/>
              </a:rPr>
              <a:t> published by the Home Office pursuant to section 77(1) of the Serious Crime Act 2015.</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Building on examples within the Statutory Guidance, relevant behaviour of the perpetrator can include:</a:t>
            </a:r>
          </a:p>
          <a:p>
            <a:r>
              <a:rPr lang="en-GB" altLang="en-US" sz="1100" dirty="0">
                <a:latin typeface="Arial" panose="020B0604020202020204" pitchFamily="34" charset="0"/>
                <a:cs typeface="Arial" panose="020B0604020202020204" pitchFamily="34" charset="0"/>
              </a:rPr>
              <a:t>Isolating a person from their friends and family</a:t>
            </a:r>
          </a:p>
          <a:p>
            <a:r>
              <a:rPr lang="en-GB" altLang="en-US" sz="1100" dirty="0">
                <a:latin typeface="Arial" panose="020B0604020202020204" pitchFamily="34" charset="0"/>
                <a:cs typeface="Arial" panose="020B0604020202020204" pitchFamily="34" charset="0"/>
              </a:rPr>
              <a:t>Depriving them of their basic needs</a:t>
            </a:r>
          </a:p>
          <a:p>
            <a:r>
              <a:rPr lang="en-GB" altLang="en-US" sz="1100" dirty="0">
                <a:latin typeface="Arial" panose="020B0604020202020204" pitchFamily="34" charset="0"/>
                <a:cs typeface="Arial" panose="020B0604020202020204" pitchFamily="34" charset="0"/>
              </a:rPr>
              <a:t>Monitoring their time</a:t>
            </a:r>
          </a:p>
          <a:p>
            <a:r>
              <a:rPr lang="en-GB" altLang="en-US" sz="1100" dirty="0">
                <a:latin typeface="Arial" panose="020B0604020202020204" pitchFamily="34" charset="0"/>
                <a:cs typeface="Arial" panose="020B0604020202020204" pitchFamily="34" charset="0"/>
              </a:rPr>
              <a:t>Monitoring a person via online communication tools or using spyware</a:t>
            </a:r>
          </a:p>
          <a:p>
            <a:r>
              <a:rPr lang="en-GB" altLang="en-US" sz="1100" dirty="0">
                <a:latin typeface="Arial" panose="020B0604020202020204" pitchFamily="34" charset="0"/>
                <a:cs typeface="Arial" panose="020B0604020202020204" pitchFamily="34" charset="0"/>
              </a:rPr>
              <a:t>Taking control over aspects of their everyday life, such as where they can go, who they can see, what to wear and when they can sleep</a:t>
            </a:r>
          </a:p>
          <a:p>
            <a:r>
              <a:rPr lang="en-GB" altLang="en-US" sz="1100" dirty="0">
                <a:latin typeface="Arial" panose="020B0604020202020204" pitchFamily="34" charset="0"/>
                <a:cs typeface="Arial" panose="020B0604020202020204" pitchFamily="34" charset="0"/>
              </a:rPr>
              <a:t>Depriving them access to support services, such as specialist support or medical services</a:t>
            </a:r>
          </a:p>
          <a:p>
            <a:r>
              <a:rPr lang="en-GB" altLang="en-US" sz="1100" dirty="0">
                <a:latin typeface="Arial" panose="020B0604020202020204" pitchFamily="34" charset="0"/>
                <a:cs typeface="Arial" panose="020B0604020202020204" pitchFamily="34" charset="0"/>
              </a:rPr>
              <a:t>Repeatedly putting them down such as telling them they are worthless</a:t>
            </a:r>
          </a:p>
          <a:p>
            <a:r>
              <a:rPr lang="en-GB" altLang="en-US" sz="1100" dirty="0">
                <a:latin typeface="Arial" panose="020B0604020202020204" pitchFamily="34" charset="0"/>
                <a:cs typeface="Arial" panose="020B0604020202020204" pitchFamily="34" charset="0"/>
              </a:rPr>
              <a:t>Enforcing rules and activity which humiliate, degrade or dehumanise the victim</a:t>
            </a:r>
          </a:p>
          <a:p>
            <a:r>
              <a:rPr lang="en-GB" altLang="en-US" sz="1100" dirty="0">
                <a:latin typeface="Arial" panose="020B0604020202020204" pitchFamily="34" charset="0"/>
                <a:cs typeface="Arial" panose="020B0604020202020204" pitchFamily="34" charset="0"/>
              </a:rPr>
              <a:t>Forcing the victim to take part in criminal activity such as shoplifting, neglect or abuse of children to encourage self-blame and prevent disclosure to authorities</a:t>
            </a:r>
          </a:p>
          <a:p>
            <a:r>
              <a:rPr lang="en-GB" altLang="en-US" sz="1100" dirty="0">
                <a:latin typeface="Arial" panose="020B0604020202020204" pitchFamily="34" charset="0"/>
                <a:cs typeface="Arial" panose="020B0604020202020204" pitchFamily="34" charset="0"/>
              </a:rPr>
              <a:t>Financial abuse including control of finances, such as only allowing a person a punitive allowance</a:t>
            </a:r>
          </a:p>
          <a:p>
            <a:r>
              <a:rPr lang="en-GB" altLang="en-US" sz="1100" dirty="0">
                <a:latin typeface="Arial" panose="020B0604020202020204" pitchFamily="34" charset="0"/>
                <a:cs typeface="Arial" panose="020B0604020202020204" pitchFamily="34" charset="0"/>
              </a:rPr>
              <a:t>Control ability to go to school or place of study</a:t>
            </a:r>
          </a:p>
          <a:p>
            <a:r>
              <a:rPr lang="en-GB" altLang="en-US" sz="1100" dirty="0">
                <a:latin typeface="Arial" panose="020B0604020202020204" pitchFamily="34" charset="0"/>
                <a:cs typeface="Arial" panose="020B0604020202020204" pitchFamily="34" charset="0"/>
              </a:rPr>
              <a:t>Taking wages, benefits or allowances</a:t>
            </a:r>
          </a:p>
          <a:p>
            <a:r>
              <a:rPr lang="en-GB" altLang="en-US" sz="1100" dirty="0">
                <a:latin typeface="Arial" panose="020B0604020202020204" pitchFamily="34" charset="0"/>
                <a:cs typeface="Arial" panose="020B0604020202020204" pitchFamily="34" charset="0"/>
              </a:rPr>
              <a:t>Threats to hurt or kill</a:t>
            </a:r>
          </a:p>
          <a:p>
            <a:r>
              <a:rPr lang="en-GB" altLang="en-US" sz="1100" dirty="0">
                <a:latin typeface="Arial" panose="020B0604020202020204" pitchFamily="34" charset="0"/>
                <a:cs typeface="Arial" panose="020B0604020202020204" pitchFamily="34" charset="0"/>
              </a:rPr>
              <a:t>Threats to harm a child</a:t>
            </a:r>
          </a:p>
          <a:p>
            <a:r>
              <a:rPr lang="en-GB" altLang="en-US" sz="1100" dirty="0">
                <a:latin typeface="Arial" panose="020B0604020202020204" pitchFamily="34" charset="0"/>
                <a:cs typeface="Arial" panose="020B0604020202020204" pitchFamily="34" charset="0"/>
              </a:rPr>
              <a:t>Threats to reveal or publish private information (e.g. threatening to 'out' someone)</a:t>
            </a:r>
          </a:p>
          <a:p>
            <a:r>
              <a:rPr lang="en-GB" altLang="en-US" sz="1100" dirty="0">
                <a:latin typeface="Arial" panose="020B0604020202020204" pitchFamily="34" charset="0"/>
                <a:cs typeface="Arial" panose="020B0604020202020204" pitchFamily="34" charset="0"/>
              </a:rPr>
              <a:t>Threats to hurt or physically harming a family pet</a:t>
            </a:r>
          </a:p>
          <a:p>
            <a:r>
              <a:rPr lang="en-GB" altLang="en-US" sz="1100" dirty="0">
                <a:latin typeface="Arial" panose="020B0604020202020204" pitchFamily="34" charset="0"/>
                <a:cs typeface="Arial" panose="020B0604020202020204" pitchFamily="34" charset="0"/>
              </a:rPr>
              <a:t>Assault</a:t>
            </a:r>
          </a:p>
          <a:p>
            <a:r>
              <a:rPr lang="en-GB" altLang="en-US" sz="1100" dirty="0">
                <a:latin typeface="Arial" panose="020B0604020202020204" pitchFamily="34" charset="0"/>
                <a:cs typeface="Arial" panose="020B0604020202020204" pitchFamily="34" charset="0"/>
              </a:rPr>
              <a:t>Criminal damage (such as destruction of household goods)</a:t>
            </a:r>
          </a:p>
          <a:p>
            <a:r>
              <a:rPr lang="en-GB" altLang="en-US" sz="1100" dirty="0">
                <a:latin typeface="Arial" panose="020B0604020202020204" pitchFamily="34" charset="0"/>
                <a:cs typeface="Arial" panose="020B0604020202020204" pitchFamily="34" charset="0"/>
              </a:rPr>
              <a:t>Preventing a person from having access to transport or from working</a:t>
            </a:r>
          </a:p>
          <a:p>
            <a:r>
              <a:rPr lang="en-GB" altLang="en-US" sz="1100" dirty="0">
                <a:latin typeface="Arial" panose="020B0604020202020204" pitchFamily="34" charset="0"/>
                <a:cs typeface="Arial" panose="020B0604020202020204" pitchFamily="34" charset="0"/>
              </a:rPr>
              <a:t>Preventing a person from being able to attend school, college or University</a:t>
            </a:r>
          </a:p>
          <a:p>
            <a:r>
              <a:rPr lang="en-GB" altLang="en-US" sz="1100" dirty="0">
                <a:latin typeface="Arial" panose="020B0604020202020204" pitchFamily="34" charset="0"/>
                <a:cs typeface="Arial" panose="020B0604020202020204" pitchFamily="34" charset="0"/>
              </a:rPr>
              <a:t>Family 'dishonour'</a:t>
            </a:r>
          </a:p>
          <a:p>
            <a:r>
              <a:rPr lang="en-GB" altLang="en-US" sz="1100" dirty="0">
                <a:latin typeface="Arial" panose="020B0604020202020204" pitchFamily="34" charset="0"/>
                <a:cs typeface="Arial" panose="020B0604020202020204" pitchFamily="34" charset="0"/>
              </a:rPr>
              <a:t>Reputational damage</a:t>
            </a:r>
          </a:p>
          <a:p>
            <a:r>
              <a:rPr lang="en-GB" altLang="en-US" sz="1100" dirty="0">
                <a:latin typeface="Arial" panose="020B0604020202020204" pitchFamily="34" charset="0"/>
                <a:cs typeface="Arial" panose="020B0604020202020204" pitchFamily="34" charset="0"/>
              </a:rPr>
              <a:t>Disclosure of sexual orientation</a:t>
            </a:r>
          </a:p>
          <a:p>
            <a:r>
              <a:rPr lang="en-GB" altLang="en-US" sz="1100" dirty="0">
                <a:latin typeface="Arial" panose="020B0604020202020204" pitchFamily="34" charset="0"/>
                <a:cs typeface="Arial" panose="020B0604020202020204" pitchFamily="34" charset="0"/>
              </a:rPr>
              <a:t>Disclosure of HIV status or other medical condition without consent</a:t>
            </a:r>
          </a:p>
          <a:p>
            <a:r>
              <a:rPr lang="en-GB" altLang="en-US" sz="1100" dirty="0">
                <a:latin typeface="Arial" panose="020B0604020202020204" pitchFamily="34" charset="0"/>
                <a:cs typeface="Arial" panose="020B0604020202020204" pitchFamily="34" charset="0"/>
              </a:rPr>
              <a:t>Limiting access to family, friends and finances</a:t>
            </a:r>
          </a:p>
          <a:p>
            <a:endParaRPr lang="en-GB" b="1"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As amended</a:t>
            </a:r>
            <a:r>
              <a:rPr lang="en-GB" b="1" baseline="0" dirty="0"/>
              <a:t> by the Domestic Abuse Act 2021</a:t>
            </a:r>
          </a:p>
          <a:p>
            <a:endParaRPr lang="en-GB" b="1" dirty="0"/>
          </a:p>
          <a:p>
            <a:r>
              <a:rPr lang="en-GB" dirty="0"/>
              <a:t>Section 76 of the Serious Crime Act 2015 (offence of controlling or coercive behaviour in an intimate or family relationship) is amended as follows.</a:t>
            </a:r>
          </a:p>
          <a:p>
            <a:r>
              <a:rPr lang="en-GB" dirty="0"/>
              <a:t>(2)In subsection (1)(b), after “personally connected” insert “(see subsection (6))”.</a:t>
            </a:r>
          </a:p>
          <a:p>
            <a:r>
              <a:rPr lang="en-GB" dirty="0"/>
              <a:t>(3)Omit subsection (2).</a:t>
            </a:r>
          </a:p>
          <a:p>
            <a:r>
              <a:rPr lang="en-GB" dirty="0"/>
              <a:t>(4)For subsection (6) substitute—</a:t>
            </a:r>
          </a:p>
          <a:p>
            <a:r>
              <a:rPr lang="en-GB" dirty="0"/>
              <a:t>“(6)A and B are “personally connected” if any of the following applies—</a:t>
            </a:r>
          </a:p>
          <a:p>
            <a:r>
              <a:rPr lang="en-GB" dirty="0"/>
              <a:t>(a)they are, or have been, married to each other;</a:t>
            </a:r>
          </a:p>
          <a:p>
            <a:r>
              <a:rPr lang="en-GB" dirty="0"/>
              <a:t>(b)they are, or have been, civil partners of each other;</a:t>
            </a:r>
          </a:p>
          <a:p>
            <a:r>
              <a:rPr lang="en-GB" dirty="0"/>
              <a:t>(c)they have agreed to marry one another (whether or not the agreement has been terminated);</a:t>
            </a:r>
          </a:p>
          <a:p>
            <a:r>
              <a:rPr lang="en-GB" dirty="0"/>
              <a:t>(d)they have entered into a civil partnership agreement (whether or not the agreement has been terminated);</a:t>
            </a:r>
          </a:p>
          <a:p>
            <a:r>
              <a:rPr lang="en-GB" dirty="0"/>
              <a:t>(e)they are, or have been, in an intimate personal relationship with each other;</a:t>
            </a:r>
          </a:p>
          <a:p>
            <a:r>
              <a:rPr lang="en-GB" dirty="0"/>
              <a:t>(f)they each have, or there has been a time when they each have had, a parental relationship in relation to the same child (see subsection (6A));</a:t>
            </a:r>
          </a:p>
          <a:p>
            <a:r>
              <a:rPr lang="en-GB" dirty="0"/>
              <a:t>(g)they are relatives.</a:t>
            </a:r>
          </a:p>
          <a:p>
            <a:r>
              <a:rPr lang="en-GB" dirty="0"/>
              <a:t>(6A)For the purposes of subsection (6)(f) a person has a parental relationship in relation to a child if—</a:t>
            </a:r>
          </a:p>
          <a:p>
            <a:r>
              <a:rPr lang="en-GB" dirty="0"/>
              <a:t>(a)the person is a parent of the child, or</a:t>
            </a:r>
          </a:p>
          <a:p>
            <a:r>
              <a:rPr lang="en-GB" dirty="0"/>
              <a:t>(b)the person has parental responsibility for the child.”</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82797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a:latin typeface="Arial" panose="020B0604020202020204" pitchFamily="34" charset="0"/>
                <a:cs typeface="Arial" panose="020B0604020202020204" pitchFamily="34" charset="0"/>
              </a:rPr>
              <a:t>The phrase 'substantial adverse effect on </a:t>
            </a:r>
            <a:r>
              <a:rPr lang="en-GB" sz="1100" dirty="0" err="1">
                <a:latin typeface="Arial" panose="020B0604020202020204" pitchFamily="34" charset="0"/>
                <a:cs typeface="Arial" panose="020B0604020202020204" pitchFamily="34" charset="0"/>
              </a:rPr>
              <a:t>Bs</a:t>
            </a:r>
            <a:r>
              <a:rPr lang="en-GB" sz="1100" dirty="0">
                <a:latin typeface="Arial" panose="020B0604020202020204" pitchFamily="34" charset="0"/>
                <a:cs typeface="Arial" panose="020B0604020202020204" pitchFamily="34" charset="0"/>
              </a:rPr>
              <a:t> usual day-to-day activities' may include, but is not limited to:</a:t>
            </a:r>
          </a:p>
          <a:p>
            <a:pPr>
              <a:defRPr/>
            </a:pPr>
            <a:r>
              <a:rPr lang="en-GB" sz="1100" dirty="0">
                <a:latin typeface="Arial" panose="020B0604020202020204" pitchFamily="34" charset="0"/>
                <a:cs typeface="Arial" panose="020B0604020202020204" pitchFamily="34" charset="0"/>
              </a:rPr>
              <a:t>Stopping or changing the way someone socialises</a:t>
            </a:r>
          </a:p>
          <a:p>
            <a:pPr>
              <a:defRPr/>
            </a:pPr>
            <a:r>
              <a:rPr lang="en-GB" sz="1100" dirty="0">
                <a:latin typeface="Arial" panose="020B0604020202020204" pitchFamily="34" charset="0"/>
                <a:cs typeface="Arial" panose="020B0604020202020204" pitchFamily="34" charset="0"/>
              </a:rPr>
              <a:t>Physical or mental health deterioration</a:t>
            </a:r>
          </a:p>
          <a:p>
            <a:pPr>
              <a:defRPr/>
            </a:pPr>
            <a:r>
              <a:rPr lang="en-GB" sz="1100" dirty="0">
                <a:latin typeface="Arial" panose="020B0604020202020204" pitchFamily="34" charset="0"/>
                <a:cs typeface="Arial" panose="020B0604020202020204" pitchFamily="34" charset="0"/>
              </a:rPr>
              <a:t>A change in routine at home including those associated with mealtimes or household chores</a:t>
            </a:r>
          </a:p>
          <a:p>
            <a:pPr>
              <a:defRPr/>
            </a:pPr>
            <a:r>
              <a:rPr lang="en-GB" sz="1100" dirty="0">
                <a:latin typeface="Arial" panose="020B0604020202020204" pitchFamily="34" charset="0"/>
                <a:cs typeface="Arial" panose="020B0604020202020204" pitchFamily="34" charset="0"/>
              </a:rPr>
              <a:t>Attendance record at school</a:t>
            </a:r>
          </a:p>
          <a:p>
            <a:pPr>
              <a:defRPr/>
            </a:pPr>
            <a:r>
              <a:rPr lang="en-GB" sz="1100" dirty="0">
                <a:latin typeface="Arial" panose="020B0604020202020204" pitchFamily="34" charset="0"/>
                <a:cs typeface="Arial" panose="020B0604020202020204" pitchFamily="34" charset="0"/>
              </a:rPr>
              <a:t>Putting in place measures at home to safeguard themselves or their children</a:t>
            </a:r>
          </a:p>
          <a:p>
            <a:pPr>
              <a:defRPr/>
            </a:pPr>
            <a:r>
              <a:rPr lang="en-GB" sz="1100" dirty="0">
                <a:latin typeface="Arial" panose="020B0604020202020204" pitchFamily="34" charset="0"/>
                <a:cs typeface="Arial" panose="020B0604020202020204" pitchFamily="34" charset="0"/>
              </a:rPr>
              <a:t>Changes to work patterns, employment status or routes to work</a:t>
            </a:r>
          </a:p>
          <a:p>
            <a:pPr>
              <a:defRPr/>
            </a:pPr>
            <a:endParaRPr lang="en-GB" sz="1100" dirty="0">
              <a:latin typeface="Arial" panose="020B0604020202020204" pitchFamily="34" charset="0"/>
              <a:cs typeface="Arial" panose="020B0604020202020204" pitchFamily="34" charset="0"/>
            </a:endParaRPr>
          </a:p>
          <a:p>
            <a:r>
              <a:rPr lang="en-GB" sz="1200" b="1" kern="1200" dirty="0">
                <a:solidFill>
                  <a:schemeClr val="tx1"/>
                </a:solidFill>
                <a:effectLst/>
                <a:latin typeface="+mn-lt"/>
                <a:ea typeface="+mn-ea"/>
                <a:cs typeface="+mn-cs"/>
              </a:rPr>
              <a:t>This means that the survivor does not necessarily need to be/feel threatened, as is alluded to in the current slide, but placed in a position where their day-to-day activities are severely affected – e.g. not able to contact friends/family; no access to money etc.</a:t>
            </a:r>
          </a:p>
          <a:p>
            <a:r>
              <a:rPr lang="en-GB" sz="1200" kern="1200" dirty="0">
                <a:solidFill>
                  <a:schemeClr val="tx1"/>
                </a:solidFill>
                <a:effectLst/>
                <a:latin typeface="+mn-lt"/>
                <a:ea typeface="+mn-ea"/>
                <a:cs typeface="+mn-cs"/>
              </a:rPr>
              <a:t> </a:t>
            </a:r>
          </a:p>
          <a:p>
            <a:pPr>
              <a:defRPr/>
            </a:pPr>
            <a:r>
              <a:rPr lang="en-GB" sz="1100" b="1" dirty="0">
                <a:latin typeface="Arial" panose="020B0604020202020204" pitchFamily="34" charset="0"/>
                <a:cs typeface="Arial" panose="020B0604020202020204" pitchFamily="34" charset="0"/>
              </a:rPr>
              <a:t>Victims are now called Survivors</a:t>
            </a:r>
          </a:p>
          <a:p>
            <a:pPr>
              <a:defRPr/>
            </a:pPr>
            <a:endParaRPr lang="en-US" altLang="en-US" sz="1100" dirty="0">
              <a:latin typeface="Arial" panose="020B0604020202020204" pitchFamily="34" charset="0"/>
              <a:cs typeface="Arial" panose="020B0604020202020204" pitchFamily="34" charset="0"/>
            </a:endParaRPr>
          </a:p>
          <a:p>
            <a:pPr>
              <a:defRPr/>
            </a:pPr>
            <a:endParaRPr lang="en-US" altLang="en-US" sz="1100" dirty="0">
              <a:latin typeface="Arial" panose="020B0604020202020204" pitchFamily="34" charset="0"/>
              <a:cs typeface="Arial" panose="020B0604020202020204" pitchFamily="34" charset="0"/>
            </a:endParaRPr>
          </a:p>
          <a:p>
            <a:pPr marL="285750" indent="-285750" eaLnBrk="1" fontAlgn="auto" hangingPunct="1">
              <a:spcBef>
                <a:spcPts val="120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Closes a gap in legislation around patterns of coercive and controlling behaviour in relationships between:</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Intimate partners</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Former partners who still live together</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Family members</a:t>
            </a:r>
          </a:p>
          <a:p>
            <a:pPr marL="285750" indent="-285750" eaLnBrk="1" fontAlgn="auto" hangingPunct="1">
              <a:spcBef>
                <a:spcPts val="120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Does not relate to a single incident:</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It’s a purposeful pattern of behaviour</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That takes place over time</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In order for one individual to exert power, control or coercion over another</a:t>
            </a:r>
          </a:p>
          <a:p>
            <a:pPr marL="285750" indent="-285750" eaLnBrk="1" fontAlgn="auto" hangingPunct="1">
              <a:spcBef>
                <a:spcPts val="120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Provides a new offence of coercive and controlling behaviour</a:t>
            </a:r>
          </a:p>
          <a:p>
            <a:pPr marL="627063" indent="-285750" eaLnBrk="1" fontAlgn="auto" hangingPunct="1">
              <a:spcAft>
                <a:spcPts val="0"/>
              </a:spcAft>
              <a:buSzPct val="60000"/>
              <a:buFont typeface="Courier New" panose="02070309020205020404" pitchFamily="49" charset="0"/>
              <a:buChar char="o"/>
              <a:defRPr/>
            </a:pPr>
            <a:r>
              <a:rPr lang="en-GB" sz="1100" dirty="0">
                <a:latin typeface="Arial" panose="020B0604020202020204" pitchFamily="34" charset="0"/>
                <a:cs typeface="Arial" panose="020B0604020202020204" pitchFamily="34" charset="0"/>
              </a:rPr>
              <a:t>Contrary to section 76 of the Serious Crime Act 2015</a:t>
            </a:r>
          </a:p>
          <a:p>
            <a:pPr marL="627063" indent="-285750" eaLnBrk="1" fontAlgn="auto" hangingPunct="1">
              <a:spcAft>
                <a:spcPts val="0"/>
              </a:spcAft>
              <a:buSzPct val="60000"/>
              <a:buFont typeface="Courier New" panose="02070309020205020404" pitchFamily="49" charset="0"/>
              <a:buChar char="o"/>
              <a:defRPr/>
            </a:pPr>
            <a:endParaRPr lang="en-GB" sz="1100" dirty="0">
              <a:latin typeface="Arial" panose="020B0604020202020204" pitchFamily="34" charset="0"/>
              <a:cs typeface="Arial" panose="020B0604020202020204" pitchFamily="34" charset="0"/>
            </a:endParaRPr>
          </a:p>
          <a:p>
            <a:pPr marL="627063" indent="-285750" eaLnBrk="1" fontAlgn="auto" hangingPunct="1">
              <a:spcAft>
                <a:spcPts val="0"/>
              </a:spcAft>
              <a:buSzPct val="60000"/>
              <a:buFont typeface="Courier New" panose="02070309020205020404" pitchFamily="49" charset="0"/>
              <a:buChar char="o"/>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offence does not state that the victim must fear violence committed by the perpetrator, for example, the victim may fear that the perpetrator has asked another person to commit violence against them.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265873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Offending within a domestic abuse context is an aggravating factor because of the abuse of trust involved;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Appropriate ancillary orders can be applied for upon sentence or acquittal e.g. restraining orders. Prosecutors should liaise with the police to seek the views of the victim before an application is made.</a:t>
            </a: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653711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Defences Available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relation to subsection 4(b) (behaviour causing Serious alarm or distress which has a substantial adverse effect on their day-to-day activities) it is a defence to show:</a:t>
            </a:r>
          </a:p>
          <a:p>
            <a:r>
              <a:rPr lang="en-GB" altLang="en-US" sz="1100" dirty="0">
                <a:latin typeface="Arial" panose="020B0604020202020204" pitchFamily="34" charset="0"/>
                <a:cs typeface="Arial" panose="020B0604020202020204" pitchFamily="34" charset="0"/>
              </a:rPr>
              <a:t>That in engaging in the behaviour in question, A believed that he or she was acting in B's best interest (EG, caring for someone who has Mental Health issues) ; and</a:t>
            </a:r>
          </a:p>
          <a:p>
            <a:r>
              <a:rPr lang="en-GB" altLang="en-US" sz="1100" dirty="0">
                <a:latin typeface="Arial" panose="020B0604020202020204" pitchFamily="34" charset="0"/>
                <a:cs typeface="Arial" panose="020B0604020202020204" pitchFamily="34" charset="0"/>
              </a:rPr>
              <a:t>The behaviour in all the circumstances was reasonable. (However, if the jury doesn’t</a:t>
            </a:r>
            <a:r>
              <a:rPr lang="en-GB" altLang="en-US" sz="1100" baseline="0" dirty="0">
                <a:latin typeface="Arial" panose="020B0604020202020204" pitchFamily="34" charset="0"/>
                <a:cs typeface="Arial" panose="020B0604020202020204" pitchFamily="34" charset="0"/>
              </a:rPr>
              <a:t> deem it reasonable, you cannot rely on this defence)</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 is to be taken to have shown this if:</a:t>
            </a:r>
          </a:p>
          <a:p>
            <a:r>
              <a:rPr lang="en-GB" altLang="en-US" sz="1100" dirty="0">
                <a:latin typeface="Arial" panose="020B0604020202020204" pitchFamily="34" charset="0"/>
                <a:cs typeface="Arial" panose="020B0604020202020204" pitchFamily="34" charset="0"/>
              </a:rPr>
              <a:t>A has raised sufficient evidence of the facts adduced to raise an issue with respect to them; and</a:t>
            </a:r>
          </a:p>
          <a:p>
            <a:r>
              <a:rPr lang="en-GB" altLang="en-US" sz="1100" dirty="0">
                <a:latin typeface="Arial" panose="020B0604020202020204" pitchFamily="34" charset="0"/>
                <a:cs typeface="Arial" panose="020B0604020202020204" pitchFamily="34" charset="0"/>
              </a:rPr>
              <a:t>The contrary is not proved beyond reasonable doubt.</a:t>
            </a:r>
          </a:p>
          <a:p>
            <a:r>
              <a:rPr lang="en-GB" altLang="en-US" sz="1100" dirty="0">
                <a:latin typeface="Arial" panose="020B0604020202020204" pitchFamily="34" charset="0"/>
                <a:cs typeface="Arial" panose="020B0604020202020204" pitchFamily="34" charset="0"/>
              </a:rPr>
              <a:t>In determining whether A ought to know that their behaviour would have a serious effect on B, the question to be considered is whether a reasonable person in possession of the same</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information would know that the behaviour would have a serious effect on someone.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The police should explore the nature of the relationship, the context of the offending including any wider pattern of behaviour and whether there are any other factors at play which may impact on an allegation such as civil or family proceedings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171818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from a recent SWP example where the victim is a News</a:t>
            </a:r>
            <a:r>
              <a:rPr lang="en-GB" baseline="0" dirty="0"/>
              <a:t> presenter.</a:t>
            </a:r>
          </a:p>
          <a:p>
            <a:endParaRPr lang="en-GB" dirty="0"/>
          </a:p>
          <a:p>
            <a:r>
              <a:rPr lang="en-GB" dirty="0"/>
              <a:t>Group work – watch</a:t>
            </a:r>
            <a:r>
              <a:rPr lang="en-GB" baseline="0" dirty="0"/>
              <a:t> the video, students using flipchart to note what tactics/behaviours did the perpetrator use to control his wife?</a:t>
            </a:r>
          </a:p>
          <a:p>
            <a:endParaRPr lang="en-GB" baseline="0" dirty="0"/>
          </a:p>
          <a:p>
            <a:endParaRPr lang="en-GB" baseline="0" dirty="0"/>
          </a:p>
          <a:p>
            <a:r>
              <a:rPr lang="en-GB" b="1" baseline="0" dirty="0"/>
              <a:t>Some expected responses:</a:t>
            </a:r>
          </a:p>
          <a:p>
            <a:endParaRPr lang="en-GB" dirty="0"/>
          </a:p>
          <a:p>
            <a:r>
              <a:rPr lang="en-GB" dirty="0"/>
              <a:t>Jealousy</a:t>
            </a:r>
          </a:p>
          <a:p>
            <a:r>
              <a:rPr lang="en-GB" dirty="0"/>
              <a:t>Isolation</a:t>
            </a:r>
            <a:r>
              <a:rPr lang="en-GB" baseline="0" dirty="0"/>
              <a:t> – he didn’t like her family or friends</a:t>
            </a:r>
          </a:p>
          <a:p>
            <a:r>
              <a:rPr lang="en-GB" baseline="0" dirty="0"/>
              <a:t>Control of finances- removed her wages from joint account as soon as she was paid, removed her access to bank account, cash card, credit card forcing her to ask for money if she needed it. Thereby controlling her movements and her ability to meet with friends outside etc.</a:t>
            </a:r>
          </a:p>
          <a:p>
            <a:r>
              <a:rPr lang="en-GB" baseline="0" dirty="0"/>
              <a:t>Monitor her </a:t>
            </a:r>
            <a:r>
              <a:rPr lang="en-GB" baseline="0" dirty="0" err="1"/>
              <a:t>phonecalls</a:t>
            </a:r>
            <a:r>
              <a:rPr lang="en-GB" baseline="0" dirty="0"/>
              <a:t>, hundreds of </a:t>
            </a:r>
            <a:r>
              <a:rPr lang="en-GB" baseline="0" dirty="0" err="1"/>
              <a:t>phonecalls</a:t>
            </a:r>
            <a:r>
              <a:rPr lang="en-GB" baseline="0" dirty="0"/>
              <a:t> a day checking where she was. Making her </a:t>
            </a:r>
            <a:r>
              <a:rPr lang="en-GB" baseline="0" dirty="0" err="1"/>
              <a:t>facetime</a:t>
            </a:r>
            <a:r>
              <a:rPr lang="en-GB" baseline="0" dirty="0"/>
              <a:t> him so he could see no-one else was with her.</a:t>
            </a:r>
          </a:p>
          <a:p>
            <a:r>
              <a:rPr lang="en-GB" baseline="0" dirty="0"/>
              <a:t>Turn up at her place of work unannounced day after day.</a:t>
            </a:r>
          </a:p>
          <a:p>
            <a:r>
              <a:rPr lang="en-GB" baseline="0" dirty="0"/>
              <a:t>Follow her to the bathroom.</a:t>
            </a:r>
          </a:p>
          <a:p>
            <a:r>
              <a:rPr lang="en-GB" baseline="0" dirty="0"/>
              <a:t>Photographs including intimate ones without consent. His justification ‘because you’re my wife’ (</a:t>
            </a:r>
            <a:r>
              <a:rPr lang="en-GB" baseline="0" dirty="0" err="1"/>
              <a:t>i.e</a:t>
            </a:r>
            <a:r>
              <a:rPr lang="en-GB" baseline="0" dirty="0"/>
              <a:t> his property)</a:t>
            </a:r>
          </a:p>
          <a:p>
            <a:r>
              <a:rPr lang="en-GB" baseline="0" dirty="0"/>
              <a:t>Verbal abuse – shouting, spitting, pushing against a wall or onto the floor, grabbing her around the throat.</a:t>
            </a: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5476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100" b="1" dirty="0">
                <a:latin typeface="Arial" panose="020B0604020202020204" pitchFamily="34" charset="0"/>
                <a:cs typeface="Arial" panose="020B0604020202020204" pitchFamily="34" charset="0"/>
              </a:rPr>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1" dirty="0">
                <a:latin typeface="Arial" panose="020B0604020202020204" pitchFamily="34" charset="0"/>
                <a:cs typeface="Arial" panose="020B0604020202020204" pitchFamily="34" charset="0"/>
              </a:rPr>
              <a:t>Coercive Control</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0" dirty="0">
                <a:latin typeface="Arial" panose="020B0604020202020204" pitchFamily="34" charset="0"/>
                <a:cs typeface="Arial" panose="020B0604020202020204" pitchFamily="34" charset="0"/>
              </a:rPr>
              <a:t>Underpins domestic abuse.</a:t>
            </a:r>
          </a:p>
          <a:p>
            <a:pPr marL="0" indent="0" algn="l">
              <a:buNone/>
            </a:pPr>
            <a:r>
              <a:rPr lang="en-GB" sz="1100" b="0" dirty="0">
                <a:latin typeface="Arial" panose="020B0604020202020204" pitchFamily="34" charset="0"/>
                <a:cs typeface="Arial" panose="020B0604020202020204" pitchFamily="34" charset="0"/>
              </a:rPr>
              <a:t>Most victims of abuse experience coercive control rather than isolated physical assaults alone. </a:t>
            </a:r>
          </a:p>
          <a:p>
            <a:pPr marL="0" indent="0" algn="l">
              <a:buNone/>
            </a:pPr>
            <a:r>
              <a:rPr lang="en-GB" sz="1100" b="0" dirty="0">
                <a:latin typeface="Arial" panose="020B0604020202020204" pitchFamily="34" charset="0"/>
                <a:cs typeface="Arial" panose="020B0604020202020204" pitchFamily="34" charset="0"/>
              </a:rPr>
              <a:t>Victims often state that the coercive control is far more devastating than physical assaults.</a:t>
            </a:r>
          </a:p>
          <a:p>
            <a:pPr marL="0" indent="0" algn="l">
              <a:buNone/>
            </a:pPr>
            <a:r>
              <a:rPr lang="en-GB" sz="1100" b="0" dirty="0">
                <a:latin typeface="Arial" panose="020B0604020202020204" pitchFamily="34" charset="0"/>
                <a:cs typeface="Arial" panose="020B0604020202020204" pitchFamily="34" charset="0"/>
              </a:rPr>
              <a:t>Instils fear, dependence, compliance and shame.</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1" dirty="0">
                <a:latin typeface="Arial" panose="020B0604020202020204" pitchFamily="34" charset="0"/>
                <a:cs typeface="Arial" panose="020B0604020202020204" pitchFamily="34" charset="0"/>
              </a:rPr>
              <a:t>The Major Tactics of Coercive Control </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0" dirty="0">
                <a:latin typeface="Arial" panose="020B0604020202020204" pitchFamily="34" charset="0"/>
                <a:cs typeface="Arial" panose="020B0604020202020204" pitchFamily="34" charset="0"/>
              </a:rPr>
              <a:t>Violence</a:t>
            </a:r>
          </a:p>
          <a:p>
            <a:pPr marL="0" indent="0" algn="l">
              <a:buNone/>
            </a:pPr>
            <a:r>
              <a:rPr lang="en-GB" sz="1100" b="0" dirty="0">
                <a:latin typeface="Arial" panose="020B0604020202020204" pitchFamily="34" charset="0"/>
                <a:cs typeface="Arial" panose="020B0604020202020204" pitchFamily="34" charset="0"/>
              </a:rPr>
              <a:t>Intimidation – Threats, Surveillance &amp; Degradation</a:t>
            </a:r>
          </a:p>
          <a:p>
            <a:pPr marL="0" indent="0" algn="l">
              <a:buNone/>
            </a:pPr>
            <a:r>
              <a:rPr lang="en-GB" sz="1100" b="0" dirty="0">
                <a:latin typeface="Arial" panose="020B0604020202020204" pitchFamily="34" charset="0"/>
                <a:cs typeface="Arial" panose="020B0604020202020204" pitchFamily="34" charset="0"/>
              </a:rPr>
              <a:t>Isolation</a:t>
            </a:r>
          </a:p>
          <a:p>
            <a:pPr marL="0" indent="0" algn="l">
              <a:buNone/>
            </a:pPr>
            <a:r>
              <a:rPr lang="en-GB" sz="1100" b="0" dirty="0">
                <a:latin typeface="Arial" panose="020B0604020202020204" pitchFamily="34" charset="0"/>
                <a:cs typeface="Arial" panose="020B0604020202020204" pitchFamily="34" charset="0"/>
              </a:rPr>
              <a:t>Control</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1" dirty="0">
                <a:latin typeface="Arial" panose="020B0604020202020204" pitchFamily="34" charset="0"/>
                <a:cs typeface="Arial" panose="020B0604020202020204" pitchFamily="34" charset="0"/>
              </a:rPr>
              <a:t>Intimidation </a:t>
            </a:r>
            <a:endParaRPr lang="en-GB" sz="1100" dirty="0">
              <a:latin typeface="Arial" panose="020B0604020202020204" pitchFamily="34" charset="0"/>
              <a:cs typeface="Arial" panose="020B0604020202020204" pitchFamily="34" charset="0"/>
            </a:endParaRPr>
          </a:p>
          <a:p>
            <a:pPr marL="0" indent="0" algn="l">
              <a:buNone/>
            </a:pPr>
            <a:endParaRPr lang="en-GB"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Often involves very subtle warnings that are obvious to the victim, but invisible to outsiders.</a:t>
            </a:r>
          </a:p>
          <a:p>
            <a:pPr algn="l"/>
            <a:r>
              <a:rPr lang="en-GB" sz="1100" dirty="0">
                <a:latin typeface="Arial" panose="020B0604020202020204" pitchFamily="34" charset="0"/>
                <a:cs typeface="Arial" panose="020B0604020202020204" pitchFamily="34" charset="0"/>
              </a:rPr>
              <a:t>Physical violence towards others, animals, and objects.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Sub-tactics of Intimidation:</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Threats,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Surveillance,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Degradation</a:t>
            </a:r>
          </a:p>
          <a:p>
            <a:pPr algn="l"/>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Degradation &amp; Humiliation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Insults in coercive control often target areas of gender identity from which the woman draws her self-esteem</a:t>
            </a:r>
          </a:p>
          <a:p>
            <a:r>
              <a:rPr lang="en-GB" sz="1100" dirty="0">
                <a:latin typeface="Arial" panose="020B0604020202020204" pitchFamily="34" charset="0"/>
                <a:cs typeface="Arial" panose="020B0604020202020204" pitchFamily="34" charset="0"/>
              </a:rPr>
              <a:t>Shaming - inhibits reporting because victims fear humiliation.</a:t>
            </a:r>
          </a:p>
          <a:p>
            <a:r>
              <a:rPr lang="en-GB" sz="1100" dirty="0">
                <a:latin typeface="Arial" panose="020B0604020202020204" pitchFamily="34" charset="0"/>
                <a:cs typeface="Arial" panose="020B0604020202020204" pitchFamily="34" charset="0"/>
              </a:rPr>
              <a:t>Marking / Ownership</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Control </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Micro-management</a:t>
            </a:r>
          </a:p>
          <a:p>
            <a:r>
              <a:rPr lang="en-GB" sz="1100" dirty="0">
                <a:latin typeface="Arial" panose="020B0604020202020204" pitchFamily="34" charset="0"/>
                <a:cs typeface="Arial" panose="020B0604020202020204" pitchFamily="34" charset="0"/>
              </a:rPr>
              <a:t>Isolation</a:t>
            </a:r>
          </a:p>
          <a:p>
            <a:r>
              <a:rPr lang="en-GB" sz="1100" dirty="0">
                <a:latin typeface="Arial" panose="020B0604020202020204" pitchFamily="34" charset="0"/>
                <a:cs typeface="Arial" panose="020B0604020202020204" pitchFamily="34" charset="0"/>
              </a:rPr>
              <a:t>Deprivation, Exploitation &amp; Regulation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Tactics can cross over and some are used to reinforce others.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one threat of violence or one violent act just reinforces the control and intimidation and may happen rarely or only once.</a:t>
            </a:r>
          </a:p>
          <a:p>
            <a:r>
              <a:rPr lang="en-GB" sz="1100" dirty="0">
                <a:latin typeface="Arial" panose="020B0604020202020204" pitchFamily="34" charset="0"/>
                <a:cs typeface="Arial" panose="020B0604020202020204" pitchFamily="34" charset="0"/>
              </a:rPr>
              <a:t>Key issues for the police to consider, what repercussions</a:t>
            </a:r>
            <a:r>
              <a:rPr lang="en-GB" sz="1100" baseline="0" dirty="0">
                <a:latin typeface="Arial" panose="020B0604020202020204" pitchFamily="34" charset="0"/>
                <a:cs typeface="Arial" panose="020B0604020202020204" pitchFamily="34" charset="0"/>
              </a:rPr>
              <a:t> does the women fear? Critical point about CCB is that it is punitive so the police need to ask, “what are the repercussions if you don’t?” Highlight the very dehumanising nature of CC. It is extremely important that police do not reaffirm that behaviour and that they act in a positive and non-judgemental way that upholds the dignity of the woman involved</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Surveillance </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Stalking</a:t>
            </a:r>
          </a:p>
          <a:p>
            <a:r>
              <a:rPr lang="en-GB" sz="1100" dirty="0">
                <a:latin typeface="Arial" panose="020B0604020202020204" pitchFamily="34" charset="0"/>
                <a:cs typeface="Arial" panose="020B0604020202020204" pitchFamily="34" charset="0"/>
              </a:rPr>
              <a:t>Surveillance Technology </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Victim feels perpetrator is “always there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Violence</a:t>
            </a:r>
          </a:p>
          <a:p>
            <a:endParaRPr lang="en-GB" sz="1100" dirty="0">
              <a:latin typeface="Arial" panose="020B0604020202020204" pitchFamily="34" charset="0"/>
              <a:cs typeface="Arial" panose="020B0604020202020204" pitchFamily="34" charset="0"/>
            </a:endParaRPr>
          </a:p>
          <a:p>
            <a:pPr marL="0" indent="0" algn="l">
              <a:buNone/>
            </a:pPr>
            <a:r>
              <a:rPr lang="en-GB" sz="1100" dirty="0">
                <a:latin typeface="Arial" panose="020B0604020202020204" pitchFamily="34" charset="0"/>
                <a:cs typeface="Arial" panose="020B0604020202020204" pitchFamily="34" charset="0"/>
              </a:rPr>
              <a:t>Frequent low level physical and sexual violence and / or occasional serious injury</a:t>
            </a:r>
            <a:r>
              <a:rPr lang="en-GB" sz="1100" baseline="0" dirty="0">
                <a:latin typeface="Arial" panose="020B0604020202020204" pitchFamily="34" charset="0"/>
                <a:cs typeface="Arial" panose="020B0604020202020204" pitchFamily="34" charset="0"/>
              </a:rPr>
              <a:t> a</a:t>
            </a:r>
            <a:r>
              <a:rPr lang="en-GB" sz="1100" dirty="0">
                <a:latin typeface="Arial" panose="020B0604020202020204" pitchFamily="34" charset="0"/>
                <a:cs typeface="Arial" panose="020B0604020202020204" pitchFamily="34" charset="0"/>
              </a:rPr>
              <a:t>ssaults become so normal that the victim often no longer registers them as physical assaults.</a:t>
            </a:r>
          </a:p>
          <a:p>
            <a:pPr marL="0" indent="0" algn="l">
              <a:buNone/>
            </a:pPr>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r>
              <a:rPr lang="en-GB" sz="1100" b="1" dirty="0">
                <a:latin typeface="Arial" panose="020B0604020202020204" pitchFamily="34" charset="0"/>
                <a:cs typeface="Arial" panose="020B0604020202020204" pitchFamily="34" charset="0"/>
              </a:rPr>
              <a:t>Threats</a:t>
            </a:r>
          </a:p>
          <a:p>
            <a:pPr algn="l"/>
            <a:r>
              <a:rPr lang="en-GB" sz="1100" b="0" dirty="0">
                <a:latin typeface="Arial" panose="020B0604020202020204" pitchFamily="34" charset="0"/>
                <a:cs typeface="Arial" panose="020B0604020202020204" pitchFamily="34" charset="0"/>
              </a:rPr>
              <a:t>Threats to hurt the victim, others and/or property, with-holding or rationing resources, passive-aggressive threats, anonymous acts – makes the victim</a:t>
            </a:r>
            <a:r>
              <a:rPr lang="en-GB" sz="1100" b="0" baseline="0" dirty="0">
                <a:latin typeface="Arial" panose="020B0604020202020204" pitchFamily="34" charset="0"/>
                <a:cs typeface="Arial" panose="020B0604020202020204" pitchFamily="34" charset="0"/>
              </a:rPr>
              <a:t> feel that they are going ‘crazy.’</a:t>
            </a:r>
          </a:p>
          <a:p>
            <a:pPr algn="l"/>
            <a:endParaRPr lang="en-GB" sz="1100" b="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It’s important to distinguish between a relationship that is based on</a:t>
            </a:r>
            <a:r>
              <a:rPr lang="en-GB" sz="1100" b="1" dirty="0">
                <a:latin typeface="Arial" panose="020B0604020202020204" pitchFamily="34" charset="0"/>
                <a:cs typeface="Arial" panose="020B0604020202020204" pitchFamily="34" charset="0"/>
              </a:rPr>
              <a:t> negotiation</a:t>
            </a:r>
            <a:r>
              <a:rPr lang="en-GB" sz="1100" dirty="0">
                <a:latin typeface="Arial" panose="020B0604020202020204" pitchFamily="34" charset="0"/>
                <a:cs typeface="Arial" panose="020B0604020202020204" pitchFamily="34" charset="0"/>
              </a:rPr>
              <a:t>, and indeed </a:t>
            </a:r>
            <a:r>
              <a:rPr lang="en-GB" sz="1100" b="1" dirty="0">
                <a:latin typeface="Arial" panose="020B0604020202020204" pitchFamily="34" charset="0"/>
                <a:cs typeface="Arial" panose="020B0604020202020204" pitchFamily="34" charset="0"/>
              </a:rPr>
              <a:t>manipulation</a:t>
            </a:r>
            <a:r>
              <a:rPr lang="en-GB" sz="1100" dirty="0">
                <a:latin typeface="Arial" panose="020B0604020202020204" pitchFamily="34" charset="0"/>
                <a:cs typeface="Arial" panose="020B0604020202020204" pitchFamily="34" charset="0"/>
              </a:rPr>
              <a:t>, differs very much</a:t>
            </a:r>
            <a:r>
              <a:rPr lang="en-GB" sz="1100" baseline="0" dirty="0">
                <a:latin typeface="Arial" panose="020B0604020202020204" pitchFamily="34" charset="0"/>
                <a:cs typeface="Arial" panose="020B0604020202020204" pitchFamily="34" charset="0"/>
              </a:rPr>
              <a:t> from a relationship based on </a:t>
            </a:r>
            <a:r>
              <a:rPr lang="en-GB" sz="1100" b="1" baseline="0" dirty="0">
                <a:latin typeface="Arial" panose="020B0604020202020204" pitchFamily="34" charset="0"/>
                <a:cs typeface="Arial" panose="020B0604020202020204" pitchFamily="34" charset="0"/>
              </a:rPr>
              <a:t>coercion</a:t>
            </a:r>
            <a:r>
              <a:rPr lang="en-GB" sz="1100" baseline="0" dirty="0">
                <a:latin typeface="Arial" panose="020B0604020202020204" pitchFamily="34" charset="0"/>
                <a:cs typeface="Arial" panose="020B0604020202020204" pitchFamily="34" charset="0"/>
              </a:rPr>
              <a:t> so that officers can write statements that are better evidentially in relation to coercion and control</a:t>
            </a:r>
          </a:p>
          <a:p>
            <a:r>
              <a:rPr lang="en-GB" sz="1100" baseline="0" dirty="0">
                <a:latin typeface="Arial" panose="020B0604020202020204" pitchFamily="34" charset="0"/>
                <a:cs typeface="Arial" panose="020B0604020202020204" pitchFamily="34" charset="0"/>
              </a:rPr>
              <a:t>Main differences:-</a:t>
            </a:r>
          </a:p>
          <a:p>
            <a:r>
              <a:rPr lang="en-GB" sz="1100" baseline="0" dirty="0">
                <a:latin typeface="Arial" panose="020B0604020202020204" pitchFamily="34" charset="0"/>
                <a:cs typeface="Arial" panose="020B0604020202020204" pitchFamily="34" charset="0"/>
              </a:rPr>
              <a:t>Negotiation and manipulation have no punishment attached to non compliance, even though manipulation has elements of deceit. Coercion has punishment, is demanded, inflexible and even if it changes it does so without the knowledge or consultation of the victim</a:t>
            </a:r>
            <a:r>
              <a:rPr lang="en-GB" sz="1100" baseline="0" dirty="0"/>
              <a:t>.</a:t>
            </a:r>
            <a:endParaRPr lang="en-GB" sz="1100" dirty="0"/>
          </a:p>
          <a:p>
            <a:pPr algn="l"/>
            <a:endParaRPr lang="en-GB" sz="1100" b="0" baseline="0"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p>
          <a:p>
            <a:endParaRPr lang="en-GB" b="1" dirty="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Arial" panose="020B0604020202020204" pitchFamily="34" charset="0"/>
                <a:ea typeface="+mn-ea"/>
                <a:cs typeface="Arial" panose="020B0604020202020204" pitchFamily="34" charset="0"/>
              </a:rPr>
              <a:t>QTS – who can experience domestic abuse?</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Trainer to highlight the point that anyone can experience DA</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QTS – what is Domestic Abuse all about?</a:t>
            </a:r>
          </a:p>
          <a:p>
            <a:r>
              <a:rPr lang="en-GB" sz="1100" b="1" kern="1200" dirty="0">
                <a:solidFill>
                  <a:schemeClr val="tx1"/>
                </a:solidFill>
                <a:effectLst/>
                <a:latin typeface="Arial" panose="020B0604020202020204" pitchFamily="34" charset="0"/>
                <a:ea typeface="+mn-ea"/>
                <a:cs typeface="Arial" panose="020B0604020202020204" pitchFamily="34" charset="0"/>
              </a:rPr>
              <a:t>QTS –</a:t>
            </a:r>
            <a:r>
              <a:rPr lang="en-GB" sz="1100" b="1" kern="1200" baseline="0" dirty="0">
                <a:solidFill>
                  <a:schemeClr val="tx1"/>
                </a:solidFill>
                <a:effectLst/>
                <a:latin typeface="Arial" panose="020B0604020202020204" pitchFamily="34" charset="0"/>
                <a:ea typeface="+mn-ea"/>
                <a:cs typeface="Arial" panose="020B0604020202020204" pitchFamily="34" charset="0"/>
              </a:rPr>
              <a:t> what strategies do perpetrators use to abuse?</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In 1984, staff at the Domestic Abuse Intervention Project, Duluth, USA, (DAIP) began developing curricula for groups of men who abuse, and victims of domestic abuse (DA). The project’s objective was to develop an effective way of describing abuse to victims, offenders, practitioners in the criminal justice system, and the general public. Over several months, the project facilitated focus groups of women who had been abused, documenting the most common abusive behaviours or tactics that were used against these victims. The spokes on the Duluth Power &amp; Control Wheel depict the tactics that are most universally experienced by victims of abuse.</a:t>
            </a:r>
          </a:p>
          <a:p>
            <a:r>
              <a:rPr lang="en-GB" sz="1100" kern="1200" dirty="0">
                <a:solidFill>
                  <a:schemeClr val="tx1"/>
                </a:solidFill>
                <a:effectLst/>
                <a:latin typeface="Arial" panose="020B0604020202020204" pitchFamily="34" charset="0"/>
                <a:ea typeface="+mn-ea"/>
                <a:cs typeface="Arial" panose="020B0604020202020204" pitchFamily="34" charset="0"/>
              </a:rPr>
              <a:t>At the centre of the Wheel is the concept of Power &amp; Control. Even though DA is a complex issue, especially how victims respond to the abuse, the reason and motivation to abuse is very simple – perpetrators of DA want/choose to control another person by exerting power over their victims. </a:t>
            </a:r>
          </a:p>
          <a:p>
            <a:r>
              <a:rPr lang="en-GB" sz="1100" kern="1200" dirty="0">
                <a:solidFill>
                  <a:schemeClr val="tx1"/>
                </a:solidFill>
                <a:effectLst/>
                <a:latin typeface="Arial" panose="020B0604020202020204" pitchFamily="34" charset="0"/>
                <a:ea typeface="+mn-ea"/>
                <a:cs typeface="Arial" panose="020B0604020202020204" pitchFamily="34" charset="0"/>
              </a:rPr>
              <a:t>This part is probably the hardest for people to hear and accept, as we find it very hard to process the fact that humans can be so cruel to each other without an issue forcing the perpetrator to behave this way.</a:t>
            </a:r>
          </a:p>
          <a:p>
            <a:r>
              <a:rPr lang="en-GB" sz="1100" kern="1200" dirty="0">
                <a:solidFill>
                  <a:schemeClr val="tx1"/>
                </a:solidFill>
                <a:effectLst/>
                <a:latin typeface="Arial" panose="020B0604020202020204" pitchFamily="34" charset="0"/>
                <a:ea typeface="+mn-ea"/>
                <a:cs typeface="Arial" panose="020B0604020202020204" pitchFamily="34" charset="0"/>
              </a:rPr>
              <a:t>The “spokes” or tactics of the Wheel show the main ways to coerce and control. Today we will look at all of the main tactics but will concentrate on the Coercion &amp; Threats “spoke”. Coercive Control (CC) underpins DA – in fact DA can’t happen without CC, so perhaps CC should not be a tactic spoke, but in fact the rubber tyre that holds the whole wheel together, facilitating the abusive behaviour more effectively.</a:t>
            </a:r>
          </a:p>
          <a:p>
            <a:r>
              <a:rPr lang="en-GB" sz="1100" kern="1200" dirty="0">
                <a:solidFill>
                  <a:schemeClr val="tx1"/>
                </a:solidFill>
                <a:effectLst/>
                <a:latin typeface="Arial" panose="020B0604020202020204" pitchFamily="34" charset="0"/>
                <a:ea typeface="+mn-ea"/>
                <a:cs typeface="Arial" panose="020B0604020202020204" pitchFamily="34" charset="0"/>
              </a:rPr>
              <a:t>This particular version of the Duluth Power &amp; Control Wheel is the original which focusses on heterosexual intimate relationships, but today we have many different versions, e.g. same-sex relationships, abusing victims who have disabilities, child sex abuse, etc.</a:t>
            </a:r>
          </a:p>
          <a:p>
            <a:br>
              <a:rPr lang="en-GB" sz="1100" kern="1200" dirty="0">
                <a:solidFill>
                  <a:schemeClr val="tx1"/>
                </a:solidFill>
                <a:effectLst/>
                <a:latin typeface="Arial" panose="020B0604020202020204" pitchFamily="34" charset="0"/>
                <a:ea typeface="+mn-ea"/>
                <a:cs typeface="Arial" panose="020B0604020202020204" pitchFamily="34" charset="0"/>
              </a:rPr>
            </a:b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Please see handout for explanations</a:t>
            </a:r>
            <a:r>
              <a:rPr lang="en-GB" sz="1100" b="1" kern="1200" baseline="0" dirty="0">
                <a:solidFill>
                  <a:schemeClr val="tx1"/>
                </a:solidFill>
                <a:effectLst/>
                <a:latin typeface="Arial" panose="020B0604020202020204" pitchFamily="34" charset="0"/>
                <a:ea typeface="+mn-ea"/>
                <a:cs typeface="Arial" panose="020B0604020202020204" pitchFamily="34" charset="0"/>
              </a:rPr>
              <a:t> of abusive behaviour</a:t>
            </a:r>
          </a:p>
          <a:p>
            <a:pPr marL="228600" indent="-228600">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kern="1200" dirty="0">
                <a:solidFill>
                  <a:schemeClr val="tx1"/>
                </a:solidFill>
                <a:effectLst/>
                <a:latin typeface="Arial" panose="020B0604020202020204" pitchFamily="34" charset="0"/>
                <a:ea typeface="+mn-ea"/>
                <a:cs typeface="Arial" panose="020B0604020202020204" pitchFamily="34" charset="0"/>
              </a:rPr>
              <a:t>Please see entrapment process handouts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054619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300"/>
              </a:spcAft>
            </a:pPr>
            <a:r>
              <a:rPr lang="en-US" sz="1800" b="0" dirty="0">
                <a:solidFill>
                  <a:srgbClr val="000000"/>
                </a:solidFill>
                <a:effectLst/>
                <a:latin typeface="Arial" panose="020B0604020202020204" pitchFamily="34" charset="0"/>
                <a:ea typeface="MS Gothic" panose="020B0609070205080204" pitchFamily="49" charset="-128"/>
                <a:cs typeface="Times New Roman" panose="02020603050405020304" pitchFamily="18" charset="0"/>
              </a:rPr>
              <a:t>This slide provides</a:t>
            </a:r>
            <a:r>
              <a:rPr lang="en-US" sz="1800" b="0" dirty="0">
                <a:solidFill>
                  <a:srgbClr val="190D45"/>
                </a:solidFill>
                <a:effectLst/>
                <a:latin typeface="Arial" panose="020B0604020202020204" pitchFamily="34" charset="0"/>
                <a:ea typeface="MS Gothic" panose="020B0609070205080204" pitchFamily="49" charset="-128"/>
                <a:cs typeface="Times New Roman" panose="02020603050405020304" pitchFamily="18" charset="0"/>
              </a:rPr>
              <a:t> a comparison around </a:t>
            </a:r>
            <a:r>
              <a:rPr lang="en-US" sz="1800" b="0" dirty="0" err="1">
                <a:solidFill>
                  <a:srgbClr val="190D45"/>
                </a:solidFill>
                <a:effectLst/>
                <a:latin typeface="Arial" panose="020B0604020202020204" pitchFamily="34" charset="0"/>
                <a:ea typeface="MS Gothic" panose="020B0609070205080204" pitchFamily="49" charset="-128"/>
                <a:cs typeface="Times New Roman" panose="02020603050405020304" pitchFamily="18" charset="0"/>
              </a:rPr>
              <a:t>behaviours</a:t>
            </a:r>
            <a:r>
              <a:rPr lang="en-US" sz="1800" b="0" dirty="0">
                <a:solidFill>
                  <a:srgbClr val="190D45"/>
                </a:solidFill>
                <a:effectLst/>
                <a:latin typeface="Arial" panose="020B0604020202020204" pitchFamily="34" charset="0"/>
                <a:ea typeface="MS Gothic" panose="020B0609070205080204" pitchFamily="49" charset="-128"/>
                <a:cs typeface="Times New Roman" panose="02020603050405020304" pitchFamily="18" charset="0"/>
              </a:rPr>
              <a:t> that happen in safe and unsafe relationships. </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The trainer should explain that the norms and boundaries present in a healthy relationship do not necessarily amount to coercive or controlling behaviour. If necessary, mention name-calling and ask does this occur in a healthy relationship? The probable answer is YES but alone it does not amount to coercion or control unless:</a:t>
            </a:r>
          </a:p>
          <a:p>
            <a:pPr marL="342900" lvl="0" indent="-342900">
              <a:lnSpc>
                <a:spcPct val="150000"/>
              </a:lnSpc>
              <a:spcBef>
                <a:spcPts val="400"/>
              </a:spcBef>
              <a:spcAft>
                <a:spcPts val="400"/>
              </a:spcAft>
              <a:buFont typeface="Symbol" panose="05050102010706020507" pitchFamily="18" charset="2"/>
              <a:buChar char=""/>
              <a:tabLst>
                <a:tab pos="228600" algn="l"/>
              </a:tabLs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the purpose of the name calling may be to oppress or achieve entrapment</a:t>
            </a:r>
          </a:p>
          <a:p>
            <a:pPr marL="342900" lvl="0" indent="-342900">
              <a:lnSpc>
                <a:spcPct val="150000"/>
              </a:lnSpc>
              <a:spcBef>
                <a:spcPts val="400"/>
              </a:spcBef>
              <a:spcAft>
                <a:spcPts val="400"/>
              </a:spcAft>
              <a:buFont typeface="Symbol" panose="05050102010706020507" pitchFamily="18" charset="2"/>
              <a:buChar char=""/>
              <a:tabLst>
                <a:tab pos="228600" algn="l"/>
              </a:tabLs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is to control or degrade</a:t>
            </a:r>
          </a:p>
          <a:p>
            <a:pPr marL="342900" lvl="0" indent="-342900">
              <a:lnSpc>
                <a:spcPct val="150000"/>
              </a:lnSpc>
              <a:spcBef>
                <a:spcPts val="400"/>
              </a:spcBef>
              <a:spcAft>
                <a:spcPts val="400"/>
              </a:spcAft>
              <a:buFont typeface="Symbol" panose="05050102010706020507" pitchFamily="18" charset="2"/>
              <a:buChar char=""/>
              <a:tabLst>
                <a:tab pos="228600" algn="l"/>
              </a:tabLs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is innovative for example, involves personal information about the victim used in such a way as to oppress such as reference to sexually explicit photographs</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Name calling in a coercive and controlling relationship may well be reflected where the perpetrator refers to the victim as ‘bitch’ or ‘slag’ rather than the victim’s name.</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In summary, if rules are present, this is likely to be an indicator of coercive and controlling behaviour and learners should ask questions that help to discover the accompanying threat or actual violence.</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379913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Group</a:t>
            </a:r>
            <a:r>
              <a:rPr lang="en-US" altLang="en-US" sz="1100" b="1" baseline="0" dirty="0">
                <a:latin typeface="Arial" panose="020B0604020202020204" pitchFamily="34" charset="0"/>
                <a:cs typeface="Arial" panose="020B0604020202020204" pitchFamily="34" charset="0"/>
              </a:rPr>
              <a:t> Activity </a:t>
            </a:r>
          </a:p>
          <a:p>
            <a:endParaRPr lang="en-US" altLang="en-US" sz="1100" b="0" dirty="0">
              <a:latin typeface="Arial" panose="020B0604020202020204" pitchFamily="34" charset="0"/>
              <a:cs typeface="Arial" panose="020B0604020202020204" pitchFamily="34" charset="0"/>
            </a:endParaRPr>
          </a:p>
          <a:p>
            <a:r>
              <a:rPr lang="en-US" altLang="en-US" sz="1100" b="0" dirty="0">
                <a:latin typeface="Arial" panose="020B0604020202020204" pitchFamily="34" charset="0"/>
                <a:cs typeface="Arial" panose="020B0604020202020204" pitchFamily="34" charset="0"/>
              </a:rPr>
              <a:t>Reflect on stereotypes – classless society?  </a:t>
            </a:r>
          </a:p>
          <a:p>
            <a:endParaRPr lang="en-US" altLang="en-US" sz="1100" b="0" dirty="0">
              <a:latin typeface="Arial" panose="020B0604020202020204" pitchFamily="34" charset="0"/>
              <a:cs typeface="Arial" panose="020B0604020202020204" pitchFamily="34" charset="0"/>
            </a:endParaRPr>
          </a:p>
          <a:p>
            <a:r>
              <a:rPr lang="en-US" altLang="en-US" sz="1100" b="0" dirty="0">
                <a:latin typeface="Arial" panose="020B0604020202020204" pitchFamily="34" charset="0"/>
                <a:cs typeface="Arial" panose="020B0604020202020204" pitchFamily="34" charset="0"/>
              </a:rPr>
              <a:t>Some woman viewed as middle class and above will not call the police due to position in society, work, humiliation, social standing  etc.</a:t>
            </a:r>
          </a:p>
          <a:p>
            <a:endParaRPr lang="en-US" altLang="en-US" sz="1100" b="0" dirty="0">
              <a:latin typeface="Arial" panose="020B0604020202020204" pitchFamily="34" charset="0"/>
              <a:cs typeface="Arial" panose="020B0604020202020204" pitchFamily="34" charset="0"/>
            </a:endParaRPr>
          </a:p>
          <a:p>
            <a:r>
              <a:rPr lang="en-US" altLang="en-US" sz="1100" b="0" dirty="0">
                <a:latin typeface="Arial" panose="020B0604020202020204" pitchFamily="34" charset="0"/>
                <a:cs typeface="Arial" panose="020B0604020202020204" pitchFamily="34" charset="0"/>
              </a:rPr>
              <a:t>You never know what is happening behind closed doors.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735212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Please</a:t>
            </a:r>
            <a:r>
              <a:rPr lang="en-GB" sz="1100" baseline="0" dirty="0">
                <a:latin typeface="Arial" panose="020B0604020202020204" pitchFamily="34" charset="0"/>
                <a:cs typeface="Arial" panose="020B0604020202020204" pitchFamily="34" charset="0"/>
              </a:rPr>
              <a:t> refer to handout institutional power and control.</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On this handout these are examples from victims and survivors of how, unwittingly and unintentionally, professionals and agencies can further perpetuate DA easily, often just from a simple remark or question. Often these remarks and actions from professionals are in response to the perpetrator’s attempt to manipulate professionals.</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NOTE: with regards to mentioning social services – the law requires professionals to break confidentiality when there is a risk of harm to vulnerable people such as children. However, it’s about HOW the subject is brought up and how victims are informed of actions that need to be taken that is critical here.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0725514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Explain that ‘Leaving’ is a film about the experience of leaving an abusive relationship. One of the most common myths about DA is that the victim chooses to stay with the perpetrator, and Police are often called out to the same names/addresses. The film shows us how difficult a decision/action this is, and more importantly it demonstrates WHY it is so difficult and dangerous. </a:t>
            </a:r>
          </a:p>
          <a:p>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Before showing the film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explain that the process of the victim understanding the abuse and reacting to it can be broken down into 6 stages, and that understanding these 6 stages can also help officers understand why some victims of DA appear to not understand what is happening to them, and therefore how they engage with the Police. By understanding these 6 stages, officers may be better placed to adjust their choice of words and phrases in order to encourage better engagement with the victim. Initially, victims generally move </a:t>
            </a:r>
            <a:r>
              <a:rPr lang="en-GB" sz="1100" b="0" i="0" u="none" strike="noStrike" baseline="0" dirty="0">
                <a:solidFill>
                  <a:srgbClr val="000000"/>
                </a:solidFill>
                <a:latin typeface="Arial" panose="020B0604020202020204" pitchFamily="34" charset="0"/>
                <a:cs typeface="Arial" panose="020B0604020202020204" pitchFamily="34" charset="0"/>
              </a:rPr>
              <a:t>up the stages, but depending on the perpetrator’s actions, the victim can move up and down the 6 stages repeatedly.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Also refer to handout “six stages of Leaving” for additional trainer information on the stages*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Activity 3: Notes:</a:t>
            </a:r>
            <a:r>
              <a:rPr lang="en-GB" sz="1100" b="1" baseline="0" dirty="0">
                <a:latin typeface="Arial" panose="020B0604020202020204" pitchFamily="34" charset="0"/>
                <a:cs typeface="Arial" panose="020B0604020202020204" pitchFamily="34" charset="0"/>
              </a:rPr>
              <a:t> </a:t>
            </a:r>
            <a:r>
              <a:rPr lang="en-GB" sz="1100" i="1" kern="1200" dirty="0">
                <a:solidFill>
                  <a:schemeClr val="tx1"/>
                </a:solidFill>
                <a:effectLst/>
                <a:latin typeface="Arial" panose="020B0604020202020204" pitchFamily="34" charset="0"/>
                <a:ea typeface="+mn-ea"/>
                <a:cs typeface="Arial" panose="020B0604020202020204" pitchFamily="34" charset="0"/>
              </a:rPr>
              <a:t>Trainer to emphasise the fact that, ‘</a:t>
            </a:r>
            <a:r>
              <a:rPr lang="en-GB" sz="1100" b="1" i="1" kern="1200" dirty="0">
                <a:solidFill>
                  <a:schemeClr val="tx1"/>
                </a:solidFill>
                <a:effectLst/>
                <a:latin typeface="Arial" panose="020B0604020202020204" pitchFamily="34" charset="0"/>
                <a:ea typeface="+mn-ea"/>
                <a:cs typeface="Arial" panose="020B0604020202020204" pitchFamily="34" charset="0"/>
              </a:rPr>
              <a:t>Gains</a:t>
            </a:r>
            <a:r>
              <a:rPr lang="en-GB" sz="1100" i="1" kern="1200" dirty="0">
                <a:solidFill>
                  <a:schemeClr val="tx1"/>
                </a:solidFill>
                <a:effectLst/>
                <a:latin typeface="Arial" panose="020B0604020202020204" pitchFamily="34" charset="0"/>
                <a:ea typeface="+mn-ea"/>
                <a:cs typeface="Arial" panose="020B0604020202020204" pitchFamily="34" charset="0"/>
              </a:rPr>
              <a:t>’ are often abstract ideals that are basic human rights that we should all be entitled to, they are difficult to measure and can take a very long time before the survivor recognises achievement. The, ‘</a:t>
            </a:r>
            <a:r>
              <a:rPr lang="en-GB" sz="1100" b="1" i="1" kern="1200" dirty="0">
                <a:solidFill>
                  <a:schemeClr val="tx1"/>
                </a:solidFill>
                <a:effectLst/>
                <a:latin typeface="Arial" panose="020B0604020202020204" pitchFamily="34" charset="0"/>
                <a:ea typeface="+mn-ea"/>
                <a:cs typeface="Arial" panose="020B0604020202020204" pitchFamily="34" charset="0"/>
              </a:rPr>
              <a:t>Losses</a:t>
            </a:r>
            <a:r>
              <a:rPr lang="en-GB" sz="1100" i="1" kern="1200" dirty="0">
                <a:solidFill>
                  <a:schemeClr val="tx1"/>
                </a:solidFill>
                <a:effectLst/>
                <a:latin typeface="Arial" panose="020B0604020202020204" pitchFamily="34" charset="0"/>
                <a:ea typeface="+mn-ea"/>
                <a:cs typeface="Arial" panose="020B0604020202020204" pitchFamily="34" charset="0"/>
              </a:rPr>
              <a:t>’ are more immediate, tangible and measurable, and therefore during the traditional, ’low’ of the third night after leaving the, ’losses’ often carry more weight when decisions are made about whether to return home to the perpetrator.</a:t>
            </a:r>
          </a:p>
          <a:p>
            <a:r>
              <a:rPr lang="en-GB" sz="1100" i="1" kern="1200" dirty="0">
                <a:solidFill>
                  <a:schemeClr val="tx1"/>
                </a:solidFill>
                <a:effectLst/>
                <a:latin typeface="Arial" panose="020B0604020202020204" pitchFamily="34" charset="0"/>
                <a:ea typeface="+mn-ea"/>
                <a:cs typeface="Arial" panose="020B0604020202020204" pitchFamily="34" charset="0"/>
              </a:rPr>
              <a:t> </a:t>
            </a:r>
          </a:p>
          <a:p>
            <a:r>
              <a:rPr lang="en-GB" sz="1100" i="1" kern="1200" dirty="0">
                <a:solidFill>
                  <a:schemeClr val="tx1"/>
                </a:solidFill>
                <a:effectLst/>
                <a:latin typeface="Arial" panose="020B0604020202020204" pitchFamily="34" charset="0"/>
                <a:ea typeface="+mn-ea"/>
                <a:cs typeface="Arial" panose="020B0604020202020204" pitchFamily="34" charset="0"/>
              </a:rPr>
              <a:t>Also some of the others go in both columns, e.g. ‘family’ and ‘safety.’</a:t>
            </a:r>
          </a:p>
          <a:p>
            <a:r>
              <a:rPr lang="en-GB" sz="1100" i="1" kern="1200" dirty="0">
                <a:solidFill>
                  <a:schemeClr val="tx1"/>
                </a:solidFill>
                <a:effectLst/>
                <a:latin typeface="Arial" panose="020B0604020202020204" pitchFamily="34" charset="0"/>
                <a:ea typeface="+mn-ea"/>
                <a:cs typeface="Arial" panose="020B0604020202020204" pitchFamily="34" charset="0"/>
              </a:rPr>
              <a:t> </a:t>
            </a:r>
          </a:p>
          <a:p>
            <a:r>
              <a:rPr lang="en-GB" sz="1100" i="1" kern="1200" dirty="0">
                <a:solidFill>
                  <a:schemeClr val="tx1"/>
                </a:solidFill>
                <a:effectLst/>
                <a:latin typeface="Arial" panose="020B0604020202020204" pitchFamily="34" charset="0"/>
                <a:ea typeface="+mn-ea"/>
                <a:cs typeface="Arial" panose="020B0604020202020204" pitchFamily="34" charset="0"/>
              </a:rPr>
              <a:t>The most common cited reason for women to either leave or return to their partner or children. “I left because I wanted to keep the children safe” or “I stayed because I didn’t want to lose my children” or “I came back because the kids were missing their father.”</a:t>
            </a:r>
          </a:p>
          <a:p>
            <a:r>
              <a:rPr lang="en-GB" sz="1100" i="1" kern="1200" dirty="0">
                <a:solidFill>
                  <a:schemeClr val="tx1"/>
                </a:solidFill>
                <a:effectLst/>
                <a:latin typeface="Arial" panose="020B0604020202020204" pitchFamily="34" charset="0"/>
                <a:ea typeface="+mn-ea"/>
                <a:cs typeface="Arial" panose="020B0604020202020204" pitchFamily="34" charset="0"/>
              </a:rPr>
              <a:t> </a:t>
            </a:r>
          </a:p>
          <a:p>
            <a:r>
              <a:rPr lang="en-GB" sz="1100" i="1" kern="1200" dirty="0">
                <a:solidFill>
                  <a:schemeClr val="tx1"/>
                </a:solidFill>
                <a:effectLst/>
                <a:latin typeface="Arial" panose="020B0604020202020204" pitchFamily="34" charset="0"/>
                <a:ea typeface="+mn-ea"/>
                <a:cs typeface="Arial" panose="020B0604020202020204" pitchFamily="34" charset="0"/>
              </a:rPr>
              <a:t>His is an important issue to consider in terms of loss of</a:t>
            </a:r>
            <a:r>
              <a:rPr lang="en-GB" sz="1100" i="1" kern="1200" baseline="0" dirty="0">
                <a:solidFill>
                  <a:schemeClr val="tx1"/>
                </a:solidFill>
                <a:effectLst/>
                <a:latin typeface="Arial" panose="020B0604020202020204" pitchFamily="34" charset="0"/>
                <a:ea typeface="+mn-ea"/>
                <a:cs typeface="Arial" panose="020B0604020202020204" pitchFamily="34" charset="0"/>
              </a:rPr>
              <a:t> </a:t>
            </a:r>
            <a:r>
              <a:rPr lang="en-GB" sz="1100" i="1" kern="1200" dirty="0">
                <a:solidFill>
                  <a:schemeClr val="tx1"/>
                </a:solidFill>
                <a:effectLst/>
                <a:latin typeface="Arial" panose="020B0604020202020204" pitchFamily="34" charset="0"/>
                <a:ea typeface="+mn-ea"/>
                <a:cs typeface="Arial" panose="020B0604020202020204" pitchFamily="34" charset="0"/>
              </a:rPr>
              <a:t>assets.</a:t>
            </a:r>
          </a:p>
          <a:p>
            <a:r>
              <a:rPr lang="en-GB" sz="1100" i="1" kern="1200" dirty="0">
                <a:solidFill>
                  <a:schemeClr val="tx1"/>
                </a:solidFill>
                <a:effectLst/>
                <a:latin typeface="Arial" panose="020B0604020202020204" pitchFamily="34" charset="0"/>
                <a:ea typeface="+mn-ea"/>
                <a:cs typeface="Arial" panose="020B0604020202020204" pitchFamily="34" charset="0"/>
              </a:rPr>
              <a:t> </a:t>
            </a:r>
          </a:p>
          <a:p>
            <a:r>
              <a:rPr lang="en-GB" sz="1100" i="1" kern="1200" dirty="0">
                <a:solidFill>
                  <a:schemeClr val="tx1"/>
                </a:solidFill>
                <a:effectLst/>
                <a:latin typeface="Arial" panose="020B0604020202020204" pitchFamily="34" charset="0"/>
                <a:ea typeface="+mn-ea"/>
                <a:cs typeface="Arial" panose="020B0604020202020204" pitchFamily="34" charset="0"/>
              </a:rPr>
              <a:t>Important to note issues of same sex relationships,</a:t>
            </a:r>
            <a:r>
              <a:rPr lang="en-GB" sz="1100" i="1" kern="1200" baseline="0" dirty="0">
                <a:solidFill>
                  <a:schemeClr val="tx1"/>
                </a:solidFill>
                <a:effectLst/>
                <a:latin typeface="Arial" panose="020B0604020202020204" pitchFamily="34" charset="0"/>
                <a:ea typeface="+mn-ea"/>
                <a:cs typeface="Arial" panose="020B0604020202020204" pitchFamily="34" charset="0"/>
              </a:rPr>
              <a:t> </a:t>
            </a:r>
            <a:r>
              <a:rPr lang="en-GB" sz="1100" i="1" kern="1200" dirty="0">
                <a:solidFill>
                  <a:schemeClr val="tx1"/>
                </a:solidFill>
                <a:effectLst/>
                <a:latin typeface="Arial" panose="020B0604020202020204" pitchFamily="34" charset="0"/>
                <a:ea typeface="+mn-ea"/>
                <a:cs typeface="Arial" panose="020B0604020202020204" pitchFamily="34" charset="0"/>
              </a:rPr>
              <a:t>language barriers, cultural barriers, losing support</a:t>
            </a:r>
            <a:r>
              <a:rPr lang="en-GB" sz="1100" i="1" kern="1200" baseline="0" dirty="0">
                <a:solidFill>
                  <a:schemeClr val="tx1"/>
                </a:solidFill>
                <a:effectLst/>
                <a:latin typeface="Arial" panose="020B0604020202020204" pitchFamily="34" charset="0"/>
                <a:ea typeface="+mn-ea"/>
                <a:cs typeface="Arial" panose="020B0604020202020204" pitchFamily="34" charset="0"/>
              </a:rPr>
              <a:t> </a:t>
            </a:r>
            <a:r>
              <a:rPr lang="en-GB" sz="1100" i="1" kern="1200" dirty="0">
                <a:solidFill>
                  <a:schemeClr val="tx1"/>
                </a:solidFill>
                <a:effectLst/>
                <a:latin typeface="Arial" panose="020B0604020202020204" pitchFamily="34" charset="0"/>
                <a:ea typeface="+mn-ea"/>
                <a:cs typeface="Arial" panose="020B0604020202020204" pitchFamily="34" charset="0"/>
              </a:rPr>
              <a:t>networks and systems, family and extended family.’</a:t>
            </a:r>
          </a:p>
          <a:p>
            <a:endParaRPr lang="en-GB" sz="1100" i="1" kern="1200" dirty="0">
              <a:solidFill>
                <a:schemeClr val="tx1"/>
              </a:solidFill>
              <a:effectLst/>
              <a:latin typeface="Arial" panose="020B0604020202020204" pitchFamily="34" charset="0"/>
              <a:ea typeface="+mn-ea"/>
              <a:cs typeface="Arial" panose="020B0604020202020204" pitchFamily="34" charset="0"/>
            </a:endParaRPr>
          </a:p>
          <a:p>
            <a:r>
              <a:rPr lang="en-GB" sz="1100" i="0" kern="1200" baseline="0" dirty="0">
                <a:solidFill>
                  <a:schemeClr val="tx1"/>
                </a:solidFill>
                <a:effectLst/>
                <a:latin typeface="Arial" panose="020B0604020202020204" pitchFamily="34" charset="0"/>
                <a:ea typeface="+mn-ea"/>
                <a:cs typeface="Arial" panose="020B0604020202020204" pitchFamily="34" charset="0"/>
              </a:rPr>
              <a:t>Trainer to revisit the Duluth Wheel on Slide 14 and ask the students to provide examples of the tactics on the Duluth wheel that they saw in the video</a:t>
            </a:r>
          </a:p>
          <a:p>
            <a:endParaRPr lang="en-GB" sz="1100" i="1" kern="1200" dirty="0">
              <a:solidFill>
                <a:schemeClr val="tx1"/>
              </a:solidFill>
              <a:effectLst/>
              <a:latin typeface="Arial" panose="020B0604020202020204" pitchFamily="34" charset="0"/>
              <a:ea typeface="+mn-ea"/>
              <a:cs typeface="Arial" panose="020B0604020202020204" pitchFamily="34" charset="0"/>
            </a:endParaRPr>
          </a:p>
          <a:p>
            <a:r>
              <a:rPr lang="en-GB" sz="1100" i="0" kern="1200" baseline="0" dirty="0">
                <a:solidFill>
                  <a:schemeClr val="tx1"/>
                </a:solidFill>
                <a:effectLst/>
                <a:latin typeface="Arial" panose="020B0604020202020204" pitchFamily="34" charset="0"/>
                <a:ea typeface="+mn-ea"/>
                <a:cs typeface="Arial" panose="020B0604020202020204" pitchFamily="34" charset="0"/>
              </a:rPr>
              <a:t>Suggested questions</a:t>
            </a:r>
          </a:p>
          <a:p>
            <a:endParaRPr lang="en-GB" sz="1100" i="0" kern="1200" dirty="0">
              <a:solidFill>
                <a:schemeClr val="tx1"/>
              </a:solidFill>
              <a:effectLst/>
              <a:latin typeface="Arial" panose="020B0604020202020204" pitchFamily="34" charset="0"/>
              <a:ea typeface="+mn-ea"/>
              <a:cs typeface="Arial" panose="020B0604020202020204" pitchFamily="34" charset="0"/>
            </a:endParaRPr>
          </a:p>
          <a:p>
            <a:r>
              <a:rPr lang="en-GB" sz="1100" b="1" i="0" kern="1200" dirty="0">
                <a:solidFill>
                  <a:schemeClr val="tx1"/>
                </a:solidFill>
                <a:effectLst/>
                <a:latin typeface="Arial" panose="020B0604020202020204" pitchFamily="34" charset="0"/>
                <a:ea typeface="+mn-ea"/>
                <a:cs typeface="Arial" panose="020B0604020202020204" pitchFamily="34" charset="0"/>
              </a:rPr>
              <a:t>QTS – what types of abuse</a:t>
            </a:r>
            <a:r>
              <a:rPr lang="en-GB" sz="1100" b="1" i="0" kern="1200" baseline="0" dirty="0">
                <a:solidFill>
                  <a:schemeClr val="tx1"/>
                </a:solidFill>
                <a:effectLst/>
                <a:latin typeface="Arial" panose="020B0604020202020204" pitchFamily="34" charset="0"/>
                <a:ea typeface="+mn-ea"/>
                <a:cs typeface="Arial" panose="020B0604020202020204" pitchFamily="34" charset="0"/>
              </a:rPr>
              <a:t> did you see in the video?</a:t>
            </a:r>
          </a:p>
          <a:p>
            <a:r>
              <a:rPr lang="en-GB" sz="1100" b="1" i="0" kern="1200" baseline="0" dirty="0">
                <a:solidFill>
                  <a:schemeClr val="tx1"/>
                </a:solidFill>
                <a:effectLst/>
                <a:latin typeface="Arial" panose="020B0604020202020204" pitchFamily="34" charset="0"/>
                <a:ea typeface="+mn-ea"/>
                <a:cs typeface="Arial" panose="020B0604020202020204" pitchFamily="34" charset="0"/>
              </a:rPr>
              <a:t>QTS – what coping mechanisms did Helen and Liam use?</a:t>
            </a:r>
          </a:p>
          <a:p>
            <a:endParaRPr lang="en-GB" sz="1100" b="1"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752099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when recording information of an incident rather than saying, ‘the victim won’t leave’ what would be another way to phrase this?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trainer to emphasise the importance</a:t>
            </a:r>
            <a:r>
              <a:rPr lang="en-GB" sz="1100" baseline="0" dirty="0">
                <a:latin typeface="Arial" panose="020B0604020202020204" pitchFamily="34" charset="0"/>
                <a:cs typeface="Arial" panose="020B0604020202020204" pitchFamily="34" charset="0"/>
              </a:rPr>
              <a:t> of presenting the evidence to support the victim. It’s about officers thinking to ask questions differently in order to ascertain the evidence to support the offence. Look out for terms used by victims such as “I have to…….,’ “I must……”</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Other examples –</a:t>
            </a:r>
          </a:p>
          <a:p>
            <a:r>
              <a:rPr kumimoji="0" lang="en-GB" sz="1100" b="0" i="0" u="none" strike="noStrike" kern="1200" cap="none" spc="0" normalizeH="0" baseline="0" noProof="0" dirty="0">
                <a:ln>
                  <a:noFill/>
                </a:ln>
                <a:solidFill>
                  <a:srgbClr val="0070C0"/>
                </a:solidFill>
                <a:effectLst/>
                <a:uLnTx/>
                <a:uFillTx/>
                <a:latin typeface="+mn-lt"/>
                <a:ea typeface="+mn-ea"/>
                <a:cs typeface="+mn-cs"/>
              </a:rPr>
              <a:t>T</a:t>
            </a:r>
            <a:r>
              <a:rPr kumimoji="0" lang="en-GB" sz="1100" b="1" i="0" u="none" strike="noStrike" kern="1200" cap="none" spc="0" normalizeH="0" baseline="0" noProof="0" dirty="0">
                <a:ln>
                  <a:noFill/>
                </a:ln>
                <a:solidFill>
                  <a:srgbClr val="0070C0"/>
                </a:solidFill>
                <a:effectLst/>
                <a:uLnTx/>
                <a:uFillTx/>
                <a:latin typeface="+mn-lt"/>
                <a:ea typeface="+mn-ea"/>
                <a:cs typeface="+mn-cs"/>
              </a:rPr>
              <a:t>he victim has mental health issues</a:t>
            </a:r>
          </a:p>
          <a:p>
            <a:pPr marL="0" marR="0" lvl="0" indent="0" algn="ctr" defTabSz="914400" rtl="0" eaLnBrk="1" fontAlgn="auto" latinLnBrk="0" hangingPunct="1">
              <a:lnSpc>
                <a:spcPct val="90000"/>
              </a:lnSpc>
              <a:spcBef>
                <a:spcPts val="1000"/>
              </a:spcBef>
              <a:spcAft>
                <a:spcPts val="0"/>
              </a:spcAft>
              <a:buClrTx/>
              <a:buSzTx/>
              <a:buFont typeface="Wingdings" panose="05000000000000000000" pitchFamily="2" charset="2"/>
              <a:buNone/>
              <a:tabLst/>
              <a:defRPr/>
            </a:pPr>
            <a:r>
              <a:rPr kumimoji="0" lang="en-GB" sz="1100" b="0" i="0" u="none" strike="noStrike" kern="1200" cap="none" spc="0" normalizeH="0" baseline="0" noProof="0" dirty="0">
                <a:ln>
                  <a:noFill/>
                </a:ln>
                <a:solidFill>
                  <a:sysClr val="windowText" lastClr="000000"/>
                </a:solidFill>
                <a:effectLst/>
                <a:uLnTx/>
                <a:uFillTx/>
                <a:latin typeface="+mn-lt"/>
                <a:ea typeface="+mn-ea"/>
                <a:cs typeface="+mn-cs"/>
              </a:rPr>
              <a:t>The perpetrator is alleging that the victim has mental health issues but there is no medical evidence to support this</a:t>
            </a:r>
          </a:p>
          <a:p>
            <a:pPr marL="0" marR="0" lvl="0" indent="0" algn="l" defTabSz="914400" rtl="0" eaLnBrk="1" fontAlgn="auto" latinLnBrk="0" hangingPunct="1">
              <a:lnSpc>
                <a:spcPct val="90000"/>
              </a:lnSpc>
              <a:spcBef>
                <a:spcPts val="1000"/>
              </a:spcBef>
              <a:spcAft>
                <a:spcPts val="0"/>
              </a:spcAft>
              <a:buClrTx/>
              <a:buSzTx/>
              <a:buFont typeface="Wingdings" panose="05000000000000000000" pitchFamily="2" charset="2"/>
              <a:buNone/>
              <a:tabLst/>
              <a:defRPr/>
            </a:pPr>
            <a:r>
              <a:rPr kumimoji="0" lang="en-GB" sz="1100" b="1" i="0" u="none" strike="noStrike" kern="1200" cap="none" spc="0" normalizeH="0" baseline="0" noProof="0" dirty="0">
                <a:ln>
                  <a:noFill/>
                </a:ln>
                <a:solidFill>
                  <a:srgbClr val="0070C0"/>
                </a:solidFill>
                <a:effectLst/>
                <a:uLnTx/>
                <a:uFillTx/>
                <a:latin typeface="+mn-lt"/>
                <a:ea typeface="+mn-ea"/>
                <a:cs typeface="+mn-cs"/>
              </a:rPr>
              <a:t>Both the parties are equally abusive</a:t>
            </a:r>
          </a:p>
          <a:p>
            <a:pPr marL="0" marR="0" lvl="0" indent="0" algn="l" defTabSz="914400" rtl="0" eaLnBrk="1" fontAlgn="auto" latinLnBrk="0" hangingPunct="1">
              <a:lnSpc>
                <a:spcPct val="90000"/>
              </a:lnSpc>
              <a:spcBef>
                <a:spcPts val="1000"/>
              </a:spcBef>
              <a:spcAft>
                <a:spcPts val="0"/>
              </a:spcAft>
              <a:buClrTx/>
              <a:buSzTx/>
              <a:buFont typeface="Wingdings" panose="05000000000000000000" pitchFamily="2" charset="2"/>
              <a:buNone/>
              <a:tabLst/>
              <a:defRPr/>
            </a:pPr>
            <a:r>
              <a:rPr kumimoji="0" lang="en-GB" sz="1100" b="1" i="0" u="none" strike="noStrike" kern="1200" cap="none" spc="0" normalizeH="0" baseline="0" noProof="0" dirty="0">
                <a:ln>
                  <a:noFill/>
                </a:ln>
                <a:solidFill>
                  <a:srgbClr val="0070C0"/>
                </a:solidFill>
                <a:effectLst/>
                <a:uLnTx/>
                <a:uFillTx/>
                <a:latin typeface="+mn-lt"/>
                <a:ea typeface="+mn-ea"/>
                <a:cs typeface="+mn-cs"/>
              </a:rPr>
              <a:t>          </a:t>
            </a:r>
            <a:r>
              <a:rPr kumimoji="0" lang="en-GB" sz="1100" b="0" i="0" u="none" strike="noStrike" kern="1200" cap="none" spc="0" normalizeH="0" baseline="0" noProof="0" dirty="0">
                <a:ln>
                  <a:noFill/>
                </a:ln>
                <a:solidFill>
                  <a:sysClr val="windowText" lastClr="000000"/>
                </a:solidFill>
                <a:effectLst/>
                <a:uLnTx/>
                <a:uFillTx/>
                <a:latin typeface="+mn-lt"/>
                <a:ea typeface="+mn-ea"/>
                <a:cs typeface="+mn-cs"/>
              </a:rPr>
              <a:t>Both parties are making allegations of abuse but I have investigated the history of the relationship and discovered that….    Is the primary abuser</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ysClr val="windowText" lastClr="000000"/>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rgbClr val="0070C0"/>
                </a:solidFill>
                <a:effectLst/>
                <a:uLnTx/>
                <a:uFillTx/>
                <a:latin typeface="+mn-lt"/>
                <a:ea typeface="+mn-ea"/>
                <a:cs typeface="+mn-cs"/>
              </a:rPr>
              <a:t>This is just a dispute of child contact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ysClr val="windowText" lastClr="000000"/>
                </a:solidFill>
                <a:effectLst/>
                <a:uLnTx/>
                <a:uFillTx/>
                <a:latin typeface="+mn-lt"/>
                <a:ea typeface="+mn-ea"/>
                <a:cs typeface="+mn-cs"/>
              </a:rPr>
              <a:t>It appears child contact is being used as a means to monitor and control the victim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ysClr val="windowText" lastClr="000000"/>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ysClr val="windowText" lastClr="000000"/>
                </a:solidFill>
                <a:effectLst/>
                <a:uLnTx/>
                <a:uFillTx/>
                <a:latin typeface="+mn-lt"/>
                <a:ea typeface="+mn-ea"/>
                <a:cs typeface="+mn-cs"/>
              </a:rPr>
              <a:t>It is beneficial for an Officer to finish an interaction with a victim on a positive note. </a:t>
            </a:r>
            <a:r>
              <a:rPr kumimoji="0" lang="en-GB" sz="1100" b="0" i="0" u="none" strike="noStrike" kern="1200" cap="none" spc="0" normalizeH="0" baseline="0" noProof="0" dirty="0" err="1">
                <a:ln>
                  <a:noFill/>
                </a:ln>
                <a:solidFill>
                  <a:sysClr val="windowText" lastClr="000000"/>
                </a:solidFill>
                <a:effectLst/>
                <a:uLnTx/>
                <a:uFillTx/>
                <a:latin typeface="+mn-lt"/>
                <a:ea typeface="+mn-ea"/>
                <a:cs typeface="+mn-cs"/>
              </a:rPr>
              <a:t>Eg</a:t>
            </a:r>
            <a:r>
              <a:rPr kumimoji="0" lang="en-GB" sz="1100" b="0" i="0" u="none" strike="noStrike" kern="1200" cap="none" spc="0" normalizeH="0" baseline="0" noProof="0" dirty="0">
                <a:ln>
                  <a:noFill/>
                </a:ln>
                <a:solidFill>
                  <a:sysClr val="windowText" lastClr="000000"/>
                </a:solidFill>
                <a:effectLst/>
                <a:uLnTx/>
                <a:uFillTx/>
                <a:latin typeface="+mn-lt"/>
                <a:ea typeface="+mn-ea"/>
                <a:cs typeface="+mn-cs"/>
              </a:rPr>
              <a:t>, “you did the right thing in ringing us…..”</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800" b="0" i="0" u="none" strike="noStrike" kern="1200" cap="none" spc="0" normalizeH="0" baseline="0" noProof="0" dirty="0">
              <a:ln>
                <a:noFill/>
              </a:ln>
              <a:solidFill>
                <a:sysClr val="windowText" lastClr="000000"/>
              </a:solidFill>
              <a:effectLst/>
              <a:uLnTx/>
              <a:uFillTx/>
              <a:latin typeface="+mn-lt"/>
              <a:ea typeface="+mn-ea"/>
              <a:cs typeface="+mn-cs"/>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056037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35852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269507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56117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01478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26713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71707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59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336012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56302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49168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605809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997331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10474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6027830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pn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9.pn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Ft96YqHihz4"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1.xml.rels><?xml version="1.0" encoding="UTF-8" standalone="yes"?>
<Relationships xmlns="http://schemas.openxmlformats.org/package/2006/relationships"><Relationship Id="rId3" Type="http://schemas.openxmlformats.org/officeDocument/2006/relationships/hyperlink" Target="http://www.welshwomensaid.org.uk/"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hyperlink" Target="http://livefearfree.gov.wales/" TargetMode="External"/><Relationship Id="rId4" Type="http://schemas.openxmlformats.org/officeDocument/2006/relationships/hyperlink" Target="http://www.mensadviceline.org.u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Coercive</a:t>
            </a:r>
            <a:r>
              <a:rPr kumimoji="0" lang="en-GB" sz="3500" b="1" i="0" u="none" strike="noStrike" kern="1200" cap="none" spc="0" normalizeH="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 Control</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493826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rgbClr val="002060"/>
          </a:solidFill>
        </p:spPr>
        <p:txBody>
          <a:bodyPr wrap="square" rtlCol="0">
            <a:spAutoFit/>
          </a:bodyPr>
          <a:lstStyle/>
          <a:p>
            <a:pPr algn="ctr"/>
            <a:r>
              <a:rPr lang="en-GB" sz="3600" b="1" dirty="0">
                <a:solidFill>
                  <a:schemeClr val="bg1"/>
                </a:solidFill>
              </a:rPr>
              <a:t>Defining Coercive Control</a:t>
            </a:r>
          </a:p>
        </p:txBody>
      </p:sp>
      <p:pic>
        <p:nvPicPr>
          <p:cNvPr id="4" name="Picture 3"/>
          <p:cNvPicPr>
            <a:picLocks noChangeAspect="1"/>
          </p:cNvPicPr>
          <p:nvPr/>
        </p:nvPicPr>
        <p:blipFill rotWithShape="1">
          <a:blip r:embed="rId3"/>
          <a:srcRect b="18417"/>
          <a:stretch/>
        </p:blipFill>
        <p:spPr>
          <a:xfrm>
            <a:off x="3289110" y="4604820"/>
            <a:ext cx="5753010" cy="1459466"/>
          </a:xfrm>
          <a:prstGeom prst="rect">
            <a:avLst/>
          </a:prstGeom>
        </p:spPr>
      </p:pic>
      <p:graphicFrame>
        <p:nvGraphicFramePr>
          <p:cNvPr id="5" name="Diagram 4"/>
          <p:cNvGraphicFramePr/>
          <p:nvPr>
            <p:extLst>
              <p:ext uri="{D42A27DB-BD31-4B8C-83A1-F6EECF244321}">
                <p14:modId xmlns:p14="http://schemas.microsoft.com/office/powerpoint/2010/main" val="2439360441"/>
              </p:ext>
            </p:extLst>
          </p:nvPr>
        </p:nvGraphicFramePr>
        <p:xfrm>
          <a:off x="559640" y="1044022"/>
          <a:ext cx="10833741" cy="3364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6979" y="302437"/>
            <a:ext cx="10863618" cy="646331"/>
          </a:xfrm>
          <a:prstGeom prst="rect">
            <a:avLst/>
          </a:prstGeom>
          <a:solidFill>
            <a:srgbClr val="002060"/>
          </a:solidFill>
        </p:spPr>
        <p:txBody>
          <a:bodyPr wrap="square" rtlCol="0">
            <a:spAutoFit/>
          </a:bodyPr>
          <a:lstStyle/>
          <a:p>
            <a:pPr algn="ctr"/>
            <a:r>
              <a:rPr lang="en-GB" sz="3600" b="1" dirty="0">
                <a:solidFill>
                  <a:schemeClr val="bg1"/>
                </a:solidFill>
              </a:rPr>
              <a:t>Why it Matters?</a:t>
            </a:r>
          </a:p>
        </p:txBody>
      </p:sp>
      <p:graphicFrame>
        <p:nvGraphicFramePr>
          <p:cNvPr id="2" name="Diagram 1"/>
          <p:cNvGraphicFramePr/>
          <p:nvPr>
            <p:extLst>
              <p:ext uri="{D42A27DB-BD31-4B8C-83A1-F6EECF244321}">
                <p14:modId xmlns:p14="http://schemas.microsoft.com/office/powerpoint/2010/main" val="1297454893"/>
              </p:ext>
            </p:extLst>
          </p:nvPr>
        </p:nvGraphicFramePr>
        <p:xfrm>
          <a:off x="548640" y="948768"/>
          <a:ext cx="1140679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333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AC21F34-4BE0-4EDF-BB43-6416894AFEB2}"/>
                                            </p:graphicEl>
                                          </p:spTgt>
                                        </p:tgtEl>
                                        <p:attrNameLst>
                                          <p:attrName>style.visibility</p:attrName>
                                        </p:attrNameLst>
                                      </p:cBhvr>
                                      <p:to>
                                        <p:strVal val="visible"/>
                                      </p:to>
                                    </p:set>
                                    <p:animEffect transition="in" filter="fade">
                                      <p:cBhvr>
                                        <p:cTn id="7" dur="500"/>
                                        <p:tgtEl>
                                          <p:spTgt spid="2">
                                            <p:graphicEl>
                                              <a:dgm id="{CAC21F34-4BE0-4EDF-BB43-6416894AFE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E82D6F2-924C-4370-9FA0-95414BCF3128}"/>
                                            </p:graphicEl>
                                          </p:spTgt>
                                        </p:tgtEl>
                                        <p:attrNameLst>
                                          <p:attrName>style.visibility</p:attrName>
                                        </p:attrNameLst>
                                      </p:cBhvr>
                                      <p:to>
                                        <p:strVal val="visible"/>
                                      </p:to>
                                    </p:set>
                                    <p:animEffect transition="in" filter="fade">
                                      <p:cBhvr>
                                        <p:cTn id="12" dur="500"/>
                                        <p:tgtEl>
                                          <p:spTgt spid="2">
                                            <p:graphicEl>
                                              <a:dgm id="{EE82D6F2-924C-4370-9FA0-95414BCF31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DAF406-4AC8-4270-A512-7A6397BEB340}"/>
                                            </p:graphicEl>
                                          </p:spTgt>
                                        </p:tgtEl>
                                        <p:attrNameLst>
                                          <p:attrName>style.visibility</p:attrName>
                                        </p:attrNameLst>
                                      </p:cBhvr>
                                      <p:to>
                                        <p:strVal val="visible"/>
                                      </p:to>
                                    </p:set>
                                    <p:animEffect transition="in" filter="fade">
                                      <p:cBhvr>
                                        <p:cTn id="15" dur="500"/>
                                        <p:tgtEl>
                                          <p:spTgt spid="2">
                                            <p:graphicEl>
                                              <a:dgm id="{4FDAF406-4AC8-4270-A512-7A6397BEB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94191" y="1782947"/>
            <a:ext cx="2256910" cy="360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1348" y="302437"/>
            <a:ext cx="10339753" cy="646331"/>
          </a:xfrm>
          <a:prstGeom prst="rect">
            <a:avLst/>
          </a:prstGeom>
          <a:solidFill>
            <a:srgbClr val="002060"/>
          </a:solidFill>
        </p:spPr>
        <p:txBody>
          <a:bodyPr wrap="square" rtlCol="0">
            <a:spAutoFit/>
          </a:bodyPr>
          <a:lstStyle/>
          <a:p>
            <a:pPr algn="ctr"/>
            <a:r>
              <a:rPr lang="en-GB" sz="3600" b="1" dirty="0">
                <a:solidFill>
                  <a:schemeClr val="bg1"/>
                </a:solidFill>
              </a:rPr>
              <a:t>Section 76 Serious Crime Act 2015</a:t>
            </a:r>
          </a:p>
        </p:txBody>
      </p:sp>
      <p:sp>
        <p:nvSpPr>
          <p:cNvPr id="4" name="Horizontal Scroll 3"/>
          <p:cNvSpPr/>
          <p:nvPr/>
        </p:nvSpPr>
        <p:spPr>
          <a:xfrm>
            <a:off x="1364567" y="1238662"/>
            <a:ext cx="7357403" cy="4445391"/>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5761" y="196949"/>
            <a:ext cx="11479236" cy="1097280"/>
          </a:xfrm>
          <a:solidFill>
            <a:srgbClr val="002060"/>
          </a:solidFill>
        </p:spPr>
        <p:txBody>
          <a:bodyPr>
            <a:normAutofit fontScale="90000"/>
          </a:bodyPr>
          <a:lstStyle/>
          <a:p>
            <a:pPr marL="457200" marR="0" lvl="1" indent="0" algn="ctr" defTabSz="914400" rtl="0" eaLnBrk="1" fontAlgn="auto" latinLnBrk="0" hangingPunct="1">
              <a:lnSpc>
                <a:spcPct val="90000"/>
              </a:lnSpc>
              <a:spcBef>
                <a:spcPts val="500"/>
              </a:spcBef>
              <a:spcAft>
                <a:spcPts val="0"/>
              </a:spcAft>
              <a:tabLst/>
              <a:defRPr/>
            </a:pPr>
            <a:r>
              <a:rPr lang="en-GB" sz="4000" b="1" kern="1200" dirty="0">
                <a:solidFill>
                  <a:schemeClr val="bg1"/>
                </a:solidFill>
                <a:latin typeface="+mn-lt"/>
                <a:cs typeface="Arial" panose="020B0604020202020204" pitchFamily="34" charset="0"/>
              </a:rPr>
              <a:t>“Controlling or Coercive Behaviour in an Intimate </a:t>
            </a:r>
            <a:br>
              <a:rPr lang="en-GB" sz="4000" b="1" kern="1200" dirty="0">
                <a:solidFill>
                  <a:schemeClr val="bg1"/>
                </a:solidFill>
                <a:latin typeface="+mn-lt"/>
                <a:cs typeface="Arial" panose="020B0604020202020204" pitchFamily="34" charset="0"/>
              </a:rPr>
            </a:br>
            <a:r>
              <a:rPr lang="en-GB" sz="4000" b="1" kern="1200" dirty="0">
                <a:solidFill>
                  <a:schemeClr val="bg1"/>
                </a:solidFill>
                <a:latin typeface="+mn-lt"/>
                <a:cs typeface="Arial" panose="020B0604020202020204" pitchFamily="34" charset="0"/>
              </a:rPr>
              <a:t>or Family Relationship”</a:t>
            </a:r>
            <a:br>
              <a:rPr lang="en-GB" sz="3200" kern="1200" dirty="0">
                <a:latin typeface="Arial" panose="020B0604020202020204" pitchFamily="34" charset="0"/>
                <a:cs typeface="Arial" panose="020B0604020202020204" pitchFamily="34" charset="0"/>
              </a:rPr>
            </a:br>
            <a:endParaRPr lang="en-GB" dirty="0"/>
          </a:p>
        </p:txBody>
      </p:sp>
      <p:graphicFrame>
        <p:nvGraphicFramePr>
          <p:cNvPr id="5" name="Diagram 4"/>
          <p:cNvGraphicFramePr/>
          <p:nvPr>
            <p:extLst>
              <p:ext uri="{D42A27DB-BD31-4B8C-83A1-F6EECF244321}">
                <p14:modId xmlns:p14="http://schemas.microsoft.com/office/powerpoint/2010/main" val="297206177"/>
              </p:ext>
            </p:extLst>
          </p:nvPr>
        </p:nvGraphicFramePr>
        <p:xfrm>
          <a:off x="582046" y="942535"/>
          <a:ext cx="10489227" cy="5317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411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B6A4DAD-5543-4078-B92A-303CE2847B65}"/>
                                            </p:graphicEl>
                                          </p:spTgt>
                                        </p:tgtEl>
                                        <p:attrNameLst>
                                          <p:attrName>style.visibility</p:attrName>
                                        </p:attrNameLst>
                                      </p:cBhvr>
                                      <p:to>
                                        <p:strVal val="visible"/>
                                      </p:to>
                                    </p:set>
                                    <p:animEffect transition="in" filter="fade">
                                      <p:cBhvr>
                                        <p:cTn id="7" dur="500"/>
                                        <p:tgtEl>
                                          <p:spTgt spid="5">
                                            <p:graphicEl>
                                              <a:dgm id="{CB6A4DAD-5543-4078-B92A-303CE2847B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68E8A71-B3DE-4B9B-967E-33090439A307}"/>
                                            </p:graphicEl>
                                          </p:spTgt>
                                        </p:tgtEl>
                                        <p:attrNameLst>
                                          <p:attrName>style.visibility</p:attrName>
                                        </p:attrNameLst>
                                      </p:cBhvr>
                                      <p:to>
                                        <p:strVal val="visible"/>
                                      </p:to>
                                    </p:set>
                                    <p:animEffect transition="in" filter="fade">
                                      <p:cBhvr>
                                        <p:cTn id="12" dur="500"/>
                                        <p:tgtEl>
                                          <p:spTgt spid="5">
                                            <p:graphicEl>
                                              <a:dgm id="{D68E8A71-B3DE-4B9B-967E-33090439A30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BE265A53-2AA8-4F0D-8314-320A3229ED09}"/>
                                            </p:graphicEl>
                                          </p:spTgt>
                                        </p:tgtEl>
                                        <p:attrNameLst>
                                          <p:attrName>style.visibility</p:attrName>
                                        </p:attrNameLst>
                                      </p:cBhvr>
                                      <p:to>
                                        <p:strVal val="visible"/>
                                      </p:to>
                                    </p:set>
                                    <p:animEffect transition="in" filter="fade">
                                      <p:cBhvr>
                                        <p:cTn id="15" dur="500"/>
                                        <p:tgtEl>
                                          <p:spTgt spid="5">
                                            <p:graphicEl>
                                              <a:dgm id="{BE265A53-2AA8-4F0D-8314-320A3229ED0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1C8B7441-8575-478B-88ED-CF88E096C903}"/>
                                            </p:graphicEl>
                                          </p:spTgt>
                                        </p:tgtEl>
                                        <p:attrNameLst>
                                          <p:attrName>style.visibility</p:attrName>
                                        </p:attrNameLst>
                                      </p:cBhvr>
                                      <p:to>
                                        <p:strVal val="visible"/>
                                      </p:to>
                                    </p:set>
                                    <p:animEffect transition="in" filter="fade">
                                      <p:cBhvr>
                                        <p:cTn id="20" dur="500"/>
                                        <p:tgtEl>
                                          <p:spTgt spid="5">
                                            <p:graphicEl>
                                              <a:dgm id="{1C8B7441-8575-478B-88ED-CF88E096C9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0AA13F5E-D4BC-4D58-85EC-10845556F626}"/>
                                            </p:graphicEl>
                                          </p:spTgt>
                                        </p:tgtEl>
                                        <p:attrNameLst>
                                          <p:attrName>style.visibility</p:attrName>
                                        </p:attrNameLst>
                                      </p:cBhvr>
                                      <p:to>
                                        <p:strVal val="visible"/>
                                      </p:to>
                                    </p:set>
                                    <p:animEffect transition="in" filter="fade">
                                      <p:cBhvr>
                                        <p:cTn id="23" dur="500"/>
                                        <p:tgtEl>
                                          <p:spTgt spid="5">
                                            <p:graphicEl>
                                              <a:dgm id="{0AA13F5E-D4BC-4D58-85EC-10845556F62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F7965542-BC3C-4445-AC8D-3F617D11E956}"/>
                                            </p:graphicEl>
                                          </p:spTgt>
                                        </p:tgtEl>
                                        <p:attrNameLst>
                                          <p:attrName>style.visibility</p:attrName>
                                        </p:attrNameLst>
                                      </p:cBhvr>
                                      <p:to>
                                        <p:strVal val="visible"/>
                                      </p:to>
                                    </p:set>
                                    <p:animEffect transition="in" filter="fade">
                                      <p:cBhvr>
                                        <p:cTn id="28" dur="500"/>
                                        <p:tgtEl>
                                          <p:spTgt spid="5">
                                            <p:graphicEl>
                                              <a:dgm id="{F7965542-BC3C-4445-AC8D-3F617D11E95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35636D8-B081-4091-B565-16C3515E75AB}"/>
                                            </p:graphicEl>
                                          </p:spTgt>
                                        </p:tgtEl>
                                        <p:attrNameLst>
                                          <p:attrName>style.visibility</p:attrName>
                                        </p:attrNameLst>
                                      </p:cBhvr>
                                      <p:to>
                                        <p:strVal val="visible"/>
                                      </p:to>
                                    </p:set>
                                    <p:animEffect transition="in" filter="fade">
                                      <p:cBhvr>
                                        <p:cTn id="31" dur="500"/>
                                        <p:tgtEl>
                                          <p:spTgt spid="5">
                                            <p:graphicEl>
                                              <a:dgm id="{B35636D8-B081-4091-B565-16C3515E75A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589599AE-40BC-45C0-A88D-2E9BF502F514}"/>
                                            </p:graphicEl>
                                          </p:spTgt>
                                        </p:tgtEl>
                                        <p:attrNameLst>
                                          <p:attrName>style.visibility</p:attrName>
                                        </p:attrNameLst>
                                      </p:cBhvr>
                                      <p:to>
                                        <p:strVal val="visible"/>
                                      </p:to>
                                    </p:set>
                                    <p:animEffect transition="in" filter="fade">
                                      <p:cBhvr>
                                        <p:cTn id="36" dur="500"/>
                                        <p:tgtEl>
                                          <p:spTgt spid="5">
                                            <p:graphicEl>
                                              <a:dgm id="{589599AE-40BC-45C0-A88D-2E9BF502F51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417C7535-6FAE-4A84-9B6F-0BE24BCE3AA2}"/>
                                            </p:graphicEl>
                                          </p:spTgt>
                                        </p:tgtEl>
                                        <p:attrNameLst>
                                          <p:attrName>style.visibility</p:attrName>
                                        </p:attrNameLst>
                                      </p:cBhvr>
                                      <p:to>
                                        <p:strVal val="visible"/>
                                      </p:to>
                                    </p:set>
                                    <p:animEffect transition="in" filter="fade">
                                      <p:cBhvr>
                                        <p:cTn id="39" dur="500"/>
                                        <p:tgtEl>
                                          <p:spTgt spid="5">
                                            <p:graphicEl>
                                              <a:dgm id="{417C7535-6FAE-4A84-9B6F-0BE24BCE3A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199" y="212728"/>
            <a:ext cx="10515600" cy="521979"/>
          </a:xfrm>
          <a:solidFill>
            <a:srgbClr val="002060"/>
          </a:solidFill>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701420" y="797257"/>
            <a:ext cx="8789158"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748927342"/>
              </p:ext>
            </p:extLst>
          </p:nvPr>
        </p:nvGraphicFramePr>
        <p:xfrm>
          <a:off x="551027" y="1527107"/>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rgbClr val="002060"/>
          </a:solidFill>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3960732"/>
            <a:ext cx="1059760" cy="1485557"/>
          </a:xfrm>
          <a:prstGeom prst="rect">
            <a:avLst/>
          </a:prstGeom>
        </p:spPr>
      </p:pic>
      <p:sp>
        <p:nvSpPr>
          <p:cNvPr id="2" name="Down Arrow Callout 1"/>
          <p:cNvSpPr/>
          <p:nvPr/>
        </p:nvSpPr>
        <p:spPr>
          <a:xfrm>
            <a:off x="2019868" y="1108266"/>
            <a:ext cx="8097102" cy="8188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2354144225"/>
              </p:ext>
            </p:extLst>
          </p:nvPr>
        </p:nvGraphicFramePr>
        <p:xfrm>
          <a:off x="404392" y="0"/>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Wave 6"/>
          <p:cNvSpPr/>
          <p:nvPr/>
        </p:nvSpPr>
        <p:spPr>
          <a:xfrm>
            <a:off x="404392" y="3983287"/>
            <a:ext cx="9212238" cy="1542197"/>
          </a:xfrm>
          <a:prstGeom prst="wav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Incidents may seem innocent in isolation but it is the cumulative impact on the victim</a:t>
            </a:r>
          </a:p>
        </p:txBody>
      </p:sp>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7D82E25-68C8-4DAE-B48A-2E287FFD925D}"/>
                                            </p:graphicEl>
                                          </p:spTgt>
                                        </p:tgtEl>
                                        <p:attrNameLst>
                                          <p:attrName>style.visibility</p:attrName>
                                        </p:attrNameLst>
                                      </p:cBhvr>
                                      <p:to>
                                        <p:strVal val="visible"/>
                                      </p:to>
                                    </p:set>
                                    <p:animEffect transition="in" filter="fade">
                                      <p:cBhvr>
                                        <p:cTn id="12" dur="500"/>
                                        <p:tgtEl>
                                          <p:spTgt spid="6">
                                            <p:graphicEl>
                                              <a:dgm id="{07D82E25-68C8-4DAE-B48A-2E287FFD925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B7B6B7B-1033-48D6-AD4B-C09207AF618F}"/>
                                            </p:graphicEl>
                                          </p:spTgt>
                                        </p:tgtEl>
                                        <p:attrNameLst>
                                          <p:attrName>style.visibility</p:attrName>
                                        </p:attrNameLst>
                                      </p:cBhvr>
                                      <p:to>
                                        <p:strVal val="visible"/>
                                      </p:to>
                                    </p:set>
                                    <p:animEffect transition="in" filter="fade">
                                      <p:cBhvr>
                                        <p:cTn id="17" dur="500"/>
                                        <p:tgtEl>
                                          <p:spTgt spid="6">
                                            <p:graphicEl>
                                              <a:dgm id="{8B7B6B7B-1033-48D6-AD4B-C09207AF618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65960839-F50C-41B3-A46C-2F1000A7FFF1}"/>
                                            </p:graphicEl>
                                          </p:spTgt>
                                        </p:tgtEl>
                                        <p:attrNameLst>
                                          <p:attrName>style.visibility</p:attrName>
                                        </p:attrNameLst>
                                      </p:cBhvr>
                                      <p:to>
                                        <p:strVal val="visible"/>
                                      </p:to>
                                    </p:set>
                                    <p:animEffect transition="in" filter="fade">
                                      <p:cBhvr>
                                        <p:cTn id="20" dur="500"/>
                                        <p:tgtEl>
                                          <p:spTgt spid="6">
                                            <p:graphicEl>
                                              <a:dgm id="{65960839-F50C-41B3-A46C-2F1000A7FFF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51BC726-2EB4-4BE1-9064-2AA0E656919E}"/>
                                            </p:graphicEl>
                                          </p:spTgt>
                                        </p:tgtEl>
                                        <p:attrNameLst>
                                          <p:attrName>style.visibility</p:attrName>
                                        </p:attrNameLst>
                                      </p:cBhvr>
                                      <p:to>
                                        <p:strVal val="visible"/>
                                      </p:to>
                                    </p:set>
                                    <p:animEffect transition="in" filter="fade">
                                      <p:cBhvr>
                                        <p:cTn id="25" dur="500"/>
                                        <p:tgtEl>
                                          <p:spTgt spid="6">
                                            <p:graphicEl>
                                              <a:dgm id="{251BC726-2EB4-4BE1-9064-2AA0E656919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B0224E95-DA86-484E-9A7D-45126306BCBD}"/>
                                            </p:graphicEl>
                                          </p:spTgt>
                                        </p:tgtEl>
                                        <p:attrNameLst>
                                          <p:attrName>style.visibility</p:attrName>
                                        </p:attrNameLst>
                                      </p:cBhvr>
                                      <p:to>
                                        <p:strVal val="visible"/>
                                      </p:to>
                                    </p:set>
                                    <p:animEffect transition="in" filter="fade">
                                      <p:cBhvr>
                                        <p:cTn id="28" dur="500"/>
                                        <p:tgtEl>
                                          <p:spTgt spid="6">
                                            <p:graphicEl>
                                              <a:dgm id="{B0224E95-DA86-484E-9A7D-45126306BCB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3A34299E-49DD-45E1-A035-476CDFF99E9A}"/>
                                            </p:graphicEl>
                                          </p:spTgt>
                                        </p:tgtEl>
                                        <p:attrNameLst>
                                          <p:attrName>style.visibility</p:attrName>
                                        </p:attrNameLst>
                                      </p:cBhvr>
                                      <p:to>
                                        <p:strVal val="visible"/>
                                      </p:to>
                                    </p:set>
                                    <p:animEffect transition="in" filter="fade">
                                      <p:cBhvr>
                                        <p:cTn id="33" dur="500"/>
                                        <p:tgtEl>
                                          <p:spTgt spid="6">
                                            <p:graphicEl>
                                              <a:dgm id="{3A34299E-49DD-45E1-A035-476CDFF99E9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D533AF66-1B87-4FAB-97F5-FE225DAD61BB}"/>
                                            </p:graphicEl>
                                          </p:spTgt>
                                        </p:tgtEl>
                                        <p:attrNameLst>
                                          <p:attrName>style.visibility</p:attrName>
                                        </p:attrNameLst>
                                      </p:cBhvr>
                                      <p:to>
                                        <p:strVal val="visible"/>
                                      </p:to>
                                    </p:set>
                                    <p:animEffect transition="in" filter="fade">
                                      <p:cBhvr>
                                        <p:cTn id="36" dur="500"/>
                                        <p:tgtEl>
                                          <p:spTgt spid="6">
                                            <p:graphicEl>
                                              <a:dgm id="{D533AF66-1B87-4FAB-97F5-FE225DAD61B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3C265039-D74C-43B3-B397-08F86F67EAD5}"/>
                                            </p:graphicEl>
                                          </p:spTgt>
                                        </p:tgtEl>
                                        <p:attrNameLst>
                                          <p:attrName>style.visibility</p:attrName>
                                        </p:attrNameLst>
                                      </p:cBhvr>
                                      <p:to>
                                        <p:strVal val="visible"/>
                                      </p:to>
                                    </p:set>
                                    <p:animEffect transition="in" filter="fade">
                                      <p:cBhvr>
                                        <p:cTn id="41" dur="500"/>
                                        <p:tgtEl>
                                          <p:spTgt spid="6">
                                            <p:graphicEl>
                                              <a:dgm id="{3C265039-D74C-43B3-B397-08F86F67EAD5}"/>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79E4F1ED-7ABF-4E71-B674-8441F47810DE}"/>
                                            </p:graphicEl>
                                          </p:spTgt>
                                        </p:tgtEl>
                                        <p:attrNameLst>
                                          <p:attrName>style.visibility</p:attrName>
                                        </p:attrNameLst>
                                      </p:cBhvr>
                                      <p:to>
                                        <p:strVal val="visible"/>
                                      </p:to>
                                    </p:set>
                                    <p:animEffect transition="in" filter="fade">
                                      <p:cBhvr>
                                        <p:cTn id="44" dur="500"/>
                                        <p:tgtEl>
                                          <p:spTgt spid="6">
                                            <p:graphicEl>
                                              <a:dgm id="{79E4F1ED-7ABF-4E71-B674-8441F47810DE}"/>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3080" y="302437"/>
            <a:ext cx="11076834" cy="646331"/>
          </a:xfrm>
          <a:prstGeom prst="rect">
            <a:avLst/>
          </a:prstGeom>
          <a:solidFill>
            <a:srgbClr val="002060"/>
          </a:solidFill>
        </p:spPr>
        <p:txBody>
          <a:bodyPr wrap="square" rtlCol="0">
            <a:spAutoFit/>
          </a:bodyPr>
          <a:lstStyle/>
          <a:p>
            <a:pPr algn="ctr"/>
            <a:r>
              <a:rPr lang="en-GB" sz="3600" b="1" dirty="0">
                <a:solidFill>
                  <a:schemeClr val="bg1"/>
                </a:solidFill>
              </a:rPr>
              <a:t>Coercive Control ‘Personally Connected’</a:t>
            </a:r>
          </a:p>
        </p:txBody>
      </p:sp>
      <p:pic>
        <p:nvPicPr>
          <p:cNvPr id="5" name="Picture 4"/>
          <p:cNvPicPr>
            <a:picLocks noChangeAspect="1"/>
          </p:cNvPicPr>
          <p:nvPr/>
        </p:nvPicPr>
        <p:blipFill>
          <a:blip r:embed="rId3"/>
          <a:stretch>
            <a:fillRect/>
          </a:stretch>
        </p:blipFill>
        <p:spPr>
          <a:xfrm>
            <a:off x="697403" y="3723446"/>
            <a:ext cx="2442270" cy="1881554"/>
          </a:xfrm>
          <a:prstGeom prst="rect">
            <a:avLst/>
          </a:prstGeom>
        </p:spPr>
      </p:pic>
      <p:graphicFrame>
        <p:nvGraphicFramePr>
          <p:cNvPr id="2" name="Diagram 1"/>
          <p:cNvGraphicFramePr/>
          <p:nvPr>
            <p:extLst>
              <p:ext uri="{D42A27DB-BD31-4B8C-83A1-F6EECF244321}">
                <p14:modId xmlns:p14="http://schemas.microsoft.com/office/powerpoint/2010/main" val="1916109730"/>
              </p:ext>
            </p:extLst>
          </p:nvPr>
        </p:nvGraphicFramePr>
        <p:xfrm>
          <a:off x="697403" y="634153"/>
          <a:ext cx="11076834" cy="5589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38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1699C4-A8A8-4960-B775-62AC81518D2B}"/>
                                            </p:graphicEl>
                                          </p:spTgt>
                                        </p:tgtEl>
                                        <p:attrNameLst>
                                          <p:attrName>style.visibility</p:attrName>
                                        </p:attrNameLst>
                                      </p:cBhvr>
                                      <p:to>
                                        <p:strVal val="visible"/>
                                      </p:to>
                                    </p:set>
                                    <p:animEffect transition="in" filter="fade">
                                      <p:cBhvr>
                                        <p:cTn id="7" dur="500"/>
                                        <p:tgtEl>
                                          <p:spTgt spid="2">
                                            <p:graphicEl>
                                              <a:dgm id="{C91699C4-A8A8-4960-B775-62AC81518D2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CA3B89F-7E6A-415D-BE87-1419266DE789}"/>
                                            </p:graphicEl>
                                          </p:spTgt>
                                        </p:tgtEl>
                                        <p:attrNameLst>
                                          <p:attrName>style.visibility</p:attrName>
                                        </p:attrNameLst>
                                      </p:cBhvr>
                                      <p:to>
                                        <p:strVal val="visible"/>
                                      </p:to>
                                    </p:set>
                                    <p:animEffect transition="in" filter="fade">
                                      <p:cBhvr>
                                        <p:cTn id="12" dur="500"/>
                                        <p:tgtEl>
                                          <p:spTgt spid="2">
                                            <p:graphicEl>
                                              <a:dgm id="{2CA3B89F-7E6A-415D-BE87-1419266DE78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D358876-3A79-4E78-94AE-4B55BBF3EB57}"/>
                                            </p:graphicEl>
                                          </p:spTgt>
                                        </p:tgtEl>
                                        <p:attrNameLst>
                                          <p:attrName>style.visibility</p:attrName>
                                        </p:attrNameLst>
                                      </p:cBhvr>
                                      <p:to>
                                        <p:strVal val="visible"/>
                                      </p:to>
                                    </p:set>
                                    <p:animEffect transition="in" filter="fade">
                                      <p:cBhvr>
                                        <p:cTn id="15" dur="500"/>
                                        <p:tgtEl>
                                          <p:spTgt spid="2">
                                            <p:graphicEl>
                                              <a:dgm id="{CD358876-3A79-4E78-94AE-4B55BBF3EB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7E5B75-B7F6-499E-8981-EB7E89ECD7C8}"/>
                                            </p:graphicEl>
                                          </p:spTgt>
                                        </p:tgtEl>
                                        <p:attrNameLst>
                                          <p:attrName>style.visibility</p:attrName>
                                        </p:attrNameLst>
                                      </p:cBhvr>
                                      <p:to>
                                        <p:strVal val="visible"/>
                                      </p:to>
                                    </p:set>
                                    <p:animEffect transition="in" filter="fade">
                                      <p:cBhvr>
                                        <p:cTn id="20" dur="500"/>
                                        <p:tgtEl>
                                          <p:spTgt spid="2">
                                            <p:graphicEl>
                                              <a:dgm id="{AA7E5B75-B7F6-499E-8981-EB7E89ECD7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09D75A0-C2C5-45B3-A782-7E0B07B20461}"/>
                                            </p:graphicEl>
                                          </p:spTgt>
                                        </p:tgtEl>
                                        <p:attrNameLst>
                                          <p:attrName>style.visibility</p:attrName>
                                        </p:attrNameLst>
                                      </p:cBhvr>
                                      <p:to>
                                        <p:strVal val="visible"/>
                                      </p:to>
                                    </p:set>
                                    <p:animEffect transition="in" filter="fade">
                                      <p:cBhvr>
                                        <p:cTn id="23" dur="500"/>
                                        <p:tgtEl>
                                          <p:spTgt spid="2">
                                            <p:graphicEl>
                                              <a:dgm id="{109D75A0-C2C5-45B3-A782-7E0B07B2046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B5F962-9E2D-4CA4-B995-240BD0A9D72F}"/>
                                            </p:graphicEl>
                                          </p:spTgt>
                                        </p:tgtEl>
                                        <p:attrNameLst>
                                          <p:attrName>style.visibility</p:attrName>
                                        </p:attrNameLst>
                                      </p:cBhvr>
                                      <p:to>
                                        <p:strVal val="visible"/>
                                      </p:to>
                                    </p:set>
                                    <p:animEffect transition="in" filter="fade">
                                      <p:cBhvr>
                                        <p:cTn id="28" dur="500"/>
                                        <p:tgtEl>
                                          <p:spTgt spid="2">
                                            <p:graphicEl>
                                              <a:dgm id="{7BB5F962-9E2D-4CA4-B995-240BD0A9D72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371A2F0-454C-4C43-97B3-F9273240BB37}"/>
                                            </p:graphicEl>
                                          </p:spTgt>
                                        </p:tgtEl>
                                        <p:attrNameLst>
                                          <p:attrName>style.visibility</p:attrName>
                                        </p:attrNameLst>
                                      </p:cBhvr>
                                      <p:to>
                                        <p:strVal val="visible"/>
                                      </p:to>
                                    </p:set>
                                    <p:animEffect transition="in" filter="fade">
                                      <p:cBhvr>
                                        <p:cTn id="31" dur="500"/>
                                        <p:tgtEl>
                                          <p:spTgt spid="2">
                                            <p:graphicEl>
                                              <a:dgm id="{4371A2F0-454C-4C43-97B3-F9273240BB3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8AAD3E9-A4E7-456F-BA94-8E9AFDC7D003}"/>
                                            </p:graphicEl>
                                          </p:spTgt>
                                        </p:tgtEl>
                                        <p:attrNameLst>
                                          <p:attrName>style.visibility</p:attrName>
                                        </p:attrNameLst>
                                      </p:cBhvr>
                                      <p:to>
                                        <p:strVal val="visible"/>
                                      </p:to>
                                    </p:set>
                                    <p:animEffect transition="in" filter="fade">
                                      <p:cBhvr>
                                        <p:cTn id="36" dur="500"/>
                                        <p:tgtEl>
                                          <p:spTgt spid="2">
                                            <p:graphicEl>
                                              <a:dgm id="{18AAD3E9-A4E7-456F-BA94-8E9AFDC7D00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5C619A2-8537-4114-B0AE-2F08BB422EFA}"/>
                                            </p:graphicEl>
                                          </p:spTgt>
                                        </p:tgtEl>
                                        <p:attrNameLst>
                                          <p:attrName>style.visibility</p:attrName>
                                        </p:attrNameLst>
                                      </p:cBhvr>
                                      <p:to>
                                        <p:strVal val="visible"/>
                                      </p:to>
                                    </p:set>
                                    <p:animEffect transition="in" filter="fade">
                                      <p:cBhvr>
                                        <p:cTn id="39" dur="500"/>
                                        <p:tgtEl>
                                          <p:spTgt spid="2">
                                            <p:graphicEl>
                                              <a:dgm id="{85C619A2-8537-4114-B0AE-2F08BB422EF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4149" y="40935"/>
            <a:ext cx="10918208" cy="646331"/>
          </a:xfrm>
          <a:prstGeom prst="rect">
            <a:avLst/>
          </a:prstGeom>
          <a:solidFill>
            <a:srgbClr val="002060"/>
          </a:solidFill>
        </p:spPr>
        <p:txBody>
          <a:bodyPr wrap="square" rtlCol="0">
            <a:spAutoFit/>
          </a:bodyPr>
          <a:lstStyle/>
          <a:p>
            <a:pPr algn="ctr"/>
            <a:r>
              <a:rPr lang="en-GB" sz="3600" b="1" dirty="0">
                <a:solidFill>
                  <a:schemeClr val="bg1"/>
                </a:solidFill>
              </a:rPr>
              <a:t>Coercive Control ‘Serious Effect’</a:t>
            </a:r>
          </a:p>
        </p:txBody>
      </p:sp>
      <p:graphicFrame>
        <p:nvGraphicFramePr>
          <p:cNvPr id="5" name="Diagram 4"/>
          <p:cNvGraphicFramePr/>
          <p:nvPr>
            <p:extLst>
              <p:ext uri="{D42A27DB-BD31-4B8C-83A1-F6EECF244321}">
                <p14:modId xmlns:p14="http://schemas.microsoft.com/office/powerpoint/2010/main" val="2188729090"/>
              </p:ext>
            </p:extLst>
          </p:nvPr>
        </p:nvGraphicFramePr>
        <p:xfrm>
          <a:off x="1411784" y="540962"/>
          <a:ext cx="932293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1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779D126-C2D2-4F1A-88AD-E31B9758ECC4}"/>
                                            </p:graphicEl>
                                          </p:spTgt>
                                        </p:tgtEl>
                                        <p:attrNameLst>
                                          <p:attrName>style.visibility</p:attrName>
                                        </p:attrNameLst>
                                      </p:cBhvr>
                                      <p:to>
                                        <p:strVal val="visible"/>
                                      </p:to>
                                    </p:set>
                                    <p:animEffect transition="in" filter="fade">
                                      <p:cBhvr>
                                        <p:cTn id="7" dur="500"/>
                                        <p:tgtEl>
                                          <p:spTgt spid="5">
                                            <p:graphicEl>
                                              <a:dgm id="{F779D126-C2D2-4F1A-88AD-E31B9758EC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87205-7919-45F5-AF41-6DB1D980CDC0}"/>
                                            </p:graphicEl>
                                          </p:spTgt>
                                        </p:tgtEl>
                                        <p:attrNameLst>
                                          <p:attrName>style.visibility</p:attrName>
                                        </p:attrNameLst>
                                      </p:cBhvr>
                                      <p:to>
                                        <p:strVal val="visible"/>
                                      </p:to>
                                    </p:set>
                                    <p:animEffect transition="in" filter="fade">
                                      <p:cBhvr>
                                        <p:cTn id="12" dur="500"/>
                                        <p:tgtEl>
                                          <p:spTgt spid="5">
                                            <p:graphicEl>
                                              <a:dgm id="{63887205-7919-45F5-AF41-6DB1D980CDC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5FBBA52-4ABE-41AC-B235-9DB2E73DFB1E}"/>
                                            </p:graphicEl>
                                          </p:spTgt>
                                        </p:tgtEl>
                                        <p:attrNameLst>
                                          <p:attrName>style.visibility</p:attrName>
                                        </p:attrNameLst>
                                      </p:cBhvr>
                                      <p:to>
                                        <p:strVal val="visible"/>
                                      </p:to>
                                    </p:set>
                                    <p:animEffect transition="in" filter="fade">
                                      <p:cBhvr>
                                        <p:cTn id="15" dur="500"/>
                                        <p:tgtEl>
                                          <p:spTgt spid="5">
                                            <p:graphicEl>
                                              <a:dgm id="{85FBBA52-4ABE-41AC-B235-9DB2E73DFB1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056663-B3C4-4D47-83A9-47EEBF36601E}"/>
                                            </p:graphicEl>
                                          </p:spTgt>
                                        </p:tgtEl>
                                        <p:attrNameLst>
                                          <p:attrName>style.visibility</p:attrName>
                                        </p:attrNameLst>
                                      </p:cBhvr>
                                      <p:to>
                                        <p:strVal val="visible"/>
                                      </p:to>
                                    </p:set>
                                    <p:animEffect transition="in" filter="fade">
                                      <p:cBhvr>
                                        <p:cTn id="20" dur="500"/>
                                        <p:tgtEl>
                                          <p:spTgt spid="5">
                                            <p:graphicEl>
                                              <a:dgm id="{02056663-B3C4-4D47-83A9-47EEBF36601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F47AF04-5CC7-4AFE-B892-66D43B8201BC}"/>
                                            </p:graphicEl>
                                          </p:spTgt>
                                        </p:tgtEl>
                                        <p:attrNameLst>
                                          <p:attrName>style.visibility</p:attrName>
                                        </p:attrNameLst>
                                      </p:cBhvr>
                                      <p:to>
                                        <p:strVal val="visible"/>
                                      </p:to>
                                    </p:set>
                                    <p:animEffect transition="in" filter="fade">
                                      <p:cBhvr>
                                        <p:cTn id="23" dur="500"/>
                                        <p:tgtEl>
                                          <p:spTgt spid="5">
                                            <p:graphicEl>
                                              <a:dgm id="{CF47AF04-5CC7-4AFE-B892-66D43B8201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0823" y="247845"/>
            <a:ext cx="11150221" cy="646331"/>
          </a:xfrm>
          <a:prstGeom prst="rect">
            <a:avLst/>
          </a:prstGeom>
          <a:solidFill>
            <a:srgbClr val="002060"/>
          </a:solidFill>
        </p:spPr>
        <p:txBody>
          <a:bodyPr wrap="square" rtlCol="0">
            <a:spAutoFit/>
          </a:bodyPr>
          <a:lstStyle/>
          <a:p>
            <a:pPr algn="ctr"/>
            <a:r>
              <a:rPr lang="en-GB" sz="3600" b="1" dirty="0">
                <a:solidFill>
                  <a:schemeClr val="bg1"/>
                </a:solidFill>
              </a:rPr>
              <a:t>Sentencing</a:t>
            </a:r>
          </a:p>
        </p:txBody>
      </p:sp>
      <p:pic>
        <p:nvPicPr>
          <p:cNvPr id="5" name="Picture 4"/>
          <p:cNvPicPr>
            <a:picLocks noChangeAspect="1"/>
          </p:cNvPicPr>
          <p:nvPr/>
        </p:nvPicPr>
        <p:blipFill>
          <a:blip r:embed="rId3"/>
          <a:stretch>
            <a:fillRect/>
          </a:stretch>
        </p:blipFill>
        <p:spPr>
          <a:xfrm>
            <a:off x="7813039" y="1275386"/>
            <a:ext cx="3973609" cy="2232089"/>
          </a:xfrm>
          <a:prstGeom prst="rect">
            <a:avLst/>
          </a:prstGeom>
        </p:spPr>
      </p:pic>
      <p:graphicFrame>
        <p:nvGraphicFramePr>
          <p:cNvPr id="6" name="Diagram 5"/>
          <p:cNvGraphicFramePr/>
          <p:nvPr>
            <p:extLst>
              <p:ext uri="{D42A27DB-BD31-4B8C-83A1-F6EECF244321}">
                <p14:modId xmlns:p14="http://schemas.microsoft.com/office/powerpoint/2010/main" val="363226403"/>
              </p:ext>
            </p:extLst>
          </p:nvPr>
        </p:nvGraphicFramePr>
        <p:xfrm>
          <a:off x="1296537" y="1275386"/>
          <a:ext cx="6127845" cy="41396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15484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417DF1E-39AD-4B13-8D5D-6041E559E828}"/>
                                            </p:graphicEl>
                                          </p:spTgt>
                                        </p:tgtEl>
                                        <p:attrNameLst>
                                          <p:attrName>style.visibility</p:attrName>
                                        </p:attrNameLst>
                                      </p:cBhvr>
                                      <p:to>
                                        <p:strVal val="visible"/>
                                      </p:to>
                                    </p:set>
                                    <p:animEffect transition="in" filter="fade">
                                      <p:cBhvr>
                                        <p:cTn id="7" dur="500"/>
                                        <p:tgtEl>
                                          <p:spTgt spid="6">
                                            <p:graphicEl>
                                              <a:dgm id="{2417DF1E-39AD-4B13-8D5D-6041E559E82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14B9A41-F276-476E-99D5-874F55A5D765}"/>
                                            </p:graphicEl>
                                          </p:spTgt>
                                        </p:tgtEl>
                                        <p:attrNameLst>
                                          <p:attrName>style.visibility</p:attrName>
                                        </p:attrNameLst>
                                      </p:cBhvr>
                                      <p:to>
                                        <p:strVal val="visible"/>
                                      </p:to>
                                    </p:set>
                                    <p:animEffect transition="in" filter="fade">
                                      <p:cBhvr>
                                        <p:cTn id="12" dur="500"/>
                                        <p:tgtEl>
                                          <p:spTgt spid="6">
                                            <p:graphicEl>
                                              <a:dgm id="{614B9A41-F276-476E-99D5-874F55A5D76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AB65229A-DE79-4177-B010-94D0F3D69FC7}"/>
                                            </p:graphicEl>
                                          </p:spTgt>
                                        </p:tgtEl>
                                        <p:attrNameLst>
                                          <p:attrName>style.visibility</p:attrName>
                                        </p:attrNameLst>
                                      </p:cBhvr>
                                      <p:to>
                                        <p:strVal val="visible"/>
                                      </p:to>
                                    </p:set>
                                    <p:animEffect transition="in" filter="fade">
                                      <p:cBhvr>
                                        <p:cTn id="17" dur="500"/>
                                        <p:tgtEl>
                                          <p:spTgt spid="6">
                                            <p:graphicEl>
                                              <a:dgm id="{AB65229A-DE79-4177-B010-94D0F3D69FC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2449C7FF-36A3-416F-8D86-8DCB99791F87}"/>
                                            </p:graphicEl>
                                          </p:spTgt>
                                        </p:tgtEl>
                                        <p:attrNameLst>
                                          <p:attrName>style.visibility</p:attrName>
                                        </p:attrNameLst>
                                      </p:cBhvr>
                                      <p:to>
                                        <p:strVal val="visible"/>
                                      </p:to>
                                    </p:set>
                                    <p:animEffect transition="in" filter="fade">
                                      <p:cBhvr>
                                        <p:cTn id="22" dur="500"/>
                                        <p:tgtEl>
                                          <p:spTgt spid="6">
                                            <p:graphicEl>
                                              <a:dgm id="{2449C7FF-36A3-416F-8D86-8DCB99791F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016FE906-BEC8-47B1-B5D9-075413E6435E}"/>
                                            </p:graphicEl>
                                          </p:spTgt>
                                        </p:tgtEl>
                                        <p:attrNameLst>
                                          <p:attrName>style.visibility</p:attrName>
                                        </p:attrNameLst>
                                      </p:cBhvr>
                                      <p:to>
                                        <p:strVal val="visible"/>
                                      </p:to>
                                    </p:set>
                                    <p:animEffect transition="in" filter="fade">
                                      <p:cBhvr>
                                        <p:cTn id="27" dur="500"/>
                                        <p:tgtEl>
                                          <p:spTgt spid="6">
                                            <p:graphicEl>
                                              <a:dgm id="{016FE906-BEC8-47B1-B5D9-075413E6435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1446" y="397971"/>
            <a:ext cx="11041038" cy="646331"/>
          </a:xfrm>
          <a:prstGeom prst="rect">
            <a:avLst/>
          </a:prstGeom>
          <a:solidFill>
            <a:srgbClr val="002060"/>
          </a:solidFill>
        </p:spPr>
        <p:txBody>
          <a:bodyPr wrap="square" rtlCol="0">
            <a:spAutoFit/>
          </a:bodyPr>
          <a:lstStyle/>
          <a:p>
            <a:pPr algn="ctr"/>
            <a:r>
              <a:rPr lang="en-GB" sz="3600" b="1" dirty="0">
                <a:solidFill>
                  <a:schemeClr val="bg1"/>
                </a:solidFill>
              </a:rPr>
              <a:t>Defences</a:t>
            </a:r>
          </a:p>
        </p:txBody>
      </p:sp>
      <p:graphicFrame>
        <p:nvGraphicFramePr>
          <p:cNvPr id="2" name="Diagram 1"/>
          <p:cNvGraphicFramePr/>
          <p:nvPr>
            <p:extLst>
              <p:ext uri="{D42A27DB-BD31-4B8C-83A1-F6EECF244321}">
                <p14:modId xmlns:p14="http://schemas.microsoft.com/office/powerpoint/2010/main" val="1367525871"/>
              </p:ext>
            </p:extLst>
          </p:nvPr>
        </p:nvGraphicFramePr>
        <p:xfrm>
          <a:off x="3025136" y="1252025"/>
          <a:ext cx="6667504" cy="4613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77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547C4FF-7C64-4D89-9800-307222EC2DCC}"/>
                                            </p:graphicEl>
                                          </p:spTgt>
                                        </p:tgtEl>
                                        <p:attrNameLst>
                                          <p:attrName>style.visibility</p:attrName>
                                        </p:attrNameLst>
                                      </p:cBhvr>
                                      <p:to>
                                        <p:strVal val="visible"/>
                                      </p:to>
                                    </p:set>
                                    <p:animEffect transition="in" filter="fade">
                                      <p:cBhvr>
                                        <p:cTn id="7" dur="500"/>
                                        <p:tgtEl>
                                          <p:spTgt spid="2">
                                            <p:graphicEl>
                                              <a:dgm id="{7547C4FF-7C64-4D89-9800-307222EC2DC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A54CFBD-EA97-4911-B761-CA69C2E90BC6}"/>
                                            </p:graphicEl>
                                          </p:spTgt>
                                        </p:tgtEl>
                                        <p:attrNameLst>
                                          <p:attrName>style.visibility</p:attrName>
                                        </p:attrNameLst>
                                      </p:cBhvr>
                                      <p:to>
                                        <p:strVal val="visible"/>
                                      </p:to>
                                    </p:set>
                                    <p:animEffect transition="in" filter="fade">
                                      <p:cBhvr>
                                        <p:cTn id="12" dur="500"/>
                                        <p:tgtEl>
                                          <p:spTgt spid="2">
                                            <p:graphicEl>
                                              <a:dgm id="{FA54CFBD-EA97-4911-B761-CA69C2E90B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1FB09FE-3BC0-4CA5-A450-A9A958A716D8}"/>
                                            </p:graphicEl>
                                          </p:spTgt>
                                        </p:tgtEl>
                                        <p:attrNameLst>
                                          <p:attrName>style.visibility</p:attrName>
                                        </p:attrNameLst>
                                      </p:cBhvr>
                                      <p:to>
                                        <p:strVal val="visible"/>
                                      </p:to>
                                    </p:set>
                                    <p:animEffect transition="in" filter="fade">
                                      <p:cBhvr>
                                        <p:cTn id="17" dur="500"/>
                                        <p:tgtEl>
                                          <p:spTgt spid="2">
                                            <p:graphicEl>
                                              <a:dgm id="{01FB09FE-3BC0-4CA5-A450-A9A958A716D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DDDF481E-FBB3-4D02-9D07-2D2955EF8529}"/>
                                            </p:graphicEl>
                                          </p:spTgt>
                                        </p:tgtEl>
                                        <p:attrNameLst>
                                          <p:attrName>style.visibility</p:attrName>
                                        </p:attrNameLst>
                                      </p:cBhvr>
                                      <p:to>
                                        <p:strVal val="visible"/>
                                      </p:to>
                                    </p:set>
                                    <p:animEffect transition="in" filter="fade">
                                      <p:cBhvr>
                                        <p:cTn id="20" dur="500"/>
                                        <p:tgtEl>
                                          <p:spTgt spid="2">
                                            <p:graphicEl>
                                              <a:dgm id="{DDDF481E-FBB3-4D02-9D07-2D2955EF852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F85AD62-29E9-4CEF-92BA-2DAA51B514FD}"/>
                                            </p:graphicEl>
                                          </p:spTgt>
                                        </p:tgtEl>
                                        <p:attrNameLst>
                                          <p:attrName>style.visibility</p:attrName>
                                        </p:attrNameLst>
                                      </p:cBhvr>
                                      <p:to>
                                        <p:strVal val="visible"/>
                                      </p:to>
                                    </p:set>
                                    <p:animEffect transition="in" filter="fade">
                                      <p:cBhvr>
                                        <p:cTn id="25" dur="500"/>
                                        <p:tgtEl>
                                          <p:spTgt spid="2">
                                            <p:graphicEl>
                                              <a:dgm id="{6F85AD62-29E9-4CEF-92BA-2DAA51B514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b="1" dirty="0">
              <a:latin typeface="+mn-lt"/>
            </a:endParaRPr>
          </a:p>
        </p:txBody>
      </p:sp>
      <p:sp>
        <p:nvSpPr>
          <p:cNvPr id="4" name="Content Placeholder 3"/>
          <p:cNvSpPr>
            <a:spLocks noGrp="1"/>
          </p:cNvSpPr>
          <p:nvPr>
            <p:ph idx="1"/>
          </p:nvPr>
        </p:nvSpPr>
        <p:spPr>
          <a:xfrm>
            <a:off x="3146054" y="2506662"/>
            <a:ext cx="10515600" cy="4351338"/>
          </a:xfrm>
        </p:spPr>
        <p:txBody>
          <a:bodyPr/>
          <a:lstStyle/>
          <a:p>
            <a:r>
              <a:rPr lang="en-GB" u="sng" dirty="0">
                <a:hlinkClick r:id="rId3"/>
              </a:rPr>
              <a:t>https://youtu.be/Ft96YqHihz4</a:t>
            </a:r>
            <a:endParaRPr lang="en-GB" dirty="0"/>
          </a:p>
          <a:p>
            <a:endParaRPr lang="en-GB" dirty="0"/>
          </a:p>
        </p:txBody>
      </p:sp>
    </p:spTree>
    <p:extLst>
      <p:ext uri="{BB962C8B-B14F-4D97-AF65-F5344CB8AC3E}">
        <p14:creationId xmlns:p14="http://schemas.microsoft.com/office/powerpoint/2010/main" val="430313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0843" y="302437"/>
            <a:ext cx="11352628" cy="646331"/>
          </a:xfrm>
          <a:prstGeom prst="rect">
            <a:avLst/>
          </a:prstGeom>
          <a:solidFill>
            <a:srgbClr val="002060"/>
          </a:solidFill>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extLst>
              <p:ext uri="{D42A27DB-BD31-4B8C-83A1-F6EECF244321}">
                <p14:modId xmlns:p14="http://schemas.microsoft.com/office/powerpoint/2010/main" val="2574330413"/>
              </p:ext>
            </p:extLst>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extLst>
              <p:ext uri="{D42A27DB-BD31-4B8C-83A1-F6EECF244321}">
                <p14:modId xmlns:p14="http://schemas.microsoft.com/office/powerpoint/2010/main" val="3192231126"/>
              </p:ext>
            </p:extLst>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2991" y="103261"/>
            <a:ext cx="11226018" cy="646331"/>
          </a:xfrm>
          <a:prstGeom prst="rect">
            <a:avLst/>
          </a:prstGeom>
          <a:solidFill>
            <a:srgbClr val="002060"/>
          </a:solidFill>
        </p:spPr>
        <p:txBody>
          <a:bodyPr wrap="square" rtlCol="0">
            <a:spAutoFit/>
          </a:bodyPr>
          <a:lstStyle/>
          <a:p>
            <a:pPr algn="ctr"/>
            <a:r>
              <a:rPr lang="en-GB" sz="3600" b="1" dirty="0">
                <a:solidFill>
                  <a:schemeClr val="bg1"/>
                </a:solidFill>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8768" y="977775"/>
            <a:ext cx="5140376" cy="4914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3454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302437"/>
            <a:ext cx="10466363" cy="646331"/>
          </a:xfrm>
          <a:prstGeom prst="rect">
            <a:avLst/>
          </a:prstGeom>
          <a:solidFill>
            <a:srgbClr val="002060"/>
          </a:solidFill>
        </p:spPr>
        <p:txBody>
          <a:bodyPr wrap="square" rtlCol="0">
            <a:spAutoFit/>
          </a:bodyPr>
          <a:lstStyle/>
          <a:p>
            <a:pPr algn="ctr"/>
            <a:r>
              <a:rPr lang="en-GB" sz="3600" b="1" dirty="0">
                <a:solidFill>
                  <a:schemeClr val="bg1"/>
                </a:solidFill>
              </a:rPr>
              <a:t>The Entrapment Process</a:t>
            </a:r>
          </a:p>
        </p:txBody>
      </p:sp>
      <p:graphicFrame>
        <p:nvGraphicFramePr>
          <p:cNvPr id="5" name="Diagram 4"/>
          <p:cNvGraphicFramePr/>
          <p:nvPr>
            <p:extLst>
              <p:ext uri="{D42A27DB-BD31-4B8C-83A1-F6EECF244321}">
                <p14:modId xmlns:p14="http://schemas.microsoft.com/office/powerpoint/2010/main" val="3746076101"/>
              </p:ext>
            </p:extLst>
          </p:nvPr>
        </p:nvGraphicFramePr>
        <p:xfrm>
          <a:off x="1416317" y="625602"/>
          <a:ext cx="934876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1512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6AF3575-1248-45FE-9CA6-4830B74A745B}"/>
                                            </p:graphicEl>
                                          </p:spTgt>
                                        </p:tgtEl>
                                        <p:attrNameLst>
                                          <p:attrName>style.visibility</p:attrName>
                                        </p:attrNameLst>
                                      </p:cBhvr>
                                      <p:to>
                                        <p:strVal val="visible"/>
                                      </p:to>
                                    </p:set>
                                    <p:animEffect transition="in" filter="fade">
                                      <p:cBhvr>
                                        <p:cTn id="7" dur="500"/>
                                        <p:tgtEl>
                                          <p:spTgt spid="5">
                                            <p:graphicEl>
                                              <a:dgm id="{E6AF3575-1248-45FE-9CA6-4830B74A74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F020CD-BCD7-42C3-B54D-6454A6C66EE8}"/>
                                            </p:graphicEl>
                                          </p:spTgt>
                                        </p:tgtEl>
                                        <p:attrNameLst>
                                          <p:attrName>style.visibility</p:attrName>
                                        </p:attrNameLst>
                                      </p:cBhvr>
                                      <p:to>
                                        <p:strVal val="visible"/>
                                      </p:to>
                                    </p:set>
                                    <p:animEffect transition="in" filter="fade">
                                      <p:cBhvr>
                                        <p:cTn id="12" dur="500"/>
                                        <p:tgtEl>
                                          <p:spTgt spid="5">
                                            <p:graphicEl>
                                              <a:dgm id="{95F020CD-BCD7-42C3-B54D-6454A6C66E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B20E0E7-773A-4D99-B484-D1A415D92C07}"/>
                                            </p:graphicEl>
                                          </p:spTgt>
                                        </p:tgtEl>
                                        <p:attrNameLst>
                                          <p:attrName>style.visibility</p:attrName>
                                        </p:attrNameLst>
                                      </p:cBhvr>
                                      <p:to>
                                        <p:strVal val="visible"/>
                                      </p:to>
                                    </p:set>
                                    <p:animEffect transition="in" filter="fade">
                                      <p:cBhvr>
                                        <p:cTn id="17" dur="500"/>
                                        <p:tgtEl>
                                          <p:spTgt spid="5">
                                            <p:graphicEl>
                                              <a:dgm id="{FB20E0E7-773A-4D99-B484-D1A415D92C0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A7CAB92-9707-4346-875D-EEAA5E6D57EB}"/>
                                            </p:graphicEl>
                                          </p:spTgt>
                                        </p:tgtEl>
                                        <p:attrNameLst>
                                          <p:attrName>style.visibility</p:attrName>
                                        </p:attrNameLst>
                                      </p:cBhvr>
                                      <p:to>
                                        <p:strVal val="visible"/>
                                      </p:to>
                                    </p:set>
                                    <p:animEffect transition="in" filter="fade">
                                      <p:cBhvr>
                                        <p:cTn id="22" dur="500"/>
                                        <p:tgtEl>
                                          <p:spTgt spid="5">
                                            <p:graphicEl>
                                              <a:dgm id="{EA7CAB92-9707-4346-875D-EEAA5E6D57E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E565513-33E0-4784-9D51-05ED1005F226}"/>
                                            </p:graphicEl>
                                          </p:spTgt>
                                        </p:tgtEl>
                                        <p:attrNameLst>
                                          <p:attrName>style.visibility</p:attrName>
                                        </p:attrNameLst>
                                      </p:cBhvr>
                                      <p:to>
                                        <p:strVal val="visible"/>
                                      </p:to>
                                    </p:set>
                                    <p:animEffect transition="in" filter="fade">
                                      <p:cBhvr>
                                        <p:cTn id="27" dur="500"/>
                                        <p:tgtEl>
                                          <p:spTgt spid="5">
                                            <p:graphicEl>
                                              <a:dgm id="{9E565513-33E0-4784-9D51-05ED1005F22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B86055F1-403C-47CC-9C0F-E23A33BCD56A}"/>
                                            </p:graphicEl>
                                          </p:spTgt>
                                        </p:tgtEl>
                                        <p:attrNameLst>
                                          <p:attrName>style.visibility</p:attrName>
                                        </p:attrNameLst>
                                      </p:cBhvr>
                                      <p:to>
                                        <p:strVal val="visible"/>
                                      </p:to>
                                    </p:set>
                                    <p:animEffect transition="in" filter="fade">
                                      <p:cBhvr>
                                        <p:cTn id="32" dur="500"/>
                                        <p:tgtEl>
                                          <p:spTgt spid="5">
                                            <p:graphicEl>
                                              <a:dgm id="{B86055F1-403C-47CC-9C0F-E23A33BCD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4538" y="212496"/>
            <a:ext cx="10897849" cy="584775"/>
          </a:xfrm>
          <a:prstGeom prst="rect">
            <a:avLst/>
          </a:prstGeom>
          <a:solidFill>
            <a:srgbClr val="002060"/>
          </a:solidFill>
        </p:spPr>
        <p:txBody>
          <a:bodyPr wrap="square" rtlCol="0">
            <a:spAutoFit/>
          </a:bodyPr>
          <a:lstStyle/>
          <a:p>
            <a:pPr algn="ctr"/>
            <a:r>
              <a:rPr lang="en-GB" sz="3200" b="1" dirty="0">
                <a:solidFill>
                  <a:schemeClr val="bg1"/>
                </a:solidFill>
              </a:rPr>
              <a:t>Safe Relationship Agreements &amp; Unsafe Relationship Rules</a:t>
            </a:r>
          </a:p>
        </p:txBody>
      </p:sp>
      <p:graphicFrame>
        <p:nvGraphicFramePr>
          <p:cNvPr id="6" name="Content Placeholder 4">
            <a:extLst>
              <a:ext uri="{FF2B5EF4-FFF2-40B4-BE49-F238E27FC236}">
                <a16:creationId xmlns:a16="http://schemas.microsoft.com/office/drawing/2014/main" id="{3EBA873F-7880-4694-A60D-F3301A023041}"/>
              </a:ext>
            </a:extLst>
          </p:cNvPr>
          <p:cNvGraphicFramePr>
            <a:graphicFrameLocks/>
          </p:cNvGraphicFramePr>
          <p:nvPr>
            <p:extLst>
              <p:ext uri="{D42A27DB-BD31-4B8C-83A1-F6EECF244321}">
                <p14:modId xmlns:p14="http://schemas.microsoft.com/office/powerpoint/2010/main" val="786939141"/>
              </p:ext>
            </p:extLst>
          </p:nvPr>
        </p:nvGraphicFramePr>
        <p:xfrm>
          <a:off x="704538" y="1199213"/>
          <a:ext cx="10897850" cy="4225783"/>
        </p:xfrm>
        <a:graphic>
          <a:graphicData uri="http://schemas.openxmlformats.org/drawingml/2006/table">
            <a:tbl>
              <a:tblPr firstRow="1" bandRow="1">
                <a:tableStyleId>{5C22544A-7EE6-4342-B048-85BDC9FD1C3A}</a:tableStyleId>
              </a:tblPr>
              <a:tblGrid>
                <a:gridCol w="5448925">
                  <a:extLst>
                    <a:ext uri="{9D8B030D-6E8A-4147-A177-3AD203B41FA5}">
                      <a16:colId xmlns:a16="http://schemas.microsoft.com/office/drawing/2014/main" val="20000"/>
                    </a:ext>
                  </a:extLst>
                </a:gridCol>
                <a:gridCol w="5448925">
                  <a:extLst>
                    <a:ext uri="{9D8B030D-6E8A-4147-A177-3AD203B41FA5}">
                      <a16:colId xmlns:a16="http://schemas.microsoft.com/office/drawing/2014/main" val="20001"/>
                    </a:ext>
                  </a:extLst>
                </a:gridCol>
              </a:tblGrid>
              <a:tr h="871131">
                <a:tc>
                  <a:txBody>
                    <a:bodyPr/>
                    <a:lstStyle/>
                    <a:p>
                      <a:r>
                        <a:rPr lang="en-GB" sz="2400" dirty="0">
                          <a:solidFill>
                            <a:schemeClr val="tx1"/>
                          </a:solidFill>
                          <a:latin typeface="Arial" pitchFamily="34" charset="0"/>
                          <a:cs typeface="Arial" pitchFamily="34" charset="0"/>
                        </a:rPr>
                        <a:t>Safe relationship agreements</a:t>
                      </a:r>
                    </a:p>
                  </a:txBody>
                  <a:tcPr marT="45708" marB="45708">
                    <a:solidFill>
                      <a:schemeClr val="accent2">
                        <a:lumMod val="60000"/>
                        <a:lumOff val="40000"/>
                      </a:schemeClr>
                    </a:solidFill>
                  </a:tcPr>
                </a:tc>
                <a:tc>
                  <a:txBody>
                    <a:bodyPr/>
                    <a:lstStyle/>
                    <a:p>
                      <a:r>
                        <a:rPr lang="en-GB" sz="2400" dirty="0">
                          <a:solidFill>
                            <a:schemeClr val="tx1"/>
                          </a:solidFill>
                          <a:latin typeface="Arial" pitchFamily="34" charset="0"/>
                          <a:cs typeface="Arial" pitchFamily="34" charset="0"/>
                        </a:rPr>
                        <a:t>Unsafe relationship rules</a:t>
                      </a:r>
                    </a:p>
                  </a:txBody>
                  <a:tcPr marT="45708" marB="45708">
                    <a:solidFill>
                      <a:schemeClr val="accent2">
                        <a:lumMod val="60000"/>
                        <a:lumOff val="40000"/>
                      </a:schemeClr>
                    </a:solidFill>
                  </a:tcPr>
                </a:tc>
                <a:extLst>
                  <a:ext uri="{0D108BD9-81ED-4DB2-BD59-A6C34878D82A}">
                    <a16:rowId xmlns:a16="http://schemas.microsoft.com/office/drawing/2014/main" val="10000"/>
                  </a:ext>
                </a:extLst>
              </a:tr>
              <a:tr h="806195">
                <a:tc>
                  <a:txBody>
                    <a:bodyPr/>
                    <a:lstStyle/>
                    <a:p>
                      <a:r>
                        <a:rPr lang="en-GB" sz="1600" dirty="0">
                          <a:solidFill>
                            <a:schemeClr val="tx1"/>
                          </a:solidFill>
                          <a:latin typeface="Arial" pitchFamily="34" charset="0"/>
                          <a:cs typeface="Arial" pitchFamily="34" charset="0"/>
                        </a:rPr>
                        <a:t>Agreed</a:t>
                      </a:r>
                      <a:r>
                        <a:rPr lang="en-GB" sz="1600" baseline="0" dirty="0">
                          <a:solidFill>
                            <a:schemeClr val="tx1"/>
                          </a:solidFill>
                          <a:latin typeface="Arial" pitchFamily="34" charset="0"/>
                          <a:cs typeface="Arial" pitchFamily="34" charset="0"/>
                        </a:rPr>
                        <a:t> mutually &amp; adhered to by both &amp; provide a mutually agreed understanding</a:t>
                      </a:r>
                      <a:endParaRPr lang="en-GB" sz="1600" dirty="0">
                        <a:solidFill>
                          <a:schemeClr val="tx1"/>
                        </a:solidFill>
                        <a:latin typeface="Arial" pitchFamily="34" charset="0"/>
                        <a:cs typeface="Arial" pitchFamily="34" charset="0"/>
                      </a:endParaRPr>
                    </a:p>
                  </a:txBody>
                  <a:tcPr marT="45708" marB="45708">
                    <a:solidFill>
                      <a:schemeClr val="accent2">
                        <a:lumMod val="20000"/>
                        <a:lumOff val="80000"/>
                      </a:schemeClr>
                    </a:solidFill>
                  </a:tcPr>
                </a:tc>
                <a:tc>
                  <a:txBody>
                    <a:bodyPr/>
                    <a:lstStyle/>
                    <a:p>
                      <a:r>
                        <a:rPr lang="en-GB" sz="1600" dirty="0">
                          <a:solidFill>
                            <a:schemeClr val="tx1"/>
                          </a:solidFill>
                          <a:latin typeface="Arial" pitchFamily="34" charset="0"/>
                          <a:cs typeface="Arial" pitchFamily="34" charset="0"/>
                        </a:rPr>
                        <a:t>When they are demanded</a:t>
                      </a:r>
                      <a:r>
                        <a:rPr lang="en-GB" sz="1600" baseline="0" dirty="0">
                          <a:solidFill>
                            <a:schemeClr val="tx1"/>
                          </a:solidFill>
                          <a:latin typeface="Arial" pitchFamily="34" charset="0"/>
                          <a:cs typeface="Arial" pitchFamily="34" charset="0"/>
                        </a:rPr>
                        <a:t> by one &amp; adhered by the other</a:t>
                      </a:r>
                      <a:endParaRPr lang="en-GB" sz="1600" dirty="0">
                        <a:solidFill>
                          <a:schemeClr val="tx1"/>
                        </a:solidFill>
                        <a:latin typeface="Arial" pitchFamily="34" charset="0"/>
                        <a:cs typeface="Arial" pitchFamily="34" charset="0"/>
                      </a:endParaRPr>
                    </a:p>
                  </a:txBody>
                  <a:tcPr marT="45708" marB="45708">
                    <a:solidFill>
                      <a:schemeClr val="accent2">
                        <a:lumMod val="20000"/>
                        <a:lumOff val="80000"/>
                      </a:schemeClr>
                    </a:solidFill>
                  </a:tcPr>
                </a:tc>
                <a:extLst>
                  <a:ext uri="{0D108BD9-81ED-4DB2-BD59-A6C34878D82A}">
                    <a16:rowId xmlns:a16="http://schemas.microsoft.com/office/drawing/2014/main" val="10001"/>
                  </a:ext>
                </a:extLst>
              </a:tr>
              <a:tr h="871131">
                <a:tc>
                  <a:txBody>
                    <a:bodyPr/>
                    <a:lstStyle/>
                    <a:p>
                      <a:r>
                        <a:rPr lang="en-GB" sz="1600" dirty="0">
                          <a:solidFill>
                            <a:schemeClr val="tx1"/>
                          </a:solidFill>
                          <a:latin typeface="Arial" pitchFamily="34" charset="0"/>
                          <a:cs typeface="Arial" pitchFamily="34" charset="0"/>
                        </a:rPr>
                        <a:t>Constant</a:t>
                      </a:r>
                      <a:r>
                        <a:rPr lang="en-GB" sz="1600" baseline="0" dirty="0">
                          <a:solidFill>
                            <a:schemeClr val="tx1"/>
                          </a:solidFill>
                          <a:latin typeface="Arial" pitchFamily="34" charset="0"/>
                          <a:cs typeface="Arial" pitchFamily="34" charset="0"/>
                        </a:rPr>
                        <a:t> &amp; only change with mutual agreement</a:t>
                      </a:r>
                      <a:endParaRPr lang="en-GB" sz="1600" dirty="0">
                        <a:solidFill>
                          <a:schemeClr val="tx1"/>
                        </a:solidFill>
                        <a:latin typeface="Arial" pitchFamily="34" charset="0"/>
                        <a:cs typeface="Arial" pitchFamily="34" charset="0"/>
                      </a:endParaRPr>
                    </a:p>
                  </a:txBody>
                  <a:tcPr marT="45708" marB="45708">
                    <a:solidFill>
                      <a:schemeClr val="accent2">
                        <a:lumMod val="40000"/>
                        <a:lumOff val="60000"/>
                      </a:schemeClr>
                    </a:solidFill>
                  </a:tcPr>
                </a:tc>
                <a:tc>
                  <a:txBody>
                    <a:bodyPr/>
                    <a:lstStyle/>
                    <a:p>
                      <a:r>
                        <a:rPr lang="en-GB" sz="1600" dirty="0">
                          <a:solidFill>
                            <a:schemeClr val="tx1"/>
                          </a:solidFill>
                          <a:latin typeface="Arial" pitchFamily="34" charset="0"/>
                          <a:cs typeface="Arial" pitchFamily="34" charset="0"/>
                        </a:rPr>
                        <a:t>When they are never constant</a:t>
                      </a:r>
                      <a:r>
                        <a:rPr lang="en-GB" sz="1600" baseline="0" dirty="0">
                          <a:solidFill>
                            <a:schemeClr val="tx1"/>
                          </a:solidFill>
                          <a:latin typeface="Arial" pitchFamily="34" charset="0"/>
                          <a:cs typeface="Arial" pitchFamily="34" charset="0"/>
                        </a:rPr>
                        <a:t> or consistent &amp; only one person makes changes to them</a:t>
                      </a:r>
                      <a:endParaRPr lang="en-GB" sz="1600" dirty="0">
                        <a:solidFill>
                          <a:schemeClr val="tx1"/>
                        </a:solidFill>
                        <a:latin typeface="Arial" pitchFamily="34" charset="0"/>
                        <a:cs typeface="Arial" pitchFamily="34" charset="0"/>
                      </a:endParaRPr>
                    </a:p>
                  </a:txBody>
                  <a:tcPr marT="45708" marB="45708">
                    <a:solidFill>
                      <a:schemeClr val="accent2">
                        <a:lumMod val="40000"/>
                        <a:lumOff val="60000"/>
                      </a:schemeClr>
                    </a:solidFill>
                  </a:tcPr>
                </a:tc>
                <a:extLst>
                  <a:ext uri="{0D108BD9-81ED-4DB2-BD59-A6C34878D82A}">
                    <a16:rowId xmlns:a16="http://schemas.microsoft.com/office/drawing/2014/main" val="10002"/>
                  </a:ext>
                </a:extLst>
              </a:tr>
              <a:tr h="871131">
                <a:tc>
                  <a:txBody>
                    <a:bodyPr/>
                    <a:lstStyle/>
                    <a:p>
                      <a:r>
                        <a:rPr lang="en-GB" sz="1600" dirty="0">
                          <a:solidFill>
                            <a:schemeClr val="tx1"/>
                          </a:solidFill>
                          <a:latin typeface="Arial" pitchFamily="34" charset="0"/>
                          <a:cs typeface="Arial" pitchFamily="34" charset="0"/>
                        </a:rPr>
                        <a:t>When they are flexible &amp; move with the relationship</a:t>
                      </a:r>
                    </a:p>
                  </a:txBody>
                  <a:tcPr marT="45708" marB="45708">
                    <a:solidFill>
                      <a:schemeClr val="accent2">
                        <a:lumMod val="20000"/>
                        <a:lumOff val="80000"/>
                      </a:schemeClr>
                    </a:solidFill>
                  </a:tcPr>
                </a:tc>
                <a:tc>
                  <a:txBody>
                    <a:bodyPr/>
                    <a:lstStyle/>
                    <a:p>
                      <a:r>
                        <a:rPr lang="en-GB" sz="1600" dirty="0">
                          <a:solidFill>
                            <a:schemeClr val="tx1"/>
                          </a:solidFill>
                          <a:latin typeface="Arial" pitchFamily="34" charset="0"/>
                          <a:cs typeface="Arial" pitchFamily="34" charset="0"/>
                        </a:rPr>
                        <a:t>When they are constantly changing &amp; only one person has the remote control buttons for them</a:t>
                      </a:r>
                    </a:p>
                  </a:txBody>
                  <a:tcPr marT="45708" marB="45708">
                    <a:solidFill>
                      <a:schemeClr val="accent2">
                        <a:lumMod val="20000"/>
                        <a:lumOff val="80000"/>
                      </a:schemeClr>
                    </a:solidFill>
                  </a:tcPr>
                </a:tc>
                <a:extLst>
                  <a:ext uri="{0D108BD9-81ED-4DB2-BD59-A6C34878D82A}">
                    <a16:rowId xmlns:a16="http://schemas.microsoft.com/office/drawing/2014/main" val="10003"/>
                  </a:ext>
                </a:extLst>
              </a:tr>
              <a:tr h="806195">
                <a:tc>
                  <a:txBody>
                    <a:bodyPr/>
                    <a:lstStyle/>
                    <a:p>
                      <a:r>
                        <a:rPr lang="en-GB" sz="1600" dirty="0">
                          <a:solidFill>
                            <a:schemeClr val="tx1"/>
                          </a:solidFill>
                          <a:latin typeface="Arial" pitchFamily="34" charset="0"/>
                          <a:cs typeface="Arial" pitchFamily="34" charset="0"/>
                        </a:rPr>
                        <a:t>When there is no punishment attached</a:t>
                      </a:r>
                      <a:r>
                        <a:rPr lang="en-GB" sz="1600" baseline="0" dirty="0">
                          <a:solidFill>
                            <a:schemeClr val="tx1"/>
                          </a:solidFill>
                          <a:latin typeface="Arial" pitchFamily="34" charset="0"/>
                          <a:cs typeface="Arial" pitchFamily="34" charset="0"/>
                        </a:rPr>
                        <a:t> </a:t>
                      </a:r>
                      <a:endParaRPr lang="en-GB" sz="1600" dirty="0">
                        <a:solidFill>
                          <a:schemeClr val="tx1"/>
                        </a:solidFill>
                        <a:latin typeface="Arial" pitchFamily="34" charset="0"/>
                        <a:cs typeface="Arial" pitchFamily="34" charset="0"/>
                      </a:endParaRPr>
                    </a:p>
                  </a:txBody>
                  <a:tcPr marT="45708" marB="45708">
                    <a:solidFill>
                      <a:schemeClr val="accent2">
                        <a:lumMod val="40000"/>
                        <a:lumOff val="60000"/>
                      </a:schemeClr>
                    </a:solidFill>
                  </a:tcPr>
                </a:tc>
                <a:tc>
                  <a:txBody>
                    <a:bodyPr/>
                    <a:lstStyle/>
                    <a:p>
                      <a:r>
                        <a:rPr lang="en-GB" sz="1600" dirty="0">
                          <a:solidFill>
                            <a:schemeClr val="tx1"/>
                          </a:solidFill>
                          <a:latin typeface="Arial" pitchFamily="34" charset="0"/>
                          <a:cs typeface="Arial" pitchFamily="34" charset="0"/>
                        </a:rPr>
                        <a:t>When punishment is attached for non-compliance</a:t>
                      </a:r>
                    </a:p>
                  </a:txBody>
                  <a:tcPr marT="45708" marB="45708">
                    <a:solidFill>
                      <a:schemeClr val="accent2">
                        <a:lumMod val="40000"/>
                        <a:lumOff val="6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92491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6854" y="302437"/>
            <a:ext cx="11054686" cy="646331"/>
          </a:xfrm>
          <a:prstGeom prst="rect">
            <a:avLst/>
          </a:prstGeom>
          <a:solidFill>
            <a:srgbClr val="002060"/>
          </a:solidFill>
        </p:spPr>
        <p:txBody>
          <a:bodyPr wrap="square" rtlCol="0">
            <a:spAutoFit/>
          </a:bodyPr>
          <a:lstStyle/>
          <a:p>
            <a:pPr algn="ctr"/>
            <a:r>
              <a:rPr lang="en-GB" sz="3600" b="1" dirty="0">
                <a:solidFill>
                  <a:schemeClr val="bg1"/>
                </a:solidFill>
              </a:rPr>
              <a:t>Challenging the Stereotypes</a:t>
            </a:r>
          </a:p>
        </p:txBody>
      </p:sp>
      <p:pic>
        <p:nvPicPr>
          <p:cNvPr id="5" name="Picture 4"/>
          <p:cNvPicPr>
            <a:picLocks noChangeAspect="1"/>
          </p:cNvPicPr>
          <p:nvPr/>
        </p:nvPicPr>
        <p:blipFill rotWithShape="1">
          <a:blip r:embed="rId3"/>
          <a:srcRect b="16300"/>
          <a:stretch/>
        </p:blipFill>
        <p:spPr>
          <a:xfrm>
            <a:off x="7688293" y="3966118"/>
            <a:ext cx="2951812" cy="1870982"/>
          </a:xfrm>
          <a:prstGeom prst="rect">
            <a:avLst/>
          </a:prstGeom>
        </p:spPr>
      </p:pic>
      <p:pic>
        <p:nvPicPr>
          <p:cNvPr id="6" name="Picture 5"/>
          <p:cNvPicPr>
            <a:picLocks noChangeAspect="1"/>
          </p:cNvPicPr>
          <p:nvPr/>
        </p:nvPicPr>
        <p:blipFill rotWithShape="1">
          <a:blip r:embed="rId4"/>
          <a:srcRect b="17138"/>
          <a:stretch/>
        </p:blipFill>
        <p:spPr>
          <a:xfrm>
            <a:off x="7688293" y="1309165"/>
            <a:ext cx="2951812" cy="1870982"/>
          </a:xfrm>
          <a:prstGeom prst="rect">
            <a:avLst/>
          </a:prstGeom>
        </p:spPr>
      </p:pic>
      <p:sp>
        <p:nvSpPr>
          <p:cNvPr id="3" name="Horizontal Scroll 2"/>
          <p:cNvSpPr/>
          <p:nvPr/>
        </p:nvSpPr>
        <p:spPr>
          <a:xfrm>
            <a:off x="1052945" y="1205166"/>
            <a:ext cx="6289964" cy="43131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is the point of screaming when you live in a beautiful detached house in the countryside? Nobody can hear you, there are no neighbours to come running or call the Police”</a:t>
            </a:r>
          </a:p>
        </p:txBody>
      </p:sp>
    </p:spTree>
    <p:extLst>
      <p:ext uri="{BB962C8B-B14F-4D97-AF65-F5344CB8AC3E}">
        <p14:creationId xmlns:p14="http://schemas.microsoft.com/office/powerpoint/2010/main" val="12614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791570" y="302437"/>
            <a:ext cx="10754435" cy="646331"/>
          </a:xfrm>
          <a:prstGeom prst="rect">
            <a:avLst/>
          </a:prstGeom>
          <a:solidFill>
            <a:srgbClr val="002060"/>
          </a:solidFill>
        </p:spPr>
        <p:txBody>
          <a:bodyPr wrap="square" rtlCol="0">
            <a:spAutoFit/>
          </a:bodyPr>
          <a:lstStyle/>
          <a:p>
            <a:pPr algn="ctr"/>
            <a:r>
              <a:rPr lang="en-GB" sz="3600" b="1" dirty="0">
                <a:solidFill>
                  <a:schemeClr val="bg1"/>
                </a:solidFill>
              </a:rPr>
              <a:t>Institutional Power and Control</a:t>
            </a:r>
          </a:p>
        </p:txBody>
      </p:sp>
      <p:graphicFrame>
        <p:nvGraphicFramePr>
          <p:cNvPr id="8" name="Diagram 7"/>
          <p:cNvGraphicFramePr/>
          <p:nvPr>
            <p:extLst>
              <p:ext uri="{D42A27DB-BD31-4B8C-83A1-F6EECF244321}">
                <p14:modId xmlns:p14="http://schemas.microsoft.com/office/powerpoint/2010/main" val="1310422299"/>
              </p:ext>
            </p:extLst>
          </p:nvPr>
        </p:nvGraphicFramePr>
        <p:xfrm>
          <a:off x="791570" y="1121833"/>
          <a:ext cx="10298547" cy="4614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00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F649A5FF-2C99-4C7E-B00B-3CDB134819A9}"/>
                                            </p:graphicEl>
                                          </p:spTgt>
                                        </p:tgtEl>
                                        <p:attrNameLst>
                                          <p:attrName>style.visibility</p:attrName>
                                        </p:attrNameLst>
                                      </p:cBhvr>
                                      <p:to>
                                        <p:strVal val="visible"/>
                                      </p:to>
                                    </p:set>
                                    <p:animEffect transition="in" filter="fade">
                                      <p:cBhvr>
                                        <p:cTn id="7" dur="500"/>
                                        <p:tgtEl>
                                          <p:spTgt spid="8">
                                            <p:graphicEl>
                                              <a:dgm id="{F649A5FF-2C99-4C7E-B00B-3CDB13481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3B9FF3DB-54ED-4900-B4C4-734ABD6CC458}"/>
                                            </p:graphicEl>
                                          </p:spTgt>
                                        </p:tgtEl>
                                        <p:attrNameLst>
                                          <p:attrName>style.visibility</p:attrName>
                                        </p:attrNameLst>
                                      </p:cBhvr>
                                      <p:to>
                                        <p:strVal val="visible"/>
                                      </p:to>
                                    </p:set>
                                    <p:animEffect transition="in" filter="fade">
                                      <p:cBhvr>
                                        <p:cTn id="12" dur="500"/>
                                        <p:tgtEl>
                                          <p:spTgt spid="8">
                                            <p:graphicEl>
                                              <a:dgm id="{3B9FF3DB-54ED-4900-B4C4-734ABD6CC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5A576EC0-12DF-4324-8B95-28214211109C}"/>
                                            </p:graphicEl>
                                          </p:spTgt>
                                        </p:tgtEl>
                                        <p:attrNameLst>
                                          <p:attrName>style.visibility</p:attrName>
                                        </p:attrNameLst>
                                      </p:cBhvr>
                                      <p:to>
                                        <p:strVal val="visible"/>
                                      </p:to>
                                    </p:set>
                                    <p:animEffect transition="in" filter="fade">
                                      <p:cBhvr>
                                        <p:cTn id="15" dur="500"/>
                                        <p:tgtEl>
                                          <p:spTgt spid="8">
                                            <p:graphicEl>
                                              <a:dgm id="{5A576EC0-12DF-4324-8B95-28214211109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48B74EEA-25C9-4B27-AA3C-95AE611D643E}"/>
                                            </p:graphicEl>
                                          </p:spTgt>
                                        </p:tgtEl>
                                        <p:attrNameLst>
                                          <p:attrName>style.visibility</p:attrName>
                                        </p:attrNameLst>
                                      </p:cBhvr>
                                      <p:to>
                                        <p:strVal val="visible"/>
                                      </p:to>
                                    </p:set>
                                    <p:animEffect transition="in" filter="fade">
                                      <p:cBhvr>
                                        <p:cTn id="20" dur="500"/>
                                        <p:tgtEl>
                                          <p:spTgt spid="8">
                                            <p:graphicEl>
                                              <a:dgm id="{48B74EEA-25C9-4B27-AA3C-95AE611D643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A4B974DF-0081-4BE8-ABD8-FF7F344BC2F5}"/>
                                            </p:graphicEl>
                                          </p:spTgt>
                                        </p:tgtEl>
                                        <p:attrNameLst>
                                          <p:attrName>style.visibility</p:attrName>
                                        </p:attrNameLst>
                                      </p:cBhvr>
                                      <p:to>
                                        <p:strVal val="visible"/>
                                      </p:to>
                                    </p:set>
                                    <p:animEffect transition="in" filter="fade">
                                      <p:cBhvr>
                                        <p:cTn id="23" dur="500"/>
                                        <p:tgtEl>
                                          <p:spTgt spid="8">
                                            <p:graphicEl>
                                              <a:dgm id="{A4B974DF-0081-4BE8-ABD8-FF7F344BC2F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6244A49-5DE7-4A7C-9ED4-ABE08295EA4B}"/>
                                            </p:graphicEl>
                                          </p:spTgt>
                                        </p:tgtEl>
                                        <p:attrNameLst>
                                          <p:attrName>style.visibility</p:attrName>
                                        </p:attrNameLst>
                                      </p:cBhvr>
                                      <p:to>
                                        <p:strVal val="visible"/>
                                      </p:to>
                                    </p:set>
                                    <p:animEffect transition="in" filter="fade">
                                      <p:cBhvr>
                                        <p:cTn id="26" dur="500"/>
                                        <p:tgtEl>
                                          <p:spTgt spid="8">
                                            <p:graphicEl>
                                              <a:dgm id="{B6244A49-5DE7-4A7C-9ED4-ABE08295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5120639" y="63688"/>
            <a:ext cx="6674327" cy="646331"/>
          </a:xfrm>
          <a:prstGeom prst="rect">
            <a:avLst/>
          </a:prstGeom>
          <a:solidFill>
            <a:srgbClr val="002060"/>
          </a:solidFill>
        </p:spPr>
        <p:txBody>
          <a:bodyPr wrap="square" rtlCol="0">
            <a:spAutoFit/>
          </a:bodyPr>
          <a:lstStyle/>
          <a:p>
            <a:pPr algn="ctr"/>
            <a:r>
              <a:rPr lang="en-GB" sz="3600" b="1" dirty="0">
                <a:solidFill>
                  <a:schemeClr val="bg1"/>
                </a:solidFill>
              </a:rPr>
              <a:t>6 Stages of leaving – Liz Kelly</a:t>
            </a:r>
          </a:p>
        </p:txBody>
      </p:sp>
      <p:sp>
        <p:nvSpPr>
          <p:cNvPr id="11" name="Up-Down Arrow 10"/>
          <p:cNvSpPr/>
          <p:nvPr/>
        </p:nvSpPr>
        <p:spPr>
          <a:xfrm rot="18264078">
            <a:off x="7662487" y="-115222"/>
            <a:ext cx="1305333" cy="6269943"/>
          </a:xfrm>
          <a:prstGeom prst="upDownArrow">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Diagram 11"/>
          <p:cNvGraphicFramePr/>
          <p:nvPr>
            <p:extLst>
              <p:ext uri="{D42A27DB-BD31-4B8C-83A1-F6EECF244321}">
                <p14:modId xmlns:p14="http://schemas.microsoft.com/office/powerpoint/2010/main" val="2332290735"/>
              </p:ext>
            </p:extLst>
          </p:nvPr>
        </p:nvGraphicFramePr>
        <p:xfrm>
          <a:off x="0" y="273365"/>
          <a:ext cx="6149930" cy="2797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p:cNvGraphicFramePr/>
          <p:nvPr>
            <p:extLst>
              <p:ext uri="{D42A27DB-BD31-4B8C-83A1-F6EECF244321}">
                <p14:modId xmlns:p14="http://schemas.microsoft.com/office/powerpoint/2010/main" val="2988386002"/>
              </p:ext>
            </p:extLst>
          </p:nvPr>
        </p:nvGraphicFramePr>
        <p:xfrm>
          <a:off x="3900156" y="3242521"/>
          <a:ext cx="5973003" cy="27973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Bent-Up Arrow 16"/>
          <p:cNvSpPr/>
          <p:nvPr/>
        </p:nvSpPr>
        <p:spPr>
          <a:xfrm rot="5400000">
            <a:off x="3283485" y="3052615"/>
            <a:ext cx="722823" cy="822909"/>
          </a:xfrm>
          <a:prstGeom prst="bentUpArrow">
            <a:avLst>
              <a:gd name="adj1" fmla="val 32840"/>
              <a:gd name="adj2" fmla="val 25000"/>
              <a:gd name="adj3" fmla="val 35780"/>
            </a:avLst>
          </a:prstGeom>
          <a:solidFill>
            <a:schemeClr val="accent2">
              <a:lumMod val="75000"/>
            </a:schemeClr>
          </a:solid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Tree>
    <p:extLst>
      <p:ext uri="{BB962C8B-B14F-4D97-AF65-F5344CB8AC3E}">
        <p14:creationId xmlns:p14="http://schemas.microsoft.com/office/powerpoint/2010/main" val="37669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C6AD7BAC-E047-461E-BDBA-B4941FFF5453}"/>
                                            </p:graphicEl>
                                          </p:spTgt>
                                        </p:tgtEl>
                                        <p:attrNameLst>
                                          <p:attrName>style.visibility</p:attrName>
                                        </p:attrNameLst>
                                      </p:cBhvr>
                                      <p:to>
                                        <p:strVal val="visible"/>
                                      </p:to>
                                    </p:set>
                                    <p:animEffect transition="in" filter="fade">
                                      <p:cBhvr>
                                        <p:cTn id="7" dur="500"/>
                                        <p:tgtEl>
                                          <p:spTgt spid="12">
                                            <p:graphicEl>
                                              <a:dgm id="{C6AD7BAC-E047-461E-BDBA-B4941FFF545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graphicEl>
                                              <a:dgm id="{01156EB3-96E5-4F57-B3A8-0A7EDF72B323}"/>
                                            </p:graphicEl>
                                          </p:spTgt>
                                        </p:tgtEl>
                                        <p:attrNameLst>
                                          <p:attrName>style.visibility</p:attrName>
                                        </p:attrNameLst>
                                      </p:cBhvr>
                                      <p:to>
                                        <p:strVal val="visible"/>
                                      </p:to>
                                    </p:set>
                                    <p:animEffect transition="in" filter="fade">
                                      <p:cBhvr>
                                        <p:cTn id="10" dur="500"/>
                                        <p:tgtEl>
                                          <p:spTgt spid="12">
                                            <p:graphicEl>
                                              <a:dgm id="{01156EB3-96E5-4F57-B3A8-0A7EDF72B32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graphicEl>
                                              <a:dgm id="{5D7E9AD9-D3C5-4046-A416-81F27D4E94B1}"/>
                                            </p:graphicEl>
                                          </p:spTgt>
                                        </p:tgtEl>
                                        <p:attrNameLst>
                                          <p:attrName>style.visibility</p:attrName>
                                        </p:attrNameLst>
                                      </p:cBhvr>
                                      <p:to>
                                        <p:strVal val="visible"/>
                                      </p:to>
                                    </p:set>
                                    <p:animEffect transition="in" filter="fade">
                                      <p:cBhvr>
                                        <p:cTn id="15" dur="500"/>
                                        <p:tgtEl>
                                          <p:spTgt spid="12">
                                            <p:graphicEl>
                                              <a:dgm id="{5D7E9AD9-D3C5-4046-A416-81F27D4E94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E0520407-0DE8-4926-A232-E3C30AE4A1B0}"/>
                                            </p:graphicEl>
                                          </p:spTgt>
                                        </p:tgtEl>
                                        <p:attrNameLst>
                                          <p:attrName>style.visibility</p:attrName>
                                        </p:attrNameLst>
                                      </p:cBhvr>
                                      <p:to>
                                        <p:strVal val="visible"/>
                                      </p:to>
                                    </p:set>
                                    <p:animEffect transition="in" filter="fade">
                                      <p:cBhvr>
                                        <p:cTn id="20" dur="500"/>
                                        <p:tgtEl>
                                          <p:spTgt spid="12">
                                            <p:graphicEl>
                                              <a:dgm id="{E0520407-0DE8-4926-A232-E3C30AE4A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952C9ADC-1729-42E9-8B2F-E2C2E425FADE}"/>
                                            </p:graphicEl>
                                          </p:spTgt>
                                        </p:tgtEl>
                                        <p:attrNameLst>
                                          <p:attrName>style.visibility</p:attrName>
                                        </p:attrNameLst>
                                      </p:cBhvr>
                                      <p:to>
                                        <p:strVal val="visible"/>
                                      </p:to>
                                    </p:set>
                                    <p:animEffect transition="in" filter="fade">
                                      <p:cBhvr>
                                        <p:cTn id="23" dur="500"/>
                                        <p:tgtEl>
                                          <p:spTgt spid="12">
                                            <p:graphicEl>
                                              <a:dgm id="{952C9ADC-1729-42E9-8B2F-E2C2E425FAD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78F138B1-074D-4738-B2E9-048B97063D06}"/>
                                            </p:graphicEl>
                                          </p:spTgt>
                                        </p:tgtEl>
                                        <p:attrNameLst>
                                          <p:attrName>style.visibility</p:attrName>
                                        </p:attrNameLst>
                                      </p:cBhvr>
                                      <p:to>
                                        <p:strVal val="visible"/>
                                      </p:to>
                                    </p:set>
                                    <p:animEffect transition="in" filter="fade">
                                      <p:cBhvr>
                                        <p:cTn id="28" dur="500"/>
                                        <p:tgtEl>
                                          <p:spTgt spid="12">
                                            <p:graphicEl>
                                              <a:dgm id="{78F138B1-074D-4738-B2E9-048B97063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graphicEl>
                                              <a:dgm id="{99EE3F47-3A84-4DCA-8CC8-339CEFB4BF5D}"/>
                                            </p:graphicEl>
                                          </p:spTgt>
                                        </p:tgtEl>
                                        <p:attrNameLst>
                                          <p:attrName>style.visibility</p:attrName>
                                        </p:attrNameLst>
                                      </p:cBhvr>
                                      <p:to>
                                        <p:strVal val="visible"/>
                                      </p:to>
                                    </p:set>
                                    <p:animEffect transition="in" filter="fade">
                                      <p:cBhvr>
                                        <p:cTn id="33" dur="500"/>
                                        <p:tgtEl>
                                          <p:spTgt spid="12">
                                            <p:graphicEl>
                                              <a:dgm id="{99EE3F47-3A84-4DCA-8CC8-339CEFB4BF5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graphicEl>
                                              <a:dgm id="{9745CF63-D2FB-4919-864C-97B290ECE4C0}"/>
                                            </p:graphicEl>
                                          </p:spTgt>
                                        </p:tgtEl>
                                        <p:attrNameLst>
                                          <p:attrName>style.visibility</p:attrName>
                                        </p:attrNameLst>
                                      </p:cBhvr>
                                      <p:to>
                                        <p:strVal val="visible"/>
                                      </p:to>
                                    </p:set>
                                    <p:animEffect transition="in" filter="fade">
                                      <p:cBhvr>
                                        <p:cTn id="38" dur="500"/>
                                        <p:tgtEl>
                                          <p:spTgt spid="12">
                                            <p:graphicEl>
                                              <a:dgm id="{9745CF63-D2FB-4919-864C-97B290ECE4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6">
                                            <p:graphicEl>
                                              <a:dgm id="{C6AD7BAC-E047-461E-BDBA-B4941FFF5453}"/>
                                            </p:graphicEl>
                                          </p:spTgt>
                                        </p:tgtEl>
                                        <p:attrNameLst>
                                          <p:attrName>style.visibility</p:attrName>
                                        </p:attrNameLst>
                                      </p:cBhvr>
                                      <p:to>
                                        <p:strVal val="visible"/>
                                      </p:to>
                                    </p:set>
                                    <p:animEffect transition="in" filter="fade">
                                      <p:cBhvr>
                                        <p:cTn id="48" dur="500"/>
                                        <p:tgtEl>
                                          <p:spTgt spid="16">
                                            <p:graphicEl>
                                              <a:dgm id="{C6AD7BAC-E047-461E-BDBA-B4941FFF5453}"/>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6">
                                            <p:graphicEl>
                                              <a:dgm id="{01156EB3-96E5-4F57-B3A8-0A7EDF72B323}"/>
                                            </p:graphicEl>
                                          </p:spTgt>
                                        </p:tgtEl>
                                        <p:attrNameLst>
                                          <p:attrName>style.visibility</p:attrName>
                                        </p:attrNameLst>
                                      </p:cBhvr>
                                      <p:to>
                                        <p:strVal val="visible"/>
                                      </p:to>
                                    </p:set>
                                    <p:animEffect transition="in" filter="fade">
                                      <p:cBhvr>
                                        <p:cTn id="51" dur="500"/>
                                        <p:tgtEl>
                                          <p:spTgt spid="16">
                                            <p:graphicEl>
                                              <a:dgm id="{01156EB3-96E5-4F57-B3A8-0A7EDF72B32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6">
                                            <p:graphicEl>
                                              <a:dgm id="{5D7E9AD9-D3C5-4046-A416-81F27D4E94B1}"/>
                                            </p:graphicEl>
                                          </p:spTgt>
                                        </p:tgtEl>
                                        <p:attrNameLst>
                                          <p:attrName>style.visibility</p:attrName>
                                        </p:attrNameLst>
                                      </p:cBhvr>
                                      <p:to>
                                        <p:strVal val="visible"/>
                                      </p:to>
                                    </p:set>
                                    <p:animEffect transition="in" filter="fade">
                                      <p:cBhvr>
                                        <p:cTn id="56" dur="500"/>
                                        <p:tgtEl>
                                          <p:spTgt spid="16">
                                            <p:graphicEl>
                                              <a:dgm id="{5D7E9AD9-D3C5-4046-A416-81F27D4E94B1}"/>
                                            </p:graphic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6">
                                            <p:graphicEl>
                                              <a:dgm id="{E0520407-0DE8-4926-A232-E3C30AE4A1B0}"/>
                                            </p:graphicEl>
                                          </p:spTgt>
                                        </p:tgtEl>
                                        <p:attrNameLst>
                                          <p:attrName>style.visibility</p:attrName>
                                        </p:attrNameLst>
                                      </p:cBhvr>
                                      <p:to>
                                        <p:strVal val="visible"/>
                                      </p:to>
                                    </p:set>
                                    <p:animEffect transition="in" filter="fade">
                                      <p:cBhvr>
                                        <p:cTn id="61" dur="500"/>
                                        <p:tgtEl>
                                          <p:spTgt spid="16">
                                            <p:graphicEl>
                                              <a:dgm id="{E0520407-0DE8-4926-A232-E3C30AE4A1B0}"/>
                                            </p:graphic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6">
                                            <p:graphicEl>
                                              <a:dgm id="{952C9ADC-1729-42E9-8B2F-E2C2E425FADE}"/>
                                            </p:graphicEl>
                                          </p:spTgt>
                                        </p:tgtEl>
                                        <p:attrNameLst>
                                          <p:attrName>style.visibility</p:attrName>
                                        </p:attrNameLst>
                                      </p:cBhvr>
                                      <p:to>
                                        <p:strVal val="visible"/>
                                      </p:to>
                                    </p:set>
                                    <p:animEffect transition="in" filter="fade">
                                      <p:cBhvr>
                                        <p:cTn id="64" dur="500"/>
                                        <p:tgtEl>
                                          <p:spTgt spid="16">
                                            <p:graphicEl>
                                              <a:dgm id="{952C9ADC-1729-42E9-8B2F-E2C2E425FADE}"/>
                                            </p:graphic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6">
                                            <p:graphicEl>
                                              <a:dgm id="{78F138B1-074D-4738-B2E9-048B97063D06}"/>
                                            </p:graphicEl>
                                          </p:spTgt>
                                        </p:tgtEl>
                                        <p:attrNameLst>
                                          <p:attrName>style.visibility</p:attrName>
                                        </p:attrNameLst>
                                      </p:cBhvr>
                                      <p:to>
                                        <p:strVal val="visible"/>
                                      </p:to>
                                    </p:set>
                                    <p:animEffect transition="in" filter="fade">
                                      <p:cBhvr>
                                        <p:cTn id="69" dur="500"/>
                                        <p:tgtEl>
                                          <p:spTgt spid="16">
                                            <p:graphicEl>
                                              <a:dgm id="{78F138B1-074D-4738-B2E9-048B97063D06}"/>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16">
                                            <p:graphicEl>
                                              <a:dgm id="{99EE3F47-3A84-4DCA-8CC8-339CEFB4BF5D}"/>
                                            </p:graphicEl>
                                          </p:spTgt>
                                        </p:tgtEl>
                                        <p:attrNameLst>
                                          <p:attrName>style.visibility</p:attrName>
                                        </p:attrNameLst>
                                      </p:cBhvr>
                                      <p:to>
                                        <p:strVal val="visible"/>
                                      </p:to>
                                    </p:set>
                                    <p:animEffect transition="in" filter="fade">
                                      <p:cBhvr>
                                        <p:cTn id="74" dur="500"/>
                                        <p:tgtEl>
                                          <p:spTgt spid="16">
                                            <p:graphicEl>
                                              <a:dgm id="{99EE3F47-3A84-4DCA-8CC8-339CEFB4BF5D}"/>
                                            </p:graphicEl>
                                          </p:spTgt>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6">
                                            <p:graphicEl>
                                              <a:dgm id="{9745CF63-D2FB-4919-864C-97B290ECE4C0}"/>
                                            </p:graphicEl>
                                          </p:spTgt>
                                        </p:tgtEl>
                                        <p:attrNameLst>
                                          <p:attrName>style.visibility</p:attrName>
                                        </p:attrNameLst>
                                      </p:cBhvr>
                                      <p:to>
                                        <p:strVal val="visible"/>
                                      </p:to>
                                    </p:set>
                                    <p:animEffect transition="in" filter="fade">
                                      <p:cBhvr>
                                        <p:cTn id="79" dur="500"/>
                                        <p:tgtEl>
                                          <p:spTgt spid="16">
                                            <p:graphicEl>
                                              <a:dgm id="{9745CF63-D2FB-4919-864C-97B290ECE4C0}"/>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11"/>
                                        </p:tgtEl>
                                        <p:attrNameLst>
                                          <p:attrName>style.visibility</p:attrName>
                                        </p:attrNameLst>
                                      </p:cBhvr>
                                      <p:to>
                                        <p:strVal val="visible"/>
                                      </p:to>
                                    </p:set>
                                    <p:animEffect transition="in" filter="fade">
                                      <p:cBhvr>
                                        <p:cTn id="8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Graphic spid="12" grpId="0">
        <p:bldSub>
          <a:bldDgm bld="one"/>
        </p:bldSub>
      </p:bldGraphic>
      <p:bldGraphic spid="16" grpId="0">
        <p:bldSub>
          <a:bldDgm bld="one"/>
        </p:bldSub>
      </p:bldGraphic>
      <p:bldP spid="1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4269" y="186064"/>
            <a:ext cx="10440794" cy="584775"/>
          </a:xfrm>
          <a:prstGeom prst="rect">
            <a:avLst/>
          </a:prstGeom>
          <a:solidFill>
            <a:srgbClr val="002060"/>
          </a:solidFill>
        </p:spPr>
        <p:txBody>
          <a:bodyPr wrap="square" rtlCol="0">
            <a:spAutoFit/>
          </a:bodyPr>
          <a:lstStyle/>
          <a:p>
            <a:pPr algn="ctr"/>
            <a:r>
              <a:rPr lang="en-GB" sz="3200" b="1" dirty="0">
                <a:solidFill>
                  <a:schemeClr val="bg1"/>
                </a:solidFill>
              </a:rPr>
              <a:t>Incident Recording</a:t>
            </a:r>
          </a:p>
        </p:txBody>
      </p:sp>
      <p:graphicFrame>
        <p:nvGraphicFramePr>
          <p:cNvPr id="6" name="Diagram 5"/>
          <p:cNvGraphicFramePr/>
          <p:nvPr>
            <p:extLst>
              <p:ext uri="{D42A27DB-BD31-4B8C-83A1-F6EECF244321}">
                <p14:modId xmlns:p14="http://schemas.microsoft.com/office/powerpoint/2010/main" val="1181856792"/>
              </p:ext>
            </p:extLst>
          </p:nvPr>
        </p:nvGraphicFramePr>
        <p:xfrm>
          <a:off x="1064269" y="828376"/>
          <a:ext cx="10440794" cy="2681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98360123"/>
              </p:ext>
            </p:extLst>
          </p:nvPr>
        </p:nvGraphicFramePr>
        <p:xfrm>
          <a:off x="1064268" y="3567036"/>
          <a:ext cx="10440795" cy="268112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5636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4092A-9B7E-461A-A4C2-604261015A20}"/>
                                            </p:graphicEl>
                                          </p:spTgt>
                                        </p:tgtEl>
                                        <p:attrNameLst>
                                          <p:attrName>style.visibility</p:attrName>
                                        </p:attrNameLst>
                                      </p:cBhvr>
                                      <p:to>
                                        <p:strVal val="visible"/>
                                      </p:to>
                                    </p:set>
                                    <p:animEffect transition="in" filter="fade">
                                      <p:cBhvr>
                                        <p:cTn id="7" dur="500"/>
                                        <p:tgtEl>
                                          <p:spTgt spid="6">
                                            <p:graphicEl>
                                              <a:dgm id="{CC74092A-9B7E-461A-A4C2-604261015A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5970287-2D34-45EB-974F-0EAEBD943BA0}"/>
                                            </p:graphicEl>
                                          </p:spTgt>
                                        </p:tgtEl>
                                        <p:attrNameLst>
                                          <p:attrName>style.visibility</p:attrName>
                                        </p:attrNameLst>
                                      </p:cBhvr>
                                      <p:to>
                                        <p:strVal val="visible"/>
                                      </p:to>
                                    </p:set>
                                    <p:animEffect transition="in" filter="fade">
                                      <p:cBhvr>
                                        <p:cTn id="12" dur="500"/>
                                        <p:tgtEl>
                                          <p:spTgt spid="6">
                                            <p:graphicEl>
                                              <a:dgm id="{15970287-2D34-45EB-974F-0EAEBD943B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91AFD9B-D343-42BA-AC7C-D76D53A7C478}"/>
                                            </p:graphicEl>
                                          </p:spTgt>
                                        </p:tgtEl>
                                        <p:attrNameLst>
                                          <p:attrName>style.visibility</p:attrName>
                                        </p:attrNameLst>
                                      </p:cBhvr>
                                      <p:to>
                                        <p:strVal val="visible"/>
                                      </p:to>
                                    </p:set>
                                    <p:animEffect transition="in" filter="fade">
                                      <p:cBhvr>
                                        <p:cTn id="17" dur="500"/>
                                        <p:tgtEl>
                                          <p:spTgt spid="6">
                                            <p:graphicEl>
                                              <a:dgm id="{F91AFD9B-D343-42BA-AC7C-D76D53A7C4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54023B46-5270-4561-9518-BF9D9022C058}"/>
                                            </p:graphicEl>
                                          </p:spTgt>
                                        </p:tgtEl>
                                        <p:attrNameLst>
                                          <p:attrName>style.visibility</p:attrName>
                                        </p:attrNameLst>
                                      </p:cBhvr>
                                      <p:to>
                                        <p:strVal val="visible"/>
                                      </p:to>
                                    </p:set>
                                    <p:animEffect transition="in" filter="fade">
                                      <p:cBhvr>
                                        <p:cTn id="22" dur="500"/>
                                        <p:tgtEl>
                                          <p:spTgt spid="6">
                                            <p:graphicEl>
                                              <a:dgm id="{54023B46-5270-4561-9518-BF9D9022C05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CC74092A-9B7E-461A-A4C2-604261015A20}"/>
                                            </p:graphicEl>
                                          </p:spTgt>
                                        </p:tgtEl>
                                        <p:attrNameLst>
                                          <p:attrName>style.visibility</p:attrName>
                                        </p:attrNameLst>
                                      </p:cBhvr>
                                      <p:to>
                                        <p:strVal val="visible"/>
                                      </p:to>
                                    </p:set>
                                    <p:animEffect transition="in" filter="fade">
                                      <p:cBhvr>
                                        <p:cTn id="27" dur="500"/>
                                        <p:tgtEl>
                                          <p:spTgt spid="7">
                                            <p:graphicEl>
                                              <a:dgm id="{CC74092A-9B7E-461A-A4C2-604261015A2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15970287-2D34-45EB-974F-0EAEBD943BA0}"/>
                                            </p:graphicEl>
                                          </p:spTgt>
                                        </p:tgtEl>
                                        <p:attrNameLst>
                                          <p:attrName>style.visibility</p:attrName>
                                        </p:attrNameLst>
                                      </p:cBhvr>
                                      <p:to>
                                        <p:strVal val="visible"/>
                                      </p:to>
                                    </p:set>
                                    <p:animEffect transition="in" filter="fade">
                                      <p:cBhvr>
                                        <p:cTn id="32" dur="500"/>
                                        <p:tgtEl>
                                          <p:spTgt spid="7">
                                            <p:graphicEl>
                                              <a:dgm id="{15970287-2D34-45EB-974F-0EAEBD943B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F91AFD9B-D343-42BA-AC7C-D76D53A7C478}"/>
                                            </p:graphicEl>
                                          </p:spTgt>
                                        </p:tgtEl>
                                        <p:attrNameLst>
                                          <p:attrName>style.visibility</p:attrName>
                                        </p:attrNameLst>
                                      </p:cBhvr>
                                      <p:to>
                                        <p:strVal val="visible"/>
                                      </p:to>
                                    </p:set>
                                    <p:animEffect transition="in" filter="fade">
                                      <p:cBhvr>
                                        <p:cTn id="37" dur="500"/>
                                        <p:tgtEl>
                                          <p:spTgt spid="7">
                                            <p:graphicEl>
                                              <a:dgm id="{F91AFD9B-D343-42BA-AC7C-D76D53A7C47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54023B46-5270-4561-9518-BF9D9022C058}"/>
                                            </p:graphicEl>
                                          </p:spTgt>
                                        </p:tgtEl>
                                        <p:attrNameLst>
                                          <p:attrName>style.visibility</p:attrName>
                                        </p:attrNameLst>
                                      </p:cBhvr>
                                      <p:to>
                                        <p:strVal val="visible"/>
                                      </p:to>
                                    </p:set>
                                    <p:animEffect transition="in" filter="fade">
                                      <p:cBhvr>
                                        <p:cTn id="42" dur="500"/>
                                        <p:tgtEl>
                                          <p:spTgt spid="7">
                                            <p:graphicEl>
                                              <a:dgm id="{54023B46-5270-4561-9518-BF9D9022C0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Graphic spid="7"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05218" y="1268360"/>
            <a:ext cx="7096502" cy="4524315"/>
          </a:xfrm>
          <a:prstGeom prst="rect">
            <a:avLst/>
          </a:prstGeom>
          <a:solidFill>
            <a:schemeClr val="accent2">
              <a:lumMod val="20000"/>
              <a:lumOff val="80000"/>
            </a:schemeClr>
          </a:solidFill>
          <a:ln>
            <a:solidFill>
              <a:schemeClr val="tx1"/>
            </a:solidFill>
          </a:ln>
        </p:spPr>
        <p:txBody>
          <a:bodyPr wrap="square">
            <a:spAutoFit/>
          </a:bodyPr>
          <a:lstStyle/>
          <a:p>
            <a:pPr marL="342900" indent="-342900" eaLnBrk="0" fontAlgn="base" hangingPunct="0">
              <a:spcBef>
                <a:spcPct val="0"/>
              </a:spcBef>
              <a:spcAft>
                <a:spcPct val="0"/>
              </a:spcAft>
              <a:buFont typeface="Arial" panose="020B0604020202020204" pitchFamily="34" charset="0"/>
              <a:buChar char="•"/>
              <a:defRPr/>
            </a:pPr>
            <a:r>
              <a:rPr lang="en-GB" sz="2400" dirty="0">
                <a:ea typeface="MS PGothic" panose="020B0600070205080204" pitchFamily="34" charset="-128"/>
              </a:rPr>
              <a:t>Welsh Women’s Aid</a:t>
            </a:r>
          </a:p>
          <a:p>
            <a:pPr eaLnBrk="0" fontAlgn="base" hangingPunct="0">
              <a:spcBef>
                <a:spcPct val="0"/>
              </a:spcBef>
              <a:spcAft>
                <a:spcPct val="0"/>
              </a:spcAft>
              <a:defRPr/>
            </a:pPr>
            <a:r>
              <a:rPr lang="en-GB" sz="2400" dirty="0">
                <a:ea typeface="MS PGothic" panose="020B0600070205080204" pitchFamily="34" charset="-128"/>
                <a:hlinkClick r:id="rId3"/>
              </a:rPr>
              <a:t>www.welshwomensaid.org.uk</a:t>
            </a:r>
            <a:endParaRPr lang="en-GB" sz="2400" dirty="0">
              <a:ea typeface="MS PGothic" panose="020B0600070205080204" pitchFamily="34" charset="-128"/>
            </a:endParaRPr>
          </a:p>
          <a:p>
            <a:pPr eaLnBrk="0" fontAlgn="base" hangingPunct="0">
              <a:spcBef>
                <a:spcPct val="0"/>
              </a:spcBef>
              <a:spcAft>
                <a:spcPct val="0"/>
              </a:spcAft>
              <a:defRPr/>
            </a:pPr>
            <a:r>
              <a:rPr lang="en-GB" sz="2400" dirty="0">
                <a:ea typeface="MS PGothic" panose="020B0600070205080204" pitchFamily="34" charset="-128"/>
              </a:rPr>
              <a:t>0808 80 10 800</a:t>
            </a:r>
          </a:p>
          <a:p>
            <a:pPr eaLnBrk="0" fontAlgn="base" hangingPunct="0">
              <a:spcBef>
                <a:spcPct val="0"/>
              </a:spcBef>
              <a:spcAft>
                <a:spcPct val="0"/>
              </a:spcAft>
              <a:defRPr/>
            </a:pPr>
            <a:endParaRPr lang="en-GB" sz="2400" dirty="0">
              <a:ea typeface="MS PGothic" panose="020B0600070205080204" pitchFamily="34" charset="-128"/>
            </a:endParaRPr>
          </a:p>
          <a:p>
            <a:pPr marL="342900" indent="-342900" eaLnBrk="0" fontAlgn="base" hangingPunct="0">
              <a:spcBef>
                <a:spcPct val="0"/>
              </a:spcBef>
              <a:spcAft>
                <a:spcPct val="0"/>
              </a:spcAft>
              <a:buFont typeface="Arial" panose="020B0604020202020204" pitchFamily="34" charset="0"/>
              <a:buChar char="•"/>
              <a:defRPr/>
            </a:pPr>
            <a:r>
              <a:rPr lang="en-GB" sz="2400" dirty="0">
                <a:ea typeface="MS PGothic" panose="020B0600070205080204" pitchFamily="34" charset="-128"/>
              </a:rPr>
              <a:t>Men’s Advice Line</a:t>
            </a:r>
          </a:p>
          <a:p>
            <a:pPr eaLnBrk="0" fontAlgn="base" hangingPunct="0">
              <a:spcBef>
                <a:spcPct val="0"/>
              </a:spcBef>
              <a:spcAft>
                <a:spcPct val="0"/>
              </a:spcAft>
              <a:defRPr/>
            </a:pPr>
            <a:r>
              <a:rPr lang="en-GB" sz="2400" dirty="0">
                <a:ea typeface="MS PGothic" panose="020B0600070205080204" pitchFamily="34" charset="-128"/>
                <a:hlinkClick r:id="rId4"/>
              </a:rPr>
              <a:t>www.mensadviceline.org.uk</a:t>
            </a:r>
            <a:endParaRPr lang="en-GB" sz="2400" dirty="0">
              <a:ea typeface="MS PGothic" panose="020B0600070205080204" pitchFamily="34" charset="-128"/>
            </a:endParaRPr>
          </a:p>
          <a:p>
            <a:pPr eaLnBrk="0" fontAlgn="base" hangingPunct="0">
              <a:spcBef>
                <a:spcPct val="0"/>
              </a:spcBef>
              <a:spcAft>
                <a:spcPct val="0"/>
              </a:spcAft>
              <a:defRPr/>
            </a:pPr>
            <a:r>
              <a:rPr lang="en-GB" sz="2400" dirty="0">
                <a:ea typeface="MS PGothic" panose="020B0600070205080204" pitchFamily="34" charset="-128"/>
              </a:rPr>
              <a:t>0808 801 0327</a:t>
            </a:r>
          </a:p>
          <a:p>
            <a:pPr eaLnBrk="0" fontAlgn="base" hangingPunct="0">
              <a:spcBef>
                <a:spcPct val="0"/>
              </a:spcBef>
              <a:spcAft>
                <a:spcPct val="0"/>
              </a:spcAft>
              <a:defRPr/>
            </a:pPr>
            <a:endParaRPr lang="en-GB" sz="2400" dirty="0">
              <a:ea typeface="MS PGothic" panose="020B0600070205080204" pitchFamily="34" charset="-128"/>
            </a:endParaRPr>
          </a:p>
          <a:p>
            <a:pPr marL="342900" indent="-342900" eaLnBrk="0" fontAlgn="base" hangingPunct="0">
              <a:spcBef>
                <a:spcPct val="0"/>
              </a:spcBef>
              <a:spcAft>
                <a:spcPct val="0"/>
              </a:spcAft>
              <a:buFont typeface="Arial" panose="020B0604020202020204" pitchFamily="34" charset="0"/>
              <a:buChar char="•"/>
              <a:defRPr/>
            </a:pPr>
            <a:r>
              <a:rPr lang="en-GB" sz="2400" dirty="0">
                <a:ea typeface="MS PGothic" panose="020B0600070205080204" pitchFamily="34" charset="-128"/>
              </a:rPr>
              <a:t>Live Fear Free – All Wales Abuse and Violence Helpline</a:t>
            </a:r>
          </a:p>
          <a:p>
            <a:pPr eaLnBrk="0" fontAlgn="base" hangingPunct="0">
              <a:spcBef>
                <a:spcPct val="0"/>
              </a:spcBef>
              <a:spcAft>
                <a:spcPct val="0"/>
              </a:spcAft>
              <a:defRPr/>
            </a:pPr>
            <a:r>
              <a:rPr lang="en-GB" sz="2400" dirty="0">
                <a:ea typeface="MS PGothic" panose="020B0600070205080204" pitchFamily="34" charset="-128"/>
                <a:hlinkClick r:id="rId5"/>
              </a:rPr>
              <a:t>http://livefearfree.gov.wales/</a:t>
            </a:r>
            <a:endParaRPr lang="en-GB" sz="2400" dirty="0">
              <a:ea typeface="MS PGothic" panose="020B0600070205080204" pitchFamily="34" charset="-128"/>
            </a:endParaRPr>
          </a:p>
          <a:p>
            <a:pPr eaLnBrk="0" fontAlgn="base" hangingPunct="0">
              <a:spcBef>
                <a:spcPct val="0"/>
              </a:spcBef>
              <a:spcAft>
                <a:spcPct val="0"/>
              </a:spcAft>
              <a:defRPr/>
            </a:pPr>
            <a:r>
              <a:rPr lang="en-GB" sz="2400" dirty="0">
                <a:ea typeface="MS PGothic" panose="020B0600070205080204" pitchFamily="34" charset="-128"/>
              </a:rPr>
              <a:t>0808 8010 800</a:t>
            </a:r>
          </a:p>
        </p:txBody>
      </p:sp>
      <p:sp>
        <p:nvSpPr>
          <p:cNvPr id="4" name="TextBox 3"/>
          <p:cNvSpPr txBox="1"/>
          <p:nvPr/>
        </p:nvSpPr>
        <p:spPr>
          <a:xfrm>
            <a:off x="805218" y="302437"/>
            <a:ext cx="10809027" cy="646331"/>
          </a:xfrm>
          <a:prstGeom prst="rect">
            <a:avLst/>
          </a:prstGeom>
          <a:solidFill>
            <a:srgbClr val="002060"/>
          </a:solidFill>
        </p:spPr>
        <p:txBody>
          <a:bodyPr wrap="square" rtlCol="0">
            <a:spAutoFit/>
          </a:bodyPr>
          <a:lstStyle/>
          <a:p>
            <a:pPr algn="ctr"/>
            <a:r>
              <a:rPr lang="en-GB" sz="3600" b="1" dirty="0">
                <a:solidFill>
                  <a:schemeClr val="bg1"/>
                </a:solidFill>
              </a:rPr>
              <a:t>Support Services</a:t>
            </a:r>
          </a:p>
        </p:txBody>
      </p:sp>
      <p:pic>
        <p:nvPicPr>
          <p:cNvPr id="6" name="Picture 5"/>
          <p:cNvPicPr>
            <a:picLocks noChangeAspect="1"/>
          </p:cNvPicPr>
          <p:nvPr/>
        </p:nvPicPr>
        <p:blipFill>
          <a:blip r:embed="rId6"/>
          <a:stretch>
            <a:fillRect/>
          </a:stretch>
        </p:blipFill>
        <p:spPr>
          <a:xfrm>
            <a:off x="8229600" y="2319147"/>
            <a:ext cx="3384645" cy="2016877"/>
          </a:xfrm>
          <a:prstGeom prst="rect">
            <a:avLst/>
          </a:prstGeom>
        </p:spPr>
      </p:pic>
    </p:spTree>
    <p:extLst>
      <p:ext uri="{BB962C8B-B14F-4D97-AF65-F5344CB8AC3E}">
        <p14:creationId xmlns:p14="http://schemas.microsoft.com/office/powerpoint/2010/main" val="410423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75887" y="1217498"/>
            <a:ext cx="5145789" cy="3753209"/>
          </a:xfrm>
          <a:prstGeom prst="rect">
            <a:avLst/>
          </a:prstGeom>
        </p:spPr>
      </p:pic>
    </p:spTree>
    <p:extLst>
      <p:ext uri="{BB962C8B-B14F-4D97-AF65-F5344CB8AC3E}">
        <p14:creationId xmlns:p14="http://schemas.microsoft.com/office/powerpoint/2010/main" val="2488793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1953</TotalTime>
  <Words>5481</Words>
  <Application>Microsoft Office PowerPoint</Application>
  <PresentationFormat>Widescreen</PresentationFormat>
  <Paragraphs>430</Paragraphs>
  <Slides>22</Slides>
  <Notes>22</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22</vt:i4>
      </vt:variant>
    </vt:vector>
  </HeadingPairs>
  <TitlesOfParts>
    <vt:vector size="34" baseType="lpstr">
      <vt:lpstr>Arial</vt:lpstr>
      <vt:lpstr>Arial Nova</vt:lpstr>
      <vt:lpstr>Arial Nova Cond</vt:lpstr>
      <vt:lpstr>Calibri</vt:lpstr>
      <vt:lpstr>Calibri Light</vt:lpstr>
      <vt:lpstr>Courier New</vt:lpstr>
      <vt:lpstr>Microsoft Sans Serif</vt:lpstr>
      <vt:lpstr>Symbol</vt:lpstr>
      <vt:lpstr>Tahoma</vt:lpstr>
      <vt:lpstr>Wingdings</vt:lpstr>
      <vt:lpstr>Office Theme</vt:lpstr>
      <vt:lpstr>1_Office Theme</vt:lpstr>
      <vt:lpstr>PowerPoint Presentation</vt:lpstr>
      <vt:lpstr>PowerPoint Presentation</vt:lpstr>
      <vt:lpstr>PowerPoint Presentation</vt:lpstr>
      <vt:lpstr>PowerPoint Presentation</vt:lpstr>
      <vt:lpstr>“Controlling or Coercive Behaviour in an Intimate  or Family Relationship” </vt:lpstr>
      <vt:lpstr>Coercive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173</cp:revision>
  <dcterms:created xsi:type="dcterms:W3CDTF">2018-01-30T11:09:50Z</dcterms:created>
  <dcterms:modified xsi:type="dcterms:W3CDTF">2022-06-29T06:12:47Z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2022-06-06T12:22:26Z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03dc804c-2fb0-4ff0-8bc3-a3284419598d</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