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20"/>
  </p:notesMasterIdLst>
  <p:sldIdLst>
    <p:sldId id="256" r:id="rId2"/>
    <p:sldId id="257" r:id="rId3"/>
    <p:sldId id="259" r:id="rId4"/>
    <p:sldId id="258" r:id="rId5"/>
    <p:sldId id="261" r:id="rId6"/>
    <p:sldId id="263" r:id="rId7"/>
    <p:sldId id="270" r:id="rId8"/>
    <p:sldId id="268" r:id="rId9"/>
    <p:sldId id="267" r:id="rId10"/>
    <p:sldId id="266" r:id="rId11"/>
    <p:sldId id="265" r:id="rId12"/>
    <p:sldId id="271" r:id="rId13"/>
    <p:sldId id="275" r:id="rId14"/>
    <p:sldId id="276" r:id="rId15"/>
    <p:sldId id="260" r:id="rId16"/>
    <p:sldId id="272" r:id="rId17"/>
    <p:sldId id="273" r:id="rId18"/>
    <p:sldId id="274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4A7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598" autoAdjust="0"/>
  </p:normalViewPr>
  <p:slideViewPr>
    <p:cSldViewPr snapToGrid="0">
      <p:cViewPr>
        <p:scale>
          <a:sx n="50" d="100"/>
          <a:sy n="50" d="100"/>
        </p:scale>
        <p:origin x="1934" y="7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7A388C-21EF-47B9-B09A-535BCE7B2E1B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ECAA55-7BF0-427B-88F8-5F87AA922A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576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CAA55-7BF0-427B-88F8-5F87AA922AE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0031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CAA55-7BF0-427B-88F8-5F87AA922AE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2522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ECAA55-7BF0-427B-88F8-5F87AA922AE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589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B4663C-0F36-4EA5-B4A9-E77AA40050F2}" type="datetime1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5557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>
            <a:lvl1pPr>
              <a:buClr>
                <a:schemeClr val="accent1">
                  <a:lumMod val="75000"/>
                </a:schemeClr>
              </a:buClr>
              <a:defRPr/>
            </a:lvl1pPr>
            <a:lvl2pPr>
              <a:buClr>
                <a:schemeClr val="accent1">
                  <a:lumMod val="75000"/>
                </a:schemeClr>
              </a:buClr>
              <a:defRPr/>
            </a:lvl2pPr>
            <a:lvl3pPr>
              <a:buClr>
                <a:schemeClr val="accent1">
                  <a:lumMod val="75000"/>
                </a:schemeClr>
              </a:buClr>
              <a:defRPr/>
            </a:lvl3pPr>
            <a:lvl4pPr>
              <a:buClr>
                <a:schemeClr val="accent1">
                  <a:lumMod val="75000"/>
                </a:schemeClr>
              </a:buClr>
              <a:defRPr/>
            </a:lvl4pPr>
            <a:lvl5pPr>
              <a:buClr>
                <a:schemeClr val="accent1">
                  <a:lumMod val="75000"/>
                </a:schemeClr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790E0-3653-4AF2-A0AB-9C3BB18A5340}" type="datetime1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686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62105-8F07-49D8-96A9-CDBD5ABAFD7C}" type="datetime1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956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08F79-C8A3-4CA9-866F-142E609F76B7}" type="datetime1">
              <a:rPr lang="en-GB" smtClean="0"/>
              <a:t>10/01/2021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5602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3614D-1C31-4371-8076-BA3BFEBA065C}" type="datetime1">
              <a:rPr lang="en-GB" smtClean="0"/>
              <a:t>10/01/2021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4598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E696C-CDB2-430F-9857-D58D49799604}" type="datetime1">
              <a:rPr lang="en-GB" smtClean="0"/>
              <a:t>10/01/2021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272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04613-C1BA-4717-B2C3-96B7BA0DD03B}" type="datetime1">
              <a:rPr lang="en-GB" smtClean="0"/>
              <a:t>10/01/2021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046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F13B8-F7BD-404D-9468-1884B97B9CDC}" type="datetime1">
              <a:rPr lang="en-GB" smtClean="0"/>
              <a:t>10/01/2021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569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82E1B-8284-46C6-8A98-F5C823229B3A}" type="datetime1">
              <a:rPr lang="en-GB" smtClean="0"/>
              <a:t>10/01/2021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843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1AC80-36B9-4206-93B0-B6E791DA6934}" type="datetime1">
              <a:rPr lang="en-GB" smtClean="0"/>
              <a:t>10/01/2021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055417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1AC80-36B9-4206-93B0-B6E791DA6934}" type="datetime1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650300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1AC80-36B9-4206-93B0-B6E791DA6934}" type="datetime1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698293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1AC80-36B9-4206-93B0-B6E791DA6934}" type="datetime1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916078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1AC80-36B9-4206-93B0-B6E791DA6934}" type="datetime1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610111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1AC80-36B9-4206-93B0-B6E791DA6934}" type="datetime1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429949"/>
      </p:ext>
    </p:extLst>
  </p:cSld>
  <p:clrMapOvr>
    <a:masterClrMapping/>
  </p:clrMapOvr>
  <p:hf sldNum="0"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8BB2A-C03D-4543-9D6D-7E45072FAEC6}" type="datetime1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1617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7EA03-5D0B-452E-812A-E357F90814CB}" type="datetime1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ECGE4003Q Angharad Lewis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6650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E71AC80-36B9-4206-93B0-B6E791DA6934}" type="datetime1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r>
              <a:rPr lang="en-GB"/>
              <a:t>ECGE4003Q Angharad Lewis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6FD3CC9-D30F-4F1C-8AF0-416CD583B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6599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hf sldNum="0" hdr="0" dt="0"/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942834-D2EF-4673-BBC3-BB4B54902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26710" y="6608284"/>
            <a:ext cx="4324044" cy="365125"/>
          </a:xfrm>
        </p:spPr>
        <p:txBody>
          <a:bodyPr/>
          <a:lstStyle/>
          <a:p>
            <a:r>
              <a:rPr lang="en-GB" dirty="0"/>
              <a:t>ECYW4002	Angharad Lewis		Kirsty Allen	 2014114</a:t>
            </a:r>
          </a:p>
          <a:p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E2CCA08-C127-481E-9E5F-FAFB64B44746}"/>
              </a:ext>
            </a:extLst>
          </p:cNvPr>
          <p:cNvSpPr/>
          <p:nvPr/>
        </p:nvSpPr>
        <p:spPr>
          <a:xfrm>
            <a:off x="2754888" y="242250"/>
            <a:ext cx="8361392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Historical milestones in the </a:t>
            </a:r>
          </a:p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Development of youth</a:t>
            </a:r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work</a:t>
            </a:r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B95423-7CF1-4950-91F4-DDB8DF0BE211}"/>
              </a:ext>
            </a:extLst>
          </p:cNvPr>
          <p:cNvSpPr txBox="1"/>
          <p:nvPr/>
        </p:nvSpPr>
        <p:spPr>
          <a:xfrm>
            <a:off x="5425440" y="4861425"/>
            <a:ext cx="7191274" cy="14550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200000"/>
              </a:lnSpc>
              <a:buFont typeface="+mj-lt"/>
              <a:buAutoNum type="arabicParenR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Set ups, organisations, groups, and activities. </a:t>
            </a:r>
          </a:p>
          <a:p>
            <a:pPr marL="342900" lvl="0" indent="-342900" algn="just">
              <a:lnSpc>
                <a:spcPct val="200000"/>
              </a:lnSpc>
              <a:spcAft>
                <a:spcPts val="800"/>
              </a:spcAft>
              <a:buFont typeface="+mj-lt"/>
              <a:buAutoNum type="arabicParenR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Acts, agreements, and policies.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CE91BC-40AA-4DC5-9C14-68E831942644}"/>
              </a:ext>
            </a:extLst>
          </p:cNvPr>
          <p:cNvSpPr txBox="1"/>
          <p:nvPr/>
        </p:nvSpPr>
        <p:spPr>
          <a:xfrm>
            <a:off x="2941320" y="2212895"/>
            <a:ext cx="9083040" cy="21936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 believe that key historical milestones that have developed youth work and that would have affected young people, their lives and communities can be separated into two groups.</a:t>
            </a:r>
          </a:p>
        </p:txBody>
      </p:sp>
    </p:spTree>
    <p:extLst>
      <p:ext uri="{BB962C8B-B14F-4D97-AF65-F5344CB8AC3E}">
        <p14:creationId xmlns:p14="http://schemas.microsoft.com/office/powerpoint/2010/main" val="33472583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942834-D2EF-4673-BBC3-BB4B54902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26710" y="6608284"/>
            <a:ext cx="4324044" cy="365125"/>
          </a:xfrm>
        </p:spPr>
        <p:txBody>
          <a:bodyPr/>
          <a:lstStyle/>
          <a:p>
            <a:r>
              <a:rPr lang="en-GB" dirty="0"/>
              <a:t>ECYW4002	Angharad Lewis		Kirsty Allen	 2014114</a:t>
            </a:r>
          </a:p>
          <a:p>
            <a:endParaRPr lang="en-GB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1EDC488-D24D-41B7-9D3F-B765522ACA84}"/>
              </a:ext>
            </a:extLst>
          </p:cNvPr>
          <p:cNvCxnSpPr/>
          <p:nvPr/>
        </p:nvCxnSpPr>
        <p:spPr>
          <a:xfrm>
            <a:off x="311828" y="2910149"/>
            <a:ext cx="0" cy="701336"/>
          </a:xfrm>
          <a:prstGeom prst="line">
            <a:avLst/>
          </a:prstGeom>
          <a:ln w="76200">
            <a:solidFill>
              <a:srgbClr val="E4A72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7B912C7-0D69-4637-9B82-53059A574703}"/>
              </a:ext>
            </a:extLst>
          </p:cNvPr>
          <p:cNvCxnSpPr/>
          <p:nvPr/>
        </p:nvCxnSpPr>
        <p:spPr>
          <a:xfrm>
            <a:off x="11799903" y="2940925"/>
            <a:ext cx="0" cy="701336"/>
          </a:xfrm>
          <a:prstGeom prst="line">
            <a:avLst/>
          </a:prstGeom>
          <a:ln w="76200">
            <a:solidFill>
              <a:srgbClr val="E4A72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257CDBC-A910-4C57-BDE1-AF64CA085540}"/>
              </a:ext>
            </a:extLst>
          </p:cNvPr>
          <p:cNvCxnSpPr>
            <a:cxnSpLocks/>
          </p:cNvCxnSpPr>
          <p:nvPr/>
        </p:nvCxnSpPr>
        <p:spPr>
          <a:xfrm flipV="1">
            <a:off x="311828" y="3291593"/>
            <a:ext cx="11415574" cy="19236"/>
          </a:xfrm>
          <a:prstGeom prst="line">
            <a:avLst/>
          </a:prstGeom>
          <a:ln w="76200">
            <a:solidFill>
              <a:srgbClr val="E4A72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C76A0AB-2322-44D3-99FF-1C85FBC07DF3}"/>
              </a:ext>
            </a:extLst>
          </p:cNvPr>
          <p:cNvCxnSpPr/>
          <p:nvPr/>
        </p:nvCxnSpPr>
        <p:spPr>
          <a:xfrm flipV="1">
            <a:off x="506019" y="2566138"/>
            <a:ext cx="0" cy="6880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9B89963-9F0C-465F-91F8-F04034335FA6}"/>
              </a:ext>
            </a:extLst>
          </p:cNvPr>
          <p:cNvCxnSpPr>
            <a:cxnSpLocks/>
          </p:cNvCxnSpPr>
          <p:nvPr/>
        </p:nvCxnSpPr>
        <p:spPr>
          <a:xfrm>
            <a:off x="604124" y="3364206"/>
            <a:ext cx="0" cy="68653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29C048E6-6454-4D21-949D-1089A1A32762}"/>
              </a:ext>
            </a:extLst>
          </p:cNvPr>
          <p:cNvSpPr txBox="1"/>
          <p:nvPr/>
        </p:nvSpPr>
        <p:spPr>
          <a:xfrm>
            <a:off x="-214070" y="1491613"/>
            <a:ext cx="144017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Sunday School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1700s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9AFE532-8C47-4ABD-BE57-0F42B68489EE}"/>
              </a:ext>
            </a:extLst>
          </p:cNvPr>
          <p:cNvSpPr txBox="1"/>
          <p:nvPr/>
        </p:nvSpPr>
        <p:spPr>
          <a:xfrm>
            <a:off x="-349774" y="4184026"/>
            <a:ext cx="16867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Ragged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School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1840s 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595381B4-064D-45B0-A558-07419C8A3DEE}"/>
              </a:ext>
            </a:extLst>
          </p:cNvPr>
          <p:cNvCxnSpPr>
            <a:cxnSpLocks/>
          </p:cNvCxnSpPr>
          <p:nvPr/>
        </p:nvCxnSpPr>
        <p:spPr>
          <a:xfrm flipV="1">
            <a:off x="1336984" y="2575236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82F1E21F-34DF-4967-AF15-5AE952E09249}"/>
              </a:ext>
            </a:extLst>
          </p:cNvPr>
          <p:cNvCxnSpPr>
            <a:cxnSpLocks/>
          </p:cNvCxnSpPr>
          <p:nvPr/>
        </p:nvCxnSpPr>
        <p:spPr>
          <a:xfrm>
            <a:off x="1432095" y="3291593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D14E1F38-DE0F-48B6-B608-B9489D317ABA}"/>
              </a:ext>
            </a:extLst>
          </p:cNvPr>
          <p:cNvSpPr txBox="1"/>
          <p:nvPr/>
        </p:nvSpPr>
        <p:spPr>
          <a:xfrm>
            <a:off x="813758" y="1695607"/>
            <a:ext cx="10464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YMCA</a:t>
            </a:r>
          </a:p>
          <a:p>
            <a:pPr algn="ctr"/>
            <a:r>
              <a:rPr lang="en-GB" b="1" dirty="0"/>
              <a:t>1844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6633DF9-7942-49F3-8A40-70AA24D8A49D}"/>
              </a:ext>
            </a:extLst>
          </p:cNvPr>
          <p:cNvSpPr txBox="1"/>
          <p:nvPr/>
        </p:nvSpPr>
        <p:spPr>
          <a:xfrm>
            <a:off x="883520" y="4185735"/>
            <a:ext cx="104645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YMCA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(Wales)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1852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3ED4E0D-DBF5-410F-8595-3E3CD8AE84C2}"/>
              </a:ext>
            </a:extLst>
          </p:cNvPr>
          <p:cNvSpPr txBox="1"/>
          <p:nvPr/>
        </p:nvSpPr>
        <p:spPr>
          <a:xfrm>
            <a:off x="1588578" y="1769850"/>
            <a:ext cx="104645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YWCA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1853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A7A323E5-7F5B-4E14-93C3-9FDEF46B2D87}"/>
              </a:ext>
            </a:extLst>
          </p:cNvPr>
          <p:cNvSpPr txBox="1"/>
          <p:nvPr/>
        </p:nvSpPr>
        <p:spPr>
          <a:xfrm>
            <a:off x="8067554" y="4100701"/>
            <a:ext cx="104645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Circular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1939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A3979051-D04C-43FC-BF9B-73C3AE1DB9AF}"/>
              </a:ext>
            </a:extLst>
          </p:cNvPr>
          <p:cNvSpPr txBox="1"/>
          <p:nvPr/>
        </p:nvSpPr>
        <p:spPr>
          <a:xfrm>
            <a:off x="1606474" y="4174022"/>
            <a:ext cx="1440177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Girl’s Friendly Society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1875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43322ABA-3BF9-45DD-AEFD-99B97F2E2AAE}"/>
              </a:ext>
            </a:extLst>
          </p:cNvPr>
          <p:cNvSpPr txBox="1"/>
          <p:nvPr/>
        </p:nvSpPr>
        <p:spPr>
          <a:xfrm>
            <a:off x="2418572" y="1298198"/>
            <a:ext cx="131762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Boy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Scout movement 1907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E02BDE14-957D-4F15-B257-0F98E78A5576}"/>
              </a:ext>
            </a:extLst>
          </p:cNvPr>
          <p:cNvSpPr txBox="1"/>
          <p:nvPr/>
        </p:nvSpPr>
        <p:spPr>
          <a:xfrm>
            <a:off x="2830034" y="4163785"/>
            <a:ext cx="131762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Girl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Guides Movement 1910</a:t>
            </a:r>
          </a:p>
        </p:txBody>
      </p:sp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B1FE3D7C-C2D3-4221-9228-C1C0F04B37E6}"/>
              </a:ext>
            </a:extLst>
          </p:cNvPr>
          <p:cNvCxnSpPr>
            <a:cxnSpLocks/>
          </p:cNvCxnSpPr>
          <p:nvPr/>
        </p:nvCxnSpPr>
        <p:spPr>
          <a:xfrm flipV="1">
            <a:off x="2146929" y="2606015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E51F2340-DC19-41C4-ABA3-007BB062EAA2}"/>
              </a:ext>
            </a:extLst>
          </p:cNvPr>
          <p:cNvCxnSpPr>
            <a:cxnSpLocks/>
          </p:cNvCxnSpPr>
          <p:nvPr/>
        </p:nvCxnSpPr>
        <p:spPr>
          <a:xfrm>
            <a:off x="2418958" y="3291593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66FF446D-537E-476F-9DB1-CEAAE9CC88C2}"/>
              </a:ext>
            </a:extLst>
          </p:cNvPr>
          <p:cNvCxnSpPr>
            <a:cxnSpLocks/>
          </p:cNvCxnSpPr>
          <p:nvPr/>
        </p:nvCxnSpPr>
        <p:spPr>
          <a:xfrm flipV="1">
            <a:off x="3068433" y="2566138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id="{0F7E6ED5-3540-4631-8337-FE9913A2B66D}"/>
              </a:ext>
            </a:extLst>
          </p:cNvPr>
          <p:cNvCxnSpPr>
            <a:cxnSpLocks/>
          </p:cNvCxnSpPr>
          <p:nvPr/>
        </p:nvCxnSpPr>
        <p:spPr>
          <a:xfrm>
            <a:off x="3488844" y="3327899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3B58EF16-A009-42F4-B812-12FBB1ADB336}"/>
              </a:ext>
            </a:extLst>
          </p:cNvPr>
          <p:cNvCxnSpPr>
            <a:cxnSpLocks/>
          </p:cNvCxnSpPr>
          <p:nvPr/>
        </p:nvCxnSpPr>
        <p:spPr>
          <a:xfrm flipV="1">
            <a:off x="4376880" y="2641010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3D12DE02-F5CD-4C6E-88D5-B3812CED7DB4}"/>
              </a:ext>
            </a:extLst>
          </p:cNvPr>
          <p:cNvCxnSpPr>
            <a:cxnSpLocks/>
          </p:cNvCxnSpPr>
          <p:nvPr/>
        </p:nvCxnSpPr>
        <p:spPr>
          <a:xfrm flipV="1">
            <a:off x="5804560" y="2566137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id="{37EE55B9-9729-41D8-92A3-3157C0C62F64}"/>
              </a:ext>
            </a:extLst>
          </p:cNvPr>
          <p:cNvCxnSpPr>
            <a:cxnSpLocks/>
          </p:cNvCxnSpPr>
          <p:nvPr/>
        </p:nvCxnSpPr>
        <p:spPr>
          <a:xfrm>
            <a:off x="4926032" y="3327899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5B943662-39D5-40B8-867B-43594A95028F}"/>
              </a:ext>
            </a:extLst>
          </p:cNvPr>
          <p:cNvCxnSpPr>
            <a:cxnSpLocks/>
          </p:cNvCxnSpPr>
          <p:nvPr/>
        </p:nvCxnSpPr>
        <p:spPr>
          <a:xfrm>
            <a:off x="6326709" y="3327899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id="{FD3B2994-5255-487E-BE70-F3CFC54B04CA}"/>
              </a:ext>
            </a:extLst>
          </p:cNvPr>
          <p:cNvCxnSpPr>
            <a:cxnSpLocks/>
          </p:cNvCxnSpPr>
          <p:nvPr/>
        </p:nvCxnSpPr>
        <p:spPr>
          <a:xfrm flipV="1">
            <a:off x="7126611" y="2590998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>
            <a:extLst>
              <a:ext uri="{FF2B5EF4-FFF2-40B4-BE49-F238E27FC236}">
                <a16:creationId xmlns:a16="http://schemas.microsoft.com/office/drawing/2014/main" id="{99605BC3-0B1B-4950-8CF4-99DE22EF6857}"/>
              </a:ext>
            </a:extLst>
          </p:cNvPr>
          <p:cNvCxnSpPr>
            <a:cxnSpLocks/>
          </p:cNvCxnSpPr>
          <p:nvPr/>
        </p:nvCxnSpPr>
        <p:spPr>
          <a:xfrm>
            <a:off x="7636254" y="3327899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F73D6078-ABCE-483B-B17F-1E58A8BCD16F}"/>
              </a:ext>
            </a:extLst>
          </p:cNvPr>
          <p:cNvCxnSpPr>
            <a:cxnSpLocks/>
          </p:cNvCxnSpPr>
          <p:nvPr/>
        </p:nvCxnSpPr>
        <p:spPr>
          <a:xfrm flipV="1">
            <a:off x="8865976" y="2566136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FF4F5F13-50EC-48CB-8845-A297316C9416}"/>
              </a:ext>
            </a:extLst>
          </p:cNvPr>
          <p:cNvCxnSpPr>
            <a:cxnSpLocks/>
          </p:cNvCxnSpPr>
          <p:nvPr/>
        </p:nvCxnSpPr>
        <p:spPr>
          <a:xfrm>
            <a:off x="8488732" y="3358982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Box 72">
            <a:extLst>
              <a:ext uri="{FF2B5EF4-FFF2-40B4-BE49-F238E27FC236}">
                <a16:creationId xmlns:a16="http://schemas.microsoft.com/office/drawing/2014/main" id="{A0B3F91D-C63C-42B6-8E65-0B399053FD7C}"/>
              </a:ext>
            </a:extLst>
          </p:cNvPr>
          <p:cNvSpPr txBox="1"/>
          <p:nvPr/>
        </p:nvSpPr>
        <p:spPr>
          <a:xfrm>
            <a:off x="3606837" y="1127002"/>
            <a:ext cx="1595276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National and Local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Juvenile Organisations 1916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646D6DE2-BEF9-4C23-9369-36531AE618C1}"/>
              </a:ext>
            </a:extLst>
          </p:cNvPr>
          <p:cNvSpPr txBox="1"/>
          <p:nvPr/>
        </p:nvSpPr>
        <p:spPr>
          <a:xfrm>
            <a:off x="3965992" y="4122368"/>
            <a:ext cx="175706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Urdd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Gobaith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Cymru (Welsh League of Youth)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1922</a:t>
            </a:r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99E4234F-F42D-43B6-AC29-FACC9B4F60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3111" y="5445807"/>
            <a:ext cx="1385446" cy="1348664"/>
          </a:xfrm>
          <a:prstGeom prst="rect">
            <a:avLst/>
          </a:prstGeom>
        </p:spPr>
      </p:pic>
      <p:sp>
        <p:nvSpPr>
          <p:cNvPr id="79" name="TextBox 78">
            <a:extLst>
              <a:ext uri="{FF2B5EF4-FFF2-40B4-BE49-F238E27FC236}">
                <a16:creationId xmlns:a16="http://schemas.microsoft.com/office/drawing/2014/main" id="{694C69A0-0C84-4012-AFFD-CB44B1CEA027}"/>
              </a:ext>
            </a:extLst>
          </p:cNvPr>
          <p:cNvSpPr txBox="1"/>
          <p:nvPr/>
        </p:nvSpPr>
        <p:spPr>
          <a:xfrm>
            <a:off x="5114068" y="1129226"/>
            <a:ext cx="138098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National Association of Boys' Clubs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1925</a:t>
            </a: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DBFD9EDF-94E4-4E25-83CD-F53825FFCCE1}"/>
              </a:ext>
            </a:extLst>
          </p:cNvPr>
          <p:cNvSpPr txBox="1"/>
          <p:nvPr/>
        </p:nvSpPr>
        <p:spPr>
          <a:xfrm>
            <a:off x="6489755" y="1021675"/>
            <a:ext cx="127371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Cardiff and District Federation of Girls' Clubs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1934</a:t>
            </a: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862A34C7-FD0E-4DB9-B710-2309CAB74137}"/>
              </a:ext>
            </a:extLst>
          </p:cNvPr>
          <p:cNvSpPr/>
          <p:nvPr/>
        </p:nvSpPr>
        <p:spPr>
          <a:xfrm>
            <a:off x="7508195" y="2412866"/>
            <a:ext cx="1147397" cy="71767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1B089C5-E513-4A45-AF33-27FE58AAC8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3487" y="2314352"/>
            <a:ext cx="1440177" cy="934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5" name="TextBox 84">
            <a:extLst>
              <a:ext uri="{FF2B5EF4-FFF2-40B4-BE49-F238E27FC236}">
                <a16:creationId xmlns:a16="http://schemas.microsoft.com/office/drawing/2014/main" id="{23C00FAC-49B5-4FE3-BA80-AE65A4293C72}"/>
              </a:ext>
            </a:extLst>
          </p:cNvPr>
          <p:cNvSpPr txBox="1"/>
          <p:nvPr/>
        </p:nvSpPr>
        <p:spPr>
          <a:xfrm>
            <a:off x="5521739" y="4124593"/>
            <a:ext cx="160994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National Federation of Young Farmers’ Clubs</a:t>
            </a:r>
          </a:p>
          <a:p>
            <a:pPr algn="ctr"/>
            <a:r>
              <a:rPr lang="en-GB" sz="1600" b="1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1930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CB663353-2527-4D7E-A643-5606C73AF3A9}"/>
              </a:ext>
            </a:extLst>
          </p:cNvPr>
          <p:cNvSpPr txBox="1"/>
          <p:nvPr/>
        </p:nvSpPr>
        <p:spPr>
          <a:xfrm>
            <a:off x="10280046" y="4127856"/>
            <a:ext cx="92932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i="0" dirty="0">
                <a:solidFill>
                  <a:srgbClr val="201B17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CWVYS</a:t>
            </a:r>
          </a:p>
          <a:p>
            <a:pPr algn="ctr"/>
            <a:r>
              <a:rPr lang="en-GB" sz="1600" b="1" dirty="0">
                <a:solidFill>
                  <a:srgbClr val="201B1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1974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BD04A984-C468-40AB-BB33-025E47796C53}"/>
              </a:ext>
            </a:extLst>
          </p:cNvPr>
          <p:cNvSpPr txBox="1"/>
          <p:nvPr/>
        </p:nvSpPr>
        <p:spPr>
          <a:xfrm>
            <a:off x="7097137" y="4118134"/>
            <a:ext cx="107823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SCNVYO 1936</a:t>
            </a: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47E234DA-7F9A-4C58-977E-3C77C0E2C05A}"/>
              </a:ext>
            </a:extLst>
          </p:cNvPr>
          <p:cNvSpPr txBox="1"/>
          <p:nvPr/>
        </p:nvSpPr>
        <p:spPr>
          <a:xfrm>
            <a:off x="8273830" y="1720042"/>
            <a:ext cx="92933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MAYC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1945</a:t>
            </a: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81CA7F1A-DD03-484A-8FC3-179DD9545D4D}"/>
              </a:ext>
            </a:extLst>
          </p:cNvPr>
          <p:cNvSpPr txBox="1"/>
          <p:nvPr/>
        </p:nvSpPr>
        <p:spPr>
          <a:xfrm>
            <a:off x="8834091" y="4118134"/>
            <a:ext cx="166746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Teddy Boys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Coffee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Bar era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1950</a:t>
            </a:r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93E5FB85-8697-4787-BDE6-71A64047EFD8}"/>
              </a:ext>
            </a:extLst>
          </p:cNvPr>
          <p:cNvSpPr txBox="1"/>
          <p:nvPr/>
        </p:nvSpPr>
        <p:spPr>
          <a:xfrm>
            <a:off x="9114006" y="1270164"/>
            <a:ext cx="150723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Duke of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Edinburgh’s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Award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1957</a:t>
            </a:r>
          </a:p>
        </p:txBody>
      </p: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69E6DD5B-518D-45FF-A6A5-EF5B49B50D7B}"/>
              </a:ext>
            </a:extLst>
          </p:cNvPr>
          <p:cNvCxnSpPr>
            <a:cxnSpLocks/>
          </p:cNvCxnSpPr>
          <p:nvPr/>
        </p:nvCxnSpPr>
        <p:spPr>
          <a:xfrm>
            <a:off x="9644458" y="3341549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Arrow Connector 96">
            <a:extLst>
              <a:ext uri="{FF2B5EF4-FFF2-40B4-BE49-F238E27FC236}">
                <a16:creationId xmlns:a16="http://schemas.microsoft.com/office/drawing/2014/main" id="{C1FBAEC1-8ACE-42E9-A49A-9EC9B0097EB7}"/>
              </a:ext>
            </a:extLst>
          </p:cNvPr>
          <p:cNvCxnSpPr>
            <a:cxnSpLocks/>
          </p:cNvCxnSpPr>
          <p:nvPr/>
        </p:nvCxnSpPr>
        <p:spPr>
          <a:xfrm flipV="1">
            <a:off x="9886963" y="2575235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9" name="TextBox 98">
            <a:extLst>
              <a:ext uri="{FF2B5EF4-FFF2-40B4-BE49-F238E27FC236}">
                <a16:creationId xmlns:a16="http://schemas.microsoft.com/office/drawing/2014/main" id="{3BF6B773-DFB3-4062-BA34-005608D50B64}"/>
              </a:ext>
            </a:extLst>
          </p:cNvPr>
          <p:cNvSpPr txBox="1"/>
          <p:nvPr/>
        </p:nvSpPr>
        <p:spPr>
          <a:xfrm>
            <a:off x="10501557" y="1048291"/>
            <a:ext cx="150723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Welsh Federation of Boys' and Girls' Clubs 1991</a:t>
            </a:r>
          </a:p>
        </p:txBody>
      </p:sp>
      <p:cxnSp>
        <p:nvCxnSpPr>
          <p:cNvPr id="100" name="Straight Arrow Connector 99">
            <a:extLst>
              <a:ext uri="{FF2B5EF4-FFF2-40B4-BE49-F238E27FC236}">
                <a16:creationId xmlns:a16="http://schemas.microsoft.com/office/drawing/2014/main" id="{683BA4D2-E084-489B-90BB-7D618358B9C3}"/>
              </a:ext>
            </a:extLst>
          </p:cNvPr>
          <p:cNvCxnSpPr>
            <a:cxnSpLocks/>
          </p:cNvCxnSpPr>
          <p:nvPr/>
        </p:nvCxnSpPr>
        <p:spPr>
          <a:xfrm>
            <a:off x="10744711" y="3310829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TextBox 100">
            <a:extLst>
              <a:ext uri="{FF2B5EF4-FFF2-40B4-BE49-F238E27FC236}">
                <a16:creationId xmlns:a16="http://schemas.microsoft.com/office/drawing/2014/main" id="{766C37E1-8C63-4092-B7E3-1756005BF782}"/>
              </a:ext>
            </a:extLst>
          </p:cNvPr>
          <p:cNvSpPr txBox="1"/>
          <p:nvPr/>
        </p:nvSpPr>
        <p:spPr>
          <a:xfrm>
            <a:off x="11037296" y="4050745"/>
            <a:ext cx="118516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Youth Work in Rural Areas (WYA)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1993</a:t>
            </a:r>
          </a:p>
        </p:txBody>
      </p: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6B446860-7565-410C-A04E-DC387690649C}"/>
              </a:ext>
            </a:extLst>
          </p:cNvPr>
          <p:cNvCxnSpPr>
            <a:cxnSpLocks/>
          </p:cNvCxnSpPr>
          <p:nvPr/>
        </p:nvCxnSpPr>
        <p:spPr>
          <a:xfrm flipV="1">
            <a:off x="11209375" y="2569386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Arrow Connector 102">
            <a:extLst>
              <a:ext uri="{FF2B5EF4-FFF2-40B4-BE49-F238E27FC236}">
                <a16:creationId xmlns:a16="http://schemas.microsoft.com/office/drawing/2014/main" id="{B770D7C9-E401-4968-BF91-8AB0E5DF5CC2}"/>
              </a:ext>
            </a:extLst>
          </p:cNvPr>
          <p:cNvCxnSpPr>
            <a:cxnSpLocks/>
          </p:cNvCxnSpPr>
          <p:nvPr/>
        </p:nvCxnSpPr>
        <p:spPr>
          <a:xfrm>
            <a:off x="11599346" y="3291593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06596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942834-D2EF-4673-BBC3-BB4B54902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14415" y="6546197"/>
            <a:ext cx="6161578" cy="311803"/>
          </a:xfrm>
        </p:spPr>
        <p:txBody>
          <a:bodyPr/>
          <a:lstStyle/>
          <a:p>
            <a:r>
              <a:rPr lang="en-GB" dirty="0"/>
              <a:t>ECYW4002	Angharad Lewis		Kirsty Allen	 2014114</a:t>
            </a:r>
          </a:p>
          <a:p>
            <a:endParaRPr lang="en-GB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1EDC488-D24D-41B7-9D3F-B765522ACA84}"/>
              </a:ext>
            </a:extLst>
          </p:cNvPr>
          <p:cNvCxnSpPr/>
          <p:nvPr/>
        </p:nvCxnSpPr>
        <p:spPr>
          <a:xfrm>
            <a:off x="311828" y="2706946"/>
            <a:ext cx="0" cy="701336"/>
          </a:xfrm>
          <a:prstGeom prst="line">
            <a:avLst/>
          </a:prstGeom>
          <a:ln w="76200">
            <a:solidFill>
              <a:srgbClr val="E4A72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7B912C7-0D69-4637-9B82-53059A574703}"/>
              </a:ext>
            </a:extLst>
          </p:cNvPr>
          <p:cNvCxnSpPr/>
          <p:nvPr/>
        </p:nvCxnSpPr>
        <p:spPr>
          <a:xfrm>
            <a:off x="11799903" y="2737722"/>
            <a:ext cx="0" cy="701336"/>
          </a:xfrm>
          <a:prstGeom prst="line">
            <a:avLst/>
          </a:prstGeom>
          <a:ln w="76200">
            <a:solidFill>
              <a:srgbClr val="E4A72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257CDBC-A910-4C57-BDE1-AF64CA085540}"/>
              </a:ext>
            </a:extLst>
          </p:cNvPr>
          <p:cNvCxnSpPr>
            <a:cxnSpLocks/>
          </p:cNvCxnSpPr>
          <p:nvPr/>
        </p:nvCxnSpPr>
        <p:spPr>
          <a:xfrm flipV="1">
            <a:off x="311828" y="3088390"/>
            <a:ext cx="11415574" cy="19236"/>
          </a:xfrm>
          <a:prstGeom prst="line">
            <a:avLst/>
          </a:prstGeom>
          <a:ln w="76200">
            <a:solidFill>
              <a:srgbClr val="E4A72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C76A0AB-2322-44D3-99FF-1C85FBC07DF3}"/>
              </a:ext>
            </a:extLst>
          </p:cNvPr>
          <p:cNvCxnSpPr/>
          <p:nvPr/>
        </p:nvCxnSpPr>
        <p:spPr>
          <a:xfrm flipV="1">
            <a:off x="529140" y="2362936"/>
            <a:ext cx="0" cy="6880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9B89963-9F0C-465F-91F8-F04034335FA6}"/>
              </a:ext>
            </a:extLst>
          </p:cNvPr>
          <p:cNvCxnSpPr>
            <a:cxnSpLocks/>
          </p:cNvCxnSpPr>
          <p:nvPr/>
        </p:nvCxnSpPr>
        <p:spPr>
          <a:xfrm>
            <a:off x="637578" y="3143488"/>
            <a:ext cx="0" cy="68653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12947FD8-32A5-4A35-AF3D-96E5DAD5FA1C}"/>
              </a:ext>
            </a:extLst>
          </p:cNvPr>
          <p:cNvSpPr txBox="1"/>
          <p:nvPr/>
        </p:nvSpPr>
        <p:spPr>
          <a:xfrm>
            <a:off x="-118118" y="1356074"/>
            <a:ext cx="12945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Althorp's Act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1833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44EF373-1CF2-4D29-97DC-E384AD3B62A6}"/>
              </a:ext>
            </a:extLst>
          </p:cNvPr>
          <p:cNvSpPr txBox="1"/>
          <p:nvPr/>
        </p:nvSpPr>
        <p:spPr>
          <a:xfrm>
            <a:off x="-384463" y="3842983"/>
            <a:ext cx="175556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Mines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Act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1842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595381B4-064D-45B0-A558-07419C8A3DEE}"/>
              </a:ext>
            </a:extLst>
          </p:cNvPr>
          <p:cNvCxnSpPr>
            <a:cxnSpLocks/>
          </p:cNvCxnSpPr>
          <p:nvPr/>
        </p:nvCxnSpPr>
        <p:spPr>
          <a:xfrm flipV="1">
            <a:off x="1590373" y="2381135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82F1E21F-34DF-4967-AF15-5AE952E09249}"/>
              </a:ext>
            </a:extLst>
          </p:cNvPr>
          <p:cNvCxnSpPr>
            <a:cxnSpLocks/>
          </p:cNvCxnSpPr>
          <p:nvPr/>
        </p:nvCxnSpPr>
        <p:spPr>
          <a:xfrm>
            <a:off x="1732302" y="3107626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B6F46922-C6D8-416F-AA16-36DEFA3A75D2}"/>
              </a:ext>
            </a:extLst>
          </p:cNvPr>
          <p:cNvSpPr txBox="1"/>
          <p:nvPr/>
        </p:nvSpPr>
        <p:spPr>
          <a:xfrm>
            <a:off x="1012363" y="1137654"/>
            <a:ext cx="1185169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Education act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1870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0F64D639-3A46-49DB-ACF9-1A23099368F6}"/>
              </a:ext>
            </a:extLst>
          </p:cNvPr>
          <p:cNvSpPr txBox="1"/>
          <p:nvPr/>
        </p:nvSpPr>
        <p:spPr>
          <a:xfrm>
            <a:off x="2019130" y="1383254"/>
            <a:ext cx="129503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Children Act </a:t>
            </a:r>
          </a:p>
          <a:p>
            <a:pPr algn="ctr"/>
            <a:r>
              <a:rPr lang="en-GB" sz="1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1908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2BFEF369-29D6-49DC-8011-DC91DDBBE2BE}"/>
              </a:ext>
            </a:extLst>
          </p:cNvPr>
          <p:cNvSpPr txBox="1"/>
          <p:nvPr/>
        </p:nvSpPr>
        <p:spPr>
          <a:xfrm>
            <a:off x="2423606" y="3850667"/>
            <a:ext cx="1185169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The Poor Law Institutions Order 1913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FDFCEFD-F806-4E48-A370-7C3950D04A43}"/>
              </a:ext>
            </a:extLst>
          </p:cNvPr>
          <p:cNvSpPr txBox="1"/>
          <p:nvPr/>
        </p:nvSpPr>
        <p:spPr>
          <a:xfrm>
            <a:off x="3060325" y="1137654"/>
            <a:ext cx="121282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Criminal justice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Act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1982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574FEAAB-18B8-4E9D-A667-763C712B9DA8}"/>
              </a:ext>
            </a:extLst>
          </p:cNvPr>
          <p:cNvSpPr txBox="1"/>
          <p:nvPr/>
        </p:nvSpPr>
        <p:spPr>
          <a:xfrm>
            <a:off x="1008626" y="3842982"/>
            <a:ext cx="129503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Education Act.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1902</a:t>
            </a:r>
          </a:p>
        </p:txBody>
      </p:sp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B1FE3D7C-C2D3-4221-9228-C1C0F04B37E6}"/>
              </a:ext>
            </a:extLst>
          </p:cNvPr>
          <p:cNvCxnSpPr>
            <a:cxnSpLocks/>
          </p:cNvCxnSpPr>
          <p:nvPr/>
        </p:nvCxnSpPr>
        <p:spPr>
          <a:xfrm flipV="1">
            <a:off x="2706835" y="2372035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E51F2340-DC19-41C4-ABA3-007BB062EAA2}"/>
              </a:ext>
            </a:extLst>
          </p:cNvPr>
          <p:cNvCxnSpPr>
            <a:cxnSpLocks/>
          </p:cNvCxnSpPr>
          <p:nvPr/>
        </p:nvCxnSpPr>
        <p:spPr>
          <a:xfrm>
            <a:off x="3166090" y="3107626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66FF446D-537E-476F-9DB1-CEAAE9CC88C2}"/>
              </a:ext>
            </a:extLst>
          </p:cNvPr>
          <p:cNvCxnSpPr>
            <a:cxnSpLocks/>
          </p:cNvCxnSpPr>
          <p:nvPr/>
        </p:nvCxnSpPr>
        <p:spPr>
          <a:xfrm flipV="1">
            <a:off x="3704970" y="2402812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id="{0F7E6ED5-3540-4631-8337-FE9913A2B66D}"/>
              </a:ext>
            </a:extLst>
          </p:cNvPr>
          <p:cNvCxnSpPr>
            <a:cxnSpLocks/>
          </p:cNvCxnSpPr>
          <p:nvPr/>
        </p:nvCxnSpPr>
        <p:spPr>
          <a:xfrm>
            <a:off x="4167758" y="3143488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3B58EF16-A009-42F4-B812-12FBB1ADB336}"/>
              </a:ext>
            </a:extLst>
          </p:cNvPr>
          <p:cNvCxnSpPr>
            <a:cxnSpLocks/>
          </p:cNvCxnSpPr>
          <p:nvPr/>
        </p:nvCxnSpPr>
        <p:spPr>
          <a:xfrm flipV="1">
            <a:off x="4671951" y="2381135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3D12DE02-F5CD-4C6E-88D5-B3812CED7DB4}"/>
              </a:ext>
            </a:extLst>
          </p:cNvPr>
          <p:cNvCxnSpPr>
            <a:cxnSpLocks/>
          </p:cNvCxnSpPr>
          <p:nvPr/>
        </p:nvCxnSpPr>
        <p:spPr>
          <a:xfrm flipV="1">
            <a:off x="5777148" y="2402812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id="{37EE55B9-9729-41D8-92A3-3157C0C62F64}"/>
              </a:ext>
            </a:extLst>
          </p:cNvPr>
          <p:cNvCxnSpPr>
            <a:cxnSpLocks/>
          </p:cNvCxnSpPr>
          <p:nvPr/>
        </p:nvCxnSpPr>
        <p:spPr>
          <a:xfrm>
            <a:off x="5172784" y="3132095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5B943662-39D5-40B8-867B-43594A95028F}"/>
              </a:ext>
            </a:extLst>
          </p:cNvPr>
          <p:cNvCxnSpPr>
            <a:cxnSpLocks/>
          </p:cNvCxnSpPr>
          <p:nvPr/>
        </p:nvCxnSpPr>
        <p:spPr>
          <a:xfrm>
            <a:off x="6344619" y="3132095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id="{FD3B2994-5255-487E-BE70-F3CFC54B04CA}"/>
              </a:ext>
            </a:extLst>
          </p:cNvPr>
          <p:cNvCxnSpPr>
            <a:cxnSpLocks/>
          </p:cNvCxnSpPr>
          <p:nvPr/>
        </p:nvCxnSpPr>
        <p:spPr>
          <a:xfrm flipV="1">
            <a:off x="6894787" y="2372035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>
            <a:extLst>
              <a:ext uri="{FF2B5EF4-FFF2-40B4-BE49-F238E27FC236}">
                <a16:creationId xmlns:a16="http://schemas.microsoft.com/office/drawing/2014/main" id="{99605BC3-0B1B-4950-8CF4-99DE22EF6857}"/>
              </a:ext>
            </a:extLst>
          </p:cNvPr>
          <p:cNvCxnSpPr>
            <a:cxnSpLocks/>
          </p:cNvCxnSpPr>
          <p:nvPr/>
        </p:nvCxnSpPr>
        <p:spPr>
          <a:xfrm>
            <a:off x="7913792" y="3143488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F73D6078-ABCE-483B-B17F-1E58A8BCD16F}"/>
              </a:ext>
            </a:extLst>
          </p:cNvPr>
          <p:cNvCxnSpPr>
            <a:cxnSpLocks/>
          </p:cNvCxnSpPr>
          <p:nvPr/>
        </p:nvCxnSpPr>
        <p:spPr>
          <a:xfrm flipV="1">
            <a:off x="8185213" y="2428189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FF4F5F13-50EC-48CB-8845-A297316C9416}"/>
              </a:ext>
            </a:extLst>
          </p:cNvPr>
          <p:cNvCxnSpPr>
            <a:cxnSpLocks/>
          </p:cNvCxnSpPr>
          <p:nvPr/>
        </p:nvCxnSpPr>
        <p:spPr>
          <a:xfrm>
            <a:off x="9255661" y="3143488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9CDFB946-59C1-4F5E-9624-86A5DB9E1632}"/>
              </a:ext>
            </a:extLst>
          </p:cNvPr>
          <p:cNvSpPr txBox="1"/>
          <p:nvPr/>
        </p:nvSpPr>
        <p:spPr>
          <a:xfrm>
            <a:off x="3455477" y="3866778"/>
            <a:ext cx="1424563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Education Act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HMSO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1944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499639AB-3018-4D26-8EB1-4782CAB573BA}"/>
              </a:ext>
            </a:extLst>
          </p:cNvPr>
          <p:cNvSpPr txBox="1"/>
          <p:nvPr/>
        </p:nvSpPr>
        <p:spPr>
          <a:xfrm>
            <a:off x="4047548" y="1356074"/>
            <a:ext cx="118516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Jackson Report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1949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52169518-E28F-41C5-8AE7-2943D6313768}"/>
              </a:ext>
            </a:extLst>
          </p:cNvPr>
          <p:cNvSpPr txBox="1"/>
          <p:nvPr/>
        </p:nvSpPr>
        <p:spPr>
          <a:xfrm>
            <a:off x="4635420" y="3902640"/>
            <a:ext cx="116546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Fletcher Report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1951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17ED6E9E-DA93-42D0-85A0-56778DFEEF47}"/>
              </a:ext>
            </a:extLst>
          </p:cNvPr>
          <p:cNvSpPr txBox="1"/>
          <p:nvPr/>
        </p:nvSpPr>
        <p:spPr>
          <a:xfrm>
            <a:off x="5094124" y="1139420"/>
            <a:ext cx="139233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Albemarle' Committee appointed 1958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01C8DB2-5BE0-45C3-BCF0-11748E3FD426}"/>
              </a:ext>
            </a:extLst>
          </p:cNvPr>
          <p:cNvSpPr txBox="1"/>
          <p:nvPr/>
        </p:nvSpPr>
        <p:spPr>
          <a:xfrm>
            <a:off x="5714415" y="3891247"/>
            <a:ext cx="1424563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Albemarle Committee Report HMSO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1960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C1A10EF7-03FB-40E7-B5E6-5E115229B18A}"/>
              </a:ext>
            </a:extLst>
          </p:cNvPr>
          <p:cNvSpPr txBox="1"/>
          <p:nvPr/>
        </p:nvSpPr>
        <p:spPr>
          <a:xfrm>
            <a:off x="6345383" y="1366922"/>
            <a:ext cx="109880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Bessey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Report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1962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DECA765E-8E70-428D-844F-A7C54C96753B}"/>
              </a:ext>
            </a:extLst>
          </p:cNvPr>
          <p:cNvSpPr txBox="1"/>
          <p:nvPr/>
        </p:nvSpPr>
        <p:spPr>
          <a:xfrm>
            <a:off x="5968062" y="3892996"/>
            <a:ext cx="394991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Youth and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Community Work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Training Course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1978 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E44F6122-B659-4CE9-977E-2D21B1E1D7BE}"/>
              </a:ext>
            </a:extLst>
          </p:cNvPr>
          <p:cNvSpPr txBox="1"/>
          <p:nvPr/>
        </p:nvSpPr>
        <p:spPr>
          <a:xfrm>
            <a:off x="7307433" y="867008"/>
            <a:ext cx="175556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National Advisory Council for Youth Service (NACYS) 1986 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A0B63C61-92D5-4CCE-B1AF-7AEF56C635FA}"/>
              </a:ext>
            </a:extLst>
          </p:cNvPr>
          <p:cNvSpPr txBox="1"/>
          <p:nvPr/>
        </p:nvSpPr>
        <p:spPr>
          <a:xfrm>
            <a:off x="8663077" y="3871918"/>
            <a:ext cx="118516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Wales Youth Forum formed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1988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0A57CB7-CF93-47BD-AD4A-9114DE3E1F40}"/>
              </a:ext>
            </a:extLst>
          </p:cNvPr>
          <p:cNvSpPr txBox="1"/>
          <p:nvPr/>
        </p:nvSpPr>
        <p:spPr>
          <a:xfrm>
            <a:off x="9062993" y="1090417"/>
            <a:ext cx="95026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Wales Youth Agency 1992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8555AA22-275A-4823-B177-2081F2A2157D}"/>
              </a:ext>
            </a:extLst>
          </p:cNvPr>
          <p:cNvSpPr txBox="1"/>
          <p:nvPr/>
        </p:nvSpPr>
        <p:spPr>
          <a:xfrm>
            <a:off x="9586487" y="3849372"/>
            <a:ext cx="118516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Youth Work in Rural Areas (WYA) </a:t>
            </a:r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1993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903C973A-FC5E-41B3-A23A-FBD18FC09B8F}"/>
              </a:ext>
            </a:extLst>
          </p:cNvPr>
          <p:cNvSpPr txBox="1"/>
          <p:nvPr/>
        </p:nvSpPr>
        <p:spPr>
          <a:xfrm>
            <a:off x="10052002" y="844196"/>
            <a:ext cx="1349411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Part-time Youth Work Training (WJEC) 1995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004168C3-03BA-4539-8F5D-8320B02A741B}"/>
              </a:ext>
            </a:extLst>
          </p:cNvPr>
          <p:cNvSpPr txBox="1"/>
          <p:nvPr/>
        </p:nvSpPr>
        <p:spPr>
          <a:xfrm>
            <a:off x="10596055" y="3871918"/>
            <a:ext cx="1590349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Agenda for a Generation (UK Youth Work Alliance) 1996</a:t>
            </a:r>
          </a:p>
        </p:txBody>
      </p: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DBDE4BFF-8021-40D1-A8E0-85C69588ED84}"/>
              </a:ext>
            </a:extLst>
          </p:cNvPr>
          <p:cNvCxnSpPr>
            <a:cxnSpLocks/>
          </p:cNvCxnSpPr>
          <p:nvPr/>
        </p:nvCxnSpPr>
        <p:spPr>
          <a:xfrm flipV="1">
            <a:off x="9568102" y="2362936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>
            <a:extLst>
              <a:ext uri="{FF2B5EF4-FFF2-40B4-BE49-F238E27FC236}">
                <a16:creationId xmlns:a16="http://schemas.microsoft.com/office/drawing/2014/main" id="{A36E4E6C-DB87-4D56-A28B-0C96FFBE27C4}"/>
              </a:ext>
            </a:extLst>
          </p:cNvPr>
          <p:cNvCxnSpPr>
            <a:cxnSpLocks/>
          </p:cNvCxnSpPr>
          <p:nvPr/>
        </p:nvCxnSpPr>
        <p:spPr>
          <a:xfrm>
            <a:off x="10206064" y="3107626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Arrow Connector 77">
            <a:extLst>
              <a:ext uri="{FF2B5EF4-FFF2-40B4-BE49-F238E27FC236}">
                <a16:creationId xmlns:a16="http://schemas.microsoft.com/office/drawing/2014/main" id="{BB66B6E7-09C0-4F15-944C-DDE5E560562A}"/>
              </a:ext>
            </a:extLst>
          </p:cNvPr>
          <p:cNvCxnSpPr>
            <a:cxnSpLocks/>
          </p:cNvCxnSpPr>
          <p:nvPr/>
        </p:nvCxnSpPr>
        <p:spPr>
          <a:xfrm flipV="1">
            <a:off x="10771653" y="2357090"/>
            <a:ext cx="0" cy="669819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6F925872-C9CE-4A37-A96B-C3ECE770B8D0}"/>
              </a:ext>
            </a:extLst>
          </p:cNvPr>
          <p:cNvCxnSpPr>
            <a:cxnSpLocks/>
          </p:cNvCxnSpPr>
          <p:nvPr/>
        </p:nvCxnSpPr>
        <p:spPr>
          <a:xfrm>
            <a:off x="11407966" y="3098008"/>
            <a:ext cx="0" cy="759152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9447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rotWithShape="1"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942834-D2EF-4673-BBC3-BB4B54902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26710" y="6608284"/>
            <a:ext cx="4324044" cy="365125"/>
          </a:xfrm>
        </p:spPr>
        <p:txBody>
          <a:bodyPr/>
          <a:lstStyle/>
          <a:p>
            <a:r>
              <a:rPr lang="en-GB" dirty="0"/>
              <a:t>ECYW4002	Angharad Lewis		Kirsty Allen	 2014114</a:t>
            </a:r>
          </a:p>
          <a:p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B74EDC2-E0EB-45F5-9BAE-8CA828D22DB6}"/>
              </a:ext>
            </a:extLst>
          </p:cNvPr>
          <p:cNvSpPr/>
          <p:nvPr/>
        </p:nvSpPr>
        <p:spPr>
          <a:xfrm>
            <a:off x="-106263" y="92030"/>
            <a:ext cx="1240452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Development of youth</a:t>
            </a:r>
            <a:r>
              <a:rPr lang="en-US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work </a:t>
            </a:r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In the 1930’s.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AC22800-1FAB-4CF0-92DC-939A682EC6DB}"/>
              </a:ext>
            </a:extLst>
          </p:cNvPr>
          <p:cNvCxnSpPr>
            <a:cxnSpLocks/>
          </p:cNvCxnSpPr>
          <p:nvPr/>
        </p:nvCxnSpPr>
        <p:spPr>
          <a:xfrm flipH="1">
            <a:off x="2248270" y="1844774"/>
            <a:ext cx="50000" cy="2084815"/>
          </a:xfrm>
          <a:prstGeom prst="line">
            <a:avLst/>
          </a:prstGeom>
          <a:ln w="76200">
            <a:solidFill>
              <a:srgbClr val="E4A72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9C395E9-7BFC-416D-851B-A3DD9EB30844}"/>
              </a:ext>
            </a:extLst>
          </p:cNvPr>
          <p:cNvCxnSpPr>
            <a:cxnSpLocks/>
          </p:cNvCxnSpPr>
          <p:nvPr/>
        </p:nvCxnSpPr>
        <p:spPr>
          <a:xfrm>
            <a:off x="2298270" y="2832189"/>
            <a:ext cx="7900468" cy="0"/>
          </a:xfrm>
          <a:prstGeom prst="line">
            <a:avLst/>
          </a:prstGeom>
          <a:ln w="76200">
            <a:solidFill>
              <a:srgbClr val="E4A72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4BE31EF8-C7A9-4365-9DC4-54E4E65AB27D}"/>
              </a:ext>
            </a:extLst>
          </p:cNvPr>
          <p:cNvSpPr txBox="1"/>
          <p:nvPr/>
        </p:nvSpPr>
        <p:spPr>
          <a:xfrm>
            <a:off x="8869683" y="3536727"/>
            <a:ext cx="116434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Circular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1939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7BA6C7A6-B5DC-44D2-ACA4-B92A3FFEB82D}"/>
              </a:ext>
            </a:extLst>
          </p:cNvPr>
          <p:cNvCxnSpPr>
            <a:cxnSpLocks/>
          </p:cNvCxnSpPr>
          <p:nvPr/>
        </p:nvCxnSpPr>
        <p:spPr>
          <a:xfrm flipV="1">
            <a:off x="2629143" y="2180018"/>
            <a:ext cx="0" cy="669818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CF28D000-72A5-4EBC-9651-323E8B211E3E}"/>
              </a:ext>
            </a:extLst>
          </p:cNvPr>
          <p:cNvCxnSpPr>
            <a:cxnSpLocks/>
          </p:cNvCxnSpPr>
          <p:nvPr/>
        </p:nvCxnSpPr>
        <p:spPr>
          <a:xfrm flipV="1">
            <a:off x="4451498" y="2115832"/>
            <a:ext cx="0" cy="669818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191A0E6F-1B14-424F-A7C1-4CC5A2CF02A6}"/>
              </a:ext>
            </a:extLst>
          </p:cNvPr>
          <p:cNvCxnSpPr>
            <a:cxnSpLocks/>
          </p:cNvCxnSpPr>
          <p:nvPr/>
        </p:nvCxnSpPr>
        <p:spPr>
          <a:xfrm flipV="1">
            <a:off x="6408559" y="2162371"/>
            <a:ext cx="0" cy="669818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AFC29F2F-EB70-4805-B38C-03CE4A281963}"/>
              </a:ext>
            </a:extLst>
          </p:cNvPr>
          <p:cNvSpPr txBox="1"/>
          <p:nvPr/>
        </p:nvSpPr>
        <p:spPr>
          <a:xfrm>
            <a:off x="5311229" y="996767"/>
            <a:ext cx="221538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Cardiff and District Federation of Girls' Clubs 1934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CE62F9B-2F94-44D9-AA5D-59A347A3BE6F}"/>
              </a:ext>
            </a:extLst>
          </p:cNvPr>
          <p:cNvSpPr/>
          <p:nvPr/>
        </p:nvSpPr>
        <p:spPr>
          <a:xfrm>
            <a:off x="5874649" y="3512732"/>
            <a:ext cx="1147397" cy="71767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7" name="Picture 2">
            <a:extLst>
              <a:ext uri="{FF2B5EF4-FFF2-40B4-BE49-F238E27FC236}">
                <a16:creationId xmlns:a16="http://schemas.microsoft.com/office/drawing/2014/main" id="{3BA8D15D-946F-43A4-B4CF-4D751FB099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9802" y="3425847"/>
            <a:ext cx="1440177" cy="934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D8986AD3-6C4B-4690-888E-182946DF881D}"/>
              </a:ext>
            </a:extLst>
          </p:cNvPr>
          <p:cNvSpPr txBox="1"/>
          <p:nvPr/>
        </p:nvSpPr>
        <p:spPr>
          <a:xfrm>
            <a:off x="239450" y="2519154"/>
            <a:ext cx="160994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End of 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World War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1918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B9FB59B-A396-452F-9886-7F3417424845}"/>
              </a:ext>
            </a:extLst>
          </p:cNvPr>
          <p:cNvSpPr txBox="1"/>
          <p:nvPr/>
        </p:nvSpPr>
        <p:spPr>
          <a:xfrm>
            <a:off x="7536999" y="1352904"/>
            <a:ext cx="116460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SCNVYO 1936</a:t>
            </a: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21BBC349-34B5-42F1-B28A-08EED0ABB53A}"/>
              </a:ext>
            </a:extLst>
          </p:cNvPr>
          <p:cNvCxnSpPr>
            <a:cxnSpLocks/>
          </p:cNvCxnSpPr>
          <p:nvPr/>
        </p:nvCxnSpPr>
        <p:spPr>
          <a:xfrm flipV="1">
            <a:off x="8089333" y="2115832"/>
            <a:ext cx="0" cy="669818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1E1FFDF3-3544-46C4-9EF3-D2C8B7BC986A}"/>
              </a:ext>
            </a:extLst>
          </p:cNvPr>
          <p:cNvCxnSpPr>
            <a:cxnSpLocks/>
          </p:cNvCxnSpPr>
          <p:nvPr/>
        </p:nvCxnSpPr>
        <p:spPr>
          <a:xfrm flipV="1">
            <a:off x="9510800" y="2106733"/>
            <a:ext cx="0" cy="669818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Straight Connector 151">
            <a:extLst>
              <a:ext uri="{FF2B5EF4-FFF2-40B4-BE49-F238E27FC236}">
                <a16:creationId xmlns:a16="http://schemas.microsoft.com/office/drawing/2014/main" id="{5DEA1840-4FB6-472E-BF18-DAC5914B15D7}"/>
              </a:ext>
            </a:extLst>
          </p:cNvPr>
          <p:cNvCxnSpPr>
            <a:cxnSpLocks/>
          </p:cNvCxnSpPr>
          <p:nvPr/>
        </p:nvCxnSpPr>
        <p:spPr>
          <a:xfrm flipH="1">
            <a:off x="10185064" y="1857170"/>
            <a:ext cx="50000" cy="2084815"/>
          </a:xfrm>
          <a:prstGeom prst="line">
            <a:avLst/>
          </a:prstGeom>
          <a:ln w="76200">
            <a:solidFill>
              <a:srgbClr val="E4A72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" name="TextBox 152">
            <a:extLst>
              <a:ext uri="{FF2B5EF4-FFF2-40B4-BE49-F238E27FC236}">
                <a16:creationId xmlns:a16="http://schemas.microsoft.com/office/drawing/2014/main" id="{4DB74C28-E80E-442F-B381-F1A2FABA7601}"/>
              </a:ext>
            </a:extLst>
          </p:cNvPr>
          <p:cNvSpPr txBox="1"/>
          <p:nvPr/>
        </p:nvSpPr>
        <p:spPr>
          <a:xfrm>
            <a:off x="1931516" y="3993151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1930</a:t>
            </a:r>
          </a:p>
        </p:txBody>
      </p:sp>
      <p:sp>
        <p:nvSpPr>
          <p:cNvPr id="154" name="TextBox 153">
            <a:extLst>
              <a:ext uri="{FF2B5EF4-FFF2-40B4-BE49-F238E27FC236}">
                <a16:creationId xmlns:a16="http://schemas.microsoft.com/office/drawing/2014/main" id="{94F98160-6340-4A78-A3AA-38959B057F5B}"/>
              </a:ext>
            </a:extLst>
          </p:cNvPr>
          <p:cNvSpPr txBox="1"/>
          <p:nvPr/>
        </p:nvSpPr>
        <p:spPr>
          <a:xfrm>
            <a:off x="1824172" y="4814258"/>
            <a:ext cx="25827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Great Depression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1929 - 1933 </a:t>
            </a:r>
          </a:p>
        </p:txBody>
      </p:sp>
      <p:cxnSp>
        <p:nvCxnSpPr>
          <p:cNvPr id="155" name="Straight Connector 154">
            <a:extLst>
              <a:ext uri="{FF2B5EF4-FFF2-40B4-BE49-F238E27FC236}">
                <a16:creationId xmlns:a16="http://schemas.microsoft.com/office/drawing/2014/main" id="{2501EADF-C56A-4625-82CC-629F6017EABB}"/>
              </a:ext>
            </a:extLst>
          </p:cNvPr>
          <p:cNvCxnSpPr>
            <a:cxnSpLocks/>
          </p:cNvCxnSpPr>
          <p:nvPr/>
        </p:nvCxnSpPr>
        <p:spPr>
          <a:xfrm>
            <a:off x="1824172" y="4634628"/>
            <a:ext cx="2682596" cy="0"/>
          </a:xfrm>
          <a:prstGeom prst="line">
            <a:avLst/>
          </a:prstGeom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Straight Connector 161">
            <a:extLst>
              <a:ext uri="{FF2B5EF4-FFF2-40B4-BE49-F238E27FC236}">
                <a16:creationId xmlns:a16="http://schemas.microsoft.com/office/drawing/2014/main" id="{B2C4726E-A43F-4F40-B71E-B77671D8A8F3}"/>
              </a:ext>
            </a:extLst>
          </p:cNvPr>
          <p:cNvCxnSpPr>
            <a:cxnSpLocks/>
          </p:cNvCxnSpPr>
          <p:nvPr/>
        </p:nvCxnSpPr>
        <p:spPr>
          <a:xfrm>
            <a:off x="4506768" y="3794932"/>
            <a:ext cx="0" cy="792600"/>
          </a:xfrm>
          <a:prstGeom prst="line">
            <a:avLst/>
          </a:prstGeom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Straight Connector 165">
            <a:extLst>
              <a:ext uri="{FF2B5EF4-FFF2-40B4-BE49-F238E27FC236}">
                <a16:creationId xmlns:a16="http://schemas.microsoft.com/office/drawing/2014/main" id="{973372B1-3FCF-425B-8123-0C8531F3A323}"/>
              </a:ext>
            </a:extLst>
          </p:cNvPr>
          <p:cNvCxnSpPr>
            <a:cxnSpLocks/>
          </p:cNvCxnSpPr>
          <p:nvPr/>
        </p:nvCxnSpPr>
        <p:spPr>
          <a:xfrm>
            <a:off x="4506768" y="5741473"/>
            <a:ext cx="6879690" cy="0"/>
          </a:xfrm>
          <a:prstGeom prst="line">
            <a:avLst/>
          </a:prstGeom>
          <a:ln w="7620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9" name="TextBox 168">
            <a:extLst>
              <a:ext uri="{FF2B5EF4-FFF2-40B4-BE49-F238E27FC236}">
                <a16:creationId xmlns:a16="http://schemas.microsoft.com/office/drawing/2014/main" id="{0601497A-CE8A-4863-B7E7-9A60686A6057}"/>
              </a:ext>
            </a:extLst>
          </p:cNvPr>
          <p:cNvSpPr txBox="1"/>
          <p:nvPr/>
        </p:nvSpPr>
        <p:spPr>
          <a:xfrm>
            <a:off x="6814269" y="5842709"/>
            <a:ext cx="2264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CCC Programme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1933 - 1942 </a:t>
            </a:r>
          </a:p>
        </p:txBody>
      </p:sp>
      <p:sp>
        <p:nvSpPr>
          <p:cNvPr id="170" name="TextBox 169">
            <a:extLst>
              <a:ext uri="{FF2B5EF4-FFF2-40B4-BE49-F238E27FC236}">
                <a16:creationId xmlns:a16="http://schemas.microsoft.com/office/drawing/2014/main" id="{B1250D19-CF03-4B8C-9083-4895CF2A8449}"/>
              </a:ext>
            </a:extLst>
          </p:cNvPr>
          <p:cNvSpPr txBox="1"/>
          <p:nvPr/>
        </p:nvSpPr>
        <p:spPr>
          <a:xfrm>
            <a:off x="9849924" y="4045739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1940</a:t>
            </a:r>
          </a:p>
        </p:txBody>
      </p:sp>
      <p:sp>
        <p:nvSpPr>
          <p:cNvPr id="171" name="TextBox 170">
            <a:extLst>
              <a:ext uri="{FF2B5EF4-FFF2-40B4-BE49-F238E27FC236}">
                <a16:creationId xmlns:a16="http://schemas.microsoft.com/office/drawing/2014/main" id="{09F3348F-5FA4-4FB4-B52B-AAD0A897A13E}"/>
              </a:ext>
            </a:extLst>
          </p:cNvPr>
          <p:cNvSpPr txBox="1"/>
          <p:nvPr/>
        </p:nvSpPr>
        <p:spPr>
          <a:xfrm>
            <a:off x="8641082" y="1147074"/>
            <a:ext cx="160994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Start of 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World War 2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1939</a:t>
            </a:r>
          </a:p>
        </p:txBody>
      </p:sp>
      <p:cxnSp>
        <p:nvCxnSpPr>
          <p:cNvPr id="172" name="Straight Arrow Connector 171">
            <a:extLst>
              <a:ext uri="{FF2B5EF4-FFF2-40B4-BE49-F238E27FC236}">
                <a16:creationId xmlns:a16="http://schemas.microsoft.com/office/drawing/2014/main" id="{F21CF345-4672-49A5-8669-35603B6F6AA5}"/>
              </a:ext>
            </a:extLst>
          </p:cNvPr>
          <p:cNvCxnSpPr>
            <a:cxnSpLocks/>
          </p:cNvCxnSpPr>
          <p:nvPr/>
        </p:nvCxnSpPr>
        <p:spPr>
          <a:xfrm>
            <a:off x="9518371" y="2789756"/>
            <a:ext cx="0" cy="669373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" name="TextBox 173">
            <a:extLst>
              <a:ext uri="{FF2B5EF4-FFF2-40B4-BE49-F238E27FC236}">
                <a16:creationId xmlns:a16="http://schemas.microsoft.com/office/drawing/2014/main" id="{66A05A2E-D5BF-4D7C-9C4C-39C1F85E635F}"/>
              </a:ext>
            </a:extLst>
          </p:cNvPr>
          <p:cNvSpPr txBox="1"/>
          <p:nvPr/>
        </p:nvSpPr>
        <p:spPr>
          <a:xfrm>
            <a:off x="3622686" y="1287970"/>
            <a:ext cx="160994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Hitlers Youth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1933</a:t>
            </a:r>
          </a:p>
        </p:txBody>
      </p:sp>
      <p:sp>
        <p:nvSpPr>
          <p:cNvPr id="175" name="TextBox 174">
            <a:extLst>
              <a:ext uri="{FF2B5EF4-FFF2-40B4-BE49-F238E27FC236}">
                <a16:creationId xmlns:a16="http://schemas.microsoft.com/office/drawing/2014/main" id="{F28D73BC-73A1-4687-8AA0-FD1AF544F909}"/>
              </a:ext>
            </a:extLst>
          </p:cNvPr>
          <p:cNvSpPr txBox="1"/>
          <p:nvPr/>
        </p:nvSpPr>
        <p:spPr>
          <a:xfrm>
            <a:off x="1824172" y="1015360"/>
            <a:ext cx="160994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Youth hostel 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Association 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1930</a:t>
            </a:r>
          </a:p>
        </p:txBody>
      </p:sp>
      <p:cxnSp>
        <p:nvCxnSpPr>
          <p:cNvPr id="176" name="Straight Arrow Connector 175">
            <a:extLst>
              <a:ext uri="{FF2B5EF4-FFF2-40B4-BE49-F238E27FC236}">
                <a16:creationId xmlns:a16="http://schemas.microsoft.com/office/drawing/2014/main" id="{C578B8C1-A7F4-4B95-8098-855A7CC2C473}"/>
              </a:ext>
            </a:extLst>
          </p:cNvPr>
          <p:cNvCxnSpPr>
            <a:cxnSpLocks/>
          </p:cNvCxnSpPr>
          <p:nvPr/>
        </p:nvCxnSpPr>
        <p:spPr>
          <a:xfrm>
            <a:off x="6412708" y="2802060"/>
            <a:ext cx="3831" cy="626940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Straight Arrow Connector 177">
            <a:extLst>
              <a:ext uri="{FF2B5EF4-FFF2-40B4-BE49-F238E27FC236}">
                <a16:creationId xmlns:a16="http://schemas.microsoft.com/office/drawing/2014/main" id="{45D76A70-D613-43AC-89A8-F73EA00DB751}"/>
              </a:ext>
            </a:extLst>
          </p:cNvPr>
          <p:cNvCxnSpPr>
            <a:cxnSpLocks/>
          </p:cNvCxnSpPr>
          <p:nvPr/>
        </p:nvCxnSpPr>
        <p:spPr>
          <a:xfrm>
            <a:off x="3786281" y="2849836"/>
            <a:ext cx="0" cy="295823"/>
          </a:xfrm>
          <a:prstGeom prst="straightConnector1">
            <a:avLst/>
          </a:prstGeom>
          <a:ln w="57150">
            <a:solidFill>
              <a:srgbClr val="E4A72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0" name="TextBox 179">
            <a:extLst>
              <a:ext uri="{FF2B5EF4-FFF2-40B4-BE49-F238E27FC236}">
                <a16:creationId xmlns:a16="http://schemas.microsoft.com/office/drawing/2014/main" id="{1BF70565-D264-45DB-9E02-AC378052730B}"/>
              </a:ext>
            </a:extLst>
          </p:cNvPr>
          <p:cNvSpPr txBox="1"/>
          <p:nvPr/>
        </p:nvSpPr>
        <p:spPr>
          <a:xfrm>
            <a:off x="2479748" y="3144284"/>
            <a:ext cx="331414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UK unemployment peaked 23%</a:t>
            </a:r>
          </a:p>
        </p:txBody>
      </p:sp>
      <p:sp>
        <p:nvSpPr>
          <p:cNvPr id="182" name="TextBox 181">
            <a:extLst>
              <a:ext uri="{FF2B5EF4-FFF2-40B4-BE49-F238E27FC236}">
                <a16:creationId xmlns:a16="http://schemas.microsoft.com/office/drawing/2014/main" id="{E5EFA46F-B862-423C-830D-E6617D76B817}"/>
              </a:ext>
            </a:extLst>
          </p:cNvPr>
          <p:cNvSpPr txBox="1"/>
          <p:nvPr/>
        </p:nvSpPr>
        <p:spPr>
          <a:xfrm>
            <a:off x="3432605" y="3464319"/>
            <a:ext cx="69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1932</a:t>
            </a:r>
          </a:p>
        </p:txBody>
      </p:sp>
      <p:cxnSp>
        <p:nvCxnSpPr>
          <p:cNvPr id="185" name="Straight Connector 184">
            <a:extLst>
              <a:ext uri="{FF2B5EF4-FFF2-40B4-BE49-F238E27FC236}">
                <a16:creationId xmlns:a16="http://schemas.microsoft.com/office/drawing/2014/main" id="{70F8CA63-9389-411D-80E2-A707AC8359F8}"/>
              </a:ext>
            </a:extLst>
          </p:cNvPr>
          <p:cNvCxnSpPr>
            <a:cxnSpLocks/>
          </p:cNvCxnSpPr>
          <p:nvPr/>
        </p:nvCxnSpPr>
        <p:spPr>
          <a:xfrm>
            <a:off x="1824172" y="3794932"/>
            <a:ext cx="0" cy="792600"/>
          </a:xfrm>
          <a:prstGeom prst="line">
            <a:avLst/>
          </a:prstGeom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Straight Connector 185">
            <a:extLst>
              <a:ext uri="{FF2B5EF4-FFF2-40B4-BE49-F238E27FC236}">
                <a16:creationId xmlns:a16="http://schemas.microsoft.com/office/drawing/2014/main" id="{CF08E3C4-0423-4075-9C67-6C004E715646}"/>
              </a:ext>
            </a:extLst>
          </p:cNvPr>
          <p:cNvCxnSpPr>
            <a:cxnSpLocks/>
          </p:cNvCxnSpPr>
          <p:nvPr/>
        </p:nvCxnSpPr>
        <p:spPr>
          <a:xfrm>
            <a:off x="4506768" y="4885000"/>
            <a:ext cx="0" cy="792600"/>
          </a:xfrm>
          <a:prstGeom prst="line">
            <a:avLst/>
          </a:prstGeom>
          <a:ln w="7620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Straight Connector 186">
            <a:extLst>
              <a:ext uri="{FF2B5EF4-FFF2-40B4-BE49-F238E27FC236}">
                <a16:creationId xmlns:a16="http://schemas.microsoft.com/office/drawing/2014/main" id="{EC23DF6E-247C-4C57-A02F-ECFE16B6DC0B}"/>
              </a:ext>
            </a:extLst>
          </p:cNvPr>
          <p:cNvCxnSpPr>
            <a:cxnSpLocks/>
          </p:cNvCxnSpPr>
          <p:nvPr/>
        </p:nvCxnSpPr>
        <p:spPr>
          <a:xfrm>
            <a:off x="11375655" y="4948873"/>
            <a:ext cx="0" cy="792600"/>
          </a:xfrm>
          <a:prstGeom prst="line">
            <a:avLst/>
          </a:prstGeom>
          <a:ln w="7620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19432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ED9F299-7540-4904-99A8-F927AE5F782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grayscl/>
          </a:blip>
          <a:srcRect b="26471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22C819E-458E-4FB8-BA18-8D3AC014A568}"/>
              </a:ext>
            </a:extLst>
          </p:cNvPr>
          <p:cNvSpPr txBox="1"/>
          <p:nvPr/>
        </p:nvSpPr>
        <p:spPr>
          <a:xfrm>
            <a:off x="228600" y="320039"/>
            <a:ext cx="318516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(Fox Photos/ Stringer, 1930).</a:t>
            </a:r>
          </a:p>
        </p:txBody>
      </p:sp>
    </p:spTree>
    <p:extLst>
      <p:ext uri="{BB962C8B-B14F-4D97-AF65-F5344CB8AC3E}">
        <p14:creationId xmlns:p14="http://schemas.microsoft.com/office/powerpoint/2010/main" val="4838791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942834-D2EF-4673-BBC3-BB4B54902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26710" y="6608284"/>
            <a:ext cx="4324044" cy="365125"/>
          </a:xfrm>
        </p:spPr>
        <p:txBody>
          <a:bodyPr/>
          <a:lstStyle/>
          <a:p>
            <a:r>
              <a:rPr lang="en-GB" dirty="0"/>
              <a:t>ECYW4002	Angharad Lewis		Kirsty Allen	 2014114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0291C2-BFC5-40BB-82CD-8F7B95B22C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638" b="9638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2FE185C-B7F4-4296-8FC3-B6786EEAF51E}"/>
              </a:ext>
            </a:extLst>
          </p:cNvPr>
          <p:cNvSpPr txBox="1"/>
          <p:nvPr/>
        </p:nvSpPr>
        <p:spPr>
          <a:xfrm>
            <a:off x="228600" y="320039"/>
            <a:ext cx="318516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(Kurt Hutton/ Stringer, 1939).</a:t>
            </a:r>
          </a:p>
        </p:txBody>
      </p:sp>
    </p:spTree>
    <p:extLst>
      <p:ext uri="{BB962C8B-B14F-4D97-AF65-F5344CB8AC3E}">
        <p14:creationId xmlns:p14="http://schemas.microsoft.com/office/powerpoint/2010/main" val="34687198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942834-D2EF-4673-BBC3-BB4B54902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26710" y="6608284"/>
            <a:ext cx="4324044" cy="365125"/>
          </a:xfrm>
        </p:spPr>
        <p:txBody>
          <a:bodyPr/>
          <a:lstStyle/>
          <a:p>
            <a:r>
              <a:rPr lang="en-GB" dirty="0"/>
              <a:t>ECYW4002	Angharad Lewis		Kirsty Allen	 2014114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76005D-134F-48E2-8408-79B6BC8069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220" b="10220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251BA7D-9F4E-4BB5-BA50-76C8964DBEE4}"/>
              </a:ext>
            </a:extLst>
          </p:cNvPr>
          <p:cNvSpPr txBox="1"/>
          <p:nvPr/>
        </p:nvSpPr>
        <p:spPr>
          <a:xfrm>
            <a:off x="137160" y="180722"/>
            <a:ext cx="3870960" cy="37375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lvl="0" algn="just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(Watford/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Mirrorpix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/Mirrorpix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1932).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39419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942834-D2EF-4673-BBC3-BB4B54902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26710" y="6608284"/>
            <a:ext cx="4324044" cy="365125"/>
          </a:xfrm>
        </p:spPr>
        <p:txBody>
          <a:bodyPr/>
          <a:lstStyle/>
          <a:p>
            <a:r>
              <a:rPr lang="en-GB" dirty="0"/>
              <a:t>ECYW4002	Angharad Lewis		Kirsty Allen	 2014114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63AA923-B2BB-4128-B12A-DFC27D4B40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7134"/>
          <a:stretch/>
        </p:blipFill>
        <p:spPr>
          <a:xfrm>
            <a:off x="0" y="0"/>
            <a:ext cx="12192000" cy="697340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21C8F13-C004-4FA4-BCA9-31F73509B139}"/>
              </a:ext>
            </a:extLst>
          </p:cNvPr>
          <p:cNvSpPr txBox="1"/>
          <p:nvPr/>
        </p:nvSpPr>
        <p:spPr>
          <a:xfrm>
            <a:off x="228600" y="320039"/>
            <a:ext cx="493776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(Universal History Archive/ Contributor, 1936).</a:t>
            </a:r>
          </a:p>
        </p:txBody>
      </p:sp>
    </p:spTree>
    <p:extLst>
      <p:ext uri="{BB962C8B-B14F-4D97-AF65-F5344CB8AC3E}">
        <p14:creationId xmlns:p14="http://schemas.microsoft.com/office/powerpoint/2010/main" val="10505614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942834-D2EF-4673-BBC3-BB4B54902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26710" y="6608284"/>
            <a:ext cx="4324044" cy="365125"/>
          </a:xfrm>
        </p:spPr>
        <p:txBody>
          <a:bodyPr/>
          <a:lstStyle/>
          <a:p>
            <a:r>
              <a:rPr lang="en-GB" dirty="0"/>
              <a:t>ECYW4002	Angharad Lewis		Kirsty Allen	 2014114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3F87DBF-7439-4EDA-9AC5-5196665639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860"/>
          <a:stretch/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8F43384-1C5D-442B-82DB-1F818D700AB7}"/>
              </a:ext>
            </a:extLst>
          </p:cNvPr>
          <p:cNvSpPr txBox="1"/>
          <p:nvPr/>
        </p:nvSpPr>
        <p:spPr>
          <a:xfrm>
            <a:off x="228600" y="320039"/>
            <a:ext cx="2621280" cy="36576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(Ward/ Stringer, 1936).</a:t>
            </a:r>
          </a:p>
        </p:txBody>
      </p:sp>
    </p:spTree>
    <p:extLst>
      <p:ext uri="{BB962C8B-B14F-4D97-AF65-F5344CB8AC3E}">
        <p14:creationId xmlns:p14="http://schemas.microsoft.com/office/powerpoint/2010/main" val="28987336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8CD579D-1330-4373-B1A3-2DBE87DD75A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grayscl/>
          </a:blip>
          <a:srcRect t="24044" r="1" b="3137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0BB588B1-8C87-42E7-8E3B-673C22CBE0C5}"/>
              </a:ext>
            </a:extLst>
          </p:cNvPr>
          <p:cNvSpPr txBox="1"/>
          <p:nvPr/>
        </p:nvSpPr>
        <p:spPr>
          <a:xfrm>
            <a:off x="228600" y="320039"/>
            <a:ext cx="288036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(Richards/ Stringer, 1938).</a:t>
            </a:r>
          </a:p>
        </p:txBody>
      </p:sp>
    </p:spTree>
    <p:extLst>
      <p:ext uri="{BB962C8B-B14F-4D97-AF65-F5344CB8AC3E}">
        <p14:creationId xmlns:p14="http://schemas.microsoft.com/office/powerpoint/2010/main" val="30684536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312256C-0840-4AEC-9A2A-974359E8F72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7DE5246-339E-47AE-9727-2F2AC2CADB5B}"/>
              </a:ext>
            </a:extLst>
          </p:cNvPr>
          <p:cNvSpPr txBox="1"/>
          <p:nvPr/>
        </p:nvSpPr>
        <p:spPr>
          <a:xfrm>
            <a:off x="228600" y="320039"/>
            <a:ext cx="318516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(Fox Photos/ Stringer, 1930).</a:t>
            </a:r>
          </a:p>
        </p:txBody>
      </p:sp>
    </p:spTree>
    <p:extLst>
      <p:ext uri="{BB962C8B-B14F-4D97-AF65-F5344CB8AC3E}">
        <p14:creationId xmlns:p14="http://schemas.microsoft.com/office/powerpoint/2010/main" val="6294572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6C99FA4-71EF-4B3B-AC31-17AF4005656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905" r="18124" b="-2"/>
          <a:stretch/>
        </p:blipFill>
        <p:spPr>
          <a:xfrm>
            <a:off x="20" y="10"/>
            <a:ext cx="6114347" cy="68579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64024CB-8D25-4A20-AAF8-DB37F5BDF38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953" r="27980" b="-1"/>
          <a:stretch/>
        </p:blipFill>
        <p:spPr>
          <a:xfrm>
            <a:off x="6114366" y="10"/>
            <a:ext cx="6114367" cy="6857990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D181E476-4EAD-4E2F-AB1C-341318FC2FBE}"/>
              </a:ext>
            </a:extLst>
          </p:cNvPr>
          <p:cNvSpPr txBox="1"/>
          <p:nvPr/>
        </p:nvSpPr>
        <p:spPr>
          <a:xfrm>
            <a:off x="6248400" y="198119"/>
            <a:ext cx="353568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(Photo quest/ Contributor, 1930).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8FE1F2B-805A-49A4-8DEF-B732F23A11A7}"/>
              </a:ext>
            </a:extLst>
          </p:cNvPr>
          <p:cNvSpPr txBox="1"/>
          <p:nvPr/>
        </p:nvSpPr>
        <p:spPr>
          <a:xfrm>
            <a:off x="182880" y="198119"/>
            <a:ext cx="333756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(Historical/ Contributor, 1933).</a:t>
            </a:r>
          </a:p>
        </p:txBody>
      </p:sp>
    </p:spTree>
    <p:extLst>
      <p:ext uri="{BB962C8B-B14F-4D97-AF65-F5344CB8AC3E}">
        <p14:creationId xmlns:p14="http://schemas.microsoft.com/office/powerpoint/2010/main" val="23490551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7B72ED8-141D-449F-90C8-7681BD7684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4434840" cy="688307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C2CB908-ED34-4C68-812C-7007FDDA212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9940"/>
          <a:stretch/>
        </p:blipFill>
        <p:spPr>
          <a:xfrm>
            <a:off x="4434841" y="0"/>
            <a:ext cx="7757160" cy="6858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C19FDEF-F715-41AD-A576-CF6F75DBAA20}"/>
              </a:ext>
            </a:extLst>
          </p:cNvPr>
          <p:cNvSpPr txBox="1"/>
          <p:nvPr/>
        </p:nvSpPr>
        <p:spPr>
          <a:xfrm>
            <a:off x="182880" y="198119"/>
            <a:ext cx="405384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Ullstein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build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Dtl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./ Contributor, 1932).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E0AE315-1250-4DB4-83DA-2439B99563A6}"/>
              </a:ext>
            </a:extLst>
          </p:cNvPr>
          <p:cNvSpPr txBox="1"/>
          <p:nvPr/>
        </p:nvSpPr>
        <p:spPr>
          <a:xfrm>
            <a:off x="4617720" y="198119"/>
            <a:ext cx="516636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(Cincinnati Museum Centre/ Contributor, 1930s).</a:t>
            </a:r>
          </a:p>
        </p:txBody>
      </p:sp>
    </p:spTree>
    <p:extLst>
      <p:ext uri="{BB962C8B-B14F-4D97-AF65-F5344CB8AC3E}">
        <p14:creationId xmlns:p14="http://schemas.microsoft.com/office/powerpoint/2010/main" val="8992429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6ADA8EC3-01C5-453C-91A6-D01B9E15B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3" name="Freeform 6">
              <a:extLst>
                <a:ext uri="{FF2B5EF4-FFF2-40B4-BE49-F238E27FC236}">
                  <a16:creationId xmlns:a16="http://schemas.microsoft.com/office/drawing/2014/main" id="{9A1D7546-68ED-4F66-AA8D-D04BEAD39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FCFE8A66-699D-4E05-B8FC-C31AE461D6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5" name="Freeform 8">
              <a:extLst>
                <a:ext uri="{FF2B5EF4-FFF2-40B4-BE49-F238E27FC236}">
                  <a16:creationId xmlns:a16="http://schemas.microsoft.com/office/drawing/2014/main" id="{A124234B-D5D1-45F9-9B32-264F699BCA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6" name="Freeform 9">
              <a:extLst>
                <a:ext uri="{FF2B5EF4-FFF2-40B4-BE49-F238E27FC236}">
                  <a16:creationId xmlns:a16="http://schemas.microsoft.com/office/drawing/2014/main" id="{7A0B0249-AEB7-44A1-BEC3-A0C07E9E3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7" name="Freeform 10">
              <a:extLst>
                <a:ext uri="{FF2B5EF4-FFF2-40B4-BE49-F238E27FC236}">
                  <a16:creationId xmlns:a16="http://schemas.microsoft.com/office/drawing/2014/main" id="{251D4BF9-284D-4B99-922C-BAB91FB2D9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8" name="Freeform 11">
              <a:extLst>
                <a:ext uri="{FF2B5EF4-FFF2-40B4-BE49-F238E27FC236}">
                  <a16:creationId xmlns:a16="http://schemas.microsoft.com/office/drawing/2014/main" id="{733E9BD1-CC4F-4B4B-A413-92D6B1F0B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617158C7-6CE8-4A93-8A25-484CF9A8644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803" b="1992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45F4801-0E9F-46CD-92E4-1431ECE9EC33}"/>
              </a:ext>
            </a:extLst>
          </p:cNvPr>
          <p:cNvSpPr txBox="1"/>
          <p:nvPr/>
        </p:nvSpPr>
        <p:spPr>
          <a:xfrm>
            <a:off x="6766560" y="6304003"/>
            <a:ext cx="516636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Keystone-France/ Contributor. 1939).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94721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942834-D2EF-4673-BBC3-BB4B54902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26710" y="6608284"/>
            <a:ext cx="4324044" cy="365125"/>
          </a:xfrm>
        </p:spPr>
        <p:txBody>
          <a:bodyPr/>
          <a:lstStyle/>
          <a:p>
            <a:r>
              <a:rPr lang="en-GB" dirty="0"/>
              <a:t>ECYW4002	Angharad Lewis		Kirsty Allen	 2014114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B6309A-B06D-4387-BAD7-4CE15D44C4C9}"/>
              </a:ext>
            </a:extLst>
          </p:cNvPr>
          <p:cNvSpPr txBox="1"/>
          <p:nvPr/>
        </p:nvSpPr>
        <p:spPr>
          <a:xfrm>
            <a:off x="3333939" y="1106694"/>
            <a:ext cx="701402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>
                <a:solidFill>
                  <a:srgbClr val="E4A72C"/>
                </a:solidFill>
                <a:latin typeface="New r"/>
              </a:rPr>
              <a:t>Thank you!</a:t>
            </a:r>
            <a:br>
              <a:rPr lang="en-GB" sz="6000" dirty="0">
                <a:solidFill>
                  <a:srgbClr val="E4A72C"/>
                </a:solidFill>
                <a:latin typeface="New r"/>
              </a:rPr>
            </a:br>
            <a:br>
              <a:rPr lang="en-GB" sz="6000" dirty="0">
                <a:solidFill>
                  <a:srgbClr val="E4A72C"/>
                </a:solidFill>
                <a:latin typeface="New r"/>
              </a:rPr>
            </a:br>
            <a:r>
              <a:rPr lang="en-GB" sz="6000" dirty="0">
                <a:solidFill>
                  <a:srgbClr val="E4A72C"/>
                </a:solidFill>
                <a:latin typeface="New r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9842317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64110F8-B165-46DC-A648-FF17AF3EF1A8}"/>
              </a:ext>
            </a:extLst>
          </p:cNvPr>
          <p:cNvSpPr txBox="1"/>
          <p:nvPr/>
        </p:nvSpPr>
        <p:spPr>
          <a:xfrm>
            <a:off x="1767840" y="12013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u="sng" dirty="0">
                <a:solidFill>
                  <a:srgbClr val="E4A72C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3600" u="sng" dirty="0">
                <a:solidFill>
                  <a:srgbClr val="E4A72C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eference page: </a:t>
            </a:r>
            <a:endParaRPr lang="en-GB" sz="3600" dirty="0">
              <a:solidFill>
                <a:srgbClr val="E4A72C"/>
              </a:solidFill>
            </a:endParaRP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F0C1092C-596E-4085-9740-86CD32C13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26710" y="6608284"/>
            <a:ext cx="4324044" cy="365125"/>
          </a:xfrm>
        </p:spPr>
        <p:txBody>
          <a:bodyPr/>
          <a:lstStyle/>
          <a:p>
            <a:r>
              <a:rPr lang="en-GB" dirty="0"/>
              <a:t>ECYW4002	Angharad Lewis		Kirsty Allen	 2014114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25370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64110F8-B165-46DC-A648-FF17AF3EF1A8}"/>
              </a:ext>
            </a:extLst>
          </p:cNvPr>
          <p:cNvSpPr txBox="1"/>
          <p:nvPr/>
        </p:nvSpPr>
        <p:spPr>
          <a:xfrm>
            <a:off x="1767840" y="120134"/>
            <a:ext cx="78886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u="sng" dirty="0">
                <a:solidFill>
                  <a:srgbClr val="E4A72C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Photo R</a:t>
            </a:r>
            <a:r>
              <a:rPr lang="en-GB" sz="3600" u="sng" dirty="0">
                <a:solidFill>
                  <a:srgbClr val="E4A72C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eference page: (in order shown). </a:t>
            </a:r>
            <a:endParaRPr lang="en-GB" sz="3600" dirty="0">
              <a:solidFill>
                <a:srgbClr val="E4A72C"/>
              </a:solidFill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862C3194-26A0-437B-BCE1-10C446D79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26710" y="6608284"/>
            <a:ext cx="4324044" cy="365125"/>
          </a:xfrm>
        </p:spPr>
        <p:txBody>
          <a:bodyPr/>
          <a:lstStyle/>
          <a:p>
            <a:r>
              <a:rPr lang="en-GB" dirty="0"/>
              <a:t>ECYW4002	Angharad Lewis		Kirsty Allen	 2014114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C885E8-68A7-46F8-AE32-56784DC0A76D}"/>
              </a:ext>
            </a:extLst>
          </p:cNvPr>
          <p:cNvSpPr txBox="1"/>
          <p:nvPr/>
        </p:nvSpPr>
        <p:spPr>
          <a:xfrm>
            <a:off x="1541246" y="859267"/>
            <a:ext cx="10498354" cy="56118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Fox Photos/ Stringer. (1933)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City Kids.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http://gettyimages.ca (Accessed on 11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Kurt Hutton/ Stringer. (1939)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Passing the Time.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http://gettyimages.ca (Accessed on 11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Watford/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Mirrorpix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Mirrorpix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(1932)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British boys for British farms.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http://gettyimages.ca (Accessed on 11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Universal History Archive/ Contributor. (1936)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Nazi Rally with Hitler Youth members.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http://gettyimages.ca (Accessed on 11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Ward/ Stringer. (1936)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Dancing Lessons.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http://gettyimages.ca (Accessed on 11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Richards/ Stringer. (1938)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Scout Camp.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http://gettyimages.ca (Accessed on 11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Fox Photos/ Stringer. (1939)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Guirl Guides Tea.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http://gettyimages.ca (Accessed on 11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Historical/ Contributor. (1933)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Civilian Conservation Corps Workers Building Road.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http://gettyimages.ca (Accessed on 11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Photo Quest/ Contributor. (1930)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Kitchen Work At The CCC Camp.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http://gettyimages.ca (Accessed on 11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Ullstein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build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Dtl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./ Contributor. (1933)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Great Britain England London: Two teenagers from the poverty-stricken borough of Whitechapel.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http://gettyimages.ca (Accessed on 11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Cincinnati Museum Centre/ Contributor. (1930s)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Stickball.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http://gettyimages.ca (Accessed on 11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Keystone-France/ Contributor. (1939)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Improvised Boxing Match Between English Boys In London.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http://gettyimages.ca (Accessed on 11</a:t>
            </a:r>
            <a:r>
              <a:rPr lang="en-GB" sz="16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January 2021).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68771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64110F8-B165-46DC-A648-FF17AF3EF1A8}"/>
              </a:ext>
            </a:extLst>
          </p:cNvPr>
          <p:cNvSpPr txBox="1"/>
          <p:nvPr/>
        </p:nvSpPr>
        <p:spPr>
          <a:xfrm>
            <a:off x="1767840" y="12013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u="sng" dirty="0">
                <a:solidFill>
                  <a:srgbClr val="E4A72C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Bibliography</a:t>
            </a:r>
            <a:r>
              <a:rPr lang="en-GB" sz="3600" u="sng" dirty="0">
                <a:solidFill>
                  <a:srgbClr val="E4A72C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page: </a:t>
            </a:r>
            <a:endParaRPr lang="en-GB" sz="3600" dirty="0">
              <a:solidFill>
                <a:srgbClr val="E4A72C"/>
              </a:solidFill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7A542112-201B-4453-B314-F2840303B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26710" y="6608284"/>
            <a:ext cx="4324044" cy="365125"/>
          </a:xfrm>
        </p:spPr>
        <p:txBody>
          <a:bodyPr/>
          <a:lstStyle/>
          <a:p>
            <a:r>
              <a:rPr lang="en-GB" dirty="0"/>
              <a:t>ECYW4002	Angharad Lewis		Kirsty Allen	 2014114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10967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EB8F22"/>
      </a:accent1>
      <a:accent2>
        <a:srgbClr val="CD4223"/>
      </a:accent2>
      <a:accent3>
        <a:srgbClr val="A89374"/>
      </a:accent3>
      <a:accent4>
        <a:srgbClr val="83AA67"/>
      </a:accent4>
      <a:accent5>
        <a:srgbClr val="4FA9C1"/>
      </a:accent5>
      <a:accent6>
        <a:srgbClr val="9390AF"/>
      </a:accent6>
      <a:hlink>
        <a:srgbClr val="EC7220"/>
      </a:hlink>
      <a:folHlink>
        <a:srgbClr val="F09355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EBEC8F79-A447-43FC-8E81-85E8468AF3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932</Words>
  <Application>Microsoft Office PowerPoint</Application>
  <PresentationFormat>Widescreen</PresentationFormat>
  <Paragraphs>159</Paragraphs>
  <Slides>18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Corbel</vt:lpstr>
      <vt:lpstr>New r</vt:lpstr>
      <vt:lpstr>Symbol</vt:lpstr>
      <vt:lpstr>Parallax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kirsty allen</dc:creator>
  <cp:lastModifiedBy>kirsty allen</cp:lastModifiedBy>
  <cp:revision>5</cp:revision>
  <dcterms:created xsi:type="dcterms:W3CDTF">2021-01-12T15:56:42Z</dcterms:created>
  <dcterms:modified xsi:type="dcterms:W3CDTF">2021-01-12T18:57:34Z</dcterms:modified>
</cp:coreProperties>
</file>