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5" r:id="rId4"/>
    <p:sldId id="258" r:id="rId5"/>
    <p:sldId id="266" r:id="rId6"/>
    <p:sldId id="267" r:id="rId7"/>
    <p:sldId id="260" r:id="rId8"/>
    <p:sldId id="268" r:id="rId9"/>
    <p:sldId id="263" r:id="rId10"/>
    <p:sldId id="270" r:id="rId11"/>
    <p:sldId id="257" r:id="rId12"/>
    <p:sldId id="271" r:id="rId13"/>
    <p:sldId id="273" r:id="rId14"/>
    <p:sldId id="274"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9C4480-A1DF-42E3-9F69-71EEF8E440BF}" v="14" dt="2026-04-21T12:54:42.3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72" y="11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834CE-A635-4231-B348-69D493E479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FE21EB-73B7-4821-BFE1-DAAFEEA066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1FAD54-6607-4A96-865E-D54E1253A754}"/>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5" name="Footer Placeholder 4">
            <a:extLst>
              <a:ext uri="{FF2B5EF4-FFF2-40B4-BE49-F238E27FC236}">
                <a16:creationId xmlns:a16="http://schemas.microsoft.com/office/drawing/2014/main" id="{FF5A918A-75BA-4B80-9152-CB889C9DA8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8FC08C-E4E6-4FE3-BDB3-C1E16EA9DDCC}"/>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2052991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B8F85-B97C-449C-ADEA-047C87F2F4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3A939B-EF5A-45CA-A1CB-A4248A9D17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2F2C9E-F102-4E37-BB2E-0268F615BF55}"/>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5" name="Footer Placeholder 4">
            <a:extLst>
              <a:ext uri="{FF2B5EF4-FFF2-40B4-BE49-F238E27FC236}">
                <a16:creationId xmlns:a16="http://schemas.microsoft.com/office/drawing/2014/main" id="{C86CDC60-391E-43D1-BEB7-645D3EF2A0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1663DD-B185-4FD7-A986-B1090CEA4026}"/>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296739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A465A-9AE8-47D8-985D-5BBAB74506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A80876-214A-4FA0-B95E-CF6144B7EC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22A4EE-D056-4700-9DDE-213BC55651C8}"/>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5" name="Footer Placeholder 4">
            <a:extLst>
              <a:ext uri="{FF2B5EF4-FFF2-40B4-BE49-F238E27FC236}">
                <a16:creationId xmlns:a16="http://schemas.microsoft.com/office/drawing/2014/main" id="{1C1B40B2-86A7-431B-937A-A5C225BA3E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753A38-C3BC-4654-B1D5-057387641DB9}"/>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2277483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A9BC6-D1AF-401D-ACAE-A63504F859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0734F7-B8E3-41E9-AF8F-51623C79DA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7A30DE8-F141-48FF-82BA-C9E078E223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990D62-2925-4360-986F-E39E389BFFD6}"/>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6" name="Footer Placeholder 5">
            <a:extLst>
              <a:ext uri="{FF2B5EF4-FFF2-40B4-BE49-F238E27FC236}">
                <a16:creationId xmlns:a16="http://schemas.microsoft.com/office/drawing/2014/main" id="{B175A1BA-5A4B-448A-A8D7-6FA33F6565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6302F6-0208-4D23-AA7E-60EBB80B2206}"/>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3790870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78D11-E0FF-4C45-B9C9-9495DFA2C7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9C1052-3432-47E3-9D5B-ECF7E535FB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40652D6-1E66-4029-86BA-24013A5D9D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4BD797D-66B1-4D3A-B220-7A7422E360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ACBCD5-E430-43FA-BADF-0BDEDF6E8E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745EF9-5BF8-4A22-B318-5354DF77FF27}"/>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8" name="Footer Placeholder 7">
            <a:extLst>
              <a:ext uri="{FF2B5EF4-FFF2-40B4-BE49-F238E27FC236}">
                <a16:creationId xmlns:a16="http://schemas.microsoft.com/office/drawing/2014/main" id="{DAC3DC43-E163-4B63-B90D-7B437110110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7B5621-FC08-419C-9341-EC2DA3455921}"/>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4033119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DDEE9-657E-4FDD-894B-A3AE2E4076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382F500-1961-48D1-982F-278B2C0734A8}"/>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4" name="Footer Placeholder 3">
            <a:extLst>
              <a:ext uri="{FF2B5EF4-FFF2-40B4-BE49-F238E27FC236}">
                <a16:creationId xmlns:a16="http://schemas.microsoft.com/office/drawing/2014/main" id="{B4449E80-9E98-4177-8444-F1D6531CE5D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A76B6F-C5CA-4973-8410-7DF5600363C3}"/>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153615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ADC837-8FDC-48D1-B367-C136F27E9FF4}"/>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3" name="Footer Placeholder 2">
            <a:extLst>
              <a:ext uri="{FF2B5EF4-FFF2-40B4-BE49-F238E27FC236}">
                <a16:creationId xmlns:a16="http://schemas.microsoft.com/office/drawing/2014/main" id="{2AEC394A-956A-4F34-922A-D3F429A20A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667AAA-BD88-471E-8F8F-6D328F54567F}"/>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1878184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414F2-0918-47DA-B888-BD076C1DBF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5F316F0-454C-4AA1-9529-8042E60596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965518-7E83-4AA9-B6A6-A3A87BAE39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2DFC4B-75FE-46C2-8B65-A1EA02E80CE4}"/>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6" name="Footer Placeholder 5">
            <a:extLst>
              <a:ext uri="{FF2B5EF4-FFF2-40B4-BE49-F238E27FC236}">
                <a16:creationId xmlns:a16="http://schemas.microsoft.com/office/drawing/2014/main" id="{C5CEFDAF-5B97-4021-A2CD-58BF7DA38C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CB79BD-9FDE-4438-B516-D751010D6862}"/>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379105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7D516-96AF-484D-AF95-953A1944A5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5E9EAE-47AB-48DD-9C5B-CFDFAA08D7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320D9F-405B-49BF-AF26-44A5E11115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CC2CEE-C1EB-44A9-8C0B-2ED5EA2A6D9C}"/>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6" name="Footer Placeholder 5">
            <a:extLst>
              <a:ext uri="{FF2B5EF4-FFF2-40B4-BE49-F238E27FC236}">
                <a16:creationId xmlns:a16="http://schemas.microsoft.com/office/drawing/2014/main" id="{CCA83866-A254-455C-A071-A4357131F9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71160F-D5A2-4D1B-AC02-0B62334B154C}"/>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12120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5FC1F-7F00-4F50-BE97-3C6D449079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64F562-B175-4F99-9F75-ACDC0C1D42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6DD28F-F3C2-4932-BDC3-C4821743A775}"/>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5" name="Footer Placeholder 4">
            <a:extLst>
              <a:ext uri="{FF2B5EF4-FFF2-40B4-BE49-F238E27FC236}">
                <a16:creationId xmlns:a16="http://schemas.microsoft.com/office/drawing/2014/main" id="{B5D7C6D3-67EC-4B70-8A53-4AB03C20F8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F711B6-7303-4C72-A1DF-AFBE638C4685}"/>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790205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8386C3-F949-430D-B80E-D61177FF2C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CF8AF3-AAD0-41F1-924B-74C271EA4F5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A7D628-84BA-4C55-95E9-B05ABD3F6FCB}"/>
              </a:ext>
            </a:extLst>
          </p:cNvPr>
          <p:cNvSpPr>
            <a:spLocks noGrp="1"/>
          </p:cNvSpPr>
          <p:nvPr>
            <p:ph type="dt" sz="half" idx="10"/>
          </p:nvPr>
        </p:nvSpPr>
        <p:spPr/>
        <p:txBody>
          <a:bodyPr/>
          <a:lstStyle/>
          <a:p>
            <a:fld id="{09E05D21-A086-4A9E-A0DB-320693439BE7}" type="datetimeFigureOut">
              <a:rPr lang="en-GB" smtClean="0"/>
              <a:t>21/04/2026</a:t>
            </a:fld>
            <a:endParaRPr lang="en-GB"/>
          </a:p>
        </p:txBody>
      </p:sp>
      <p:sp>
        <p:nvSpPr>
          <p:cNvPr id="5" name="Footer Placeholder 4">
            <a:extLst>
              <a:ext uri="{FF2B5EF4-FFF2-40B4-BE49-F238E27FC236}">
                <a16:creationId xmlns:a16="http://schemas.microsoft.com/office/drawing/2014/main" id="{D0356B8B-5890-41A0-BBDB-646FD04D36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28C6AC-42ED-442C-9C02-05F8DFC1E41A}"/>
              </a:ext>
            </a:extLst>
          </p:cNvPr>
          <p:cNvSpPr>
            <a:spLocks noGrp="1"/>
          </p:cNvSpPr>
          <p:nvPr>
            <p:ph type="sldNum" sz="quarter" idx="12"/>
          </p:nvPr>
        </p:nvSpPr>
        <p:spPr/>
        <p:txBody>
          <a:bodyPr/>
          <a:lstStyle/>
          <a:p>
            <a:fld id="{BEE6CE63-8742-4BC5-9893-B4B3781CD9C8}" type="slidenum">
              <a:rPr lang="en-GB" smtClean="0"/>
              <a:t>‹#›</a:t>
            </a:fld>
            <a:endParaRPr lang="en-GB"/>
          </a:p>
        </p:txBody>
      </p:sp>
    </p:spTree>
    <p:extLst>
      <p:ext uri="{BB962C8B-B14F-4D97-AF65-F5344CB8AC3E}">
        <p14:creationId xmlns:p14="http://schemas.microsoft.com/office/powerpoint/2010/main" val="331579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6661E8-A522-4167-B689-41BDDF72B1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CE8528-8BFA-491E-AA3A-DBC7C0DA0E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F72851-8EF6-492B-AAC8-61ED6B2A39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E05D21-A086-4A9E-A0DB-320693439BE7}" type="datetimeFigureOut">
              <a:rPr lang="en-GB" smtClean="0"/>
              <a:t>21/04/2026</a:t>
            </a:fld>
            <a:endParaRPr lang="en-GB"/>
          </a:p>
        </p:txBody>
      </p:sp>
      <p:sp>
        <p:nvSpPr>
          <p:cNvPr id="5" name="Footer Placeholder 4">
            <a:extLst>
              <a:ext uri="{FF2B5EF4-FFF2-40B4-BE49-F238E27FC236}">
                <a16:creationId xmlns:a16="http://schemas.microsoft.com/office/drawing/2014/main" id="{F0B75222-198A-4543-9779-7F39D49745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FD533D8-0892-4124-AA76-A1995E1DA3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E6CE63-8742-4BC5-9893-B4B3781CD9C8}" type="slidenum">
              <a:rPr lang="en-GB" smtClean="0"/>
              <a:t>‹#›</a:t>
            </a:fld>
            <a:endParaRPr lang="en-GB"/>
          </a:p>
        </p:txBody>
      </p:sp>
    </p:spTree>
    <p:extLst>
      <p:ext uri="{BB962C8B-B14F-4D97-AF65-F5344CB8AC3E}">
        <p14:creationId xmlns:p14="http://schemas.microsoft.com/office/powerpoint/2010/main" val="21748865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CD9767C6-F742-4AA4-AC48-B85233A91DB0}"/>
              </a:ext>
            </a:extLst>
          </p:cNvPr>
          <p:cNvSpPr>
            <a:spLocks noGrp="1"/>
          </p:cNvSpPr>
          <p:nvPr>
            <p:ph type="ctrTitle"/>
          </p:nvPr>
        </p:nvSpPr>
        <p:spPr>
          <a:xfrm>
            <a:off x="838199" y="1120676"/>
            <a:ext cx="7021513" cy="2308324"/>
          </a:xfrm>
        </p:spPr>
        <p:txBody>
          <a:bodyPr>
            <a:normAutofit/>
          </a:bodyPr>
          <a:lstStyle/>
          <a:p>
            <a:pPr algn="l"/>
            <a:r>
              <a:rPr lang="en-GB" sz="7200">
                <a:solidFill>
                  <a:schemeClr val="bg1"/>
                </a:solidFill>
              </a:rPr>
              <a:t>Prof. Jane Cartwright</a:t>
            </a:r>
          </a:p>
        </p:txBody>
      </p:sp>
      <p:sp>
        <p:nvSpPr>
          <p:cNvPr id="3" name="Subtitle 2">
            <a:extLst>
              <a:ext uri="{FF2B5EF4-FFF2-40B4-BE49-F238E27FC236}">
                <a16:creationId xmlns:a16="http://schemas.microsoft.com/office/drawing/2014/main" id="{22AC540F-1A00-48BF-B8EA-02F9F37FED03}"/>
              </a:ext>
            </a:extLst>
          </p:cNvPr>
          <p:cNvSpPr>
            <a:spLocks noGrp="1"/>
          </p:cNvSpPr>
          <p:nvPr>
            <p:ph type="subTitle" idx="1"/>
          </p:nvPr>
        </p:nvSpPr>
        <p:spPr>
          <a:xfrm>
            <a:off x="835024" y="3809999"/>
            <a:ext cx="8014508" cy="1012778"/>
          </a:xfrm>
        </p:spPr>
        <p:txBody>
          <a:bodyPr>
            <a:normAutofit/>
          </a:bodyPr>
          <a:lstStyle/>
          <a:p>
            <a:pPr algn="l"/>
            <a:r>
              <a:rPr lang="en-GB" sz="3200" dirty="0">
                <a:solidFill>
                  <a:schemeClr val="bg1"/>
                </a:solidFill>
              </a:rPr>
              <a:t>How are medieval nuns depicted in Wales?</a:t>
            </a:r>
          </a:p>
        </p:txBody>
      </p:sp>
    </p:spTree>
    <p:extLst>
      <p:ext uri="{BB962C8B-B14F-4D97-AF65-F5344CB8AC3E}">
        <p14:creationId xmlns:p14="http://schemas.microsoft.com/office/powerpoint/2010/main" val="1593206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4C1FC8B-72A8-42E3-B2CE-D4AB6FF517CC}"/>
              </a:ext>
            </a:extLst>
          </p:cNvPr>
          <p:cNvSpPr>
            <a:spLocks noGrp="1"/>
          </p:cNvSpPr>
          <p:nvPr>
            <p:ph type="title"/>
          </p:nvPr>
        </p:nvSpPr>
        <p:spPr>
          <a:xfrm>
            <a:off x="804671" y="640263"/>
            <a:ext cx="3284331" cy="5254510"/>
          </a:xfrm>
        </p:spPr>
        <p:txBody>
          <a:bodyPr>
            <a:noAutofit/>
          </a:bodyPr>
          <a:lstStyle/>
          <a:p>
            <a:r>
              <a:rPr lang="en-GB" sz="2800" dirty="0"/>
              <a:t>In 1999 Lawrence Butler in an article on ‘The Cistercians in Wales and Yorkshire’ noted that Wales and Yorkshire had a similar number of Cistercian houses for men, but chose not to explore the reasons why there were fewer nunneries in Wales than Yorkshire:</a:t>
            </a:r>
          </a:p>
        </p:txBody>
      </p:sp>
      <p:sp>
        <p:nvSpPr>
          <p:cNvPr id="3" name="Content Placeholder 2">
            <a:extLst>
              <a:ext uri="{FF2B5EF4-FFF2-40B4-BE49-F238E27FC236}">
                <a16:creationId xmlns:a16="http://schemas.microsoft.com/office/drawing/2014/main" id="{BA811376-7B83-4ED2-B4C1-B20E9025B12A}"/>
              </a:ext>
            </a:extLst>
          </p:cNvPr>
          <p:cNvSpPr>
            <a:spLocks noGrp="1"/>
          </p:cNvSpPr>
          <p:nvPr>
            <p:ph idx="1"/>
          </p:nvPr>
        </p:nvSpPr>
        <p:spPr>
          <a:xfrm>
            <a:off x="5358384" y="640263"/>
            <a:ext cx="6028944" cy="5254510"/>
          </a:xfrm>
        </p:spPr>
        <p:txBody>
          <a:bodyPr anchor="ctr">
            <a:noAutofit/>
          </a:bodyPr>
          <a:lstStyle/>
          <a:p>
            <a:pPr marL="0" indent="0">
              <a:buNone/>
            </a:pPr>
            <a:r>
              <a:rPr lang="en-GB" sz="3600" dirty="0">
                <a:solidFill>
                  <a:schemeClr val="bg1"/>
                </a:solidFill>
              </a:rPr>
              <a:t>By contrast Wales had only two houses for Cistercian nuns while Yorkshire had twelve; their slight remains, especially in Wales, means that these nunneries will not be discussed here. Concentrating instead upon the houses for men, it is a question of exploring common trends or else highlighting disparate developments.</a:t>
            </a:r>
          </a:p>
          <a:p>
            <a:pPr marL="0" indent="0">
              <a:buNone/>
            </a:pPr>
            <a:r>
              <a:rPr lang="en-GB" sz="3600" dirty="0">
                <a:solidFill>
                  <a:schemeClr val="bg1"/>
                </a:solidFill>
              </a:rPr>
              <a:t>Quoted in FSSMW, pp. 182-83</a:t>
            </a:r>
          </a:p>
        </p:txBody>
      </p:sp>
    </p:spTree>
    <p:extLst>
      <p:ext uri="{BB962C8B-B14F-4D97-AF65-F5344CB8AC3E}">
        <p14:creationId xmlns:p14="http://schemas.microsoft.com/office/powerpoint/2010/main" val="236770475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3F1B3-5A45-995F-7FD8-95B0EFC10260}"/>
              </a:ext>
            </a:extLst>
          </p:cNvPr>
          <p:cNvSpPr>
            <a:spLocks noGrp="1"/>
          </p:cNvSpPr>
          <p:nvPr>
            <p:ph type="title"/>
          </p:nvPr>
        </p:nvSpPr>
        <p:spPr/>
        <p:txBody>
          <a:bodyPr/>
          <a:lstStyle/>
          <a:p>
            <a:r>
              <a:rPr lang="en-GB" dirty="0"/>
              <a:t>Nunneries in Medieval Wales</a:t>
            </a:r>
          </a:p>
        </p:txBody>
      </p:sp>
      <p:sp>
        <p:nvSpPr>
          <p:cNvPr id="3" name="Content Placeholder 2">
            <a:extLst>
              <a:ext uri="{FF2B5EF4-FFF2-40B4-BE49-F238E27FC236}">
                <a16:creationId xmlns:a16="http://schemas.microsoft.com/office/drawing/2014/main" id="{9282F3B1-10CA-7D95-096C-DE9E1A953B46}"/>
              </a:ext>
            </a:extLst>
          </p:cNvPr>
          <p:cNvSpPr>
            <a:spLocks noGrp="1"/>
          </p:cNvSpPr>
          <p:nvPr>
            <p:ph idx="1"/>
          </p:nvPr>
        </p:nvSpPr>
        <p:spPr/>
        <p:txBody>
          <a:bodyPr/>
          <a:lstStyle/>
          <a:p>
            <a:r>
              <a:rPr lang="en-US" dirty="0"/>
              <a:t>Cistercian abbey for women at </a:t>
            </a:r>
            <a:r>
              <a:rPr lang="en-US" b="1" dirty="0" err="1"/>
              <a:t>Llanllŷr</a:t>
            </a:r>
            <a:r>
              <a:rPr lang="en-US" b="1" dirty="0"/>
              <a:t> in Ceredigion </a:t>
            </a:r>
            <a:r>
              <a:rPr lang="en-US" dirty="0"/>
              <a:t>was founded before 1197 by the Lord Rhys as a daughter-house to Strata Florida Abbey. </a:t>
            </a:r>
          </a:p>
          <a:p>
            <a:r>
              <a:rPr lang="en-US" dirty="0"/>
              <a:t>There was another Cistercian house for women at </a:t>
            </a:r>
            <a:r>
              <a:rPr lang="en-US" b="1" dirty="0" err="1"/>
              <a:t>Llanllugan</a:t>
            </a:r>
            <a:r>
              <a:rPr lang="en-US" b="1" dirty="0"/>
              <a:t> in </a:t>
            </a:r>
            <a:r>
              <a:rPr lang="en-US" b="1" dirty="0" err="1"/>
              <a:t>Cydewain</a:t>
            </a:r>
            <a:r>
              <a:rPr lang="en-US" b="1" dirty="0"/>
              <a:t> (now Powys)</a:t>
            </a:r>
            <a:r>
              <a:rPr lang="en-US" dirty="0"/>
              <a:t>, founded by Maredudd ap </a:t>
            </a:r>
            <a:r>
              <a:rPr lang="en-US" dirty="0" err="1"/>
              <a:t>Rhobert</a:t>
            </a:r>
            <a:r>
              <a:rPr lang="en-US" dirty="0"/>
              <a:t> probably sometime between 1170 and 1190, although possibly later.</a:t>
            </a:r>
          </a:p>
          <a:p>
            <a:r>
              <a:rPr lang="en-US" dirty="0"/>
              <a:t>Before 1135 Richard de Clare settled Benedictine nuns </a:t>
            </a:r>
            <a:r>
              <a:rPr lang="en-US" b="1" dirty="0"/>
              <a:t>at </a:t>
            </a:r>
            <a:r>
              <a:rPr lang="en-US" b="1" dirty="0" err="1"/>
              <a:t>Usk</a:t>
            </a:r>
            <a:r>
              <a:rPr lang="en-US" b="1" dirty="0"/>
              <a:t> in Monmouthshire</a:t>
            </a:r>
            <a:r>
              <a:rPr lang="en-US" dirty="0"/>
              <a:t> and Richard Strongbow later granted an important charter to the priory which was confirmed in 1330 by Elizabeth de Burgh.</a:t>
            </a:r>
            <a:endParaRPr lang="en-GB" dirty="0"/>
          </a:p>
        </p:txBody>
      </p:sp>
    </p:spTree>
    <p:extLst>
      <p:ext uri="{BB962C8B-B14F-4D97-AF65-F5344CB8AC3E}">
        <p14:creationId xmlns:p14="http://schemas.microsoft.com/office/powerpoint/2010/main" val="3863731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60D4DEC-221A-486D-989F-8D998AA3F138}"/>
              </a:ext>
            </a:extLst>
          </p:cNvPr>
          <p:cNvSpPr>
            <a:spLocks noGrp="1"/>
          </p:cNvSpPr>
          <p:nvPr>
            <p:ph type="title"/>
          </p:nvPr>
        </p:nvSpPr>
        <p:spPr>
          <a:xfrm>
            <a:off x="804671" y="640263"/>
            <a:ext cx="3284331" cy="5254510"/>
          </a:xfrm>
        </p:spPr>
        <p:txBody>
          <a:bodyPr>
            <a:normAutofit/>
          </a:bodyPr>
          <a:lstStyle/>
          <a:p>
            <a:r>
              <a:rPr lang="en-GB" dirty="0"/>
              <a:t>Gerald of Wales, </a:t>
            </a:r>
            <a:r>
              <a:rPr lang="en-GB" i="1" dirty="0"/>
              <a:t>Gemma </a:t>
            </a:r>
            <a:r>
              <a:rPr lang="en-GB" i="1" dirty="0" err="1"/>
              <a:t>Ecclesiastica</a:t>
            </a:r>
            <a:r>
              <a:rPr lang="en-GB" dirty="0"/>
              <a:t>, pp. 188-9</a:t>
            </a:r>
          </a:p>
        </p:txBody>
      </p:sp>
      <p:sp>
        <p:nvSpPr>
          <p:cNvPr id="3" name="Content Placeholder 2">
            <a:extLst>
              <a:ext uri="{FF2B5EF4-FFF2-40B4-BE49-F238E27FC236}">
                <a16:creationId xmlns:a16="http://schemas.microsoft.com/office/drawing/2014/main" id="{A582738B-A2BC-4FA1-A305-AD1494E35736}"/>
              </a:ext>
            </a:extLst>
          </p:cNvPr>
          <p:cNvSpPr>
            <a:spLocks noGrp="1"/>
          </p:cNvSpPr>
          <p:nvPr>
            <p:ph idx="1"/>
          </p:nvPr>
        </p:nvSpPr>
        <p:spPr>
          <a:xfrm>
            <a:off x="5036949" y="640263"/>
            <a:ext cx="7020731" cy="6039506"/>
          </a:xfrm>
        </p:spPr>
        <p:txBody>
          <a:bodyPr anchor="ctr">
            <a:noAutofit/>
          </a:bodyPr>
          <a:lstStyle/>
          <a:p>
            <a:pPr marL="0" indent="0">
              <a:buNone/>
            </a:pPr>
            <a:r>
              <a:rPr lang="en-GB" sz="2400" dirty="0">
                <a:solidFill>
                  <a:schemeClr val="bg1"/>
                </a:solidFill>
              </a:rPr>
              <a:t>There is a story about an abbot </a:t>
            </a:r>
            <a:r>
              <a:rPr lang="en-GB" sz="2400" dirty="0" err="1">
                <a:solidFill>
                  <a:schemeClr val="bg1"/>
                </a:solidFill>
              </a:rPr>
              <a:t>Enoc</a:t>
            </a:r>
            <a:r>
              <a:rPr lang="en-GB" sz="2400" dirty="0">
                <a:solidFill>
                  <a:schemeClr val="bg1"/>
                </a:solidFill>
              </a:rPr>
              <a:t> who gathered together in Wales during our own time a group of virgins for the service of Christ. He at length succumbed to temptations and made many of the virgins in the convent pregnant. Finally, he ran around in a comical manner, throwing off the religious habit, and fled with one of the nuns. After he had spent many years in the service of the devil, he at last returned to his Order and the mother-house from which he had fled. The monastery [he returned to] was called </a:t>
            </a:r>
            <a:r>
              <a:rPr lang="en-GB" sz="2400" dirty="0" err="1">
                <a:solidFill>
                  <a:schemeClr val="bg1"/>
                </a:solidFill>
              </a:rPr>
              <a:t>Whitland</a:t>
            </a:r>
            <a:r>
              <a:rPr lang="en-GB" sz="2400" dirty="0">
                <a:solidFill>
                  <a:schemeClr val="bg1"/>
                </a:solidFill>
              </a:rPr>
              <a:t>. He was taken back, not without great compunction, and performed his penance with fitting devotion, according to the rigors of the Cistercian rule.</a:t>
            </a:r>
          </a:p>
        </p:txBody>
      </p:sp>
    </p:spTree>
    <p:extLst>
      <p:ext uri="{BB962C8B-B14F-4D97-AF65-F5344CB8AC3E}">
        <p14:creationId xmlns:p14="http://schemas.microsoft.com/office/powerpoint/2010/main" val="316438716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C16C9-95C0-3D1D-CCD4-66062219FD84}"/>
              </a:ext>
            </a:extLst>
          </p:cNvPr>
          <p:cNvSpPr>
            <a:spLocks noGrp="1"/>
          </p:cNvSpPr>
          <p:nvPr>
            <p:ph type="title"/>
          </p:nvPr>
        </p:nvSpPr>
        <p:spPr/>
        <p:txBody>
          <a:bodyPr/>
          <a:lstStyle/>
          <a:p>
            <a:r>
              <a:rPr lang="en-GB" dirty="0"/>
              <a:t>Was there a nunnery at </a:t>
            </a:r>
            <a:r>
              <a:rPr lang="en-GB" dirty="0" err="1"/>
              <a:t>Llansanffraid</a:t>
            </a:r>
            <a:r>
              <a:rPr lang="en-GB" dirty="0"/>
              <a:t>?</a:t>
            </a:r>
          </a:p>
        </p:txBody>
      </p:sp>
      <p:sp>
        <p:nvSpPr>
          <p:cNvPr id="3" name="Content Placeholder 2">
            <a:extLst>
              <a:ext uri="{FF2B5EF4-FFF2-40B4-BE49-F238E27FC236}">
                <a16:creationId xmlns:a16="http://schemas.microsoft.com/office/drawing/2014/main" id="{F119B7A2-C466-2AC1-24DE-BA0E8B35B33F}"/>
              </a:ext>
            </a:extLst>
          </p:cNvPr>
          <p:cNvSpPr>
            <a:spLocks noGrp="1"/>
          </p:cNvSpPr>
          <p:nvPr>
            <p:ph idx="1"/>
          </p:nvPr>
        </p:nvSpPr>
        <p:spPr/>
        <p:txBody>
          <a:bodyPr>
            <a:normAutofit fontScale="85000" lnSpcReduction="10000"/>
          </a:bodyPr>
          <a:lstStyle/>
          <a:p>
            <a:r>
              <a:rPr lang="en-US" dirty="0"/>
              <a:t>Gerald of Wales - Cistercian nunnery at </a:t>
            </a:r>
            <a:r>
              <a:rPr lang="en-US" dirty="0" err="1"/>
              <a:t>Llansanffraid-yn-Elfael</a:t>
            </a:r>
            <a:r>
              <a:rPr lang="en-US" dirty="0"/>
              <a:t>. In three different works he recounts the tale of how Enoc, abbot of Strata Marcella, assembled a community of virgins at </a:t>
            </a:r>
            <a:r>
              <a:rPr lang="en-US" dirty="0" err="1"/>
              <a:t>Llansanffraid-yn-Elfael</a:t>
            </a:r>
            <a:r>
              <a:rPr lang="en-US" dirty="0"/>
              <a:t>. Tempted by the beauty of one of the nuns, Enoc entered into a ‘sordid’ affair and eloped with the nun, only to regret bitterly his ‘</a:t>
            </a:r>
          </a:p>
          <a:p>
            <a:r>
              <a:rPr lang="en-US" dirty="0"/>
              <a:t>The three versions of the Enoc story, given by Gerald of Wales, vary in detail. </a:t>
            </a:r>
          </a:p>
          <a:p>
            <a:r>
              <a:rPr lang="en-US" dirty="0"/>
              <a:t>Only in </a:t>
            </a:r>
            <a:r>
              <a:rPr lang="en-US" i="1" dirty="0"/>
              <a:t>Speculum</a:t>
            </a:r>
            <a:r>
              <a:rPr lang="en-US" dirty="0"/>
              <a:t> </a:t>
            </a:r>
            <a:r>
              <a:rPr lang="en-US" i="1" dirty="0"/>
              <a:t>Ecclesiae</a:t>
            </a:r>
            <a:r>
              <a:rPr lang="en-US" dirty="0"/>
              <a:t> is it stated that the nunnery was at </a:t>
            </a:r>
            <a:r>
              <a:rPr lang="en-US" dirty="0" err="1"/>
              <a:t>Llansanffraid-yn-Elfael</a:t>
            </a:r>
            <a:r>
              <a:rPr lang="en-US" dirty="0"/>
              <a:t> the other two versions do not mention the location of the nunnery. Whilst according to </a:t>
            </a:r>
            <a:r>
              <a:rPr lang="en-US" i="1" dirty="0" err="1"/>
              <a:t>Itinerarium</a:t>
            </a:r>
            <a:r>
              <a:rPr lang="en-US" dirty="0"/>
              <a:t> </a:t>
            </a:r>
            <a:r>
              <a:rPr lang="en-US" i="1" dirty="0" err="1"/>
              <a:t>Kambriae</a:t>
            </a:r>
            <a:r>
              <a:rPr lang="en-US" dirty="0"/>
              <a:t> Enoc is abbot of Strata Marcella,  </a:t>
            </a:r>
            <a:r>
              <a:rPr lang="en-US" i="1" dirty="0"/>
              <a:t>Gemma</a:t>
            </a:r>
            <a:r>
              <a:rPr lang="en-US" dirty="0"/>
              <a:t> </a:t>
            </a:r>
            <a:r>
              <a:rPr lang="en-US" i="1" dirty="0"/>
              <a:t>Ecclesiastica</a:t>
            </a:r>
            <a:r>
              <a:rPr lang="en-US" dirty="0"/>
              <a:t> suggests that he is abbot of Whitland and </a:t>
            </a:r>
            <a:r>
              <a:rPr lang="en-US" i="1" dirty="0"/>
              <a:t>Speculum</a:t>
            </a:r>
            <a:r>
              <a:rPr lang="en-US" dirty="0"/>
              <a:t> </a:t>
            </a:r>
            <a:r>
              <a:rPr lang="en-US" i="1" dirty="0"/>
              <a:t>Ecclesiae</a:t>
            </a:r>
            <a:r>
              <a:rPr lang="en-US" dirty="0"/>
              <a:t> mentions only that he was an abbot from Powys.</a:t>
            </a:r>
            <a:r>
              <a:rPr lang="en-GB" dirty="0"/>
              <a:t> </a:t>
            </a:r>
          </a:p>
          <a:p>
            <a:r>
              <a:rPr lang="en-GB" dirty="0"/>
              <a:t>In SE and IK he elopes with a nun but in GE he also makes all the nuns in the convent </a:t>
            </a:r>
            <a:r>
              <a:rPr lang="en-GB" dirty="0" err="1"/>
              <a:t>pregant</a:t>
            </a:r>
            <a:endParaRPr lang="en-GB" dirty="0"/>
          </a:p>
        </p:txBody>
      </p:sp>
    </p:spTree>
    <p:extLst>
      <p:ext uri="{BB962C8B-B14F-4D97-AF65-F5344CB8AC3E}">
        <p14:creationId xmlns:p14="http://schemas.microsoft.com/office/powerpoint/2010/main" val="849641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F1B6D-57F9-0203-0467-387F79AF3109}"/>
              </a:ext>
            </a:extLst>
          </p:cNvPr>
          <p:cNvSpPr>
            <a:spLocks noGrp="1"/>
          </p:cNvSpPr>
          <p:nvPr>
            <p:ph type="title"/>
          </p:nvPr>
        </p:nvSpPr>
        <p:spPr/>
        <p:txBody>
          <a:bodyPr/>
          <a:lstStyle/>
          <a:p>
            <a:r>
              <a:rPr lang="en-GB" dirty="0"/>
              <a:t>What’s your view?</a:t>
            </a:r>
          </a:p>
        </p:txBody>
      </p:sp>
      <p:sp>
        <p:nvSpPr>
          <p:cNvPr id="3" name="Content Placeholder 2">
            <a:extLst>
              <a:ext uri="{FF2B5EF4-FFF2-40B4-BE49-F238E27FC236}">
                <a16:creationId xmlns:a16="http://schemas.microsoft.com/office/drawing/2014/main" id="{DB4EEF89-7794-1B66-6FC3-749284BCAB72}"/>
              </a:ext>
            </a:extLst>
          </p:cNvPr>
          <p:cNvSpPr>
            <a:spLocks noGrp="1"/>
          </p:cNvSpPr>
          <p:nvPr>
            <p:ph idx="1"/>
          </p:nvPr>
        </p:nvSpPr>
        <p:spPr/>
        <p:txBody>
          <a:bodyPr>
            <a:normAutofit fontScale="92500" lnSpcReduction="10000"/>
          </a:bodyPr>
          <a:lstStyle/>
          <a:p>
            <a:r>
              <a:rPr lang="en-GB" dirty="0"/>
              <a:t>Context – stories relating to dangers involved with living in close </a:t>
            </a:r>
            <a:r>
              <a:rPr lang="en-GB" dirty="0" err="1"/>
              <a:t>proximaty</a:t>
            </a:r>
            <a:r>
              <a:rPr lang="en-GB" dirty="0"/>
              <a:t> to nuns;</a:t>
            </a:r>
          </a:p>
          <a:p>
            <a:r>
              <a:rPr lang="en-GB" dirty="0"/>
              <a:t>Gerald: Elijah chaplain to group of nuns was troubled by lust and had to leave the convent; when he had a dream that angels cut off his testicles he was able to return;</a:t>
            </a:r>
          </a:p>
          <a:p>
            <a:r>
              <a:rPr lang="en-GB" dirty="0"/>
              <a:t>J. Cartwright, ‘Desire to Corrupt’: ‘</a:t>
            </a:r>
            <a:r>
              <a:rPr lang="en-US" dirty="0"/>
              <a:t>It is, perhaps, more indicative of male prejudice and of the fear felt by medieval clergy that religious women were a threat to their reputation, than it is of an eagerness to record the history of an otherwise unknown nunnery.’</a:t>
            </a:r>
          </a:p>
          <a:p>
            <a:r>
              <a:rPr lang="en-US" dirty="0"/>
              <a:t>sometimes fictional or semi-fictional characters and places were preferable within such tales of scandal and criticism. Gerald aimed to entertain?</a:t>
            </a:r>
            <a:endParaRPr lang="en-GB" dirty="0"/>
          </a:p>
        </p:txBody>
      </p:sp>
    </p:spTree>
    <p:extLst>
      <p:ext uri="{BB962C8B-B14F-4D97-AF65-F5344CB8AC3E}">
        <p14:creationId xmlns:p14="http://schemas.microsoft.com/office/powerpoint/2010/main" val="573799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DABD0B9-CE1A-47E2-BDAE-29970886067C}"/>
              </a:ext>
            </a:extLst>
          </p:cNvPr>
          <p:cNvSpPr>
            <a:spLocks noGrp="1"/>
          </p:cNvSpPr>
          <p:nvPr>
            <p:ph type="title"/>
          </p:nvPr>
        </p:nvSpPr>
        <p:spPr>
          <a:xfrm>
            <a:off x="804671" y="640263"/>
            <a:ext cx="3284331" cy="5254510"/>
          </a:xfrm>
        </p:spPr>
        <p:txBody>
          <a:bodyPr>
            <a:normAutofit/>
          </a:bodyPr>
          <a:lstStyle/>
          <a:p>
            <a:r>
              <a:rPr lang="en-GB" sz="3400"/>
              <a:t>In 1404 Adam of </a:t>
            </a:r>
            <a:r>
              <a:rPr lang="en-GB" sz="3400" err="1"/>
              <a:t>Usk</a:t>
            </a:r>
            <a:r>
              <a:rPr lang="en-GB" sz="3400"/>
              <a:t> petitioned the pope requesting that indulgences be granted in order to attract alms at St </a:t>
            </a:r>
            <a:r>
              <a:rPr lang="en-GB" sz="3400" err="1"/>
              <a:t>Radegund’s</a:t>
            </a:r>
            <a:r>
              <a:rPr lang="en-GB" sz="3400"/>
              <a:t> chapel in the Benedictine priory of </a:t>
            </a:r>
            <a:r>
              <a:rPr lang="en-GB" sz="3400" err="1"/>
              <a:t>Usk</a:t>
            </a:r>
            <a:endParaRPr lang="en-GB" sz="3400"/>
          </a:p>
        </p:txBody>
      </p:sp>
      <p:sp>
        <p:nvSpPr>
          <p:cNvPr id="3" name="Content Placeholder 2">
            <a:extLst>
              <a:ext uri="{FF2B5EF4-FFF2-40B4-BE49-F238E27FC236}">
                <a16:creationId xmlns:a16="http://schemas.microsoft.com/office/drawing/2014/main" id="{927A2E21-1DEA-48D4-8A43-CA7F2924A150}"/>
              </a:ext>
            </a:extLst>
          </p:cNvPr>
          <p:cNvSpPr>
            <a:spLocks noGrp="1"/>
          </p:cNvSpPr>
          <p:nvPr>
            <p:ph idx="1"/>
          </p:nvPr>
        </p:nvSpPr>
        <p:spPr>
          <a:xfrm>
            <a:off x="5358383" y="640263"/>
            <a:ext cx="6590809" cy="6024008"/>
          </a:xfrm>
        </p:spPr>
        <p:txBody>
          <a:bodyPr anchor="ctr">
            <a:normAutofit/>
          </a:bodyPr>
          <a:lstStyle/>
          <a:p>
            <a:pPr marL="0" indent="0">
              <a:buNone/>
            </a:pPr>
            <a:r>
              <a:rPr lang="en-GB" dirty="0">
                <a:solidFill>
                  <a:schemeClr val="bg1"/>
                </a:solidFill>
              </a:rPr>
              <a:t>He states that: owing to the burnings, </a:t>
            </a:r>
            <a:r>
              <a:rPr lang="en-GB" dirty="0" err="1">
                <a:solidFill>
                  <a:schemeClr val="bg1"/>
                </a:solidFill>
              </a:rPr>
              <a:t>spoilings</a:t>
            </a:r>
            <a:r>
              <a:rPr lang="en-GB" dirty="0">
                <a:solidFill>
                  <a:schemeClr val="bg1"/>
                </a:solidFill>
              </a:rPr>
              <a:t> and other misfortunes which have been caused by the wars which raged in those parts, or otherwise, this same monastery hath come to such want that, unless ready help be forthwith found by your holiness, the sisterhood will be forced to beg for food and clothing, straying through the country, or to stay in the private houses of friends; whereby it is feared that scandals may belike arise</a:t>
            </a:r>
          </a:p>
        </p:txBody>
      </p:sp>
    </p:spTree>
    <p:extLst>
      <p:ext uri="{BB962C8B-B14F-4D97-AF65-F5344CB8AC3E}">
        <p14:creationId xmlns:p14="http://schemas.microsoft.com/office/powerpoint/2010/main" val="323733275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7C229-B490-B3AE-06A9-89F02E1A087A}"/>
              </a:ext>
            </a:extLst>
          </p:cNvPr>
          <p:cNvSpPr>
            <a:spLocks noGrp="1"/>
          </p:cNvSpPr>
          <p:nvPr>
            <p:ph type="title"/>
          </p:nvPr>
        </p:nvSpPr>
        <p:spPr/>
        <p:txBody>
          <a:bodyPr/>
          <a:lstStyle/>
          <a:p>
            <a:r>
              <a:rPr lang="en-GB" dirty="0"/>
              <a:t>Were the nunneries morally lax?</a:t>
            </a:r>
          </a:p>
        </p:txBody>
      </p:sp>
      <p:sp>
        <p:nvSpPr>
          <p:cNvPr id="3" name="Content Placeholder 2">
            <a:extLst>
              <a:ext uri="{FF2B5EF4-FFF2-40B4-BE49-F238E27FC236}">
                <a16:creationId xmlns:a16="http://schemas.microsoft.com/office/drawing/2014/main" id="{3EA0E6D4-0C94-98D3-B347-7627AF0E4803}"/>
              </a:ext>
            </a:extLst>
          </p:cNvPr>
          <p:cNvSpPr>
            <a:spLocks noGrp="1"/>
          </p:cNvSpPr>
          <p:nvPr>
            <p:ph idx="1"/>
          </p:nvPr>
        </p:nvSpPr>
        <p:spPr/>
        <p:txBody>
          <a:bodyPr/>
          <a:lstStyle/>
          <a:p>
            <a:r>
              <a:rPr lang="en-US" dirty="0"/>
              <a:t>Archbishop Peckham’s visitation record in 1284 - the nuns of </a:t>
            </a:r>
            <a:r>
              <a:rPr lang="en-US" dirty="0" err="1"/>
              <a:t>Usk</a:t>
            </a:r>
            <a:r>
              <a:rPr lang="en-US" dirty="0"/>
              <a:t> were wandering outside the confines of the nunnery and staying with layfolk. Other criticisms are mainly to do with economic affairs and he suggested the appointment of two </a:t>
            </a:r>
            <a:r>
              <a:rPr lang="en-US" dirty="0" err="1"/>
              <a:t>Treasuresses</a:t>
            </a:r>
            <a:r>
              <a:rPr lang="en-US" dirty="0"/>
              <a:t>.</a:t>
            </a:r>
          </a:p>
          <a:p>
            <a:r>
              <a:rPr lang="en-US" dirty="0"/>
              <a:t>(Visitations were meant to evaluate and often criticize)</a:t>
            </a:r>
          </a:p>
          <a:p>
            <a:r>
              <a:rPr lang="en-US" dirty="0"/>
              <a:t>One of their saving graces is a bishop’s </a:t>
            </a:r>
            <a:r>
              <a:rPr lang="en-US" dirty="0" err="1"/>
              <a:t>licence</a:t>
            </a:r>
            <a:r>
              <a:rPr lang="en-US" dirty="0"/>
              <a:t> which granted permission, as late as 1530, for an Augustinian nun of </a:t>
            </a:r>
            <a:r>
              <a:rPr lang="en-US" dirty="0" err="1"/>
              <a:t>Limebrook</a:t>
            </a:r>
            <a:r>
              <a:rPr lang="en-US" dirty="0"/>
              <a:t> (Katherine Dodd) to transfer to </a:t>
            </a:r>
            <a:r>
              <a:rPr lang="en-US" dirty="0" err="1"/>
              <a:t>Llanllugan</a:t>
            </a:r>
            <a:r>
              <a:rPr lang="en-US" dirty="0"/>
              <a:t> because she wished to lead ‘a holier life’. The rule at </a:t>
            </a:r>
            <a:r>
              <a:rPr lang="en-US" dirty="0" err="1"/>
              <a:t>Llanllugan</a:t>
            </a:r>
            <a:r>
              <a:rPr lang="en-US" dirty="0"/>
              <a:t> was said to be ‘stricter’ and the religious life ‘better and [more] frugal’.</a:t>
            </a:r>
            <a:endParaRPr lang="en-GB" dirty="0"/>
          </a:p>
        </p:txBody>
      </p:sp>
    </p:spTree>
    <p:extLst>
      <p:ext uri="{BB962C8B-B14F-4D97-AF65-F5344CB8AC3E}">
        <p14:creationId xmlns:p14="http://schemas.microsoft.com/office/powerpoint/2010/main" val="425492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FEF085B8-A2C0-4A6F-B663-CCC56F3CD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3">
            <a:extLst>
              <a:ext uri="{FF2B5EF4-FFF2-40B4-BE49-F238E27FC236}">
                <a16:creationId xmlns:a16="http://schemas.microsoft.com/office/drawing/2014/main" id="{2658F6D6-96E0-421A-96D6-3DF4040085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1">
            <a:extLst>
              <a:ext uri="{FF2B5EF4-FFF2-40B4-BE49-F238E27FC236}">
                <a16:creationId xmlns:a16="http://schemas.microsoft.com/office/drawing/2014/main" id="{3CF62545-93A0-4FD5-9B48-48DCA794CB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8FB0B55-7146-4FA1-B418-B061E2183654}"/>
              </a:ext>
            </a:extLst>
          </p:cNvPr>
          <p:cNvSpPr>
            <a:spLocks noGrp="1"/>
          </p:cNvSpPr>
          <p:nvPr>
            <p:ph type="title"/>
          </p:nvPr>
        </p:nvSpPr>
        <p:spPr>
          <a:xfrm>
            <a:off x="838200" y="365125"/>
            <a:ext cx="10515600" cy="1325563"/>
          </a:xfrm>
        </p:spPr>
        <p:txBody>
          <a:bodyPr>
            <a:normAutofit/>
          </a:bodyPr>
          <a:lstStyle/>
          <a:p>
            <a:r>
              <a:rPr lang="en-GB" sz="3100"/>
              <a:t>Huw </a:t>
            </a:r>
            <a:r>
              <a:rPr lang="en-GB" sz="3100" err="1"/>
              <a:t>Cae</a:t>
            </a:r>
            <a:r>
              <a:rPr lang="en-GB" sz="3100"/>
              <a:t> </a:t>
            </a:r>
            <a:r>
              <a:rPr lang="en-GB" sz="3100" err="1"/>
              <a:t>Llwyd</a:t>
            </a:r>
            <a:r>
              <a:rPr lang="en-GB" sz="3100"/>
              <a:t> requests a pet ape from Sir William Herbert, earl of Pembroke, as a gift for </a:t>
            </a:r>
            <a:r>
              <a:rPr lang="en-GB" sz="3100" err="1"/>
              <a:t>Annes</a:t>
            </a:r>
            <a:r>
              <a:rPr lang="en-GB" sz="3100"/>
              <a:t>, abbess of </a:t>
            </a:r>
            <a:r>
              <a:rPr lang="en-GB" sz="3100" err="1"/>
              <a:t>Llanll</a:t>
            </a:r>
            <a:r>
              <a:rPr lang="cy-GB" sz="3100"/>
              <a:t>ŷr</a:t>
            </a:r>
            <a:endParaRPr lang="en-GB" sz="3100"/>
          </a:p>
        </p:txBody>
      </p:sp>
      <p:sp>
        <p:nvSpPr>
          <p:cNvPr id="3" name="Content Placeholder 2">
            <a:extLst>
              <a:ext uri="{FF2B5EF4-FFF2-40B4-BE49-F238E27FC236}">
                <a16:creationId xmlns:a16="http://schemas.microsoft.com/office/drawing/2014/main" id="{5C430433-75E4-4947-93D1-74AC62E2FAD0}"/>
              </a:ext>
            </a:extLst>
          </p:cNvPr>
          <p:cNvSpPr>
            <a:spLocks noGrp="1"/>
          </p:cNvSpPr>
          <p:nvPr>
            <p:ph sz="half" idx="1"/>
          </p:nvPr>
        </p:nvSpPr>
        <p:spPr>
          <a:xfrm>
            <a:off x="432954" y="1690688"/>
            <a:ext cx="5502181" cy="5009271"/>
          </a:xfrm>
        </p:spPr>
        <p:txBody>
          <a:bodyPr>
            <a:normAutofit/>
          </a:bodyPr>
          <a:lstStyle/>
          <a:p>
            <a:pPr marL="0" indent="0">
              <a:buNone/>
            </a:pPr>
            <a:r>
              <a:rPr lang="en-GB" sz="2400" dirty="0" err="1"/>
              <a:t>Cythraul</a:t>
            </a:r>
            <a:r>
              <a:rPr lang="en-GB" sz="2400" dirty="0"/>
              <a:t> </a:t>
            </a:r>
            <a:r>
              <a:rPr lang="en-GB" sz="2400" dirty="0" err="1"/>
              <a:t>llwyd</a:t>
            </a:r>
            <a:r>
              <a:rPr lang="en-GB" sz="2400" dirty="0"/>
              <a:t>, </a:t>
            </a:r>
            <a:r>
              <a:rPr lang="en-GB" sz="2400" dirty="0" err="1"/>
              <a:t>crinllwyd</a:t>
            </a:r>
            <a:r>
              <a:rPr lang="en-GB" sz="2400" dirty="0"/>
              <a:t> </a:t>
            </a:r>
            <a:r>
              <a:rPr lang="en-GB" sz="2400" dirty="0" err="1"/>
              <a:t>yw’r</a:t>
            </a:r>
            <a:r>
              <a:rPr lang="en-GB" sz="2400" dirty="0"/>
              <a:t> </a:t>
            </a:r>
            <a:r>
              <a:rPr lang="en-GB" sz="2400" dirty="0" err="1"/>
              <a:t>croen</a:t>
            </a:r>
            <a:r>
              <a:rPr lang="en-GB" sz="2400" dirty="0"/>
              <a:t>, </a:t>
            </a:r>
            <a:r>
              <a:rPr lang="en-GB" sz="2400" dirty="0" err="1"/>
              <a:t>Cleiriach</a:t>
            </a:r>
            <a:r>
              <a:rPr lang="en-GB" sz="2400" dirty="0"/>
              <a:t> </a:t>
            </a:r>
            <a:r>
              <a:rPr lang="en-GB" sz="2400" dirty="0" err="1"/>
              <a:t>gruddgrach</a:t>
            </a:r>
            <a:r>
              <a:rPr lang="en-GB" sz="2400" dirty="0"/>
              <a:t>, </a:t>
            </a:r>
            <a:r>
              <a:rPr lang="en-GB" sz="2400" dirty="0" err="1"/>
              <a:t>garweiddgroen</a:t>
            </a:r>
            <a:r>
              <a:rPr lang="en-GB" sz="2400" dirty="0"/>
              <a:t>. </a:t>
            </a:r>
            <a:r>
              <a:rPr lang="en-GB" sz="2400" dirty="0" err="1"/>
              <a:t>Gwrach</a:t>
            </a:r>
            <a:r>
              <a:rPr lang="en-GB" sz="2400" dirty="0"/>
              <a:t> </a:t>
            </a:r>
            <a:r>
              <a:rPr lang="en-GB" sz="2400" dirty="0" err="1"/>
              <a:t>foel</a:t>
            </a:r>
            <a:r>
              <a:rPr lang="en-GB" sz="2400" dirty="0"/>
              <a:t> </a:t>
            </a:r>
            <a:r>
              <a:rPr lang="en-GB" sz="2400" dirty="0" err="1"/>
              <a:t>yw</a:t>
            </a:r>
            <a:r>
              <a:rPr lang="en-GB" sz="2400" dirty="0"/>
              <a:t> </a:t>
            </a:r>
            <a:r>
              <a:rPr lang="en-GB" sz="2400" dirty="0" err="1"/>
              <a:t>goruwch</a:t>
            </a:r>
            <a:r>
              <a:rPr lang="en-GB" sz="2400" dirty="0"/>
              <a:t> y </a:t>
            </a:r>
            <a:r>
              <a:rPr lang="en-GB" sz="2400" dirty="0" err="1"/>
              <a:t>fainc</a:t>
            </a:r>
            <a:r>
              <a:rPr lang="en-GB" sz="2400" dirty="0"/>
              <a:t>, </a:t>
            </a:r>
            <a:r>
              <a:rPr lang="en-GB" sz="2400" dirty="0" err="1"/>
              <a:t>Gyrrai</a:t>
            </a:r>
            <a:r>
              <a:rPr lang="en-GB" sz="2400" dirty="0"/>
              <a:t> </a:t>
            </a:r>
            <a:r>
              <a:rPr lang="en-GB" sz="2400" dirty="0" err="1"/>
              <a:t>ofn</a:t>
            </a:r>
            <a:r>
              <a:rPr lang="en-GB" sz="2400" dirty="0"/>
              <a:t> </a:t>
            </a:r>
            <a:r>
              <a:rPr lang="en-GB" sz="2400" dirty="0" err="1"/>
              <a:t>i’r</a:t>
            </a:r>
            <a:r>
              <a:rPr lang="en-GB" sz="2400" dirty="0"/>
              <a:t> </a:t>
            </a:r>
            <a:r>
              <a:rPr lang="en-GB" sz="2400" dirty="0" err="1"/>
              <a:t>gwyˆr</a:t>
            </a:r>
            <a:r>
              <a:rPr lang="en-GB" sz="2400" dirty="0"/>
              <a:t> </a:t>
            </a:r>
            <a:r>
              <a:rPr lang="en-GB" sz="2400" dirty="0" err="1"/>
              <a:t>ifainc</a:t>
            </a:r>
            <a:r>
              <a:rPr lang="en-GB" sz="2400" dirty="0"/>
              <a:t>. </a:t>
            </a:r>
            <a:r>
              <a:rPr lang="en-GB" sz="2400" dirty="0" err="1"/>
              <a:t>Gwar</a:t>
            </a:r>
            <a:r>
              <a:rPr lang="en-GB" sz="2400" dirty="0"/>
              <a:t> </a:t>
            </a:r>
            <a:r>
              <a:rPr lang="en-GB" sz="2400" dirty="0" err="1"/>
              <a:t>ymylgrach</a:t>
            </a:r>
            <a:r>
              <a:rPr lang="en-GB" sz="2400" dirty="0"/>
              <a:t> </a:t>
            </a:r>
            <a:r>
              <a:rPr lang="en-GB" sz="2400" dirty="0" err="1"/>
              <a:t>gw</a:t>
            </a:r>
            <a:r>
              <a:rPr lang="en-GB" sz="2400" dirty="0"/>
              <a:t>ˆ r </a:t>
            </a:r>
            <a:r>
              <a:rPr lang="en-GB" sz="2400" dirty="0" err="1"/>
              <a:t>moelgryg</a:t>
            </a:r>
            <a:r>
              <a:rPr lang="en-GB" sz="2400" dirty="0"/>
              <a:t>, Ac </a:t>
            </a:r>
            <a:r>
              <a:rPr lang="en-GB" sz="2400" dirty="0" err="1"/>
              <a:t>ysbryd</a:t>
            </a:r>
            <a:r>
              <a:rPr lang="en-GB" sz="2400" dirty="0"/>
              <a:t> </a:t>
            </a:r>
            <a:r>
              <a:rPr lang="en-GB" sz="2400" dirty="0" err="1"/>
              <a:t>llun</a:t>
            </a:r>
            <a:r>
              <a:rPr lang="en-GB" sz="2400" dirty="0"/>
              <a:t> </a:t>
            </a:r>
            <a:r>
              <a:rPr lang="en-GB" sz="2400" dirty="0" err="1"/>
              <a:t>gwas</a:t>
            </a:r>
            <a:r>
              <a:rPr lang="en-GB" sz="2400" dirty="0"/>
              <a:t> </a:t>
            </a:r>
            <a:r>
              <a:rPr lang="en-GB" sz="2400" dirty="0" err="1"/>
              <a:t>brawd</a:t>
            </a:r>
            <a:r>
              <a:rPr lang="en-GB" sz="2400" dirty="0"/>
              <a:t> </a:t>
            </a:r>
            <a:r>
              <a:rPr lang="en-GB" sz="2400" dirty="0" err="1"/>
              <a:t>llyg</a:t>
            </a:r>
            <a:r>
              <a:rPr lang="en-GB" sz="2400" dirty="0"/>
              <a:t>. </a:t>
            </a:r>
            <a:r>
              <a:rPr lang="en-GB" sz="2400" dirty="0" err="1"/>
              <a:t>Mynach</a:t>
            </a:r>
            <a:r>
              <a:rPr lang="en-GB" sz="2400" dirty="0"/>
              <a:t> </a:t>
            </a:r>
            <a:r>
              <a:rPr lang="en-GB" sz="2400" dirty="0" err="1"/>
              <a:t>brwnt</a:t>
            </a:r>
            <a:r>
              <a:rPr lang="en-GB" sz="2400" dirty="0"/>
              <a:t> </a:t>
            </a:r>
            <a:r>
              <a:rPr lang="en-GB" sz="2400" dirty="0" err="1"/>
              <a:t>gyfeillach</a:t>
            </a:r>
            <a:r>
              <a:rPr lang="en-GB" sz="2400" dirty="0"/>
              <a:t> </a:t>
            </a:r>
            <a:r>
              <a:rPr lang="en-GB" sz="2400" dirty="0" err="1"/>
              <a:t>breg</a:t>
            </a:r>
            <a:r>
              <a:rPr lang="en-GB" sz="2400" dirty="0"/>
              <a:t>, </a:t>
            </a:r>
            <a:r>
              <a:rPr lang="en-GB" sz="2400" dirty="0" err="1"/>
              <a:t>lddew</a:t>
            </a:r>
            <a:r>
              <a:rPr lang="en-GB" sz="2400" dirty="0"/>
              <a:t> </a:t>
            </a:r>
            <a:r>
              <a:rPr lang="en-GB" sz="2400" dirty="0" err="1"/>
              <a:t>heb</a:t>
            </a:r>
            <a:r>
              <a:rPr lang="en-GB" sz="2400" dirty="0"/>
              <a:t> </a:t>
            </a:r>
            <a:r>
              <a:rPr lang="en-GB" sz="2400" dirty="0" err="1"/>
              <a:t>gael</a:t>
            </a:r>
            <a:r>
              <a:rPr lang="en-GB" sz="2400" dirty="0"/>
              <a:t> </a:t>
            </a:r>
            <a:r>
              <a:rPr lang="en-GB" sz="2400" dirty="0" err="1"/>
              <a:t>ei</a:t>
            </a:r>
            <a:r>
              <a:rPr lang="en-GB" sz="2400" dirty="0"/>
              <a:t> </a:t>
            </a:r>
            <a:r>
              <a:rPr lang="en-GB" sz="2400" dirty="0" err="1"/>
              <a:t>oddeg</a:t>
            </a:r>
            <a:r>
              <a:rPr lang="en-GB" sz="2400" dirty="0"/>
              <a:t>. </a:t>
            </a:r>
            <a:r>
              <a:rPr lang="en-GB" sz="2400" dirty="0" err="1"/>
              <a:t>Lledryn</a:t>
            </a:r>
            <a:r>
              <a:rPr lang="en-GB" sz="2400" dirty="0"/>
              <a:t> o </a:t>
            </a:r>
            <a:r>
              <a:rPr lang="en-GB" sz="2400" dirty="0" err="1"/>
              <a:t>bryf</a:t>
            </a:r>
            <a:r>
              <a:rPr lang="en-GB" sz="2400" dirty="0"/>
              <a:t>, </a:t>
            </a:r>
            <a:r>
              <a:rPr lang="en-GB" sz="2400" dirty="0" err="1"/>
              <a:t>lleidryn</a:t>
            </a:r>
            <a:r>
              <a:rPr lang="en-GB" sz="2400" dirty="0"/>
              <a:t> </a:t>
            </a:r>
            <a:r>
              <a:rPr lang="en-GB" sz="2400" dirty="0" err="1"/>
              <a:t>brwnt</a:t>
            </a:r>
            <a:r>
              <a:rPr lang="en-GB" sz="2400" dirty="0"/>
              <a:t>, </a:t>
            </a:r>
            <a:r>
              <a:rPr lang="en-GB" sz="2400" dirty="0" err="1"/>
              <a:t>Lledrith</a:t>
            </a:r>
            <a:r>
              <a:rPr lang="en-GB" sz="2400" dirty="0"/>
              <a:t> </a:t>
            </a:r>
            <a:r>
              <a:rPr lang="en-GB" sz="2400" dirty="0" err="1"/>
              <a:t>goesfrith</a:t>
            </a:r>
            <a:r>
              <a:rPr lang="en-GB" sz="2400" dirty="0"/>
              <a:t> </a:t>
            </a:r>
            <a:r>
              <a:rPr lang="en-GB" sz="2400" dirty="0" err="1"/>
              <a:t>atgasfrwnt</a:t>
            </a:r>
            <a:r>
              <a:rPr lang="en-GB" sz="2400" dirty="0"/>
              <a:t> . . . . . . </a:t>
            </a:r>
            <a:r>
              <a:rPr lang="en-GB" sz="2400" dirty="0" err="1"/>
              <a:t>Bryntach</a:t>
            </a:r>
            <a:r>
              <a:rPr lang="en-GB" sz="2400" dirty="0"/>
              <a:t>, </a:t>
            </a:r>
            <a:r>
              <a:rPr lang="en-GB" sz="2400" dirty="0" err="1"/>
              <a:t>anafach</a:t>
            </a:r>
            <a:r>
              <a:rPr lang="en-GB" sz="2400" dirty="0"/>
              <a:t> </a:t>
            </a:r>
            <a:r>
              <a:rPr lang="en-GB" sz="2400" dirty="0" err="1"/>
              <a:t>na</a:t>
            </a:r>
            <a:r>
              <a:rPr lang="en-GB" sz="2400" dirty="0"/>
              <a:t> neb, </a:t>
            </a:r>
            <a:r>
              <a:rPr lang="en-GB" sz="2400" dirty="0" err="1"/>
              <a:t>Byr</a:t>
            </a:r>
            <a:r>
              <a:rPr lang="en-GB" sz="2400" dirty="0"/>
              <a:t> </a:t>
            </a:r>
            <a:r>
              <a:rPr lang="en-GB" sz="2400" dirty="0" err="1"/>
              <a:t>einioes</a:t>
            </a:r>
            <a:r>
              <a:rPr lang="en-GB" sz="2400" dirty="0"/>
              <a:t> </a:t>
            </a:r>
            <a:r>
              <a:rPr lang="en-GB" sz="2400" dirty="0" err="1"/>
              <a:t>ys</a:t>
            </a:r>
            <a:r>
              <a:rPr lang="en-GB" sz="2400" dirty="0"/>
              <a:t> </a:t>
            </a:r>
            <a:r>
              <a:rPr lang="en-GB" sz="2400" dirty="0" err="1"/>
              <a:t>bo</a:t>
            </a:r>
            <a:r>
              <a:rPr lang="en-GB" sz="2400" dirty="0"/>
              <a:t> </a:t>
            </a:r>
            <a:r>
              <a:rPr lang="en-GB" sz="2400" dirty="0" err="1"/>
              <a:t>i’r</a:t>
            </a:r>
            <a:r>
              <a:rPr lang="en-GB" sz="2400" dirty="0"/>
              <a:t> </a:t>
            </a:r>
            <a:r>
              <a:rPr lang="en-GB" sz="2400" dirty="0" err="1"/>
              <a:t>wyneb</a:t>
            </a:r>
            <a:endParaRPr lang="en-GB" sz="2400" dirty="0"/>
          </a:p>
          <a:p>
            <a:pPr marL="0" indent="0">
              <a:buNone/>
            </a:pPr>
            <a:endParaRPr lang="en-GB" sz="2400" dirty="0"/>
          </a:p>
          <a:p>
            <a:pPr marL="0" indent="0">
              <a:buNone/>
            </a:pPr>
            <a:r>
              <a:rPr lang="en-GB" sz="2400" dirty="0"/>
              <a:t>FSSMW, pp, 186-87</a:t>
            </a:r>
          </a:p>
        </p:txBody>
      </p:sp>
      <p:sp>
        <p:nvSpPr>
          <p:cNvPr id="4" name="Content Placeholder 3">
            <a:extLst>
              <a:ext uri="{FF2B5EF4-FFF2-40B4-BE49-F238E27FC236}">
                <a16:creationId xmlns:a16="http://schemas.microsoft.com/office/drawing/2014/main" id="{785473CF-58D2-4D8A-BB1C-BCFF02964ED3}"/>
              </a:ext>
            </a:extLst>
          </p:cNvPr>
          <p:cNvSpPr>
            <a:spLocks noGrp="1"/>
          </p:cNvSpPr>
          <p:nvPr>
            <p:ph sz="half" idx="2"/>
          </p:nvPr>
        </p:nvSpPr>
        <p:spPr>
          <a:xfrm>
            <a:off x="6256866" y="2010833"/>
            <a:ext cx="5754320" cy="4689126"/>
          </a:xfrm>
        </p:spPr>
        <p:txBody>
          <a:bodyPr>
            <a:normAutofit/>
          </a:bodyPr>
          <a:lstStyle/>
          <a:p>
            <a:pPr marL="0" indent="0">
              <a:buNone/>
            </a:pPr>
            <a:r>
              <a:rPr lang="en-GB" sz="2000" dirty="0"/>
              <a:t>(</a:t>
            </a:r>
            <a:r>
              <a:rPr lang="en-GB" sz="2400" dirty="0"/>
              <a:t>Grey/brown devil with crinkly brown skin, old man with scabby cheeks and rough skin. A bald witch above the bench, used to frighten the young men. Tonsured man with scabby sides on the nape of his neck, with a spirit that resembles a lay brother’s serving boy. Foul monk, false friend, Jew who hasn’t been loved. Infested animal skin, dirty, petty thief. Odious, foul apparition with mottled legs . . . Dirtier and more blemished than anyone. May his face have a short life!)</a:t>
            </a:r>
          </a:p>
        </p:txBody>
      </p:sp>
    </p:spTree>
    <p:extLst>
      <p:ext uri="{BB962C8B-B14F-4D97-AF65-F5344CB8AC3E}">
        <p14:creationId xmlns:p14="http://schemas.microsoft.com/office/powerpoint/2010/main" val="27797002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00F36-D5BB-7B1A-705E-BE0E9D7FFFC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D995765-AD00-9C88-9787-91503519BF8D}"/>
              </a:ext>
            </a:extLst>
          </p:cNvPr>
          <p:cNvSpPr>
            <a:spLocks noGrp="1"/>
          </p:cNvSpPr>
          <p:nvPr>
            <p:ph idx="1"/>
          </p:nvPr>
        </p:nvSpPr>
        <p:spPr/>
        <p:txBody>
          <a:bodyPr/>
          <a:lstStyle/>
          <a:p>
            <a:r>
              <a:rPr lang="en-US" dirty="0"/>
              <a:t>According to the Bardic Grammars a nun should be praised for her holiness and pure way of life, her chastity and heavenly love of God and other spiritual virtues, just as a religious man is praised. However, rather than praising nuns for their religious virtues, the </a:t>
            </a:r>
            <a:r>
              <a:rPr lang="en-US" i="1" dirty="0" err="1"/>
              <a:t>cywyddau</a:t>
            </a:r>
            <a:r>
              <a:rPr lang="en-US" dirty="0"/>
              <a:t> to nuns reflect only a desire to corrupt the brides of Christ.</a:t>
            </a:r>
            <a:r>
              <a:rPr lang="en-GB" dirty="0"/>
              <a:t> </a:t>
            </a:r>
          </a:p>
          <a:p>
            <a:r>
              <a:rPr lang="en-US" i="1" dirty="0" err="1"/>
              <a:t>Gramadegau’r</a:t>
            </a:r>
            <a:r>
              <a:rPr lang="en-US" i="1" dirty="0"/>
              <a:t> </a:t>
            </a:r>
            <a:r>
              <a:rPr lang="en-US" i="1" dirty="0" err="1"/>
              <a:t>Penceirddiaid</a:t>
            </a:r>
            <a:r>
              <a:rPr lang="en-US" dirty="0"/>
              <a:t>,  pp. 16, 35, 56.</a:t>
            </a:r>
          </a:p>
          <a:p>
            <a:r>
              <a:rPr lang="en-US" dirty="0"/>
              <a:t>Poems to nuns = less praise poetry (Canu </a:t>
            </a:r>
            <a:r>
              <a:rPr lang="en-US" dirty="0" err="1"/>
              <a:t>Mawl</a:t>
            </a:r>
            <a:r>
              <a:rPr lang="en-US" dirty="0"/>
              <a:t>) and more courtly love poetry (Canu </a:t>
            </a:r>
            <a:r>
              <a:rPr lang="en-US" dirty="0" err="1"/>
              <a:t>Serch</a:t>
            </a:r>
            <a:r>
              <a:rPr lang="en-US" dirty="0"/>
              <a:t>)</a:t>
            </a:r>
          </a:p>
          <a:p>
            <a:r>
              <a:rPr lang="en-US" dirty="0"/>
              <a:t>Dafydd ap Gwilym attempts to persuade a nun to leave the nunnery to meet him in the woodlands – the nun with forehead revealed</a:t>
            </a:r>
            <a:endParaRPr lang="en-GB" dirty="0"/>
          </a:p>
          <a:p>
            <a:endParaRPr lang="en-GB" dirty="0"/>
          </a:p>
        </p:txBody>
      </p:sp>
    </p:spTree>
    <p:extLst>
      <p:ext uri="{BB962C8B-B14F-4D97-AF65-F5344CB8AC3E}">
        <p14:creationId xmlns:p14="http://schemas.microsoft.com/office/powerpoint/2010/main" val="3813003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EF085B8-A2C0-4A6F-B663-CCC56F3CD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3">
            <a:extLst>
              <a:ext uri="{FF2B5EF4-FFF2-40B4-BE49-F238E27FC236}">
                <a16:creationId xmlns:a16="http://schemas.microsoft.com/office/drawing/2014/main" id="{2658F6D6-96E0-421A-96D6-3DF4040085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1">
            <a:extLst>
              <a:ext uri="{FF2B5EF4-FFF2-40B4-BE49-F238E27FC236}">
                <a16:creationId xmlns:a16="http://schemas.microsoft.com/office/drawing/2014/main" id="{3CF62545-93A0-4FD5-9B48-48DCA794CB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8BBE88A-8CFF-46E2-82C5-4CB1A35CA03A}"/>
              </a:ext>
            </a:extLst>
          </p:cNvPr>
          <p:cNvSpPr>
            <a:spLocks noGrp="1"/>
          </p:cNvSpPr>
          <p:nvPr>
            <p:ph type="title"/>
          </p:nvPr>
        </p:nvSpPr>
        <p:spPr>
          <a:xfrm>
            <a:off x="838200" y="365125"/>
            <a:ext cx="10515600" cy="1325563"/>
          </a:xfrm>
        </p:spPr>
        <p:txBody>
          <a:bodyPr>
            <a:normAutofit/>
          </a:bodyPr>
          <a:lstStyle/>
          <a:p>
            <a:r>
              <a:rPr lang="en-GB" sz="2800" dirty="0"/>
              <a:t>Another cywydd which belongs to the Dafydd ap Gwilym apocrypha attempts to persuade a female religious to give up her monastic lifestyle:</a:t>
            </a:r>
          </a:p>
        </p:txBody>
      </p:sp>
      <p:sp>
        <p:nvSpPr>
          <p:cNvPr id="3" name="Content Placeholder 2">
            <a:extLst>
              <a:ext uri="{FF2B5EF4-FFF2-40B4-BE49-F238E27FC236}">
                <a16:creationId xmlns:a16="http://schemas.microsoft.com/office/drawing/2014/main" id="{7324B32C-AEF8-4936-A4C5-56E9F689FC5E}"/>
              </a:ext>
            </a:extLst>
          </p:cNvPr>
          <p:cNvSpPr>
            <a:spLocks noGrp="1"/>
          </p:cNvSpPr>
          <p:nvPr>
            <p:ph sz="half" idx="1"/>
          </p:nvPr>
        </p:nvSpPr>
        <p:spPr>
          <a:xfrm>
            <a:off x="156274" y="1348353"/>
            <a:ext cx="5695346" cy="5300420"/>
          </a:xfrm>
        </p:spPr>
        <p:txBody>
          <a:bodyPr>
            <a:noAutofit/>
          </a:bodyPr>
          <a:lstStyle/>
          <a:p>
            <a:pPr marL="0" indent="0">
              <a:buNone/>
            </a:pPr>
            <a:r>
              <a:rPr lang="en-GB" sz="2400" dirty="0"/>
              <a:t>Er </a:t>
            </a:r>
            <a:r>
              <a:rPr lang="en-GB" sz="2400" dirty="0" err="1"/>
              <a:t>Duw</a:t>
            </a:r>
            <a:r>
              <a:rPr lang="en-GB" sz="2400" dirty="0"/>
              <a:t>, paid </a:t>
            </a:r>
            <a:r>
              <a:rPr lang="en-GB" sz="2400" dirty="0" err="1"/>
              <a:t>â’r</a:t>
            </a:r>
            <a:r>
              <a:rPr lang="en-GB" sz="2400" dirty="0"/>
              <a:t> bara </a:t>
            </a:r>
            <a:r>
              <a:rPr lang="en-GB" sz="2400" dirty="0" err="1"/>
              <a:t>a’r</a:t>
            </a:r>
            <a:r>
              <a:rPr lang="en-GB" sz="2400" dirty="0"/>
              <a:t> </a:t>
            </a:r>
            <a:r>
              <a:rPr lang="en-GB" sz="2400" dirty="0" err="1"/>
              <a:t>dŵr</a:t>
            </a:r>
            <a:r>
              <a:rPr lang="en-GB" sz="2400" dirty="0"/>
              <a:t> </a:t>
            </a:r>
          </a:p>
          <a:p>
            <a:pPr marL="0" indent="0">
              <a:buNone/>
            </a:pPr>
            <a:r>
              <a:rPr lang="en-GB" sz="2400" dirty="0"/>
              <a:t>A </a:t>
            </a:r>
            <a:r>
              <a:rPr lang="en-GB" sz="2400" dirty="0" err="1"/>
              <a:t>bwrw</a:t>
            </a:r>
            <a:r>
              <a:rPr lang="en-GB" sz="2400" dirty="0"/>
              <a:t> </a:t>
            </a:r>
            <a:r>
              <a:rPr lang="en-GB" sz="2400" dirty="0" err="1"/>
              <a:t>ar</a:t>
            </a:r>
            <a:r>
              <a:rPr lang="en-GB" sz="2400" dirty="0"/>
              <a:t> </a:t>
            </a:r>
            <a:r>
              <a:rPr lang="en-GB" sz="2400" dirty="0" err="1"/>
              <a:t>gasau’r</a:t>
            </a:r>
            <a:r>
              <a:rPr lang="en-GB" sz="2400" dirty="0"/>
              <a:t> </a:t>
            </a:r>
            <a:r>
              <a:rPr lang="en-GB" sz="2400" dirty="0" err="1"/>
              <a:t>berwr</a:t>
            </a:r>
            <a:r>
              <a:rPr lang="en-GB" sz="2400" dirty="0"/>
              <a:t>. </a:t>
            </a:r>
          </a:p>
          <a:p>
            <a:pPr marL="0" indent="0">
              <a:buNone/>
            </a:pPr>
            <a:r>
              <a:rPr lang="en-GB" sz="2400" dirty="0"/>
              <a:t>Er Mair, paid </a:t>
            </a:r>
            <a:r>
              <a:rPr lang="en-GB" sz="2400" dirty="0" err="1"/>
              <a:t>â’r</a:t>
            </a:r>
            <a:r>
              <a:rPr lang="en-GB" sz="2400" dirty="0"/>
              <a:t> </a:t>
            </a:r>
            <a:r>
              <a:rPr lang="en-GB" sz="2400" dirty="0" err="1"/>
              <a:t>paderau</a:t>
            </a:r>
            <a:r>
              <a:rPr lang="en-GB" sz="2400" dirty="0"/>
              <a:t> main</a:t>
            </a:r>
          </a:p>
          <a:p>
            <a:pPr marL="0" indent="0">
              <a:buNone/>
            </a:pPr>
            <a:r>
              <a:rPr lang="en-GB" sz="2400" dirty="0"/>
              <a:t>A </a:t>
            </a:r>
            <a:r>
              <a:rPr lang="en-GB" sz="2400" dirty="0" err="1"/>
              <a:t>chrefydd</a:t>
            </a:r>
            <a:r>
              <a:rPr lang="en-GB" sz="2400" dirty="0"/>
              <a:t> </a:t>
            </a:r>
            <a:r>
              <a:rPr lang="en-GB" sz="2400" dirty="0" err="1"/>
              <a:t>mynaich</a:t>
            </a:r>
            <a:r>
              <a:rPr lang="en-GB" sz="2400" dirty="0"/>
              <a:t> </a:t>
            </a:r>
            <a:r>
              <a:rPr lang="en-GB" sz="2400" dirty="0" err="1"/>
              <a:t>eryfain</a:t>
            </a:r>
            <a:r>
              <a:rPr lang="en-GB" sz="2400" dirty="0"/>
              <a:t>. </a:t>
            </a:r>
          </a:p>
          <a:p>
            <a:pPr marL="0" indent="0">
              <a:buNone/>
            </a:pPr>
            <a:r>
              <a:rPr lang="en-GB" sz="2400" dirty="0"/>
              <a:t>Na </a:t>
            </a:r>
            <a:r>
              <a:rPr lang="en-GB" sz="2400" dirty="0" err="1"/>
              <a:t>fydd</a:t>
            </a:r>
            <a:r>
              <a:rPr lang="en-GB" sz="2400" dirty="0"/>
              <a:t> </a:t>
            </a:r>
            <a:r>
              <a:rPr lang="en-GB" sz="2400" dirty="0" err="1"/>
              <a:t>lân</a:t>
            </a:r>
            <a:r>
              <a:rPr lang="en-GB" sz="2400" dirty="0"/>
              <a:t> </a:t>
            </a:r>
            <a:r>
              <a:rPr lang="en-GB" sz="2400" dirty="0" err="1"/>
              <a:t>yn</a:t>
            </a:r>
            <a:r>
              <a:rPr lang="en-GB" sz="2400" dirty="0"/>
              <a:t> y </a:t>
            </a:r>
            <a:r>
              <a:rPr lang="en-GB" sz="2400" dirty="0" err="1"/>
              <a:t>gwanwyn</a:t>
            </a:r>
            <a:r>
              <a:rPr lang="en-GB" sz="2400" dirty="0"/>
              <a:t>, </a:t>
            </a:r>
          </a:p>
          <a:p>
            <a:pPr marL="0" indent="0">
              <a:buNone/>
            </a:pPr>
            <a:r>
              <a:rPr lang="en-GB" sz="2400" dirty="0" err="1"/>
              <a:t>Gwaeth</a:t>
            </a:r>
            <a:r>
              <a:rPr lang="en-GB" sz="2400" dirty="0"/>
              <a:t> </a:t>
            </a:r>
            <a:r>
              <a:rPr lang="en-GB" sz="2400" dirty="0" err="1"/>
              <a:t>yw</a:t>
            </a:r>
            <a:r>
              <a:rPr lang="en-GB" sz="2400" dirty="0"/>
              <a:t> </a:t>
            </a:r>
            <a:r>
              <a:rPr lang="en-GB" sz="2400" dirty="0" err="1"/>
              <a:t>lleianaeth</a:t>
            </a:r>
            <a:r>
              <a:rPr lang="en-GB" sz="2400" dirty="0"/>
              <a:t> </a:t>
            </a:r>
            <a:r>
              <a:rPr lang="en-GB" sz="2400" dirty="0" err="1"/>
              <a:t>na</a:t>
            </a:r>
            <a:r>
              <a:rPr lang="en-GB" sz="2400" dirty="0"/>
              <a:t> </a:t>
            </a:r>
            <a:r>
              <a:rPr lang="en-GB" sz="2400" dirty="0" err="1"/>
              <a:t>llwyn</a:t>
            </a:r>
            <a:r>
              <a:rPr lang="en-GB" sz="2400" dirty="0"/>
              <a:t>, </a:t>
            </a:r>
          </a:p>
          <a:p>
            <a:pPr marL="0" indent="0">
              <a:buNone/>
            </a:pPr>
            <a:r>
              <a:rPr lang="en-GB" sz="2400" dirty="0" err="1"/>
              <a:t>Gwarant</a:t>
            </a:r>
            <a:r>
              <a:rPr lang="en-GB" sz="2400" dirty="0"/>
              <a:t> </a:t>
            </a:r>
            <a:r>
              <a:rPr lang="en-GB" sz="2400" dirty="0" err="1"/>
              <a:t>Morwyn</a:t>
            </a:r>
            <a:r>
              <a:rPr lang="en-GB" sz="2400" dirty="0"/>
              <a:t>, â </a:t>
            </a:r>
            <a:r>
              <a:rPr lang="en-GB" sz="2400" dirty="0" err="1"/>
              <a:t>mantell</a:t>
            </a:r>
            <a:r>
              <a:rPr lang="en-GB" sz="2400" dirty="0"/>
              <a:t> </a:t>
            </a:r>
          </a:p>
          <a:p>
            <a:pPr marL="0" indent="0">
              <a:buNone/>
            </a:pPr>
            <a:r>
              <a:rPr lang="en-GB" sz="2400" dirty="0"/>
              <a:t>A </a:t>
            </a:r>
            <a:r>
              <a:rPr lang="en-GB" sz="2400" dirty="0" err="1"/>
              <a:t>gwerdd</a:t>
            </a:r>
            <a:r>
              <a:rPr lang="en-GB" sz="2400" dirty="0"/>
              <a:t> </a:t>
            </a:r>
            <a:r>
              <a:rPr lang="en-GB" sz="2400" dirty="0" err="1"/>
              <a:t>wisg</a:t>
            </a:r>
            <a:r>
              <a:rPr lang="en-GB" sz="2400" dirty="0"/>
              <a:t>, a </a:t>
            </a:r>
            <a:r>
              <a:rPr lang="en-GB" sz="2400" dirty="0" err="1"/>
              <a:t>urddai</a:t>
            </a:r>
            <a:r>
              <a:rPr lang="en-GB" sz="2400" dirty="0"/>
              <a:t> well. </a:t>
            </a:r>
          </a:p>
          <a:p>
            <a:pPr marL="0" indent="0">
              <a:buNone/>
            </a:pPr>
            <a:r>
              <a:rPr lang="en-GB" sz="2400" dirty="0" err="1"/>
              <a:t>Dyred</a:t>
            </a:r>
            <a:r>
              <a:rPr lang="en-GB" sz="2400" dirty="0"/>
              <a:t> </a:t>
            </a:r>
            <a:r>
              <a:rPr lang="en-GB" sz="2400" dirty="0" err="1"/>
              <a:t>i’r</a:t>
            </a:r>
            <a:r>
              <a:rPr lang="en-GB" sz="2400" dirty="0"/>
              <a:t> </a:t>
            </a:r>
            <a:r>
              <a:rPr lang="en-GB" sz="2400" dirty="0" err="1"/>
              <a:t>fedw</a:t>
            </a:r>
            <a:r>
              <a:rPr lang="en-GB" sz="2400" dirty="0"/>
              <a:t> </a:t>
            </a:r>
            <a:r>
              <a:rPr lang="en-GB" sz="2400" dirty="0" err="1"/>
              <a:t>gadeinog</a:t>
            </a:r>
            <a:r>
              <a:rPr lang="en-GB" sz="2400" dirty="0"/>
              <a:t>, </a:t>
            </a:r>
          </a:p>
          <a:p>
            <a:pPr marL="0" indent="0">
              <a:buNone/>
            </a:pPr>
            <a:r>
              <a:rPr lang="en-GB" sz="2400" dirty="0"/>
              <a:t>I </a:t>
            </a:r>
            <a:r>
              <a:rPr lang="en-GB" sz="2400" dirty="0" err="1"/>
              <a:t>grefydd</a:t>
            </a:r>
            <a:r>
              <a:rPr lang="en-GB" sz="2400" dirty="0"/>
              <a:t> y </a:t>
            </a:r>
            <a:r>
              <a:rPr lang="en-GB" sz="2400" dirty="0" err="1"/>
              <a:t>gwyˆdd</a:t>
            </a:r>
            <a:r>
              <a:rPr lang="en-GB" sz="2400" dirty="0"/>
              <a:t> </a:t>
            </a:r>
            <a:r>
              <a:rPr lang="en-GB" sz="2400" dirty="0" err="1"/>
              <a:t>a’r</a:t>
            </a:r>
            <a:r>
              <a:rPr lang="en-GB" sz="2400" dirty="0"/>
              <a:t> </a:t>
            </a:r>
            <a:r>
              <a:rPr lang="en-GB" sz="2400" dirty="0" err="1"/>
              <a:t>gog</a:t>
            </a:r>
            <a:r>
              <a:rPr lang="en-GB" sz="2400" dirty="0"/>
              <a:t> – </a:t>
            </a:r>
          </a:p>
          <a:p>
            <a:pPr marL="0" indent="0">
              <a:buNone/>
            </a:pPr>
            <a:r>
              <a:rPr lang="en-GB" sz="2400" dirty="0"/>
              <a:t>. . . </a:t>
            </a:r>
            <a:r>
              <a:rPr lang="en-GB" sz="2400" dirty="0" err="1"/>
              <a:t>Duw</a:t>
            </a:r>
            <a:r>
              <a:rPr lang="en-GB" sz="2400" dirty="0"/>
              <a:t> a </a:t>
            </a:r>
            <a:r>
              <a:rPr lang="en-GB" sz="2400" dirty="0" err="1"/>
              <a:t>fyn</a:t>
            </a:r>
            <a:r>
              <a:rPr lang="en-GB" sz="2400" dirty="0"/>
              <a:t>, </a:t>
            </a:r>
            <a:r>
              <a:rPr lang="en-GB" sz="2400" dirty="0" err="1"/>
              <a:t>difai</a:t>
            </a:r>
            <a:r>
              <a:rPr lang="en-GB" sz="2400" dirty="0"/>
              <a:t> </a:t>
            </a:r>
            <a:r>
              <a:rPr lang="en-GB" sz="2400" dirty="0" err="1"/>
              <a:t>annerch</a:t>
            </a:r>
            <a:r>
              <a:rPr lang="en-GB" sz="2400" dirty="0"/>
              <a:t>,</a:t>
            </a:r>
          </a:p>
          <a:p>
            <a:pPr marL="0" indent="0">
              <a:buNone/>
            </a:pPr>
            <a:r>
              <a:rPr lang="en-GB" sz="2400" dirty="0"/>
              <a:t> A saint </a:t>
            </a:r>
            <a:r>
              <a:rPr lang="en-GB" sz="2400" dirty="0" err="1"/>
              <a:t>roi</a:t>
            </a:r>
            <a:r>
              <a:rPr lang="en-GB" sz="2400" dirty="0"/>
              <a:t> </a:t>
            </a:r>
            <a:r>
              <a:rPr lang="en-GB" sz="2400" dirty="0" err="1"/>
              <a:t>pardwn</a:t>
            </a:r>
            <a:r>
              <a:rPr lang="en-GB" sz="2400" dirty="0"/>
              <a:t> </a:t>
            </a:r>
            <a:r>
              <a:rPr lang="en-GB" sz="2400" dirty="0" err="1"/>
              <a:t>i</a:t>
            </a:r>
            <a:r>
              <a:rPr lang="en-GB" sz="2400" dirty="0"/>
              <a:t> </a:t>
            </a:r>
            <a:r>
              <a:rPr lang="en-GB" sz="2400" dirty="0" err="1"/>
              <a:t>serch</a:t>
            </a:r>
            <a:r>
              <a:rPr lang="en-GB" sz="2400" dirty="0"/>
              <a:t>. </a:t>
            </a:r>
          </a:p>
        </p:txBody>
      </p:sp>
      <p:sp>
        <p:nvSpPr>
          <p:cNvPr id="4" name="Content Placeholder 3">
            <a:extLst>
              <a:ext uri="{FF2B5EF4-FFF2-40B4-BE49-F238E27FC236}">
                <a16:creationId xmlns:a16="http://schemas.microsoft.com/office/drawing/2014/main" id="{BDF34514-C2F1-4704-A489-AB271A47D806}"/>
              </a:ext>
            </a:extLst>
          </p:cNvPr>
          <p:cNvSpPr>
            <a:spLocks noGrp="1"/>
          </p:cNvSpPr>
          <p:nvPr>
            <p:ph sz="half" idx="2"/>
          </p:nvPr>
        </p:nvSpPr>
        <p:spPr>
          <a:xfrm>
            <a:off x="4850969" y="1348353"/>
            <a:ext cx="7341031" cy="4828610"/>
          </a:xfrm>
        </p:spPr>
        <p:txBody>
          <a:bodyPr>
            <a:normAutofit lnSpcReduction="10000"/>
          </a:bodyPr>
          <a:lstStyle/>
          <a:p>
            <a:pPr marL="0" indent="0">
              <a:buNone/>
            </a:pPr>
            <a:r>
              <a:rPr lang="en-GB" sz="2000" dirty="0"/>
              <a:t>(</a:t>
            </a:r>
            <a:r>
              <a:rPr lang="en-GB" dirty="0"/>
              <a:t>For God’s sake give up the bread and water and strive to hate cress. For Mary’s sake, dispense with stone beads and the religion of carousing monks. Do not be chaste in the spring-time, a nun’s life is worse than the grove: the Virgin’s guarantee, with mantle and green gown, would confer greater honour. Come to the spreading birch trees, to the religion of the trees and the cuckoo – God and the saints will want, perfect greeting to give pardon to love.)</a:t>
            </a:r>
          </a:p>
          <a:p>
            <a:pPr marL="0" indent="0">
              <a:buNone/>
            </a:pPr>
            <a:endParaRPr lang="en-GB" dirty="0"/>
          </a:p>
          <a:p>
            <a:pPr marL="0" indent="0">
              <a:buNone/>
            </a:pPr>
            <a:r>
              <a:rPr lang="en-GB" dirty="0"/>
              <a:t>FSSMW, p. 189</a:t>
            </a:r>
          </a:p>
        </p:txBody>
      </p:sp>
    </p:spTree>
    <p:extLst>
      <p:ext uri="{BB962C8B-B14F-4D97-AF65-F5344CB8AC3E}">
        <p14:creationId xmlns:p14="http://schemas.microsoft.com/office/powerpoint/2010/main" val="332596873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77044-3120-A210-3BEF-D0D64FD49DB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CC55FEF-1B0F-5F8A-1FA0-D572DE855EE9}"/>
              </a:ext>
            </a:extLst>
          </p:cNvPr>
          <p:cNvSpPr>
            <a:spLocks noGrp="1"/>
          </p:cNvSpPr>
          <p:nvPr>
            <p:ph sz="half" idx="1"/>
          </p:nvPr>
        </p:nvSpPr>
        <p:spPr/>
        <p:txBody>
          <a:bodyPr>
            <a:normAutofit lnSpcReduction="10000"/>
          </a:bodyPr>
          <a:lstStyle/>
          <a:p>
            <a:r>
              <a:rPr lang="en-GB" dirty="0" err="1"/>
              <a:t>Phylip</a:t>
            </a:r>
            <a:r>
              <a:rPr lang="en-GB" dirty="0"/>
              <a:t> ap Emlyn – attempts to persuade a nun that she’s chosen the wrong career;</a:t>
            </a:r>
          </a:p>
          <a:p>
            <a:r>
              <a:rPr lang="en-US" dirty="0"/>
              <a:t>another poem from the Dafydd ap Gwilym apocrypha uses the rhetorical device of </a:t>
            </a:r>
            <a:r>
              <a:rPr lang="en-US" i="1" dirty="0" err="1"/>
              <a:t>occupatio</a:t>
            </a:r>
            <a:r>
              <a:rPr lang="en-US" dirty="0"/>
              <a:t> to deny that the poet has been having sexual relations with a nun. The more frequently that this is denied the stronger the suggestion that it is true.</a:t>
            </a:r>
            <a:endParaRPr lang="en-GB" dirty="0"/>
          </a:p>
        </p:txBody>
      </p:sp>
      <p:sp>
        <p:nvSpPr>
          <p:cNvPr id="4" name="Content Placeholder 3">
            <a:extLst>
              <a:ext uri="{FF2B5EF4-FFF2-40B4-BE49-F238E27FC236}">
                <a16:creationId xmlns:a16="http://schemas.microsoft.com/office/drawing/2014/main" id="{A0F68833-13A1-EA56-CD43-888294CF4507}"/>
              </a:ext>
            </a:extLst>
          </p:cNvPr>
          <p:cNvSpPr>
            <a:spLocks noGrp="1"/>
          </p:cNvSpPr>
          <p:nvPr>
            <p:ph sz="half" idx="2"/>
          </p:nvPr>
        </p:nvSpPr>
        <p:spPr/>
        <p:txBody>
          <a:bodyPr>
            <a:normAutofit lnSpcReduction="10000"/>
          </a:bodyPr>
          <a:lstStyle/>
          <a:p>
            <a:r>
              <a:rPr lang="en-US" dirty="0"/>
              <a:t>As Helen Fulton points out, the nuns’ vows ‘are not taken seriously by secular poets and they are wooed with offers of romantic love into abandoning their virginity, abandoning what amounts to a separatist position, and serving the patriarchy instead’</a:t>
            </a:r>
            <a:endParaRPr lang="en-GB" dirty="0"/>
          </a:p>
          <a:p>
            <a:endParaRPr lang="en-GB" dirty="0"/>
          </a:p>
        </p:txBody>
      </p:sp>
    </p:spTree>
    <p:extLst>
      <p:ext uri="{BB962C8B-B14F-4D97-AF65-F5344CB8AC3E}">
        <p14:creationId xmlns:p14="http://schemas.microsoft.com/office/powerpoint/2010/main" val="2349867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C6A7C-64DC-3963-C35B-343DDED330EB}"/>
              </a:ext>
            </a:extLst>
          </p:cNvPr>
          <p:cNvSpPr>
            <a:spLocks noGrp="1"/>
          </p:cNvSpPr>
          <p:nvPr>
            <p:ph type="title"/>
          </p:nvPr>
        </p:nvSpPr>
        <p:spPr/>
        <p:txBody>
          <a:bodyPr>
            <a:normAutofit fontScale="90000"/>
          </a:bodyPr>
          <a:lstStyle/>
          <a:p>
            <a:r>
              <a:rPr lang="en-GB" dirty="0"/>
              <a:t>Hywel Dafi (fl. C. 1450-1480) – spies a young woman through a key hole praying to the Virgin Mary</a:t>
            </a:r>
          </a:p>
        </p:txBody>
      </p:sp>
      <p:sp>
        <p:nvSpPr>
          <p:cNvPr id="3" name="Text Placeholder 2">
            <a:extLst>
              <a:ext uri="{FF2B5EF4-FFF2-40B4-BE49-F238E27FC236}">
                <a16:creationId xmlns:a16="http://schemas.microsoft.com/office/drawing/2014/main" id="{14A58D99-F909-447F-D706-B69C5163D916}"/>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0128599E-B81B-B8E9-2635-FDAD35E5D1D7}"/>
              </a:ext>
            </a:extLst>
          </p:cNvPr>
          <p:cNvSpPr>
            <a:spLocks noGrp="1"/>
          </p:cNvSpPr>
          <p:nvPr>
            <p:ph sz="half" idx="2"/>
          </p:nvPr>
        </p:nvSpPr>
        <p:spPr/>
        <p:txBody>
          <a:bodyPr>
            <a:normAutofit fontScale="55000" lnSpcReduction="20000"/>
          </a:bodyPr>
          <a:lstStyle/>
          <a:p>
            <a:pPr marL="0" indent="0">
              <a:buNone/>
            </a:pPr>
            <a:r>
              <a:rPr lang="en-US" dirty="0" err="1"/>
              <a:t>Rhwng</a:t>
            </a:r>
            <a:r>
              <a:rPr lang="en-US" dirty="0"/>
              <a:t> </a:t>
            </a:r>
            <a:r>
              <a:rPr lang="en-US" dirty="0" err="1"/>
              <a:t>dwy</a:t>
            </a:r>
            <a:r>
              <a:rPr lang="en-US" dirty="0"/>
              <a:t> </a:t>
            </a:r>
            <a:r>
              <a:rPr lang="en-US" dirty="0" err="1"/>
              <a:t>lenlliain</a:t>
            </a:r>
            <a:r>
              <a:rPr lang="en-US" dirty="0"/>
              <a:t> </a:t>
            </a:r>
            <a:r>
              <a:rPr lang="en-US" dirty="0" err="1"/>
              <a:t>feinon</a:t>
            </a:r>
            <a:endParaRPr lang="en-GB" dirty="0"/>
          </a:p>
          <a:p>
            <a:pPr marL="0" indent="0">
              <a:buNone/>
            </a:pPr>
            <a:r>
              <a:rPr lang="en-US" dirty="0"/>
              <a:t>och </a:t>
            </a:r>
            <a:r>
              <a:rPr lang="en-US" dirty="0" err="1"/>
              <a:t>fis</a:t>
            </a:r>
            <a:r>
              <a:rPr lang="en-US" dirty="0"/>
              <a:t> </a:t>
            </a:r>
            <a:r>
              <a:rPr lang="en-US" dirty="0" err="1"/>
              <a:t>haf</a:t>
            </a:r>
            <a:r>
              <a:rPr lang="en-US" dirty="0"/>
              <a:t> </a:t>
            </a:r>
            <a:r>
              <a:rPr lang="en-US" dirty="0" err="1"/>
              <a:t>na</a:t>
            </a:r>
            <a:r>
              <a:rPr lang="en-US" dirty="0"/>
              <a:t> </a:t>
            </a:r>
            <a:r>
              <a:rPr lang="en-US" dirty="0" err="1"/>
              <a:t>chefais</a:t>
            </a:r>
            <a:r>
              <a:rPr lang="en-US" dirty="0"/>
              <a:t> hon,</a:t>
            </a:r>
            <a:endParaRPr lang="en-GB" dirty="0"/>
          </a:p>
          <a:p>
            <a:pPr marL="0" indent="0">
              <a:buNone/>
            </a:pPr>
            <a:r>
              <a:rPr lang="en-US" dirty="0" err="1"/>
              <a:t>a’i</a:t>
            </a:r>
            <a:r>
              <a:rPr lang="en-US" dirty="0"/>
              <a:t> </a:t>
            </a:r>
            <a:r>
              <a:rPr lang="en-US" dirty="0" err="1"/>
              <a:t>bwrw</a:t>
            </a:r>
            <a:r>
              <a:rPr lang="en-US" dirty="0"/>
              <a:t> </a:t>
            </a:r>
            <a:r>
              <a:rPr lang="en-US" dirty="0" err="1"/>
              <a:t>rhwng</a:t>
            </a:r>
            <a:r>
              <a:rPr lang="en-US" dirty="0"/>
              <a:t> </a:t>
            </a:r>
            <a:r>
              <a:rPr lang="en-US" dirty="0" err="1"/>
              <a:t>dau</a:t>
            </a:r>
            <a:r>
              <a:rPr lang="en-US" dirty="0"/>
              <a:t> bared</a:t>
            </a:r>
            <a:endParaRPr lang="en-GB" dirty="0"/>
          </a:p>
          <a:p>
            <a:pPr marL="0" indent="0">
              <a:buNone/>
            </a:pPr>
            <a:r>
              <a:rPr lang="en-US" dirty="0" err="1"/>
              <a:t>i’r</a:t>
            </a:r>
            <a:r>
              <a:rPr lang="en-US" dirty="0"/>
              <a:t> </a:t>
            </a:r>
            <a:r>
              <a:rPr lang="en-US" dirty="0" err="1"/>
              <a:t>llawr</a:t>
            </a:r>
            <a:r>
              <a:rPr lang="en-US" dirty="0"/>
              <a:t> </a:t>
            </a:r>
            <a:r>
              <a:rPr lang="en-US" dirty="0" err="1"/>
              <a:t>a’i</a:t>
            </a:r>
            <a:r>
              <a:rPr lang="en-US" dirty="0"/>
              <a:t> </a:t>
            </a:r>
            <a:r>
              <a:rPr lang="en-US" dirty="0" err="1"/>
              <a:t>dwyfraich</a:t>
            </a:r>
            <a:r>
              <a:rPr lang="en-US" dirty="0"/>
              <a:t> </a:t>
            </a:r>
            <a:r>
              <a:rPr lang="en-US" dirty="0" err="1"/>
              <a:t>ar</a:t>
            </a:r>
            <a:r>
              <a:rPr lang="en-US" dirty="0"/>
              <a:t> </a:t>
            </a:r>
            <a:r>
              <a:rPr lang="en-US" dirty="0" err="1"/>
              <a:t>lled</a:t>
            </a:r>
            <a:r>
              <a:rPr lang="en-US" dirty="0"/>
              <a:t>;</a:t>
            </a:r>
            <a:endParaRPr lang="en-GB" dirty="0"/>
          </a:p>
          <a:p>
            <a:pPr marL="0" indent="0">
              <a:buNone/>
            </a:pPr>
            <a:r>
              <a:rPr lang="en-US" dirty="0" err="1"/>
              <a:t>offrwm</a:t>
            </a:r>
            <a:r>
              <a:rPr lang="en-US" dirty="0"/>
              <a:t>, </a:t>
            </a:r>
            <a:r>
              <a:rPr lang="en-US" dirty="0" err="1"/>
              <a:t>liw</a:t>
            </a:r>
            <a:r>
              <a:rPr lang="en-US" dirty="0"/>
              <a:t> </a:t>
            </a:r>
            <a:r>
              <a:rPr lang="en-US" dirty="0" err="1"/>
              <a:t>blodau</a:t>
            </a:r>
            <a:r>
              <a:rPr lang="en-US" dirty="0"/>
              <a:t> </a:t>
            </a:r>
            <a:r>
              <a:rPr lang="en-US" dirty="0" err="1"/>
              <a:t>effros</a:t>
            </a:r>
            <a:r>
              <a:rPr lang="en-US" dirty="0"/>
              <a:t>,</a:t>
            </a:r>
            <a:endParaRPr lang="en-GB" dirty="0"/>
          </a:p>
          <a:p>
            <a:pPr marL="0" indent="0">
              <a:buNone/>
            </a:pPr>
            <a:r>
              <a:rPr lang="en-US" dirty="0" err="1"/>
              <a:t>ar</a:t>
            </a:r>
            <a:r>
              <a:rPr lang="en-US" dirty="0"/>
              <a:t> </a:t>
            </a:r>
            <a:r>
              <a:rPr lang="en-US" dirty="0" err="1"/>
              <a:t>dalau</a:t>
            </a:r>
            <a:r>
              <a:rPr lang="en-US" dirty="0"/>
              <a:t> y </a:t>
            </a:r>
            <a:r>
              <a:rPr lang="en-US" dirty="0" err="1"/>
              <a:t>gliniau’n</a:t>
            </a:r>
            <a:r>
              <a:rPr lang="en-US" dirty="0"/>
              <a:t> </a:t>
            </a:r>
            <a:r>
              <a:rPr lang="en-US" dirty="0" err="1"/>
              <a:t>glos</a:t>
            </a:r>
            <a:r>
              <a:rPr lang="en-US" dirty="0"/>
              <a:t>,</a:t>
            </a:r>
            <a:endParaRPr lang="en-GB" dirty="0"/>
          </a:p>
          <a:p>
            <a:pPr marL="0" indent="0">
              <a:buNone/>
            </a:pPr>
            <a:r>
              <a:rPr lang="en-US" dirty="0"/>
              <a:t>a hon </a:t>
            </a:r>
            <a:r>
              <a:rPr lang="en-US" dirty="0" err="1"/>
              <a:t>o’i</a:t>
            </a:r>
            <a:r>
              <a:rPr lang="en-US" dirty="0"/>
              <a:t> </a:t>
            </a:r>
            <a:r>
              <a:rPr lang="en-US" dirty="0" err="1"/>
              <a:t>bodd</a:t>
            </a:r>
            <a:r>
              <a:rPr lang="en-US" dirty="0"/>
              <a:t> </a:t>
            </a:r>
            <a:r>
              <a:rPr lang="en-US" dirty="0" err="1"/>
              <a:t>yn</a:t>
            </a:r>
            <a:r>
              <a:rPr lang="en-US" dirty="0"/>
              <a:t> </a:t>
            </a:r>
            <a:r>
              <a:rPr lang="en-US" dirty="0" err="1"/>
              <a:t>goddef</a:t>
            </a:r>
            <a:r>
              <a:rPr lang="en-US" dirty="0"/>
              <a:t>,</a:t>
            </a:r>
            <a:endParaRPr lang="en-GB" dirty="0"/>
          </a:p>
          <a:p>
            <a:pPr marL="0" indent="0">
              <a:buNone/>
            </a:pPr>
            <a:r>
              <a:rPr lang="en-US" dirty="0"/>
              <a:t>a </a:t>
            </a:r>
            <a:r>
              <a:rPr lang="en-US" dirty="0" err="1"/>
              <a:t>rhoddi</a:t>
            </a:r>
            <a:r>
              <a:rPr lang="en-US" dirty="0"/>
              <a:t> </a:t>
            </a:r>
            <a:r>
              <a:rPr lang="en-US" dirty="0" err="1"/>
              <a:t>naid</a:t>
            </a:r>
            <a:r>
              <a:rPr lang="en-US" dirty="0"/>
              <a:t> </a:t>
            </a:r>
            <a:r>
              <a:rPr lang="en-US" dirty="0" err="1"/>
              <a:t>rhyddi</a:t>
            </a:r>
            <a:r>
              <a:rPr lang="en-US" dirty="0"/>
              <a:t> a </a:t>
            </a:r>
            <a:r>
              <a:rPr lang="en-US" dirty="0" err="1"/>
              <a:t>nef</a:t>
            </a:r>
            <a:r>
              <a:rPr lang="en-US" dirty="0"/>
              <a:t>;</a:t>
            </a:r>
            <a:endParaRPr lang="en-GB" dirty="0"/>
          </a:p>
          <a:p>
            <a:pPr marL="0" indent="0">
              <a:buNone/>
            </a:pPr>
            <a:r>
              <a:rPr lang="en-US" dirty="0" err="1"/>
              <a:t>disgyn</a:t>
            </a:r>
            <a:r>
              <a:rPr lang="en-US" dirty="0"/>
              <a:t> </a:t>
            </a:r>
            <a:r>
              <a:rPr lang="en-US" dirty="0" err="1"/>
              <a:t>rhwng</a:t>
            </a:r>
            <a:r>
              <a:rPr lang="en-US" dirty="0"/>
              <a:t> </a:t>
            </a:r>
            <a:r>
              <a:rPr lang="en-US" dirty="0" err="1"/>
              <a:t>ei</a:t>
            </a:r>
            <a:r>
              <a:rPr lang="en-US" dirty="0"/>
              <a:t> </a:t>
            </a:r>
            <a:r>
              <a:rPr lang="en-US" dirty="0" err="1"/>
              <a:t>dwy</a:t>
            </a:r>
            <a:r>
              <a:rPr lang="en-US" dirty="0"/>
              <a:t> </a:t>
            </a:r>
            <a:r>
              <a:rPr lang="en-US" dirty="0" err="1"/>
              <a:t>esgair</a:t>
            </a:r>
            <a:r>
              <a:rPr lang="en-US" dirty="0"/>
              <a:t>,</a:t>
            </a:r>
            <a:endParaRPr lang="en-GB" dirty="0"/>
          </a:p>
          <a:p>
            <a:pPr marL="0" indent="0">
              <a:buNone/>
            </a:pPr>
            <a:r>
              <a:rPr lang="en-US" dirty="0" err="1"/>
              <a:t>addoli</a:t>
            </a:r>
            <a:r>
              <a:rPr lang="en-US" dirty="0"/>
              <a:t> </a:t>
            </a:r>
            <a:r>
              <a:rPr lang="en-US" dirty="0" err="1"/>
              <a:t>fyth</a:t>
            </a:r>
            <a:r>
              <a:rPr lang="en-US" dirty="0"/>
              <a:t> </a:t>
            </a:r>
            <a:r>
              <a:rPr lang="en-US" dirty="0" err="1"/>
              <a:t>i’r</a:t>
            </a:r>
            <a:r>
              <a:rPr lang="en-US" dirty="0"/>
              <a:t> </a:t>
            </a:r>
            <a:r>
              <a:rPr lang="en-US" dirty="0" err="1"/>
              <a:t>ddelw</a:t>
            </a:r>
            <a:r>
              <a:rPr lang="en-US" dirty="0"/>
              <a:t> Fair.</a:t>
            </a:r>
            <a:endParaRPr lang="en-GB" dirty="0"/>
          </a:p>
          <a:p>
            <a:endParaRPr lang="en-GB" dirty="0"/>
          </a:p>
          <a:p>
            <a:r>
              <a:rPr lang="en-US" dirty="0"/>
              <a:t>Dafydd Johnston (</a:t>
            </a:r>
            <a:r>
              <a:rPr lang="en-US" dirty="0" err="1"/>
              <a:t>ed.a</a:t>
            </a:r>
            <a:r>
              <a:rPr lang="en-US" dirty="0"/>
              <a:t> </a:t>
            </a:r>
            <a:r>
              <a:rPr lang="en-US" dirty="0" err="1"/>
              <a:t>nd</a:t>
            </a:r>
            <a:r>
              <a:rPr lang="en-US" dirty="0"/>
              <a:t> trans.) </a:t>
            </a:r>
            <a:r>
              <a:rPr lang="en-US" i="1" dirty="0"/>
              <a:t>Canu</a:t>
            </a:r>
            <a:r>
              <a:rPr lang="en-US" dirty="0"/>
              <a:t> </a:t>
            </a:r>
            <a:r>
              <a:rPr lang="en-US" i="1" dirty="0" err="1"/>
              <a:t>Maswedd</a:t>
            </a:r>
            <a:r>
              <a:rPr lang="en-US" dirty="0"/>
              <a:t>, pp. 58</a:t>
            </a:r>
            <a:r>
              <a:rPr lang="en-GB" dirty="0"/>
              <a:t>–</a:t>
            </a:r>
            <a:r>
              <a:rPr lang="en-US" dirty="0"/>
              <a:t>61.</a:t>
            </a:r>
            <a:endParaRPr lang="en-GB" dirty="0"/>
          </a:p>
          <a:p>
            <a:endParaRPr lang="en-GB" dirty="0"/>
          </a:p>
        </p:txBody>
      </p:sp>
      <p:sp>
        <p:nvSpPr>
          <p:cNvPr id="5" name="Text Placeholder 4">
            <a:extLst>
              <a:ext uri="{FF2B5EF4-FFF2-40B4-BE49-F238E27FC236}">
                <a16:creationId xmlns:a16="http://schemas.microsoft.com/office/drawing/2014/main" id="{991C80E7-0B60-575B-1DFD-5E78EDDC77FB}"/>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43DF668F-89E7-B4AD-6BF6-88C5BFDC6EDF}"/>
              </a:ext>
            </a:extLst>
          </p:cNvPr>
          <p:cNvSpPr>
            <a:spLocks noGrp="1"/>
          </p:cNvSpPr>
          <p:nvPr>
            <p:ph sz="quarter" idx="4"/>
          </p:nvPr>
        </p:nvSpPr>
        <p:spPr/>
        <p:txBody>
          <a:bodyPr>
            <a:normAutofit fontScale="55000" lnSpcReduction="20000"/>
          </a:bodyPr>
          <a:lstStyle/>
          <a:p>
            <a:pPr marL="0" indent="0">
              <a:buNone/>
            </a:pPr>
            <a:r>
              <a:rPr lang="en-US" dirty="0"/>
              <a:t>(Between two fine bed-curtains </a:t>
            </a:r>
            <a:endParaRPr lang="en-GB" dirty="0"/>
          </a:p>
          <a:p>
            <a:pPr marL="0" indent="0">
              <a:buNone/>
            </a:pPr>
            <a:r>
              <a:rPr lang="en-US" dirty="0"/>
              <a:t>if only I could have her in a summer month, </a:t>
            </a:r>
            <a:endParaRPr lang="en-GB" dirty="0"/>
          </a:p>
          <a:p>
            <a:pPr marL="0" indent="0">
              <a:buNone/>
            </a:pPr>
            <a:r>
              <a:rPr lang="en-US" dirty="0"/>
              <a:t>and throw her between two walls </a:t>
            </a:r>
            <a:endParaRPr lang="en-GB" dirty="0"/>
          </a:p>
          <a:p>
            <a:pPr marL="0" indent="0">
              <a:buNone/>
            </a:pPr>
            <a:r>
              <a:rPr lang="en-US" dirty="0"/>
              <a:t>to the ground with her arms outstretched;</a:t>
            </a:r>
            <a:endParaRPr lang="en-GB" dirty="0"/>
          </a:p>
          <a:p>
            <a:pPr marL="0" indent="0">
              <a:buNone/>
            </a:pPr>
            <a:r>
              <a:rPr lang="en-US" dirty="0"/>
              <a:t>I’d offer, </a:t>
            </a:r>
            <a:r>
              <a:rPr lang="en-US" dirty="0" err="1"/>
              <a:t>colour</a:t>
            </a:r>
            <a:r>
              <a:rPr lang="en-US" dirty="0"/>
              <a:t> of euphrasy flowers, </a:t>
            </a:r>
            <a:endParaRPr lang="en-GB" dirty="0"/>
          </a:p>
          <a:p>
            <a:pPr marL="0" indent="0">
              <a:buNone/>
            </a:pPr>
            <a:r>
              <a:rPr lang="en-US" dirty="0"/>
              <a:t>on my knees up close, </a:t>
            </a:r>
            <a:endParaRPr lang="en-GB" dirty="0"/>
          </a:p>
          <a:p>
            <a:pPr marL="0" indent="0">
              <a:buNone/>
            </a:pPr>
            <a:r>
              <a:rPr lang="en-US" dirty="0"/>
              <a:t>and she’d let me willingly, </a:t>
            </a:r>
            <a:endParaRPr lang="en-GB" dirty="0"/>
          </a:p>
          <a:p>
            <a:pPr marL="0" indent="0">
              <a:buNone/>
            </a:pPr>
            <a:r>
              <a:rPr lang="en-US" dirty="0"/>
              <a:t>and I’d leap between her and heaven; </a:t>
            </a:r>
            <a:endParaRPr lang="en-GB" dirty="0"/>
          </a:p>
          <a:p>
            <a:pPr marL="0" indent="0">
              <a:buNone/>
            </a:pPr>
            <a:r>
              <a:rPr lang="en-US" dirty="0"/>
              <a:t>coming down between her legs </a:t>
            </a:r>
            <a:endParaRPr lang="en-GB" dirty="0"/>
          </a:p>
          <a:p>
            <a:pPr marL="0" indent="0">
              <a:buNone/>
            </a:pPr>
            <a:r>
              <a:rPr lang="en-US" dirty="0"/>
              <a:t>I’d worship forever Mary’s image.)</a:t>
            </a:r>
            <a:endParaRPr lang="en-GB" dirty="0"/>
          </a:p>
        </p:txBody>
      </p:sp>
    </p:spTree>
    <p:extLst>
      <p:ext uri="{BB962C8B-B14F-4D97-AF65-F5344CB8AC3E}">
        <p14:creationId xmlns:p14="http://schemas.microsoft.com/office/powerpoint/2010/main" val="1266761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E119-7C27-F53E-2BB5-502A1CE8BEC5}"/>
              </a:ext>
            </a:extLst>
          </p:cNvPr>
          <p:cNvSpPr>
            <a:spLocks noGrp="1"/>
          </p:cNvSpPr>
          <p:nvPr>
            <p:ph type="title"/>
          </p:nvPr>
        </p:nvSpPr>
        <p:spPr/>
        <p:txBody>
          <a:bodyPr/>
          <a:lstStyle/>
          <a:p>
            <a:r>
              <a:rPr lang="en-GB" i="1" dirty="0"/>
              <a:t>Canu </a:t>
            </a:r>
            <a:r>
              <a:rPr lang="en-GB" i="1" dirty="0" err="1"/>
              <a:t>Mawl</a:t>
            </a:r>
            <a:r>
              <a:rPr lang="en-GB" i="1" dirty="0"/>
              <a:t> </a:t>
            </a:r>
            <a:r>
              <a:rPr lang="en-GB" dirty="0"/>
              <a:t>– Praise Poetry to Noblewomen</a:t>
            </a:r>
          </a:p>
        </p:txBody>
      </p:sp>
      <p:sp>
        <p:nvSpPr>
          <p:cNvPr id="3" name="Content Placeholder 2">
            <a:extLst>
              <a:ext uri="{FF2B5EF4-FFF2-40B4-BE49-F238E27FC236}">
                <a16:creationId xmlns:a16="http://schemas.microsoft.com/office/drawing/2014/main" id="{D4CE418C-DC27-EDDC-DA6A-C7164E650819}"/>
              </a:ext>
            </a:extLst>
          </p:cNvPr>
          <p:cNvSpPr>
            <a:spLocks noGrp="1"/>
          </p:cNvSpPr>
          <p:nvPr>
            <p:ph idx="1"/>
          </p:nvPr>
        </p:nvSpPr>
        <p:spPr/>
        <p:txBody>
          <a:bodyPr>
            <a:normAutofit fontScale="92500"/>
          </a:bodyPr>
          <a:lstStyle/>
          <a:p>
            <a:r>
              <a:rPr lang="en-GB" dirty="0"/>
              <a:t>Many extant poems to Welsh noblewomen, many of whom were married;</a:t>
            </a:r>
          </a:p>
          <a:p>
            <a:r>
              <a:rPr lang="en-GB" dirty="0"/>
              <a:t>Women are often compared to female saints and praised for their beauty, generosity, piety, their role as wife and mother, their religious devotion and knowledge, healing  the sick</a:t>
            </a:r>
          </a:p>
          <a:p>
            <a:r>
              <a:rPr lang="en-GB" i="1" dirty="0"/>
              <a:t>Canu </a:t>
            </a:r>
            <a:r>
              <a:rPr lang="en-GB" i="1" dirty="0" err="1"/>
              <a:t>Gofyn</a:t>
            </a:r>
            <a:r>
              <a:rPr lang="en-GB" i="1" dirty="0"/>
              <a:t> </a:t>
            </a:r>
            <a:r>
              <a:rPr lang="en-GB" dirty="0"/>
              <a:t>- Poems requesting gifts</a:t>
            </a:r>
          </a:p>
          <a:p>
            <a:r>
              <a:rPr lang="en-GB" i="1" dirty="0" err="1"/>
              <a:t>Marwnadau</a:t>
            </a:r>
            <a:r>
              <a:rPr lang="en-GB" dirty="0"/>
              <a:t> – elegies, commemorating women and celebrating their lives </a:t>
            </a:r>
          </a:p>
          <a:p>
            <a:r>
              <a:rPr lang="en-GB" dirty="0"/>
              <a:t>Some poems describe women going on pilgrimage</a:t>
            </a:r>
          </a:p>
          <a:p>
            <a:r>
              <a:rPr lang="en-GB" dirty="0"/>
              <a:t>See section on ‘Poems to married Noblewomen’ in J. Cartwright, ‘Desire to Corrupt’</a:t>
            </a:r>
          </a:p>
        </p:txBody>
      </p:sp>
    </p:spTree>
    <p:extLst>
      <p:ext uri="{BB962C8B-B14F-4D97-AF65-F5344CB8AC3E}">
        <p14:creationId xmlns:p14="http://schemas.microsoft.com/office/powerpoint/2010/main" val="9213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60C1679-621A-4892-BB4B-95E6E11DB2E9}"/>
              </a:ext>
            </a:extLst>
          </p:cNvPr>
          <p:cNvSpPr>
            <a:spLocks noGrp="1"/>
          </p:cNvSpPr>
          <p:nvPr>
            <p:ph type="title"/>
          </p:nvPr>
        </p:nvSpPr>
        <p:spPr>
          <a:xfrm>
            <a:off x="833002" y="365125"/>
            <a:ext cx="10520702" cy="1325563"/>
          </a:xfrm>
        </p:spPr>
        <p:txBody>
          <a:bodyPr>
            <a:normAutofit/>
          </a:bodyPr>
          <a:lstStyle/>
          <a:p>
            <a:r>
              <a:rPr lang="en-GB">
                <a:solidFill>
                  <a:srgbClr val="FFFFFF"/>
                </a:solidFill>
              </a:rPr>
              <a:t>Bibliography</a:t>
            </a:r>
          </a:p>
        </p:txBody>
      </p:sp>
      <p:sp>
        <p:nvSpPr>
          <p:cNvPr id="3" name="Content Placeholder 2">
            <a:extLst>
              <a:ext uri="{FF2B5EF4-FFF2-40B4-BE49-F238E27FC236}">
                <a16:creationId xmlns:a16="http://schemas.microsoft.com/office/drawing/2014/main" id="{A0AFF3F4-332C-4A23-95E7-5B8DAC28FD5F}"/>
              </a:ext>
            </a:extLst>
          </p:cNvPr>
          <p:cNvSpPr>
            <a:spLocks noGrp="1"/>
          </p:cNvSpPr>
          <p:nvPr>
            <p:ph idx="1"/>
          </p:nvPr>
        </p:nvSpPr>
        <p:spPr>
          <a:xfrm>
            <a:off x="838201" y="1425845"/>
            <a:ext cx="10515598" cy="4751118"/>
          </a:xfrm>
        </p:spPr>
        <p:txBody>
          <a:bodyPr>
            <a:normAutofit/>
          </a:bodyPr>
          <a:lstStyle/>
          <a:p>
            <a:pPr marL="0" indent="0">
              <a:buNone/>
            </a:pPr>
            <a:r>
              <a:rPr lang="en-GB" dirty="0">
                <a:solidFill>
                  <a:srgbClr val="FFFFFF"/>
                </a:solidFill>
              </a:rPr>
              <a:t>Jane Cartwright, ‘The Desire to Corrupt: Covent and Community in Medieval Wales’ in </a:t>
            </a:r>
            <a:r>
              <a:rPr lang="en-GB" i="1" dirty="0">
                <a:solidFill>
                  <a:srgbClr val="FFFFFF"/>
                </a:solidFill>
              </a:rPr>
              <a:t>Feminine Sanctity and Spirituality in Medieval Wales</a:t>
            </a:r>
            <a:r>
              <a:rPr lang="en-GB" dirty="0">
                <a:solidFill>
                  <a:srgbClr val="FFFFFF"/>
                </a:solidFill>
              </a:rPr>
              <a:t> (Cardiff: University of Wales Press, 2008), pp. 176-208</a:t>
            </a:r>
          </a:p>
          <a:p>
            <a:pPr marL="0" indent="0">
              <a:buNone/>
            </a:pPr>
            <a:r>
              <a:rPr lang="en-GB" dirty="0">
                <a:solidFill>
                  <a:srgbClr val="FFFFFF"/>
                </a:solidFill>
              </a:rPr>
              <a:t>(abbreviation FSSMW)</a:t>
            </a:r>
          </a:p>
          <a:p>
            <a:pPr marL="0" indent="0">
              <a:buNone/>
            </a:pPr>
            <a:r>
              <a:rPr lang="en-GB" dirty="0">
                <a:solidFill>
                  <a:srgbClr val="FFFFFF"/>
                </a:solidFill>
              </a:rPr>
              <a:t>Jane Cartwright, ‘Abbess Annes and the Ape’ in </a:t>
            </a:r>
            <a:r>
              <a:rPr lang="en-GB" i="1" dirty="0">
                <a:solidFill>
                  <a:srgbClr val="FFFFFF"/>
                </a:solidFill>
              </a:rPr>
              <a:t>Monastic Wales</a:t>
            </a:r>
            <a:r>
              <a:rPr lang="en-GB" dirty="0">
                <a:solidFill>
                  <a:srgbClr val="FFFFFF"/>
                </a:solidFill>
              </a:rPr>
              <a:t>, ed. Janet Burton and Karen Stöber (Cardiff: University of Wales Press, 2013), pp. 191-208.</a:t>
            </a:r>
          </a:p>
          <a:p>
            <a:pPr marL="0" indent="0">
              <a:buNone/>
            </a:pPr>
            <a:r>
              <a:rPr lang="en-GB" dirty="0">
                <a:solidFill>
                  <a:srgbClr val="FFFFFF"/>
                </a:solidFill>
              </a:rPr>
              <a:t>Helen Fulton, ‘Medieval Welsh Poems to Nuns’, </a:t>
            </a:r>
            <a:r>
              <a:rPr lang="en-GB" i="1" dirty="0">
                <a:solidFill>
                  <a:srgbClr val="FFFFFF"/>
                </a:solidFill>
              </a:rPr>
              <a:t>Cambridge Medieval Celtic Studies</a:t>
            </a:r>
            <a:r>
              <a:rPr lang="en-GB" dirty="0">
                <a:solidFill>
                  <a:srgbClr val="FFFFFF"/>
                </a:solidFill>
              </a:rPr>
              <a:t> 21 (1991): 87-112</a:t>
            </a:r>
          </a:p>
          <a:p>
            <a:endParaRPr lang="en-GB" sz="2000" dirty="0">
              <a:solidFill>
                <a:srgbClr val="FFFFFF"/>
              </a:solidFill>
            </a:endParaRPr>
          </a:p>
          <a:p>
            <a:endParaRPr lang="en-GB" sz="2000" dirty="0">
              <a:solidFill>
                <a:srgbClr val="FFFFFF"/>
              </a:solidFill>
            </a:endParaRPr>
          </a:p>
        </p:txBody>
      </p:sp>
    </p:spTree>
    <p:extLst>
      <p:ext uri="{BB962C8B-B14F-4D97-AF65-F5344CB8AC3E}">
        <p14:creationId xmlns:p14="http://schemas.microsoft.com/office/powerpoint/2010/main" val="354232809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1905</Words>
  <Application>Microsoft Office PowerPoint</Application>
  <PresentationFormat>Widescreen</PresentationFormat>
  <Paragraphs>90</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Prof. Jane Cartwright</vt:lpstr>
      <vt:lpstr>In 1999 Lawrence Butler in an article on ‘The Cistercians in Wales and Yorkshire’ noted that Wales and Yorkshire had a similar number of Cistercian houses for men, but chose not to explore the reasons why there were fewer nunneries in Wales than Yorkshire:</vt:lpstr>
      <vt:lpstr>Nunneries in Medieval Wales</vt:lpstr>
      <vt:lpstr>Gerald of Wales, Gemma Ecclesiastica, pp. 188-9</vt:lpstr>
      <vt:lpstr>Was there a nunnery at Llansanffraid?</vt:lpstr>
      <vt:lpstr>What’s your view?</vt:lpstr>
      <vt:lpstr>In 1404 Adam of Usk petitioned the pope requesting that indulgences be granted in order to attract alms at St Radegund’s chapel in the Benedictine priory of Usk</vt:lpstr>
      <vt:lpstr>Were the nunneries morally lax?</vt:lpstr>
      <vt:lpstr>Huw Cae Llwyd requests a pet ape from Sir William Herbert, earl of Pembroke, as a gift for Annes, abbess of Llanllŷr</vt:lpstr>
      <vt:lpstr>PowerPoint Presentation</vt:lpstr>
      <vt:lpstr>Another cywydd which belongs to the Dafydd ap Gwilym apocrypha attempts to persuade a female religious to give up her monastic lifestyle:</vt:lpstr>
      <vt:lpstr>PowerPoint Presentation</vt:lpstr>
      <vt:lpstr>Hywel Dafi (fl. C. 1450-1480) – spies a young woman through a key hole praying to the Virgin Mary</vt:lpstr>
      <vt:lpstr>Canu Mawl – Praise Poetry to Noblewomen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 Jane Cartwright</dc:title>
  <dc:creator>Jane Cartwright</dc:creator>
  <cp:lastModifiedBy>Jane Cartwright</cp:lastModifiedBy>
  <cp:revision>2</cp:revision>
  <dcterms:created xsi:type="dcterms:W3CDTF">2021-03-11T10:48:41Z</dcterms:created>
  <dcterms:modified xsi:type="dcterms:W3CDTF">2026-04-21T13:12:41Z</dcterms:modified>
</cp:coreProperties>
</file>