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73" r:id="rId3"/>
    <p:sldId id="274" r:id="rId4"/>
    <p:sldId id="270" r:id="rId5"/>
    <p:sldId id="275" r:id="rId6"/>
    <p:sldId id="257" r:id="rId7"/>
    <p:sldId id="271" r:id="rId8"/>
    <p:sldId id="258" r:id="rId9"/>
    <p:sldId id="263" r:id="rId10"/>
    <p:sldId id="260" r:id="rId11"/>
    <p:sldId id="262" r:id="rId12"/>
    <p:sldId id="259" r:id="rId13"/>
    <p:sldId id="264" r:id="rId14"/>
    <p:sldId id="278" r:id="rId15"/>
    <p:sldId id="265" r:id="rId16"/>
    <p:sldId id="277" r:id="rId17"/>
    <p:sldId id="279" r:id="rId18"/>
    <p:sldId id="261" r:id="rId19"/>
    <p:sldId id="268" r:id="rId20"/>
    <p:sldId id="269" r:id="rId21"/>
    <p:sldId id="280" r:id="rId22"/>
    <p:sldId id="281" r:id="rId23"/>
    <p:sldId id="282"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1AF989-FA87-4F29-8061-EFAF1BD60C2A}" v="6" dt="2025-05-01T15:58:02.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855" autoAdjust="0"/>
    <p:restoredTop sz="65738" autoAdjust="0"/>
  </p:normalViewPr>
  <p:slideViewPr>
    <p:cSldViewPr snapToGrid="0">
      <p:cViewPr varScale="1">
        <p:scale>
          <a:sx n="64" d="100"/>
          <a:sy n="64" d="100"/>
        </p:scale>
        <p:origin x="1710" y="28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1" d="100"/>
          <a:sy n="91" d="100"/>
        </p:scale>
        <p:origin x="376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771AF989-FA87-4F29-8061-EFAF1BD60C2A}"/>
    <pc:docChg chg="custSel addSld delSld modSld sldOrd">
      <pc:chgData name="Julie Thomas" userId="2af13b6d24d29b42" providerId="LiveId" clId="{771AF989-FA87-4F29-8061-EFAF1BD60C2A}" dt="2025-05-02T14:23:56.959" v="2633"/>
      <pc:docMkLst>
        <pc:docMk/>
      </pc:docMkLst>
      <pc:sldChg chg="modSp mod ord">
        <pc:chgData name="Julie Thomas" userId="2af13b6d24d29b42" providerId="LiveId" clId="{771AF989-FA87-4F29-8061-EFAF1BD60C2A}" dt="2025-05-02T14:22:43.571" v="2631"/>
        <pc:sldMkLst>
          <pc:docMk/>
          <pc:sldMk cId="3824304481" sldId="257"/>
        </pc:sldMkLst>
        <pc:spChg chg="mod">
          <ac:chgData name="Julie Thomas" userId="2af13b6d24d29b42" providerId="LiveId" clId="{771AF989-FA87-4F29-8061-EFAF1BD60C2A}" dt="2025-05-01T15:04:17.782" v="856" actId="113"/>
          <ac:spMkLst>
            <pc:docMk/>
            <pc:sldMk cId="3824304481" sldId="257"/>
            <ac:spMk id="2" creationId="{CFFE04A1-5728-46FC-839D-07E6260B9D6F}"/>
          </ac:spMkLst>
        </pc:spChg>
      </pc:sldChg>
      <pc:sldChg chg="modSp mod">
        <pc:chgData name="Julie Thomas" userId="2af13b6d24d29b42" providerId="LiveId" clId="{771AF989-FA87-4F29-8061-EFAF1BD60C2A}" dt="2025-05-01T15:04:29.793" v="857" actId="113"/>
        <pc:sldMkLst>
          <pc:docMk/>
          <pc:sldMk cId="3825844059" sldId="258"/>
        </pc:sldMkLst>
        <pc:spChg chg="mod">
          <ac:chgData name="Julie Thomas" userId="2af13b6d24d29b42" providerId="LiveId" clId="{771AF989-FA87-4F29-8061-EFAF1BD60C2A}" dt="2025-05-01T15:04:29.793" v="857" actId="113"/>
          <ac:spMkLst>
            <pc:docMk/>
            <pc:sldMk cId="3825844059" sldId="258"/>
            <ac:spMk id="2" creationId="{245B2554-D2F8-47D6-AD91-A6725373CD90}"/>
          </ac:spMkLst>
        </pc:spChg>
      </pc:sldChg>
      <pc:sldChg chg="modSp mod">
        <pc:chgData name="Julie Thomas" userId="2af13b6d24d29b42" providerId="LiveId" clId="{771AF989-FA87-4F29-8061-EFAF1BD60C2A}" dt="2025-05-01T15:04:54.496" v="860" actId="113"/>
        <pc:sldMkLst>
          <pc:docMk/>
          <pc:sldMk cId="793335077" sldId="259"/>
        </pc:sldMkLst>
        <pc:spChg chg="mod">
          <ac:chgData name="Julie Thomas" userId="2af13b6d24d29b42" providerId="LiveId" clId="{771AF989-FA87-4F29-8061-EFAF1BD60C2A}" dt="2025-05-01T15:04:54.496" v="860" actId="113"/>
          <ac:spMkLst>
            <pc:docMk/>
            <pc:sldMk cId="793335077" sldId="259"/>
            <ac:spMk id="2" creationId="{3B57583B-DB02-4675-8F47-28E99AD747BC}"/>
          </ac:spMkLst>
        </pc:spChg>
      </pc:sldChg>
      <pc:sldChg chg="modSp mod">
        <pc:chgData name="Julie Thomas" userId="2af13b6d24d29b42" providerId="LiveId" clId="{771AF989-FA87-4F29-8061-EFAF1BD60C2A}" dt="2025-05-01T15:04:35.972" v="858" actId="113"/>
        <pc:sldMkLst>
          <pc:docMk/>
          <pc:sldMk cId="1701967396" sldId="260"/>
        </pc:sldMkLst>
        <pc:spChg chg="mod">
          <ac:chgData name="Julie Thomas" userId="2af13b6d24d29b42" providerId="LiveId" clId="{771AF989-FA87-4F29-8061-EFAF1BD60C2A}" dt="2025-05-01T15:04:35.972" v="858" actId="113"/>
          <ac:spMkLst>
            <pc:docMk/>
            <pc:sldMk cId="1701967396" sldId="260"/>
            <ac:spMk id="2" creationId="{4E6222FA-4E84-42CF-BE80-6A0DD9992947}"/>
          </ac:spMkLst>
        </pc:spChg>
      </pc:sldChg>
      <pc:sldChg chg="modSp mod">
        <pc:chgData name="Julie Thomas" userId="2af13b6d24d29b42" providerId="LiveId" clId="{771AF989-FA87-4F29-8061-EFAF1BD60C2A}" dt="2025-05-01T15:58:12.364" v="1442" actId="20577"/>
        <pc:sldMkLst>
          <pc:docMk/>
          <pc:sldMk cId="2772251031" sldId="261"/>
        </pc:sldMkLst>
        <pc:spChg chg="mod">
          <ac:chgData name="Julie Thomas" userId="2af13b6d24d29b42" providerId="LiveId" clId="{771AF989-FA87-4F29-8061-EFAF1BD60C2A}" dt="2025-05-01T15:58:12.364" v="1442" actId="20577"/>
          <ac:spMkLst>
            <pc:docMk/>
            <pc:sldMk cId="2772251031" sldId="261"/>
            <ac:spMk id="2" creationId="{B0D78376-B140-4C76-8446-E371F90D7D4E}"/>
          </ac:spMkLst>
        </pc:spChg>
      </pc:sldChg>
      <pc:sldChg chg="modSp mod ord">
        <pc:chgData name="Julie Thomas" userId="2af13b6d24d29b42" providerId="LiveId" clId="{771AF989-FA87-4F29-8061-EFAF1BD60C2A}" dt="2025-05-01T15:04:47.299" v="859" actId="113"/>
        <pc:sldMkLst>
          <pc:docMk/>
          <pc:sldMk cId="2995813915" sldId="262"/>
        </pc:sldMkLst>
        <pc:spChg chg="mod">
          <ac:chgData name="Julie Thomas" userId="2af13b6d24d29b42" providerId="LiveId" clId="{771AF989-FA87-4F29-8061-EFAF1BD60C2A}" dt="2025-05-01T15:04:47.299" v="859" actId="113"/>
          <ac:spMkLst>
            <pc:docMk/>
            <pc:sldMk cId="2995813915" sldId="262"/>
            <ac:spMk id="2" creationId="{4378D13E-4DC4-4A41-8FBF-C8F3AE6B44F9}"/>
          </ac:spMkLst>
        </pc:spChg>
      </pc:sldChg>
      <pc:sldChg chg="modSp mod">
        <pc:chgData name="Julie Thomas" userId="2af13b6d24d29b42" providerId="LiveId" clId="{771AF989-FA87-4F29-8061-EFAF1BD60C2A}" dt="2025-05-01T15:04:59.495" v="861" actId="113"/>
        <pc:sldMkLst>
          <pc:docMk/>
          <pc:sldMk cId="651401259" sldId="264"/>
        </pc:sldMkLst>
        <pc:spChg chg="mod">
          <ac:chgData name="Julie Thomas" userId="2af13b6d24d29b42" providerId="LiveId" clId="{771AF989-FA87-4F29-8061-EFAF1BD60C2A}" dt="2025-05-01T15:04:59.495" v="861" actId="113"/>
          <ac:spMkLst>
            <pc:docMk/>
            <pc:sldMk cId="651401259" sldId="264"/>
            <ac:spMk id="2" creationId="{5475CF24-6E68-49D2-95BC-703C3C651C29}"/>
          </ac:spMkLst>
        </pc:spChg>
      </pc:sldChg>
      <pc:sldChg chg="modSp mod ord">
        <pc:chgData name="Julie Thomas" userId="2af13b6d24d29b42" providerId="LiveId" clId="{771AF989-FA87-4F29-8061-EFAF1BD60C2A}" dt="2025-05-01T15:27:09.392" v="1150"/>
        <pc:sldMkLst>
          <pc:docMk/>
          <pc:sldMk cId="2741011249" sldId="265"/>
        </pc:sldMkLst>
        <pc:spChg chg="mod">
          <ac:chgData name="Julie Thomas" userId="2af13b6d24d29b42" providerId="LiveId" clId="{771AF989-FA87-4F29-8061-EFAF1BD60C2A}" dt="2025-05-01T15:11:42.599" v="946" actId="20577"/>
          <ac:spMkLst>
            <pc:docMk/>
            <pc:sldMk cId="2741011249" sldId="265"/>
            <ac:spMk id="2" creationId="{334FC2B6-EB0A-4F28-BA14-2166173F968D}"/>
          </ac:spMkLst>
        </pc:spChg>
        <pc:spChg chg="mod">
          <ac:chgData name="Julie Thomas" userId="2af13b6d24d29b42" providerId="LiveId" clId="{771AF989-FA87-4F29-8061-EFAF1BD60C2A}" dt="2025-05-01T15:11:51.378" v="948" actId="27636"/>
          <ac:spMkLst>
            <pc:docMk/>
            <pc:sldMk cId="2741011249" sldId="265"/>
            <ac:spMk id="3" creationId="{AD6F242C-3706-4E9F-B6A4-7172C0DC72F0}"/>
          </ac:spMkLst>
        </pc:spChg>
      </pc:sldChg>
      <pc:sldChg chg="del">
        <pc:chgData name="Julie Thomas" userId="2af13b6d24d29b42" providerId="LiveId" clId="{771AF989-FA87-4F29-8061-EFAF1BD60C2A}" dt="2025-05-01T13:29:45.671" v="0" actId="2696"/>
        <pc:sldMkLst>
          <pc:docMk/>
          <pc:sldMk cId="2416556431" sldId="266"/>
        </pc:sldMkLst>
      </pc:sldChg>
      <pc:sldChg chg="modSp del mod">
        <pc:chgData name="Julie Thomas" userId="2af13b6d24d29b42" providerId="LiveId" clId="{771AF989-FA87-4F29-8061-EFAF1BD60C2A}" dt="2025-05-01T15:40:23.621" v="1437" actId="2696"/>
        <pc:sldMkLst>
          <pc:docMk/>
          <pc:sldMk cId="1595551338" sldId="267"/>
        </pc:sldMkLst>
        <pc:spChg chg="mod">
          <ac:chgData name="Julie Thomas" userId="2af13b6d24d29b42" providerId="LiveId" clId="{771AF989-FA87-4F29-8061-EFAF1BD60C2A}" dt="2025-05-01T15:05:09.636" v="863" actId="113"/>
          <ac:spMkLst>
            <pc:docMk/>
            <pc:sldMk cId="1595551338" sldId="267"/>
            <ac:spMk id="2" creationId="{2BC4B94E-1C8D-4D2B-A152-FD127C496EC2}"/>
          </ac:spMkLst>
        </pc:spChg>
      </pc:sldChg>
      <pc:sldChg chg="modSp mod ord">
        <pc:chgData name="Julie Thomas" userId="2af13b6d24d29b42" providerId="LiveId" clId="{771AF989-FA87-4F29-8061-EFAF1BD60C2A}" dt="2025-05-01T14:57:23.922" v="708" actId="113"/>
        <pc:sldMkLst>
          <pc:docMk/>
          <pc:sldMk cId="1717013502" sldId="270"/>
        </pc:sldMkLst>
        <pc:spChg chg="mod">
          <ac:chgData name="Julie Thomas" userId="2af13b6d24d29b42" providerId="LiveId" clId="{771AF989-FA87-4F29-8061-EFAF1BD60C2A}" dt="2025-05-01T14:57:23.922" v="708" actId="113"/>
          <ac:spMkLst>
            <pc:docMk/>
            <pc:sldMk cId="1717013502" sldId="270"/>
            <ac:spMk id="2" creationId="{431B772E-55E5-46D8-A154-D4FFAE4D49B4}"/>
          </ac:spMkLst>
        </pc:spChg>
      </pc:sldChg>
      <pc:sldChg chg="modSp mod">
        <pc:chgData name="Julie Thomas" userId="2af13b6d24d29b42" providerId="LiveId" clId="{771AF989-FA87-4F29-8061-EFAF1BD60C2A}" dt="2025-05-01T15:04:13.384" v="855" actId="113"/>
        <pc:sldMkLst>
          <pc:docMk/>
          <pc:sldMk cId="1497558779" sldId="271"/>
        </pc:sldMkLst>
        <pc:spChg chg="mod">
          <ac:chgData name="Julie Thomas" userId="2af13b6d24d29b42" providerId="LiveId" clId="{771AF989-FA87-4F29-8061-EFAF1BD60C2A}" dt="2025-05-01T15:04:13.384" v="855" actId="113"/>
          <ac:spMkLst>
            <pc:docMk/>
            <pc:sldMk cId="1497558779" sldId="271"/>
            <ac:spMk id="2" creationId="{D851FE29-41DE-43B4-B707-A52BBACA9249}"/>
          </ac:spMkLst>
        </pc:spChg>
      </pc:sldChg>
      <pc:sldChg chg="modSp new del mod ord">
        <pc:chgData name="Julie Thomas" userId="2af13b6d24d29b42" providerId="LiveId" clId="{771AF989-FA87-4F29-8061-EFAF1BD60C2A}" dt="2025-05-01T15:32:34.365" v="1329" actId="2696"/>
        <pc:sldMkLst>
          <pc:docMk/>
          <pc:sldMk cId="749196654" sldId="272"/>
        </pc:sldMkLst>
        <pc:spChg chg="mod">
          <ac:chgData name="Julie Thomas" userId="2af13b6d24d29b42" providerId="LiveId" clId="{771AF989-FA87-4F29-8061-EFAF1BD60C2A}" dt="2025-05-01T14:51:05.961" v="557" actId="27636"/>
          <ac:spMkLst>
            <pc:docMk/>
            <pc:sldMk cId="749196654" sldId="272"/>
            <ac:spMk id="2" creationId="{4C48F364-7B00-5BE5-FEB0-05925A7E0112}"/>
          </ac:spMkLst>
        </pc:spChg>
        <pc:spChg chg="mod">
          <ac:chgData name="Julie Thomas" userId="2af13b6d24d29b42" providerId="LiveId" clId="{771AF989-FA87-4F29-8061-EFAF1BD60C2A}" dt="2025-05-01T15:05:52.819" v="873" actId="114"/>
          <ac:spMkLst>
            <pc:docMk/>
            <pc:sldMk cId="749196654" sldId="272"/>
            <ac:spMk id="3" creationId="{55EACCCA-05F5-801A-A1C1-2523D669EB25}"/>
          </ac:spMkLst>
        </pc:spChg>
      </pc:sldChg>
      <pc:sldChg chg="modSp new mod">
        <pc:chgData name="Julie Thomas" userId="2af13b6d24d29b42" providerId="LiveId" clId="{771AF989-FA87-4F29-8061-EFAF1BD60C2A}" dt="2025-05-01T14:55:51.696" v="658" actId="20577"/>
        <pc:sldMkLst>
          <pc:docMk/>
          <pc:sldMk cId="894314824" sldId="273"/>
        </pc:sldMkLst>
        <pc:spChg chg="mod">
          <ac:chgData name="Julie Thomas" userId="2af13b6d24d29b42" providerId="LiveId" clId="{771AF989-FA87-4F29-8061-EFAF1BD60C2A}" dt="2025-05-01T14:55:51.696" v="658" actId="20577"/>
          <ac:spMkLst>
            <pc:docMk/>
            <pc:sldMk cId="894314824" sldId="273"/>
            <ac:spMk id="2" creationId="{6EC51E03-684D-C7B8-2965-675E76A60823}"/>
          </ac:spMkLst>
        </pc:spChg>
        <pc:spChg chg="mod">
          <ac:chgData name="Julie Thomas" userId="2af13b6d24d29b42" providerId="LiveId" clId="{771AF989-FA87-4F29-8061-EFAF1BD60C2A}" dt="2025-05-01T14:55:48.185" v="642" actId="122"/>
          <ac:spMkLst>
            <pc:docMk/>
            <pc:sldMk cId="894314824" sldId="273"/>
            <ac:spMk id="3" creationId="{BD336518-F9A0-FFFF-6B66-91E0BAAC7C30}"/>
          </ac:spMkLst>
        </pc:spChg>
      </pc:sldChg>
      <pc:sldChg chg="modSp new mod">
        <pc:chgData name="Julie Thomas" userId="2af13b6d24d29b42" providerId="LiveId" clId="{771AF989-FA87-4F29-8061-EFAF1BD60C2A}" dt="2025-05-01T14:57:06.998" v="705" actId="14100"/>
        <pc:sldMkLst>
          <pc:docMk/>
          <pc:sldMk cId="91693407" sldId="274"/>
        </pc:sldMkLst>
        <pc:spChg chg="mod">
          <ac:chgData name="Julie Thomas" userId="2af13b6d24d29b42" providerId="LiveId" clId="{771AF989-FA87-4F29-8061-EFAF1BD60C2A}" dt="2025-05-01T14:57:06.998" v="705" actId="14100"/>
          <ac:spMkLst>
            <pc:docMk/>
            <pc:sldMk cId="91693407" sldId="274"/>
            <ac:spMk id="2" creationId="{F7ED9348-59A3-715F-B388-9A8D3806844E}"/>
          </ac:spMkLst>
        </pc:spChg>
        <pc:spChg chg="mod">
          <ac:chgData name="Julie Thomas" userId="2af13b6d24d29b42" providerId="LiveId" clId="{771AF989-FA87-4F29-8061-EFAF1BD60C2A}" dt="2025-05-01T14:57:03.756" v="704" actId="27636"/>
          <ac:spMkLst>
            <pc:docMk/>
            <pc:sldMk cId="91693407" sldId="274"/>
            <ac:spMk id="3" creationId="{23C2F0D7-57EB-1BB3-72AF-4040D5C3CD90}"/>
          </ac:spMkLst>
        </pc:spChg>
      </pc:sldChg>
      <pc:sldChg chg="modSp new mod">
        <pc:chgData name="Julie Thomas" userId="2af13b6d24d29b42" providerId="LiveId" clId="{771AF989-FA87-4F29-8061-EFAF1BD60C2A}" dt="2025-05-01T15:00:47.822" v="854" actId="20577"/>
        <pc:sldMkLst>
          <pc:docMk/>
          <pc:sldMk cId="4204423448" sldId="275"/>
        </pc:sldMkLst>
        <pc:spChg chg="mod">
          <ac:chgData name="Julie Thomas" userId="2af13b6d24d29b42" providerId="LiveId" clId="{771AF989-FA87-4F29-8061-EFAF1BD60C2A}" dt="2025-05-01T14:58:12.413" v="728" actId="113"/>
          <ac:spMkLst>
            <pc:docMk/>
            <pc:sldMk cId="4204423448" sldId="275"/>
            <ac:spMk id="2" creationId="{9940D11E-4BCD-9407-CF3F-ECF6F5772B24}"/>
          </ac:spMkLst>
        </pc:spChg>
        <pc:spChg chg="mod">
          <ac:chgData name="Julie Thomas" userId="2af13b6d24d29b42" providerId="LiveId" clId="{771AF989-FA87-4F29-8061-EFAF1BD60C2A}" dt="2025-05-01T15:00:47.822" v="854" actId="20577"/>
          <ac:spMkLst>
            <pc:docMk/>
            <pc:sldMk cId="4204423448" sldId="275"/>
            <ac:spMk id="3" creationId="{8E4D4FD0-DF16-A6BD-11B7-B807D47AA6AF}"/>
          </ac:spMkLst>
        </pc:spChg>
      </pc:sldChg>
      <pc:sldChg chg="modSp new mod ord">
        <pc:chgData name="Julie Thomas" userId="2af13b6d24d29b42" providerId="LiveId" clId="{771AF989-FA87-4F29-8061-EFAF1BD60C2A}" dt="2025-05-02T14:23:56.959" v="2633"/>
        <pc:sldMkLst>
          <pc:docMk/>
          <pc:sldMk cId="1174929226" sldId="276"/>
        </pc:sldMkLst>
        <pc:spChg chg="mod">
          <ac:chgData name="Julie Thomas" userId="2af13b6d24d29b42" providerId="LiveId" clId="{771AF989-FA87-4F29-8061-EFAF1BD60C2A}" dt="2025-05-01T15:09:00.789" v="884" actId="113"/>
          <ac:spMkLst>
            <pc:docMk/>
            <pc:sldMk cId="1174929226" sldId="276"/>
            <ac:spMk id="2" creationId="{B22EEF1D-412F-0899-1562-BD0D3C870C3C}"/>
          </ac:spMkLst>
        </pc:spChg>
        <pc:spChg chg="mod">
          <ac:chgData name="Julie Thomas" userId="2af13b6d24d29b42" providerId="LiveId" clId="{771AF989-FA87-4F29-8061-EFAF1BD60C2A}" dt="2025-05-01T15:58:02.234" v="1440" actId="20577"/>
          <ac:spMkLst>
            <pc:docMk/>
            <pc:sldMk cId="1174929226" sldId="276"/>
            <ac:spMk id="3" creationId="{4DA7F98A-DB6F-1DFC-49DA-A810DE7BD8D0}"/>
          </ac:spMkLst>
        </pc:spChg>
      </pc:sldChg>
      <pc:sldChg chg="addSp modSp new mod">
        <pc:chgData name="Julie Thomas" userId="2af13b6d24d29b42" providerId="LiveId" clId="{771AF989-FA87-4F29-8061-EFAF1BD60C2A}" dt="2025-05-01T15:38:47.096" v="1436" actId="208"/>
        <pc:sldMkLst>
          <pc:docMk/>
          <pc:sldMk cId="3325838350" sldId="277"/>
        </pc:sldMkLst>
        <pc:spChg chg="mod">
          <ac:chgData name="Julie Thomas" userId="2af13b6d24d29b42" providerId="LiveId" clId="{771AF989-FA87-4F29-8061-EFAF1BD60C2A}" dt="2025-05-01T15:13:39.916" v="981" actId="27636"/>
          <ac:spMkLst>
            <pc:docMk/>
            <pc:sldMk cId="3325838350" sldId="277"/>
            <ac:spMk id="2" creationId="{BF9FF73F-4A80-7286-45A8-1DE41D99AB06}"/>
          </ac:spMkLst>
        </pc:spChg>
        <pc:spChg chg="mod">
          <ac:chgData name="Julie Thomas" userId="2af13b6d24d29b42" providerId="LiveId" clId="{771AF989-FA87-4F29-8061-EFAF1BD60C2A}" dt="2025-05-01T15:14:05.278" v="985" actId="20577"/>
          <ac:spMkLst>
            <pc:docMk/>
            <pc:sldMk cId="3325838350" sldId="277"/>
            <ac:spMk id="3" creationId="{14C3C08D-1F20-DD4A-836C-785BB93CC244}"/>
          </ac:spMkLst>
        </pc:spChg>
        <pc:spChg chg="add mod">
          <ac:chgData name="Julie Thomas" userId="2af13b6d24d29b42" providerId="LiveId" clId="{771AF989-FA87-4F29-8061-EFAF1BD60C2A}" dt="2025-05-01T15:24:46.964" v="1125" actId="208"/>
          <ac:spMkLst>
            <pc:docMk/>
            <pc:sldMk cId="3325838350" sldId="277"/>
            <ac:spMk id="4" creationId="{E2F28EA3-FA44-F5D1-E1C6-58065511CE3F}"/>
          </ac:spMkLst>
        </pc:spChg>
        <pc:spChg chg="add mod">
          <ac:chgData name="Julie Thomas" userId="2af13b6d24d29b42" providerId="LiveId" clId="{771AF989-FA87-4F29-8061-EFAF1BD60C2A}" dt="2025-05-01T15:38:47.096" v="1436" actId="208"/>
          <ac:spMkLst>
            <pc:docMk/>
            <pc:sldMk cId="3325838350" sldId="277"/>
            <ac:spMk id="5" creationId="{74ACDE9B-076D-337B-5F82-1278F3689B3B}"/>
          </ac:spMkLst>
        </pc:spChg>
      </pc:sldChg>
      <pc:sldChg chg="addSp modSp new mod ord modClrScheme chgLayout">
        <pc:chgData name="Julie Thomas" userId="2af13b6d24d29b42" providerId="LiveId" clId="{771AF989-FA87-4F29-8061-EFAF1BD60C2A}" dt="2025-05-01T15:27:20.275" v="1153"/>
        <pc:sldMkLst>
          <pc:docMk/>
          <pc:sldMk cId="280475279" sldId="278"/>
        </pc:sldMkLst>
        <pc:spChg chg="add mod">
          <ac:chgData name="Julie Thomas" userId="2af13b6d24d29b42" providerId="LiveId" clId="{771AF989-FA87-4F29-8061-EFAF1BD60C2A}" dt="2025-05-01T15:27:14.748" v="1151" actId="113"/>
          <ac:spMkLst>
            <pc:docMk/>
            <pc:sldMk cId="280475279" sldId="278"/>
            <ac:spMk id="8" creationId="{6CCC36A6-E54C-DA86-7FA0-CA1FCAF8C2A5}"/>
          </ac:spMkLst>
        </pc:spChg>
        <pc:picChg chg="add mod">
          <ac:chgData name="Julie Thomas" userId="2af13b6d24d29b42" providerId="LiveId" clId="{771AF989-FA87-4F29-8061-EFAF1BD60C2A}" dt="2025-05-01T15:26:48.430" v="1128" actId="26606"/>
          <ac:picMkLst>
            <pc:docMk/>
            <pc:sldMk cId="280475279" sldId="278"/>
            <ac:picMk id="3" creationId="{D88C8CD6-E993-84BF-21B7-C7B2AFBCB7DD}"/>
          </ac:picMkLst>
        </pc:picChg>
      </pc:sldChg>
      <pc:sldChg chg="modSp new mod">
        <pc:chgData name="Julie Thomas" userId="2af13b6d24d29b42" providerId="LiveId" clId="{771AF989-FA87-4F29-8061-EFAF1BD60C2A}" dt="2025-05-01T15:34:38.966" v="1432" actId="114"/>
        <pc:sldMkLst>
          <pc:docMk/>
          <pc:sldMk cId="1990672962" sldId="279"/>
        </pc:sldMkLst>
        <pc:spChg chg="mod">
          <ac:chgData name="Julie Thomas" userId="2af13b6d24d29b42" providerId="LiveId" clId="{771AF989-FA87-4F29-8061-EFAF1BD60C2A}" dt="2025-05-01T15:28:54.853" v="1163" actId="113"/>
          <ac:spMkLst>
            <pc:docMk/>
            <pc:sldMk cId="1990672962" sldId="279"/>
            <ac:spMk id="2" creationId="{41F42463-040D-3DE0-9956-116388D31134}"/>
          </ac:spMkLst>
        </pc:spChg>
        <pc:spChg chg="mod">
          <ac:chgData name="Julie Thomas" userId="2af13b6d24d29b42" providerId="LiveId" clId="{771AF989-FA87-4F29-8061-EFAF1BD60C2A}" dt="2025-05-01T15:34:38.966" v="1432" actId="114"/>
          <ac:spMkLst>
            <pc:docMk/>
            <pc:sldMk cId="1990672962" sldId="279"/>
            <ac:spMk id="3" creationId="{E941F61B-8DF0-F018-1183-52F1AD6D88F3}"/>
          </ac:spMkLst>
        </pc:spChg>
      </pc:sldChg>
      <pc:sldChg chg="modSp new mod">
        <pc:chgData name="Julie Thomas" userId="2af13b6d24d29b42" providerId="LiveId" clId="{771AF989-FA87-4F29-8061-EFAF1BD60C2A}" dt="2025-05-01T16:06:15.448" v="1517" actId="27636"/>
        <pc:sldMkLst>
          <pc:docMk/>
          <pc:sldMk cId="3595434149" sldId="280"/>
        </pc:sldMkLst>
        <pc:spChg chg="mod">
          <ac:chgData name="Julie Thomas" userId="2af13b6d24d29b42" providerId="LiveId" clId="{771AF989-FA87-4F29-8061-EFAF1BD60C2A}" dt="2025-05-01T16:06:15.448" v="1517" actId="27636"/>
          <ac:spMkLst>
            <pc:docMk/>
            <pc:sldMk cId="3595434149" sldId="280"/>
            <ac:spMk id="2" creationId="{59C43754-B832-CF4B-A631-2191794CE9DE}"/>
          </ac:spMkLst>
        </pc:spChg>
        <pc:spChg chg="mod">
          <ac:chgData name="Julie Thomas" userId="2af13b6d24d29b42" providerId="LiveId" clId="{771AF989-FA87-4F29-8061-EFAF1BD60C2A}" dt="2025-05-01T16:06:11.533" v="1515" actId="14100"/>
          <ac:spMkLst>
            <pc:docMk/>
            <pc:sldMk cId="3595434149" sldId="280"/>
            <ac:spMk id="3" creationId="{BE7C46A1-8642-F7CB-63DB-92C428DBFB0D}"/>
          </ac:spMkLst>
        </pc:spChg>
      </pc:sldChg>
      <pc:sldChg chg="modSp new mod">
        <pc:chgData name="Julie Thomas" userId="2af13b6d24d29b42" providerId="LiveId" clId="{771AF989-FA87-4F29-8061-EFAF1BD60C2A}" dt="2025-05-02T14:19:54.628" v="2629" actId="20577"/>
        <pc:sldMkLst>
          <pc:docMk/>
          <pc:sldMk cId="3199679706" sldId="281"/>
        </pc:sldMkLst>
        <pc:spChg chg="mod">
          <ac:chgData name="Julie Thomas" userId="2af13b6d24d29b42" providerId="LiveId" clId="{771AF989-FA87-4F29-8061-EFAF1BD60C2A}" dt="2025-05-02T14:19:45.451" v="2627" actId="1076"/>
          <ac:spMkLst>
            <pc:docMk/>
            <pc:sldMk cId="3199679706" sldId="281"/>
            <ac:spMk id="2" creationId="{5813F9BE-FCE0-AC7B-0C07-85A03951820D}"/>
          </ac:spMkLst>
        </pc:spChg>
        <pc:spChg chg="mod">
          <ac:chgData name="Julie Thomas" userId="2af13b6d24d29b42" providerId="LiveId" clId="{771AF989-FA87-4F29-8061-EFAF1BD60C2A}" dt="2025-05-02T14:19:54.628" v="2629" actId="20577"/>
          <ac:spMkLst>
            <pc:docMk/>
            <pc:sldMk cId="3199679706" sldId="281"/>
            <ac:spMk id="3" creationId="{C373393D-C55B-8784-0DCA-1FF208CEA98D}"/>
          </ac:spMkLst>
        </pc:spChg>
      </pc:sldChg>
      <pc:sldChg chg="modSp new mod">
        <pc:chgData name="Julie Thomas" userId="2af13b6d24d29b42" providerId="LiveId" clId="{771AF989-FA87-4F29-8061-EFAF1BD60C2A}" dt="2025-05-02T14:19:07.384" v="2621" actId="20577"/>
        <pc:sldMkLst>
          <pc:docMk/>
          <pc:sldMk cId="1302489369" sldId="282"/>
        </pc:sldMkLst>
        <pc:spChg chg="mod">
          <ac:chgData name="Julie Thomas" userId="2af13b6d24d29b42" providerId="LiveId" clId="{771AF989-FA87-4F29-8061-EFAF1BD60C2A}" dt="2025-05-02T14:13:40.404" v="2467" actId="27636"/>
          <ac:spMkLst>
            <pc:docMk/>
            <pc:sldMk cId="1302489369" sldId="282"/>
            <ac:spMk id="2" creationId="{AFB20F61-1753-0877-EB4C-AD3DD137C676}"/>
          </ac:spMkLst>
        </pc:spChg>
        <pc:spChg chg="mod">
          <ac:chgData name="Julie Thomas" userId="2af13b6d24d29b42" providerId="LiveId" clId="{771AF989-FA87-4F29-8061-EFAF1BD60C2A}" dt="2025-05-02T14:19:07.384" v="2621" actId="20577"/>
          <ac:spMkLst>
            <pc:docMk/>
            <pc:sldMk cId="1302489369" sldId="282"/>
            <ac:spMk id="3" creationId="{2410EB83-7C0F-467E-087A-F6C5565974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B0D809-840F-477A-8DD4-29A337AB3AC7}"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3100-EF03-4D3D-9A51-F7975E82378D}" type="slidenum">
              <a:rPr lang="en-GB" smtClean="0"/>
              <a:t>‹#›</a:t>
            </a:fld>
            <a:endParaRPr lang="en-GB"/>
          </a:p>
        </p:txBody>
      </p:sp>
    </p:spTree>
    <p:extLst>
      <p:ext uri="{BB962C8B-B14F-4D97-AF65-F5344CB8AC3E}">
        <p14:creationId xmlns:p14="http://schemas.microsoft.com/office/powerpoint/2010/main" val="98678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760950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 – Your ability to learn</a:t>
            </a:r>
          </a:p>
          <a:p>
            <a:r>
              <a:rPr lang="en-GB" dirty="0"/>
              <a:t>EQ – Emotional intelligence</a:t>
            </a:r>
          </a:p>
          <a:p>
            <a:r>
              <a:rPr lang="en-GB" dirty="0"/>
              <a:t>PQ – Your ability to act politically and use resources for yourself and your organisation’s advantage. </a:t>
            </a:r>
          </a:p>
          <a:p>
            <a:endParaRPr lang="en-GB" dirty="0"/>
          </a:p>
          <a:p>
            <a:r>
              <a:rPr lang="en-GB" dirty="0"/>
              <a:t>One such author that discusses this – Jo Owen ‘How to Manage’. </a:t>
            </a:r>
          </a:p>
        </p:txBody>
      </p:sp>
      <p:sp>
        <p:nvSpPr>
          <p:cNvPr id="4" name="Slide Number Placeholder 3"/>
          <p:cNvSpPr>
            <a:spLocks noGrp="1"/>
          </p:cNvSpPr>
          <p:nvPr>
            <p:ph type="sldNum" sz="quarter" idx="5"/>
          </p:nvPr>
        </p:nvSpPr>
        <p:spPr/>
        <p:txBody>
          <a:bodyPr/>
          <a:lstStyle/>
          <a:p>
            <a:fld id="{8C483100-EF03-4D3D-9A51-F7975E82378D}" type="slidenum">
              <a:rPr lang="en-GB" smtClean="0"/>
              <a:t>8</a:t>
            </a:fld>
            <a:endParaRPr lang="en-GB"/>
          </a:p>
        </p:txBody>
      </p:sp>
    </p:spTree>
    <p:extLst>
      <p:ext uri="{BB962C8B-B14F-4D97-AF65-F5344CB8AC3E}">
        <p14:creationId xmlns:p14="http://schemas.microsoft.com/office/powerpoint/2010/main" val="1459092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 that EI is the foundation for these skills?</a:t>
            </a:r>
          </a:p>
          <a:p>
            <a:endParaRPr lang="en-GB" dirty="0"/>
          </a:p>
          <a:p>
            <a:r>
              <a:rPr lang="en-GB" dirty="0"/>
              <a:t>Self-management and relationship management are key. </a:t>
            </a:r>
          </a:p>
        </p:txBody>
      </p:sp>
      <p:sp>
        <p:nvSpPr>
          <p:cNvPr id="4" name="Slide Number Placeholder 3"/>
          <p:cNvSpPr>
            <a:spLocks noGrp="1"/>
          </p:cNvSpPr>
          <p:nvPr>
            <p:ph type="sldNum" sz="quarter" idx="5"/>
          </p:nvPr>
        </p:nvSpPr>
        <p:spPr/>
        <p:txBody>
          <a:bodyPr/>
          <a:lstStyle/>
          <a:p>
            <a:fld id="{8C483100-EF03-4D3D-9A51-F7975E82378D}" type="slidenum">
              <a:rPr lang="en-GB" smtClean="0"/>
              <a:t>9</a:t>
            </a:fld>
            <a:endParaRPr lang="en-GB"/>
          </a:p>
        </p:txBody>
      </p:sp>
    </p:spTree>
    <p:extLst>
      <p:ext uri="{BB962C8B-B14F-4D97-AF65-F5344CB8AC3E}">
        <p14:creationId xmlns:p14="http://schemas.microsoft.com/office/powerpoint/2010/main" val="2116639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between EI and mental health/well-being.</a:t>
            </a:r>
          </a:p>
          <a:p>
            <a:endParaRPr lang="en-GB" dirty="0"/>
          </a:p>
          <a:p>
            <a:r>
              <a:rPr lang="en-GB" dirty="0"/>
              <a:t>Good EI skills help you manage your response to stress. </a:t>
            </a:r>
          </a:p>
        </p:txBody>
      </p:sp>
      <p:sp>
        <p:nvSpPr>
          <p:cNvPr id="4" name="Slide Number Placeholder 3"/>
          <p:cNvSpPr>
            <a:spLocks noGrp="1"/>
          </p:cNvSpPr>
          <p:nvPr>
            <p:ph type="sldNum" sz="quarter" idx="5"/>
          </p:nvPr>
        </p:nvSpPr>
        <p:spPr/>
        <p:txBody>
          <a:bodyPr/>
          <a:lstStyle/>
          <a:p>
            <a:fld id="{8C483100-EF03-4D3D-9A51-F7975E82378D}" type="slidenum">
              <a:rPr lang="en-GB" smtClean="0"/>
              <a:t>12</a:t>
            </a:fld>
            <a:endParaRPr lang="en-GB"/>
          </a:p>
        </p:txBody>
      </p:sp>
    </p:spTree>
    <p:extLst>
      <p:ext uri="{BB962C8B-B14F-4D97-AF65-F5344CB8AC3E}">
        <p14:creationId xmlns:p14="http://schemas.microsoft.com/office/powerpoint/2010/main" val="2255988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14</a:t>
            </a:fld>
            <a:endParaRPr lang="en-GB"/>
          </a:p>
        </p:txBody>
      </p:sp>
    </p:spTree>
    <p:extLst>
      <p:ext uri="{BB962C8B-B14F-4D97-AF65-F5344CB8AC3E}">
        <p14:creationId xmlns:p14="http://schemas.microsoft.com/office/powerpoint/2010/main" val="309937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16</a:t>
            </a:fld>
            <a:endParaRPr lang="en-GB"/>
          </a:p>
        </p:txBody>
      </p:sp>
    </p:spTree>
    <p:extLst>
      <p:ext uri="{BB962C8B-B14F-4D97-AF65-F5344CB8AC3E}">
        <p14:creationId xmlns:p14="http://schemas.microsoft.com/office/powerpoint/2010/main" val="347699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17</a:t>
            </a:fld>
            <a:endParaRPr lang="en-GB"/>
          </a:p>
        </p:txBody>
      </p:sp>
    </p:spTree>
    <p:extLst>
      <p:ext uri="{BB962C8B-B14F-4D97-AF65-F5344CB8AC3E}">
        <p14:creationId xmlns:p14="http://schemas.microsoft.com/office/powerpoint/2010/main" val="292508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787009"/>
          </a:xfrm>
        </p:spPr>
        <p:txBody>
          <a:bodyPr/>
          <a:lstStyle/>
          <a:p>
            <a:r>
              <a:rPr lang="en-GB" dirty="0"/>
              <a:t>Extract from Bradberry (2017) - Emotional intelligence is made up of four core skills that pair up under two primary competencies: personal competence and social competence.</a:t>
            </a:r>
          </a:p>
          <a:p>
            <a:endParaRPr lang="en-GB" dirty="0"/>
          </a:p>
          <a:p>
            <a:r>
              <a:rPr lang="en-GB" b="1" dirty="0"/>
              <a:t>Personal competence</a:t>
            </a:r>
            <a:r>
              <a:rPr lang="en-GB" dirty="0"/>
              <a:t> comprises your self-awareness and self-management skills, which focus more on you individually than on your interactions with other people. Personal competence is your ability to stay aware of your emotions and manage your behaviour and tendencies.</a:t>
            </a:r>
          </a:p>
          <a:p>
            <a:r>
              <a:rPr lang="en-GB" b="1" dirty="0"/>
              <a:t>- Self-Awareness</a:t>
            </a:r>
            <a:r>
              <a:rPr lang="en-GB" dirty="0"/>
              <a:t> is your ability to accurately perceive your emotions and stay aware of them as they happen.</a:t>
            </a:r>
          </a:p>
          <a:p>
            <a:r>
              <a:rPr lang="en-GB" b="1" dirty="0"/>
              <a:t>- Self-Management</a:t>
            </a:r>
            <a:r>
              <a:rPr lang="en-GB" dirty="0"/>
              <a:t> is your ability to use awareness of your emotions to stay flexible and positively direct your behaviour.</a:t>
            </a:r>
          </a:p>
          <a:p>
            <a:endParaRPr lang="en-GB" b="1" dirty="0"/>
          </a:p>
          <a:p>
            <a:r>
              <a:rPr lang="en-GB" b="1" dirty="0"/>
              <a:t>Social competence</a:t>
            </a:r>
            <a:r>
              <a:rPr lang="en-GB" dirty="0"/>
              <a:t> is made up of your social awareness and relationship management skills; social competence is your ability to understand other people’s moods, behaviour, and motives in order to respond effectively and improve the quality of your relationships.</a:t>
            </a:r>
          </a:p>
          <a:p>
            <a:r>
              <a:rPr lang="en-GB" b="1" dirty="0"/>
              <a:t>- Social Awareness</a:t>
            </a:r>
            <a:r>
              <a:rPr lang="en-GB" dirty="0"/>
              <a:t> is your ability to accurately pick up on emotions in other people and understand what is really going on.</a:t>
            </a:r>
          </a:p>
          <a:p>
            <a:r>
              <a:rPr lang="en-GB" b="1" dirty="0"/>
              <a:t>- Relationship Management</a:t>
            </a:r>
            <a:r>
              <a:rPr lang="en-GB" dirty="0"/>
              <a:t> is your ability to use awareness of your emotions and the others’ emotions to manage interactions successfully.</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18</a:t>
            </a:fld>
            <a:endParaRPr lang="en-GB"/>
          </a:p>
        </p:txBody>
      </p:sp>
    </p:spTree>
    <p:extLst>
      <p:ext uri="{BB962C8B-B14F-4D97-AF65-F5344CB8AC3E}">
        <p14:creationId xmlns:p14="http://schemas.microsoft.com/office/powerpoint/2010/main" val="7729697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matrix, the capacities are broken down into:</a:t>
            </a:r>
          </a:p>
          <a:p>
            <a:r>
              <a:rPr lang="en-GB" dirty="0"/>
              <a:t>Self-reflection.</a:t>
            </a:r>
          </a:p>
          <a:p>
            <a:r>
              <a:rPr lang="en-GB" dirty="0"/>
              <a:t>Self-regulation/self-soothing.</a:t>
            </a:r>
          </a:p>
          <a:p>
            <a:r>
              <a:rPr lang="en-GB" dirty="0"/>
              <a:t>Empathy.</a:t>
            </a:r>
          </a:p>
          <a:p>
            <a:r>
              <a:rPr lang="en-GB" dirty="0"/>
              <a:t> </a:t>
            </a:r>
          </a:p>
          <a:p>
            <a:r>
              <a:rPr lang="en-GB" dirty="0"/>
              <a:t>Competencies are broken down into:</a:t>
            </a:r>
          </a:p>
          <a:p>
            <a:r>
              <a:rPr lang="en-GB" dirty="0"/>
              <a:t>Emotional self-awareness.</a:t>
            </a:r>
          </a:p>
          <a:p>
            <a:r>
              <a:rPr lang="en-GB" dirty="0"/>
              <a:t>Accurate self-assessment.</a:t>
            </a:r>
          </a:p>
          <a:p>
            <a:r>
              <a:rPr lang="en-GB" dirty="0"/>
              <a:t>Self-control.</a:t>
            </a:r>
          </a:p>
          <a:p>
            <a:r>
              <a:rPr lang="en-GB" dirty="0"/>
              <a:t>Innovativeness.</a:t>
            </a:r>
          </a:p>
          <a:p>
            <a:r>
              <a:rPr lang="en-GB" dirty="0"/>
              <a:t>Adaptability.</a:t>
            </a:r>
          </a:p>
          <a:p>
            <a:r>
              <a:rPr lang="en-GB" dirty="0"/>
              <a:t>Resilience.</a:t>
            </a:r>
          </a:p>
          <a:p>
            <a:r>
              <a:rPr lang="en-GB" dirty="0"/>
              <a:t>Trustworthiness.</a:t>
            </a:r>
          </a:p>
          <a:p>
            <a:r>
              <a:rPr lang="en-GB" dirty="0"/>
              <a:t>Conscientiousness.</a:t>
            </a:r>
          </a:p>
          <a:p>
            <a:r>
              <a:rPr lang="en-GB" dirty="0"/>
              <a:t>Accurate self-assessment.</a:t>
            </a:r>
          </a:p>
          <a:p>
            <a:r>
              <a:rPr lang="en-GB" dirty="0"/>
              <a:t>Developing others.</a:t>
            </a:r>
          </a:p>
          <a:p>
            <a:r>
              <a:rPr lang="en-GB" dirty="0"/>
              <a:t>Political awareness.</a:t>
            </a:r>
          </a:p>
          <a:p>
            <a:r>
              <a:rPr lang="en-GB" dirty="0"/>
              <a:t>Conflict management.</a:t>
            </a:r>
          </a:p>
          <a:p>
            <a:r>
              <a:rPr lang="en-GB" dirty="0"/>
              <a:t>Building team bonds.</a:t>
            </a:r>
          </a:p>
          <a:p>
            <a:r>
              <a:rPr lang="en-GB" dirty="0"/>
              <a:t>Leadership.</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20</a:t>
            </a:fld>
            <a:endParaRPr lang="en-GB"/>
          </a:p>
        </p:txBody>
      </p:sp>
    </p:spTree>
    <p:extLst>
      <p:ext uri="{BB962C8B-B14F-4D97-AF65-F5344CB8AC3E}">
        <p14:creationId xmlns:p14="http://schemas.microsoft.com/office/powerpoint/2010/main" val="503328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22</a:t>
            </a:fld>
            <a:endParaRPr lang="en-GB"/>
          </a:p>
        </p:txBody>
      </p:sp>
    </p:spTree>
    <p:extLst>
      <p:ext uri="{BB962C8B-B14F-4D97-AF65-F5344CB8AC3E}">
        <p14:creationId xmlns:p14="http://schemas.microsoft.com/office/powerpoint/2010/main" val="6653586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23</a:t>
            </a:fld>
            <a:endParaRPr lang="en-GB"/>
          </a:p>
        </p:txBody>
      </p:sp>
    </p:spTree>
    <p:extLst>
      <p:ext uri="{BB962C8B-B14F-4D97-AF65-F5344CB8AC3E}">
        <p14:creationId xmlns:p14="http://schemas.microsoft.com/office/powerpoint/2010/main" val="11288557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24</a:t>
            </a:fld>
            <a:endParaRPr lang="en-GB"/>
          </a:p>
        </p:txBody>
      </p:sp>
    </p:spTree>
    <p:extLst>
      <p:ext uri="{BB962C8B-B14F-4D97-AF65-F5344CB8AC3E}">
        <p14:creationId xmlns:p14="http://schemas.microsoft.com/office/powerpoint/2010/main" val="40040747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14863DF-57BA-43CA-85C0-699446D04BBB}" type="datetimeFigureOut">
              <a:rPr lang="en-GB" smtClean="0"/>
              <a:t>02/05/2025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4292719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02/05/2025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80414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4863DF-57BA-43CA-85C0-699446D04BBB}" type="datetimeFigureOut">
              <a:rPr lang="en-GB" smtClean="0"/>
              <a:t>02/05/2025</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693142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4863DF-57BA-43CA-85C0-699446D04BBB}" type="datetimeFigureOut">
              <a:rPr lang="en-GB" smtClean="0"/>
              <a:t>02/05/2025</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31040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4863DF-57BA-43CA-85C0-699446D04BBB}" type="datetimeFigureOut">
              <a:rPr lang="en-GB" smtClean="0"/>
              <a:t>02/05/2025</a:t>
            </a:fld>
            <a:endParaRPr lang="en-GB"/>
          </a:p>
        </p:txBody>
      </p:sp>
      <p:sp>
        <p:nvSpPr>
          <p:cNvPr id="9" name="Slide Number Placeholder 8"/>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193707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4863DF-57BA-43CA-85C0-699446D04BBB}" type="datetimeFigureOut">
              <a:rPr lang="en-GB" smtClean="0"/>
              <a:t>02/05/2025</a:t>
            </a:fld>
            <a:endParaRPr lang="en-GB"/>
          </a:p>
        </p:txBody>
      </p:sp>
      <p:sp>
        <p:nvSpPr>
          <p:cNvPr id="5" name="Slide Number Placeholder 4"/>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1425001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863DF-57BA-43CA-85C0-699446D04BBB}" type="datetimeFigureOut">
              <a:rPr lang="en-GB" smtClean="0"/>
              <a:t>02/05/2025</a:t>
            </a:fld>
            <a:endParaRPr lang="en-GB"/>
          </a:p>
        </p:txBody>
      </p:sp>
      <p:sp>
        <p:nvSpPr>
          <p:cNvPr id="4" name="Slide Number Placeholder 3"/>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14225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02/05/2025</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247357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4863DF-57BA-43CA-85C0-699446D04BBB}" type="datetimeFigureOut">
              <a:rPr lang="en-GB" smtClean="0"/>
              <a:t>02/05/2025</a:t>
            </a:fld>
            <a:endParaRPr lang="en-GB"/>
          </a:p>
        </p:txBody>
      </p:sp>
      <p:sp>
        <p:nvSpPr>
          <p:cNvPr id="7" name="Slide Number Placeholder 6"/>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887572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02/05/2025</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33464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4863DF-57BA-43CA-85C0-699446D04BBB}" type="datetimeFigureOut">
              <a:rPr lang="en-GB" smtClean="0"/>
              <a:t>02/05/2025</a:t>
            </a:fld>
            <a:endParaRPr lang="en-GB"/>
          </a:p>
        </p:txBody>
      </p:sp>
      <p:sp>
        <p:nvSpPr>
          <p:cNvPr id="6" name="Slide Number Placeholder 5"/>
          <p:cNvSpPr>
            <a:spLocks noGrp="1"/>
          </p:cNvSpPr>
          <p:nvPr>
            <p:ph type="sldNum" sz="quarter" idx="12"/>
          </p:nvPr>
        </p:nvSpPr>
        <p:spPr/>
        <p:txBody>
          <a:bodyPr/>
          <a:lstStyle/>
          <a:p>
            <a:fld id="{95F546DC-190E-49D8-88E8-8327BC439FD5}" type="slidenum">
              <a:rPr lang="en-GB" smtClean="0"/>
              <a:t>‹#›</a:t>
            </a:fld>
            <a:endParaRPr lang="en-GB"/>
          </a:p>
        </p:txBody>
      </p:sp>
    </p:spTree>
    <p:extLst>
      <p:ext uri="{BB962C8B-B14F-4D97-AF65-F5344CB8AC3E}">
        <p14:creationId xmlns:p14="http://schemas.microsoft.com/office/powerpoint/2010/main" val="248703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14863DF-57BA-43CA-85C0-699446D04BBB}" type="datetimeFigureOut">
              <a:rPr lang="en-GB" smtClean="0"/>
              <a:t>02/05/2025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5F546DC-190E-49D8-88E8-8327BC439FD5}" type="slidenum">
              <a:rPr lang="en-GB" smtClean="0"/>
              <a:t>‹#›</a:t>
            </a:fld>
            <a:endParaRPr lang="en-GB"/>
          </a:p>
        </p:txBody>
      </p:sp>
    </p:spTree>
    <p:extLst>
      <p:ext uri="{BB962C8B-B14F-4D97-AF65-F5344CB8AC3E}">
        <p14:creationId xmlns:p14="http://schemas.microsoft.com/office/powerpoint/2010/main" val="2016206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greatergood.berkeley.edu/quizzes/ei_quiz"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anielgolemanemotionalintelligence.com/ei-overview-the-four-domains-and-twelve-competenc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rchatterjee.com/bitesize-reduce-stress-improve-your-sleep-transform-your-life-3-questions-to-ask-yourself-each-evening-dr-rangan-chatterje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danielgoleman.info/"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talentsmarteq.com/articles/" TargetMode="External"/><Relationship Id="rId4" Type="http://schemas.openxmlformats.org/officeDocument/2006/relationships/hyperlink" Target="https://danielgolemanemotionalintelligence.com/ei-overview-the-four-domains-and-twelve-competenc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8E73-0309-4552-AE1C-CE8A6E1A94ED}"/>
              </a:ext>
            </a:extLst>
          </p:cNvPr>
          <p:cNvSpPr>
            <a:spLocks noGrp="1"/>
          </p:cNvSpPr>
          <p:nvPr>
            <p:ph type="ctrTitle"/>
          </p:nvPr>
        </p:nvSpPr>
        <p:spPr>
          <a:xfrm>
            <a:off x="1301842" y="1360785"/>
            <a:ext cx="10363200" cy="1470025"/>
          </a:xfrm>
        </p:spPr>
        <p:txBody>
          <a:bodyPr/>
          <a:lstStyle/>
          <a:p>
            <a:r>
              <a:rPr lang="en-GB" dirty="0"/>
              <a:t>Emotional Intelligence - Introduction</a:t>
            </a:r>
          </a:p>
        </p:txBody>
      </p:sp>
      <p:sp>
        <p:nvSpPr>
          <p:cNvPr id="3" name="Subtitle 2">
            <a:extLst>
              <a:ext uri="{FF2B5EF4-FFF2-40B4-BE49-F238E27FC236}">
                <a16:creationId xmlns:a16="http://schemas.microsoft.com/office/drawing/2014/main" id="{A9791DC8-B1D7-49AC-8778-BF3C3D4BBFBE}"/>
              </a:ext>
            </a:extLst>
          </p:cNvPr>
          <p:cNvSpPr>
            <a:spLocks noGrp="1"/>
          </p:cNvSpPr>
          <p:nvPr>
            <p:ph type="subTitle" idx="1"/>
          </p:nvPr>
        </p:nvSpPr>
        <p:spPr>
          <a:xfrm>
            <a:off x="2216242" y="2994601"/>
            <a:ext cx="8534400" cy="1752600"/>
          </a:xfrm>
        </p:spPr>
        <p:txBody>
          <a:bodyPr/>
          <a:lstStyle/>
          <a:p>
            <a:r>
              <a:rPr lang="en-GB" dirty="0"/>
              <a:t>Julie Thomas</a:t>
            </a:r>
          </a:p>
          <a:p>
            <a:r>
              <a:rPr lang="en-GB" dirty="0"/>
              <a:t>Week 1</a:t>
            </a:r>
          </a:p>
        </p:txBody>
      </p:sp>
    </p:spTree>
    <p:extLst>
      <p:ext uri="{BB962C8B-B14F-4D97-AF65-F5344CB8AC3E}">
        <p14:creationId xmlns:p14="http://schemas.microsoft.com/office/powerpoint/2010/main" val="38121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51E03-684D-C7B8-2965-675E76A60823}"/>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BD336518-F9A0-FFFF-6B66-91E0BAAC7C30}"/>
              </a:ext>
            </a:extLst>
          </p:cNvPr>
          <p:cNvSpPr>
            <a:spLocks noGrp="1"/>
          </p:cNvSpPr>
          <p:nvPr>
            <p:ph idx="1"/>
          </p:nvPr>
        </p:nvSpPr>
        <p:spPr/>
        <p:txBody>
          <a:bodyPr/>
          <a:lstStyle/>
          <a:p>
            <a:pPr marL="0" indent="0" algn="ctr">
              <a:buNone/>
            </a:pPr>
            <a:r>
              <a:rPr lang="en-GB" dirty="0"/>
              <a:t>To develop students’ systematic understanding of the importance of emotional intelligence in the workplace and the relationship between emotional intelligence, effective management and business advantage. </a:t>
            </a:r>
          </a:p>
        </p:txBody>
      </p:sp>
    </p:spTree>
    <p:extLst>
      <p:ext uri="{BB962C8B-B14F-4D97-AF65-F5344CB8AC3E}">
        <p14:creationId xmlns:p14="http://schemas.microsoft.com/office/powerpoint/2010/main" val="894314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9348-59A3-715F-B388-9A8D3806844E}"/>
              </a:ext>
            </a:extLst>
          </p:cNvPr>
          <p:cNvSpPr>
            <a:spLocks noGrp="1"/>
          </p:cNvSpPr>
          <p:nvPr>
            <p:ph type="title"/>
          </p:nvPr>
        </p:nvSpPr>
        <p:spPr>
          <a:xfrm>
            <a:off x="609600" y="274638"/>
            <a:ext cx="10972800" cy="947061"/>
          </a:xfrm>
        </p:spPr>
        <p:txBody>
          <a:bodyPr/>
          <a:lstStyle/>
          <a:p>
            <a:r>
              <a:rPr lang="en-GB" b="1" dirty="0"/>
              <a:t>Module Objectives</a:t>
            </a:r>
          </a:p>
        </p:txBody>
      </p:sp>
      <p:sp>
        <p:nvSpPr>
          <p:cNvPr id="3" name="Content Placeholder 2">
            <a:extLst>
              <a:ext uri="{FF2B5EF4-FFF2-40B4-BE49-F238E27FC236}">
                <a16:creationId xmlns:a16="http://schemas.microsoft.com/office/drawing/2014/main" id="{23C2F0D7-57EB-1BB3-72AF-4040D5C3CD90}"/>
              </a:ext>
            </a:extLst>
          </p:cNvPr>
          <p:cNvSpPr>
            <a:spLocks noGrp="1"/>
          </p:cNvSpPr>
          <p:nvPr>
            <p:ph idx="1"/>
          </p:nvPr>
        </p:nvSpPr>
        <p:spPr>
          <a:xfrm>
            <a:off x="609600" y="1417638"/>
            <a:ext cx="10972800" cy="4218663"/>
          </a:xfrm>
        </p:spPr>
        <p:txBody>
          <a:bodyPr>
            <a:normAutofit fontScale="85000" lnSpcReduction="20000"/>
          </a:bodyPr>
          <a:lstStyle/>
          <a:p>
            <a:pPr marL="0" indent="0">
              <a:buNone/>
            </a:pPr>
            <a:r>
              <a:rPr lang="en-GB" dirty="0"/>
              <a:t>Upon the successful completion of this module, the student should be able to: </a:t>
            </a:r>
          </a:p>
          <a:p>
            <a:pPr marL="0" indent="0">
              <a:buNone/>
            </a:pPr>
            <a:r>
              <a:rPr lang="en-GB" dirty="0"/>
              <a:t>• explore concepts of emotional intelligence and its relevance to the workplace; </a:t>
            </a:r>
          </a:p>
          <a:p>
            <a:pPr marL="0" indent="0">
              <a:buNone/>
            </a:pPr>
            <a:r>
              <a:rPr lang="en-GB" dirty="0"/>
              <a:t>• demonstrate systematic understanding and application of emotional intelligence frameworks; </a:t>
            </a:r>
          </a:p>
          <a:p>
            <a:pPr marL="0" indent="0">
              <a:buNone/>
            </a:pPr>
            <a:r>
              <a:rPr lang="en-GB" dirty="0"/>
              <a:t>• critically appraise the importance of emotional intelligence and mindfulness in the workplace. </a:t>
            </a:r>
          </a:p>
          <a:p>
            <a:pPr marL="0" indent="0">
              <a:buNone/>
            </a:pPr>
            <a:r>
              <a:rPr lang="en-GB" dirty="0"/>
              <a:t>• critically evaluate the links between emotional intelligence, compassionate management, wellbeing and organisational performance.</a:t>
            </a:r>
          </a:p>
        </p:txBody>
      </p:sp>
    </p:spTree>
    <p:extLst>
      <p:ext uri="{BB962C8B-B14F-4D97-AF65-F5344CB8AC3E}">
        <p14:creationId xmlns:p14="http://schemas.microsoft.com/office/powerpoint/2010/main" val="91693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772E-55E5-46D8-A154-D4FFAE4D49B4}"/>
              </a:ext>
            </a:extLst>
          </p:cNvPr>
          <p:cNvSpPr>
            <a:spLocks noGrp="1"/>
          </p:cNvSpPr>
          <p:nvPr>
            <p:ph type="title"/>
          </p:nvPr>
        </p:nvSpPr>
        <p:spPr/>
        <p:txBody>
          <a:bodyPr/>
          <a:lstStyle/>
          <a:p>
            <a:r>
              <a:rPr lang="en-GB" b="1" dirty="0"/>
              <a:t>Learning Objectives for Today</a:t>
            </a:r>
          </a:p>
        </p:txBody>
      </p:sp>
      <p:sp>
        <p:nvSpPr>
          <p:cNvPr id="3" name="Content Placeholder 2">
            <a:extLst>
              <a:ext uri="{FF2B5EF4-FFF2-40B4-BE49-F238E27FC236}">
                <a16:creationId xmlns:a16="http://schemas.microsoft.com/office/drawing/2014/main" id="{D8704788-0F79-45F2-9596-71F32722A918}"/>
              </a:ext>
            </a:extLst>
          </p:cNvPr>
          <p:cNvSpPr>
            <a:spLocks noGrp="1"/>
          </p:cNvSpPr>
          <p:nvPr>
            <p:ph idx="1"/>
          </p:nvPr>
        </p:nvSpPr>
        <p:spPr/>
        <p:txBody>
          <a:bodyPr/>
          <a:lstStyle/>
          <a:p>
            <a:r>
              <a:rPr lang="en-GB" dirty="0"/>
              <a:t>To understand the meaning of emotional intelligence</a:t>
            </a:r>
          </a:p>
          <a:p>
            <a:r>
              <a:rPr lang="en-GB" dirty="0"/>
              <a:t>To understand the link between EI and performance</a:t>
            </a:r>
          </a:p>
          <a:p>
            <a:r>
              <a:rPr lang="en-GB" dirty="0"/>
              <a:t>To understand the link between EI and positive mental health</a:t>
            </a:r>
          </a:p>
          <a:p>
            <a:r>
              <a:rPr lang="en-GB" dirty="0"/>
              <a:t>To recognise thought leaders in the subject and associated frameworks</a:t>
            </a:r>
          </a:p>
        </p:txBody>
      </p:sp>
    </p:spTree>
    <p:extLst>
      <p:ext uri="{BB962C8B-B14F-4D97-AF65-F5344CB8AC3E}">
        <p14:creationId xmlns:p14="http://schemas.microsoft.com/office/powerpoint/2010/main" val="1717013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D11E-4BCD-9407-CF3F-ECF6F5772B24}"/>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8E4D4FD0-DF16-A6BD-11B7-B807D47AA6AF}"/>
              </a:ext>
            </a:extLst>
          </p:cNvPr>
          <p:cNvSpPr>
            <a:spLocks noGrp="1"/>
          </p:cNvSpPr>
          <p:nvPr>
            <p:ph idx="1"/>
          </p:nvPr>
        </p:nvSpPr>
        <p:spPr/>
        <p:txBody>
          <a:bodyPr>
            <a:normAutofit/>
          </a:bodyPr>
          <a:lstStyle/>
          <a:p>
            <a:r>
              <a:rPr lang="en-GB" sz="4000" dirty="0"/>
              <a:t>Academic poster plus video presentation – 50% (due 13</a:t>
            </a:r>
            <a:r>
              <a:rPr lang="en-GB" sz="4000" baseline="30000" dirty="0"/>
              <a:t>th</a:t>
            </a:r>
            <a:r>
              <a:rPr lang="en-GB" sz="4000" dirty="0"/>
              <a:t> June)</a:t>
            </a:r>
          </a:p>
          <a:p>
            <a:r>
              <a:rPr lang="en-GB" sz="4000" dirty="0"/>
              <a:t>Written report – 2500 words – 50% (due 4</a:t>
            </a:r>
            <a:r>
              <a:rPr lang="en-GB" sz="4000" baseline="30000" dirty="0"/>
              <a:t>th</a:t>
            </a:r>
            <a:r>
              <a:rPr lang="en-GB" sz="4000" dirty="0"/>
              <a:t> July)</a:t>
            </a:r>
          </a:p>
        </p:txBody>
      </p:sp>
    </p:spTree>
    <p:extLst>
      <p:ext uri="{BB962C8B-B14F-4D97-AF65-F5344CB8AC3E}">
        <p14:creationId xmlns:p14="http://schemas.microsoft.com/office/powerpoint/2010/main" val="4204423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p:txBody>
          <a:bodyPr/>
          <a:lstStyle/>
          <a:p>
            <a:r>
              <a:rPr lang="en-GB" b="1" dirty="0"/>
              <a:t>Definition</a:t>
            </a:r>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p:txBody>
          <a:bodyPr>
            <a:normAutofit fontScale="850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r>
              <a:rPr lang="en-GB" dirty="0"/>
              <a:t>Decades of research now point to emotional intelligence as the critical factor that sets star performers apart from the rest of the pack. It is an essential trait for managers and leaders. </a:t>
            </a:r>
          </a:p>
          <a:p>
            <a:endParaRPr lang="en-GB" dirty="0"/>
          </a:p>
          <a:p>
            <a:r>
              <a:rPr lang="en-GB" dirty="0"/>
              <a:t>Good news – you can increase your level of emotional intelligence with practise. </a:t>
            </a:r>
          </a:p>
        </p:txBody>
      </p:sp>
    </p:spTree>
    <p:extLst>
      <p:ext uri="{BB962C8B-B14F-4D97-AF65-F5344CB8AC3E}">
        <p14:creationId xmlns:p14="http://schemas.microsoft.com/office/powerpoint/2010/main" val="3824304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FE29-41DE-43B4-B707-A52BBACA9249}"/>
              </a:ext>
            </a:extLst>
          </p:cNvPr>
          <p:cNvSpPr>
            <a:spLocks noGrp="1"/>
          </p:cNvSpPr>
          <p:nvPr>
            <p:ph type="title"/>
          </p:nvPr>
        </p:nvSpPr>
        <p:spPr/>
        <p:txBody>
          <a:bodyPr/>
          <a:lstStyle/>
          <a:p>
            <a:r>
              <a:rPr lang="en-GB" b="1" dirty="0"/>
              <a:t>Quiz</a:t>
            </a:r>
          </a:p>
        </p:txBody>
      </p:sp>
      <p:sp>
        <p:nvSpPr>
          <p:cNvPr id="3" name="Content Placeholder 2">
            <a:extLst>
              <a:ext uri="{FF2B5EF4-FFF2-40B4-BE49-F238E27FC236}">
                <a16:creationId xmlns:a16="http://schemas.microsoft.com/office/drawing/2014/main" id="{065CA6BB-2F72-4033-A08D-A47CB96F785B}"/>
              </a:ext>
            </a:extLst>
          </p:cNvPr>
          <p:cNvSpPr>
            <a:spLocks noGrp="1"/>
          </p:cNvSpPr>
          <p:nvPr>
            <p:ph idx="1"/>
          </p:nvPr>
        </p:nvSpPr>
        <p:spPr/>
        <p:txBody>
          <a:bodyPr/>
          <a:lstStyle/>
          <a:p>
            <a:r>
              <a:rPr lang="en-GB" dirty="0">
                <a:hlinkClick r:id="rId2"/>
              </a:rPr>
              <a:t>https://greatergood.berkeley.edu/quizzes/ei_quiz</a:t>
            </a:r>
            <a:endParaRPr lang="en-GB" dirty="0"/>
          </a:p>
          <a:p>
            <a:endParaRPr lang="en-GB" dirty="0"/>
          </a:p>
          <a:p>
            <a:r>
              <a:rPr lang="en-GB" dirty="0"/>
              <a:t>Let’s do this together!</a:t>
            </a:r>
          </a:p>
        </p:txBody>
      </p:sp>
    </p:spTree>
    <p:extLst>
      <p:ext uri="{BB962C8B-B14F-4D97-AF65-F5344CB8AC3E}">
        <p14:creationId xmlns:p14="http://schemas.microsoft.com/office/powerpoint/2010/main" val="1497558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B2554-D2F8-47D6-AD91-A6725373CD90}"/>
              </a:ext>
            </a:extLst>
          </p:cNvPr>
          <p:cNvSpPr>
            <a:spLocks noGrp="1"/>
          </p:cNvSpPr>
          <p:nvPr>
            <p:ph type="title"/>
          </p:nvPr>
        </p:nvSpPr>
        <p:spPr/>
        <p:txBody>
          <a:bodyPr/>
          <a:lstStyle/>
          <a:p>
            <a:r>
              <a:rPr lang="en-GB" b="1" dirty="0"/>
              <a:t>What managers need</a:t>
            </a:r>
          </a:p>
        </p:txBody>
      </p:sp>
      <p:sp>
        <p:nvSpPr>
          <p:cNvPr id="3" name="Content Placeholder 2">
            <a:extLst>
              <a:ext uri="{FF2B5EF4-FFF2-40B4-BE49-F238E27FC236}">
                <a16:creationId xmlns:a16="http://schemas.microsoft.com/office/drawing/2014/main" id="{EAE8409D-ED03-48F1-85C5-D5C337008663}"/>
              </a:ext>
            </a:extLst>
          </p:cNvPr>
          <p:cNvSpPr>
            <a:spLocks noGrp="1"/>
          </p:cNvSpPr>
          <p:nvPr>
            <p:ph idx="1"/>
          </p:nvPr>
        </p:nvSpPr>
        <p:spPr/>
        <p:txBody>
          <a:bodyPr/>
          <a:lstStyle/>
          <a:p>
            <a:endParaRPr lang="en-GB" dirty="0"/>
          </a:p>
        </p:txBody>
      </p:sp>
      <p:sp>
        <p:nvSpPr>
          <p:cNvPr id="4" name="Flowchart: Connector 3">
            <a:extLst>
              <a:ext uri="{FF2B5EF4-FFF2-40B4-BE49-F238E27FC236}">
                <a16:creationId xmlns:a16="http://schemas.microsoft.com/office/drawing/2014/main" id="{E932B831-D293-4FEC-946C-BE60D4BD5822}"/>
              </a:ext>
            </a:extLst>
          </p:cNvPr>
          <p:cNvSpPr/>
          <p:nvPr/>
        </p:nvSpPr>
        <p:spPr>
          <a:xfrm>
            <a:off x="4232082" y="2241045"/>
            <a:ext cx="1486894"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5F7587B-8276-4280-9EF3-D38073721673}"/>
              </a:ext>
            </a:extLst>
          </p:cNvPr>
          <p:cNvSpPr txBox="1"/>
          <p:nvPr/>
        </p:nvSpPr>
        <p:spPr>
          <a:xfrm>
            <a:off x="4572000" y="2532186"/>
            <a:ext cx="866692" cy="769441"/>
          </a:xfrm>
          <a:prstGeom prst="rect">
            <a:avLst/>
          </a:prstGeom>
          <a:noFill/>
        </p:spPr>
        <p:txBody>
          <a:bodyPr wrap="square" rtlCol="0">
            <a:spAutoFit/>
          </a:bodyPr>
          <a:lstStyle/>
          <a:p>
            <a:r>
              <a:rPr lang="en-GB" sz="4400" dirty="0"/>
              <a:t>IQ</a:t>
            </a:r>
          </a:p>
        </p:txBody>
      </p:sp>
      <p:sp>
        <p:nvSpPr>
          <p:cNvPr id="6" name="Flowchart: Connector 5">
            <a:extLst>
              <a:ext uri="{FF2B5EF4-FFF2-40B4-BE49-F238E27FC236}">
                <a16:creationId xmlns:a16="http://schemas.microsoft.com/office/drawing/2014/main" id="{7DECB9A0-5012-4A08-9C82-E4156FFF0EC7}"/>
              </a:ext>
            </a:extLst>
          </p:cNvPr>
          <p:cNvSpPr/>
          <p:nvPr/>
        </p:nvSpPr>
        <p:spPr>
          <a:xfrm>
            <a:off x="5510254" y="2241045"/>
            <a:ext cx="1359672" cy="135172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Connector 6">
            <a:extLst>
              <a:ext uri="{FF2B5EF4-FFF2-40B4-BE49-F238E27FC236}">
                <a16:creationId xmlns:a16="http://schemas.microsoft.com/office/drawing/2014/main" id="{32601517-4E43-4996-9B2F-1E580CB81CFE}"/>
              </a:ext>
            </a:extLst>
          </p:cNvPr>
          <p:cNvSpPr/>
          <p:nvPr/>
        </p:nvSpPr>
        <p:spPr>
          <a:xfrm>
            <a:off x="4933784" y="3186333"/>
            <a:ext cx="1359673" cy="135172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66F668B-FFD8-4779-AD40-C26A051CE360}"/>
              </a:ext>
            </a:extLst>
          </p:cNvPr>
          <p:cNvSpPr txBox="1"/>
          <p:nvPr/>
        </p:nvSpPr>
        <p:spPr>
          <a:xfrm>
            <a:off x="5780598" y="2532185"/>
            <a:ext cx="946205" cy="769441"/>
          </a:xfrm>
          <a:prstGeom prst="rect">
            <a:avLst/>
          </a:prstGeom>
          <a:noFill/>
        </p:spPr>
        <p:txBody>
          <a:bodyPr wrap="square" rtlCol="0">
            <a:spAutoFit/>
          </a:bodyPr>
          <a:lstStyle/>
          <a:p>
            <a:r>
              <a:rPr lang="en-GB" sz="4400" dirty="0"/>
              <a:t>EQ</a:t>
            </a:r>
          </a:p>
        </p:txBody>
      </p:sp>
      <p:sp>
        <p:nvSpPr>
          <p:cNvPr id="9" name="TextBox 8">
            <a:extLst>
              <a:ext uri="{FF2B5EF4-FFF2-40B4-BE49-F238E27FC236}">
                <a16:creationId xmlns:a16="http://schemas.microsoft.com/office/drawing/2014/main" id="{8EE3BF09-C439-48B7-97C6-09399D9094E4}"/>
              </a:ext>
            </a:extLst>
          </p:cNvPr>
          <p:cNvSpPr txBox="1"/>
          <p:nvPr/>
        </p:nvSpPr>
        <p:spPr>
          <a:xfrm>
            <a:off x="5196179" y="3477472"/>
            <a:ext cx="978009" cy="769441"/>
          </a:xfrm>
          <a:prstGeom prst="rect">
            <a:avLst/>
          </a:prstGeom>
          <a:noFill/>
        </p:spPr>
        <p:txBody>
          <a:bodyPr wrap="square" rtlCol="0">
            <a:spAutoFit/>
          </a:bodyPr>
          <a:lstStyle/>
          <a:p>
            <a:r>
              <a:rPr lang="en-GB" sz="4400" dirty="0"/>
              <a:t>PQ</a:t>
            </a:r>
          </a:p>
        </p:txBody>
      </p:sp>
    </p:spTree>
    <p:extLst>
      <p:ext uri="{BB962C8B-B14F-4D97-AF65-F5344CB8AC3E}">
        <p14:creationId xmlns:p14="http://schemas.microsoft.com/office/powerpoint/2010/main" val="3825844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E4A818-39CE-424A-912F-226C5A24F9B5}"/>
              </a:ext>
            </a:extLst>
          </p:cNvPr>
          <p:cNvPicPr>
            <a:picLocks noChangeAspect="1"/>
          </p:cNvPicPr>
          <p:nvPr/>
        </p:nvPicPr>
        <p:blipFill>
          <a:blip r:embed="rId3"/>
          <a:stretch>
            <a:fillRect/>
          </a:stretch>
        </p:blipFill>
        <p:spPr>
          <a:xfrm>
            <a:off x="3194242" y="249382"/>
            <a:ext cx="6496242" cy="6608618"/>
          </a:xfrm>
          <a:prstGeom prst="rect">
            <a:avLst/>
          </a:prstGeom>
        </p:spPr>
      </p:pic>
    </p:spTree>
    <p:extLst>
      <p:ext uri="{BB962C8B-B14F-4D97-AF65-F5344CB8AC3E}">
        <p14:creationId xmlns:p14="http://schemas.microsoft.com/office/powerpoint/2010/main" val="80192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609600" y="102637"/>
            <a:ext cx="10972800" cy="569167"/>
          </a:xfrm>
        </p:spPr>
        <p:txBody>
          <a:bodyPr>
            <a:normAutofit fontScale="90000"/>
          </a:bodyPr>
          <a:lstStyle/>
          <a:p>
            <a:r>
              <a:rPr lang="en-GB" b="1" dirty="0"/>
              <a:t>The link between EI and Performance</a:t>
            </a:r>
          </a:p>
        </p:txBody>
      </p:sp>
      <p:sp>
        <p:nvSpPr>
          <p:cNvPr id="3" name="Content Placeholder 2">
            <a:extLst>
              <a:ext uri="{FF2B5EF4-FFF2-40B4-BE49-F238E27FC236}">
                <a16:creationId xmlns:a16="http://schemas.microsoft.com/office/drawing/2014/main" id="{BB40C023-4CB6-4110-9B13-3E418E333C8A}"/>
              </a:ext>
            </a:extLst>
          </p:cNvPr>
          <p:cNvSpPr>
            <a:spLocks noGrp="1"/>
          </p:cNvSpPr>
          <p:nvPr>
            <p:ph idx="1"/>
          </p:nvPr>
        </p:nvSpPr>
        <p:spPr>
          <a:xfrm>
            <a:off x="699796" y="793102"/>
            <a:ext cx="10882604" cy="4724131"/>
          </a:xfrm>
        </p:spPr>
        <p:txBody>
          <a:bodyPr/>
          <a:lstStyle/>
          <a:p>
            <a:pPr marL="0" indent="0">
              <a:buNone/>
            </a:pPr>
            <a:r>
              <a:rPr lang="en-GB" sz="2000" dirty="0"/>
              <a:t>EI is a strong predictor of performance, according to some studies (</a:t>
            </a:r>
            <a:r>
              <a:rPr lang="en-GB" sz="2000" dirty="0" err="1"/>
              <a:t>TalentSmart</a:t>
            </a:r>
            <a:r>
              <a:rPr lang="en-GB" sz="2000" dirty="0"/>
              <a:t>, 2020). </a:t>
            </a:r>
          </a:p>
          <a:p>
            <a:endParaRPr lang="en-GB" dirty="0"/>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2"/>
          <a:stretch>
            <a:fillRect/>
          </a:stretch>
        </p:blipFill>
        <p:spPr>
          <a:xfrm>
            <a:off x="1776412" y="1600201"/>
            <a:ext cx="8639175" cy="4067175"/>
          </a:xfrm>
          <a:prstGeom prst="rect">
            <a:avLst/>
          </a:prstGeom>
        </p:spPr>
      </p:pic>
    </p:spTree>
    <p:extLst>
      <p:ext uri="{BB962C8B-B14F-4D97-AF65-F5344CB8AC3E}">
        <p14:creationId xmlns:p14="http://schemas.microsoft.com/office/powerpoint/2010/main" val="170196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93964" y="152400"/>
            <a:ext cx="11790218" cy="1265238"/>
          </a:xfrm>
        </p:spPr>
        <p:txBody>
          <a:bodyPr>
            <a:normAutofit/>
          </a:bodyPr>
          <a:lstStyle/>
          <a:p>
            <a:r>
              <a:rPr lang="en-GB" sz="3600" b="1" dirty="0"/>
              <a:t>Organisational Benefits of EI Training (</a:t>
            </a:r>
            <a:r>
              <a:rPr lang="en-GB" sz="3600" b="1" dirty="0" err="1"/>
              <a:t>TalentSmart</a:t>
            </a:r>
            <a:r>
              <a:rPr lang="en-GB" sz="3600" b="1" dirty="0"/>
              <a:t>, 2016)</a:t>
            </a:r>
          </a:p>
        </p:txBody>
      </p: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609600" y="1417638"/>
            <a:ext cx="10972800" cy="4099595"/>
          </a:xfrm>
        </p:spPr>
        <p:txBody>
          <a:bodyPr>
            <a:normAutofit fontScale="70000" lnSpcReduction="20000"/>
          </a:bodyPr>
          <a:lstStyle/>
          <a:p>
            <a:pPr marL="0" indent="0">
              <a:buNone/>
            </a:pPr>
            <a:r>
              <a:rPr lang="en-GB" dirty="0"/>
              <a:t>Improvements in:</a:t>
            </a:r>
          </a:p>
          <a:p>
            <a:pPr marL="0" indent="0">
              <a:buNone/>
            </a:pPr>
            <a:r>
              <a:rPr lang="en-GB" dirty="0"/>
              <a:t>Ability to handle conflict</a:t>
            </a:r>
          </a:p>
          <a:p>
            <a:pPr marL="0" indent="0">
              <a:buNone/>
            </a:pPr>
            <a:r>
              <a:rPr lang="en-GB" dirty="0"/>
              <a:t>Ability to deal with change</a:t>
            </a:r>
          </a:p>
          <a:p>
            <a:pPr marL="0" indent="0">
              <a:buNone/>
            </a:pPr>
            <a:r>
              <a:rPr lang="en-GB" dirty="0"/>
              <a:t>Ability to communicate clearly and effectively</a:t>
            </a:r>
          </a:p>
          <a:p>
            <a:pPr marL="0" indent="0">
              <a:buNone/>
            </a:pPr>
            <a:r>
              <a:rPr lang="en-GB" dirty="0"/>
              <a:t>Quality of decision making</a:t>
            </a:r>
          </a:p>
          <a:p>
            <a:pPr marL="0" indent="0">
              <a:buNone/>
            </a:pPr>
            <a:r>
              <a:rPr lang="en-GB" dirty="0"/>
              <a:t>Number of outbursts affecting performance</a:t>
            </a:r>
          </a:p>
          <a:p>
            <a:pPr marL="0" indent="0">
              <a:buNone/>
            </a:pPr>
            <a:r>
              <a:rPr lang="en-GB" dirty="0"/>
              <a:t>Relationships with customers and co-workers (as a result of increased empathy, understanding and self-control)</a:t>
            </a:r>
          </a:p>
          <a:p>
            <a:pPr marL="0" indent="0">
              <a:buNone/>
            </a:pPr>
            <a:r>
              <a:rPr lang="en-GB" dirty="0"/>
              <a:t>Willingness to take accountability for mistakes</a:t>
            </a:r>
          </a:p>
          <a:p>
            <a:pPr marL="0" indent="0">
              <a:buNone/>
            </a:pPr>
            <a:r>
              <a:rPr lang="en-GB" dirty="0"/>
              <a:t>Flexibility in challenging environments</a:t>
            </a:r>
          </a:p>
          <a:p>
            <a:pPr marL="0" indent="0">
              <a:buNone/>
            </a:pPr>
            <a:r>
              <a:rPr lang="en-GB" dirty="0"/>
              <a:t>Ability to prevent set-backs from affecting their performance (improved resilience)</a:t>
            </a:r>
          </a:p>
          <a:p>
            <a:pPr marL="0" indent="0">
              <a:buNone/>
            </a:pPr>
            <a:endParaRPr lang="en-GB" dirty="0"/>
          </a:p>
          <a:p>
            <a:endParaRPr lang="en-GB" dirty="0"/>
          </a:p>
        </p:txBody>
      </p:sp>
    </p:spTree>
    <p:extLst>
      <p:ext uri="{BB962C8B-B14F-4D97-AF65-F5344CB8AC3E}">
        <p14:creationId xmlns:p14="http://schemas.microsoft.com/office/powerpoint/2010/main" val="2995813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83B-DB02-4675-8F47-28E99AD747BC}"/>
              </a:ext>
            </a:extLst>
          </p:cNvPr>
          <p:cNvSpPr>
            <a:spLocks noGrp="1"/>
          </p:cNvSpPr>
          <p:nvPr>
            <p:ph type="title"/>
          </p:nvPr>
        </p:nvSpPr>
        <p:spPr/>
        <p:txBody>
          <a:bodyPr/>
          <a:lstStyle/>
          <a:p>
            <a:r>
              <a:rPr lang="en-GB" b="1" dirty="0"/>
              <a:t>The link between EI and Mental Health</a:t>
            </a:r>
          </a:p>
        </p:txBody>
      </p:sp>
      <p:sp>
        <p:nvSpPr>
          <p:cNvPr id="3" name="Content Placeholder 2">
            <a:extLst>
              <a:ext uri="{FF2B5EF4-FFF2-40B4-BE49-F238E27FC236}">
                <a16:creationId xmlns:a16="http://schemas.microsoft.com/office/drawing/2014/main" id="{35CEA7B7-C791-4A64-934B-F66F148E0BC0}"/>
              </a:ext>
            </a:extLst>
          </p:cNvPr>
          <p:cNvSpPr>
            <a:spLocks noGrp="1"/>
          </p:cNvSpPr>
          <p:nvPr>
            <p:ph idx="1"/>
          </p:nvPr>
        </p:nvSpPr>
        <p:spPr/>
        <p:txBody>
          <a:bodyPr>
            <a:normAutofit fontScale="92500" lnSpcReduction="20000"/>
          </a:bodyPr>
          <a:lstStyle/>
          <a:p>
            <a:r>
              <a:rPr lang="en-GB" dirty="0"/>
              <a:t>Being aware of and being able to manage your emotions makes you less susceptible to stress.</a:t>
            </a:r>
          </a:p>
          <a:p>
            <a:r>
              <a:rPr lang="en-GB" dirty="0"/>
              <a:t>Stress, depression and anxiety suppresses your immune system, making you more vulnerable to colds, disease and serious illnesses. </a:t>
            </a:r>
          </a:p>
          <a:p>
            <a:r>
              <a:rPr lang="en-GB" dirty="0"/>
              <a:t>Emotional intelligence skills strengthen your brain’s ability to cope with emotional distress which keeps your immune system strong.</a:t>
            </a:r>
          </a:p>
          <a:p>
            <a:r>
              <a:rPr lang="en-GB" dirty="0"/>
              <a:t>EI skills can also speed recovery from illness.</a:t>
            </a:r>
          </a:p>
          <a:p>
            <a:endParaRPr lang="en-GB" dirty="0"/>
          </a:p>
          <a:p>
            <a:endParaRPr lang="en-GB" dirty="0"/>
          </a:p>
        </p:txBody>
      </p:sp>
    </p:spTree>
    <p:extLst>
      <p:ext uri="{BB962C8B-B14F-4D97-AF65-F5344CB8AC3E}">
        <p14:creationId xmlns:p14="http://schemas.microsoft.com/office/powerpoint/2010/main" val="793335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CF24-6E68-49D2-95BC-703C3C651C29}"/>
              </a:ext>
            </a:extLst>
          </p:cNvPr>
          <p:cNvSpPr>
            <a:spLocks noGrp="1"/>
          </p:cNvSpPr>
          <p:nvPr>
            <p:ph type="title"/>
          </p:nvPr>
        </p:nvSpPr>
        <p:spPr/>
        <p:txBody>
          <a:bodyPr/>
          <a:lstStyle/>
          <a:p>
            <a:r>
              <a:rPr lang="en-GB" b="1" dirty="0"/>
              <a:t>EI Frameworks</a:t>
            </a:r>
          </a:p>
        </p:txBody>
      </p:sp>
      <p:sp>
        <p:nvSpPr>
          <p:cNvPr id="3" name="Content Placeholder 2">
            <a:extLst>
              <a:ext uri="{FF2B5EF4-FFF2-40B4-BE49-F238E27FC236}">
                <a16:creationId xmlns:a16="http://schemas.microsoft.com/office/drawing/2014/main" id="{EAB4C48F-AF94-43A9-9944-A16EAF5BAFB1}"/>
              </a:ext>
            </a:extLst>
          </p:cNvPr>
          <p:cNvSpPr>
            <a:spLocks noGrp="1"/>
          </p:cNvSpPr>
          <p:nvPr>
            <p:ph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p:txBody>
      </p:sp>
    </p:spTree>
    <p:extLst>
      <p:ext uri="{BB962C8B-B14F-4D97-AF65-F5344CB8AC3E}">
        <p14:creationId xmlns:p14="http://schemas.microsoft.com/office/powerpoint/2010/main" val="651401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CCC36A6-E54C-DA86-7FA0-CA1FCAF8C2A5}"/>
              </a:ext>
            </a:extLst>
          </p:cNvPr>
          <p:cNvSpPr>
            <a:spLocks noGrp="1"/>
          </p:cNvSpPr>
          <p:nvPr>
            <p:ph type="title"/>
          </p:nvPr>
        </p:nvSpPr>
        <p:spPr>
          <a:xfrm>
            <a:off x="609600" y="274638"/>
            <a:ext cx="10972800" cy="1143000"/>
          </a:xfrm>
        </p:spPr>
        <p:txBody>
          <a:bodyPr/>
          <a:lstStyle/>
          <a:p>
            <a:r>
              <a:rPr lang="en-US" b="1" dirty="0"/>
              <a:t>Daniel Goleman</a:t>
            </a:r>
          </a:p>
        </p:txBody>
      </p:sp>
      <p:pic>
        <p:nvPicPr>
          <p:cNvPr id="3" name="Picture 2">
            <a:extLst>
              <a:ext uri="{FF2B5EF4-FFF2-40B4-BE49-F238E27FC236}">
                <a16:creationId xmlns:a16="http://schemas.microsoft.com/office/drawing/2014/main" id="{D88C8CD6-E993-84BF-21B7-C7B2AFBCB7DD}"/>
              </a:ext>
            </a:extLst>
          </p:cNvPr>
          <p:cNvPicPr>
            <a:picLocks noChangeAspect="1"/>
          </p:cNvPicPr>
          <p:nvPr/>
        </p:nvPicPr>
        <p:blipFill>
          <a:blip r:embed="rId3"/>
          <a:stretch>
            <a:fillRect/>
          </a:stretch>
        </p:blipFill>
        <p:spPr>
          <a:xfrm>
            <a:off x="609600" y="2283129"/>
            <a:ext cx="10972800" cy="2551176"/>
          </a:xfrm>
          <a:prstGeom prst="rect">
            <a:avLst/>
          </a:prstGeom>
          <a:noFill/>
        </p:spPr>
      </p:pic>
    </p:spTree>
    <p:extLst>
      <p:ext uri="{BB962C8B-B14F-4D97-AF65-F5344CB8AC3E}">
        <p14:creationId xmlns:p14="http://schemas.microsoft.com/office/powerpoint/2010/main" val="280475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p:txBody>
          <a:bodyPr/>
          <a:lstStyle/>
          <a:p>
            <a:r>
              <a:rPr lang="en-GB" b="1" dirty="0"/>
              <a:t>Daniel Goleman’s 4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p:txBody>
          <a:bodyPr>
            <a:normAutofit/>
          </a:bodyPr>
          <a:lstStyle/>
          <a:p>
            <a:pPr algn="l">
              <a:buNone/>
            </a:pPr>
            <a:r>
              <a:rPr lang="en-GB" b="0" i="0" dirty="0">
                <a:solidFill>
                  <a:srgbClr val="333333"/>
                </a:solidFill>
                <a:effectLst/>
                <a:latin typeface="Lato" panose="020F0502020204030203" pitchFamily="34" charset="0"/>
              </a:rPr>
              <a:t>The </a:t>
            </a:r>
            <a:r>
              <a:rPr lang="en-GB" b="1" i="0" dirty="0">
                <a:solidFill>
                  <a:srgbClr val="333333"/>
                </a:solidFill>
                <a:effectLst/>
                <a:latin typeface="Lato" panose="020F0502020204030203" pitchFamily="34" charset="0"/>
              </a:rPr>
              <a:t>four domains</a:t>
            </a:r>
            <a:r>
              <a:rPr lang="en-GB" b="0" i="0" dirty="0">
                <a:solidFill>
                  <a:srgbClr val="333333"/>
                </a:solidFill>
                <a:effectLst/>
                <a:latin typeface="Lato" panose="020F0502020204030203" pitchFamily="34" charset="0"/>
              </a:rPr>
              <a:t> are:</a:t>
            </a:r>
          </a:p>
          <a:p>
            <a:pPr algn="l" fontAlgn="base">
              <a:buFont typeface="Arial" panose="020B0604020202020204" pitchFamily="34" charset="0"/>
              <a:buChar char="•"/>
            </a:pPr>
            <a:r>
              <a:rPr lang="en-GB" b="0" i="0" dirty="0">
                <a:solidFill>
                  <a:srgbClr val="333333"/>
                </a:solidFill>
                <a:effectLst/>
                <a:latin typeface="Lato" panose="020F0502020204030203" pitchFamily="34" charset="0"/>
              </a:rPr>
              <a:t>Self Awareness</a:t>
            </a:r>
          </a:p>
          <a:p>
            <a:pPr algn="l" fontAlgn="base">
              <a:buFont typeface="Arial" panose="020B0604020202020204" pitchFamily="34" charset="0"/>
              <a:buChar char="•"/>
            </a:pPr>
            <a:r>
              <a:rPr lang="en-GB" b="0" i="0" dirty="0">
                <a:solidFill>
                  <a:srgbClr val="333333"/>
                </a:solidFill>
                <a:effectLst/>
                <a:latin typeface="Lato" panose="020F0502020204030203" pitchFamily="34" charset="0"/>
              </a:rPr>
              <a:t>Self Management</a:t>
            </a:r>
          </a:p>
          <a:p>
            <a:pPr algn="l" fontAlgn="base">
              <a:buFont typeface="Arial" panose="020B0604020202020204" pitchFamily="34" charset="0"/>
              <a:buChar char="•"/>
            </a:pPr>
            <a:r>
              <a:rPr lang="en-GB" b="0" i="0" dirty="0">
                <a:solidFill>
                  <a:srgbClr val="333333"/>
                </a:solidFill>
                <a:effectLst/>
                <a:latin typeface="Lato" panose="020F0502020204030203" pitchFamily="34" charset="0"/>
              </a:rPr>
              <a:t>Social Awareness</a:t>
            </a:r>
          </a:p>
          <a:p>
            <a:pPr algn="l" fontAlgn="base">
              <a:buFont typeface="Arial" panose="020B0604020202020204" pitchFamily="34" charset="0"/>
              <a:buChar char="•"/>
            </a:pPr>
            <a:r>
              <a:rPr lang="en-GB" b="0" i="0" dirty="0">
                <a:solidFill>
                  <a:srgbClr val="333333"/>
                </a:solidFill>
                <a:effectLst/>
                <a:latin typeface="Lato" panose="020F0502020204030203" pitchFamily="34" charset="0"/>
              </a:rPr>
              <a:t>Relationship Management</a:t>
            </a:r>
          </a:p>
          <a:p>
            <a:endParaRPr lang="en-GB" dirty="0"/>
          </a:p>
        </p:txBody>
      </p:sp>
    </p:spTree>
    <p:extLst>
      <p:ext uri="{BB962C8B-B14F-4D97-AF65-F5344CB8AC3E}">
        <p14:creationId xmlns:p14="http://schemas.microsoft.com/office/powerpoint/2010/main" val="2741011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FF73F-4A80-7286-45A8-1DE41D99AB06}"/>
              </a:ext>
            </a:extLst>
          </p:cNvPr>
          <p:cNvSpPr>
            <a:spLocks noGrp="1"/>
          </p:cNvSpPr>
          <p:nvPr>
            <p:ph type="title"/>
          </p:nvPr>
        </p:nvSpPr>
        <p:spPr>
          <a:xfrm>
            <a:off x="609600" y="274638"/>
            <a:ext cx="10972800" cy="639762"/>
          </a:xfrm>
        </p:spPr>
        <p:txBody>
          <a:bodyPr>
            <a:normAutofit fontScale="90000"/>
          </a:bodyPr>
          <a:lstStyle/>
          <a:p>
            <a:r>
              <a:rPr lang="en-GB" b="1" dirty="0"/>
              <a:t>12 Competencies</a:t>
            </a:r>
          </a:p>
        </p:txBody>
      </p:sp>
      <p:sp>
        <p:nvSpPr>
          <p:cNvPr id="3" name="Content Placeholder 2">
            <a:extLst>
              <a:ext uri="{FF2B5EF4-FFF2-40B4-BE49-F238E27FC236}">
                <a16:creationId xmlns:a16="http://schemas.microsoft.com/office/drawing/2014/main" id="{14C3C08D-1F20-DD4A-836C-785BB93CC244}"/>
              </a:ext>
            </a:extLst>
          </p:cNvPr>
          <p:cNvSpPr>
            <a:spLocks noGrp="1"/>
          </p:cNvSpPr>
          <p:nvPr>
            <p:ph idx="1"/>
          </p:nvPr>
        </p:nvSpPr>
        <p:spPr>
          <a:xfrm>
            <a:off x="609600" y="1244184"/>
            <a:ext cx="10972800" cy="4273049"/>
          </a:xfrm>
        </p:spPr>
        <p:txBody>
          <a:bodyPr>
            <a:normAutofit fontScale="70000" lnSpcReduction="20000"/>
          </a:bodyPr>
          <a:lstStyle/>
          <a:p>
            <a:pPr algn="l" fontAlgn="base">
              <a:buFont typeface="+mj-lt"/>
              <a:buAutoNum type="arabicPeriod"/>
            </a:pPr>
            <a:r>
              <a:rPr lang="en-GB" b="0" i="0" dirty="0">
                <a:solidFill>
                  <a:srgbClr val="333333"/>
                </a:solidFill>
                <a:effectLst/>
                <a:latin typeface="Lato" panose="020F0502020204030203" pitchFamily="34" charset="0"/>
              </a:rPr>
              <a:t>Emotional Self-Awareness</a:t>
            </a:r>
          </a:p>
          <a:p>
            <a:pPr algn="l" fontAlgn="base">
              <a:buFont typeface="+mj-lt"/>
              <a:buAutoNum type="arabicPeriod"/>
            </a:pPr>
            <a:r>
              <a:rPr lang="en-GB" b="0" i="0" dirty="0">
                <a:solidFill>
                  <a:srgbClr val="333333"/>
                </a:solidFill>
                <a:effectLst/>
                <a:latin typeface="Lato" panose="020F0502020204030203" pitchFamily="34" charset="0"/>
              </a:rPr>
              <a:t>Emotional Self-Control</a:t>
            </a:r>
          </a:p>
          <a:p>
            <a:pPr algn="l" fontAlgn="base">
              <a:buFont typeface="+mj-lt"/>
              <a:buAutoNum type="arabicPeriod"/>
            </a:pPr>
            <a:r>
              <a:rPr lang="en-GB" b="0" i="0" dirty="0">
                <a:solidFill>
                  <a:srgbClr val="333333"/>
                </a:solidFill>
                <a:effectLst/>
                <a:latin typeface="Lato" panose="020F0502020204030203" pitchFamily="34" charset="0"/>
              </a:rPr>
              <a:t>Adaptability</a:t>
            </a:r>
          </a:p>
          <a:p>
            <a:pPr algn="l" fontAlgn="base">
              <a:buFont typeface="+mj-lt"/>
              <a:buAutoNum type="arabicPeriod"/>
            </a:pPr>
            <a:r>
              <a:rPr lang="en-GB" b="0" i="0" dirty="0">
                <a:solidFill>
                  <a:srgbClr val="333333"/>
                </a:solidFill>
                <a:effectLst/>
                <a:latin typeface="Lato" panose="020F0502020204030203" pitchFamily="34" charset="0"/>
              </a:rPr>
              <a:t>Achievement Orientation</a:t>
            </a:r>
          </a:p>
          <a:p>
            <a:pPr algn="l" fontAlgn="base">
              <a:buFont typeface="+mj-lt"/>
              <a:buAutoNum type="arabicPeriod"/>
            </a:pPr>
            <a:r>
              <a:rPr lang="en-GB" b="0" i="0" dirty="0">
                <a:solidFill>
                  <a:srgbClr val="333333"/>
                </a:solidFill>
                <a:effectLst/>
                <a:latin typeface="Lato" panose="020F0502020204030203" pitchFamily="34" charset="0"/>
              </a:rPr>
              <a:t>Positive Outlook</a:t>
            </a:r>
          </a:p>
          <a:p>
            <a:pPr algn="l" fontAlgn="base">
              <a:buFont typeface="+mj-lt"/>
              <a:buAutoNum type="arabicPeriod"/>
            </a:pPr>
            <a:r>
              <a:rPr lang="en-GB" b="0" i="0" dirty="0">
                <a:solidFill>
                  <a:srgbClr val="333333"/>
                </a:solidFill>
                <a:effectLst/>
                <a:latin typeface="Lato" panose="020F0502020204030203" pitchFamily="34" charset="0"/>
              </a:rPr>
              <a:t>Empathy</a:t>
            </a:r>
          </a:p>
          <a:p>
            <a:pPr algn="l" fontAlgn="base">
              <a:buFont typeface="+mj-lt"/>
              <a:buAutoNum type="arabicPeriod"/>
            </a:pPr>
            <a:r>
              <a:rPr lang="en-GB" b="0" i="0" dirty="0">
                <a:solidFill>
                  <a:srgbClr val="333333"/>
                </a:solidFill>
                <a:effectLst/>
                <a:latin typeface="Lato" panose="020F0502020204030203" pitchFamily="34" charset="0"/>
              </a:rPr>
              <a:t>Organisational Awareness</a:t>
            </a:r>
          </a:p>
          <a:p>
            <a:pPr algn="l" fontAlgn="base">
              <a:buFont typeface="+mj-lt"/>
              <a:buAutoNum type="arabicPeriod"/>
            </a:pPr>
            <a:r>
              <a:rPr lang="en-GB" b="0" i="0" dirty="0">
                <a:solidFill>
                  <a:srgbClr val="333333"/>
                </a:solidFill>
                <a:effectLst/>
                <a:latin typeface="Lato" panose="020F0502020204030203" pitchFamily="34" charset="0"/>
              </a:rPr>
              <a:t>Influence</a:t>
            </a:r>
          </a:p>
          <a:p>
            <a:pPr algn="l" fontAlgn="base">
              <a:buFont typeface="+mj-lt"/>
              <a:buAutoNum type="arabicPeriod"/>
            </a:pPr>
            <a:r>
              <a:rPr lang="en-GB" b="0" i="0" dirty="0">
                <a:solidFill>
                  <a:srgbClr val="333333"/>
                </a:solidFill>
                <a:effectLst/>
                <a:latin typeface="Lato" panose="020F0502020204030203" pitchFamily="34" charset="0"/>
              </a:rPr>
              <a:t>Coach and Mentor</a:t>
            </a:r>
          </a:p>
          <a:p>
            <a:pPr algn="l" fontAlgn="base">
              <a:buFont typeface="+mj-lt"/>
              <a:buAutoNum type="arabicPeriod"/>
            </a:pPr>
            <a:r>
              <a:rPr lang="en-GB" b="0" i="0" dirty="0">
                <a:solidFill>
                  <a:srgbClr val="333333"/>
                </a:solidFill>
                <a:effectLst/>
                <a:latin typeface="Lato" panose="020F0502020204030203" pitchFamily="34" charset="0"/>
              </a:rPr>
              <a:t>Conflict Management</a:t>
            </a:r>
          </a:p>
          <a:p>
            <a:pPr algn="l" fontAlgn="base">
              <a:buFont typeface="+mj-lt"/>
              <a:buAutoNum type="arabicPeriod"/>
            </a:pPr>
            <a:r>
              <a:rPr lang="en-GB" b="0" i="0" dirty="0">
                <a:solidFill>
                  <a:srgbClr val="333333"/>
                </a:solidFill>
                <a:effectLst/>
                <a:latin typeface="Lato" panose="020F0502020204030203" pitchFamily="34" charset="0"/>
              </a:rPr>
              <a:t>Teamwork</a:t>
            </a:r>
          </a:p>
          <a:p>
            <a:pPr algn="l" fontAlgn="base">
              <a:buFont typeface="+mj-lt"/>
              <a:buAutoNum type="arabicPeriod"/>
            </a:pPr>
            <a:r>
              <a:rPr lang="en-GB" b="0" i="0" dirty="0">
                <a:solidFill>
                  <a:srgbClr val="333333"/>
                </a:solidFill>
                <a:effectLst/>
                <a:latin typeface="Lato" panose="020F0502020204030203" pitchFamily="34" charset="0"/>
              </a:rPr>
              <a:t>Inspirational Leadership</a:t>
            </a:r>
          </a:p>
          <a:p>
            <a:endParaRPr lang="en-GB" dirty="0"/>
          </a:p>
        </p:txBody>
      </p:sp>
      <p:sp>
        <p:nvSpPr>
          <p:cNvPr id="4" name="TextBox 3">
            <a:extLst>
              <a:ext uri="{FF2B5EF4-FFF2-40B4-BE49-F238E27FC236}">
                <a16:creationId xmlns:a16="http://schemas.microsoft.com/office/drawing/2014/main" id="{E2F28EA3-FA44-F5D1-E1C6-58065511CE3F}"/>
              </a:ext>
            </a:extLst>
          </p:cNvPr>
          <p:cNvSpPr txBox="1"/>
          <p:nvPr/>
        </p:nvSpPr>
        <p:spPr>
          <a:xfrm>
            <a:off x="6096000" y="1244184"/>
            <a:ext cx="5641298" cy="2246769"/>
          </a:xfrm>
          <a:prstGeom prst="rect">
            <a:avLst/>
          </a:prstGeom>
          <a:noFill/>
          <a:ln>
            <a:solidFill>
              <a:schemeClr val="tx1"/>
            </a:solidFill>
          </a:ln>
        </p:spPr>
        <p:txBody>
          <a:bodyPr wrap="square" rtlCol="0">
            <a:spAutoFit/>
          </a:bodyPr>
          <a:lstStyle/>
          <a:p>
            <a:r>
              <a:rPr lang="en-GB" sz="2000" b="0" i="0" dirty="0">
                <a:solidFill>
                  <a:srgbClr val="333333"/>
                </a:solidFill>
                <a:effectLst/>
              </a:rPr>
              <a:t>Daniel Goleman and Richard Boyatzis analysed the internal competency models of dozens of organisations to identify ‘Distinguishing Competencies’ common to all (those competencies that distinguish high performers fro</a:t>
            </a:r>
            <a:r>
              <a:rPr lang="en-GB" sz="2000" dirty="0">
                <a:solidFill>
                  <a:srgbClr val="333333"/>
                </a:solidFill>
              </a:rPr>
              <a:t>m the rest)</a:t>
            </a:r>
            <a:r>
              <a:rPr lang="en-GB" sz="2000" b="0" i="0" dirty="0">
                <a:solidFill>
                  <a:srgbClr val="333333"/>
                </a:solidFill>
                <a:effectLst/>
              </a:rPr>
              <a:t> and built their model of Emotional Intelligence from that data</a:t>
            </a:r>
            <a:r>
              <a:rPr lang="en-GB" b="0" i="0" dirty="0">
                <a:solidFill>
                  <a:srgbClr val="333333"/>
                </a:solidFill>
                <a:effectLst/>
                <a:latin typeface="Lato" panose="020F0502020204030203" pitchFamily="34" charset="0"/>
              </a:rPr>
              <a:t>.</a:t>
            </a:r>
            <a:endParaRPr lang="en-GB" dirty="0"/>
          </a:p>
        </p:txBody>
      </p:sp>
      <p:sp>
        <p:nvSpPr>
          <p:cNvPr id="5" name="TextBox 4">
            <a:extLst>
              <a:ext uri="{FF2B5EF4-FFF2-40B4-BE49-F238E27FC236}">
                <a16:creationId xmlns:a16="http://schemas.microsoft.com/office/drawing/2014/main" id="{74ACDE9B-076D-337B-5F82-1278F3689B3B}"/>
              </a:ext>
            </a:extLst>
          </p:cNvPr>
          <p:cNvSpPr txBox="1"/>
          <p:nvPr/>
        </p:nvSpPr>
        <p:spPr>
          <a:xfrm>
            <a:off x="6096000" y="3957403"/>
            <a:ext cx="5641298" cy="1200329"/>
          </a:xfrm>
          <a:prstGeom prst="rect">
            <a:avLst/>
          </a:prstGeom>
          <a:noFill/>
          <a:ln>
            <a:solidFill>
              <a:schemeClr val="tx1"/>
            </a:solidFill>
          </a:ln>
        </p:spPr>
        <p:txBody>
          <a:bodyPr wrap="square" rtlCol="0">
            <a:spAutoFit/>
          </a:bodyPr>
          <a:lstStyle/>
          <a:p>
            <a:r>
              <a:rPr lang="en-GB" dirty="0">
                <a:hlinkClick r:id="rId3"/>
              </a:rPr>
              <a:t>https://danielgolemanemotionalintelligence.com/ei-overview-the-four-domains-and-twelve-competencies/</a:t>
            </a:r>
            <a:endParaRPr lang="en-GB" dirty="0"/>
          </a:p>
          <a:p>
            <a:endParaRPr lang="en-GB" dirty="0"/>
          </a:p>
        </p:txBody>
      </p:sp>
    </p:spTree>
    <p:extLst>
      <p:ext uri="{BB962C8B-B14F-4D97-AF65-F5344CB8AC3E}">
        <p14:creationId xmlns:p14="http://schemas.microsoft.com/office/powerpoint/2010/main" val="3325838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42463-040D-3DE0-9956-116388D3113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941F61B-8DF0-F018-1183-52F1AD6D88F3}"/>
              </a:ext>
            </a:extLst>
          </p:cNvPr>
          <p:cNvSpPr>
            <a:spLocks noGrp="1"/>
          </p:cNvSpPr>
          <p:nvPr>
            <p:ph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Bearing in mind that Emotional intelligence is the foundation for critical skills such as </a:t>
            </a:r>
            <a:r>
              <a:rPr kumimoji="0" lang="en-GB" sz="3000" b="0" i="1" u="none" strike="noStrike" kern="1200" cap="none" spc="0" normalizeH="0" baseline="0" noProof="0" dirty="0">
                <a:ln>
                  <a:noFill/>
                </a:ln>
                <a:solidFill>
                  <a:prstClr val="black"/>
                </a:solidFill>
                <a:effectLst/>
                <a:uLnTx/>
                <a:uFillTx/>
                <a:latin typeface="Myriad Pro"/>
                <a:ea typeface="+mn-ea"/>
                <a:cs typeface="+mn-cs"/>
              </a:rPr>
              <a:t>decision-making, stress and change tolerance, trust, accountability, anger management, assertiveness, presentation skills, social skills, customer service, communication and time management – </a:t>
            </a:r>
            <a:r>
              <a:rPr kumimoji="0" lang="en-GB" sz="3000" b="0" u="none" strike="noStrike" kern="1200" cap="none" spc="0" normalizeH="0" baseline="0" noProof="0" dirty="0">
                <a:ln>
                  <a:noFill/>
                </a:ln>
                <a:solidFill>
                  <a:prstClr val="black"/>
                </a:solidFill>
                <a:effectLst/>
                <a:uLnTx/>
                <a:uFillTx/>
                <a:latin typeface="Myriad Pro"/>
                <a:ea typeface="+mn-ea"/>
                <a:cs typeface="+mn-cs"/>
              </a:rPr>
              <a:t>how relevant are</a:t>
            </a:r>
            <a:r>
              <a:rPr lang="en-GB" dirty="0"/>
              <a:t> Daniel Goleman’s competencies to your current job role?</a:t>
            </a:r>
          </a:p>
        </p:txBody>
      </p:sp>
    </p:spTree>
    <p:extLst>
      <p:ext uri="{BB962C8B-B14F-4D97-AF65-F5344CB8AC3E}">
        <p14:creationId xmlns:p14="http://schemas.microsoft.com/office/powerpoint/2010/main" val="1990672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8376-B140-4C76-8446-E371F90D7D4E}"/>
              </a:ext>
            </a:extLst>
          </p:cNvPr>
          <p:cNvSpPr>
            <a:spLocks noGrp="1"/>
          </p:cNvSpPr>
          <p:nvPr>
            <p:ph type="title"/>
          </p:nvPr>
        </p:nvSpPr>
        <p:spPr>
          <a:xfrm>
            <a:off x="251927" y="274638"/>
            <a:ext cx="11784563" cy="1143000"/>
          </a:xfrm>
        </p:spPr>
        <p:txBody>
          <a:bodyPr>
            <a:normAutofit/>
          </a:bodyPr>
          <a:lstStyle/>
          <a:p>
            <a:r>
              <a:rPr lang="en-GB" sz="3200" dirty="0"/>
              <a:t> </a:t>
            </a:r>
            <a:r>
              <a:rPr lang="en-GB" sz="3200" b="1" dirty="0" err="1"/>
              <a:t>TalentSmarteq</a:t>
            </a:r>
            <a:r>
              <a:rPr lang="en-GB" sz="3200" b="1" dirty="0"/>
              <a:t> and the work of Travis Bradberry</a:t>
            </a:r>
          </a:p>
        </p:txBody>
      </p:sp>
      <p:pic>
        <p:nvPicPr>
          <p:cNvPr id="4" name="Content Placeholder 3">
            <a:extLst>
              <a:ext uri="{FF2B5EF4-FFF2-40B4-BE49-F238E27FC236}">
                <a16:creationId xmlns:a16="http://schemas.microsoft.com/office/drawing/2014/main" id="{1DAB5DDE-6DB8-4608-B642-D1BCC0CDA8FD}"/>
              </a:ext>
            </a:extLst>
          </p:cNvPr>
          <p:cNvPicPr>
            <a:picLocks noGrp="1" noChangeAspect="1"/>
          </p:cNvPicPr>
          <p:nvPr>
            <p:ph idx="1"/>
          </p:nvPr>
        </p:nvPicPr>
        <p:blipFill>
          <a:blip r:embed="rId3"/>
          <a:stretch>
            <a:fillRect/>
          </a:stretch>
        </p:blipFill>
        <p:spPr>
          <a:xfrm>
            <a:off x="3055776" y="1244551"/>
            <a:ext cx="6176864" cy="4368898"/>
          </a:xfrm>
          <a:prstGeom prst="rect">
            <a:avLst/>
          </a:prstGeom>
        </p:spPr>
      </p:pic>
    </p:spTree>
    <p:extLst>
      <p:ext uri="{BB962C8B-B14F-4D97-AF65-F5344CB8AC3E}">
        <p14:creationId xmlns:p14="http://schemas.microsoft.com/office/powerpoint/2010/main" val="2772251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F5E47E-9358-4376-89EB-78D7B6C1F8FE}"/>
              </a:ext>
            </a:extLst>
          </p:cNvPr>
          <p:cNvPicPr>
            <a:picLocks noGrp="1" noChangeAspect="1"/>
          </p:cNvPicPr>
          <p:nvPr>
            <p:ph idx="1"/>
          </p:nvPr>
        </p:nvPicPr>
        <p:blipFill>
          <a:blip r:embed="rId2"/>
          <a:stretch>
            <a:fillRect/>
          </a:stretch>
        </p:blipFill>
        <p:spPr>
          <a:xfrm>
            <a:off x="2452255" y="313749"/>
            <a:ext cx="6816436" cy="5241925"/>
          </a:xfrm>
          <a:prstGeom prst="rect">
            <a:avLst/>
          </a:prstGeom>
        </p:spPr>
      </p:pic>
    </p:spTree>
    <p:extLst>
      <p:ext uri="{BB962C8B-B14F-4D97-AF65-F5344CB8AC3E}">
        <p14:creationId xmlns:p14="http://schemas.microsoft.com/office/powerpoint/2010/main" val="131881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FBA116-8206-4D6E-917C-43606FEE129A}"/>
              </a:ext>
            </a:extLst>
          </p:cNvPr>
          <p:cNvPicPr>
            <a:picLocks noChangeAspect="1"/>
          </p:cNvPicPr>
          <p:nvPr/>
        </p:nvPicPr>
        <p:blipFill>
          <a:blip r:embed="rId3"/>
          <a:stretch>
            <a:fillRect/>
          </a:stretch>
        </p:blipFill>
        <p:spPr>
          <a:xfrm>
            <a:off x="2640709" y="0"/>
            <a:ext cx="7126745" cy="6825036"/>
          </a:xfrm>
          <a:prstGeom prst="rect">
            <a:avLst/>
          </a:prstGeom>
        </p:spPr>
      </p:pic>
    </p:spTree>
    <p:extLst>
      <p:ext uri="{BB962C8B-B14F-4D97-AF65-F5344CB8AC3E}">
        <p14:creationId xmlns:p14="http://schemas.microsoft.com/office/powerpoint/2010/main" val="2614413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3754-B832-CF4B-A631-2191794CE9DE}"/>
              </a:ext>
            </a:extLst>
          </p:cNvPr>
          <p:cNvSpPr>
            <a:spLocks noGrp="1"/>
          </p:cNvSpPr>
          <p:nvPr>
            <p:ph type="title"/>
          </p:nvPr>
        </p:nvSpPr>
        <p:spPr>
          <a:xfrm>
            <a:off x="609600" y="274638"/>
            <a:ext cx="10972800" cy="729703"/>
          </a:xfrm>
        </p:spPr>
        <p:txBody>
          <a:bodyPr>
            <a:normAutofit fontScale="90000"/>
          </a:bodyPr>
          <a:lstStyle/>
          <a:p>
            <a:r>
              <a:rPr lang="en-GB" b="1" dirty="0"/>
              <a:t>How to Improve Self-Awareness</a:t>
            </a:r>
          </a:p>
        </p:txBody>
      </p:sp>
      <p:sp>
        <p:nvSpPr>
          <p:cNvPr id="3" name="Content Placeholder 2">
            <a:extLst>
              <a:ext uri="{FF2B5EF4-FFF2-40B4-BE49-F238E27FC236}">
                <a16:creationId xmlns:a16="http://schemas.microsoft.com/office/drawing/2014/main" id="{BE7C46A1-8642-F7CB-63DB-92C428DBFB0D}"/>
              </a:ext>
            </a:extLst>
          </p:cNvPr>
          <p:cNvSpPr>
            <a:spLocks noGrp="1"/>
          </p:cNvSpPr>
          <p:nvPr>
            <p:ph idx="1"/>
          </p:nvPr>
        </p:nvSpPr>
        <p:spPr>
          <a:xfrm>
            <a:off x="609600" y="1417638"/>
            <a:ext cx="10972800" cy="4099595"/>
          </a:xfrm>
        </p:spPr>
        <p:txBody>
          <a:bodyPr>
            <a:normAutofit fontScale="77500" lnSpcReduction="20000"/>
          </a:bodyPr>
          <a:lstStyle/>
          <a:p>
            <a:pPr algn="l" fontAlgn="base">
              <a:buFont typeface="Arial" panose="020B0604020202020204" pitchFamily="34" charset="0"/>
              <a:buChar char="•"/>
            </a:pPr>
            <a:r>
              <a:rPr lang="en-GB" b="0" i="0" dirty="0">
                <a:effectLst/>
              </a:rPr>
              <a:t>Recognise all emotions as neutral, not good or bad</a:t>
            </a:r>
          </a:p>
          <a:p>
            <a:pPr algn="l" fontAlgn="base">
              <a:buFont typeface="Arial" panose="020B0604020202020204" pitchFamily="34" charset="0"/>
              <a:buChar char="•"/>
            </a:pPr>
            <a:r>
              <a:rPr lang="en-GB" b="0" i="0" dirty="0">
                <a:effectLst/>
              </a:rPr>
              <a:t>Observe the effects of your emotions</a:t>
            </a:r>
          </a:p>
          <a:p>
            <a:pPr algn="l" fontAlgn="base">
              <a:buFont typeface="Arial" panose="020B0604020202020204" pitchFamily="34" charset="0"/>
              <a:buChar char="•"/>
            </a:pPr>
            <a:r>
              <a:rPr lang="en-GB" b="0" i="0" dirty="0">
                <a:effectLst/>
              </a:rPr>
              <a:t>Lean into the discomfort of emotions</a:t>
            </a:r>
          </a:p>
          <a:p>
            <a:pPr algn="l" fontAlgn="base">
              <a:buFont typeface="Arial" panose="020B0604020202020204" pitchFamily="34" charset="0"/>
              <a:buChar char="•"/>
            </a:pPr>
            <a:r>
              <a:rPr lang="en-GB" b="0" i="0" dirty="0">
                <a:effectLst/>
              </a:rPr>
              <a:t>Allow yourself to physically feel your emotions</a:t>
            </a:r>
          </a:p>
          <a:p>
            <a:pPr algn="l" fontAlgn="base">
              <a:buFont typeface="Arial" panose="020B0604020202020204" pitchFamily="34" charset="0"/>
              <a:buChar char="•"/>
            </a:pPr>
            <a:r>
              <a:rPr lang="en-GB" b="0" i="0" dirty="0">
                <a:effectLst/>
              </a:rPr>
              <a:t>Observe your emotions and what triggers them</a:t>
            </a:r>
          </a:p>
          <a:p>
            <a:pPr algn="l" fontAlgn="base">
              <a:buFont typeface="Arial" panose="020B0604020202020204" pitchFamily="34" charset="0"/>
              <a:buChar char="•"/>
            </a:pPr>
            <a:r>
              <a:rPr lang="en-GB" b="1" i="0" dirty="0">
                <a:effectLst/>
              </a:rPr>
              <a:t>Journal about your emotions</a:t>
            </a:r>
          </a:p>
          <a:p>
            <a:pPr algn="l" fontAlgn="base">
              <a:buFont typeface="Arial" panose="020B0604020202020204" pitchFamily="34" charset="0"/>
              <a:buChar char="•"/>
            </a:pPr>
            <a:r>
              <a:rPr lang="en-GB" b="0" i="0" dirty="0">
                <a:effectLst/>
              </a:rPr>
              <a:t>Investigate why you react the way you do in various situations</a:t>
            </a:r>
          </a:p>
          <a:p>
            <a:pPr algn="l" fontAlgn="base">
              <a:buFont typeface="Arial" panose="020B0604020202020204" pitchFamily="34" charset="0"/>
              <a:buChar char="•"/>
            </a:pPr>
            <a:r>
              <a:rPr lang="en-GB" b="0" i="0" dirty="0">
                <a:effectLst/>
              </a:rPr>
              <a:t>Notice how your emotions and moods are perceived by others</a:t>
            </a:r>
          </a:p>
          <a:p>
            <a:pPr algn="l" fontAlgn="base">
              <a:buFont typeface="Arial" panose="020B0604020202020204" pitchFamily="34" charset="0"/>
              <a:buChar char="•"/>
            </a:pPr>
            <a:r>
              <a:rPr lang="en-GB" b="0" i="0" dirty="0">
                <a:effectLst/>
              </a:rPr>
              <a:t>Ask others for feedback about your emotions and reactions</a:t>
            </a:r>
          </a:p>
          <a:p>
            <a:pPr algn="l" fontAlgn="base">
              <a:buFont typeface="Arial" panose="020B0604020202020204" pitchFamily="34" charset="0"/>
              <a:buChar char="•"/>
            </a:pPr>
            <a:r>
              <a:rPr lang="en-GB" b="0" i="0" dirty="0">
                <a:effectLst/>
              </a:rPr>
              <a:t>Learn how you respond to stress (</a:t>
            </a:r>
            <a:r>
              <a:rPr lang="en-GB" b="0" i="0" dirty="0" err="1">
                <a:effectLst/>
              </a:rPr>
              <a:t>TalentsmartEQ</a:t>
            </a:r>
            <a:r>
              <a:rPr lang="en-GB" b="0" i="0" dirty="0">
                <a:effectLst/>
              </a:rPr>
              <a:t>, 2024). </a:t>
            </a:r>
          </a:p>
          <a:p>
            <a:endParaRPr lang="en-GB" dirty="0"/>
          </a:p>
        </p:txBody>
      </p:sp>
    </p:spTree>
    <p:extLst>
      <p:ext uri="{BB962C8B-B14F-4D97-AF65-F5344CB8AC3E}">
        <p14:creationId xmlns:p14="http://schemas.microsoft.com/office/powerpoint/2010/main" val="3595434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3F9BE-FCE0-AC7B-0C07-85A03951820D}"/>
              </a:ext>
            </a:extLst>
          </p:cNvPr>
          <p:cNvSpPr>
            <a:spLocks noGrp="1"/>
          </p:cNvSpPr>
          <p:nvPr>
            <p:ph type="title"/>
          </p:nvPr>
        </p:nvSpPr>
        <p:spPr>
          <a:xfrm>
            <a:off x="609600" y="743608"/>
            <a:ext cx="10972800" cy="597159"/>
          </a:xfrm>
        </p:spPr>
        <p:txBody>
          <a:bodyPr>
            <a:normAutofit fontScale="90000"/>
          </a:bodyPr>
          <a:lstStyle/>
          <a:p>
            <a:r>
              <a:rPr lang="en-GB" b="1" dirty="0"/>
              <a:t>Journal</a:t>
            </a:r>
          </a:p>
        </p:txBody>
      </p:sp>
      <p:sp>
        <p:nvSpPr>
          <p:cNvPr id="3" name="Content Placeholder 2">
            <a:extLst>
              <a:ext uri="{FF2B5EF4-FFF2-40B4-BE49-F238E27FC236}">
                <a16:creationId xmlns:a16="http://schemas.microsoft.com/office/drawing/2014/main" id="{C373393D-C55B-8784-0DCA-1FF208CEA98D}"/>
              </a:ext>
            </a:extLst>
          </p:cNvPr>
          <p:cNvSpPr>
            <a:spLocks noGrp="1"/>
          </p:cNvSpPr>
          <p:nvPr>
            <p:ph idx="1"/>
          </p:nvPr>
        </p:nvSpPr>
        <p:spPr>
          <a:xfrm>
            <a:off x="609600" y="1511559"/>
            <a:ext cx="10972800" cy="4005674"/>
          </a:xfrm>
        </p:spPr>
        <p:txBody>
          <a:bodyPr>
            <a:normAutofit/>
          </a:bodyPr>
          <a:lstStyle/>
          <a:p>
            <a:pPr marL="0" indent="0" algn="ctr">
              <a:buNone/>
            </a:pPr>
            <a:endParaRPr lang="en-GB" dirty="0"/>
          </a:p>
          <a:p>
            <a:pPr marL="0" indent="0" algn="ctr">
              <a:buNone/>
            </a:pPr>
            <a:r>
              <a:rPr lang="en-GB" sz="3600" dirty="0"/>
              <a:t>Use the exercise book to:</a:t>
            </a:r>
          </a:p>
          <a:p>
            <a:pPr marL="514350" indent="-514350" algn="ctr">
              <a:buAutoNum type="arabicPeriod"/>
            </a:pPr>
            <a:r>
              <a:rPr lang="en-GB" sz="3600" dirty="0"/>
              <a:t>Record how you feel following the challenges I give you.</a:t>
            </a:r>
          </a:p>
          <a:p>
            <a:pPr marL="514350" indent="-514350" algn="ctr">
              <a:buAutoNum type="arabicPeriod"/>
            </a:pPr>
            <a:r>
              <a:rPr lang="en-GB" sz="3600" dirty="0"/>
              <a:t>Answer 3 key questions every evening. </a:t>
            </a:r>
          </a:p>
        </p:txBody>
      </p:sp>
    </p:spTree>
    <p:extLst>
      <p:ext uri="{BB962C8B-B14F-4D97-AF65-F5344CB8AC3E}">
        <p14:creationId xmlns:p14="http://schemas.microsoft.com/office/powerpoint/2010/main" val="3199679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0F61-1753-0877-EB4C-AD3DD137C676}"/>
              </a:ext>
            </a:extLst>
          </p:cNvPr>
          <p:cNvSpPr>
            <a:spLocks noGrp="1"/>
          </p:cNvSpPr>
          <p:nvPr>
            <p:ph type="title"/>
          </p:nvPr>
        </p:nvSpPr>
        <p:spPr>
          <a:xfrm>
            <a:off x="609600" y="274638"/>
            <a:ext cx="10972800" cy="669742"/>
          </a:xfrm>
        </p:spPr>
        <p:txBody>
          <a:bodyPr>
            <a:normAutofit fontScale="90000"/>
          </a:bodyPr>
          <a:lstStyle/>
          <a:p>
            <a:r>
              <a:rPr lang="en-GB" b="1" dirty="0"/>
              <a:t>Journal </a:t>
            </a:r>
          </a:p>
        </p:txBody>
      </p:sp>
      <p:sp>
        <p:nvSpPr>
          <p:cNvPr id="3" name="Content Placeholder 2">
            <a:extLst>
              <a:ext uri="{FF2B5EF4-FFF2-40B4-BE49-F238E27FC236}">
                <a16:creationId xmlns:a16="http://schemas.microsoft.com/office/drawing/2014/main" id="{2410EB83-7C0F-467E-087A-F6C5565974F1}"/>
              </a:ext>
            </a:extLst>
          </p:cNvPr>
          <p:cNvSpPr>
            <a:spLocks noGrp="1"/>
          </p:cNvSpPr>
          <p:nvPr>
            <p:ph idx="1"/>
          </p:nvPr>
        </p:nvSpPr>
        <p:spPr>
          <a:xfrm>
            <a:off x="609600" y="1229193"/>
            <a:ext cx="10972800" cy="4288040"/>
          </a:xfrm>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Answer 3 key questions every evening: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went well today?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can I do differently tomorrow?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1" i="0" u="none" strike="noStrike" kern="1200" cap="none" spc="0" normalizeH="0" baseline="0" noProof="0" dirty="0">
                <a:ln>
                  <a:noFill/>
                </a:ln>
                <a:solidFill>
                  <a:prstClr val="black"/>
                </a:solidFill>
                <a:effectLst/>
                <a:uLnTx/>
                <a:uFillTx/>
                <a:latin typeface="Myriad Pro"/>
                <a:ea typeface="+mn-ea"/>
                <a:cs typeface="+mn-cs"/>
              </a:rPr>
              <a:t>What did I do for someone else today?</a:t>
            </a: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hlinkClick r:id="rId3"/>
              </a:rPr>
              <a:t>The Power of Journalling with Dr Rangan Chatterjee / Feel Better, Live More Podcast</a:t>
            </a: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b="0" i="1" u="none" strike="noStrike" kern="1200" cap="none" spc="0" normalizeH="0" baseline="0" noProof="0" dirty="0">
                <a:ln>
                  <a:noFill/>
                </a:ln>
                <a:solidFill>
                  <a:prstClr val="black"/>
                </a:solidFill>
                <a:effectLst/>
                <a:uLnTx/>
                <a:uFillTx/>
                <a:latin typeface="Myriad Pro"/>
                <a:ea typeface="+mn-ea"/>
                <a:cs typeface="+mn-cs"/>
              </a:rPr>
              <a:t>Write these questions in your journal now.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i="1" dirty="0">
                <a:solidFill>
                  <a:prstClr val="black"/>
                </a:solidFill>
                <a:latin typeface="Myriad Pro"/>
              </a:rPr>
              <a:t>Bring your journal to class every week.</a:t>
            </a:r>
            <a:endParaRPr kumimoji="0" lang="en-GB" b="0" i="1"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1302489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EEF1D-412F-0899-1562-BD0D3C870C3C}"/>
              </a:ext>
            </a:extLst>
          </p:cNvPr>
          <p:cNvSpPr>
            <a:spLocks noGrp="1"/>
          </p:cNvSpPr>
          <p:nvPr>
            <p:ph type="title"/>
          </p:nvPr>
        </p:nvSpPr>
        <p:spPr/>
        <p:txBody>
          <a:bodyPr/>
          <a:lstStyle/>
          <a:p>
            <a:r>
              <a:rPr lang="en-GB" b="1" dirty="0"/>
              <a:t>Sources</a:t>
            </a:r>
          </a:p>
        </p:txBody>
      </p:sp>
      <p:sp>
        <p:nvSpPr>
          <p:cNvPr id="3" name="Content Placeholder 2">
            <a:extLst>
              <a:ext uri="{FF2B5EF4-FFF2-40B4-BE49-F238E27FC236}">
                <a16:creationId xmlns:a16="http://schemas.microsoft.com/office/drawing/2014/main" id="{4DA7F98A-DB6F-1DFC-49DA-A810DE7BD8D0}"/>
              </a:ext>
            </a:extLst>
          </p:cNvPr>
          <p:cNvSpPr>
            <a:spLocks noGrp="1"/>
          </p:cNvSpPr>
          <p:nvPr>
            <p:ph idx="1"/>
          </p:nvPr>
        </p:nvSpPr>
        <p:spPr/>
        <p:txBody>
          <a:bodyPr/>
          <a:lstStyle/>
          <a:p>
            <a:r>
              <a:rPr lang="en-GB" dirty="0">
                <a:hlinkClick r:id="rId3"/>
              </a:rPr>
              <a:t>https://www.danielgoleman.info/</a:t>
            </a:r>
            <a:endParaRPr lang="en-GB" dirty="0"/>
          </a:p>
          <a:p>
            <a:r>
              <a:rPr lang="en-GB" dirty="0"/>
              <a:t>Daniel Goleman’s newsletter and LinkedIn page</a:t>
            </a:r>
          </a:p>
          <a:p>
            <a:r>
              <a:rPr lang="en-GB" dirty="0">
                <a:hlinkClick r:id="rId4"/>
              </a:rPr>
              <a:t>https://danielgolemanemotionalintelligence.com/ei-overview-the-four-domains-and-twelve-competencies/</a:t>
            </a:r>
            <a:endParaRPr lang="en-GB" dirty="0"/>
          </a:p>
          <a:p>
            <a:r>
              <a:rPr lang="en-GB" dirty="0">
                <a:hlinkClick r:id="rId5"/>
              </a:rPr>
              <a:t>https://www.talentsmarteq.com/articles/</a:t>
            </a:r>
            <a:endParaRPr lang="en-GB" dirty="0"/>
          </a:p>
          <a:p>
            <a:endParaRPr lang="en-GB" dirty="0"/>
          </a:p>
          <a:p>
            <a:pPr marL="0" indent="0">
              <a:buNone/>
            </a:pPr>
            <a:endParaRPr lang="en-GB" dirty="0"/>
          </a:p>
        </p:txBody>
      </p:sp>
    </p:spTree>
    <p:extLst>
      <p:ext uri="{BB962C8B-B14F-4D97-AF65-F5344CB8AC3E}">
        <p14:creationId xmlns:p14="http://schemas.microsoft.com/office/powerpoint/2010/main" val="117492922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1031</TotalTime>
  <Words>1231</Words>
  <Application>Microsoft Office PowerPoint</Application>
  <PresentationFormat>Widescreen</PresentationFormat>
  <Paragraphs>160</Paragraphs>
  <Slides>24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Lato</vt:lpstr>
      <vt:lpstr>Myriad Pro</vt:lpstr>
      <vt:lpstr>ThemeUWTSD</vt:lpstr>
      <vt:lpstr>Emotional Intelligence - Introduction</vt:lpstr>
      <vt:lpstr>Module Aim</vt:lpstr>
      <vt:lpstr>Module Objectives</vt:lpstr>
      <vt:lpstr>Learning Objectives for Today</vt:lpstr>
      <vt:lpstr>Assessment</vt:lpstr>
      <vt:lpstr>Definition</vt:lpstr>
      <vt:lpstr>Quiz</vt:lpstr>
      <vt:lpstr>What managers need</vt:lpstr>
      <vt:lpstr>PowerPoint Presentation</vt:lpstr>
      <vt:lpstr>The link between EI and Performance</vt:lpstr>
      <vt:lpstr>Organisational Benefits of EI Training (TalentSmart, 2016)</vt:lpstr>
      <vt:lpstr>The link between EI and Mental Health</vt:lpstr>
      <vt:lpstr>EI Frameworks</vt:lpstr>
      <vt:lpstr>Daniel Goleman</vt:lpstr>
      <vt:lpstr>Daniel Goleman’s 4 Domains of EI</vt:lpstr>
      <vt:lpstr>12 Competencies</vt:lpstr>
      <vt:lpstr>Activity</vt:lpstr>
      <vt:lpstr> TalentSmarteq and the work of Travis Bradberry</vt:lpstr>
      <vt:lpstr>PowerPoint Presentation</vt:lpstr>
      <vt:lpstr>PowerPoint Presentation</vt:lpstr>
      <vt:lpstr>How to Improve Self-Awareness</vt:lpstr>
      <vt:lpstr>Journal</vt:lpstr>
      <vt:lpstr>Journal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27</cp:revision>
  <dcterms:created xsi:type="dcterms:W3CDTF">2020-04-22T12:24:18Z</dcterms:created>
  <dcterms:modified xsi:type="dcterms:W3CDTF">2025-05-02T14:24:07Z</dcterms:modified>
</cp:coreProperties>
</file>