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9" r:id="rId2"/>
    <p:sldId id="257" r:id="rId3"/>
    <p:sldId id="258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5" r:id="rId18"/>
    <p:sldId id="276" r:id="rId19"/>
    <p:sldId id="277" r:id="rId20"/>
    <p:sldId id="278" r:id="rId21"/>
    <p:sldId id="279" r:id="rId22"/>
    <p:sldId id="280" r:id="rId23"/>
    <p:sldId id="281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4EA2DB-AC92-496A-BF80-511CB2B0A973}" type="datetimeFigureOut">
              <a:rPr lang="en-US" smtClean="0"/>
              <a:t>04/29/2026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FE95C8-EEBE-40FD-8BA0-507C7FB6EE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608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7DFCC032-51CE-4D1E-A0FB-6BD9E280C029}" type="datetimeFigureOut">
              <a:rPr lang="en-US" smtClean="0"/>
              <a:t>04/29/2026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5469FC9B-1461-4807-B8FF-BBAEC14B0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373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CC032-51CE-4D1E-A0FB-6BD9E280C029}" type="datetimeFigureOut">
              <a:rPr lang="en-US" smtClean="0"/>
              <a:t>04/29/2026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FC9B-1461-4807-B8FF-BBAEC14B0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121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CC032-51CE-4D1E-A0FB-6BD9E280C029}" type="datetimeFigureOut">
              <a:rPr lang="en-US" smtClean="0"/>
              <a:t>04/29/2026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FC9B-1461-4807-B8FF-BBAEC14B0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628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CC032-51CE-4D1E-A0FB-6BD9E280C029}" type="datetimeFigureOut">
              <a:rPr lang="en-US" smtClean="0"/>
              <a:t>04/29/2026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FC9B-1461-4807-B8FF-BBAEC14B0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694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CC032-51CE-4D1E-A0FB-6BD9E280C029}" type="datetimeFigureOut">
              <a:rPr lang="en-US" smtClean="0"/>
              <a:t>04/29/2026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FC9B-1461-4807-B8FF-BBAEC14B0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465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CC032-51CE-4D1E-A0FB-6BD9E280C029}" type="datetimeFigureOut">
              <a:rPr lang="en-US" smtClean="0"/>
              <a:t>04/29/2026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FC9B-1461-4807-B8FF-BBAEC14B0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06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CC032-51CE-4D1E-A0FB-6BD9E280C029}" type="datetimeFigureOut">
              <a:rPr lang="en-US" smtClean="0"/>
              <a:t>04/29/2026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FC9B-1461-4807-B8FF-BBAEC14B0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3138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CC032-51CE-4D1E-A0FB-6BD9E280C029}" type="datetimeFigureOut">
              <a:rPr lang="en-US" smtClean="0"/>
              <a:t>04/29/2026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FC9B-1461-4807-B8FF-BBAEC14B0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593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CC032-51CE-4D1E-A0FB-6BD9E280C029}" type="datetimeFigureOut">
              <a:rPr lang="en-US" smtClean="0"/>
              <a:t>04/29/2026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FC9B-1461-4807-B8FF-BBAEC14B0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846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CC032-51CE-4D1E-A0FB-6BD9E280C029}" type="datetimeFigureOut">
              <a:rPr lang="en-US" smtClean="0"/>
              <a:t>04/29/2026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FC9B-1461-4807-B8FF-BBAEC14B0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9091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CC032-51CE-4D1E-A0FB-6BD9E280C029}" type="datetimeFigureOut">
              <a:rPr lang="en-US" smtClean="0"/>
              <a:t>04/29/2026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FC9B-1461-4807-B8FF-BBAEC14B0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6747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CC032-51CE-4D1E-A0FB-6BD9E280C029}" type="datetimeFigureOut">
              <a:rPr lang="en-US" smtClean="0"/>
              <a:t>04/29/2026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FC9B-1461-4807-B8FF-BBAEC14B05F1}" type="slidenum">
              <a:rPr lang="en-US" smtClean="0"/>
              <a:t>‹#›</a:t>
            </a:fld>
            <a:endParaRPr lang="en-US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422767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CC032-51CE-4D1E-A0FB-6BD9E280C029}" type="datetimeFigureOut">
              <a:rPr lang="en-US" smtClean="0"/>
              <a:t>04/29/2026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FC9B-1461-4807-B8FF-BBAEC14B0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2648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CC032-51CE-4D1E-A0FB-6BD9E280C029}" type="datetimeFigureOut">
              <a:rPr lang="en-US" smtClean="0"/>
              <a:t>04/29/2026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FC9B-1461-4807-B8FF-BBAEC14B0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1355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CC032-51CE-4D1E-A0FB-6BD9E280C029}" type="datetimeFigureOut">
              <a:rPr lang="en-US" smtClean="0"/>
              <a:t>04/29/2026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FC9B-1461-4807-B8FF-BBAEC14B0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706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CC032-51CE-4D1E-A0FB-6BD9E280C029}" type="datetimeFigureOut">
              <a:rPr lang="en-US" smtClean="0"/>
              <a:t>04/29/2026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FC9B-1461-4807-B8FF-BBAEC14B0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6574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CC032-51CE-4D1E-A0FB-6BD9E280C029}" type="datetimeFigureOut">
              <a:rPr lang="en-US" smtClean="0"/>
              <a:t>04/29/2026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FC9B-1461-4807-B8FF-BBAEC14B0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485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FCC032-51CE-4D1E-A0FB-6BD9E280C029}" type="datetimeFigureOut">
              <a:rPr lang="en-US" smtClean="0"/>
              <a:t>04/29/2026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69FC9B-1461-4807-B8FF-BBAEC14B0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7465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bout University of Wales Trinity Saint David | UWTSD &amp; Ducere">
            <a:extLst>
              <a:ext uri="{FF2B5EF4-FFF2-40B4-BE49-F238E27FC236}">
                <a16:creationId xmlns:a16="http://schemas.microsoft.com/office/drawing/2014/main" id="{238214F7-7424-9303-3E35-5DD306CEBB2F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3276" y="189932"/>
            <a:ext cx="3075940" cy="102171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F67853C-39A9-98CF-C1C2-A2A9F4579599}"/>
              </a:ext>
            </a:extLst>
          </p:cNvPr>
          <p:cNvSpPr txBox="1"/>
          <p:nvPr/>
        </p:nvSpPr>
        <p:spPr>
          <a:xfrm>
            <a:off x="2940570" y="1433075"/>
            <a:ext cx="63108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/>
              <a:t>MSc in Cybersecurity and Digital Forensics</a:t>
            </a: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49A6B0-0667-565F-2ECE-E71F2B2F69A6}"/>
              </a:ext>
            </a:extLst>
          </p:cNvPr>
          <p:cNvSpPr txBox="1"/>
          <p:nvPr/>
        </p:nvSpPr>
        <p:spPr>
          <a:xfrm>
            <a:off x="2846439" y="2286000"/>
            <a:ext cx="721196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/>
              <a:t>Title: </a:t>
            </a:r>
            <a:r>
              <a:rPr lang="en-US" i="1"/>
              <a:t>Digital forensics Analaysis</a:t>
            </a:r>
            <a:r>
              <a:rPr lang="en-US" i="1" dirty="0"/>
              <a:t> Presentation</a:t>
            </a:r>
            <a:br>
              <a:rPr lang="en-US" i="1" dirty="0"/>
            </a:br>
            <a:r>
              <a:rPr lang="en-US" i="1" dirty="0"/>
              <a:t> </a:t>
            </a:r>
            <a:endParaRPr lang="en-US" dirty="0"/>
          </a:p>
          <a:p>
            <a:pPr algn="ctr"/>
            <a:r>
              <a:rPr lang="en-US" b="1" dirty="0"/>
              <a:t>Lecturer: Dr. Mohamed Ghanem</a:t>
            </a:r>
            <a:endParaRPr lang="en-US" dirty="0"/>
          </a:p>
          <a:p>
            <a:pPr algn="ctr"/>
            <a:r>
              <a:rPr lang="en-US" b="1" dirty="0"/>
              <a:t> </a:t>
            </a:r>
            <a:endParaRPr lang="en-US" dirty="0"/>
          </a:p>
          <a:p>
            <a:pPr algn="ctr"/>
            <a:r>
              <a:rPr lang="en-US" b="1" dirty="0"/>
              <a:t>Student Name: Md. Tarequr Rahman Sharif</a:t>
            </a:r>
            <a:br>
              <a:rPr lang="en-US" b="1" dirty="0"/>
            </a:br>
            <a:endParaRPr lang="en-US" dirty="0"/>
          </a:p>
          <a:p>
            <a:pPr algn="ctr"/>
            <a:r>
              <a:rPr lang="en-US" b="1" dirty="0"/>
              <a:t>Student ID Number: 2437470</a:t>
            </a:r>
            <a:endParaRPr lang="en-US" dirty="0"/>
          </a:p>
          <a:p>
            <a:pPr algn="ctr"/>
            <a:r>
              <a:rPr lang="en-US" b="1" dirty="0"/>
              <a:t> </a:t>
            </a:r>
            <a:endParaRPr lang="en-US" dirty="0"/>
          </a:p>
          <a:p>
            <a:pPr algn="ctr"/>
            <a:r>
              <a:rPr lang="en-US" b="1" dirty="0"/>
              <a:t>Submission Date: 29 May 2026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95879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B3125F9-809A-E461-05E6-7A44A37C77DF}"/>
              </a:ext>
            </a:extLst>
          </p:cNvPr>
          <p:cNvSpPr txBox="1"/>
          <p:nvPr/>
        </p:nvSpPr>
        <p:spPr>
          <a:xfrm>
            <a:off x="1917290" y="604684"/>
            <a:ext cx="47194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7527D9-B3CC-32A9-E597-B01017F50633}"/>
              </a:ext>
            </a:extLst>
          </p:cNvPr>
          <p:cNvSpPr txBox="1"/>
          <p:nvPr/>
        </p:nvSpPr>
        <p:spPr>
          <a:xfrm>
            <a:off x="2035277" y="1681316"/>
            <a:ext cx="530942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Digital forensics is the science of identifying, collecting, preserving and analyzing digital evidence.</a:t>
            </a:r>
            <a:br>
              <a:rPr lang="en-US" sz="2400" dirty="0"/>
            </a:br>
            <a:endParaRPr lang="en-US" sz="2400" dirty="0"/>
          </a:p>
          <a:p>
            <a:r>
              <a:rPr lang="en-US" sz="2400" dirty="0"/>
              <a:t>There is a lot more communication and </a:t>
            </a:r>
            <a:r>
              <a:rPr lang="en-US" sz="2400" dirty="0" err="1"/>
              <a:t>behaviour</a:t>
            </a:r>
            <a:r>
              <a:rPr lang="en-US" sz="2400" dirty="0"/>
              <a:t> data in our mobile devices.</a:t>
            </a:r>
            <a:br>
              <a:rPr lang="en-US" sz="2400" dirty="0"/>
            </a:br>
            <a:endParaRPr lang="en-US" sz="2400" dirty="0"/>
          </a:p>
          <a:p>
            <a:r>
              <a:rPr lang="en-US" sz="2400" dirty="0"/>
              <a:t>Tools used in this investigation: Cellebrite UFED &amp; Physical Analyzer</a:t>
            </a:r>
            <a:br>
              <a:rPr lang="en-US" sz="2400" dirty="0"/>
            </a:br>
            <a:endParaRPr lang="en-US" sz="2400" dirty="0"/>
          </a:p>
          <a:p>
            <a:r>
              <a:rPr lang="en-US" sz="2400" dirty="0"/>
              <a:t>Purpose: recovering and investigating artefacts on an Android mobile phone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0975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97C3DFC-828F-5F92-1C7B-CC61A785277B}"/>
              </a:ext>
            </a:extLst>
          </p:cNvPr>
          <p:cNvSpPr txBox="1"/>
          <p:nvPr/>
        </p:nvSpPr>
        <p:spPr>
          <a:xfrm>
            <a:off x="1578077" y="486697"/>
            <a:ext cx="56043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Aim of the Investigation</a:t>
            </a:r>
          </a:p>
          <a:p>
            <a:endParaRPr lang="en-US" sz="4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02E877-0FE9-9C1D-022A-32E6E62D3405}"/>
              </a:ext>
            </a:extLst>
          </p:cNvPr>
          <p:cNvSpPr txBox="1"/>
          <p:nvPr/>
        </p:nvSpPr>
        <p:spPr>
          <a:xfrm>
            <a:off x="1578077" y="1622323"/>
            <a:ext cx="581086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Get a forensic image of the Android phone.</a:t>
            </a:r>
            <a:br>
              <a:rPr lang="en-US" sz="2400" dirty="0"/>
            </a:br>
            <a:endParaRPr lang="en-US" sz="2400" dirty="0"/>
          </a:p>
          <a:p>
            <a:r>
              <a:rPr lang="en-US" sz="2400" dirty="0"/>
              <a:t>Preserve integrity of extracted data</a:t>
            </a:r>
            <a:br>
              <a:rPr lang="en-US" sz="2400" dirty="0"/>
            </a:br>
            <a:endParaRPr lang="en-US" sz="2400" dirty="0"/>
          </a:p>
          <a:p>
            <a:r>
              <a:rPr lang="en-US" sz="2400" dirty="0"/>
              <a:t>Decode application artifacts</a:t>
            </a:r>
            <a:br>
              <a:rPr lang="en-US" sz="2400" dirty="0"/>
            </a:br>
            <a:endParaRPr lang="en-US" sz="2400" dirty="0"/>
          </a:p>
          <a:p>
            <a:r>
              <a:rPr lang="en-US" sz="2400" dirty="0" err="1"/>
              <a:t>Analyse</a:t>
            </a:r>
            <a:r>
              <a:rPr lang="en-US" sz="2400" dirty="0"/>
              <a:t> communications and stored media</a:t>
            </a:r>
            <a:br>
              <a:rPr lang="en-US" sz="2400" dirty="0"/>
            </a:br>
            <a:endParaRPr lang="en-US" sz="2400" dirty="0"/>
          </a:p>
          <a:p>
            <a:r>
              <a:rPr lang="en-US" sz="2400" dirty="0"/>
              <a:t>Reconstruct user activity timeline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208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BE6771A-F7CC-5FD4-A5D4-B4E3883128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227" y="162232"/>
            <a:ext cx="6061586" cy="669576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2025CCD-FD5D-0B68-A1AD-0C6DE06126ED}"/>
              </a:ext>
            </a:extLst>
          </p:cNvPr>
          <p:cNvSpPr txBox="1"/>
          <p:nvPr/>
        </p:nvSpPr>
        <p:spPr>
          <a:xfrm>
            <a:off x="6096000" y="389735"/>
            <a:ext cx="57420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Mobile Forensic Analysis Using Cellebrite Physical Analyzer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1EDA12-1010-7F6C-7F64-FB6244FD100B}"/>
              </a:ext>
            </a:extLst>
          </p:cNvPr>
          <p:cNvSpPr txBox="1"/>
          <p:nvPr/>
        </p:nvSpPr>
        <p:spPr>
          <a:xfrm>
            <a:off x="6577781" y="1592826"/>
            <a:ext cx="483747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Mobile forensics with Cellebrite Physical Analyzer</a:t>
            </a:r>
            <a:br>
              <a:rPr lang="en-US" dirty="0"/>
            </a:br>
            <a:endParaRPr lang="en-US" dirty="0"/>
          </a:p>
          <a:p>
            <a:r>
              <a:rPr lang="en-US" dirty="0"/>
              <a:t>Facilitates logical and physical extraction of smartphone information</a:t>
            </a:r>
            <a:br>
              <a:rPr lang="en-US" dirty="0"/>
            </a:br>
            <a:endParaRPr lang="en-US" dirty="0"/>
          </a:p>
          <a:p>
            <a:r>
              <a:rPr lang="en-US" dirty="0"/>
              <a:t>Recover messages, emails, media and app artifacts</a:t>
            </a:r>
            <a:br>
              <a:rPr lang="en-US" dirty="0"/>
            </a:br>
            <a:endParaRPr lang="en-US" dirty="0"/>
          </a:p>
          <a:p>
            <a:r>
              <a:rPr lang="en-US" dirty="0"/>
              <a:t>Preserves forensics throughout analysis process</a:t>
            </a:r>
            <a:br>
              <a:rPr lang="en-US" dirty="0"/>
            </a:br>
            <a:endParaRPr lang="en-US" dirty="0"/>
          </a:p>
          <a:p>
            <a:r>
              <a:rPr lang="en-US" dirty="0"/>
              <a:t>The question being asked of Emma, Joe and Norman with their devices</a:t>
            </a:r>
          </a:p>
        </p:txBody>
      </p:sp>
    </p:spTree>
    <p:extLst>
      <p:ext uri="{BB962C8B-B14F-4D97-AF65-F5344CB8AC3E}">
        <p14:creationId xmlns:p14="http://schemas.microsoft.com/office/powerpoint/2010/main" val="2515548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D242B5D-F844-32BA-6681-97D4D0CB9F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901" y="194872"/>
            <a:ext cx="5946099" cy="611598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3600E31-8F41-A29C-60A6-E3B7AF87554A}"/>
              </a:ext>
            </a:extLst>
          </p:cNvPr>
          <p:cNvSpPr txBox="1"/>
          <p:nvPr/>
        </p:nvSpPr>
        <p:spPr>
          <a:xfrm>
            <a:off x="6685613" y="374754"/>
            <a:ext cx="51116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Loading Extracted Evidence into Cellebrite Physical Analyzer</a:t>
            </a:r>
          </a:p>
          <a:p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C16DB1-66AA-D423-E6E8-D5C2B29A5E30}"/>
              </a:ext>
            </a:extLst>
          </p:cNvPr>
          <p:cNvSpPr txBox="1"/>
          <p:nvPr/>
        </p:nvSpPr>
        <p:spPr>
          <a:xfrm>
            <a:off x="6685613" y="2094271"/>
            <a:ext cx="46116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Cellebrite Physical Analyzer environment case</a:t>
            </a:r>
            <a:br>
              <a:rPr lang="en-US" dirty="0"/>
            </a:br>
            <a:endParaRPr lang="en-US" dirty="0"/>
          </a:p>
          <a:p>
            <a:r>
              <a:rPr lang="en-US" dirty="0"/>
              <a:t>Mobile Device Data Extracted And Imported For Analysis</a:t>
            </a:r>
            <a:br>
              <a:rPr lang="en-US" dirty="0"/>
            </a:br>
            <a:endParaRPr lang="en-US" dirty="0"/>
          </a:p>
          <a:p>
            <a:r>
              <a:rPr lang="en-US" dirty="0"/>
              <a:t>Evidence loaded from suspect smartphones</a:t>
            </a:r>
            <a:br>
              <a:rPr lang="en-US" dirty="0"/>
            </a:br>
            <a:endParaRPr lang="en-US" dirty="0"/>
          </a:p>
          <a:p>
            <a:r>
              <a:rPr lang="en-US" dirty="0"/>
              <a:t>Supports structured forensic investigation workflow</a:t>
            </a:r>
            <a:br>
              <a:rPr lang="en-US" dirty="0"/>
            </a:br>
            <a:endParaRPr lang="en-US" dirty="0"/>
          </a:p>
          <a:p>
            <a:r>
              <a:rPr lang="en-US" dirty="0"/>
              <a:t>Ensures integrity before analysis begins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3224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C85D38B-5E18-C34F-B634-FA22E5DE60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893" y="119921"/>
            <a:ext cx="5486399" cy="63858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E6E1EA3-8AE1-2C4C-B340-FAAEE1B43387}"/>
              </a:ext>
            </a:extLst>
          </p:cNvPr>
          <p:cNvSpPr txBox="1"/>
          <p:nvPr/>
        </p:nvSpPr>
        <p:spPr>
          <a:xfrm>
            <a:off x="6096000" y="344774"/>
            <a:ext cx="57612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Extracting UFED from Device Suspicion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AF4A10-CADE-D6BB-BCF8-1473312EEB4C}"/>
              </a:ext>
            </a:extLst>
          </p:cNvPr>
          <p:cNvSpPr txBox="1"/>
          <p:nvPr/>
        </p:nvSpPr>
        <p:spPr>
          <a:xfrm>
            <a:off x="6096000" y="1489587"/>
            <a:ext cx="548639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UFED extraction file opened in Cellebrite Physical Analyzer</a:t>
            </a:r>
            <a:br>
              <a:rPr lang="en-US" dirty="0"/>
            </a:br>
            <a:endParaRPr lang="en-US" dirty="0"/>
          </a:p>
          <a:p>
            <a:r>
              <a:rPr lang="en-US" dirty="0"/>
              <a:t>Information obtained from a Huawei cell phone</a:t>
            </a:r>
            <a:br>
              <a:rPr lang="en-US" dirty="0"/>
            </a:br>
            <a:endParaRPr lang="en-US" dirty="0"/>
          </a:p>
          <a:p>
            <a:r>
              <a:rPr lang="en-US" dirty="0"/>
              <a:t>Support for logical and physical forensic examination</a:t>
            </a:r>
          </a:p>
          <a:p>
            <a:br>
              <a:rPr lang="en-US" dirty="0"/>
            </a:br>
            <a:r>
              <a:rPr lang="en-US" dirty="0"/>
              <a:t>Data preprocessed for messaging and artifact mining</a:t>
            </a:r>
          </a:p>
          <a:p>
            <a:br>
              <a:rPr lang="en-US" dirty="0"/>
            </a:br>
            <a:r>
              <a:rPr lang="en-US" dirty="0"/>
              <a:t>Preserves the original digital evidence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726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191114D-C3B5-AF3C-F32E-3208C252D5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848" y="239842"/>
            <a:ext cx="5646296" cy="63108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96F7F67-28E1-324A-16C8-AAE790028B52}"/>
              </a:ext>
            </a:extLst>
          </p:cNvPr>
          <p:cNvSpPr txBox="1"/>
          <p:nvPr/>
        </p:nvSpPr>
        <p:spPr>
          <a:xfrm>
            <a:off x="6268065" y="471948"/>
            <a:ext cx="50439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Cellebrite Workbench: Implementing Examination and Decoding Tools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AA76D5-F6A3-17A8-2EF9-F40E1AA2CBE1}"/>
              </a:ext>
            </a:extLst>
          </p:cNvPr>
          <p:cNvSpPr txBox="1"/>
          <p:nvPr/>
        </p:nvSpPr>
        <p:spPr>
          <a:xfrm>
            <a:off x="6268065" y="1563329"/>
            <a:ext cx="539790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InvestigationTools</a:t>
            </a:r>
            <a:r>
              <a:rPr lang="en-US" dirty="0"/>
              <a:t> Used on Extracted Mobile Evidence</a:t>
            </a:r>
            <a:br>
              <a:rPr lang="en-US" dirty="0"/>
            </a:br>
            <a:endParaRPr lang="en-US" dirty="0"/>
          </a:p>
          <a:p>
            <a:r>
              <a:rPr lang="en-US" dirty="0"/>
              <a:t>Hash set comparison for the known file signatures</a:t>
            </a:r>
            <a:br>
              <a:rPr lang="en-US" dirty="0"/>
            </a:br>
            <a:endParaRPr lang="en-US" dirty="0"/>
          </a:p>
          <a:p>
            <a:r>
              <a:rPr lang="en-US" dirty="0"/>
              <a:t>Carving areas for hidden information or erased knowledge</a:t>
            </a:r>
            <a:br>
              <a:rPr lang="en-US" dirty="0"/>
            </a:br>
            <a:endParaRPr lang="en-US" dirty="0"/>
          </a:p>
          <a:p>
            <a:r>
              <a:rPr lang="en-US" dirty="0"/>
              <a:t>Triage Decode that automatically extracts a smaller, compressed evidence files</a:t>
            </a:r>
            <a:br>
              <a:rPr lang="en-US" dirty="0"/>
            </a:br>
            <a:endParaRPr lang="en-US" dirty="0"/>
          </a:p>
          <a:p>
            <a:r>
              <a:rPr lang="en-US" dirty="0"/>
              <a:t>Selective app decryption used to process the relevant applications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34125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9FF655B-B998-2F13-2F37-5A5E5093EE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872" y="254833"/>
            <a:ext cx="5901128" cy="62359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0675A93-DEFF-BC76-A02D-8816C992BAE4}"/>
              </a:ext>
            </a:extLst>
          </p:cNvPr>
          <p:cNvSpPr txBox="1"/>
          <p:nvPr/>
        </p:nvSpPr>
        <p:spPr>
          <a:xfrm>
            <a:off x="6636774" y="1814052"/>
            <a:ext cx="458674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Selective apps decoding function in Cellebrite Physical Analyzer</a:t>
            </a:r>
            <a:br>
              <a:rPr lang="en-US" dirty="0"/>
            </a:br>
            <a:endParaRPr lang="en-US" dirty="0"/>
          </a:p>
          <a:p>
            <a:r>
              <a:rPr lang="en-US" dirty="0"/>
              <a:t>Finds installed apps on the used devices of the suspects</a:t>
            </a:r>
            <a:br>
              <a:rPr lang="en-US" dirty="0"/>
            </a:br>
            <a:endParaRPr lang="en-US" dirty="0"/>
          </a:p>
          <a:p>
            <a:r>
              <a:rPr lang="en-US" dirty="0"/>
              <a:t>Extracts relevant communication artifacts efficiently</a:t>
            </a:r>
            <a:br>
              <a:rPr lang="en-US" dirty="0"/>
            </a:br>
            <a:endParaRPr lang="en-US" dirty="0"/>
          </a:p>
          <a:p>
            <a:r>
              <a:rPr lang="en-US" dirty="0"/>
              <a:t>Enables WhatsApp, email and Instagram message analysis</a:t>
            </a:r>
            <a:br>
              <a:rPr lang="en-US" dirty="0"/>
            </a:br>
            <a:endParaRPr lang="en-US" dirty="0"/>
          </a:p>
          <a:p>
            <a:r>
              <a:rPr lang="en-US" dirty="0"/>
              <a:t>Minimizes processing time by concentrating on evidential data sources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858545-C4A1-1CD7-B873-96366B7270E6}"/>
              </a:ext>
            </a:extLst>
          </p:cNvPr>
          <p:cNvSpPr txBox="1"/>
          <p:nvPr/>
        </p:nvSpPr>
        <p:spPr>
          <a:xfrm>
            <a:off x="6504039" y="254833"/>
            <a:ext cx="49997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Communication Evidence Extraction via Selective Application Decoding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9537617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ECCA8AD-EB31-2696-7669-239CFDB631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80" y="359763"/>
            <a:ext cx="5576343" cy="61759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42DD5D5-2E74-CD45-7C20-879CED2B8648}"/>
              </a:ext>
            </a:extLst>
          </p:cNvPr>
          <p:cNvSpPr txBox="1"/>
          <p:nvPr/>
        </p:nvSpPr>
        <p:spPr>
          <a:xfrm>
            <a:off x="6238568" y="359763"/>
            <a:ext cx="55763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Choosing Appropriate Apps to Be Analyzed for Forensics</a:t>
            </a:r>
          </a:p>
          <a:p>
            <a:endParaRPr lang="en-US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0C89EC-5AF4-84D3-17D8-001CFDE18FF2}"/>
              </a:ext>
            </a:extLst>
          </p:cNvPr>
          <p:cNvSpPr txBox="1"/>
          <p:nvPr/>
        </p:nvSpPr>
        <p:spPr>
          <a:xfrm>
            <a:off x="6238568" y="2050026"/>
            <a:ext cx="557634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List of installed apps based on extraction from target mobile</a:t>
            </a:r>
            <a:br>
              <a:rPr lang="en-US" dirty="0"/>
            </a:br>
            <a:endParaRPr lang="en-US" dirty="0"/>
          </a:p>
          <a:p>
            <a:r>
              <a:rPr lang="en-US" dirty="0"/>
              <a:t>Communication-supported social networking apps included in the analysis</a:t>
            </a:r>
            <a:br>
              <a:rPr lang="en-US" dirty="0"/>
            </a:br>
            <a:endParaRPr lang="en-US" dirty="0"/>
          </a:p>
          <a:p>
            <a:r>
              <a:rPr lang="en-US" dirty="0"/>
              <a:t>Evidence review of Gmail and other email platforms</a:t>
            </a:r>
          </a:p>
          <a:p>
            <a:r>
              <a:rPr lang="en-US" dirty="0"/>
              <a:t>Investigating relevance of browser activity</a:t>
            </a:r>
            <a:br>
              <a:rPr lang="en-US" dirty="0"/>
            </a:br>
            <a:endParaRPr lang="en-US" dirty="0"/>
          </a:p>
          <a:p>
            <a:r>
              <a:rPr lang="en-US" dirty="0"/>
              <a:t>Restores records of chats, attachments and interactions</a:t>
            </a:r>
          </a:p>
        </p:txBody>
      </p:sp>
    </p:spTree>
    <p:extLst>
      <p:ext uri="{BB962C8B-B14F-4D97-AF65-F5344CB8AC3E}">
        <p14:creationId xmlns:p14="http://schemas.microsoft.com/office/powerpoint/2010/main" val="27063284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F22CB27-5634-A13B-4A74-3FB48DC56F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218" y="337700"/>
            <a:ext cx="4896465" cy="590086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8A42F7-A5C1-CD72-4548-1F805B38054F}"/>
              </a:ext>
            </a:extLst>
          </p:cNvPr>
          <p:cNvSpPr txBox="1"/>
          <p:nvPr/>
        </p:nvSpPr>
        <p:spPr>
          <a:xfrm>
            <a:off x="5633884" y="516194"/>
            <a:ext cx="59288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Summary and verification of mobile device extractions</a:t>
            </a:r>
          </a:p>
          <a:p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AC2A7D-DEFF-08DD-6DC8-CDEDBF672E50}"/>
              </a:ext>
            </a:extLst>
          </p:cNvPr>
          <p:cNvSpPr txBox="1"/>
          <p:nvPr/>
        </p:nvSpPr>
        <p:spPr>
          <a:xfrm>
            <a:off x="5633884" y="2227006"/>
            <a:ext cx="592885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Forensic extraction of data from Huawei phone</a:t>
            </a:r>
            <a:br>
              <a:rPr lang="en-US" dirty="0"/>
            </a:br>
            <a:endParaRPr lang="en-US" dirty="0"/>
          </a:p>
          <a:p>
            <a:r>
              <a:rPr lang="en-US" dirty="0"/>
              <a:t>Extraction of File system by using UFED Method Use (Extraction).</a:t>
            </a:r>
            <a:br>
              <a:rPr lang="en-US" dirty="0"/>
            </a:br>
            <a:endParaRPr lang="en-US" dirty="0"/>
          </a:p>
          <a:p>
            <a:r>
              <a:rPr lang="en-US" dirty="0"/>
              <a:t>Recover device identifiers (IMEI, Android ID, chipset specifications)</a:t>
            </a:r>
            <a:br>
              <a:rPr lang="en-US" dirty="0"/>
            </a:br>
            <a:endParaRPr lang="en-US" dirty="0"/>
          </a:p>
          <a:p>
            <a:r>
              <a:rPr lang="en-US" dirty="0"/>
              <a:t>Extraction timestamps recorded for verification</a:t>
            </a:r>
            <a:br>
              <a:rPr lang="en-US" dirty="0"/>
            </a:br>
            <a:endParaRPr lang="en-US" dirty="0"/>
          </a:p>
          <a:p>
            <a:r>
              <a:rPr lang="en-US" dirty="0"/>
              <a:t>Structured Artifact Analysis trained evidence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65139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999FB63-0B6D-F78E-C83E-7E1260C376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5182464" cy="632705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175E0F4-4D6B-1375-3B9F-3D59AA490889}"/>
              </a:ext>
            </a:extLst>
          </p:cNvPr>
          <p:cNvSpPr txBox="1"/>
          <p:nvPr/>
        </p:nvSpPr>
        <p:spPr>
          <a:xfrm>
            <a:off x="5545394" y="398206"/>
            <a:ext cx="55601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Proof: Examination Tools are Trained-Extended Artifact Recovery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CD6612-314D-49ED-571D-206106D1C6E4}"/>
              </a:ext>
            </a:extLst>
          </p:cNvPr>
          <p:cNvSpPr txBox="1"/>
          <p:nvPr/>
        </p:nvSpPr>
        <p:spPr>
          <a:xfrm>
            <a:off x="5545394" y="1563329"/>
            <a:ext cx="567812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Post-extraction Examination tools</a:t>
            </a:r>
            <a:br>
              <a:rPr lang="en-US" dirty="0"/>
            </a:br>
            <a:endParaRPr lang="en-US" dirty="0"/>
          </a:p>
          <a:p>
            <a:r>
              <a:rPr lang="en-US" dirty="0"/>
              <a:t>Comparison with hash set to verify known file signatures</a:t>
            </a:r>
            <a:br>
              <a:rPr lang="en-US" dirty="0"/>
            </a:br>
            <a:endParaRPr lang="en-US" dirty="0"/>
          </a:p>
          <a:p>
            <a:r>
              <a:rPr lang="en-US" dirty="0"/>
              <a:t>Data carving made possible to recover inaccessible artifacts</a:t>
            </a:r>
            <a:br>
              <a:rPr lang="en-US" dirty="0"/>
            </a:br>
            <a:endParaRPr lang="en-US" dirty="0"/>
          </a:p>
          <a:p>
            <a:r>
              <a:rPr lang="en-US" dirty="0"/>
              <a:t>Compressed evidence extracted by performing archive</a:t>
            </a:r>
            <a:br>
              <a:rPr lang="en-US" dirty="0"/>
            </a:br>
            <a:r>
              <a:rPr lang="en-US" dirty="0"/>
              <a:t> decoding</a:t>
            </a:r>
            <a:br>
              <a:rPr lang="en-US" dirty="0"/>
            </a:br>
            <a:endParaRPr lang="en-US" dirty="0"/>
          </a:p>
          <a:p>
            <a:r>
              <a:rPr lang="en-US" dirty="0"/>
              <a:t>Decoding data selectively for communication analysis</a:t>
            </a:r>
          </a:p>
        </p:txBody>
      </p:sp>
    </p:spTree>
    <p:extLst>
      <p:ext uri="{BB962C8B-B14F-4D97-AF65-F5344CB8AC3E}">
        <p14:creationId xmlns:p14="http://schemas.microsoft.com/office/powerpoint/2010/main" val="19624634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5226906-D821-8C63-8685-B1C9C483B3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981" y="198783"/>
            <a:ext cx="4793226" cy="646043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FFA9D4D-ED27-45DB-4155-A280138FD874}"/>
              </a:ext>
            </a:extLst>
          </p:cNvPr>
          <p:cNvSpPr txBox="1"/>
          <p:nvPr/>
        </p:nvSpPr>
        <p:spPr>
          <a:xfrm>
            <a:off x="5456903" y="398206"/>
            <a:ext cx="55601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Identifying Evidence Sources from Installed Applications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4AD806-9C0B-FDBA-1646-A42C192E609F}"/>
              </a:ext>
            </a:extLst>
          </p:cNvPr>
          <p:cNvSpPr txBox="1"/>
          <p:nvPr/>
        </p:nvSpPr>
        <p:spPr>
          <a:xfrm>
            <a:off x="5338916" y="1725561"/>
            <a:ext cx="62533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Installed programs organized by the groups of forensic importance</a:t>
            </a:r>
            <a:br>
              <a:rPr lang="en-US" dirty="0"/>
            </a:br>
            <a:endParaRPr lang="en-US" dirty="0"/>
          </a:p>
          <a:p>
            <a:r>
              <a:rPr lang="en-US" dirty="0"/>
              <a:t>Chat apps chosen for conversation retrieval</a:t>
            </a:r>
            <a:br>
              <a:rPr lang="en-US" dirty="0"/>
            </a:br>
            <a:endParaRPr lang="en-US" dirty="0"/>
          </a:p>
          <a:p>
            <a:r>
              <a:rPr lang="en-US" dirty="0"/>
              <a:t>Includes email and web-browser artifacts a means of tracking communications</a:t>
            </a:r>
            <a:br>
              <a:rPr lang="en-US" dirty="0"/>
            </a:br>
            <a:endParaRPr lang="en-US" dirty="0"/>
          </a:p>
          <a:p>
            <a:r>
              <a:rPr lang="en-US" dirty="0"/>
              <a:t>Social networks scanned for suspicious activity</a:t>
            </a:r>
            <a:br>
              <a:rPr lang="en-US" dirty="0"/>
            </a:br>
            <a:endParaRPr lang="en-US" dirty="0"/>
          </a:p>
          <a:p>
            <a:r>
              <a:rPr lang="en-US" dirty="0"/>
              <a:t>All Cloud-based applications examined for file transfer activity potential</a:t>
            </a:r>
          </a:p>
        </p:txBody>
      </p:sp>
    </p:spTree>
    <p:extLst>
      <p:ext uri="{BB962C8B-B14F-4D97-AF65-F5344CB8AC3E}">
        <p14:creationId xmlns:p14="http://schemas.microsoft.com/office/powerpoint/2010/main" val="33968563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230BB5E-3A92-1A1A-06A4-78C69969CA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729" y="368710"/>
            <a:ext cx="5616439" cy="576661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B9EA719-C746-B3CA-9FC6-76377E517A6E}"/>
              </a:ext>
            </a:extLst>
          </p:cNvPr>
          <p:cNvSpPr txBox="1"/>
          <p:nvPr/>
        </p:nvSpPr>
        <p:spPr>
          <a:xfrm>
            <a:off x="6209071" y="589935"/>
            <a:ext cx="5132439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Importing More Smartphone Evidence for Multi-Phone Suitability</a:t>
            </a:r>
            <a:br>
              <a:rPr lang="en-US" dirty="0"/>
            </a:br>
            <a:endParaRPr lang="en-US" dirty="0"/>
          </a:p>
          <a:p>
            <a:r>
              <a:rPr lang="en-US" dirty="0"/>
              <a:t>FROM OLDER VERSION EXTRACTED UFED IMPORTED FROM SAMSUNG GALAXY A13</a:t>
            </a:r>
            <a:br>
              <a:rPr lang="en-US" dirty="0"/>
            </a:br>
            <a:endParaRPr lang="en-US" dirty="0"/>
          </a:p>
          <a:p>
            <a:r>
              <a:rPr lang="en-US" dirty="0"/>
              <a:t>Expanded dataset for investigation: second suspect smartphone</a:t>
            </a:r>
            <a:br>
              <a:rPr lang="en-US" dirty="0"/>
            </a:br>
            <a:endParaRPr lang="en-US" dirty="0"/>
          </a:p>
          <a:p>
            <a:r>
              <a:rPr lang="en-US" dirty="0"/>
              <a:t>Supports cross-device communication correlation analysis</a:t>
            </a:r>
            <a:br>
              <a:rPr lang="en-US" dirty="0"/>
            </a:br>
            <a:endParaRPr lang="en-US" dirty="0"/>
          </a:p>
          <a:p>
            <a:r>
              <a:rPr lang="en-US" dirty="0"/>
              <a:t>Restores messages, call history and shared files</a:t>
            </a:r>
            <a:br>
              <a:rPr lang="en-US" dirty="0"/>
            </a:br>
            <a:endParaRPr lang="en-US" dirty="0"/>
          </a:p>
          <a:p>
            <a:r>
              <a:rPr lang="en-US" dirty="0"/>
              <a:t>Strengthens linkage between multiple suspects</a:t>
            </a:r>
          </a:p>
        </p:txBody>
      </p:sp>
    </p:spTree>
    <p:extLst>
      <p:ext uri="{BB962C8B-B14F-4D97-AF65-F5344CB8AC3E}">
        <p14:creationId xmlns:p14="http://schemas.microsoft.com/office/powerpoint/2010/main" val="1890539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3CD5C0-C597-8072-CCDF-8954B35247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226" y="200025"/>
            <a:ext cx="5456904" cy="64579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C374DD7-980B-6BCF-C086-BC97DF356B2F}"/>
              </a:ext>
            </a:extLst>
          </p:cNvPr>
          <p:cNvSpPr txBox="1"/>
          <p:nvPr/>
        </p:nvSpPr>
        <p:spPr>
          <a:xfrm>
            <a:off x="6096000" y="457200"/>
            <a:ext cx="5466735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Cross-device consistency in examination workflow</a:t>
            </a:r>
            <a:br>
              <a:rPr lang="en-US" dirty="0"/>
            </a:br>
            <a:br>
              <a:rPr lang="en-US" dirty="0"/>
            </a:br>
            <a:endParaRPr lang="en-US" dirty="0"/>
          </a:p>
          <a:p>
            <a:r>
              <a:rPr lang="en-US" dirty="0"/>
              <a:t>The researchers used the following tools for examining the Nokia C2 smartphone extraction.</a:t>
            </a:r>
            <a:br>
              <a:rPr lang="en-US" dirty="0"/>
            </a:br>
            <a:endParaRPr lang="en-US" dirty="0"/>
          </a:p>
          <a:p>
            <a:r>
              <a:rPr lang="en-US" dirty="0"/>
              <a:t>Functional comparison of checksums Hash set comparison for file integrity</a:t>
            </a:r>
            <a:br>
              <a:rPr lang="en-US" dirty="0"/>
            </a:br>
            <a:endParaRPr lang="en-US" dirty="0"/>
          </a:p>
          <a:p>
            <a:r>
              <a:rPr lang="en-US" dirty="0"/>
              <a:t>Data carving work is as listed below</a:t>
            </a:r>
            <a:br>
              <a:rPr lang="en-US" dirty="0"/>
            </a:br>
            <a:endParaRPr lang="en-US" dirty="0"/>
          </a:p>
          <a:p>
            <a:r>
              <a:rPr lang="en-US" dirty="0"/>
              <a:t>Archival decodes done to uncover some compressed evidence</a:t>
            </a:r>
            <a:br>
              <a:rPr lang="en-US" dirty="0"/>
            </a:br>
            <a:endParaRPr lang="en-US" dirty="0"/>
          </a:p>
          <a:p>
            <a:r>
              <a:rPr lang="en-US" dirty="0"/>
              <a:t>APDC (Selective Application Decoding): Prepares for the communication analysis</a:t>
            </a:r>
          </a:p>
        </p:txBody>
      </p:sp>
    </p:spTree>
    <p:extLst>
      <p:ext uri="{BB962C8B-B14F-4D97-AF65-F5344CB8AC3E}">
        <p14:creationId xmlns:p14="http://schemas.microsoft.com/office/powerpoint/2010/main" val="6759343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35E1C61-54F6-5A15-6F8A-825AA22177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479" y="280219"/>
            <a:ext cx="4424516" cy="592885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4B2218-AF91-57B3-3B30-D5963D4BC475}"/>
              </a:ext>
            </a:extLst>
          </p:cNvPr>
          <p:cNvSpPr txBox="1"/>
          <p:nvPr/>
        </p:nvSpPr>
        <p:spPr>
          <a:xfrm>
            <a:off x="5353665" y="530942"/>
            <a:ext cx="5501148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Importing extra UFED extraction for cross-device linking</a:t>
            </a:r>
            <a:br>
              <a:rPr lang="en-US" dirty="0"/>
            </a:br>
            <a:br>
              <a:rPr lang="en-US" dirty="0"/>
            </a:br>
            <a:endParaRPr lang="en-US" dirty="0"/>
          </a:p>
          <a:p>
            <a:r>
              <a:rPr lang="en-US" dirty="0"/>
              <a:t>You imported its previous UFED extraction from Samsung Note 14 smartphone</a:t>
            </a:r>
            <a:br>
              <a:rPr lang="en-US" dirty="0"/>
            </a:br>
            <a:endParaRPr lang="en-US" dirty="0"/>
          </a:p>
          <a:p>
            <a:r>
              <a:rPr lang="en-US" dirty="0"/>
              <a:t>A third suspect device </a:t>
            </a:r>
            <a:r>
              <a:rPr lang="en-US" dirty="0" err="1"/>
              <a:t>discused</a:t>
            </a:r>
            <a:r>
              <a:rPr lang="en-US" dirty="0"/>
              <a:t> the forensics dataset</a:t>
            </a:r>
            <a:br>
              <a:rPr lang="en-US" dirty="0"/>
            </a:br>
            <a:endParaRPr lang="en-US" dirty="0"/>
          </a:p>
          <a:p>
            <a:r>
              <a:rPr lang="en-US" dirty="0"/>
              <a:t>Allows to compare between communications on more than one device</a:t>
            </a:r>
            <a:br>
              <a:rPr lang="en-US" dirty="0"/>
            </a:br>
            <a:endParaRPr lang="en-US" dirty="0"/>
          </a:p>
          <a:p>
            <a:r>
              <a:rPr lang="en-US" dirty="0"/>
              <a:t>Allows reconstructing of coordinated activity timeline</a:t>
            </a:r>
            <a:br>
              <a:rPr lang="en-US" dirty="0"/>
            </a:br>
            <a:endParaRPr lang="en-US" dirty="0"/>
          </a:p>
          <a:p>
            <a:r>
              <a:rPr lang="en-US" dirty="0"/>
              <a:t>Strengthens linkage between involved individuals</a:t>
            </a:r>
          </a:p>
        </p:txBody>
      </p:sp>
    </p:spTree>
    <p:extLst>
      <p:ext uri="{BB962C8B-B14F-4D97-AF65-F5344CB8AC3E}">
        <p14:creationId xmlns:p14="http://schemas.microsoft.com/office/powerpoint/2010/main" val="41600754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F2EA72-3205-AB28-077C-B44B83C098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961" y="368708"/>
            <a:ext cx="4984955" cy="569810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F0EC5C-0AEB-CEE9-8861-52F6040537F7}"/>
              </a:ext>
            </a:extLst>
          </p:cNvPr>
          <p:cNvSpPr txBox="1"/>
          <p:nvPr/>
        </p:nvSpPr>
        <p:spPr>
          <a:xfrm>
            <a:off x="6096000" y="604684"/>
            <a:ext cx="5481484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How to Concatenate Several Device Extractions into One Investigation Case</a:t>
            </a:r>
            <a:br>
              <a:rPr lang="en-US" dirty="0"/>
            </a:br>
            <a:endParaRPr lang="en-US" dirty="0"/>
          </a:p>
          <a:p>
            <a:r>
              <a:rPr lang="en-US" dirty="0"/>
              <a:t>Studies | Extracted data will be force merged into an existing case</a:t>
            </a:r>
            <a:br>
              <a:rPr lang="en-US" dirty="0"/>
            </a:br>
            <a:endParaRPr lang="en-US" dirty="0"/>
          </a:p>
          <a:p>
            <a:r>
              <a:rPr lang="en-US" dirty="0"/>
              <a:t>Allows </a:t>
            </a:r>
            <a:r>
              <a:rPr lang="en-US" dirty="0" err="1"/>
              <a:t>centralised</a:t>
            </a:r>
            <a:r>
              <a:rPr lang="en-US" dirty="0"/>
              <a:t> analysis of numerous suspect devices</a:t>
            </a:r>
            <a:br>
              <a:rPr lang="en-US" dirty="0"/>
            </a:br>
            <a:endParaRPr lang="en-US" dirty="0"/>
          </a:p>
          <a:p>
            <a:r>
              <a:rPr lang="en-US" dirty="0"/>
              <a:t>It does support correlation of communication artifacts between devices.</a:t>
            </a:r>
            <a:br>
              <a:rPr lang="en-US" dirty="0"/>
            </a:br>
            <a:endParaRPr lang="en-US" dirty="0"/>
          </a:p>
          <a:p>
            <a:r>
              <a:rPr lang="en-US" dirty="0"/>
              <a:t>Improves timeline reconstruction accuracy</a:t>
            </a:r>
            <a:br>
              <a:rPr lang="en-US" dirty="0"/>
            </a:br>
            <a:endParaRPr lang="en-US" dirty="0"/>
          </a:p>
          <a:p>
            <a:r>
              <a:rPr lang="en-US" dirty="0"/>
              <a:t>Strengthens linkage between involved individuals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7315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3335CB7-038E-F5F1-6993-6924BCC699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464" y="191728"/>
            <a:ext cx="5515897" cy="613532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A208036-AFE2-5FC8-EF98-AE44FB9ACA17}"/>
              </a:ext>
            </a:extLst>
          </p:cNvPr>
          <p:cNvSpPr txBox="1"/>
          <p:nvPr/>
        </p:nvSpPr>
        <p:spPr>
          <a:xfrm>
            <a:off x="6843252" y="604684"/>
            <a:ext cx="502428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Mobile Device — Chat Communication Found Out</a:t>
            </a:r>
            <a:br>
              <a:rPr lang="en-US" dirty="0"/>
            </a:br>
            <a:br>
              <a:rPr lang="en-US" dirty="0"/>
            </a:br>
            <a:endParaRPr lang="en-US" dirty="0"/>
          </a:p>
          <a:p>
            <a:r>
              <a:rPr lang="en-US" dirty="0"/>
              <a:t>A few Chat artifacts from Cellebrite Physical Analyzer | 2023-10-04</a:t>
            </a:r>
            <a:br>
              <a:rPr lang="en-US" dirty="0"/>
            </a:br>
            <a:endParaRPr lang="en-US" dirty="0"/>
          </a:p>
          <a:p>
            <a:r>
              <a:rPr lang="en-US" dirty="0"/>
              <a:t>Data recovered from messaging apps which show communication records</a:t>
            </a:r>
            <a:br>
              <a:rPr lang="en-US" dirty="0"/>
            </a:br>
            <a:endParaRPr lang="en-US" dirty="0"/>
          </a:p>
          <a:p>
            <a:r>
              <a:rPr lang="en-US" dirty="0"/>
              <a:t>Identified timestamps of the messages for event reconstruction</a:t>
            </a:r>
            <a:br>
              <a:rPr lang="en-US" dirty="0"/>
            </a:br>
            <a:endParaRPr lang="en-US" dirty="0"/>
          </a:p>
          <a:p>
            <a:r>
              <a:rPr lang="en-US" dirty="0"/>
              <a:t>Statistics of participant interactions archived for analysis</a:t>
            </a:r>
            <a:br>
              <a:rPr lang="en-US" dirty="0"/>
            </a:br>
            <a:endParaRPr lang="en-US" dirty="0"/>
          </a:p>
          <a:p>
            <a:r>
              <a:rPr lang="en-US" dirty="0"/>
              <a:t>Helps to connect suspects each other in the timeframe of investigation.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20222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BE4D119-0F33-EA1E-F724-409B12955E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219" y="383458"/>
            <a:ext cx="5486400" cy="579611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A07422B-34BF-1225-ADE7-E86AA21ED5E9}"/>
              </a:ext>
            </a:extLst>
          </p:cNvPr>
          <p:cNvSpPr txBox="1"/>
          <p:nvPr/>
        </p:nvSpPr>
        <p:spPr>
          <a:xfrm>
            <a:off x="6415548" y="604684"/>
            <a:ext cx="4778478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Timestamp-Based Chat Timeline Reconstruction</a:t>
            </a:r>
            <a:br>
              <a:rPr lang="en-US" dirty="0"/>
            </a:br>
            <a:br>
              <a:rPr lang="en-US" dirty="0"/>
            </a:br>
            <a:endParaRPr lang="en-US" dirty="0"/>
          </a:p>
          <a:p>
            <a:r>
              <a:rPr lang="en-US" dirty="0"/>
              <a:t>Recovered chat conversations with accurate timestamps</a:t>
            </a:r>
            <a:br>
              <a:rPr lang="en-US" dirty="0"/>
            </a:br>
            <a:endParaRPr lang="en-US" dirty="0"/>
          </a:p>
          <a:p>
            <a:r>
              <a:rPr lang="en-US" dirty="0" err="1"/>
              <a:t>Identifers</a:t>
            </a:r>
            <a:r>
              <a:rPr lang="en-US" dirty="0"/>
              <a:t> for participants profiled from message logs</a:t>
            </a:r>
            <a:br>
              <a:rPr lang="en-US" dirty="0"/>
            </a:br>
            <a:endParaRPr lang="en-US" dirty="0"/>
          </a:p>
          <a:p>
            <a:r>
              <a:rPr lang="en-US" dirty="0"/>
              <a:t>Analysis of communication activity over time</a:t>
            </a:r>
            <a:br>
              <a:rPr lang="en-US" dirty="0"/>
            </a:br>
            <a:endParaRPr lang="en-US" dirty="0"/>
          </a:p>
          <a:p>
            <a:r>
              <a:rPr lang="en-US" dirty="0"/>
              <a:t>Supports sequencing of suspect interactions</a:t>
            </a:r>
            <a:br>
              <a:rPr lang="en-US" dirty="0"/>
            </a:br>
            <a:endParaRPr lang="en-US" dirty="0"/>
          </a:p>
          <a:p>
            <a:r>
              <a:rPr lang="en-US" dirty="0"/>
              <a:t>Helps in reconstruction of the timeline of company formations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84597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8B81FAA-2539-D227-C15F-DF8F9ECBDB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554" y="884903"/>
            <a:ext cx="5835446" cy="508819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008156A-B10D-1B13-C587-BF5320C0A4C0}"/>
              </a:ext>
            </a:extLst>
          </p:cNvPr>
          <p:cNvSpPr txBox="1"/>
          <p:nvPr/>
        </p:nvSpPr>
        <p:spPr>
          <a:xfrm>
            <a:off x="7123471" y="884903"/>
            <a:ext cx="480797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Exploiting the Extractor (UFED) to Get</a:t>
            </a:r>
            <a:br>
              <a:rPr lang="en-US" sz="2400" dirty="0"/>
            </a:br>
            <a:r>
              <a:rPr lang="en-US" sz="2400" dirty="0"/>
              <a:t>Accomplished Mobile Device Extraction</a:t>
            </a:r>
            <a:br>
              <a:rPr lang="en-US" dirty="0"/>
            </a:br>
            <a:endParaRPr lang="en-US" dirty="0"/>
          </a:p>
          <a:p>
            <a:r>
              <a:rPr lang="en-US" dirty="0" err="1"/>
              <a:t>Extraído</a:t>
            </a:r>
            <a:r>
              <a:rPr lang="en-US" dirty="0"/>
              <a:t> </a:t>
            </a:r>
            <a:r>
              <a:rPr lang="en-US" dirty="0" err="1"/>
              <a:t>móvil</a:t>
            </a:r>
            <a:r>
              <a:rPr lang="en-US" dirty="0"/>
              <a:t> con </a:t>
            </a:r>
            <a:r>
              <a:rPr lang="en-US" dirty="0" err="1"/>
              <a:t>éxito</a:t>
            </a:r>
            <a:r>
              <a:rPr lang="en-US" dirty="0"/>
              <a:t> </a:t>
            </a:r>
            <a:r>
              <a:rPr lang="en-US" dirty="0" err="1"/>
              <a:t>usando</a:t>
            </a:r>
            <a:r>
              <a:rPr lang="en-US" dirty="0"/>
              <a:t> Cellebrite UFED</a:t>
            </a:r>
            <a:br>
              <a:rPr lang="en-US" dirty="0"/>
            </a:br>
            <a:endParaRPr lang="en-US" dirty="0"/>
          </a:p>
          <a:p>
            <a:r>
              <a:rPr lang="en-US" dirty="0"/>
              <a:t>Forensic file system Android backup</a:t>
            </a:r>
            <a:br>
              <a:rPr lang="en-US" dirty="0"/>
            </a:br>
            <a:endParaRPr lang="en-US" dirty="0"/>
          </a:p>
          <a:p>
            <a:r>
              <a:rPr lang="en-US" dirty="0"/>
              <a:t>Extraction stored to secure local forensics workstation</a:t>
            </a:r>
            <a:br>
              <a:rPr lang="en-US" dirty="0"/>
            </a:br>
            <a:endParaRPr lang="en-US" dirty="0"/>
          </a:p>
          <a:p>
            <a:r>
              <a:rPr lang="en-US" dirty="0"/>
              <a:t>Data compared for analysis in Cellebrite Physical Analyzer</a:t>
            </a:r>
            <a:br>
              <a:rPr lang="en-US" dirty="0"/>
            </a:br>
            <a:endParaRPr lang="en-US" dirty="0"/>
          </a:p>
          <a:p>
            <a:r>
              <a:rPr lang="en-US" dirty="0"/>
              <a:t>Make sure that the original evidence of your device is preserved.</a:t>
            </a:r>
          </a:p>
        </p:txBody>
      </p:sp>
    </p:spTree>
    <p:extLst>
      <p:ext uri="{BB962C8B-B14F-4D97-AF65-F5344CB8AC3E}">
        <p14:creationId xmlns:p14="http://schemas.microsoft.com/office/powerpoint/2010/main" val="3729407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53C532F-2F76-1D42-C9B2-830F565168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640" y="309716"/>
            <a:ext cx="4345858" cy="561913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0FF77B2-CF85-BE2C-7FA6-94A51E36F938}"/>
              </a:ext>
            </a:extLst>
          </p:cNvPr>
          <p:cNvSpPr txBox="1"/>
          <p:nvPr/>
        </p:nvSpPr>
        <p:spPr>
          <a:xfrm>
            <a:off x="5943601" y="494675"/>
            <a:ext cx="538896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Automatic Identification of Target Mobile Device Location Using UFED</a:t>
            </a:r>
          </a:p>
          <a:p>
            <a:br>
              <a:rPr lang="en-US" dirty="0"/>
            </a:br>
            <a:endParaRPr lang="en-US" dirty="0"/>
          </a:p>
          <a:p>
            <a:r>
              <a:rPr lang="en-US" dirty="0"/>
              <a:t>This is detected autonomously using Cellebrite UFED mobile forensic</a:t>
            </a:r>
          </a:p>
          <a:p>
            <a:r>
              <a:rPr lang="en-US" dirty="0"/>
              <a:t>Device model identified as SM-A057F</a:t>
            </a:r>
          </a:p>
          <a:p>
            <a:r>
              <a:rPr lang="en-US" dirty="0"/>
              <a:t>Forensic Tool Selected the Suggested Extraction Profile</a:t>
            </a:r>
          </a:p>
          <a:p>
            <a:r>
              <a:rPr lang="en-US" dirty="0"/>
              <a:t>Provides forensic acquisition process compatibility</a:t>
            </a:r>
          </a:p>
          <a:p>
            <a:r>
              <a:rPr lang="en-US" dirty="0"/>
              <a:t>Ensures readiness for secure evidence extraction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5404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6B51948-B6FD-76B6-EA16-5DB10DD340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541" y="284813"/>
            <a:ext cx="6059357" cy="569626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9E6D95-D9D7-725A-78D5-410707EFB3F2}"/>
              </a:ext>
            </a:extLst>
          </p:cNvPr>
          <p:cNvSpPr txBox="1"/>
          <p:nvPr/>
        </p:nvSpPr>
        <p:spPr>
          <a:xfrm>
            <a:off x="6725265" y="604684"/>
            <a:ext cx="467523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For Mobile Device Collection Choose Extraction Method</a:t>
            </a:r>
            <a:br>
              <a:rPr lang="en-US" dirty="0"/>
            </a:br>
            <a:br>
              <a:rPr lang="en-US" dirty="0"/>
            </a:br>
            <a:endParaRPr lang="en-US" dirty="0"/>
          </a:p>
          <a:p>
            <a:r>
              <a:rPr lang="en-US" dirty="0"/>
              <a:t>You see, the device exists under Samsung with an SM-A057F </a:t>
            </a:r>
            <a:r>
              <a:rPr lang="en-US" dirty="0" err="1"/>
              <a:t>mã</a:t>
            </a:r>
            <a:r>
              <a:rPr lang="en-US" dirty="0"/>
              <a:t> as a suspect</a:t>
            </a:r>
            <a:br>
              <a:rPr lang="en-US" dirty="0"/>
            </a:br>
            <a:endParaRPr lang="en-US" dirty="0"/>
          </a:p>
          <a:p>
            <a:r>
              <a:rPr lang="en-US" dirty="0"/>
              <a:t>UFED environment - Multiple extraction options</a:t>
            </a:r>
            <a:br>
              <a:rPr lang="en-US" dirty="0"/>
            </a:br>
            <a:endParaRPr lang="en-US" dirty="0"/>
          </a:p>
          <a:p>
            <a:r>
              <a:rPr lang="en-US" dirty="0"/>
              <a:t>Job setting select file system extraction — detailed artifacts recovery</a:t>
            </a:r>
            <a:br>
              <a:rPr lang="en-US" dirty="0"/>
            </a:br>
            <a:endParaRPr lang="en-US" dirty="0"/>
          </a:p>
          <a:p>
            <a:r>
              <a:rPr lang="en-US" dirty="0"/>
              <a:t>Provides access to application data and communication logs</a:t>
            </a:r>
            <a:br>
              <a:rPr lang="en-US" dirty="0"/>
            </a:br>
            <a:endParaRPr lang="en-US" dirty="0"/>
          </a:p>
          <a:p>
            <a:r>
              <a:rPr lang="en-US" dirty="0"/>
              <a:t>Supports forensics checks of messages, Emails and Media files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8093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124A4E-3C92-6380-40C6-2676B93FA7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896" y="580869"/>
            <a:ext cx="6091004" cy="49467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CD04D8E-120E-A16B-7CE2-CAE2A16C7974}"/>
              </a:ext>
            </a:extLst>
          </p:cNvPr>
          <p:cNvSpPr txBox="1"/>
          <p:nvPr/>
        </p:nvSpPr>
        <p:spPr>
          <a:xfrm>
            <a:off x="6651523" y="752168"/>
            <a:ext cx="460149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Extraction of Metadata While Extracting Mobile Devices</a:t>
            </a:r>
            <a:br>
              <a:rPr lang="en-US" dirty="0"/>
            </a:br>
            <a:br>
              <a:rPr lang="en-US" dirty="0"/>
            </a:br>
            <a:endParaRPr lang="en-US" dirty="0"/>
          </a:p>
          <a:p>
            <a:r>
              <a:rPr lang="en-US" dirty="0"/>
              <a:t>Extraction — collects device metadata active</a:t>
            </a:r>
          </a:p>
          <a:p>
            <a:r>
              <a:rPr lang="en-US" dirty="0" err="1"/>
              <a:t>SmartPhone</a:t>
            </a:r>
            <a:r>
              <a:rPr lang="en-US" dirty="0"/>
              <a:t> Application package detail</a:t>
            </a:r>
          </a:p>
          <a:p>
            <a:r>
              <a:rPr lang="en-US" dirty="0"/>
              <a:t>Can reconstruct installed applications and user activity</a:t>
            </a:r>
          </a:p>
          <a:p>
            <a:r>
              <a:rPr lang="en-US" dirty="0"/>
              <a:t>This allows for the future reconstruction of communications as well as artifacts associated with files</a:t>
            </a:r>
          </a:p>
          <a:p>
            <a:r>
              <a:rPr lang="en-US" dirty="0"/>
              <a:t>Confirms structured forensic acquisition workflow being worked 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07410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AA7B4DE-16E5-79B7-2CA9-6CD20C0B40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198" y="670809"/>
            <a:ext cx="5892802" cy="50067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8CCA97-A273-71F9-154D-8A2735C10899}"/>
              </a:ext>
            </a:extLst>
          </p:cNvPr>
          <p:cNvSpPr txBox="1"/>
          <p:nvPr/>
        </p:nvSpPr>
        <p:spPr>
          <a:xfrm>
            <a:off x="6710516" y="796413"/>
            <a:ext cx="4572000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Mobile Device Extraction Successfully Achieved</a:t>
            </a:r>
            <a:br>
              <a:rPr lang="en-US" dirty="0"/>
            </a:br>
            <a:br>
              <a:rPr lang="en-US" dirty="0"/>
            </a:br>
            <a:endParaRPr lang="en-US" dirty="0"/>
          </a:p>
          <a:p>
            <a:r>
              <a:rPr lang="en-US" dirty="0"/>
              <a:t>Cellebrite UFED - File System Extraction </a:t>
            </a:r>
            <a:r>
              <a:rPr lang="en-US" dirty="0" err="1"/>
              <a:t>Succeded</a:t>
            </a:r>
            <a:br>
              <a:rPr lang="en-US" dirty="0"/>
            </a:br>
            <a:endParaRPr lang="en-US" dirty="0"/>
          </a:p>
          <a:p>
            <a:r>
              <a:rPr lang="en-US" dirty="0"/>
              <a:t>Identified source device : Samsung SM-A057F</a:t>
            </a:r>
            <a:br>
              <a:rPr lang="en-US" dirty="0"/>
            </a:br>
            <a:endParaRPr lang="en-US" dirty="0"/>
          </a:p>
          <a:p>
            <a:r>
              <a:rPr lang="en-US" dirty="0"/>
              <a:t>Evidence stored as Android backup on forensic workstations</a:t>
            </a:r>
            <a:br>
              <a:rPr lang="en-US" dirty="0"/>
            </a:br>
            <a:endParaRPr lang="en-US" dirty="0"/>
          </a:p>
          <a:p>
            <a:r>
              <a:rPr lang="en-US" dirty="0"/>
              <a:t>Acquisition completed without reported errors</a:t>
            </a:r>
            <a:br>
              <a:rPr lang="en-US" dirty="0"/>
            </a:br>
            <a:endParaRPr lang="en-US" dirty="0"/>
          </a:p>
          <a:p>
            <a:r>
              <a:rPr lang="en-US" dirty="0"/>
              <a:t>Data prepared in Cellebrite Physical Analyzer for analysis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56115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121</TotalTime>
  <Words>1142</Words>
  <Application>Microsoft Office PowerPoint</Application>
  <PresentationFormat>Widescreen</PresentationFormat>
  <Paragraphs>140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Aptos</vt:lpstr>
      <vt:lpstr>Arial</vt:lpstr>
      <vt:lpstr>Tw Cen MT</vt:lpstr>
      <vt:lpstr>Circuit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Md. Tarequr Rahman Sharif (2437470)</dc:creator>
  <cp:lastModifiedBy>Md. Tarequr Rahman Sharif (2437470)</cp:lastModifiedBy>
  <cp:revision>3</cp:revision>
  <dcterms:created xsi:type="dcterms:W3CDTF">2026-04-29T11:01:01Z</dcterms:created>
  <dcterms:modified xsi:type="dcterms:W3CDTF">2026-04-29T13:04:21Z</dcterms:modified>
</cp:coreProperties>
</file>