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Lst>
  <p:sldSz cy="6858000" cx="12192000"/>
  <p:notesSz cx="6858000" cy="9144000"/>
  <p:embeddedFontLst>
    <p:embeddedFont>
      <p:font typeface="Play"/>
      <p:regular r:id="rId14"/>
      <p:bold r:id="rId15"/>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16" roundtripDataSignature="AMtx7mgfvMnzHT3mOrOQ4D4fV729OI8gk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font" Target="fonts/Play-bold.fntdata"/><Relationship Id="rId14" Type="http://schemas.openxmlformats.org/officeDocument/2006/relationships/font" Target="fonts/Play-regular.fntdata"/><Relationship Id="rId16" Type="http://customschemas.google.com/relationships/presentationmetadata" Target="metadata"/><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indent="-228600" lvl="1" marL="914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2pPr>
            <a:lvl3pPr indent="-228600" lvl="2" marL="1371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3pPr>
            <a:lvl4pPr indent="-228600" lvl="3" marL="1828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4pPr>
            <a:lvl5pPr indent="-228600" lvl="4" marL="22860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5pPr>
            <a:lvl6pPr indent="-228600" lvl="5" marL="2743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6pPr>
            <a:lvl7pPr indent="-228600" lvl="6" marL="3200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7pPr>
            <a:lvl8pPr indent="-228600" lvl="7" marL="3657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8pPr>
            <a:lvl9pPr indent="-228600" lvl="8" marL="4114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Arial"/>
                <a:ea typeface="Arial"/>
                <a:cs typeface="Arial"/>
                <a:sym typeface="Arial"/>
              </a:rPr>
              <a:t>‹#›</a:t>
            </a:fld>
            <a:endParaRPr b="0" i="0" sz="1200" u="none" cap="none" strike="noStrike">
              <a:solidFill>
                <a:schemeClr val="dk1"/>
              </a:solidFill>
              <a:latin typeface="Arial"/>
              <a:ea typeface="Arial"/>
              <a:cs typeface="Arial"/>
              <a:sym typeface="Arial"/>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6" name="Google Shape;86;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 name="Shape 91"/>
        <p:cNvGrpSpPr/>
        <p:nvPr/>
      </p:nvGrpSpPr>
      <p:grpSpPr>
        <a:xfrm>
          <a:off x="0" y="0"/>
          <a:ext cx="0" cy="0"/>
          <a:chOff x="0" y="0"/>
          <a:chExt cx="0" cy="0"/>
        </a:xfrm>
      </p:grpSpPr>
      <p:sp>
        <p:nvSpPr>
          <p:cNvPr id="92" name="Google Shape;92;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3" name="Google Shape;93;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4" name="Google Shape;94;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 name="Shape 98"/>
        <p:cNvGrpSpPr/>
        <p:nvPr/>
      </p:nvGrpSpPr>
      <p:grpSpPr>
        <a:xfrm>
          <a:off x="0" y="0"/>
          <a:ext cx="0" cy="0"/>
          <a:chOff x="0" y="0"/>
          <a:chExt cx="0" cy="0"/>
        </a:xfrm>
      </p:grpSpPr>
      <p:sp>
        <p:nvSpPr>
          <p:cNvPr id="99" name="Google Shape;99;p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0" name="Google Shape;100;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4" name="Shape 104"/>
        <p:cNvGrpSpPr/>
        <p:nvPr/>
      </p:nvGrpSpPr>
      <p:grpSpPr>
        <a:xfrm>
          <a:off x="0" y="0"/>
          <a:ext cx="0" cy="0"/>
          <a:chOff x="0" y="0"/>
          <a:chExt cx="0" cy="0"/>
        </a:xfrm>
      </p:grpSpPr>
      <p:sp>
        <p:nvSpPr>
          <p:cNvPr id="105" name="Google Shape;105;p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6" name="Google Shape;106;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 name="Shape 110"/>
        <p:cNvGrpSpPr/>
        <p:nvPr/>
      </p:nvGrpSpPr>
      <p:grpSpPr>
        <a:xfrm>
          <a:off x="0" y="0"/>
          <a:ext cx="0" cy="0"/>
          <a:chOff x="0" y="0"/>
          <a:chExt cx="0" cy="0"/>
        </a:xfrm>
      </p:grpSpPr>
      <p:sp>
        <p:nvSpPr>
          <p:cNvPr id="111" name="Google Shape;111;p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2" name="Google Shape;112;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 name="Shape 116"/>
        <p:cNvGrpSpPr/>
        <p:nvPr/>
      </p:nvGrpSpPr>
      <p:grpSpPr>
        <a:xfrm>
          <a:off x="0" y="0"/>
          <a:ext cx="0" cy="0"/>
          <a:chOff x="0" y="0"/>
          <a:chExt cx="0" cy="0"/>
        </a:xfrm>
      </p:grpSpPr>
      <p:sp>
        <p:nvSpPr>
          <p:cNvPr id="117" name="Google Shape;117;p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8" name="Google Shape;118;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2" name="Shape 122"/>
        <p:cNvGrpSpPr/>
        <p:nvPr/>
      </p:nvGrpSpPr>
      <p:grpSpPr>
        <a:xfrm>
          <a:off x="0" y="0"/>
          <a:ext cx="0" cy="0"/>
          <a:chOff x="0" y="0"/>
          <a:chExt cx="0" cy="0"/>
        </a:xfrm>
      </p:grpSpPr>
      <p:sp>
        <p:nvSpPr>
          <p:cNvPr id="123" name="Google Shape;123;p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24" name="Google Shape;124;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8" name="Shape 128"/>
        <p:cNvGrpSpPr/>
        <p:nvPr/>
      </p:nvGrpSpPr>
      <p:grpSpPr>
        <a:xfrm>
          <a:off x="0" y="0"/>
          <a:ext cx="0" cy="0"/>
          <a:chOff x="0" y="0"/>
          <a:chExt cx="0" cy="0"/>
        </a:xfrm>
      </p:grpSpPr>
      <p:sp>
        <p:nvSpPr>
          <p:cNvPr id="129" name="Google Shape;129;p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30" name="Google Shape;130;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4" name="Shape 134"/>
        <p:cNvGrpSpPr/>
        <p:nvPr/>
      </p:nvGrpSpPr>
      <p:grpSpPr>
        <a:xfrm>
          <a:off x="0" y="0"/>
          <a:ext cx="0" cy="0"/>
          <a:chOff x="0" y="0"/>
          <a:chExt cx="0" cy="0"/>
        </a:xfrm>
      </p:grpSpPr>
      <p:sp>
        <p:nvSpPr>
          <p:cNvPr id="135" name="Google Shape;135;p1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36" name="Google Shape;136;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12"/>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12"/>
          <p:cNvSpPr txBox="1"/>
          <p:nvPr>
            <p:ph idx="1" type="subTitle"/>
          </p:nvPr>
        </p:nvSpPr>
        <p:spPr>
          <a:xfrm>
            <a:off x="791300" y="3571025"/>
            <a:ext cx="5688900" cy="3366300"/>
          </a:xfrm>
          <a:prstGeom prst="rect">
            <a:avLst/>
          </a:prstGeom>
          <a:noFill/>
          <a:ln>
            <a:noFill/>
          </a:ln>
        </p:spPr>
        <p:txBody>
          <a:bodyPr anchorCtr="0" anchor="t" bIns="45700" lIns="91425" spcFirstLastPara="1" rIns="91425" wrap="square" tIns="45700">
            <a:normAutofit/>
          </a:bodyPr>
          <a:lstStyle>
            <a:lvl1pPr lvl="0" algn="ctr">
              <a:spcBef>
                <a:spcPts val="1000"/>
              </a:spcBef>
              <a:spcAft>
                <a:spcPts val="0"/>
              </a:spcAft>
              <a:buClr>
                <a:schemeClr val="dk1"/>
              </a:buClr>
              <a:buSzPts val="2400"/>
              <a:buChar char="•"/>
              <a:defRPr/>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8" name="Google Shape;18;p1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1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1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1" name="Shape 21"/>
        <p:cNvGrpSpPr/>
        <p:nvPr/>
      </p:nvGrpSpPr>
      <p:grpSpPr>
        <a:xfrm>
          <a:off x="0" y="0"/>
          <a:ext cx="0" cy="0"/>
          <a:chOff x="0" y="0"/>
          <a:chExt cx="0" cy="0"/>
        </a:xfrm>
      </p:grpSpPr>
      <p:sp>
        <p:nvSpPr>
          <p:cNvPr id="22" name="Google Shape;22;p1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13"/>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4" name="Google Shape;24;p1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1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1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7" name="Shape 27"/>
        <p:cNvGrpSpPr/>
        <p:nvPr/>
      </p:nvGrpSpPr>
      <p:grpSpPr>
        <a:xfrm>
          <a:off x="0" y="0"/>
          <a:ext cx="0" cy="0"/>
          <a:chOff x="0" y="0"/>
          <a:chExt cx="0" cy="0"/>
        </a:xfrm>
      </p:grpSpPr>
      <p:sp>
        <p:nvSpPr>
          <p:cNvPr id="28" name="Google Shape;28;p14"/>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9" name="Google Shape;29;p14"/>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757575"/>
              </a:buClr>
              <a:buSzPts val="2400"/>
              <a:buNone/>
              <a:defRPr sz="2400">
                <a:solidFill>
                  <a:srgbClr val="757575"/>
                </a:solidFill>
              </a:defRPr>
            </a:lvl1pPr>
            <a:lvl2pPr indent="-228600" lvl="1" marL="914400" algn="l">
              <a:lnSpc>
                <a:spcPct val="90000"/>
              </a:lnSpc>
              <a:spcBef>
                <a:spcPts val="500"/>
              </a:spcBef>
              <a:spcAft>
                <a:spcPts val="0"/>
              </a:spcAft>
              <a:buClr>
                <a:srgbClr val="757575"/>
              </a:buClr>
              <a:buSzPts val="2000"/>
              <a:buNone/>
              <a:defRPr sz="2000">
                <a:solidFill>
                  <a:srgbClr val="757575"/>
                </a:solidFill>
              </a:defRPr>
            </a:lvl2pPr>
            <a:lvl3pPr indent="-228600" lvl="2" marL="1371600" algn="l">
              <a:lnSpc>
                <a:spcPct val="90000"/>
              </a:lnSpc>
              <a:spcBef>
                <a:spcPts val="500"/>
              </a:spcBef>
              <a:spcAft>
                <a:spcPts val="0"/>
              </a:spcAft>
              <a:buClr>
                <a:srgbClr val="757575"/>
              </a:buClr>
              <a:buSzPts val="1800"/>
              <a:buNone/>
              <a:defRPr sz="1800">
                <a:solidFill>
                  <a:srgbClr val="757575"/>
                </a:solidFill>
              </a:defRPr>
            </a:lvl3pPr>
            <a:lvl4pPr indent="-228600" lvl="3" marL="1828800" algn="l">
              <a:lnSpc>
                <a:spcPct val="90000"/>
              </a:lnSpc>
              <a:spcBef>
                <a:spcPts val="500"/>
              </a:spcBef>
              <a:spcAft>
                <a:spcPts val="0"/>
              </a:spcAft>
              <a:buClr>
                <a:srgbClr val="757575"/>
              </a:buClr>
              <a:buSzPts val="1600"/>
              <a:buNone/>
              <a:defRPr sz="1600">
                <a:solidFill>
                  <a:srgbClr val="757575"/>
                </a:solidFill>
              </a:defRPr>
            </a:lvl4pPr>
            <a:lvl5pPr indent="-228600" lvl="4" marL="2286000" algn="l">
              <a:lnSpc>
                <a:spcPct val="90000"/>
              </a:lnSpc>
              <a:spcBef>
                <a:spcPts val="500"/>
              </a:spcBef>
              <a:spcAft>
                <a:spcPts val="0"/>
              </a:spcAft>
              <a:buClr>
                <a:srgbClr val="757575"/>
              </a:buClr>
              <a:buSzPts val="1600"/>
              <a:buNone/>
              <a:defRPr sz="1600">
                <a:solidFill>
                  <a:srgbClr val="757575"/>
                </a:solidFill>
              </a:defRPr>
            </a:lvl5pPr>
            <a:lvl6pPr indent="-228600" lvl="5" marL="2743200" algn="l">
              <a:lnSpc>
                <a:spcPct val="90000"/>
              </a:lnSpc>
              <a:spcBef>
                <a:spcPts val="500"/>
              </a:spcBef>
              <a:spcAft>
                <a:spcPts val="0"/>
              </a:spcAft>
              <a:buClr>
                <a:srgbClr val="757575"/>
              </a:buClr>
              <a:buSzPts val="1600"/>
              <a:buNone/>
              <a:defRPr sz="1600">
                <a:solidFill>
                  <a:srgbClr val="757575"/>
                </a:solidFill>
              </a:defRPr>
            </a:lvl6pPr>
            <a:lvl7pPr indent="-228600" lvl="6" marL="3200400" algn="l">
              <a:lnSpc>
                <a:spcPct val="90000"/>
              </a:lnSpc>
              <a:spcBef>
                <a:spcPts val="500"/>
              </a:spcBef>
              <a:spcAft>
                <a:spcPts val="0"/>
              </a:spcAft>
              <a:buClr>
                <a:srgbClr val="757575"/>
              </a:buClr>
              <a:buSzPts val="1600"/>
              <a:buNone/>
              <a:defRPr sz="1600">
                <a:solidFill>
                  <a:srgbClr val="757575"/>
                </a:solidFill>
              </a:defRPr>
            </a:lvl7pPr>
            <a:lvl8pPr indent="-228600" lvl="7" marL="3657600" algn="l">
              <a:lnSpc>
                <a:spcPct val="90000"/>
              </a:lnSpc>
              <a:spcBef>
                <a:spcPts val="500"/>
              </a:spcBef>
              <a:spcAft>
                <a:spcPts val="0"/>
              </a:spcAft>
              <a:buClr>
                <a:srgbClr val="757575"/>
              </a:buClr>
              <a:buSzPts val="1600"/>
              <a:buNone/>
              <a:defRPr sz="1600">
                <a:solidFill>
                  <a:srgbClr val="757575"/>
                </a:solidFill>
              </a:defRPr>
            </a:lvl8pPr>
            <a:lvl9pPr indent="-228600" lvl="8" marL="4114800" algn="l">
              <a:lnSpc>
                <a:spcPct val="90000"/>
              </a:lnSpc>
              <a:spcBef>
                <a:spcPts val="500"/>
              </a:spcBef>
              <a:spcAft>
                <a:spcPts val="0"/>
              </a:spcAft>
              <a:buClr>
                <a:srgbClr val="757575"/>
              </a:buClr>
              <a:buSzPts val="1600"/>
              <a:buNone/>
              <a:defRPr sz="1600">
                <a:solidFill>
                  <a:srgbClr val="757575"/>
                </a:solidFill>
              </a:defRPr>
            </a:lvl9pPr>
          </a:lstStyle>
          <a:p/>
        </p:txBody>
      </p:sp>
      <p:sp>
        <p:nvSpPr>
          <p:cNvPr id="30" name="Google Shape;30;p1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1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1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3" name="Shape 33"/>
        <p:cNvGrpSpPr/>
        <p:nvPr/>
      </p:nvGrpSpPr>
      <p:grpSpPr>
        <a:xfrm>
          <a:off x="0" y="0"/>
          <a:ext cx="0" cy="0"/>
          <a:chOff x="0" y="0"/>
          <a:chExt cx="0" cy="0"/>
        </a:xfrm>
      </p:grpSpPr>
      <p:sp>
        <p:nvSpPr>
          <p:cNvPr id="34" name="Google Shape;34;p1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 name="Google Shape;35;p15"/>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6" name="Google Shape;36;p15"/>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7" name="Google Shape;37;p1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1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1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0" name="Shape 40"/>
        <p:cNvGrpSpPr/>
        <p:nvPr/>
      </p:nvGrpSpPr>
      <p:grpSpPr>
        <a:xfrm>
          <a:off x="0" y="0"/>
          <a:ext cx="0" cy="0"/>
          <a:chOff x="0" y="0"/>
          <a:chExt cx="0" cy="0"/>
        </a:xfrm>
      </p:grpSpPr>
      <p:sp>
        <p:nvSpPr>
          <p:cNvPr id="41" name="Google Shape;41;p16"/>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2" name="Google Shape;42;p16"/>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3" name="Google Shape;43;p16"/>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4" name="Google Shape;44;p16"/>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5" name="Google Shape;45;p16"/>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6" name="Google Shape;46;p1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1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1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9" name="Shape 49"/>
        <p:cNvGrpSpPr/>
        <p:nvPr/>
      </p:nvGrpSpPr>
      <p:grpSpPr>
        <a:xfrm>
          <a:off x="0" y="0"/>
          <a:ext cx="0" cy="0"/>
          <a:chOff x="0" y="0"/>
          <a:chExt cx="0" cy="0"/>
        </a:xfrm>
      </p:grpSpPr>
      <p:sp>
        <p:nvSpPr>
          <p:cNvPr id="50" name="Google Shape;50;p17"/>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1" name="Google Shape;51;p1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1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1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4" name="Shape 54"/>
        <p:cNvGrpSpPr/>
        <p:nvPr/>
      </p:nvGrpSpPr>
      <p:grpSpPr>
        <a:xfrm>
          <a:off x="0" y="0"/>
          <a:ext cx="0" cy="0"/>
          <a:chOff x="0" y="0"/>
          <a:chExt cx="0" cy="0"/>
        </a:xfrm>
      </p:grpSpPr>
      <p:sp>
        <p:nvSpPr>
          <p:cNvPr id="55" name="Google Shape;55;p1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1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1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8" name="Shape 58"/>
        <p:cNvGrpSpPr/>
        <p:nvPr/>
      </p:nvGrpSpPr>
      <p:grpSpPr>
        <a:xfrm>
          <a:off x="0" y="0"/>
          <a:ext cx="0" cy="0"/>
          <a:chOff x="0" y="0"/>
          <a:chExt cx="0" cy="0"/>
        </a:xfrm>
      </p:grpSpPr>
      <p:sp>
        <p:nvSpPr>
          <p:cNvPr id="59" name="Google Shape;59;p19"/>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0" name="Google Shape;60;p19"/>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61" name="Google Shape;61;p19"/>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2" name="Google Shape;62;p1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1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1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5" name="Shape 65"/>
        <p:cNvGrpSpPr/>
        <p:nvPr/>
      </p:nvGrpSpPr>
      <p:grpSpPr>
        <a:xfrm>
          <a:off x="0" y="0"/>
          <a:ext cx="0" cy="0"/>
          <a:chOff x="0" y="0"/>
          <a:chExt cx="0" cy="0"/>
        </a:xfrm>
      </p:grpSpPr>
      <p:sp>
        <p:nvSpPr>
          <p:cNvPr id="66" name="Google Shape;66;p20"/>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7" name="Google Shape;67;p20"/>
          <p:cNvSpPr/>
          <p:nvPr>
            <p:ph idx="2" type="pic"/>
          </p:nvPr>
        </p:nvSpPr>
        <p:spPr>
          <a:xfrm>
            <a:off x="5183188" y="987425"/>
            <a:ext cx="6172200" cy="4873625"/>
          </a:xfrm>
          <a:prstGeom prst="rect">
            <a:avLst/>
          </a:prstGeom>
          <a:noFill/>
          <a:ln>
            <a:noFill/>
          </a:ln>
        </p:spPr>
      </p:sp>
      <p:sp>
        <p:nvSpPr>
          <p:cNvPr id="68" name="Google Shape;68;p20"/>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9" name="Google Shape;69;p2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2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2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2" name="Shape 72"/>
        <p:cNvGrpSpPr/>
        <p:nvPr/>
      </p:nvGrpSpPr>
      <p:grpSpPr>
        <a:xfrm>
          <a:off x="0" y="0"/>
          <a:ext cx="0" cy="0"/>
          <a:chOff x="0" y="0"/>
          <a:chExt cx="0" cy="0"/>
        </a:xfrm>
      </p:grpSpPr>
      <p:sp>
        <p:nvSpPr>
          <p:cNvPr id="73" name="Google Shape;73;p2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4" name="Google Shape;74;p21"/>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5" name="Google Shape;75;p2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2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2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8" name="Shape 78"/>
        <p:cNvGrpSpPr/>
        <p:nvPr/>
      </p:nvGrpSpPr>
      <p:grpSpPr>
        <a:xfrm>
          <a:off x="0" y="0"/>
          <a:ext cx="0" cy="0"/>
          <a:chOff x="0" y="0"/>
          <a:chExt cx="0" cy="0"/>
        </a:xfrm>
      </p:grpSpPr>
      <p:sp>
        <p:nvSpPr>
          <p:cNvPr id="79" name="Google Shape;79;p22"/>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0" name="Google Shape;80;p22"/>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1" name="Google Shape;81;p2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2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2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Play"/>
              <a:buNone/>
              <a:defRPr b="0" i="0" sz="4400" u="none" cap="none" strike="noStrike">
                <a:solidFill>
                  <a:schemeClr val="dk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11"/>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12" name="Google Shape;12;p1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757575"/>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3" name="Google Shape;13;p1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757575"/>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4" name="Google Shape;14;p1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757575"/>
                </a:solidFill>
                <a:latin typeface="Arial"/>
                <a:ea typeface="Arial"/>
                <a:cs typeface="Arial"/>
                <a:sym typeface="Arial"/>
              </a:defRPr>
            </a:lvl1pPr>
            <a:lvl2pPr indent="0" lvl="1" marL="0" marR="0" rtl="0" algn="r">
              <a:spcBef>
                <a:spcPts val="0"/>
              </a:spcBef>
              <a:buNone/>
              <a:defRPr b="0" i="0" sz="1200" u="none" cap="none" strike="noStrike">
                <a:solidFill>
                  <a:srgbClr val="757575"/>
                </a:solidFill>
                <a:latin typeface="Arial"/>
                <a:ea typeface="Arial"/>
                <a:cs typeface="Arial"/>
                <a:sym typeface="Arial"/>
              </a:defRPr>
            </a:lvl2pPr>
            <a:lvl3pPr indent="0" lvl="2" marL="0" marR="0" rtl="0" algn="r">
              <a:spcBef>
                <a:spcPts val="0"/>
              </a:spcBef>
              <a:buNone/>
              <a:defRPr b="0" i="0" sz="1200" u="none" cap="none" strike="noStrike">
                <a:solidFill>
                  <a:srgbClr val="757575"/>
                </a:solidFill>
                <a:latin typeface="Arial"/>
                <a:ea typeface="Arial"/>
                <a:cs typeface="Arial"/>
                <a:sym typeface="Arial"/>
              </a:defRPr>
            </a:lvl3pPr>
            <a:lvl4pPr indent="0" lvl="3" marL="0" marR="0" rtl="0" algn="r">
              <a:spcBef>
                <a:spcPts val="0"/>
              </a:spcBef>
              <a:buNone/>
              <a:defRPr b="0" i="0" sz="1200" u="none" cap="none" strike="noStrike">
                <a:solidFill>
                  <a:srgbClr val="757575"/>
                </a:solidFill>
                <a:latin typeface="Arial"/>
                <a:ea typeface="Arial"/>
                <a:cs typeface="Arial"/>
                <a:sym typeface="Arial"/>
              </a:defRPr>
            </a:lvl4pPr>
            <a:lvl5pPr indent="0" lvl="4" marL="0" marR="0" rtl="0" algn="r">
              <a:spcBef>
                <a:spcPts val="0"/>
              </a:spcBef>
              <a:buNone/>
              <a:defRPr b="0" i="0" sz="1200" u="none" cap="none" strike="noStrike">
                <a:solidFill>
                  <a:srgbClr val="757575"/>
                </a:solidFill>
                <a:latin typeface="Arial"/>
                <a:ea typeface="Arial"/>
                <a:cs typeface="Arial"/>
                <a:sym typeface="Arial"/>
              </a:defRPr>
            </a:lvl5pPr>
            <a:lvl6pPr indent="0" lvl="5" marL="0" marR="0" rtl="0" algn="r">
              <a:spcBef>
                <a:spcPts val="0"/>
              </a:spcBef>
              <a:buNone/>
              <a:defRPr b="0" i="0" sz="1200" u="none" cap="none" strike="noStrike">
                <a:solidFill>
                  <a:srgbClr val="757575"/>
                </a:solidFill>
                <a:latin typeface="Arial"/>
                <a:ea typeface="Arial"/>
                <a:cs typeface="Arial"/>
                <a:sym typeface="Arial"/>
              </a:defRPr>
            </a:lvl6pPr>
            <a:lvl7pPr indent="0" lvl="6" marL="0" marR="0" rtl="0" algn="r">
              <a:spcBef>
                <a:spcPts val="0"/>
              </a:spcBef>
              <a:buNone/>
              <a:defRPr b="0" i="0" sz="1200" u="none" cap="none" strike="noStrike">
                <a:solidFill>
                  <a:srgbClr val="757575"/>
                </a:solidFill>
                <a:latin typeface="Arial"/>
                <a:ea typeface="Arial"/>
                <a:cs typeface="Arial"/>
                <a:sym typeface="Arial"/>
              </a:defRPr>
            </a:lvl7pPr>
            <a:lvl8pPr indent="0" lvl="7" marL="0" marR="0" rtl="0" algn="r">
              <a:spcBef>
                <a:spcPts val="0"/>
              </a:spcBef>
              <a:buNone/>
              <a:defRPr b="0" i="0" sz="1200" u="none" cap="none" strike="noStrike">
                <a:solidFill>
                  <a:srgbClr val="757575"/>
                </a:solidFill>
                <a:latin typeface="Arial"/>
                <a:ea typeface="Arial"/>
                <a:cs typeface="Arial"/>
                <a:sym typeface="Arial"/>
              </a:defRPr>
            </a:lvl8pPr>
            <a:lvl9pPr indent="0" lvl="8" marL="0" marR="0" rtl="0" algn="r">
              <a:spcBef>
                <a:spcPts val="0"/>
              </a:spcBef>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hyperlink" Target="https://www.goodthingsfoundation.org/" TargetMode="External"/><Relationship Id="rId4" Type="http://schemas.openxmlformats.org/officeDocument/2006/relationships/hyperlink" Target="https://www.gov.uk/government/publications/a-plan-for-digital-health-and-social-care" TargetMode="External"/><Relationship Id="rId5" Type="http://schemas.openxmlformats.org/officeDocument/2006/relationships/hyperlink" Target="https://www.nhsconfed.org/publications/digital-transformation-nhs-reference-guide" TargetMode="External"/><Relationship Id="rId6" Type="http://schemas.openxmlformats.org/officeDocument/2006/relationships/hyperlink" Target="https://www.arc-oxtv.nihr.ac.uk/research/DigitalInclusionandExclusionAccessingtheNHSApp" TargetMode="External"/><Relationship Id="rId7" Type="http://schemas.openxmlformats.org/officeDocument/2006/relationships/hyperlink" Target="https://www.gov.uk/government/case-studies/the-nhs-app-groundbreaking-technology-expands-its-reach"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87" name="Shape 87"/>
        <p:cNvGrpSpPr/>
        <p:nvPr/>
      </p:nvGrpSpPr>
      <p:grpSpPr>
        <a:xfrm>
          <a:off x="0" y="0"/>
          <a:ext cx="0" cy="0"/>
          <a:chOff x="0" y="0"/>
          <a:chExt cx="0" cy="0"/>
        </a:xfrm>
      </p:grpSpPr>
      <p:pic>
        <p:nvPicPr>
          <p:cNvPr descr="A marble with brown and aqua colours" id="88" name="Google Shape;88;p1"/>
          <p:cNvPicPr preferRelativeResize="0"/>
          <p:nvPr/>
        </p:nvPicPr>
        <p:blipFill rotWithShape="1">
          <a:blip r:embed="rId3">
            <a:alphaModFix/>
          </a:blip>
          <a:srcRect b="7095" l="0" r="18416" t="1997"/>
          <a:stretch/>
        </p:blipFill>
        <p:spPr>
          <a:xfrm>
            <a:off x="6927675" y="0"/>
            <a:ext cx="5264323" cy="6857998"/>
          </a:xfrm>
          <a:prstGeom prst="rect">
            <a:avLst/>
          </a:prstGeom>
          <a:noFill/>
          <a:ln>
            <a:noFill/>
          </a:ln>
        </p:spPr>
      </p:pic>
      <p:sp>
        <p:nvSpPr>
          <p:cNvPr id="89" name="Google Shape;89;p1"/>
          <p:cNvSpPr txBox="1"/>
          <p:nvPr>
            <p:ph type="ctrTitle"/>
          </p:nvPr>
        </p:nvSpPr>
        <p:spPr>
          <a:xfrm>
            <a:off x="371094" y="843534"/>
            <a:ext cx="7697868" cy="1523094"/>
          </a:xfrm>
          <a:prstGeom prst="rect">
            <a:avLst/>
          </a:prstGeom>
          <a:noFill/>
          <a:ln>
            <a:noFill/>
          </a:ln>
        </p:spPr>
        <p:txBody>
          <a:bodyPr anchorCtr="0" anchor="b" bIns="45700" lIns="91425" spcFirstLastPara="1" rIns="91425" wrap="square" tIns="45700">
            <a:noAutofit/>
          </a:bodyPr>
          <a:lstStyle/>
          <a:p>
            <a:pPr indent="0" lvl="0" marL="0" rtl="0" algn="l">
              <a:lnSpc>
                <a:spcPct val="90000"/>
              </a:lnSpc>
              <a:spcBef>
                <a:spcPts val="0"/>
              </a:spcBef>
              <a:spcAft>
                <a:spcPts val="0"/>
              </a:spcAft>
              <a:buClr>
                <a:schemeClr val="dk1"/>
              </a:buClr>
              <a:buSzPts val="5400"/>
              <a:buFont typeface="Play"/>
              <a:buNone/>
            </a:pPr>
            <a:r>
              <a:rPr lang="en-GB" sz="5400"/>
              <a:t>Evaluating the NHS App in UK Health and Social Care</a:t>
            </a:r>
            <a:endParaRPr/>
          </a:p>
        </p:txBody>
      </p:sp>
      <p:sp>
        <p:nvSpPr>
          <p:cNvPr id="90" name="Google Shape;90;p1"/>
          <p:cNvSpPr txBox="1"/>
          <p:nvPr>
            <p:ph idx="1" type="subTitle"/>
          </p:nvPr>
        </p:nvSpPr>
        <p:spPr>
          <a:xfrm>
            <a:off x="791300" y="3571025"/>
            <a:ext cx="5688900" cy="3366300"/>
          </a:xfrm>
          <a:prstGeom prst="rect">
            <a:avLst/>
          </a:prstGeom>
        </p:spPr>
        <p:txBody>
          <a:bodyPr anchorCtr="0" anchor="t" bIns="45700" lIns="91425" spcFirstLastPara="1" rIns="91425" wrap="square" tIns="45700">
            <a:normAutofit fontScale="77500" lnSpcReduction="10000"/>
          </a:bodyPr>
          <a:lstStyle/>
          <a:p>
            <a:pPr indent="40004" lvl="0" marL="0" rtl="0" algn="just">
              <a:spcBef>
                <a:spcPts val="0"/>
              </a:spcBef>
              <a:spcAft>
                <a:spcPts val="0"/>
              </a:spcAft>
              <a:buClr>
                <a:schemeClr val="dk1"/>
              </a:buClr>
              <a:buSzPct val="100000"/>
              <a:buFont typeface="Arial"/>
              <a:buChar char="•"/>
            </a:pPr>
            <a:r>
              <a:rPr lang="en-GB"/>
              <a:t>Student Name: Amina Diallo</a:t>
            </a:r>
            <a:endParaRPr/>
          </a:p>
          <a:p>
            <a:pPr indent="40004" lvl="0" marL="0" rtl="0" algn="just">
              <a:spcBef>
                <a:spcPts val="1000"/>
              </a:spcBef>
              <a:spcAft>
                <a:spcPts val="0"/>
              </a:spcAft>
              <a:buClr>
                <a:schemeClr val="dk1"/>
              </a:buClr>
              <a:buSzPct val="100000"/>
              <a:buFont typeface="Arial"/>
              <a:buChar char="•"/>
            </a:pPr>
            <a:r>
              <a:rPr lang="en-GB"/>
              <a:t>Student Number:2320589</a:t>
            </a:r>
            <a:endParaRPr/>
          </a:p>
          <a:p>
            <a:pPr indent="40004" lvl="0" marL="0" rtl="0" algn="just">
              <a:spcBef>
                <a:spcPts val="1000"/>
              </a:spcBef>
              <a:spcAft>
                <a:spcPts val="0"/>
              </a:spcAft>
              <a:buClr>
                <a:schemeClr val="dk1"/>
              </a:buClr>
              <a:buSzPct val="100000"/>
              <a:buFont typeface="Arial"/>
              <a:buChar char="•"/>
            </a:pPr>
            <a:r>
              <a:rPr lang="en-GB"/>
              <a:t>Module Code: BMHP6026</a:t>
            </a:r>
            <a:endParaRPr/>
          </a:p>
          <a:p>
            <a:pPr indent="40004" lvl="0" marL="0" rtl="0" algn="just">
              <a:spcBef>
                <a:spcPts val="1000"/>
              </a:spcBef>
              <a:spcAft>
                <a:spcPts val="0"/>
              </a:spcAft>
              <a:buClr>
                <a:schemeClr val="dk1"/>
              </a:buClr>
              <a:buSzPct val="100000"/>
              <a:buFont typeface="Arial"/>
              <a:buChar char="•"/>
            </a:pPr>
            <a:r>
              <a:rPr lang="en-GB"/>
              <a:t>Module name: Digital transformation in                                               </a:t>
            </a:r>
            <a:r>
              <a:rPr lang="en-GB">
                <a:solidFill>
                  <a:schemeClr val="lt1"/>
                </a:solidFill>
              </a:rPr>
              <a:t>n</a:t>
            </a:r>
            <a:r>
              <a:rPr lang="en-GB"/>
              <a:t>    health care professions</a:t>
            </a:r>
            <a:endParaRPr/>
          </a:p>
          <a:p>
            <a:pPr indent="40004" lvl="0" marL="0" rtl="0" algn="just">
              <a:spcBef>
                <a:spcPts val="1000"/>
              </a:spcBef>
              <a:spcAft>
                <a:spcPts val="0"/>
              </a:spcAft>
              <a:buSzPct val="100000"/>
              <a:buChar char="•"/>
            </a:pPr>
            <a:r>
              <a:rPr lang="en-GB"/>
              <a:t>Lecturer name:Dr Martin Svejda</a:t>
            </a:r>
            <a:endParaRPr/>
          </a:p>
          <a:p>
            <a:pPr indent="40004" lvl="0" marL="0" rtl="0" algn="just">
              <a:spcBef>
                <a:spcPts val="1000"/>
              </a:spcBef>
              <a:spcAft>
                <a:spcPts val="0"/>
              </a:spcAft>
              <a:buClr>
                <a:schemeClr val="dk1"/>
              </a:buClr>
              <a:buSzPct val="100000"/>
              <a:buFont typeface="Arial"/>
              <a:buChar char="•"/>
            </a:pPr>
            <a:r>
              <a:rPr lang="en-GB"/>
              <a:t>Title of Assignment: Component 2: Viva    </a:t>
            </a:r>
            <a:r>
              <a:rPr lang="en-GB">
                <a:solidFill>
                  <a:schemeClr val="lt1"/>
                </a:solidFill>
              </a:rPr>
              <a:t>.</a:t>
            </a:r>
            <a:r>
              <a:rPr lang="en-GB"/>
              <a:t>     Voce (Oral Presentation)</a:t>
            </a:r>
            <a:endParaRPr/>
          </a:p>
          <a:p>
            <a:pPr indent="177800" lvl="0" marL="0" rtl="0" algn="l">
              <a:spcBef>
                <a:spcPts val="1000"/>
              </a:spcBef>
              <a:spcAft>
                <a:spcPts val="0"/>
              </a:spcAft>
              <a:buClr>
                <a:schemeClr val="dk1"/>
              </a:buClr>
              <a:buSzPct val="100000"/>
              <a:buFont typeface="Arial"/>
              <a:buNone/>
            </a:pPr>
            <a:r>
              <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1000"/>
                                  </p:stCondLst>
                                  <p:childTnLst>
                                    <p:set>
                                      <p:cBhvr>
                                        <p:cTn dur="1" fill="hold">
                                          <p:stCondLst>
                                            <p:cond delay="0"/>
                                          </p:stCondLst>
                                        </p:cTn>
                                        <p:tgtEl>
                                          <p:spTgt spid="89"/>
                                        </p:tgtEl>
                                        <p:attrNameLst>
                                          <p:attrName>style.visibility</p:attrName>
                                        </p:attrNameLst>
                                      </p:cBhvr>
                                      <p:to>
                                        <p:strVal val="visible"/>
                                      </p:to>
                                    </p:set>
                                    <p:animEffect filter="fade" transition="in">
                                      <p:cBhvr>
                                        <p:cTn dur="400"/>
                                        <p:tgtEl>
                                          <p:spTgt spid="8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5" name="Shape 95"/>
        <p:cNvGrpSpPr/>
        <p:nvPr/>
      </p:nvGrpSpPr>
      <p:grpSpPr>
        <a:xfrm>
          <a:off x="0" y="0"/>
          <a:ext cx="0" cy="0"/>
          <a:chOff x="0" y="0"/>
          <a:chExt cx="0" cy="0"/>
        </a:xfrm>
      </p:grpSpPr>
      <p:sp>
        <p:nvSpPr>
          <p:cNvPr id="96" name="Google Shape;96;p2"/>
          <p:cNvSpPr txBox="1"/>
          <p:nvPr>
            <p:ph type="title"/>
          </p:nvPr>
        </p:nvSpPr>
        <p:spPr>
          <a:xfrm>
            <a:off x="1115568" y="548640"/>
            <a:ext cx="10168128" cy="1179576"/>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000"/>
              <a:buFont typeface="Play"/>
              <a:buNone/>
            </a:pPr>
            <a:r>
              <a:rPr lang="en-GB" sz="4000"/>
              <a:t>Background and Aims</a:t>
            </a:r>
            <a:endParaRPr/>
          </a:p>
        </p:txBody>
      </p:sp>
      <p:sp>
        <p:nvSpPr>
          <p:cNvPr id="97" name="Google Shape;97;p2"/>
          <p:cNvSpPr txBox="1"/>
          <p:nvPr>
            <p:ph idx="1" type="body"/>
          </p:nvPr>
        </p:nvSpPr>
        <p:spPr>
          <a:xfrm>
            <a:off x="1115568" y="2481943"/>
            <a:ext cx="10168128" cy="3695020"/>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2200"/>
              <a:buChar char="•"/>
            </a:pPr>
            <a:r>
              <a:rPr lang="en-GB" sz="2200"/>
              <a:t>The NHS App is a national digital platform that lets people in England book GP appointments, request repeat prescriptions and view parts of their medical record on a smartphone or tablet (HM Government, 2022).</a:t>
            </a:r>
            <a:endParaRPr/>
          </a:p>
          <a:p>
            <a:pPr indent="-228600" lvl="0" marL="228600" rtl="0" algn="l">
              <a:lnSpc>
                <a:spcPct val="90000"/>
              </a:lnSpc>
              <a:spcBef>
                <a:spcPts val="1000"/>
              </a:spcBef>
              <a:spcAft>
                <a:spcPts val="0"/>
              </a:spcAft>
              <a:buClr>
                <a:schemeClr val="dk1"/>
              </a:buClr>
              <a:buSzPts val="2200"/>
              <a:buChar char="•"/>
            </a:pPr>
            <a:r>
              <a:rPr lang="en-GB" sz="2200"/>
              <a:t>It is a component of the UK's digital health and social care agenda, which aims to increase patient involvement in care, access, and efficiency.</a:t>
            </a:r>
            <a:endParaRPr/>
          </a:p>
          <a:p>
            <a:pPr indent="-228600" lvl="0" marL="228600" rtl="0" algn="l">
              <a:lnSpc>
                <a:spcPct val="90000"/>
              </a:lnSpc>
              <a:spcBef>
                <a:spcPts val="1000"/>
              </a:spcBef>
              <a:spcAft>
                <a:spcPts val="0"/>
              </a:spcAft>
              <a:buClr>
                <a:schemeClr val="dk1"/>
              </a:buClr>
              <a:buSzPts val="2200"/>
              <a:buChar char="•"/>
            </a:pPr>
            <a:r>
              <a:rPr lang="en-GB" sz="2200"/>
              <a:t>At the same time, it brings up significant issues regarding the burden of employees, modifications to routines, and the possibility of digital exclusion.</a:t>
            </a:r>
            <a:endParaRPr/>
          </a:p>
          <a:p>
            <a:pPr indent="-228600" lvl="0" marL="228600" rtl="0" algn="l">
              <a:lnSpc>
                <a:spcPct val="90000"/>
              </a:lnSpc>
              <a:spcBef>
                <a:spcPts val="1000"/>
              </a:spcBef>
              <a:spcAft>
                <a:spcPts val="0"/>
              </a:spcAft>
              <a:buClr>
                <a:schemeClr val="dk1"/>
              </a:buClr>
              <a:buSzPts val="2200"/>
              <a:buChar char="•"/>
            </a:pPr>
            <a:r>
              <a:rPr lang="en-GB" sz="2200"/>
              <a:t>This project evaluates the NHS App's innovative aims: pioneering a digital front door for self-service access, boosting patient empowerment and efficiency while tackling digital exclusion risks HM Government, 2022)</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1" name="Shape 101"/>
        <p:cNvGrpSpPr/>
        <p:nvPr/>
      </p:nvGrpSpPr>
      <p:grpSpPr>
        <a:xfrm>
          <a:off x="0" y="0"/>
          <a:ext cx="0" cy="0"/>
          <a:chOff x="0" y="0"/>
          <a:chExt cx="0" cy="0"/>
        </a:xfrm>
      </p:grpSpPr>
      <p:sp>
        <p:nvSpPr>
          <p:cNvPr id="102" name="Google Shape;102;p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Play"/>
              <a:buNone/>
            </a:pPr>
            <a:r>
              <a:rPr lang="en-GB"/>
              <a:t>Impact on the Workforce</a:t>
            </a:r>
            <a:endParaRPr/>
          </a:p>
        </p:txBody>
      </p:sp>
      <p:sp>
        <p:nvSpPr>
          <p:cNvPr id="103" name="Google Shape;103;p4"/>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fontScale="92500" lnSpcReduction="20000"/>
          </a:bodyPr>
          <a:lstStyle/>
          <a:p>
            <a:pPr indent="0" lvl="0" marL="0" rtl="0" algn="l">
              <a:lnSpc>
                <a:spcPct val="90000"/>
              </a:lnSpc>
              <a:spcBef>
                <a:spcPts val="0"/>
              </a:spcBef>
              <a:spcAft>
                <a:spcPts val="0"/>
              </a:spcAft>
              <a:buClr>
                <a:schemeClr val="dk1"/>
              </a:buClr>
              <a:buSzPct val="100000"/>
              <a:buNone/>
            </a:pPr>
            <a:r>
              <a:rPr lang="en-GB"/>
              <a:t>By providing a new digital access route in addition to the current phone and in-person methods, the NHS App has altered the daily tasks of reception, administrative, and clinical staff. </a:t>
            </a:r>
            <a:endParaRPr/>
          </a:p>
          <a:p>
            <a:pPr indent="0" lvl="0" marL="0" rtl="0" algn="l">
              <a:lnSpc>
                <a:spcPct val="90000"/>
              </a:lnSpc>
              <a:spcBef>
                <a:spcPts val="1000"/>
              </a:spcBef>
              <a:spcAft>
                <a:spcPts val="0"/>
              </a:spcAft>
              <a:buClr>
                <a:schemeClr val="dk1"/>
              </a:buClr>
              <a:buSzPct val="100000"/>
              <a:buNone/>
            </a:pPr>
            <a:r>
              <a:t/>
            </a:r>
            <a:endParaRPr/>
          </a:p>
          <a:p>
            <a:pPr indent="0" lvl="0" marL="0" rtl="0" algn="l">
              <a:lnSpc>
                <a:spcPct val="90000"/>
              </a:lnSpc>
              <a:spcBef>
                <a:spcPts val="1000"/>
              </a:spcBef>
              <a:spcAft>
                <a:spcPts val="0"/>
              </a:spcAft>
              <a:buClr>
                <a:schemeClr val="dk1"/>
              </a:buClr>
              <a:buSzPct val="100000"/>
              <a:buNone/>
            </a:pPr>
            <a:r>
              <a:rPr lang="en-GB"/>
              <a:t>• Both digital and conventional access (app, phone, and in-person) are now managed by reception and administrative staff.</a:t>
            </a:r>
            <a:endParaRPr/>
          </a:p>
          <a:p>
            <a:pPr indent="0" lvl="0" marL="0" rtl="0" algn="l">
              <a:lnSpc>
                <a:spcPct val="90000"/>
              </a:lnSpc>
              <a:spcBef>
                <a:spcPts val="1000"/>
              </a:spcBef>
              <a:spcAft>
                <a:spcPts val="0"/>
              </a:spcAft>
              <a:buClr>
                <a:schemeClr val="dk1"/>
              </a:buClr>
              <a:buSzPct val="100000"/>
              <a:buNone/>
            </a:pPr>
            <a:r>
              <a:rPr lang="en-GB"/>
              <a:t>• Routine administrative tasks have decreased, but employees still require confidence and new digital skills.</a:t>
            </a:r>
            <a:endParaRPr/>
          </a:p>
          <a:p>
            <a:pPr indent="0" lvl="0" marL="0" rtl="0" algn="l">
              <a:lnSpc>
                <a:spcPct val="90000"/>
              </a:lnSpc>
              <a:spcBef>
                <a:spcPts val="1000"/>
              </a:spcBef>
              <a:spcAft>
                <a:spcPts val="0"/>
              </a:spcAft>
              <a:buClr>
                <a:schemeClr val="dk1"/>
              </a:buClr>
              <a:buSzPct val="100000"/>
              <a:buNone/>
            </a:pPr>
            <a:r>
              <a:rPr lang="en-GB"/>
              <a:t>• If staffing is not modified and online demands are strong during peak hours, workload may increase.</a:t>
            </a:r>
            <a:endParaRPr/>
          </a:p>
          <a:p>
            <a:pPr indent="0" lvl="0" marL="0" rtl="0" algn="l">
              <a:lnSpc>
                <a:spcPct val="90000"/>
              </a:lnSpc>
              <a:spcBef>
                <a:spcPts val="1000"/>
              </a:spcBef>
              <a:spcAft>
                <a:spcPts val="0"/>
              </a:spcAft>
              <a:buClr>
                <a:schemeClr val="dk1"/>
              </a:buClr>
              <a:buSzPct val="100000"/>
              <a:buNone/>
            </a:pPr>
            <a:r>
              <a:rPr lang="en-GB"/>
              <a:t>• It takes more effort and training for staff to help patients who have trouble using the app.</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7" name="Shape 107"/>
        <p:cNvGrpSpPr/>
        <p:nvPr/>
      </p:nvGrpSpPr>
      <p:grpSpPr>
        <a:xfrm>
          <a:off x="0" y="0"/>
          <a:ext cx="0" cy="0"/>
          <a:chOff x="0" y="0"/>
          <a:chExt cx="0" cy="0"/>
        </a:xfrm>
      </p:grpSpPr>
      <p:sp>
        <p:nvSpPr>
          <p:cNvPr id="108" name="Google Shape;108;p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Play"/>
              <a:buNone/>
            </a:pPr>
            <a:r>
              <a:rPr lang="en-GB"/>
              <a:t> Impact on Service Delivery</a:t>
            </a:r>
            <a:endParaRPr/>
          </a:p>
        </p:txBody>
      </p:sp>
      <p:sp>
        <p:nvSpPr>
          <p:cNvPr id="109" name="Google Shape;109;p5"/>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fontScale="92500"/>
          </a:bodyPr>
          <a:lstStyle/>
          <a:p>
            <a:pPr indent="0" lvl="0" marL="0" rtl="0" algn="l">
              <a:lnSpc>
                <a:spcPct val="90000"/>
              </a:lnSpc>
              <a:spcBef>
                <a:spcPts val="0"/>
              </a:spcBef>
              <a:spcAft>
                <a:spcPts val="0"/>
              </a:spcAft>
              <a:buClr>
                <a:schemeClr val="dk1"/>
              </a:buClr>
              <a:buSzPct val="100000"/>
              <a:buNone/>
            </a:pPr>
            <a:r>
              <a:rPr lang="en-GB"/>
              <a:t>While traditional phone and in-person routes still need to be maintained, the NHS App has changed the way services are delivered by moving a significant portion of everyday tasks to online self-service.</a:t>
            </a:r>
            <a:endParaRPr/>
          </a:p>
          <a:p>
            <a:pPr indent="0" lvl="0" marL="0" rtl="0" algn="l">
              <a:lnSpc>
                <a:spcPct val="90000"/>
              </a:lnSpc>
              <a:spcBef>
                <a:spcPts val="1000"/>
              </a:spcBef>
              <a:spcAft>
                <a:spcPts val="0"/>
              </a:spcAft>
              <a:buClr>
                <a:schemeClr val="dk1"/>
              </a:buClr>
              <a:buSzPct val="100000"/>
              <a:buNone/>
            </a:pPr>
            <a:r>
              <a:t/>
            </a:r>
            <a:endParaRPr/>
          </a:p>
          <a:p>
            <a:pPr indent="0" lvl="0" marL="0" rtl="0" algn="l">
              <a:lnSpc>
                <a:spcPct val="90000"/>
              </a:lnSpc>
              <a:spcBef>
                <a:spcPts val="1000"/>
              </a:spcBef>
              <a:spcAft>
                <a:spcPts val="0"/>
              </a:spcAft>
              <a:buClr>
                <a:schemeClr val="dk1"/>
              </a:buClr>
              <a:buSzPct val="100000"/>
              <a:buNone/>
            </a:pPr>
            <a:r>
              <a:rPr lang="en-GB"/>
              <a:t>• Digital self-service is currently used for many common procedures, including as booking, repeat prescriptions, and seeing results.</a:t>
            </a:r>
            <a:endParaRPr/>
          </a:p>
          <a:p>
            <a:pPr indent="0" lvl="0" marL="0" rtl="0" algn="l">
              <a:lnSpc>
                <a:spcPct val="90000"/>
              </a:lnSpc>
              <a:spcBef>
                <a:spcPts val="1000"/>
              </a:spcBef>
              <a:spcAft>
                <a:spcPts val="0"/>
              </a:spcAft>
              <a:buClr>
                <a:schemeClr val="dk1"/>
              </a:buClr>
              <a:buSzPct val="100000"/>
              <a:buNone/>
            </a:pPr>
            <a:r>
              <a:rPr lang="en-GB"/>
              <a:t>• Practices have to manage both digital and non-digital access simultaneously, which adds complexity to daily tasks.</a:t>
            </a:r>
            <a:endParaRPr/>
          </a:p>
          <a:p>
            <a:pPr indent="0" lvl="0" marL="0" rtl="0" algn="l">
              <a:lnSpc>
                <a:spcPct val="90000"/>
              </a:lnSpc>
              <a:spcBef>
                <a:spcPts val="1000"/>
              </a:spcBef>
              <a:spcAft>
                <a:spcPts val="0"/>
              </a:spcAft>
              <a:buClr>
                <a:schemeClr val="dk1"/>
              </a:buClr>
              <a:buSzPct val="100000"/>
              <a:buNone/>
            </a:pPr>
            <a:r>
              <a:rPr lang="en-GB"/>
              <a:t>• When the app functions properly, it can speed up basic tasks and lessen phone strain.</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3" name="Shape 113"/>
        <p:cNvGrpSpPr/>
        <p:nvPr/>
      </p:nvGrpSpPr>
      <p:grpSpPr>
        <a:xfrm>
          <a:off x="0" y="0"/>
          <a:ext cx="0" cy="0"/>
          <a:chOff x="0" y="0"/>
          <a:chExt cx="0" cy="0"/>
        </a:xfrm>
      </p:grpSpPr>
      <p:sp>
        <p:nvSpPr>
          <p:cNvPr id="114" name="Google Shape;114;p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Play"/>
              <a:buNone/>
            </a:pPr>
            <a:r>
              <a:rPr lang="en-GB"/>
              <a:t>Effects on Patients and Service Users</a:t>
            </a:r>
            <a:endParaRPr/>
          </a:p>
        </p:txBody>
      </p:sp>
      <p:sp>
        <p:nvSpPr>
          <p:cNvPr id="115" name="Google Shape;115;p6"/>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fontScale="85000" lnSpcReduction="20000"/>
          </a:bodyPr>
          <a:lstStyle/>
          <a:p>
            <a:pPr indent="0" lvl="0" marL="0" rtl="0" algn="l">
              <a:lnSpc>
                <a:spcPct val="90000"/>
              </a:lnSpc>
              <a:spcBef>
                <a:spcPts val="0"/>
              </a:spcBef>
              <a:spcAft>
                <a:spcPts val="0"/>
              </a:spcAft>
              <a:buClr>
                <a:schemeClr val="dk1"/>
              </a:buClr>
              <a:buSzPct val="100000"/>
              <a:buNone/>
            </a:pPr>
            <a:r>
              <a:rPr lang="en-GB"/>
              <a:t>• Provides round-the-clock access to appointments, recurring medicines, and portions of the medical file.</a:t>
            </a:r>
            <a:endParaRPr/>
          </a:p>
          <a:p>
            <a:pPr indent="0" lvl="0" marL="0" rtl="0" algn="l">
              <a:lnSpc>
                <a:spcPct val="90000"/>
              </a:lnSpc>
              <a:spcBef>
                <a:spcPts val="1000"/>
              </a:spcBef>
              <a:spcAft>
                <a:spcPts val="0"/>
              </a:spcAft>
              <a:buClr>
                <a:schemeClr val="dk1"/>
              </a:buClr>
              <a:buSzPct val="100000"/>
              <a:buNone/>
            </a:pPr>
            <a:r>
              <a:rPr lang="en-GB"/>
              <a:t>• It's more convenient and gives people a sense of control over their health information.</a:t>
            </a:r>
            <a:endParaRPr/>
          </a:p>
          <a:p>
            <a:pPr indent="0" lvl="0" marL="0" rtl="0" algn="l">
              <a:lnSpc>
                <a:spcPct val="90000"/>
              </a:lnSpc>
              <a:spcBef>
                <a:spcPts val="1000"/>
              </a:spcBef>
              <a:spcAft>
                <a:spcPts val="0"/>
              </a:spcAft>
              <a:buClr>
                <a:schemeClr val="dk1"/>
              </a:buClr>
              <a:buSzPct val="100000"/>
              <a:buNone/>
            </a:pPr>
            <a:r>
              <a:rPr lang="en-GB"/>
              <a:t>• Limited language proficiency, digital abilities, and device or internet access are obstacles for some groups.</a:t>
            </a:r>
            <a:endParaRPr/>
          </a:p>
          <a:p>
            <a:pPr indent="0" lvl="0" marL="0" rtl="0" algn="l">
              <a:lnSpc>
                <a:spcPct val="90000"/>
              </a:lnSpc>
              <a:spcBef>
                <a:spcPts val="1000"/>
              </a:spcBef>
              <a:spcAft>
                <a:spcPts val="0"/>
              </a:spcAft>
              <a:buClr>
                <a:schemeClr val="dk1"/>
              </a:buClr>
              <a:buSzPct val="100000"/>
              <a:buNone/>
            </a:pPr>
            <a:r>
              <a:rPr lang="en-GB"/>
              <a:t>• There is a chance that internet users will profit more while others choose more conventional, slower routes.</a:t>
            </a:r>
            <a:endParaRPr/>
          </a:p>
          <a:p>
            <a:pPr indent="0" lvl="0" marL="0" rtl="0" algn="l">
              <a:lnSpc>
                <a:spcPct val="90000"/>
              </a:lnSpc>
              <a:spcBef>
                <a:spcPts val="1000"/>
              </a:spcBef>
              <a:spcAft>
                <a:spcPts val="0"/>
              </a:spcAft>
              <a:buClr>
                <a:schemeClr val="dk1"/>
              </a:buClr>
              <a:buSzPct val="100000"/>
              <a:buNone/>
            </a:pPr>
            <a:r>
              <a:t/>
            </a:r>
            <a:endParaRPr/>
          </a:p>
          <a:p>
            <a:pPr indent="0" lvl="0" marL="0" rtl="0" algn="l">
              <a:lnSpc>
                <a:spcPct val="90000"/>
              </a:lnSpc>
              <a:spcBef>
                <a:spcPts val="1000"/>
              </a:spcBef>
              <a:spcAft>
                <a:spcPts val="0"/>
              </a:spcAft>
              <a:buClr>
                <a:schemeClr val="dk1"/>
              </a:buClr>
              <a:buSzPct val="100000"/>
              <a:buNone/>
            </a:pPr>
            <a:r>
              <a:rPr lang="en-GB"/>
              <a:t>The NHS App increases convenience and provides more control over scheduling, medication, and health data. However, using the app could be difficult for those with poor digital abilities, little money, or trouble communicating in another language.</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9" name="Shape 119"/>
        <p:cNvGrpSpPr/>
        <p:nvPr/>
      </p:nvGrpSpPr>
      <p:grpSpPr>
        <a:xfrm>
          <a:off x="0" y="0"/>
          <a:ext cx="0" cy="0"/>
          <a:chOff x="0" y="0"/>
          <a:chExt cx="0" cy="0"/>
        </a:xfrm>
      </p:grpSpPr>
      <p:sp>
        <p:nvSpPr>
          <p:cNvPr id="120" name="Google Shape;120;p7"/>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Play"/>
              <a:buNone/>
            </a:pPr>
            <a:r>
              <a:rPr lang="en-GB"/>
              <a:t>Overall Evaluation</a:t>
            </a:r>
            <a:endParaRPr/>
          </a:p>
        </p:txBody>
      </p:sp>
      <p:sp>
        <p:nvSpPr>
          <p:cNvPr id="121" name="Google Shape;121;p7"/>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lnSpcReduction="10000"/>
          </a:bodyPr>
          <a:lstStyle/>
          <a:p>
            <a:pPr indent="0" lvl="0" marL="0" rtl="0" algn="l">
              <a:lnSpc>
                <a:spcPct val="90000"/>
              </a:lnSpc>
              <a:spcBef>
                <a:spcPts val="0"/>
              </a:spcBef>
              <a:spcAft>
                <a:spcPts val="0"/>
              </a:spcAft>
              <a:buClr>
                <a:schemeClr val="dk1"/>
              </a:buClr>
              <a:buSzPts val="2800"/>
              <a:buNone/>
            </a:pPr>
            <a:r>
              <a:rPr lang="en-GB"/>
              <a:t>Although these advantages are not guaranteed, the NHS App has the potential to increase patient involvement, efficiency, and accessibility overall.</a:t>
            </a:r>
            <a:endParaRPr/>
          </a:p>
          <a:p>
            <a:pPr indent="0" lvl="0" marL="0" rtl="0" algn="l">
              <a:lnSpc>
                <a:spcPct val="90000"/>
              </a:lnSpc>
              <a:spcBef>
                <a:spcPts val="1000"/>
              </a:spcBef>
              <a:spcAft>
                <a:spcPts val="0"/>
              </a:spcAft>
              <a:buClr>
                <a:schemeClr val="dk1"/>
              </a:buClr>
              <a:buSzPts val="2800"/>
              <a:buNone/>
            </a:pPr>
            <a:r>
              <a:t/>
            </a:r>
            <a:endParaRPr/>
          </a:p>
          <a:p>
            <a:pPr indent="-228600" lvl="0" marL="228600" rtl="0" algn="l">
              <a:lnSpc>
                <a:spcPct val="90000"/>
              </a:lnSpc>
              <a:spcBef>
                <a:spcPts val="1000"/>
              </a:spcBef>
              <a:spcAft>
                <a:spcPts val="0"/>
              </a:spcAft>
              <a:buClr>
                <a:schemeClr val="dk1"/>
              </a:buClr>
              <a:buSzPts val="2800"/>
              <a:buChar char="•"/>
            </a:pPr>
            <a:r>
              <a:rPr lang="en-GB"/>
              <a:t>For many users, the NHS App facilitates more convenient, patient-centred access.</a:t>
            </a:r>
            <a:endParaRPr/>
          </a:p>
          <a:p>
            <a:pPr indent="-228600" lvl="0" marL="228600" rtl="0" algn="l">
              <a:lnSpc>
                <a:spcPct val="90000"/>
              </a:lnSpc>
              <a:spcBef>
                <a:spcPts val="1000"/>
              </a:spcBef>
              <a:spcAft>
                <a:spcPts val="0"/>
              </a:spcAft>
              <a:buClr>
                <a:schemeClr val="dk1"/>
              </a:buClr>
              <a:buSzPts val="2800"/>
              <a:buChar char="•"/>
            </a:pPr>
            <a:r>
              <a:rPr lang="en-GB"/>
              <a:t>It can simplify regular procedures and lessen some administrative burden.</a:t>
            </a:r>
            <a:endParaRPr/>
          </a:p>
          <a:p>
            <a:pPr indent="-228600" lvl="0" marL="228600" rtl="0" algn="l">
              <a:lnSpc>
                <a:spcPct val="90000"/>
              </a:lnSpc>
              <a:spcBef>
                <a:spcPts val="1000"/>
              </a:spcBef>
              <a:spcAft>
                <a:spcPts val="0"/>
              </a:spcAft>
              <a:buClr>
                <a:schemeClr val="dk1"/>
              </a:buClr>
              <a:buSzPts val="2800"/>
              <a:buChar char="•"/>
            </a:pPr>
            <a:r>
              <a:rPr lang="en-GB"/>
              <a:t>If digital exclusion is not addressed, there is a genuine chance that inequality may increase.</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5" name="Shape 125"/>
        <p:cNvGrpSpPr/>
        <p:nvPr/>
      </p:nvGrpSpPr>
      <p:grpSpPr>
        <a:xfrm>
          <a:off x="0" y="0"/>
          <a:ext cx="0" cy="0"/>
          <a:chOff x="0" y="0"/>
          <a:chExt cx="0" cy="0"/>
        </a:xfrm>
      </p:grpSpPr>
      <p:sp>
        <p:nvSpPr>
          <p:cNvPr id="126" name="Google Shape;126;p8"/>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Play"/>
              <a:buNone/>
            </a:pPr>
            <a:r>
              <a:rPr lang="en-GB"/>
              <a:t>Recommendations</a:t>
            </a:r>
            <a:endParaRPr/>
          </a:p>
        </p:txBody>
      </p:sp>
      <p:sp>
        <p:nvSpPr>
          <p:cNvPr id="127" name="Google Shape;127;p8"/>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2800"/>
              <a:buChar char="•"/>
            </a:pPr>
            <a:r>
              <a:rPr lang="en-GB"/>
              <a:t>Regularly train employees on digital skills and establish clear procedures.</a:t>
            </a:r>
            <a:endParaRPr/>
          </a:p>
          <a:p>
            <a:pPr indent="-228600" lvl="0" marL="228600" rtl="0" algn="l">
              <a:lnSpc>
                <a:spcPct val="90000"/>
              </a:lnSpc>
              <a:spcBef>
                <a:spcPts val="1000"/>
              </a:spcBef>
              <a:spcAft>
                <a:spcPts val="0"/>
              </a:spcAft>
              <a:buClr>
                <a:schemeClr val="dk1"/>
              </a:buClr>
              <a:buSzPts val="2800"/>
              <a:buChar char="•"/>
            </a:pPr>
            <a:r>
              <a:rPr lang="en-GB"/>
              <a:t>Make sure your backup plans, integration, and IT systems are dependable.</a:t>
            </a:r>
            <a:endParaRPr/>
          </a:p>
          <a:p>
            <a:pPr indent="-228600" lvl="0" marL="228600" rtl="0" algn="l">
              <a:lnSpc>
                <a:spcPct val="90000"/>
              </a:lnSpc>
              <a:spcBef>
                <a:spcPts val="1000"/>
              </a:spcBef>
              <a:spcAft>
                <a:spcPts val="0"/>
              </a:spcAft>
              <a:buClr>
                <a:schemeClr val="dk1"/>
              </a:buClr>
              <a:buSzPts val="2800"/>
              <a:buChar char="•"/>
            </a:pPr>
            <a:r>
              <a:rPr lang="en-GB"/>
              <a:t>Provide patients with basic information and one-on-one app assistance.</a:t>
            </a:r>
            <a:endParaRPr/>
          </a:p>
          <a:p>
            <a:pPr indent="-228600" lvl="0" marL="228600" rtl="0" algn="l">
              <a:lnSpc>
                <a:spcPct val="90000"/>
              </a:lnSpc>
              <a:spcBef>
                <a:spcPts val="1000"/>
              </a:spcBef>
              <a:spcAft>
                <a:spcPts val="0"/>
              </a:spcAft>
              <a:buClr>
                <a:schemeClr val="dk1"/>
              </a:buClr>
              <a:buSzPts val="2800"/>
              <a:buChar char="•"/>
            </a:pPr>
            <a:r>
              <a:rPr lang="en-GB"/>
              <a:t>Remember to provide both digital and phone choices.</a:t>
            </a:r>
            <a:endParaRPr/>
          </a:p>
          <a:p>
            <a:pPr indent="-228600" lvl="0" marL="228600" rtl="0" algn="l">
              <a:lnSpc>
                <a:spcPct val="90000"/>
              </a:lnSpc>
              <a:spcBef>
                <a:spcPts val="1000"/>
              </a:spcBef>
              <a:spcAft>
                <a:spcPts val="0"/>
              </a:spcAft>
              <a:buClr>
                <a:schemeClr val="dk1"/>
              </a:buClr>
              <a:buSzPts val="2800"/>
              <a:buChar char="•"/>
            </a:pPr>
            <a:r>
              <a:rPr lang="en-GB"/>
              <a:t>Track app usage and provide assistance to populations at risk of digital exclusion.</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1" name="Shape 131"/>
        <p:cNvGrpSpPr/>
        <p:nvPr/>
      </p:nvGrpSpPr>
      <p:grpSpPr>
        <a:xfrm>
          <a:off x="0" y="0"/>
          <a:ext cx="0" cy="0"/>
          <a:chOff x="0" y="0"/>
          <a:chExt cx="0" cy="0"/>
        </a:xfrm>
      </p:grpSpPr>
      <p:sp>
        <p:nvSpPr>
          <p:cNvPr id="132" name="Google Shape;132;p9"/>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Play"/>
              <a:buNone/>
            </a:pPr>
            <a:r>
              <a:rPr lang="en-GB"/>
              <a:t>Conclusion</a:t>
            </a:r>
            <a:endParaRPr/>
          </a:p>
        </p:txBody>
      </p:sp>
      <p:sp>
        <p:nvSpPr>
          <p:cNvPr id="133" name="Google Shape;133;p9"/>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2800"/>
              <a:buChar char="•"/>
            </a:pPr>
            <a:r>
              <a:rPr lang="en-GB"/>
              <a:t>The understanding of how a single app can impact employees, services, and patients in various ways has improved as a result of this project.</a:t>
            </a:r>
            <a:endParaRPr/>
          </a:p>
          <a:p>
            <a:pPr indent="-228600" lvl="0" marL="228600" rtl="0" algn="l">
              <a:lnSpc>
                <a:spcPct val="90000"/>
              </a:lnSpc>
              <a:spcBef>
                <a:spcPts val="1000"/>
              </a:spcBef>
              <a:spcAft>
                <a:spcPts val="0"/>
              </a:spcAft>
              <a:buClr>
                <a:schemeClr val="dk1"/>
              </a:buClr>
              <a:buSzPts val="2800"/>
              <a:buChar char="•"/>
            </a:pPr>
            <a:r>
              <a:rPr lang="en-GB"/>
              <a:t> Discover that while digital tools might increase access, they also run the risk of escalating inequality.</a:t>
            </a:r>
            <a:endParaRPr/>
          </a:p>
          <a:p>
            <a:pPr indent="-228600" lvl="0" marL="228600" rtl="0" algn="l">
              <a:lnSpc>
                <a:spcPct val="90000"/>
              </a:lnSpc>
              <a:spcBef>
                <a:spcPts val="1000"/>
              </a:spcBef>
              <a:spcAft>
                <a:spcPts val="0"/>
              </a:spcAft>
              <a:buClr>
                <a:schemeClr val="dk1"/>
              </a:buClr>
              <a:buSzPts val="2800"/>
              <a:buChar char="•"/>
            </a:pPr>
            <a:r>
              <a:rPr lang="en-GB"/>
              <a:t>The NHS App demonstrates how accessible design, resources, and training are necessary to enable technology.</a:t>
            </a:r>
            <a:endParaRPr/>
          </a:p>
          <a:p>
            <a:pPr indent="-228600" lvl="0" marL="228600" rtl="0" algn="l">
              <a:lnSpc>
                <a:spcPct val="90000"/>
              </a:lnSpc>
              <a:spcBef>
                <a:spcPts val="1000"/>
              </a:spcBef>
              <a:spcAft>
                <a:spcPts val="0"/>
              </a:spcAft>
              <a:buClr>
                <a:schemeClr val="dk1"/>
              </a:buClr>
              <a:buSzPts val="2800"/>
              <a:buChar char="•"/>
            </a:pPr>
            <a:r>
              <a:rPr lang="en-GB"/>
              <a:t>The primary takeaway is that thorough planning, not just new apps, is necessary for digital transformation.</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37" name="Shape 137"/>
        <p:cNvGrpSpPr/>
        <p:nvPr/>
      </p:nvGrpSpPr>
      <p:grpSpPr>
        <a:xfrm>
          <a:off x="0" y="0"/>
          <a:ext cx="0" cy="0"/>
          <a:chOff x="0" y="0"/>
          <a:chExt cx="0" cy="0"/>
        </a:xfrm>
      </p:grpSpPr>
      <p:sp>
        <p:nvSpPr>
          <p:cNvPr id="138" name="Google Shape;138;p10"/>
          <p:cNvSpPr/>
          <p:nvPr/>
        </p:nvSpPr>
        <p:spPr>
          <a:xfrm>
            <a:off x="10" y="-5705"/>
            <a:ext cx="12191990" cy="1694346"/>
          </a:xfrm>
          <a:prstGeom prst="rect">
            <a:avLst/>
          </a:prstGeom>
          <a:solidFill>
            <a:srgbClr val="262626"/>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39" name="Google Shape;139;p10"/>
          <p:cNvSpPr txBox="1"/>
          <p:nvPr>
            <p:ph type="title"/>
          </p:nvPr>
        </p:nvSpPr>
        <p:spPr>
          <a:xfrm>
            <a:off x="1156851" y="637762"/>
            <a:ext cx="9888496" cy="900131"/>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lt1"/>
              </a:buClr>
              <a:buSzPts val="4000"/>
              <a:buFont typeface="Play"/>
              <a:buNone/>
            </a:pPr>
            <a:r>
              <a:rPr lang="en-GB" sz="4000">
                <a:solidFill>
                  <a:schemeClr val="lt1"/>
                </a:solidFill>
              </a:rPr>
              <a:t>References </a:t>
            </a:r>
            <a:endParaRPr/>
          </a:p>
        </p:txBody>
      </p:sp>
      <p:sp>
        <p:nvSpPr>
          <p:cNvPr id="140" name="Google Shape;140;p10"/>
          <p:cNvSpPr/>
          <p:nvPr/>
        </p:nvSpPr>
        <p:spPr>
          <a:xfrm>
            <a:off x="0" y="1688641"/>
            <a:ext cx="12191990" cy="5169359"/>
          </a:xfrm>
          <a:prstGeom prst="rect">
            <a:avLst/>
          </a:prstGeom>
          <a:solidFill>
            <a:srgbClr val="F2F2F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41" name="Google Shape;141;p10"/>
          <p:cNvSpPr/>
          <p:nvPr/>
        </p:nvSpPr>
        <p:spPr>
          <a:xfrm>
            <a:off x="1156851" y="2010758"/>
            <a:ext cx="457190" cy="45719"/>
          </a:xfrm>
          <a:prstGeom prst="rect">
            <a:avLst/>
          </a:prstGeom>
          <a:solidFill>
            <a:schemeClr val="dk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42" name="Google Shape;142;p10"/>
          <p:cNvSpPr txBox="1"/>
          <p:nvPr>
            <p:ph idx="1" type="body"/>
          </p:nvPr>
        </p:nvSpPr>
        <p:spPr>
          <a:xfrm>
            <a:off x="0" y="2181360"/>
            <a:ext cx="12191990" cy="4563823"/>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None/>
            </a:pPr>
            <a:r>
              <a:rPr lang="en-GB" sz="1800"/>
              <a:t>Good Things Foundation (2024) Mitigating risks of digital exclusion in health systems. Good Things Foundation. </a:t>
            </a:r>
            <a:r>
              <a:rPr lang="en-GB" sz="1800" u="sng">
                <a:solidFill>
                  <a:schemeClr val="hlink"/>
                </a:solidFill>
                <a:hlinkClick r:id="rId3"/>
              </a:rPr>
              <a:t>https://www.goodthingsfoundation.org</a:t>
            </a:r>
            <a:r>
              <a:rPr lang="en-GB" sz="1800"/>
              <a:t> </a:t>
            </a:r>
            <a:endParaRPr/>
          </a:p>
          <a:p>
            <a:pPr indent="0" lvl="0" marL="0" rtl="0" algn="l">
              <a:lnSpc>
                <a:spcPct val="90000"/>
              </a:lnSpc>
              <a:spcBef>
                <a:spcPts val="1000"/>
              </a:spcBef>
              <a:spcAft>
                <a:spcPts val="0"/>
              </a:spcAft>
              <a:buNone/>
            </a:pPr>
            <a:r>
              <a:rPr lang="en-GB" sz="1800"/>
              <a:t>Greenhalgh, T., Wherton, J. and Shaw, S. (2023) Digital health: a primer for clinicians and policymakers. Oxford University Press.</a:t>
            </a:r>
            <a:endParaRPr/>
          </a:p>
          <a:p>
            <a:pPr indent="0" lvl="0" marL="0" rtl="0" algn="l">
              <a:lnSpc>
                <a:spcPct val="90000"/>
              </a:lnSpc>
              <a:spcBef>
                <a:spcPts val="1000"/>
              </a:spcBef>
              <a:spcAft>
                <a:spcPts val="0"/>
              </a:spcAft>
              <a:buNone/>
            </a:pPr>
            <a:r>
              <a:rPr lang="en-GB" sz="1800"/>
              <a:t>HM Government (2022) A plan for digital health and social care. Department of Health and Social Care. </a:t>
            </a:r>
            <a:r>
              <a:rPr lang="en-GB" sz="1800" u="sng">
                <a:solidFill>
                  <a:schemeClr val="hlink"/>
                </a:solidFill>
                <a:hlinkClick r:id="rId4"/>
              </a:rPr>
              <a:t>https://www.gov.uk/government/publications/a-plan-for-digital-health-and-social-care</a:t>
            </a:r>
            <a:r>
              <a:rPr lang="en-GB" sz="1800"/>
              <a:t> </a:t>
            </a:r>
            <a:endParaRPr/>
          </a:p>
          <a:p>
            <a:pPr indent="0" lvl="0" marL="0" rtl="0" algn="l">
              <a:lnSpc>
                <a:spcPct val="90000"/>
              </a:lnSpc>
              <a:spcBef>
                <a:spcPts val="1000"/>
              </a:spcBef>
              <a:spcAft>
                <a:spcPts val="0"/>
              </a:spcAft>
              <a:buNone/>
            </a:pPr>
            <a:r>
              <a:rPr lang="en-GB" sz="1800"/>
              <a:t>NHS Confederation (2025) Digital transformation in the NHS: a reference guide. NHS Confederation. </a:t>
            </a:r>
            <a:r>
              <a:rPr lang="en-GB" sz="1800" u="sng">
                <a:solidFill>
                  <a:schemeClr val="hlink"/>
                </a:solidFill>
                <a:hlinkClick r:id="rId5"/>
              </a:rPr>
              <a:t>https://www.nhsconfed.org/publications/digital-transformation-nhs-reference-guide</a:t>
            </a:r>
            <a:r>
              <a:rPr lang="en-GB" sz="1800"/>
              <a:t> </a:t>
            </a:r>
            <a:endParaRPr/>
          </a:p>
          <a:p>
            <a:pPr indent="0" lvl="0" marL="0" rtl="0" algn="l">
              <a:lnSpc>
                <a:spcPct val="90000"/>
              </a:lnSpc>
              <a:spcBef>
                <a:spcPts val="1000"/>
              </a:spcBef>
              <a:spcAft>
                <a:spcPts val="0"/>
              </a:spcAft>
              <a:buNone/>
            </a:pPr>
            <a:r>
              <a:rPr lang="en-GB" sz="1800"/>
              <a:t>NIHR ARC Oxford and Thames Valley (2021) A focused exploration of digital inclusion and exclusion for accessing the NHS App. National Institute for Health and Care Research Applied Research Collaboration Oxford and Thames Valley. </a:t>
            </a:r>
            <a:r>
              <a:rPr lang="en-GB" sz="1800" u="sng">
                <a:solidFill>
                  <a:schemeClr val="hlink"/>
                </a:solidFill>
                <a:hlinkClick r:id="rId6"/>
              </a:rPr>
              <a:t>https://www.arc-oxtv.nihr.ac.uk/research/DigitalInclusionandExclusionAccessingtheNHSApp</a:t>
            </a:r>
            <a:r>
              <a:rPr lang="en-GB" sz="1800"/>
              <a:t> </a:t>
            </a:r>
            <a:endParaRPr/>
          </a:p>
          <a:p>
            <a:pPr indent="0" lvl="0" marL="0" rtl="0" algn="l">
              <a:lnSpc>
                <a:spcPct val="90000"/>
              </a:lnSpc>
              <a:spcBef>
                <a:spcPts val="1000"/>
              </a:spcBef>
              <a:spcAft>
                <a:spcPts val="0"/>
              </a:spcAft>
              <a:buNone/>
            </a:pPr>
            <a:r>
              <a:rPr lang="en-GB" sz="1800"/>
              <a:t>UK Government / Department for Science, Innovation and Technology (2024) The NHS App: groundbreaking technology expands its reach. Department for Science, Innovation and Technology. </a:t>
            </a:r>
            <a:r>
              <a:rPr lang="en-GB" sz="1800" u="sng">
                <a:solidFill>
                  <a:schemeClr val="hlink"/>
                </a:solidFill>
                <a:hlinkClick r:id="rId7"/>
              </a:rPr>
              <a:t>https://www.gov.uk/government/case-studies/the-nhs-app-groundbreaking-technology-expands-its-reach</a:t>
            </a:r>
            <a:r>
              <a:rPr lang="en-GB" sz="1800"/>
              <a:t>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2026-02-12T17:14:46Z</dcterms:created>
</cp:coreProperties>
</file>