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3"/>
  </p:notesMasterIdLst>
  <p:handoutMasterIdLst>
    <p:handoutMasterId r:id="rId24"/>
  </p:handoutMasterIdLst>
  <p:sldIdLst>
    <p:sldId id="493" r:id="rId2"/>
    <p:sldId id="278" r:id="rId3"/>
    <p:sldId id="495" r:id="rId4"/>
    <p:sldId id="550" r:id="rId5"/>
    <p:sldId id="519" r:id="rId6"/>
    <p:sldId id="549" r:id="rId7"/>
    <p:sldId id="497" r:id="rId8"/>
    <p:sldId id="530" r:id="rId9"/>
    <p:sldId id="545" r:id="rId10"/>
    <p:sldId id="499" r:id="rId11"/>
    <p:sldId id="500" r:id="rId12"/>
    <p:sldId id="546" r:id="rId13"/>
    <p:sldId id="520" r:id="rId14"/>
    <p:sldId id="487" r:id="rId15"/>
    <p:sldId id="547" r:id="rId16"/>
    <p:sldId id="548" r:id="rId17"/>
    <p:sldId id="537" r:id="rId18"/>
    <p:sldId id="515" r:id="rId19"/>
    <p:sldId id="502" r:id="rId20"/>
    <p:sldId id="341" r:id="rId21"/>
    <p:sldId id="512" r:id="rId2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000" autoAdjust="0"/>
    <p:restoredTop sz="91422" autoAdjust="0"/>
  </p:normalViewPr>
  <p:slideViewPr>
    <p:cSldViewPr>
      <p:cViewPr varScale="1">
        <p:scale>
          <a:sx n="100" d="100"/>
          <a:sy n="100" d="100"/>
        </p:scale>
        <p:origin x="151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E8BE4-922A-4C22-AC8B-2887F3405C8D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509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E8BE4-922A-4C22-AC8B-2887F3405C8D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5671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E8BE4-922A-4C22-AC8B-2887F3405C8D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735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13/06/2023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076056" y="4221088"/>
            <a:ext cx="4067944" cy="1235066"/>
          </a:xfrm>
        </p:spPr>
        <p:txBody>
          <a:bodyPr/>
          <a:lstStyle/>
          <a:p>
            <a:pPr eaLnBrk="1" hangingPunct="1"/>
            <a:r>
              <a:rPr lang="en-GB" altLang="en-US" sz="2400" b="1" dirty="0"/>
              <a:t>Week 4: Session 1: </a:t>
            </a:r>
            <a:br>
              <a:rPr lang="en-GB" altLang="en-US" sz="2200" b="1" dirty="0"/>
            </a:br>
            <a:r>
              <a:rPr lang="en-GB" altLang="en-US" sz="2200" b="1" dirty="0"/>
              <a:t>Data Mining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6110" y="980728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tx1"/>
                </a:solidFill>
              </a:rPr>
              <a:t>Data Handling &amp; Business Intelligence </a:t>
            </a:r>
          </a:p>
          <a:p>
            <a:pPr eaLnBrk="1" hangingPunct="1"/>
            <a:r>
              <a:rPr lang="en-GB" altLang="en-US" sz="4000" b="1" dirty="0">
                <a:solidFill>
                  <a:schemeClr val="tx1"/>
                </a:solidFill>
              </a:rPr>
              <a:t>LCBB5000</a:t>
            </a: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538163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684212" y="1490007"/>
            <a:ext cx="7775575" cy="38779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GB" sz="2400" dirty="0">
                <a:latin typeface="+mn-lt"/>
              </a:rPr>
              <a:t>By the end of this session, students should be aware of: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GB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Definition of data mining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Data mining activities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Architecture of data mining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Applications of data mining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Representation of data mining input data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Data mining process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Data mining techniques/methods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Data </a:t>
            </a:r>
            <a:r>
              <a:rPr lang="en-GB" sz="2200">
                <a:latin typeface="+mn-lt"/>
              </a:rPr>
              <a:t>mining cycle </a:t>
            </a:r>
            <a:endParaRPr lang="en-GB" sz="22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391763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Definition of Data Mining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AF82D6-125E-0E4E-823B-492D3910D334}"/>
              </a:ext>
            </a:extLst>
          </p:cNvPr>
          <p:cNvSpPr/>
          <p:nvPr/>
        </p:nvSpPr>
        <p:spPr>
          <a:xfrm>
            <a:off x="703875" y="1196542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mining is also known as </a:t>
            </a:r>
            <a:r>
              <a:rPr lang="en-GB" sz="2000" b="1" dirty="0">
                <a:latin typeface="+mn-lt"/>
              </a:rPr>
              <a:t>Knowledge Discovery in Database (KDD) </a:t>
            </a:r>
            <a:r>
              <a:rPr lang="en-GB" sz="2000" dirty="0">
                <a:latin typeface="+mn-lt"/>
              </a:rPr>
              <a:t>is an extraction of interesting non-trivial, implicit, previously unknown and potentially useful information or patterns from data in large databases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mining is a knowledge extraction, data/pattern analysis, data archelogy, data dredging, information harvesting, business intelligence, etc.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mining is an exploration and analysis, by automatic or semi-automatic means, of large quantities of data in order to discover meaningful patterns </a:t>
            </a:r>
          </a:p>
        </p:txBody>
      </p:sp>
    </p:spTree>
    <p:extLst>
      <p:ext uri="{BB962C8B-B14F-4D97-AF65-F5344CB8AC3E}">
        <p14:creationId xmlns:p14="http://schemas.microsoft.com/office/powerpoint/2010/main" val="777814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391763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Definition of Data Mining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AF82D6-125E-0E4E-823B-492D3910D334}"/>
              </a:ext>
            </a:extLst>
          </p:cNvPr>
          <p:cNvSpPr/>
          <p:nvPr/>
        </p:nvSpPr>
        <p:spPr>
          <a:xfrm>
            <a:off x="539750" y="977551"/>
            <a:ext cx="80645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term data mining indicates the process of exploration and analysis of a dataset, usually of large size, in order to find regular patterns, to extract relevant knowledge and to obtain meaningful recurring rules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mining is the art and science of discovering knowledge, insights, and patterns in data, where patterns must be valid, novel, potentially useful, and understandable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mining is the act of extracting useful patterns from an organised collection of data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mining is a multidisciplinary field that borrows techniques from variety of field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3393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391763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Data Mining Activities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AF82D6-125E-0E4E-823B-492D3910D334}"/>
              </a:ext>
            </a:extLst>
          </p:cNvPr>
          <p:cNvSpPr/>
          <p:nvPr/>
        </p:nvSpPr>
        <p:spPr>
          <a:xfrm>
            <a:off x="539750" y="1556792"/>
            <a:ext cx="80645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GB" sz="2000" dirty="0">
                <a:latin typeface="+mn-lt"/>
              </a:rPr>
              <a:t>Data mining activities can be subdivided into two major investigation streams, according to the main purpose of the analysis: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Interpretation: </a:t>
            </a:r>
            <a:r>
              <a:rPr lang="en-GB" sz="2000" dirty="0">
                <a:latin typeface="+mn-lt"/>
              </a:rPr>
              <a:t>Interpretation is to identify regular patterns in the data and to express them through rules and criteria that can be easily understood by experts in the application domain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Prediction: </a:t>
            </a:r>
            <a:r>
              <a:rPr lang="en-GB" sz="2000" dirty="0">
                <a:latin typeface="+mn-lt"/>
              </a:rPr>
              <a:t>Prediction is to anticipate the value that a random variable will assume in the future or to estimate the likelihood of future events </a:t>
            </a: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61067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391763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Architecture of Data Mining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FDBBC4-F376-2A43-8361-355A4CE2A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8" y="1268760"/>
            <a:ext cx="7129462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0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391763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Applications of Data Mining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FB2E30-C234-EC4F-8DB4-C7F1221385C7}"/>
              </a:ext>
            </a:extLst>
          </p:cNvPr>
          <p:cNvSpPr/>
          <p:nvPr/>
        </p:nvSpPr>
        <p:spPr>
          <a:xfrm>
            <a:off x="575655" y="1290818"/>
            <a:ext cx="79926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dirty="0">
                <a:latin typeface="+mn-lt"/>
              </a:rPr>
              <a:t>Data mining technologies can be applied to a variety of domains, from marketing and manufacturing process control to the study of risk factors in medical diagnosis, from the evaluation of the effectiveness of new drugs to fraud detection.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Relational marketing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Fraud detection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Risk evaluation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Text mining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Image recognition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Web mining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Medical diagnosis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l-GR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7723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sz="3200" b="1" dirty="0"/>
              <a:t>Representation of input data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7482453-7E4D-7946-913C-074F92634132}"/>
              </a:ext>
            </a:extLst>
          </p:cNvPr>
          <p:cNvSpPr/>
          <p:nvPr/>
        </p:nvSpPr>
        <p:spPr>
          <a:xfrm>
            <a:off x="539750" y="1382286"/>
            <a:ext cx="80645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Categorical: </a:t>
            </a:r>
            <a:r>
              <a:rPr lang="en-GB" sz="2000" dirty="0">
                <a:latin typeface="+mn-lt"/>
              </a:rPr>
              <a:t>It assume a finite number of distinct values, in most cases limited to less than a hundred, representing a qualitative property of an entity to which they refer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Numerical: </a:t>
            </a:r>
            <a:r>
              <a:rPr lang="en-GB" sz="2000" dirty="0">
                <a:latin typeface="+mn-lt"/>
              </a:rPr>
              <a:t>Numerical attributes assume a finite or infinite number of values and lend themselves to subtraction or division operations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Counts: </a:t>
            </a:r>
            <a:r>
              <a:rPr lang="en-GB" sz="2000" dirty="0">
                <a:latin typeface="+mn-lt"/>
              </a:rPr>
              <a:t>Counts are categorical attributes in relation to which a specific property can be true or false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Nominal: </a:t>
            </a:r>
            <a:r>
              <a:rPr lang="en-GB" sz="2000" dirty="0">
                <a:latin typeface="+mn-lt"/>
              </a:rPr>
              <a:t>Nominal attributes are categorical attributes without a natural ordering, such as the province of residence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4512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sz="3200" b="1" dirty="0"/>
              <a:t>Representation of input data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7482453-7E4D-7946-913C-074F92634132}"/>
              </a:ext>
            </a:extLst>
          </p:cNvPr>
          <p:cNvSpPr/>
          <p:nvPr/>
        </p:nvSpPr>
        <p:spPr>
          <a:xfrm>
            <a:off x="539750" y="1382286"/>
            <a:ext cx="80645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Ordinal: </a:t>
            </a:r>
            <a:r>
              <a:rPr lang="en-GB" sz="2000" dirty="0">
                <a:latin typeface="+mn-lt"/>
              </a:rPr>
              <a:t>Ordinal attributes, such as education level, are categorical attributes that lend themselves to a natural ordering but for which it makes no sense to calculate differences or ratios between the values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Discrete: </a:t>
            </a:r>
            <a:r>
              <a:rPr lang="en-GB" sz="2000" dirty="0">
                <a:latin typeface="+mn-lt"/>
              </a:rPr>
              <a:t>Discrete attributes are numerical attributes that assume a finite number or a countable infinity of values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Continuous: </a:t>
            </a:r>
            <a:r>
              <a:rPr lang="en-GB" sz="2000" dirty="0">
                <a:latin typeface="+mn-lt"/>
              </a:rPr>
              <a:t>Continuous attributes are numerical attributes that assume an uncountable infinity of values </a:t>
            </a: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8734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332656"/>
            <a:ext cx="7679531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Data Mining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5C2691-FDE8-6545-9B75-0D1F6C10D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1268760"/>
            <a:ext cx="8102600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866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466085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Data Mining Process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F3E73C-A6D8-D248-BACC-43E9271729AA}"/>
              </a:ext>
            </a:extLst>
          </p:cNvPr>
          <p:cNvSpPr/>
          <p:nvPr/>
        </p:nvSpPr>
        <p:spPr>
          <a:xfrm>
            <a:off x="457200" y="1268760"/>
            <a:ext cx="82296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Definition of objectives: </a:t>
            </a:r>
            <a:r>
              <a:rPr lang="en-GB" sz="2000" dirty="0">
                <a:latin typeface="+mn-lt"/>
              </a:rPr>
              <a:t>Data mining analyses are carried out in specific application domains and are intended to provide decision makers with useful knowledge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Data gathering and integration: </a:t>
            </a:r>
            <a:r>
              <a:rPr lang="en-GB" sz="2000" dirty="0">
                <a:latin typeface="+mn-lt"/>
              </a:rPr>
              <a:t>Once the objectives of the investigation have been identified, the gathering of data begins. Data may come from different sources and therefore may require integration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Exploratory analysis: </a:t>
            </a:r>
            <a:r>
              <a:rPr lang="en-GB" sz="2000" dirty="0">
                <a:latin typeface="+mn-lt"/>
              </a:rPr>
              <a:t>In the third phase of the data mining process, a preliminary analysis of the data is carried out with the purpose of getting acquainted with the available information and carrying out </a:t>
            </a:r>
            <a:r>
              <a:rPr lang="en-GB" sz="2000" b="1" i="1" dirty="0">
                <a:latin typeface="+mn-lt"/>
              </a:rPr>
              <a:t>data cleansing. </a:t>
            </a: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5296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466085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Data Mining Process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F3E73C-A6D8-D248-BACC-43E9271729AA}"/>
              </a:ext>
            </a:extLst>
          </p:cNvPr>
          <p:cNvSpPr/>
          <p:nvPr/>
        </p:nvSpPr>
        <p:spPr>
          <a:xfrm>
            <a:off x="457200" y="1268760"/>
            <a:ext cx="82296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Attribute selection: </a:t>
            </a:r>
            <a:r>
              <a:rPr lang="en-GB" sz="2000" dirty="0">
                <a:latin typeface="+mn-lt"/>
              </a:rPr>
              <a:t>In the subsequent phase, the relevance of the different attributes is evaluated in relation to the goals of the analysis.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Model development and validation: </a:t>
            </a:r>
            <a:r>
              <a:rPr lang="en-GB" sz="2000" dirty="0">
                <a:latin typeface="+mn-lt"/>
              </a:rPr>
              <a:t>Once the high quality dataset has been assembled and possibly enriched with newly defined attributes, pattern recognition and predictive models can be developed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Prediction and interpretation: </a:t>
            </a:r>
            <a:r>
              <a:rPr lang="en-GB" sz="2000" dirty="0">
                <a:latin typeface="+mn-lt"/>
              </a:rPr>
              <a:t>Upon conclusion of the data mining process, the model selected among those generated during the development phase should be implemented and used to achieve the goals that were originally identified. </a:t>
            </a: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2469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8" y="260648"/>
            <a:ext cx="7679531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800" b="1" dirty="0">
                <a:latin typeface="+mj-lt"/>
              </a:rPr>
              <a:t>Data Mining Process – Actors &amp; their Roles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18FBF-715E-9F4C-B0F8-6DD9998CF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783868"/>
            <a:ext cx="4968552" cy="480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7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62074"/>
          </a:xfrm>
        </p:spPr>
        <p:txBody>
          <a:bodyPr/>
          <a:lstStyle/>
          <a:p>
            <a:r>
              <a:rPr lang="en-US" sz="3200" b="1" dirty="0"/>
              <a:t>Data Mining Techniques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1D4D30-6BC9-C64E-BEB7-C9396AFCC6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1333500"/>
            <a:ext cx="71501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70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62074"/>
          </a:xfrm>
        </p:spPr>
        <p:txBody>
          <a:bodyPr/>
          <a:lstStyle/>
          <a:p>
            <a:r>
              <a:rPr lang="en-US" sz="3200" b="1" dirty="0"/>
              <a:t>Data Mining Techniques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303A36-89EF-1F4F-9609-6EBBC9F605E1}"/>
              </a:ext>
            </a:extLst>
          </p:cNvPr>
          <p:cNvSpPr/>
          <p:nvPr/>
        </p:nvSpPr>
        <p:spPr>
          <a:xfrm>
            <a:off x="457200" y="1268760"/>
            <a:ext cx="8229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Decision Tree: </a:t>
            </a:r>
            <a:r>
              <a:rPr lang="en-GB" sz="2000" dirty="0">
                <a:latin typeface="+mn-lt"/>
              </a:rPr>
              <a:t>A decision tree is a hierarchically organised branched, structured to help make decision in an easy and logical manner. Decision trees are the most popular data mining techniques, for many reasons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Artificial Neural Network (ANN): </a:t>
            </a:r>
            <a:r>
              <a:rPr lang="en-GB" sz="2000" dirty="0">
                <a:latin typeface="+mn-lt"/>
              </a:rPr>
              <a:t>ANN is a sophisticated data mining technique from the Artificial Intelligence stream in Computer Science. It mimics the behaviour of human neural structure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Regression: </a:t>
            </a:r>
            <a:r>
              <a:rPr lang="en-GB" sz="2000" dirty="0">
                <a:latin typeface="+mn-lt"/>
              </a:rPr>
              <a:t>Regression is a relatively simple and the most popular statistical data mining technique. The goal is to fit a smooth and well-defined curve to the data  </a:t>
            </a: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782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62074"/>
          </a:xfrm>
        </p:spPr>
        <p:txBody>
          <a:bodyPr/>
          <a:lstStyle/>
          <a:p>
            <a:r>
              <a:rPr lang="en-US" sz="3200" b="1" dirty="0"/>
              <a:t>Data Mining Techniques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303A36-89EF-1F4F-9609-6EBBC9F605E1}"/>
              </a:ext>
            </a:extLst>
          </p:cNvPr>
          <p:cNvSpPr/>
          <p:nvPr/>
        </p:nvSpPr>
        <p:spPr>
          <a:xfrm>
            <a:off x="457200" y="1268760"/>
            <a:ext cx="8229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Cluster Analysis: </a:t>
            </a:r>
          </a:p>
          <a:p>
            <a:pPr algn="just"/>
            <a:endParaRPr lang="en-GB" sz="2000" b="1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GB" sz="2000" dirty="0">
                <a:latin typeface="+mn-lt"/>
              </a:rPr>
              <a:t>Cluster analysis is an exploratory learning technique that helps in identifying a set of similar groups in the data </a:t>
            </a:r>
          </a:p>
          <a:p>
            <a:pPr marL="342900" indent="-342900" algn="just">
              <a:buFontTx/>
              <a:buChar char="-"/>
            </a:pPr>
            <a:endParaRPr lang="en-GB" sz="20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GB" sz="2000" dirty="0">
                <a:latin typeface="+mn-lt"/>
              </a:rPr>
              <a:t>It is a technique used for automatic identification of natural grouping of things </a:t>
            </a:r>
          </a:p>
          <a:p>
            <a:pPr marL="342900" indent="-342900" algn="just">
              <a:buFontTx/>
              <a:buChar char="-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Association Rules: </a:t>
            </a:r>
          </a:p>
          <a:p>
            <a:pPr marL="342900" indent="-342900" algn="just">
              <a:buFontTx/>
              <a:buChar char="-"/>
            </a:pPr>
            <a:r>
              <a:rPr lang="en-GB" sz="2000" dirty="0">
                <a:latin typeface="+mn-lt"/>
              </a:rPr>
              <a:t>Association rules are a popular data mining method in business, especially where selling is involved</a:t>
            </a:r>
          </a:p>
          <a:p>
            <a:pPr marL="342900" indent="-342900" algn="just">
              <a:buFontTx/>
              <a:buChar char="-"/>
            </a:pPr>
            <a:endParaRPr lang="en-GB" sz="20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GB" sz="2000" dirty="0">
                <a:latin typeface="+mn-lt"/>
              </a:rPr>
              <a:t>Association rules are also knows as market basket analysis as it helps in answering questions about cross –selling opportunities </a:t>
            </a:r>
          </a:p>
        </p:txBody>
      </p:sp>
    </p:spTree>
    <p:extLst>
      <p:ext uri="{BB962C8B-B14F-4D97-AF65-F5344CB8AC3E}">
        <p14:creationId xmlns:p14="http://schemas.microsoft.com/office/powerpoint/2010/main" val="42380497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Data Mining Tools &amp; Platforms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58AE2-8512-4442-A17D-AE7054328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850" y="1407631"/>
            <a:ext cx="7226300" cy="21209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112AE4-4C5F-CC40-9600-D9052A65D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850" y="3528531"/>
            <a:ext cx="71882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6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388" y="333375"/>
            <a:ext cx="7931223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b="1" dirty="0"/>
              <a:t>Comparisons of Data Mining Platforms</a:t>
            </a:r>
            <a:endParaRPr lang="en-US" altLang="en-US" b="1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F46676-FE85-3740-B016-085752E47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850" y="1079500"/>
            <a:ext cx="7226300" cy="4509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68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91763"/>
            <a:ext cx="9144000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800" b="1" dirty="0">
                <a:latin typeface="+mj-lt"/>
              </a:rPr>
              <a:t>Best Practices of Data Mining/Data Mining Cycle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371383-C5BD-0549-91A1-826D13DB9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209" y="1052736"/>
            <a:ext cx="7105581" cy="410445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B41E28-C368-214E-9621-0BC3F1856C5A}"/>
              </a:ext>
            </a:extLst>
          </p:cNvPr>
          <p:cNvSpPr txBox="1"/>
          <p:nvPr/>
        </p:nvSpPr>
        <p:spPr>
          <a:xfrm>
            <a:off x="2555776" y="5301208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latin typeface="+mn-lt"/>
              </a:rPr>
              <a:t>CRISP – DM data mining cycle</a:t>
            </a:r>
          </a:p>
        </p:txBody>
      </p:sp>
    </p:spTree>
    <p:extLst>
      <p:ext uri="{BB962C8B-B14F-4D97-AF65-F5344CB8AC3E}">
        <p14:creationId xmlns:p14="http://schemas.microsoft.com/office/powerpoint/2010/main" val="560290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205061-6FF3-584C-909E-3C5AED9D571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39938" name="Slide Number Placeholder 5">
            <a:extLst>
              <a:ext uri="{FF2B5EF4-FFF2-40B4-BE49-F238E27FC236}">
                <a16:creationId xmlns:a16="http://schemas.microsoft.com/office/drawing/2014/main" id="{0C4285EC-6009-AC48-B60E-2AB41F1F1B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B57472-9B16-A04A-9E65-B5B21904690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E5F942D-B729-704A-A1DE-D606D518E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33375"/>
            <a:ext cx="7129462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References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539BE6-F0D1-0C4E-A70B-4B75D5C99DF1}"/>
              </a:ext>
            </a:extLst>
          </p:cNvPr>
          <p:cNvSpPr/>
          <p:nvPr/>
        </p:nvSpPr>
        <p:spPr>
          <a:xfrm>
            <a:off x="736600" y="981075"/>
            <a:ext cx="79502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latin typeface="+mn-lt"/>
              </a:rPr>
              <a:t>Reinschmidt</a:t>
            </a:r>
            <a:r>
              <a:rPr lang="en-US" sz="2200" dirty="0">
                <a:latin typeface="+mn-lt"/>
              </a:rPr>
              <a:t>, J. &amp; Francoise, A. (2000). Business Intelligence Certification Guide, </a:t>
            </a:r>
            <a:r>
              <a:rPr lang="en-US" sz="2200" i="1" dirty="0">
                <a:latin typeface="+mn-lt"/>
              </a:rPr>
              <a:t>International Technical Support Organization. 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Sherman, R. (2015). Business Intelligence Guidebook: From Data Integration to Analytics. Morgan Kaufmann. USA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Maheshwari, A. K. (2015). Business Intelligence and Data Mining. Business Expert Press, LLC. New York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latin typeface="+mn-lt"/>
              </a:rPr>
              <a:t>Vercellis</a:t>
            </a:r>
            <a:r>
              <a:rPr lang="en-US" sz="2200" dirty="0">
                <a:latin typeface="+mn-lt"/>
              </a:rPr>
              <a:t>, C. (2009). Business Intelligence: Data Mining and Optimization for Decision Making. Wiley &amp; Sons, Ltd. </a:t>
            </a:r>
          </a:p>
        </p:txBody>
      </p:sp>
    </p:spTree>
    <p:extLst>
      <p:ext uri="{BB962C8B-B14F-4D97-AF65-F5344CB8AC3E}">
        <p14:creationId xmlns:p14="http://schemas.microsoft.com/office/powerpoint/2010/main" val="6858957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13/06/2023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2060848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solidFill>
                  <a:srgbClr val="FF0000"/>
                </a:solidFill>
                <a:latin typeface="+mj-lt"/>
              </a:rPr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401539937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1088</Words>
  <Application>Microsoft Office PowerPoint</Application>
  <PresentationFormat>On-screen Show (4:3)</PresentationFormat>
  <Paragraphs>136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Myriad Pro</vt:lpstr>
      <vt:lpstr>Arial</vt:lpstr>
      <vt:lpstr>Verdana</vt:lpstr>
      <vt:lpstr>20140311PresentationUWTSDTemplate</vt:lpstr>
      <vt:lpstr>Week 4: Session 1:  Data Mining</vt:lpstr>
      <vt:lpstr>Lesson Aims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Representation of input data</vt:lpstr>
      <vt:lpstr>Representation of input data</vt:lpstr>
      <vt:lpstr>PowerPoint Presentation</vt:lpstr>
      <vt:lpstr>PowerPoint Presentation</vt:lpstr>
      <vt:lpstr>PowerPoint Presentation</vt:lpstr>
      <vt:lpstr>PowerPoint Presentation</vt:lpstr>
      <vt:lpstr>Data Mining Techniques</vt:lpstr>
      <vt:lpstr>Data Mining Techniques</vt:lpstr>
      <vt:lpstr>Data Mining Techniques</vt:lpstr>
      <vt:lpstr>Data Mining Tools &amp; Platforms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Anupam Mazumdar</cp:lastModifiedBy>
  <cp:revision>117</cp:revision>
  <dcterms:created xsi:type="dcterms:W3CDTF">2020-06-23T16:08:04Z</dcterms:created>
  <dcterms:modified xsi:type="dcterms:W3CDTF">2023-06-13T16:15:15Z</dcterms:modified>
</cp:coreProperties>
</file>