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tags/tag2.xml" ContentType="application/vnd.openxmlformats-officedocument.presentationml.tags+xml"/>
  <Override PartName="/ppt/notesSlides/notesSlide14.xml" ContentType="application/vnd.openxmlformats-officedocument.presentationml.notesSlide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  <p:sldMasterId id="2147483666" r:id="rId5"/>
    <p:sldMasterId id="2147483679" r:id="rId6"/>
  </p:sldMasterIdLst>
  <p:notesMasterIdLst>
    <p:notesMasterId r:id="rId32"/>
  </p:notesMasterIdLst>
  <p:sldIdLst>
    <p:sldId id="257" r:id="rId7"/>
    <p:sldId id="662" r:id="rId8"/>
    <p:sldId id="670" r:id="rId9"/>
    <p:sldId id="652" r:id="rId10"/>
    <p:sldId id="669" r:id="rId11"/>
    <p:sldId id="659" r:id="rId12"/>
    <p:sldId id="653" r:id="rId13"/>
    <p:sldId id="657" r:id="rId14"/>
    <p:sldId id="654" r:id="rId15"/>
    <p:sldId id="658" r:id="rId16"/>
    <p:sldId id="655" r:id="rId17"/>
    <p:sldId id="656" r:id="rId18"/>
    <p:sldId id="664" r:id="rId19"/>
    <p:sldId id="667" r:id="rId20"/>
    <p:sldId id="665" r:id="rId21"/>
    <p:sldId id="651" r:id="rId22"/>
    <p:sldId id="384" r:id="rId23"/>
    <p:sldId id="650" r:id="rId24"/>
    <p:sldId id="637" r:id="rId25"/>
    <p:sldId id="668" r:id="rId26"/>
    <p:sldId id="661" r:id="rId27"/>
    <p:sldId id="421" r:id="rId28"/>
    <p:sldId id="422" r:id="rId29"/>
    <p:sldId id="666" r:id="rId30"/>
    <p:sldId id="663" r:id="rId31"/>
  </p:sldIdLst>
  <p:sldSz cx="12192000" cy="6858000"/>
  <p:notesSz cx="12192000" cy="6858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DC752"/>
    <a:srgbClr val="252F53"/>
    <a:srgbClr val="04040B"/>
    <a:srgbClr val="12A3C9"/>
    <a:srgbClr val="FFFFFF"/>
    <a:srgbClr val="F7F7F7"/>
    <a:srgbClr val="FCFCFD"/>
    <a:srgbClr val="66C0DD"/>
    <a:srgbClr val="1815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EB32D7-72CE-4522-9DCF-6383A942576E}" v="6" dt="2026-01-15T12:52:39.93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3" autoAdjust="0"/>
    <p:restoredTop sz="94687" autoAdjust="0"/>
  </p:normalViewPr>
  <p:slideViewPr>
    <p:cSldViewPr>
      <p:cViewPr varScale="1">
        <p:scale>
          <a:sx n="102" d="100"/>
          <a:sy n="102" d="100"/>
        </p:scale>
        <p:origin x="2454" y="10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-2748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111" d="100"/>
          <a:sy n="111" d="100"/>
        </p:scale>
        <p:origin x="3312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microsoft.com/office/2015/10/relationships/revisionInfo" Target="revisionInfo.xml"/><Relationship Id="rId21" Type="http://schemas.openxmlformats.org/officeDocument/2006/relationships/slide" Target="slides/slide15.xml"/><Relationship Id="rId34" Type="http://schemas.openxmlformats.org/officeDocument/2006/relationships/presProps" Target="pres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tags" Target="tags/tag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heme" Target="theme/theme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2ad6a2ee-f0c0-4099-9814-cfd2abf73848" providerId="ADAL" clId="{961BB3C0-5980-4A4E-9730-8A220AB0CF7D}"/>
    <pc:docChg chg="custSel addSld modSld sldOrd">
      <pc:chgData name="Philip Scott" userId="2ad6a2ee-f0c0-4099-9814-cfd2abf73848" providerId="ADAL" clId="{961BB3C0-5980-4A4E-9730-8A220AB0CF7D}" dt="2026-01-15T12:57:03.834" v="141" actId="1076"/>
      <pc:docMkLst>
        <pc:docMk/>
      </pc:docMkLst>
      <pc:sldChg chg="ord">
        <pc:chgData name="Philip Scott" userId="2ad6a2ee-f0c0-4099-9814-cfd2abf73848" providerId="ADAL" clId="{961BB3C0-5980-4A4E-9730-8A220AB0CF7D}" dt="2026-01-15T12:54:45.917" v="135"/>
        <pc:sldMkLst>
          <pc:docMk/>
          <pc:sldMk cId="3755543059" sldId="650"/>
        </pc:sldMkLst>
      </pc:sldChg>
      <pc:sldChg chg="modAnim">
        <pc:chgData name="Philip Scott" userId="2ad6a2ee-f0c0-4099-9814-cfd2abf73848" providerId="ADAL" clId="{961BB3C0-5980-4A4E-9730-8A220AB0CF7D}" dt="2026-01-15T12:52:39.939" v="133"/>
        <pc:sldMkLst>
          <pc:docMk/>
          <pc:sldMk cId="2486774381" sldId="652"/>
        </pc:sldMkLst>
      </pc:sldChg>
      <pc:sldChg chg="addSp modSp mod modAnim">
        <pc:chgData name="Philip Scott" userId="2ad6a2ee-f0c0-4099-9814-cfd2abf73848" providerId="ADAL" clId="{961BB3C0-5980-4A4E-9730-8A220AB0CF7D}" dt="2026-01-13T13:00:38.098" v="120"/>
        <pc:sldMkLst>
          <pc:docMk/>
          <pc:sldMk cId="1853687761" sldId="658"/>
        </pc:sldMkLst>
        <pc:spChg chg="add mod">
          <ac:chgData name="Philip Scott" userId="2ad6a2ee-f0c0-4099-9814-cfd2abf73848" providerId="ADAL" clId="{961BB3C0-5980-4A4E-9730-8A220AB0CF7D}" dt="2026-01-13T13:00:33.011" v="119" actId="122"/>
          <ac:spMkLst>
            <pc:docMk/>
            <pc:sldMk cId="1853687761" sldId="658"/>
            <ac:spMk id="3" creationId="{AFF26DD9-8AA6-0F09-A948-383635848757}"/>
          </ac:spMkLst>
        </pc:spChg>
      </pc:sldChg>
      <pc:sldChg chg="modSp mod">
        <pc:chgData name="Philip Scott" userId="2ad6a2ee-f0c0-4099-9814-cfd2abf73848" providerId="ADAL" clId="{961BB3C0-5980-4A4E-9730-8A220AB0CF7D}" dt="2026-01-13T13:02:05.905" v="121" actId="1076"/>
        <pc:sldMkLst>
          <pc:docMk/>
          <pc:sldMk cId="2180512693" sldId="664"/>
        </pc:sldMkLst>
        <pc:picChg chg="mod">
          <ac:chgData name="Philip Scott" userId="2ad6a2ee-f0c0-4099-9814-cfd2abf73848" providerId="ADAL" clId="{961BB3C0-5980-4A4E-9730-8A220AB0CF7D}" dt="2026-01-13T13:02:05.905" v="121" actId="1076"/>
          <ac:picMkLst>
            <pc:docMk/>
            <pc:sldMk cId="2180512693" sldId="664"/>
            <ac:picMk id="16" creationId="{70C5D07A-9D0A-EB15-7A8D-88E6EB440FD7}"/>
          </ac:picMkLst>
        </pc:picChg>
      </pc:sldChg>
      <pc:sldChg chg="addSp modSp mod">
        <pc:chgData name="Philip Scott" userId="2ad6a2ee-f0c0-4099-9814-cfd2abf73848" providerId="ADAL" clId="{961BB3C0-5980-4A4E-9730-8A220AB0CF7D}" dt="2026-01-15T12:57:03.834" v="141" actId="1076"/>
        <pc:sldMkLst>
          <pc:docMk/>
          <pc:sldMk cId="260852808" sldId="668"/>
        </pc:sldMkLst>
        <pc:picChg chg="mod">
          <ac:chgData name="Philip Scott" userId="2ad6a2ee-f0c0-4099-9814-cfd2abf73848" providerId="ADAL" clId="{961BB3C0-5980-4A4E-9730-8A220AB0CF7D}" dt="2026-01-15T12:57:03.834" v="141" actId="1076"/>
          <ac:picMkLst>
            <pc:docMk/>
            <pc:sldMk cId="260852808" sldId="668"/>
            <ac:picMk id="7" creationId="{6FB6D90B-1722-5F1D-9A31-1979184248F3}"/>
          </ac:picMkLst>
        </pc:picChg>
        <pc:picChg chg="add mod">
          <ac:chgData name="Philip Scott" userId="2ad6a2ee-f0c0-4099-9814-cfd2abf73848" providerId="ADAL" clId="{961BB3C0-5980-4A4E-9730-8A220AB0CF7D}" dt="2026-01-15T12:57:00.023" v="140" actId="1076"/>
          <ac:picMkLst>
            <pc:docMk/>
            <pc:sldMk cId="260852808" sldId="668"/>
            <ac:picMk id="9" creationId="{D3CCB728-D4B2-D19A-FA6D-BC376D0DA51E}"/>
          </ac:picMkLst>
        </pc:picChg>
      </pc:sldChg>
      <pc:sldChg chg="addSp delSp modSp add mod">
        <pc:chgData name="Philip Scott" userId="2ad6a2ee-f0c0-4099-9814-cfd2abf73848" providerId="ADAL" clId="{961BB3C0-5980-4A4E-9730-8A220AB0CF7D}" dt="2026-01-13T12:52:54.996" v="56" actId="1076"/>
        <pc:sldMkLst>
          <pc:docMk/>
          <pc:sldMk cId="727626944" sldId="669"/>
        </pc:sldMkLst>
        <pc:spChg chg="add mod">
          <ac:chgData name="Philip Scott" userId="2ad6a2ee-f0c0-4099-9814-cfd2abf73848" providerId="ADAL" clId="{961BB3C0-5980-4A4E-9730-8A220AB0CF7D}" dt="2026-01-13T12:52:54.996" v="56" actId="1076"/>
          <ac:spMkLst>
            <pc:docMk/>
            <pc:sldMk cId="727626944" sldId="669"/>
            <ac:spMk id="5" creationId="{9B49AD90-3D0F-58E0-DC12-984F5C442F26}"/>
          </ac:spMkLst>
        </pc:spChg>
        <pc:picChg chg="add mod">
          <ac:chgData name="Philip Scott" userId="2ad6a2ee-f0c0-4099-9814-cfd2abf73848" providerId="ADAL" clId="{961BB3C0-5980-4A4E-9730-8A220AB0CF7D}" dt="2026-01-13T12:51:55.852" v="4" actId="1076"/>
          <ac:picMkLst>
            <pc:docMk/>
            <pc:sldMk cId="727626944" sldId="669"/>
            <ac:picMk id="3" creationId="{3FFA9A89-4791-E428-E44F-FEB6F2493EB0}"/>
          </ac:picMkLst>
        </pc:picChg>
      </pc:sldChg>
      <pc:sldChg chg="delSp modSp add mod modAnim">
        <pc:chgData name="Philip Scott" userId="2ad6a2ee-f0c0-4099-9814-cfd2abf73848" providerId="ADAL" clId="{961BB3C0-5980-4A4E-9730-8A220AB0CF7D}" dt="2026-01-15T12:52:06.701" v="132" actId="478"/>
        <pc:sldMkLst>
          <pc:docMk/>
          <pc:sldMk cId="1323582302" sldId="670"/>
        </pc:sldMkLst>
        <pc:spChg chg="mod">
          <ac:chgData name="Philip Scott" userId="2ad6a2ee-f0c0-4099-9814-cfd2abf73848" providerId="ADAL" clId="{961BB3C0-5980-4A4E-9730-8A220AB0CF7D}" dt="2026-01-15T12:52:00.965" v="130" actId="6549"/>
          <ac:spMkLst>
            <pc:docMk/>
            <pc:sldMk cId="1323582302" sldId="670"/>
            <ac:spMk id="2" creationId="{163DE0C9-9774-B1AD-2EC8-B3B4F0B296D6}"/>
          </ac:spMkLst>
        </pc:spChg>
        <pc:grpChg chg="del">
          <ac:chgData name="Philip Scott" userId="2ad6a2ee-f0c0-4099-9814-cfd2abf73848" providerId="ADAL" clId="{961BB3C0-5980-4A4E-9730-8A220AB0CF7D}" dt="2026-01-15T12:52:05.739" v="131" actId="478"/>
          <ac:grpSpMkLst>
            <pc:docMk/>
            <pc:sldMk cId="1323582302" sldId="670"/>
            <ac:grpSpMk id="12" creationId="{8252DF2F-6C44-C21E-1F86-146C3DAF52F7}"/>
          </ac:grpSpMkLst>
        </pc:grpChg>
        <pc:picChg chg="del">
          <ac:chgData name="Philip Scott" userId="2ad6a2ee-f0c0-4099-9814-cfd2abf73848" providerId="ADAL" clId="{961BB3C0-5980-4A4E-9730-8A220AB0CF7D}" dt="2026-01-15T12:52:06.701" v="132" actId="478"/>
          <ac:picMkLst>
            <pc:docMk/>
            <pc:sldMk cId="1323582302" sldId="670"/>
            <ac:picMk id="13" creationId="{B6AC61BF-C33A-7A93-704A-DFD805FF695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00FDB0-9883-4DFA-AB99-38306EB70B7C}" type="datetimeFigureOut">
              <a:rPr lang="en-GB" smtClean="0"/>
              <a:t>15/01/2026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9AB517-E579-4FED-A96A-720A96BF819A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684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39AB517-E579-4FED-A96A-720A96BF819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27106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8C0B2F-8A31-D550-5DDD-6730832789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2D3A89-264C-EBAE-EF96-FBFB3A2AC69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EB56A51-6A8A-8289-8C76-8179CCBD14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65570F-2123-99D7-1AC8-1B85DBA4284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586370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067750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7154C9-4D61-3803-3A8D-2F34A67354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712756A-A333-7357-4879-C1D18D19C3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413DAD3-0CF2-20E2-1B4A-A3AE04A5E6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96C56-AE30-0F21-52EF-53CB3E55BE9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398537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3856199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4735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6482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543821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38603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367326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39730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637918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506428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941501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2847191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5D78FC6-CE17-4259-A63C-DDFC12E048FC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25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466647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1/15/2026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1/15/2026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1/15/2026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1/15/2026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1/15/2026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98894-21D9-4083-A8D9-99F79ECE72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D94319-AA68-47BE-B07F-3BD48A1E13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A0147-6662-4CC3-95AA-71743B0DB8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ctr"/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E26238-ACBC-4E06-BD09-27C4BC19CB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r"/>
            <a:r>
              <a:rPr lang="en-GB" dirty="0">
                <a:solidFill>
                  <a:schemeClr val="tx2"/>
                </a:solidFill>
              </a:rPr>
              <a:t>31 August 2009                             Slide ‹#› of 25</a:t>
            </a:r>
            <a:endParaRPr lang="en-US" dirty="0">
              <a:solidFill>
                <a:schemeClr val="tx2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F22D6-A6CE-41C0-AF1C-82BAB5A9F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6888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06062-E155-497D-B9E0-B82DF5A33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265C9-4AF3-44DC-BBC5-0E54A25AC2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2AEF12-1F27-4B9C-AF75-7608C1F1B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6FA7F4-E94A-48D3-B58C-25C2009B2E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554819" y="6211550"/>
            <a:ext cx="4114800" cy="365125"/>
          </a:xfrm>
        </p:spPr>
        <p:txBody>
          <a:bodyPr/>
          <a:lstStyle>
            <a:lvl1pPr>
              <a:defRPr sz="1100"/>
            </a:lvl1pPr>
          </a:lstStyle>
          <a:p>
            <a:r>
              <a:rPr lang="en-US"/>
              <a:t>Slide </a:t>
            </a:r>
            <a:fld id="{297731B2-A926-49A7-905A-A1F207D5F530}" type="slidenum">
              <a:rPr lang="en-US" smtClean="0"/>
              <a:pPr/>
              <a:t>‹#›</a:t>
            </a:fld>
            <a:r>
              <a:rPr lang="en-US"/>
              <a:t> of xxx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9686C-1358-4DA7-A01B-AD7A2449B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8" name="Picture 7" descr="image001">
            <a:extLst>
              <a:ext uri="{FF2B5EF4-FFF2-40B4-BE49-F238E27FC236}">
                <a16:creationId xmlns:a16="http://schemas.microsoft.com/office/drawing/2014/main" id="{EB6C3998-DBEF-4CD8-ADEC-311D2BF79A8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4497" y="6066749"/>
            <a:ext cx="3944112" cy="65472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48119EB-5A1B-4A49-AE82-BAC343A79889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6004363"/>
            <a:ext cx="2024551" cy="779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3017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B0EC7-0400-499B-AAF7-FCE27C6C94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0BDE9-D78B-4342-AF2F-FB6C6C02ED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81A7F-356C-43F4-8C36-A3AC573791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C422B-E5B8-406A-8019-E1C37BB5B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31 August 2009                             Slide ‹#› of 25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962F50-C470-41DA-8F93-6761DCEA0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4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08415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E4B29-CB84-4849-9F34-97B666CAB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B9A3-AA6A-430F-9EF5-3F351F7BA8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940AAD-56FF-4B56-8D8C-8DF82422E1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33403A-162F-4663-8FC7-7F02793F4B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C64A84-9686-4C55-87ED-E7E58CA644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0D1B56-DF2D-43C7-A425-7035F8E9B4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8464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6BAC1-D9E9-471D-9121-A8CB4C9CB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35A8-04E7-49EC-949C-2235A38240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AB1C29-EA93-402A-99B2-87A2BB700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62EFC2-B2BD-4E32-B218-9440F175AB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E063995-06F5-41CE-8B88-F23608E8A7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699A3E-873D-4618-83E4-249A710A73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2363028-458A-4118-8F0A-00076F435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E1CACEA-F22A-43F2-B37F-990FE7B2F8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1328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C82884-5980-4026-9E66-9C3EC1866C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8566CF-45FF-4E20-9682-35941ED1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912810-8F67-42A9-804B-325DA2E39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0695FA-88C4-44C8-BD20-47D2D0B6A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270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8D87C2-BB9D-49ED-9C4C-0D0DDBAF58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DD7516-8245-4FB2-B5A4-F4BC847CA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0B824-EADC-4220-9F79-D4532D873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5396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ECEE1-69B0-4432-8C10-AB8A3C5A7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A8402-F9E8-4191-9398-E11CA47561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CAA2C34-144D-4F8B-8090-788170EDA7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6CC526-1B44-4F1F-8F70-4251B47DCA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CD651-A783-433F-8529-3A919CC195B2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CCDB99-D707-459D-AB00-D121C072C6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444106-2CFD-480C-A6F0-1BEE7EB18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4439350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AC6D-C108-477B-B993-0282EBDB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7CAC06-56FA-42C6-A4C3-DE5151AA0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5A38F4-0325-48D2-AF0F-E6076E8204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B8650-D3A5-4D12-9C2B-614E5B142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520E43D-754C-477B-837C-B965F1F06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03DB5F-B45E-4A25-ADD4-68789C81A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ctr"/>
            <a:fld id="{1AD93096-5B34-4342-9326-69289CEAE4C2}" type="slidenum">
              <a:rPr lang="en-US" smtClean="0"/>
              <a:pPr algn="ctr"/>
              <a:t>‹#›</a:t>
            </a:fld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622895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2BF93-2ACC-42D3-AD69-86203166F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F3D320-F4F2-4112-B79E-69C12F86BB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077725-9B91-444A-8369-03BE7A9E1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CB79DF-955A-4A55-87C3-C1FA426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EA2D6E-4F2E-47B0-9B3B-7AB78DE16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39265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B11933-0F93-4553-91B5-8BC58C0548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CD4CF2-6D47-44B4-ABFA-E3583EDB9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0687A2-46AD-4246-8C91-B672E7BCA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13097-4BC0-4A35-A5BC-60074BA03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3F0C3D-D364-49EA-85AA-1F8154CCC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45963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128000" y="6248401"/>
            <a:ext cx="35560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12801" y="6248207"/>
            <a:ext cx="7228111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31 August 2009                             Slide ‹#› of 23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AD93096-5B34-4342-9326-69289CEAE4C2}" type="slidenum">
              <a:rPr lang="en-US" smtClean="0"/>
              <a:pPr/>
              <a:t>‹#›</a:t>
            </a:fld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10" name="Picture 9" descr="sm_globe.pn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816865" y="1755649"/>
            <a:ext cx="2153743" cy="1688453"/>
          </a:xfrm>
          <a:prstGeom prst="rect">
            <a:avLst/>
          </a:prstGeom>
          <a:ln w="50800" cap="sq" cmpd="dbl">
            <a:solidFill>
              <a:schemeClr val="accent2"/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271673203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75582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43369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832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07719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7005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37853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0191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1639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8886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4183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51486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745D-4AFE-4786-8AF4-61000A356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60006-B6B9-4741-BE89-FBEA25CC0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64876-2894-451C-8E3D-E50587E9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7103B-B88F-4496-9D20-11BF57D8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41D6AC-5EBB-4D07-8916-29B7A5551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566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3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12" Type="http://schemas.openxmlformats.org/officeDocument/2006/relationships/slideLayout" Target="../slideLayouts/slideLayout17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11" Type="http://schemas.openxmlformats.org/officeDocument/2006/relationships/slideLayout" Target="../slideLayouts/slideLayout16.xml"/><Relationship Id="rId5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15.xml"/><Relationship Id="rId4" Type="http://schemas.openxmlformats.org/officeDocument/2006/relationships/slideLayout" Target="../slideLayouts/slideLayout9.xml"/><Relationship Id="rId9" Type="http://schemas.openxmlformats.org/officeDocument/2006/relationships/slideLayout" Target="../slideLayouts/slideLayout14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1/15/2026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F03AC6-E1C3-41E3-9D4A-DFC414AAEE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BE994D-7A93-4254-9F04-89D5193B7A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F47A6-023F-4F34-A41D-2D5AA2E440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BCD651-A783-433F-8529-3A919CC195B2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D9CD58-08D7-4940-A132-53B0F9E65FF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C5AF0-85D9-43D9-885D-F3D4518A5B8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ctr"/>
            <a:fld id="{72AC53DF-4216-466D-99A7-94400E6C2A25}" type="slidenum">
              <a:rPr lang="en-US" sz="1200" smtClean="0">
                <a:solidFill>
                  <a:schemeClr val="tx2"/>
                </a:solidFill>
              </a:rPr>
              <a:pPr algn="ctr"/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089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D2476-D4ED-4719-88C1-A2ACDA2987DE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027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cbi.nlm.nih.gov/books/NBK519803/figure/fig_unbd1/" TargetMode="External"/><Relationship Id="rId5" Type="http://schemas.openxmlformats.org/officeDocument/2006/relationships/image" Target="../media/image8.jpeg"/><Relationship Id="rId4" Type="http://schemas.openxmlformats.org/officeDocument/2006/relationships/hyperlink" Target="https://www.flickr.com/photos/wenzday01/4332780839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7" Type="http://schemas.openxmlformats.org/officeDocument/2006/relationships/hyperlink" Target="https://creativecommons.org/licenses/by-nc-nd/3.0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flickr.com/photos/the-open-university/8958807534" TargetMode="External"/><Relationship Id="rId5" Type="http://schemas.openxmlformats.org/officeDocument/2006/relationships/image" Target="../media/image12.jpg"/><Relationship Id="rId4" Type="http://schemas.openxmlformats.org/officeDocument/2006/relationships/hyperlink" Target="https://www.flickr.com/photos/cafecredit/27321078025/in/photolist-RMGLYG-SJ61LH-HCgEDp-J4CqWJ-HaAq3L-H65U47-Hz5gEJ-HbHj83-RMGM6f-GFrCfz-GhUERb-Hy4Ybs-HuQW2r-RPfVdH-HA9kCS-HJPyza-H4KM8B-G1BcqG-SJ63Nt-GNaUpL-RC2jtJ-81Gvof-KK5Ynm-RePcQQ-hKYWQX-6Z9z5v-JriTdB-Ktep5L-Ld4hxF-NchQa6-PbpX3L-LojAFq-PoZwFc-HCwPUp-GFrBWD-dswapa-H4Y16M-okayxY-aDD87u-LojAGh-2RGcjR-cCWyvd-mWH6dK-8E715f-dyYkog-HJPvmB-N238Qo-daeeZp-KteoZ5-mWK1r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9054282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training.cochrane.org/handbook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prisma-statement.org/" TargetMode="External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ubmed.ncbi.nlm.nih.gov/9054282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cbi.nlm.nih.gov/pmc/articles/PMC2121629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3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5.xml"/><Relationship Id="rId4" Type="http://schemas.openxmlformats.org/officeDocument/2006/relationships/image" Target="../media/image2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6.xml"/><Relationship Id="rId4" Type="http://schemas.openxmlformats.org/officeDocument/2006/relationships/hyperlink" Target="https://www.ncbi.nlm.nih.gov/pmc/articles/PMC1120528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9.jpeg"/><Relationship Id="rId4" Type="http://schemas.openxmlformats.org/officeDocument/2006/relationships/image" Target="../media/image2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www.ncbi.nlm.nih.gov/pmc/articles/PMC8075494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9.xml"/><Relationship Id="rId4" Type="http://schemas.openxmlformats.org/officeDocument/2006/relationships/image" Target="../media/image3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404718" cy="246221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r>
              <a:rPr lang="en-GB" sz="3200" b="1" kern="0" dirty="0">
                <a:solidFill>
                  <a:schemeClr val="tx1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Introduction to systematic reviews and meta-analysis to support clinical decisions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sz="1600" dirty="0"/>
              <a:t>Prof Philip Scott MSc PhD FHEA FHL7 FBCS CITP</a:t>
            </a:r>
            <a:endParaRPr lang="en-GB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Why do we need systematic reviews?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How do they work?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What is PRISMA?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What is meta-analysis?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How can evidence synthesis feed into decision support software?</a:t>
            </a:r>
          </a:p>
        </p:txBody>
      </p:sp>
    </p:spTree>
    <p:extLst>
      <p:ext uri="{BB962C8B-B14F-4D97-AF65-F5344CB8AC3E}">
        <p14:creationId xmlns:p14="http://schemas.microsoft.com/office/powerpoint/2010/main" val="30072756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A7DEF-78FB-ED13-D25E-271EEB888F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63DE0C9-9774-B1AD-2EC8-B3B4F0B296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What is a systematic review?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13235823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Why do we need systematic reviews?</a:t>
            </a:r>
            <a:endParaRPr lang="en-US" b="1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69A41C-263F-07BC-FEC1-B7D75FAD0A96}"/>
              </a:ext>
            </a:extLst>
          </p:cNvPr>
          <p:cNvGrpSpPr/>
          <p:nvPr/>
        </p:nvGrpSpPr>
        <p:grpSpPr>
          <a:xfrm>
            <a:off x="1143000" y="1752600"/>
            <a:ext cx="10210800" cy="3980021"/>
            <a:chOff x="1143000" y="1752600"/>
            <a:chExt cx="10210800" cy="3980021"/>
          </a:xfrm>
        </p:grpSpPr>
        <p:pic>
          <p:nvPicPr>
            <p:cNvPr id="7" name="Picture 6" descr="A stack of magazines with text on them">
              <a:extLst>
                <a:ext uri="{FF2B5EF4-FFF2-40B4-BE49-F238E27FC236}">
                  <a16:creationId xmlns:a16="http://schemas.microsoft.com/office/drawing/2014/main" id="{D81FD56C-C4E3-5D39-981D-2A1CAD554B3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4"/>
                </a:ext>
              </a:extLst>
            </a:blip>
            <a:stretch>
              <a:fillRect/>
            </a:stretch>
          </p:blipFill>
          <p:spPr>
            <a:xfrm>
              <a:off x="8160572" y="2590799"/>
              <a:ext cx="3193228" cy="2120503"/>
            </a:xfrm>
            <a:prstGeom prst="rect">
              <a:avLst/>
            </a:prstGeom>
          </p:spPr>
        </p:pic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EEA1420E-C48A-F49A-33E2-3F690E8706BF}"/>
                </a:ext>
              </a:extLst>
            </p:cNvPr>
            <p:cNvGrpSpPr/>
            <p:nvPr/>
          </p:nvGrpSpPr>
          <p:grpSpPr>
            <a:xfrm>
              <a:off x="1143000" y="1752600"/>
              <a:ext cx="6097696" cy="3980021"/>
              <a:chOff x="1143000" y="1752600"/>
              <a:chExt cx="6097696" cy="3980021"/>
            </a:xfrm>
          </p:grpSpPr>
          <p:pic>
            <p:nvPicPr>
              <p:cNvPr id="1026" name="Picture 2" descr="Publications indexed in PubMed">
                <a:extLst>
                  <a:ext uri="{FF2B5EF4-FFF2-40B4-BE49-F238E27FC236}">
                    <a16:creationId xmlns:a16="http://schemas.microsoft.com/office/drawing/2014/main" id="{0C69EA67-7616-E713-A0AD-635451A57DD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143000" y="1752600"/>
                <a:ext cx="6097696" cy="341471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BB649EC9-2E6D-E0DE-DCAB-31336EBCE578}"/>
                  </a:ext>
                </a:extLst>
              </p:cNvPr>
              <p:cNvSpPr txBox="1"/>
              <p:nvPr/>
            </p:nvSpPr>
            <p:spPr>
              <a:xfrm>
                <a:off x="2819400" y="5486400"/>
                <a:ext cx="3876808" cy="24622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1000" dirty="0">
                    <a:hlinkClick r:id="rId6"/>
                  </a:rPr>
                  <a:t>https://www.ncbi.nlm.nih.gov/books/NBK519803/figure/fig_unbd1/</a:t>
                </a:r>
                <a:r>
                  <a:rPr lang="en-GB" sz="1000" dirty="0"/>
                  <a:t> </a:t>
                </a:r>
              </a:p>
            </p:txBody>
          </p:sp>
        </p:grpSp>
      </p:grpSp>
      <p:pic>
        <p:nvPicPr>
          <p:cNvPr id="13" name="Picture 2" descr="Bibliography shelves">
            <a:extLst>
              <a:ext uri="{FF2B5EF4-FFF2-40B4-BE49-F238E27FC236}">
                <a16:creationId xmlns:a16="http://schemas.microsoft.com/office/drawing/2014/main" id="{0D8B1A7D-8BE1-C340-1440-3BE3536860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365127"/>
            <a:ext cx="2605236" cy="1953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67743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3893E9-2A78-30C3-341A-3C7362988F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7C1FD14-7B33-4BF9-4B4F-C1E18862EC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Why do we need systematic reviews?</a:t>
            </a:r>
            <a:endParaRPr lang="en-US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FA9A89-4791-E428-E44F-FEB6F2493E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800" y="1524000"/>
            <a:ext cx="4328535" cy="310922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49AD90-3D0F-58E0-DC12-984F5C442F26}"/>
              </a:ext>
            </a:extLst>
          </p:cNvPr>
          <p:cNvSpPr txBox="1"/>
          <p:nvPr/>
        </p:nvSpPr>
        <p:spPr>
          <a:xfrm>
            <a:off x="3619500" y="5103167"/>
            <a:ext cx="4953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Different studies give different results</a:t>
            </a:r>
          </a:p>
        </p:txBody>
      </p:sp>
    </p:spTree>
    <p:extLst>
      <p:ext uri="{BB962C8B-B14F-4D97-AF65-F5344CB8AC3E}">
        <p14:creationId xmlns:p14="http://schemas.microsoft.com/office/powerpoint/2010/main" val="727626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Why do we need systematic reviews?</a:t>
            </a:r>
            <a:endParaRPr lang="en-US" b="1" dirty="0"/>
          </a:p>
        </p:txBody>
      </p:sp>
      <p:pic>
        <p:nvPicPr>
          <p:cNvPr id="4" name="Picture 3" descr="A screen shot of a website">
            <a:extLst>
              <a:ext uri="{FF2B5EF4-FFF2-40B4-BE49-F238E27FC236}">
                <a16:creationId xmlns:a16="http://schemas.microsoft.com/office/drawing/2014/main" id="{DF6FB05B-A933-5FBB-2F88-21F8F3FEEB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60631"/>
          <a:stretch/>
        </p:blipFill>
        <p:spPr>
          <a:xfrm>
            <a:off x="2133600" y="1600200"/>
            <a:ext cx="7924800" cy="1394279"/>
          </a:xfrm>
          <a:prstGeom prst="rect">
            <a:avLst/>
          </a:prstGeom>
        </p:spPr>
      </p:pic>
      <p:pic>
        <p:nvPicPr>
          <p:cNvPr id="8" name="Picture 7" descr="A gold balance scale with two empty plates&#10;&#10;Description automatically generated">
            <a:extLst>
              <a:ext uri="{FF2B5EF4-FFF2-40B4-BE49-F238E27FC236}">
                <a16:creationId xmlns:a16="http://schemas.microsoft.com/office/drawing/2014/main" id="{BFDCB424-3825-E2FC-F9F4-B0AAA114CAD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210491" y="3276600"/>
            <a:ext cx="3466217" cy="23119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E63F241-3E22-2FF0-E745-D816C331AB1A}"/>
              </a:ext>
            </a:extLst>
          </p:cNvPr>
          <p:cNvSpPr txBox="1"/>
          <p:nvPr/>
        </p:nvSpPr>
        <p:spPr>
          <a:xfrm>
            <a:off x="1219200" y="6816129"/>
            <a:ext cx="47244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flickr.com/photos/the-open-university/895880753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156524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How do systematic reviews work?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1752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000" b="0" i="0" dirty="0">
                <a:solidFill>
                  <a:srgbClr val="212121"/>
                </a:solidFill>
                <a:effectLst/>
                <a:latin typeface="BlinkMacSystemFont"/>
              </a:rPr>
              <a:t>Systematic reviews can help practitioners keep abreast of the medical literature by summarizing large bodies of evidence and helping to explain differences among studies on the same question.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000" b="0" i="0" dirty="0">
                <a:solidFill>
                  <a:srgbClr val="212121"/>
                </a:solidFill>
                <a:effectLst/>
                <a:latin typeface="BlinkMacSystemFont"/>
              </a:rPr>
              <a:t>A systematic review involves the application of scientific strategies, in ways that limit bias, to the assembly, critical appraisal, and synthesis of all relevant studies that address a specific clinical question. </a:t>
            </a:r>
            <a:endParaRPr lang="en-US" sz="2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5E01B7-1B50-E79F-DB04-D6FE58339DB6}"/>
              </a:ext>
            </a:extLst>
          </p:cNvPr>
          <p:cNvSpPr txBox="1"/>
          <p:nvPr/>
        </p:nvSpPr>
        <p:spPr>
          <a:xfrm>
            <a:off x="3047260" y="3246553"/>
            <a:ext cx="44203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hlinkClick r:id="rId3"/>
              </a:rPr>
              <a:t>https://pubmed.ncbi.nlm.nih.gov/9054282/</a:t>
            </a:r>
            <a:r>
              <a:rPr lang="en-GB" dirty="0"/>
              <a:t> (Cook et al., 1997)</a:t>
            </a:r>
          </a:p>
        </p:txBody>
      </p:sp>
    </p:spTree>
    <p:extLst>
      <p:ext uri="{BB962C8B-B14F-4D97-AF65-F5344CB8AC3E}">
        <p14:creationId xmlns:p14="http://schemas.microsoft.com/office/powerpoint/2010/main" val="11954512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How do systematic reviews work?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They are </a:t>
            </a:r>
            <a:r>
              <a:rPr lang="en-US" sz="2600" i="1" dirty="0"/>
              <a:t>systematic</a:t>
            </a:r>
            <a:r>
              <a:rPr lang="en-US" sz="2600" dirty="0"/>
              <a:t>!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Define: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Rationale and objectives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Information sources (databases)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Search terms/filters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Inclusion/exclusion criteria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Screening method (single/multiple reviewers)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 err="1"/>
              <a:t>Standardised</a:t>
            </a:r>
            <a:r>
              <a:rPr lang="en-US" sz="2400" dirty="0"/>
              <a:t> data extraction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Effect measures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Assessing risk of bias</a:t>
            </a:r>
          </a:p>
          <a:p>
            <a:pPr marL="701675" lvl="1" indent="-358775">
              <a:buSzPct val="75000"/>
              <a:buFont typeface="Courier New" pitchFamily="49" charset="0"/>
              <a:buChar char="o"/>
            </a:pPr>
            <a:r>
              <a:rPr lang="en-US" sz="2400" dirty="0"/>
              <a:t>Synthesis methods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US" sz="2600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FCEC0ACB-166F-123C-DC97-CBD55C6E8E6A}"/>
              </a:ext>
            </a:extLst>
          </p:cNvPr>
          <p:cNvGrpSpPr/>
          <p:nvPr/>
        </p:nvGrpSpPr>
        <p:grpSpPr>
          <a:xfrm>
            <a:off x="7772400" y="1905000"/>
            <a:ext cx="3981635" cy="3766066"/>
            <a:chOff x="7772400" y="1905000"/>
            <a:chExt cx="3981635" cy="3766066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783DFF9-855E-D602-4AA7-040EF9C3FCF0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8762999" y="1905000"/>
              <a:ext cx="2659179" cy="3048000"/>
            </a:xfrm>
            <a:prstGeom prst="rect">
              <a:avLst/>
            </a:prstGeom>
          </p:spPr>
        </p:pic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31EFDF1-785F-D97E-9F8C-F8ADAAA2E1F6}"/>
                </a:ext>
              </a:extLst>
            </p:cNvPr>
            <p:cNvSpPr txBox="1"/>
            <p:nvPr/>
          </p:nvSpPr>
          <p:spPr>
            <a:xfrm>
              <a:off x="7772400" y="5301734"/>
              <a:ext cx="3981635" cy="369332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GB" dirty="0">
                  <a:hlinkClick r:id="rId4"/>
                </a:rPr>
                <a:t>https://training.cochrane.org/handbook</a:t>
              </a:r>
              <a:r>
                <a:rPr lang="en-GB" dirty="0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39169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What is PRISMA?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55C36E-CE1E-C42E-DEE5-49CC880165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1" y="1371601"/>
            <a:ext cx="4876800" cy="391621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E967C1E-235D-8B3C-6763-AA3E62783D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16975" y="365127"/>
            <a:ext cx="4636825" cy="5243512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192AD58-9E70-E83A-3DF4-3F981B080D1C}"/>
              </a:ext>
            </a:extLst>
          </p:cNvPr>
          <p:cNvSpPr txBox="1"/>
          <p:nvPr/>
        </p:nvSpPr>
        <p:spPr>
          <a:xfrm>
            <a:off x="2209800" y="5454587"/>
            <a:ext cx="36576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http://www.prisma-statement.org/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0337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Are all systematic reviews good?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CBC8A0-ABBF-93A1-35E5-36867D11C6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0" y="1371600"/>
            <a:ext cx="6577758" cy="44386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FF26DD9-8AA6-0F09-A948-383635848757}"/>
              </a:ext>
            </a:extLst>
          </p:cNvPr>
          <p:cNvSpPr txBox="1"/>
          <p:nvPr/>
        </p:nvSpPr>
        <p:spPr>
          <a:xfrm>
            <a:off x="9448800" y="2514600"/>
            <a:ext cx="2286000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What does this imply for LLM-generated reviews/summaries?</a:t>
            </a:r>
          </a:p>
        </p:txBody>
      </p:sp>
    </p:spTree>
    <p:extLst>
      <p:ext uri="{BB962C8B-B14F-4D97-AF65-F5344CB8AC3E}">
        <p14:creationId xmlns:p14="http://schemas.microsoft.com/office/powerpoint/2010/main" val="185368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Other kinds of literature review are available…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828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Narrative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Critical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Umbrella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Scoping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Realist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276062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What is meta-analysis?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9144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b="0" i="0" dirty="0">
                <a:solidFill>
                  <a:srgbClr val="212121"/>
                </a:solidFill>
                <a:effectLst/>
                <a:latin typeface="BlinkMacSystemFont"/>
              </a:rPr>
              <a:t>A meta-analysis is a type of systematic review that uses statistical methods to combine and summarize the results of several primary studies.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>
              <a:solidFill>
                <a:srgbClr val="212121"/>
              </a:solidFill>
              <a:latin typeface="BlinkMacSystemFont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>
              <a:solidFill>
                <a:srgbClr val="212121"/>
              </a:solidFill>
              <a:latin typeface="BlinkMacSystemFont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>
              <a:solidFill>
                <a:srgbClr val="212121"/>
              </a:solidFill>
              <a:latin typeface="BlinkMacSystemFont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endParaRPr lang="en-GB" sz="2400" dirty="0">
              <a:solidFill>
                <a:srgbClr val="212121"/>
              </a:solidFill>
              <a:latin typeface="BlinkMacSystemFont"/>
            </a:endParaRP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dirty="0"/>
              <a:t>In 1976, Gene Glass, coined the term ‘meta-analysis’ to refer to ‘the statistical analysis of a large collection of analysis results from individual studies for the purpose of integrating the findings’.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86AF85-9BDC-0714-A179-27C84BFC8FA7}"/>
              </a:ext>
            </a:extLst>
          </p:cNvPr>
          <p:cNvSpPr txBox="1"/>
          <p:nvPr/>
        </p:nvSpPr>
        <p:spPr>
          <a:xfrm>
            <a:off x="3352800" y="2588697"/>
            <a:ext cx="44203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https://pubmed.ncbi.nlm.nih.gov/9054282/</a:t>
            </a:r>
            <a:r>
              <a:rPr lang="en-GB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EDBABC-DFAF-CEEC-4E00-CDB68AEE87EC}"/>
              </a:ext>
            </a:extLst>
          </p:cNvPr>
          <p:cNvSpPr txBox="1"/>
          <p:nvPr/>
        </p:nvSpPr>
        <p:spPr>
          <a:xfrm>
            <a:off x="2895600" y="5225534"/>
            <a:ext cx="5715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SzPct val="75000"/>
            </a:pPr>
            <a:r>
              <a:rPr lang="en-US" sz="1800" dirty="0">
                <a:hlinkClick r:id="rId4"/>
              </a:rPr>
              <a:t>https://www.ncbi.nlm.nih.gov/pmc/articles/PMC2121629/</a:t>
            </a:r>
            <a:r>
              <a:rPr lang="en-US" sz="1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9808588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What is meta-analysis?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359EEBD-B12E-6388-ACD7-D64B0A05EE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000" y="365127"/>
            <a:ext cx="3777329" cy="5410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E974D3B1-76D4-6FCE-EC07-460BDFC290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535" y="1671455"/>
            <a:ext cx="4330867" cy="310515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0C5D07A-9D0A-EB15-7A8D-88E6EB440F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5000" y="3439212"/>
            <a:ext cx="4519613" cy="2683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512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Forest plot – confidence intervals and pooled effect size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E9B029-E449-DA8F-13CE-3D036373A2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0800" y="1690690"/>
            <a:ext cx="5388865" cy="38637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41F4D9-80F4-B2D9-8235-18EA6CFE1D56}"/>
              </a:ext>
            </a:extLst>
          </p:cNvPr>
          <p:cNvSpPr txBox="1"/>
          <p:nvPr/>
        </p:nvSpPr>
        <p:spPr>
          <a:xfrm>
            <a:off x="9220200" y="3276600"/>
            <a:ext cx="2133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Lewis &amp; Ellis, 1982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003681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US" sz="3600" b="1" dirty="0"/>
              <a:t>How meta-analysis has had a powerful impact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8A630050-4342-EA85-4A28-9B71BB91ED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9654" y="2057400"/>
            <a:ext cx="10668000" cy="9144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GB" sz="2400" b="0" i="0" dirty="0">
                <a:solidFill>
                  <a:srgbClr val="212121"/>
                </a:solidFill>
                <a:effectLst/>
                <a:latin typeface="BlinkMacSystemFont"/>
              </a:rPr>
              <a:t>Historical example: 1964 US Surgeon General’s Report on Smoking and Health… </a:t>
            </a:r>
          </a:p>
          <a:p>
            <a:pPr marL="0" indent="0">
              <a:buSzPct val="75000"/>
              <a:buNone/>
            </a:pPr>
            <a:endParaRPr lang="en-GB" sz="2400" dirty="0">
              <a:solidFill>
                <a:srgbClr val="212121"/>
              </a:solidFill>
              <a:latin typeface="BlinkMacSystemFont"/>
            </a:endParaRPr>
          </a:p>
        </p:txBody>
      </p:sp>
    </p:spTree>
    <p:extLst>
      <p:ext uri="{BB962C8B-B14F-4D97-AF65-F5344CB8AC3E}">
        <p14:creationId xmlns:p14="http://schemas.microsoft.com/office/powerpoint/2010/main" val="2144475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Context of smoking in 1964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E9D302-8F23-4C39-CD1F-D9DA87F65F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9000" y="1600200"/>
            <a:ext cx="3629619" cy="4431631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2056" name="Picture 8" descr="Camel advertisement from 1950s 10 | Download Scientific Diagram">
            <a:extLst>
              <a:ext uri="{FF2B5EF4-FFF2-40B4-BE49-F238E27FC236}">
                <a16:creationId xmlns:a16="http://schemas.microsoft.com/office/drawing/2014/main" id="{FF6F0DD9-8BA7-25C0-B04A-CBDAC62645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160633"/>
            <a:ext cx="2319040" cy="2974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What can Modern Digital Marketers Learn From Cigarette Adverts (of the  50's, 60's and 70's)? - Einstein Marketer">
            <a:extLst>
              <a:ext uri="{FF2B5EF4-FFF2-40B4-BE49-F238E27FC236}">
                <a16:creationId xmlns:a16="http://schemas.microsoft.com/office/drawing/2014/main" id="{92188533-C322-105F-362E-A671F651A3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9112" y="1241785"/>
            <a:ext cx="3122288" cy="4168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0275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Cochran 1964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55A5C1CB-57D5-1AAC-4B53-8AAC01C58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1295400"/>
            <a:ext cx="9990181" cy="5486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2569862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</a:t>
            </a:r>
          </a:p>
        </p:txBody>
      </p:sp>
      <p:pic>
        <p:nvPicPr>
          <p:cNvPr id="3" name="Picture 10" descr="Historic smoking report marks 50 years | News | timesargus.com">
            <a:extLst>
              <a:ext uri="{FF2B5EF4-FFF2-40B4-BE49-F238E27FC236}">
                <a16:creationId xmlns:a16="http://schemas.microsoft.com/office/drawing/2014/main" id="{AB6EA9E3-0AE8-8BD9-BF42-B5880D6814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2819400"/>
            <a:ext cx="2307515" cy="297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The “More Doctors Smoke Camels” Campaign – The Center for the Study of  Tobacco and Society">
            <a:extLst>
              <a:ext uri="{FF2B5EF4-FFF2-40B4-BE49-F238E27FC236}">
                <a16:creationId xmlns:a16="http://schemas.microsoft.com/office/drawing/2014/main" id="{16ADB2FC-C86B-2229-4848-31A4E2C1A6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1396" y="599867"/>
            <a:ext cx="2547937" cy="3252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CEAB052-D9CE-FF77-2644-72F963AD4A6B}"/>
              </a:ext>
            </a:extLst>
          </p:cNvPr>
          <p:cNvSpPr txBox="1"/>
          <p:nvPr/>
        </p:nvSpPr>
        <p:spPr>
          <a:xfrm>
            <a:off x="827314" y="1524000"/>
            <a:ext cx="5192486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Before the report was released, as noted by Meier, “some of the most eminent statisticians (including Sir Ronald A. Fisher), emphasizing the potential biases in the observational material, declared that </a:t>
            </a:r>
            <a:r>
              <a:rPr lang="en-GB" b="1" dirty="0"/>
              <a:t>no reasonable conclusion adverse to cigarette smoking could be drawn </a:t>
            </a:r>
            <a:r>
              <a:rPr lang="en-GB" dirty="0"/>
              <a:t>from the available evidence.”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“While Cochran himself remained a heavy smoker until the end of his days, his work on the committee contributed to a </a:t>
            </a:r>
            <a:r>
              <a:rPr lang="en-GB" b="1" dirty="0"/>
              <a:t>dramatic decline in smoking</a:t>
            </a:r>
            <a:r>
              <a:rPr lang="en-GB" dirty="0"/>
              <a:t> in the US, to the easing of the burden of chronic disease and to </a:t>
            </a:r>
            <a:r>
              <a:rPr lang="en-GB" b="1" dirty="0"/>
              <a:t>demonstrably increased longevity</a:t>
            </a:r>
            <a:r>
              <a:rPr lang="en-GB" dirty="0"/>
              <a:t>.” (Breslow,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755543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Forest plot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A98F3133-951D-9B54-92A5-DE1435EBA3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7800" y="533400"/>
            <a:ext cx="6432233" cy="6172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2458B79-D5D7-5C7A-B85B-7E5783911681}"/>
              </a:ext>
            </a:extLst>
          </p:cNvPr>
          <p:cNvSpPr txBox="1"/>
          <p:nvPr/>
        </p:nvSpPr>
        <p:spPr>
          <a:xfrm>
            <a:off x="838199" y="1371600"/>
            <a:ext cx="4267201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Results of component studies are shown as </a:t>
            </a:r>
            <a:r>
              <a:rPr lang="en-GB" b="1" dirty="0"/>
              <a:t>squares</a:t>
            </a:r>
            <a:r>
              <a:rPr lang="en-GB" dirty="0"/>
              <a:t> centred on the point estimate of the result of each study</a:t>
            </a:r>
          </a:p>
          <a:p>
            <a:endParaRPr lang="en-GB" dirty="0"/>
          </a:p>
          <a:p>
            <a:r>
              <a:rPr lang="en-GB" dirty="0"/>
              <a:t>A </a:t>
            </a:r>
            <a:r>
              <a:rPr lang="en-GB" b="1" dirty="0"/>
              <a:t>horizontal line </a:t>
            </a:r>
            <a:r>
              <a:rPr lang="en-GB" dirty="0"/>
              <a:t>runs through the square to show its confidence interval</a:t>
            </a:r>
          </a:p>
          <a:p>
            <a:endParaRPr lang="en-GB" dirty="0"/>
          </a:p>
          <a:p>
            <a:r>
              <a:rPr lang="en-GB" dirty="0"/>
              <a:t>The overall estimate from the meta-analysis and its confidence interval are put at the bottom, represented as a </a:t>
            </a:r>
            <a:r>
              <a:rPr lang="en-GB" b="1" dirty="0"/>
              <a:t>diamond</a:t>
            </a:r>
            <a:r>
              <a:rPr lang="en-GB" dirty="0"/>
              <a:t> [whose] horizontal tips represent the confidence interval</a:t>
            </a:r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https://www.ncbi.nlm.nih.gov/pmc/articles/PMC1120528/</a:t>
            </a:r>
            <a:endParaRPr lang="en-GB" dirty="0"/>
          </a:p>
          <a:p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8617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GB" sz="3600" b="1" dirty="0"/>
              <a:t>Evidence synthesis pipeline</a:t>
            </a:r>
            <a:endParaRPr lang="en-US" sz="36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B6D90B-1722-5F1D-9A31-1979184248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93369" y="1282411"/>
            <a:ext cx="3806261" cy="2883137"/>
          </a:xfrm>
          <a:prstGeom prst="rect">
            <a:avLst/>
          </a:prstGeom>
        </p:spPr>
      </p:pic>
      <p:grpSp>
        <p:nvGrpSpPr>
          <p:cNvPr id="6" name="Group 5">
            <a:extLst>
              <a:ext uri="{FF2B5EF4-FFF2-40B4-BE49-F238E27FC236}">
                <a16:creationId xmlns:a16="http://schemas.microsoft.com/office/drawing/2014/main" id="{89EFA6E0-6C80-246A-7202-F5EE02232060}"/>
              </a:ext>
            </a:extLst>
          </p:cNvPr>
          <p:cNvGrpSpPr/>
          <p:nvPr/>
        </p:nvGrpSpPr>
        <p:grpSpPr>
          <a:xfrm>
            <a:off x="2590800" y="2819400"/>
            <a:ext cx="2365675" cy="3762410"/>
            <a:chOff x="296920" y="1690690"/>
            <a:chExt cx="2365675" cy="376241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65869A7A-D49E-ACE1-6A65-398BDCC4599D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838200" y="1690690"/>
              <a:ext cx="1387359" cy="1566900"/>
            </a:xfrm>
            <a:prstGeom prst="rect">
              <a:avLst/>
            </a:prstGeom>
          </p:spPr>
        </p:pic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399777AD-8465-439C-2EE4-A0597D093EBF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96920" y="2743200"/>
              <a:ext cx="1387359" cy="1566900"/>
            </a:xfrm>
            <a:prstGeom prst="rect">
              <a:avLst/>
            </a:prstGeom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A2656D38-0322-E2D2-381E-6D5C7BA612E5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275236" y="3886200"/>
              <a:ext cx="1387359" cy="1566900"/>
            </a:xfrm>
            <a:prstGeom prst="rect">
              <a:avLst/>
            </a:prstGeom>
          </p:spPr>
        </p:pic>
      </p:grpSp>
      <p:pic>
        <p:nvPicPr>
          <p:cNvPr id="10" name="Picture 2" descr="Bibliography shelves">
            <a:extLst>
              <a:ext uri="{FF2B5EF4-FFF2-40B4-BE49-F238E27FC236}">
                <a16:creationId xmlns:a16="http://schemas.microsoft.com/office/drawing/2014/main" id="{E8A65D00-5C8A-5E8C-E5F8-C0A920F69F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882" y="1671768"/>
            <a:ext cx="2605236" cy="1953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Arrow: Bent-Up 11">
            <a:extLst>
              <a:ext uri="{FF2B5EF4-FFF2-40B4-BE49-F238E27FC236}">
                <a16:creationId xmlns:a16="http://schemas.microsoft.com/office/drawing/2014/main" id="{6D6F04F7-C973-3CFA-3EF3-304BE5AB190B}"/>
              </a:ext>
            </a:extLst>
          </p:cNvPr>
          <p:cNvSpPr/>
          <p:nvPr/>
        </p:nvSpPr>
        <p:spPr>
          <a:xfrm rot="5400000">
            <a:off x="1074680" y="3860045"/>
            <a:ext cx="1079084" cy="1052510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0170721-221C-D740-D964-A0CB8194B8F5}"/>
              </a:ext>
            </a:extLst>
          </p:cNvPr>
          <p:cNvGrpSpPr/>
          <p:nvPr/>
        </p:nvGrpSpPr>
        <p:grpSpPr>
          <a:xfrm>
            <a:off x="4243121" y="4386300"/>
            <a:ext cx="5245424" cy="619125"/>
            <a:chOff x="4784401" y="3919537"/>
            <a:chExt cx="5245424" cy="619125"/>
          </a:xfrm>
        </p:grpSpPr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AFB79C08-0D06-DD5E-9346-1C34A242D412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6248400" y="3919537"/>
              <a:ext cx="3781425" cy="619125"/>
            </a:xfrm>
            <a:prstGeom prst="rect">
              <a:avLst/>
            </a:prstGeom>
          </p:spPr>
        </p:pic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F689ABAA-3EAD-2329-2EA7-3A80C2617152}"/>
                </a:ext>
              </a:extLst>
            </p:cNvPr>
            <p:cNvSpPr/>
            <p:nvPr/>
          </p:nvSpPr>
          <p:spPr>
            <a:xfrm>
              <a:off x="4784401" y="3962400"/>
              <a:ext cx="1082999" cy="533400"/>
            </a:xfrm>
            <a:prstGeom prst="rightArrow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6" name="Arrow: Bent-Up 15">
            <a:extLst>
              <a:ext uri="{FF2B5EF4-FFF2-40B4-BE49-F238E27FC236}">
                <a16:creationId xmlns:a16="http://schemas.microsoft.com/office/drawing/2014/main" id="{8F3CD49C-2E98-9398-6F58-DD842D16A24E}"/>
              </a:ext>
            </a:extLst>
          </p:cNvPr>
          <p:cNvSpPr/>
          <p:nvPr/>
        </p:nvSpPr>
        <p:spPr>
          <a:xfrm>
            <a:off x="9869545" y="3781188"/>
            <a:ext cx="1079084" cy="1052510"/>
          </a:xfrm>
          <a:prstGeom prst="bent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3CCB728-D4B2-D19A-FA6D-BC376D0DA51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79273" y="288528"/>
            <a:ext cx="3259628" cy="2819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852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buSzPct val="75000"/>
            </a:pPr>
            <a:r>
              <a:rPr lang="en-GB" sz="3600" b="1" dirty="0"/>
              <a:t>How can evidence synthesis feed into decision support software?</a:t>
            </a:r>
            <a:endParaRPr lang="en-US" sz="36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B6D90B-1722-5F1D-9A31-1979184248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5097" y="2057400"/>
            <a:ext cx="4572000" cy="3463163"/>
          </a:xfrm>
          <a:prstGeom prst="rect">
            <a:avLst/>
          </a:prstGeom>
        </p:spPr>
      </p:pic>
      <p:sp>
        <p:nvSpPr>
          <p:cNvPr id="8" name="Arrow: Right 7">
            <a:extLst>
              <a:ext uri="{FF2B5EF4-FFF2-40B4-BE49-F238E27FC236}">
                <a16:creationId xmlns:a16="http://schemas.microsoft.com/office/drawing/2014/main" id="{72B9682A-A122-F681-3B45-D50FF0BA9BC0}"/>
              </a:ext>
            </a:extLst>
          </p:cNvPr>
          <p:cNvSpPr/>
          <p:nvPr/>
        </p:nvSpPr>
        <p:spPr>
          <a:xfrm>
            <a:off x="7010400" y="3352800"/>
            <a:ext cx="838200" cy="5334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Cloud 8">
            <a:extLst>
              <a:ext uri="{FF2B5EF4-FFF2-40B4-BE49-F238E27FC236}">
                <a16:creationId xmlns:a16="http://schemas.microsoft.com/office/drawing/2014/main" id="{5F3A8C8B-5CFF-64A0-CCEE-38A38F171345}"/>
              </a:ext>
            </a:extLst>
          </p:cNvPr>
          <p:cNvSpPr/>
          <p:nvPr/>
        </p:nvSpPr>
        <p:spPr>
          <a:xfrm>
            <a:off x="8308120" y="2590800"/>
            <a:ext cx="3276600" cy="2362200"/>
          </a:xfrm>
          <a:prstGeom prst="cloud">
            <a:avLst/>
          </a:prstGeom>
          <a:solidFill>
            <a:schemeClr val="bg1">
              <a:lumMod val="75000"/>
              <a:alpha val="2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5179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9E27-9402-4635-9C0B-5B85A7E17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84" y="549130"/>
            <a:ext cx="11184689" cy="931854"/>
          </a:xfrm>
        </p:spPr>
        <p:txBody>
          <a:bodyPr>
            <a:normAutofit/>
          </a:bodyPr>
          <a:lstStyle/>
          <a:p>
            <a:r>
              <a:rPr lang="en-GB" dirty="0"/>
              <a:t>Translating narrative to computable knowledge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CDC4B0-FDD2-407B-AED8-3E3F913701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8057" y="1480984"/>
            <a:ext cx="3907477" cy="31899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2DB27C-CDDE-4161-BEA5-A8FF4F0DF944}"/>
              </a:ext>
            </a:extLst>
          </p:cNvPr>
          <p:cNvSpPr txBox="1"/>
          <p:nvPr/>
        </p:nvSpPr>
        <p:spPr>
          <a:xfrm>
            <a:off x="1956816" y="4759952"/>
            <a:ext cx="321563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Now: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Cottage industry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 standardised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Proprietary, poorly regulated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Wastefully repetitious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46C96FA-E768-4F7C-B2CC-353C0716AE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0305" y="1480984"/>
            <a:ext cx="4748697" cy="309931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501FD42-7FC3-4301-8F1B-EC59583CBD73}"/>
              </a:ext>
            </a:extLst>
          </p:cNvPr>
          <p:cNvSpPr txBox="1"/>
          <p:nvPr/>
        </p:nvSpPr>
        <p:spPr>
          <a:xfrm>
            <a:off x="7400546" y="4776851"/>
            <a:ext cx="3428456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Future: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Managed ecosystem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Standardised and regulated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Done once and curated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Multi-stakeholder collaboration</a:t>
            </a:r>
          </a:p>
        </p:txBody>
      </p:sp>
    </p:spTree>
    <p:extLst>
      <p:ext uri="{BB962C8B-B14F-4D97-AF65-F5344CB8AC3E}">
        <p14:creationId xmlns:p14="http://schemas.microsoft.com/office/powerpoint/2010/main" val="175943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9E27-9402-4635-9C0B-5B85A7E17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84" y="549130"/>
            <a:ext cx="11184689" cy="931854"/>
          </a:xfrm>
        </p:spPr>
        <p:txBody>
          <a:bodyPr>
            <a:normAutofit/>
          </a:bodyPr>
          <a:lstStyle/>
          <a:p>
            <a:r>
              <a:rPr lang="en-GB" dirty="0"/>
              <a:t>Standards for knowledge representation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B2DB27C-CDDE-4161-BEA5-A8FF4F0DF944}"/>
              </a:ext>
            </a:extLst>
          </p:cNvPr>
          <p:cNvSpPr txBox="1"/>
          <p:nvPr/>
        </p:nvSpPr>
        <p:spPr>
          <a:xfrm>
            <a:off x="1956816" y="4759952"/>
            <a:ext cx="359359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Now: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Numerous languages and dialects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Locked into EPR/app/device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Not interoperable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501FD42-7FC3-4301-8F1B-EC59583CBD73}"/>
              </a:ext>
            </a:extLst>
          </p:cNvPr>
          <p:cNvSpPr txBox="1"/>
          <p:nvPr/>
        </p:nvSpPr>
        <p:spPr>
          <a:xfrm>
            <a:off x="7400546" y="4776851"/>
            <a:ext cx="40568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Future: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Mandatory international standards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De-couple CBK from EPR/app/device 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Interoperable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41CEDF8-154A-42BA-9A45-FAD2237ED3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375" y="1480984"/>
            <a:ext cx="4233497" cy="3099316"/>
          </a:xfrm>
          <a:prstGeom prst="rect">
            <a:avLst/>
          </a:prstGeom>
        </p:spPr>
      </p:pic>
      <p:pic>
        <p:nvPicPr>
          <p:cNvPr id="9" name="Picture 2">
            <a:extLst>
              <a:ext uri="{FF2B5EF4-FFF2-40B4-BE49-F238E27FC236}">
                <a16:creationId xmlns:a16="http://schemas.microsoft.com/office/drawing/2014/main" id="{FD07B541-76C2-431D-9964-4EF3B45049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452" y="1480984"/>
            <a:ext cx="4388173" cy="3113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ECE80E8-319B-4856-828E-E8DC083D35B8}"/>
              </a:ext>
            </a:extLst>
          </p:cNvPr>
          <p:cNvSpPr txBox="1"/>
          <p:nvPr/>
        </p:nvSpPr>
        <p:spPr>
          <a:xfrm rot="16200000">
            <a:off x="9179864" y="3574935"/>
            <a:ext cx="499525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Lario et al. (2020): 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/>
              </a:rPr>
              <a:t>https://www.ncbi.nlm.nih.gov/pmc/articles/PMC8075494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68462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1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19E27-9402-4635-9C0B-5B85A7E171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84" y="549130"/>
            <a:ext cx="11184689" cy="931854"/>
          </a:xfrm>
        </p:spPr>
        <p:txBody>
          <a:bodyPr>
            <a:normAutofit/>
          </a:bodyPr>
          <a:lstStyle/>
          <a:p>
            <a:r>
              <a:rPr lang="en-GB" dirty="0"/>
              <a:t>Current work with NICE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6A813C8-82A1-2C57-72C5-72B7468C5A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480984"/>
            <a:ext cx="4436340" cy="472848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F981C298-62E0-21B7-C894-7775B04DFF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0301" y="5689745"/>
            <a:ext cx="3781425" cy="61912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6B599F01-6D4C-BEB6-0387-659FF0CCC2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9800" y="2502171"/>
            <a:ext cx="2950720" cy="221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762619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Learning outcomes</a:t>
            </a:r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838200" y="1447800"/>
            <a:ext cx="10668000" cy="4038600"/>
          </a:xfrm>
        </p:spPr>
        <p:txBody>
          <a:bodyPr>
            <a:noAutofit/>
          </a:bodyPr>
          <a:lstStyle/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Why do we need systematic reviews?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How do they work?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What is PRISMA?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What is meta-analysis?</a:t>
            </a:r>
          </a:p>
          <a:p>
            <a:pPr marL="358775" indent="-358775">
              <a:buSzPct val="75000"/>
              <a:buFont typeface="Courier New" pitchFamily="49" charset="0"/>
              <a:buChar char="o"/>
            </a:pPr>
            <a:r>
              <a:rPr lang="en-US" sz="2600" dirty="0"/>
              <a:t>How can evidence synthesis feed into decision support software?</a:t>
            </a:r>
          </a:p>
        </p:txBody>
      </p:sp>
    </p:spTree>
    <p:extLst>
      <p:ext uri="{BB962C8B-B14F-4D97-AF65-F5344CB8AC3E}">
        <p14:creationId xmlns:p14="http://schemas.microsoft.com/office/powerpoint/2010/main" val="3909220936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8af68e9-b2cd-4be3-827a-5eef8d42ed5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4.1|7.3|18.1|14.5|1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55B7778971B645803BE324A49E9047" ma:contentTypeVersion="12" ma:contentTypeDescription="Create a new document." ma:contentTypeScope="" ma:versionID="8e2c5e8f59c95a0d10306ef903190fe0">
  <xsd:schema xmlns:xsd="http://www.w3.org/2001/XMLSchema" xmlns:xs="http://www.w3.org/2001/XMLSchema" xmlns:p="http://schemas.microsoft.com/office/2006/metadata/properties" xmlns:ns3="e0aca856-062d-4f51-b0bf-62957c7bf4e7" xmlns:ns4="c6c83189-b5c3-439f-a5e1-cc528a58e10d" targetNamespace="http://schemas.microsoft.com/office/2006/metadata/properties" ma:root="true" ma:fieldsID="1a04a026fb94c80b154273eab71932bb" ns3:_="" ns4:_="">
    <xsd:import namespace="e0aca856-062d-4f51-b0bf-62957c7bf4e7"/>
    <xsd:import namespace="c6c83189-b5c3-439f-a5e1-cc528a58e1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0aca856-062d-4f51-b0bf-62957c7bf4e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6c83189-b5c3-439f-a5e1-cc528a58e10d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482A773-AC71-4B30-AC34-33DCA92E4B1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0aca856-062d-4f51-b0bf-62957c7bf4e7"/>
    <ds:schemaRef ds:uri="c6c83189-b5c3-439f-a5e1-cc528a58e1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39F2101-40F4-4FA9-9CA4-F4AEB464E5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1E1AA03-82F6-4216-B6D6-8852AE9E19C9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c6c83189-b5c3-439f-a5e1-cc528a58e10d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e0aca856-062d-4f51-b0bf-62957c7bf4e7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783</Words>
  <Application>Microsoft Office PowerPoint</Application>
  <PresentationFormat>Widescreen</PresentationFormat>
  <Paragraphs>118</Paragraphs>
  <Slides>25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BlinkMacSystemFont</vt:lpstr>
      <vt:lpstr>Arial</vt:lpstr>
      <vt:lpstr>Calibri</vt:lpstr>
      <vt:lpstr>Courier New</vt:lpstr>
      <vt:lpstr>Office Theme</vt:lpstr>
      <vt:lpstr>1_Office Theme</vt:lpstr>
      <vt:lpstr>2_Office Theme</vt:lpstr>
      <vt:lpstr>PowerPoint Presentation</vt:lpstr>
      <vt:lpstr>Learning outcomes</vt:lpstr>
      <vt:lpstr>What is a systematic review?</vt:lpstr>
      <vt:lpstr>Why do we need systematic reviews?</vt:lpstr>
      <vt:lpstr>Why do we need systematic reviews?</vt:lpstr>
      <vt:lpstr>Why do we need systematic reviews?</vt:lpstr>
      <vt:lpstr>How do systematic reviews work?</vt:lpstr>
      <vt:lpstr>How do systematic reviews work?</vt:lpstr>
      <vt:lpstr>What is PRISMA?</vt:lpstr>
      <vt:lpstr>Are all systematic reviews good?</vt:lpstr>
      <vt:lpstr>Other kinds of literature review are available…</vt:lpstr>
      <vt:lpstr>What is meta-analysis?</vt:lpstr>
      <vt:lpstr>What is meta-analysis?</vt:lpstr>
      <vt:lpstr>Forest plot – confidence intervals and pooled effect size</vt:lpstr>
      <vt:lpstr>How meta-analysis has had a powerful impact</vt:lpstr>
      <vt:lpstr>Context of smoking in 1964</vt:lpstr>
      <vt:lpstr>Cochran 1964</vt:lpstr>
      <vt:lpstr>Impact</vt:lpstr>
      <vt:lpstr>Forest plot</vt:lpstr>
      <vt:lpstr>Evidence synthesis pipeline</vt:lpstr>
      <vt:lpstr>How can evidence synthesis feed into decision support software?</vt:lpstr>
      <vt:lpstr>Translating narrative to computable knowledge</vt:lpstr>
      <vt:lpstr>Standards for knowledge representation</vt:lpstr>
      <vt:lpstr>Current work with NICE</vt:lpstr>
      <vt:lpstr>Learning outcomes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Welsh Clinical Informatics Council</dc:title>
  <dc:creator>Wendy Dearing</dc:creator>
  <cp:lastModifiedBy>Philip Scott</cp:lastModifiedBy>
  <cp:revision>22</cp:revision>
  <dcterms:created xsi:type="dcterms:W3CDTF">2021-02-08T08:08:49Z</dcterms:created>
  <dcterms:modified xsi:type="dcterms:W3CDTF">2026-01-15T12:57:08Z</dcterms:modified>
</cp:coreProperties>
</file>