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68" r:id="rId6"/>
    <p:sldId id="278" r:id="rId7"/>
    <p:sldId id="280" r:id="rId8"/>
    <p:sldId id="345" r:id="rId9"/>
    <p:sldId id="340" r:id="rId10"/>
    <p:sldId id="316" r:id="rId11"/>
    <p:sldId id="356" r:id="rId12"/>
    <p:sldId id="357" r:id="rId13"/>
    <p:sldId id="326" r:id="rId14"/>
    <p:sldId id="346" r:id="rId15"/>
    <p:sldId id="355" r:id="rId16"/>
    <p:sldId id="347" r:id="rId17"/>
    <p:sldId id="348" r:id="rId18"/>
    <p:sldId id="349" r:id="rId19"/>
    <p:sldId id="350" r:id="rId20"/>
    <p:sldId id="342" r:id="rId21"/>
    <p:sldId id="351" r:id="rId22"/>
    <p:sldId id="319" r:id="rId23"/>
    <p:sldId id="352" r:id="rId24"/>
    <p:sldId id="353" r:id="rId25"/>
    <p:sldId id="354" r:id="rId26"/>
    <p:sldId id="3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8"/>
    <p:restoredTop sz="86442"/>
  </p:normalViewPr>
  <p:slideViewPr>
    <p:cSldViewPr>
      <p:cViewPr varScale="1">
        <p:scale>
          <a:sx n="59" d="100"/>
          <a:sy n="59" d="100"/>
        </p:scale>
        <p:origin x="36" y="726"/>
      </p:cViewPr>
      <p:guideLst>
        <p:guide orient="horz" pos="2160"/>
        <p:guide pos="2880"/>
      </p:guideLst>
    </p:cSldViewPr>
  </p:slideViewPr>
  <p:outlineViewPr>
    <p:cViewPr>
      <p:scale>
        <a:sx n="33" d="100"/>
        <a:sy n="33" d="100"/>
      </p:scale>
      <p:origin x="0" y="-5120"/>
    </p:cViewPr>
  </p:outlineViewPr>
  <p:notesTextViewPr>
    <p:cViewPr>
      <p:scale>
        <a:sx n="1" d="1"/>
        <a:sy n="1" d="1"/>
      </p:scale>
      <p:origin x="0" y="0"/>
    </p:cViewPr>
  </p:notesTextViewPr>
  <p:sorterViewPr>
    <p:cViewPr varScale="1">
      <p:scale>
        <a:sx n="100" d="100"/>
        <a:sy n="100" d="100"/>
      </p:scale>
      <p:origin x="0" y="-10830"/>
    </p:cViewPr>
  </p:sorterViewPr>
  <p:notesViewPr>
    <p:cSldViewPr>
      <p:cViewPr varScale="1">
        <p:scale>
          <a:sx n="69" d="100"/>
          <a:sy n="69" d="100"/>
        </p:scale>
        <p:origin x="1197" y="27"/>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06/07/2021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CE13B-0AC1-BF4E-AE78-6C47F85A992E}" type="datetimeFigureOut">
              <a:rPr lang="en-GB" smtClean="0"/>
              <a:t>06/07/2021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69AD6-FE78-FF43-93CF-C55F4AFE2516}" type="slidenum">
              <a:rPr lang="en-GB" smtClean="0"/>
              <a:t>‹#›</a:t>
            </a:fld>
            <a:endParaRPr lang="en-GB"/>
          </a:p>
        </p:txBody>
      </p:sp>
    </p:spTree>
    <p:extLst>
      <p:ext uri="{BB962C8B-B14F-4D97-AF65-F5344CB8AC3E}">
        <p14:creationId xmlns:p14="http://schemas.microsoft.com/office/powerpoint/2010/main" val="1480179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1</a:t>
            </a:fld>
            <a:endParaRPr lang="en-GB"/>
          </a:p>
        </p:txBody>
      </p:sp>
    </p:spTree>
    <p:extLst>
      <p:ext uri="{BB962C8B-B14F-4D97-AF65-F5344CB8AC3E}">
        <p14:creationId xmlns:p14="http://schemas.microsoft.com/office/powerpoint/2010/main" val="69195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2</a:t>
            </a:fld>
            <a:endParaRPr lang="en-GB"/>
          </a:p>
        </p:txBody>
      </p:sp>
    </p:spTree>
    <p:extLst>
      <p:ext uri="{BB962C8B-B14F-4D97-AF65-F5344CB8AC3E}">
        <p14:creationId xmlns:p14="http://schemas.microsoft.com/office/powerpoint/2010/main" val="1681543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14</a:t>
            </a:fld>
            <a:endParaRPr lang="en-GB"/>
          </a:p>
        </p:txBody>
      </p:sp>
    </p:spTree>
    <p:extLst>
      <p:ext uri="{BB962C8B-B14F-4D97-AF65-F5344CB8AC3E}">
        <p14:creationId xmlns:p14="http://schemas.microsoft.com/office/powerpoint/2010/main" val="1658694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could be done in pairs or alone</a:t>
            </a:r>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20</a:t>
            </a:fld>
            <a:endParaRPr lang="en-GB"/>
          </a:p>
        </p:txBody>
      </p:sp>
    </p:spTree>
    <p:extLst>
      <p:ext uri="{BB962C8B-B14F-4D97-AF65-F5344CB8AC3E}">
        <p14:creationId xmlns:p14="http://schemas.microsoft.com/office/powerpoint/2010/main" val="2607532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lecturer needs to decide how it is submitted</a:t>
            </a:r>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22</a:t>
            </a:fld>
            <a:endParaRPr lang="en-GB"/>
          </a:p>
        </p:txBody>
      </p:sp>
    </p:spTree>
    <p:extLst>
      <p:ext uri="{BB962C8B-B14F-4D97-AF65-F5344CB8AC3E}">
        <p14:creationId xmlns:p14="http://schemas.microsoft.com/office/powerpoint/2010/main" val="34346473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06/07/2021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06/07/2021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jp8JKaz5VWI"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phrasebank.manchester.ac.uk/" TargetMode="External"/><Relationship Id="rId2" Type="http://schemas.openxmlformats.org/officeDocument/2006/relationships/hyperlink" Target="https://www.scribbr.co.uk/thesis-dissertation/literature-review/" TargetMode="External"/><Relationship Id="rId1" Type="http://schemas.openxmlformats.org/officeDocument/2006/relationships/slideLayout" Target="../slideLayouts/slideLayout2.xml"/><Relationship Id="rId5" Type="http://schemas.openxmlformats.org/officeDocument/2006/relationships/hyperlink" Target="https://www.scribbr.co.uk/" TargetMode="External"/><Relationship Id="rId4" Type="http://schemas.openxmlformats.org/officeDocument/2006/relationships/hyperlink" Target="https://writingcenter.unc.edu/esl/resources/academic-reading-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861048"/>
            <a:ext cx="7992888" cy="605929"/>
          </a:xfrm>
        </p:spPr>
        <p:txBody>
          <a:bodyPr>
            <a:noAutofit/>
          </a:bodyPr>
          <a:lstStyle/>
          <a:p>
            <a:r>
              <a:rPr lang="en-GB" b="1" i="1" dirty="0">
                <a:solidFill>
                  <a:schemeClr val="bg1"/>
                </a:solidFill>
              </a:rPr>
              <a:t/>
            </a:r>
            <a:br>
              <a:rPr lang="en-GB" b="1" i="1" dirty="0">
                <a:solidFill>
                  <a:schemeClr val="bg1"/>
                </a:solidFill>
              </a:rPr>
            </a:br>
            <a:r>
              <a:rPr lang="en-GB" b="1" i="1" dirty="0" smtClean="0">
                <a:solidFill>
                  <a:schemeClr val="bg1"/>
                </a:solidFill>
              </a:rPr>
              <a:t>International Pre-Masters Course 2021/22</a:t>
            </a:r>
            <a:br>
              <a:rPr lang="en-GB" b="1" i="1" dirty="0" smtClean="0">
                <a:solidFill>
                  <a:schemeClr val="bg1"/>
                </a:solidFill>
              </a:rPr>
            </a:br>
            <a:r>
              <a:rPr lang="en-GB" sz="4000" dirty="0">
                <a:solidFill>
                  <a:schemeClr val="bg1"/>
                </a:solidFill>
              </a:rPr>
              <a:t>Academic Practice for International Postgraduate </a:t>
            </a:r>
            <a:r>
              <a:rPr lang="en-GB" sz="4000" dirty="0" smtClean="0">
                <a:solidFill>
                  <a:schemeClr val="bg1"/>
                </a:solidFill>
              </a:rPr>
              <a:t>Study</a:t>
            </a:r>
            <a:br>
              <a:rPr lang="en-GB" sz="4000" dirty="0" smtClean="0">
                <a:solidFill>
                  <a:schemeClr val="bg1"/>
                </a:solidFill>
              </a:rPr>
            </a:br>
            <a:r>
              <a:rPr lang="en-GB" dirty="0">
                <a:solidFill>
                  <a:schemeClr val="bg1"/>
                </a:solidFill>
              </a:rPr>
              <a:t>WGPM6003</a:t>
            </a: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endParaRPr lang="en-GB" b="1" dirty="0">
              <a:solidFill>
                <a:schemeClr val="bg1"/>
              </a:solidFill>
            </a:endParaRPr>
          </a:p>
        </p:txBody>
      </p:sp>
      <p:sp>
        <p:nvSpPr>
          <p:cNvPr id="4"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9EA7-7342-7A49-B755-8A5CD823666B}"/>
              </a:ext>
            </a:extLst>
          </p:cNvPr>
          <p:cNvSpPr>
            <a:spLocks noGrp="1"/>
          </p:cNvSpPr>
          <p:nvPr>
            <p:ph type="title"/>
          </p:nvPr>
        </p:nvSpPr>
        <p:spPr/>
        <p:txBody>
          <a:bodyPr/>
          <a:lstStyle/>
          <a:p>
            <a:r>
              <a:rPr lang="en-GB" dirty="0"/>
              <a:t>Online Etiquette</a:t>
            </a:r>
          </a:p>
        </p:txBody>
      </p:sp>
      <p:sp>
        <p:nvSpPr>
          <p:cNvPr id="3" name="Content Placeholder 2">
            <a:extLst>
              <a:ext uri="{FF2B5EF4-FFF2-40B4-BE49-F238E27FC236}">
                <a16:creationId xmlns:a16="http://schemas.microsoft.com/office/drawing/2014/main" id="{227F75B8-2B0C-A34A-833B-9A4DDE3EBCA4}"/>
              </a:ext>
            </a:extLst>
          </p:cNvPr>
          <p:cNvSpPr>
            <a:spLocks noGrp="1"/>
          </p:cNvSpPr>
          <p:nvPr>
            <p:ph idx="1"/>
          </p:nvPr>
        </p:nvSpPr>
        <p:spPr/>
        <p:txBody>
          <a:bodyPr>
            <a:normAutofit fontScale="92500" lnSpcReduction="20000"/>
          </a:bodyPr>
          <a:lstStyle/>
          <a:p>
            <a:pPr marL="0" indent="0">
              <a:buNone/>
            </a:pPr>
            <a:endParaRPr lang="en-GB" dirty="0"/>
          </a:p>
          <a:p>
            <a:r>
              <a:rPr lang="en-GB" dirty="0"/>
              <a:t>Punctuality (arrive before the tutor)</a:t>
            </a:r>
          </a:p>
          <a:p>
            <a:r>
              <a:rPr lang="en-GB" dirty="0"/>
              <a:t>Check audio (is your mic working?)</a:t>
            </a:r>
          </a:p>
          <a:p>
            <a:r>
              <a:rPr lang="en-GB" dirty="0"/>
              <a:t>Background (set a neutral background)</a:t>
            </a:r>
          </a:p>
          <a:p>
            <a:r>
              <a:rPr lang="en-GB" dirty="0"/>
              <a:t>Camera On (can we see you?)</a:t>
            </a:r>
          </a:p>
          <a:p>
            <a:r>
              <a:rPr lang="en-GB" dirty="0"/>
              <a:t>Participate (ask and answer questions) </a:t>
            </a:r>
          </a:p>
          <a:p>
            <a:r>
              <a:rPr lang="en-GB" dirty="0"/>
              <a:t>Listen to others (we learn from one another)</a:t>
            </a:r>
          </a:p>
          <a:p>
            <a:r>
              <a:rPr lang="en-GB" dirty="0"/>
              <a:t>Have fun! </a:t>
            </a:r>
            <a:r>
              <a:rPr lang="en-GB" dirty="0" smtClean="0"/>
              <a:t>Relax and join in.</a:t>
            </a:r>
            <a:endParaRPr lang="en-GB" dirty="0"/>
          </a:p>
        </p:txBody>
      </p:sp>
    </p:spTree>
    <p:extLst>
      <p:ext uri="{BB962C8B-B14F-4D97-AF65-F5344CB8AC3E}">
        <p14:creationId xmlns:p14="http://schemas.microsoft.com/office/powerpoint/2010/main" val="337274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Module Introduction – </a:t>
            </a:r>
            <a:br>
              <a:rPr lang="en-GB" sz="2800" dirty="0" smtClean="0"/>
            </a:br>
            <a:r>
              <a:rPr lang="en-GB" sz="2800" dirty="0" smtClean="0"/>
              <a:t>Academic </a:t>
            </a:r>
            <a:r>
              <a:rPr lang="en-GB" sz="2800" dirty="0"/>
              <a:t>Practice for International Postgraduate </a:t>
            </a:r>
            <a:r>
              <a:rPr lang="en-GB" sz="2800" dirty="0" smtClean="0"/>
              <a:t>Study</a:t>
            </a:r>
            <a:endParaRPr lang="en-GB" sz="2800" dirty="0"/>
          </a:p>
        </p:txBody>
      </p:sp>
      <p:sp>
        <p:nvSpPr>
          <p:cNvPr id="3" name="Content Placeholder 2"/>
          <p:cNvSpPr>
            <a:spLocks noGrp="1"/>
          </p:cNvSpPr>
          <p:nvPr>
            <p:ph idx="1"/>
          </p:nvPr>
        </p:nvSpPr>
        <p:spPr/>
        <p:txBody>
          <a:bodyPr>
            <a:normAutofit/>
          </a:bodyPr>
          <a:lstStyle/>
          <a:p>
            <a:pPr marL="0" indent="0">
              <a:buNone/>
            </a:pPr>
            <a:r>
              <a:rPr lang="en-GB" sz="2400" dirty="0" smtClean="0"/>
              <a:t>Aims</a:t>
            </a:r>
            <a:endParaRPr lang="en-GB" sz="2400" dirty="0"/>
          </a:p>
          <a:p>
            <a:r>
              <a:rPr lang="en-GB" sz="2400" dirty="0" smtClean="0"/>
              <a:t>To </a:t>
            </a:r>
            <a:r>
              <a:rPr lang="en-GB" sz="2400" dirty="0"/>
              <a:t>recognise good academic practice and apply skills necessary for Postgraduate study in the educational context of the UK. </a:t>
            </a:r>
            <a:endParaRPr lang="en-GB" sz="2400" dirty="0" smtClean="0"/>
          </a:p>
          <a:p>
            <a:r>
              <a:rPr lang="en-GB" sz="2400" dirty="0" smtClean="0"/>
              <a:t>The </a:t>
            </a:r>
            <a:r>
              <a:rPr lang="en-GB" sz="2400" dirty="0"/>
              <a:t>focus will be on areas related to identifying and following appropriate academic practices and conventions and developing reflective writing skills</a:t>
            </a:r>
          </a:p>
          <a:p>
            <a:pPr marL="0" indent="0">
              <a:buNone/>
            </a:pPr>
            <a:endParaRPr lang="en-GB" dirty="0"/>
          </a:p>
        </p:txBody>
      </p:sp>
    </p:spTree>
    <p:extLst>
      <p:ext uri="{BB962C8B-B14F-4D97-AF65-F5344CB8AC3E}">
        <p14:creationId xmlns:p14="http://schemas.microsoft.com/office/powerpoint/2010/main" val="1988078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Content</a:t>
            </a:r>
            <a:endParaRPr lang="en-GB" dirty="0"/>
          </a:p>
        </p:txBody>
      </p:sp>
      <p:sp>
        <p:nvSpPr>
          <p:cNvPr id="3" name="Content Placeholder 2"/>
          <p:cNvSpPr>
            <a:spLocks noGrp="1"/>
          </p:cNvSpPr>
          <p:nvPr>
            <p:ph idx="1"/>
          </p:nvPr>
        </p:nvSpPr>
        <p:spPr/>
        <p:txBody>
          <a:bodyPr>
            <a:normAutofit fontScale="40000" lnSpcReduction="20000"/>
          </a:bodyPr>
          <a:lstStyle/>
          <a:p>
            <a:pPr lvl="0" hangingPunct="0"/>
            <a:endParaRPr lang="en-GB" dirty="0" smtClean="0"/>
          </a:p>
          <a:p>
            <a:pPr marL="0" lvl="0" indent="0" hangingPunct="0">
              <a:buNone/>
            </a:pPr>
            <a:r>
              <a:rPr lang="en-GB" dirty="0" smtClean="0"/>
              <a:t>TIME MANAGEMENT, MOTIVATION, UNDERSTANDING TURNITIN</a:t>
            </a:r>
            <a:endParaRPr lang="en-GB" dirty="0"/>
          </a:p>
          <a:p>
            <a:pPr lvl="0" hangingPunct="0"/>
            <a:r>
              <a:rPr lang="en-GB" dirty="0"/>
              <a:t>Demonstrating an awareness of assessment deadlines and preparation using </a:t>
            </a:r>
            <a:r>
              <a:rPr lang="en-GB" dirty="0" err="1" smtClean="0"/>
              <a:t>Turnitin</a:t>
            </a:r>
            <a:endParaRPr lang="en-GB" dirty="0" smtClean="0"/>
          </a:p>
          <a:p>
            <a:pPr marL="0" lvl="0" indent="0" hangingPunct="0">
              <a:buNone/>
            </a:pPr>
            <a:endParaRPr lang="en-GB" dirty="0" smtClean="0"/>
          </a:p>
          <a:p>
            <a:pPr marL="0" indent="0" hangingPunct="0">
              <a:buNone/>
            </a:pPr>
            <a:r>
              <a:rPr lang="en-GB" dirty="0"/>
              <a:t>REFERENCING, PARAPHRASING , QUOTATIONS</a:t>
            </a:r>
          </a:p>
          <a:p>
            <a:pPr lvl="0" hangingPunct="0"/>
            <a:r>
              <a:rPr lang="en-GB" dirty="0"/>
              <a:t>Utilising citation and referencing appropriately</a:t>
            </a:r>
          </a:p>
          <a:p>
            <a:pPr marL="0" lvl="0" indent="0" hangingPunct="0">
              <a:buNone/>
            </a:pPr>
            <a:endParaRPr lang="en-GB" b="1" dirty="0"/>
          </a:p>
          <a:p>
            <a:pPr marL="0" lvl="0" indent="0" hangingPunct="0">
              <a:buNone/>
            </a:pPr>
            <a:r>
              <a:rPr lang="en-GB" dirty="0" smtClean="0"/>
              <a:t>PREPARATION FOR OUTPUT, READING AND NOTE TAKING</a:t>
            </a:r>
            <a:r>
              <a:rPr lang="en-GB" dirty="0"/>
              <a:t> </a:t>
            </a:r>
            <a:endParaRPr lang="en-GB" dirty="0" smtClean="0"/>
          </a:p>
          <a:p>
            <a:pPr hangingPunct="0"/>
            <a:r>
              <a:rPr lang="en-GB" dirty="0"/>
              <a:t>Accessing all library provision </a:t>
            </a:r>
            <a:r>
              <a:rPr lang="en-GB" dirty="0" smtClean="0"/>
              <a:t>effectively</a:t>
            </a:r>
            <a:endParaRPr lang="en-GB" dirty="0"/>
          </a:p>
          <a:p>
            <a:pPr lvl="0" hangingPunct="0"/>
            <a:r>
              <a:rPr lang="en-GB" dirty="0"/>
              <a:t>Developing reading comprehension strategies in conjunction with </a:t>
            </a:r>
            <a:r>
              <a:rPr lang="en-GB" dirty="0" smtClean="0"/>
              <a:t>note-taking</a:t>
            </a:r>
            <a:endParaRPr lang="en-GB" dirty="0"/>
          </a:p>
          <a:p>
            <a:pPr lvl="0" hangingPunct="0"/>
            <a:r>
              <a:rPr lang="en-GB" dirty="0"/>
              <a:t>Improving reading fluency and </a:t>
            </a:r>
            <a:r>
              <a:rPr lang="en-GB" dirty="0" smtClean="0"/>
              <a:t>speed</a:t>
            </a:r>
          </a:p>
          <a:p>
            <a:pPr marL="0" lvl="0" indent="0" hangingPunct="0">
              <a:buNone/>
            </a:pPr>
            <a:endParaRPr lang="en-GB" dirty="0" smtClean="0"/>
          </a:p>
          <a:p>
            <a:pPr marL="0" lvl="0" indent="0" hangingPunct="0">
              <a:buNone/>
            </a:pPr>
            <a:r>
              <a:rPr lang="en-GB" b="1" dirty="0" smtClean="0"/>
              <a:t>OUTPUT, ACADEMIC WRITING </a:t>
            </a:r>
            <a:endParaRPr lang="en-GB" b="1" dirty="0"/>
          </a:p>
          <a:p>
            <a:pPr hangingPunct="0"/>
            <a:r>
              <a:rPr lang="en-GB" b="1" dirty="0" smtClean="0"/>
              <a:t>Producing </a:t>
            </a:r>
            <a:r>
              <a:rPr lang="en-GB" b="1" dirty="0"/>
              <a:t>summaries of extended </a:t>
            </a:r>
            <a:r>
              <a:rPr lang="en-GB" b="1" dirty="0" smtClean="0"/>
              <a:t>texts</a:t>
            </a:r>
            <a:endParaRPr lang="en-GB" b="1" dirty="0"/>
          </a:p>
          <a:p>
            <a:pPr lvl="0" hangingPunct="0"/>
            <a:r>
              <a:rPr lang="en-GB" b="1" dirty="0"/>
              <a:t>Examine paragraph structure and cohesion between </a:t>
            </a:r>
            <a:r>
              <a:rPr lang="en-GB" b="1" dirty="0" smtClean="0"/>
              <a:t>paragraphs</a:t>
            </a:r>
            <a:endParaRPr lang="en-GB" b="1" dirty="0"/>
          </a:p>
          <a:p>
            <a:pPr lvl="0" hangingPunct="0"/>
            <a:r>
              <a:rPr lang="en-GB" b="1" dirty="0"/>
              <a:t>P</a:t>
            </a:r>
            <a:r>
              <a:rPr lang="en-GB" b="1" dirty="0" smtClean="0"/>
              <a:t>roofreading </a:t>
            </a:r>
            <a:r>
              <a:rPr lang="en-GB" b="1" dirty="0"/>
              <a:t>and editing skills</a:t>
            </a:r>
          </a:p>
          <a:p>
            <a:pPr marL="0" indent="0" hangingPunct="0">
              <a:buNone/>
            </a:pPr>
            <a:r>
              <a:rPr lang="en-GB" dirty="0"/>
              <a:t> </a:t>
            </a:r>
            <a:endParaRPr lang="en-GB" b="1" dirty="0"/>
          </a:p>
          <a:p>
            <a:pPr marL="0" indent="0" hangingPunct="0">
              <a:buNone/>
            </a:pPr>
            <a:r>
              <a:rPr lang="en-GB" b="1" dirty="0"/>
              <a:t>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3789040"/>
            <a:ext cx="3315922" cy="1865759"/>
          </a:xfrm>
          <a:prstGeom prst="rect">
            <a:avLst/>
          </a:prstGeom>
        </p:spPr>
      </p:pic>
    </p:spTree>
    <p:extLst>
      <p:ext uri="{BB962C8B-B14F-4D97-AF65-F5344CB8AC3E}">
        <p14:creationId xmlns:p14="http://schemas.microsoft.com/office/powerpoint/2010/main" val="27407498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Warm Up and recap</a:t>
            </a:r>
            <a:endParaRPr lang="en-GB" dirty="0"/>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r>
              <a:rPr lang="en-GB" dirty="0" smtClean="0"/>
              <a:t>Watch the video</a:t>
            </a:r>
          </a:p>
          <a:p>
            <a:r>
              <a:rPr lang="en-GB" dirty="0" smtClean="0"/>
              <a:t>Pause and discuss</a:t>
            </a:r>
            <a:endParaRPr lang="en-GB" dirty="0"/>
          </a:p>
        </p:txBody>
      </p:sp>
      <p:sp>
        <p:nvSpPr>
          <p:cNvPr id="4" name="Action Button: Movie 3">
            <a:hlinkClick r:id="rId2" highlightClick="1"/>
          </p:cNvPr>
          <p:cNvSpPr/>
          <p:nvPr/>
        </p:nvSpPr>
        <p:spPr>
          <a:xfrm>
            <a:off x="1043608" y="1916832"/>
            <a:ext cx="1368152" cy="165618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5368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t>
            </a:r>
            <a:r>
              <a:rPr lang="en-GB" dirty="0" err="1" smtClean="0"/>
              <a:t>Phrasebank</a:t>
            </a:r>
            <a:endParaRPr lang="en-GB" dirty="0"/>
          </a:p>
        </p:txBody>
      </p:sp>
      <p:sp>
        <p:nvSpPr>
          <p:cNvPr id="3" name="Content Placeholder 2"/>
          <p:cNvSpPr>
            <a:spLocks noGrp="1"/>
          </p:cNvSpPr>
          <p:nvPr>
            <p:ph idx="1"/>
          </p:nvPr>
        </p:nvSpPr>
        <p:spPr>
          <a:xfrm>
            <a:off x="251520" y="1600201"/>
            <a:ext cx="8435280" cy="3917032"/>
          </a:xfrm>
        </p:spPr>
        <p:txBody>
          <a:bodyPr/>
          <a:lstStyle/>
          <a:p>
            <a:r>
              <a:rPr lang="en-GB" dirty="0">
                <a:hlinkClick r:id="rId2"/>
              </a:rPr>
              <a:t>https://www.phrasebank.manchester.ac.uk</a:t>
            </a:r>
            <a:r>
              <a:rPr lang="en-GB" dirty="0" smtClean="0">
                <a:hlinkClick r:id="rId2"/>
              </a:rPr>
              <a:t>/</a:t>
            </a:r>
            <a:endParaRPr lang="en-GB" dirty="0" smtClean="0"/>
          </a:p>
          <a:p>
            <a:endParaRPr lang="en-GB" dirty="0"/>
          </a:p>
          <a:p>
            <a:r>
              <a:rPr lang="en-GB" dirty="0" smtClean="0"/>
              <a:t>This will be a valuable language resource for your writing.</a:t>
            </a:r>
            <a:endParaRPr lang="en-GB" dirty="0"/>
          </a:p>
        </p:txBody>
      </p:sp>
    </p:spTree>
    <p:extLst>
      <p:ext uri="{BB962C8B-B14F-4D97-AF65-F5344CB8AC3E}">
        <p14:creationId xmlns:p14="http://schemas.microsoft.com/office/powerpoint/2010/main" val="1357813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sz="3600" dirty="0" smtClean="0"/>
              <a:t>After reading your articles and last week you will have</a:t>
            </a:r>
            <a:endParaRPr lang="en-GB" sz="3600" dirty="0"/>
          </a:p>
        </p:txBody>
      </p:sp>
      <p:sp>
        <p:nvSpPr>
          <p:cNvPr id="3" name="Content Placeholder 2"/>
          <p:cNvSpPr>
            <a:spLocks noGrp="1"/>
          </p:cNvSpPr>
          <p:nvPr>
            <p:ph idx="1"/>
          </p:nvPr>
        </p:nvSpPr>
        <p:spPr/>
        <p:txBody>
          <a:bodyPr>
            <a:normAutofit/>
          </a:bodyPr>
          <a:lstStyle/>
          <a:p>
            <a:r>
              <a:rPr lang="en-GB" sz="2600" dirty="0" smtClean="0"/>
              <a:t>Summarised some texts </a:t>
            </a:r>
            <a:r>
              <a:rPr lang="en-GB" sz="2600" dirty="0"/>
              <a:t>in your own words </a:t>
            </a:r>
            <a:r>
              <a:rPr lang="en-GB" sz="2600" dirty="0" smtClean="0"/>
              <a:t>in </a:t>
            </a:r>
            <a:r>
              <a:rPr lang="en-GB" sz="2600" dirty="0"/>
              <a:t>an outline, concept map, or matrix (for several texts)</a:t>
            </a:r>
          </a:p>
          <a:p>
            <a:r>
              <a:rPr lang="en-GB" sz="2600" dirty="0" smtClean="0"/>
              <a:t>Talked </a:t>
            </a:r>
            <a:r>
              <a:rPr lang="en-GB" sz="2600" dirty="0"/>
              <a:t>to someone about the author’s ideas to check your comprehension</a:t>
            </a:r>
          </a:p>
          <a:p>
            <a:r>
              <a:rPr lang="en-GB" sz="2600" dirty="0" smtClean="0"/>
              <a:t>Identified </a:t>
            </a:r>
            <a:r>
              <a:rPr lang="en-GB" sz="2600" dirty="0"/>
              <a:t>and reread difficult parts of the </a:t>
            </a:r>
            <a:r>
              <a:rPr lang="en-GB" sz="2600" dirty="0" smtClean="0"/>
              <a:t>text </a:t>
            </a:r>
            <a:endParaRPr lang="en-GB" sz="2600" dirty="0"/>
          </a:p>
          <a:p>
            <a:r>
              <a:rPr lang="en-GB" sz="2600" dirty="0" smtClean="0"/>
              <a:t>Defined </a:t>
            </a:r>
            <a:r>
              <a:rPr lang="en-GB" sz="2600" dirty="0"/>
              <a:t>words on your vocabulary list </a:t>
            </a:r>
            <a:r>
              <a:rPr lang="en-GB" sz="2600" dirty="0" smtClean="0"/>
              <a:t>and practiced </a:t>
            </a:r>
            <a:r>
              <a:rPr lang="en-GB" sz="2600" dirty="0"/>
              <a:t>using them</a:t>
            </a:r>
          </a:p>
          <a:p>
            <a:endParaRPr lang="en-GB" dirty="0"/>
          </a:p>
        </p:txBody>
      </p:sp>
      <p:sp>
        <p:nvSpPr>
          <p:cNvPr id="4" name="TextBox 3"/>
          <p:cNvSpPr txBox="1"/>
          <p:nvPr/>
        </p:nvSpPr>
        <p:spPr>
          <a:xfrm>
            <a:off x="683568" y="5373216"/>
            <a:ext cx="5616624" cy="369332"/>
          </a:xfrm>
          <a:prstGeom prst="rect">
            <a:avLst/>
          </a:prstGeom>
          <a:noFill/>
        </p:spPr>
        <p:txBody>
          <a:bodyPr wrap="square" rtlCol="0">
            <a:spAutoFit/>
          </a:bodyPr>
          <a:lstStyle/>
          <a:p>
            <a:r>
              <a:rPr lang="en-GB" dirty="0" smtClean="0"/>
              <a:t>(</a:t>
            </a:r>
            <a:r>
              <a:rPr lang="en-GB" dirty="0" err="1" smtClean="0"/>
              <a:t>Grabe</a:t>
            </a:r>
            <a:r>
              <a:rPr lang="en-GB" dirty="0" smtClean="0"/>
              <a:t> </a:t>
            </a:r>
            <a:r>
              <a:rPr lang="en-GB" dirty="0"/>
              <a:t>&amp; </a:t>
            </a:r>
            <a:r>
              <a:rPr lang="en-GB" dirty="0" err="1"/>
              <a:t>Stoller</a:t>
            </a:r>
            <a:r>
              <a:rPr lang="en-GB" dirty="0"/>
              <a:t>, </a:t>
            </a:r>
            <a:r>
              <a:rPr lang="en-GB" dirty="0" smtClean="0"/>
              <a:t>2002; </a:t>
            </a:r>
            <a:r>
              <a:rPr lang="en-GB" dirty="0"/>
              <a:t>The Writing </a:t>
            </a:r>
            <a:r>
              <a:rPr lang="en-GB" dirty="0" smtClean="0"/>
              <a:t>Centre, 2021</a:t>
            </a:r>
            <a:r>
              <a:rPr lang="en-GB" dirty="0"/>
              <a:t>) </a:t>
            </a:r>
          </a:p>
        </p:txBody>
      </p:sp>
    </p:spTree>
    <p:extLst>
      <p:ext uri="{BB962C8B-B14F-4D97-AF65-F5344CB8AC3E}">
        <p14:creationId xmlns:p14="http://schemas.microsoft.com/office/powerpoint/2010/main" val="4279640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your literature review</a:t>
            </a:r>
            <a:endParaRPr lang="en-GB" dirty="0"/>
          </a:p>
        </p:txBody>
      </p:sp>
      <p:sp>
        <p:nvSpPr>
          <p:cNvPr id="3" name="Content Placeholder 2"/>
          <p:cNvSpPr>
            <a:spLocks noGrp="1"/>
          </p:cNvSpPr>
          <p:nvPr>
            <p:ph idx="1"/>
          </p:nvPr>
        </p:nvSpPr>
        <p:spPr/>
        <p:txBody>
          <a:bodyPr/>
          <a:lstStyle/>
          <a:p>
            <a:r>
              <a:rPr lang="en-GB" dirty="0" smtClean="0"/>
              <a:t>Make a short outline plan for the structure of your literature review.</a:t>
            </a:r>
          </a:p>
          <a:p>
            <a:r>
              <a:rPr lang="en-GB" dirty="0" smtClean="0"/>
              <a:t>One A4 sheet of paper in bullet points</a:t>
            </a:r>
            <a:endParaRPr lang="en-GB" dirty="0"/>
          </a:p>
        </p:txBody>
      </p:sp>
    </p:spTree>
    <p:extLst>
      <p:ext uri="{BB962C8B-B14F-4D97-AF65-F5344CB8AC3E}">
        <p14:creationId xmlns:p14="http://schemas.microsoft.com/office/powerpoint/2010/main" val="4170570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Diagram of the structure of an essa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25778" y="188640"/>
            <a:ext cx="5970558" cy="5327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542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Academic Writing - the process</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a:t>There are five main steps in the process of </a:t>
            </a:r>
            <a:r>
              <a:rPr lang="en-GB" dirty="0" smtClean="0"/>
              <a:t>writing a literature review and other output:</a:t>
            </a:r>
            <a:endParaRPr lang="en-GB" dirty="0"/>
          </a:p>
          <a:p>
            <a:r>
              <a:rPr lang="en-GB" b="1" dirty="0" smtClean="0"/>
              <a:t>Step 1: Search</a:t>
            </a:r>
            <a:r>
              <a:rPr lang="en-GB" dirty="0"/>
              <a:t> for relevant literature</a:t>
            </a:r>
          </a:p>
          <a:p>
            <a:r>
              <a:rPr lang="en-GB" b="1" dirty="0" smtClean="0"/>
              <a:t>Step 2: Evaluate</a:t>
            </a:r>
            <a:r>
              <a:rPr lang="en-GB" dirty="0"/>
              <a:t> sources</a:t>
            </a:r>
          </a:p>
          <a:p>
            <a:r>
              <a:rPr lang="en-GB" b="1" dirty="0" smtClean="0"/>
              <a:t>Step 3: Identify</a:t>
            </a:r>
            <a:r>
              <a:rPr lang="en-GB" dirty="0"/>
              <a:t> themes, debates and gaps</a:t>
            </a:r>
          </a:p>
          <a:p>
            <a:r>
              <a:rPr lang="en-GB" b="1" dirty="0" smtClean="0"/>
              <a:t>Step 4: Outline</a:t>
            </a:r>
            <a:r>
              <a:rPr lang="en-GB" dirty="0"/>
              <a:t> the structure</a:t>
            </a:r>
          </a:p>
          <a:p>
            <a:r>
              <a:rPr lang="en-GB" b="1" dirty="0" smtClean="0"/>
              <a:t>Step 5: Write</a:t>
            </a:r>
            <a:r>
              <a:rPr lang="en-GB" dirty="0"/>
              <a:t> your literature review</a:t>
            </a:r>
          </a:p>
          <a:p>
            <a:endParaRPr lang="en-GB" dirty="0"/>
          </a:p>
        </p:txBody>
      </p:sp>
      <p:sp>
        <p:nvSpPr>
          <p:cNvPr id="4" name="TextBox 3"/>
          <p:cNvSpPr txBox="1"/>
          <p:nvPr/>
        </p:nvSpPr>
        <p:spPr>
          <a:xfrm>
            <a:off x="3419872" y="5157192"/>
            <a:ext cx="3096344" cy="646331"/>
          </a:xfrm>
          <a:prstGeom prst="rect">
            <a:avLst/>
          </a:prstGeom>
          <a:noFill/>
        </p:spPr>
        <p:txBody>
          <a:bodyPr wrap="square" rtlCol="0">
            <a:spAutoFit/>
          </a:bodyPr>
          <a:lstStyle/>
          <a:p>
            <a:r>
              <a:rPr lang="en-GB" dirty="0"/>
              <a:t>(Mc </a:t>
            </a:r>
            <a:r>
              <a:rPr lang="en-GB" dirty="0" smtClean="0"/>
              <a:t>Combes</a:t>
            </a:r>
            <a:r>
              <a:rPr lang="en-GB" dirty="0"/>
              <a:t>, 2021)</a:t>
            </a:r>
          </a:p>
          <a:p>
            <a:endParaRPr lang="en-GB" dirty="0"/>
          </a:p>
        </p:txBody>
      </p:sp>
    </p:spTree>
    <p:extLst>
      <p:ext uri="{BB962C8B-B14F-4D97-AF65-F5344CB8AC3E}">
        <p14:creationId xmlns:p14="http://schemas.microsoft.com/office/powerpoint/2010/main" val="1912777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normAutofit fontScale="90000"/>
          </a:bodyPr>
          <a:lstStyle/>
          <a:p>
            <a:r>
              <a:rPr lang="en-GB" dirty="0"/>
              <a:t>Step 5: Write your literature review</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Like </a:t>
            </a:r>
            <a:r>
              <a:rPr lang="en-GB" dirty="0"/>
              <a:t>any other academic text, your literature review should have </a:t>
            </a:r>
            <a:endParaRPr lang="en-GB" dirty="0" smtClean="0"/>
          </a:p>
          <a:p>
            <a:pPr marL="514350" indent="-514350">
              <a:buFont typeface="+mj-lt"/>
              <a:buAutoNum type="arabicPeriod"/>
            </a:pPr>
            <a:r>
              <a:rPr lang="en-GB" dirty="0" smtClean="0"/>
              <a:t>an</a:t>
            </a:r>
            <a:r>
              <a:rPr lang="en-GB" dirty="0"/>
              <a:t> </a:t>
            </a:r>
            <a:r>
              <a:rPr lang="en-GB" dirty="0" smtClean="0"/>
              <a:t>introduction </a:t>
            </a:r>
          </a:p>
          <a:p>
            <a:pPr marL="514350" indent="-514350">
              <a:buFont typeface="+mj-lt"/>
              <a:buAutoNum type="arabicPeriod"/>
            </a:pPr>
            <a:r>
              <a:rPr lang="en-GB" dirty="0" smtClean="0"/>
              <a:t>a </a:t>
            </a:r>
            <a:r>
              <a:rPr lang="en-GB" dirty="0"/>
              <a:t>main </a:t>
            </a:r>
            <a:r>
              <a:rPr lang="en-GB" dirty="0" smtClean="0"/>
              <a:t>body </a:t>
            </a:r>
          </a:p>
          <a:p>
            <a:pPr marL="514350" indent="-514350">
              <a:buFont typeface="+mj-lt"/>
              <a:buAutoNum type="arabicPeriod"/>
            </a:pPr>
            <a:r>
              <a:rPr lang="en-GB" dirty="0" smtClean="0"/>
              <a:t>and </a:t>
            </a:r>
            <a:r>
              <a:rPr lang="en-GB" dirty="0"/>
              <a:t>a </a:t>
            </a:r>
            <a:r>
              <a:rPr lang="en-GB" dirty="0" smtClean="0"/>
              <a:t>conclusion </a:t>
            </a:r>
          </a:p>
          <a:p>
            <a:pPr marL="0" indent="0">
              <a:buNone/>
            </a:pPr>
            <a:r>
              <a:rPr lang="en-GB" dirty="0" smtClean="0"/>
              <a:t>What </a:t>
            </a:r>
            <a:r>
              <a:rPr lang="en-GB" dirty="0"/>
              <a:t>you include in each depends on the objective of your literature review.</a:t>
            </a:r>
          </a:p>
          <a:p>
            <a:endParaRPr lang="en-GB" dirty="0"/>
          </a:p>
        </p:txBody>
      </p:sp>
      <p:pic>
        <p:nvPicPr>
          <p:cNvPr id="4" name="Picture 3" descr="Developing an Outline – The Scholarship of Writing in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4052" y="2348880"/>
            <a:ext cx="2196915" cy="2276872"/>
          </a:xfrm>
          <a:prstGeom prst="rect">
            <a:avLst/>
          </a:prstGeom>
        </p:spPr>
      </p:pic>
      <p:sp>
        <p:nvSpPr>
          <p:cNvPr id="5" name="TextBox 4"/>
          <p:cNvSpPr txBox="1"/>
          <p:nvPr/>
        </p:nvSpPr>
        <p:spPr>
          <a:xfrm>
            <a:off x="3563888" y="5316642"/>
            <a:ext cx="3096344" cy="646331"/>
          </a:xfrm>
          <a:prstGeom prst="rect">
            <a:avLst/>
          </a:prstGeom>
          <a:noFill/>
        </p:spPr>
        <p:txBody>
          <a:bodyPr wrap="square" rtlCol="0">
            <a:spAutoFit/>
          </a:bodyPr>
          <a:lstStyle/>
          <a:p>
            <a:r>
              <a:rPr lang="en-GB" dirty="0"/>
              <a:t>(Mc </a:t>
            </a:r>
            <a:r>
              <a:rPr lang="en-GB" dirty="0" smtClean="0"/>
              <a:t>Combes</a:t>
            </a:r>
            <a:r>
              <a:rPr lang="en-GB" dirty="0"/>
              <a:t>, 2021)</a:t>
            </a:r>
          </a:p>
          <a:p>
            <a:endParaRPr lang="en-GB" dirty="0"/>
          </a:p>
        </p:txBody>
      </p:sp>
    </p:spTree>
    <p:extLst>
      <p:ext uri="{BB962C8B-B14F-4D97-AF65-F5344CB8AC3E}">
        <p14:creationId xmlns:p14="http://schemas.microsoft.com/office/powerpoint/2010/main" val="225072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the end of today….</a:t>
            </a:r>
            <a:endParaRPr lang="en-GB" dirty="0"/>
          </a:p>
        </p:txBody>
      </p:sp>
      <p:sp>
        <p:nvSpPr>
          <p:cNvPr id="3" name="Content Placeholder 2"/>
          <p:cNvSpPr>
            <a:spLocks noGrp="1"/>
          </p:cNvSpPr>
          <p:nvPr>
            <p:ph idx="1"/>
          </p:nvPr>
        </p:nvSpPr>
        <p:spPr/>
        <p:txBody>
          <a:bodyPr/>
          <a:lstStyle/>
          <a:p>
            <a:r>
              <a:rPr lang="en-GB" dirty="0" smtClean="0"/>
              <a:t>You will have written the draft introduction to your literature review!</a:t>
            </a:r>
          </a:p>
          <a:p>
            <a:endParaRPr lang="en-GB" dirty="0"/>
          </a:p>
        </p:txBody>
      </p:sp>
      <p:pic>
        <p:nvPicPr>
          <p:cNvPr id="4" name="Picture 3" descr="Smiley Graduate Post-Graduate · Free vector graphic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2040" y="2636911"/>
            <a:ext cx="2818312" cy="2858007"/>
          </a:xfrm>
          <a:prstGeom prst="rect">
            <a:avLst/>
          </a:prstGeom>
        </p:spPr>
      </p:pic>
    </p:spTree>
    <p:extLst>
      <p:ext uri="{BB962C8B-B14F-4D97-AF65-F5344CB8AC3E}">
        <p14:creationId xmlns:p14="http://schemas.microsoft.com/office/powerpoint/2010/main" val="535695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a:t>
            </a:r>
            <a:br>
              <a:rPr lang="en-GB" b="1" dirty="0"/>
            </a:br>
            <a:endParaRPr lang="en-GB" dirty="0"/>
          </a:p>
        </p:txBody>
      </p:sp>
      <p:sp>
        <p:nvSpPr>
          <p:cNvPr id="3" name="Content Placeholder 2"/>
          <p:cNvSpPr>
            <a:spLocks noGrp="1"/>
          </p:cNvSpPr>
          <p:nvPr>
            <p:ph idx="1"/>
          </p:nvPr>
        </p:nvSpPr>
        <p:spPr>
          <a:xfrm>
            <a:off x="457200" y="908720"/>
            <a:ext cx="8651304" cy="4608513"/>
          </a:xfrm>
        </p:spPr>
        <p:txBody>
          <a:bodyPr>
            <a:normAutofit fontScale="70000" lnSpcReduction="20000"/>
          </a:bodyPr>
          <a:lstStyle/>
          <a:p>
            <a:pPr marL="0" indent="0">
              <a:buNone/>
            </a:pPr>
            <a:r>
              <a:rPr lang="en-GB" dirty="0" smtClean="0"/>
              <a:t>The </a:t>
            </a:r>
            <a:r>
              <a:rPr lang="en-GB" dirty="0"/>
              <a:t>introduction should clearly establish the focus and purpose of the literature review.</a:t>
            </a:r>
          </a:p>
          <a:p>
            <a:r>
              <a:rPr lang="en-GB" b="1" dirty="0"/>
              <a:t>Dissertation literature review</a:t>
            </a:r>
          </a:p>
          <a:p>
            <a:pPr marL="0" indent="0">
              <a:buNone/>
            </a:pPr>
            <a:r>
              <a:rPr lang="en-GB" dirty="0"/>
              <a:t>If you are writing the literature review as part of your dissertation or thesis, reiterate your central problem or research question and give a brief summary of the scholarly context. You can emphasise the timeliness of the topic (“many recent studies have focused on the problem of x”) or highlight a gap in the literature (“while there has been much research on x, few researchers have taken y into consideration”).</a:t>
            </a:r>
          </a:p>
          <a:p>
            <a:r>
              <a:rPr lang="en-GB" b="1" dirty="0"/>
              <a:t>Stand-alone literature review</a:t>
            </a:r>
          </a:p>
          <a:p>
            <a:pPr marL="0" indent="0">
              <a:buNone/>
            </a:pPr>
            <a:r>
              <a:rPr lang="en-GB" dirty="0"/>
              <a:t>If you are writing a stand-alone paper, give some background on the topic and its importance, discuss the scope of the literature you will review (for example, the time period of your sources), and state your objective. What new insight will you draw from the literature?</a:t>
            </a:r>
          </a:p>
          <a:p>
            <a:endParaRPr lang="en-GB" dirty="0"/>
          </a:p>
        </p:txBody>
      </p:sp>
      <p:sp>
        <p:nvSpPr>
          <p:cNvPr id="4" name="TextBox 3"/>
          <p:cNvSpPr txBox="1"/>
          <p:nvPr/>
        </p:nvSpPr>
        <p:spPr>
          <a:xfrm>
            <a:off x="3419872" y="5157192"/>
            <a:ext cx="3096344" cy="646331"/>
          </a:xfrm>
          <a:prstGeom prst="rect">
            <a:avLst/>
          </a:prstGeom>
          <a:noFill/>
        </p:spPr>
        <p:txBody>
          <a:bodyPr wrap="square" rtlCol="0">
            <a:spAutoFit/>
          </a:bodyPr>
          <a:lstStyle/>
          <a:p>
            <a:r>
              <a:rPr lang="en-GB" dirty="0"/>
              <a:t>(Mc </a:t>
            </a:r>
            <a:r>
              <a:rPr lang="en-GB" dirty="0" smtClean="0"/>
              <a:t>Combes</a:t>
            </a:r>
            <a:r>
              <a:rPr lang="en-GB" dirty="0"/>
              <a:t>, 2021)</a:t>
            </a:r>
          </a:p>
          <a:p>
            <a:endParaRPr lang="en-GB" dirty="0"/>
          </a:p>
        </p:txBody>
      </p:sp>
    </p:spTree>
    <p:extLst>
      <p:ext uri="{BB962C8B-B14F-4D97-AF65-F5344CB8AC3E}">
        <p14:creationId xmlns:p14="http://schemas.microsoft.com/office/powerpoint/2010/main" val="1014393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Introduction – </a:t>
            </a:r>
            <a:br>
              <a:rPr lang="en-GB" dirty="0" smtClean="0"/>
            </a:br>
            <a:r>
              <a:rPr lang="en-GB" dirty="0" smtClean="0"/>
              <a:t>Step </a:t>
            </a:r>
            <a:r>
              <a:rPr lang="en-GB" dirty="0"/>
              <a:t>1: Hook your reader</a:t>
            </a:r>
            <a:br>
              <a:rPr lang="en-GB" dirty="0"/>
            </a:br>
            <a:endParaRPr lang="en-GB" dirty="0"/>
          </a:p>
        </p:txBody>
      </p:sp>
      <p:sp>
        <p:nvSpPr>
          <p:cNvPr id="3" name="Content Placeholder 2"/>
          <p:cNvSpPr>
            <a:spLocks noGrp="1"/>
          </p:cNvSpPr>
          <p:nvPr>
            <p:ph sz="half" idx="1"/>
          </p:nvPr>
        </p:nvSpPr>
        <p:spPr>
          <a:xfrm>
            <a:off x="457200" y="1600201"/>
            <a:ext cx="6059016" cy="3989040"/>
          </a:xfrm>
        </p:spPr>
        <p:txBody>
          <a:bodyPr>
            <a:normAutofit fontScale="92500" lnSpcReduction="10000"/>
          </a:bodyPr>
          <a:lstStyle/>
          <a:p>
            <a:r>
              <a:rPr lang="en-GB" sz="2400" dirty="0" smtClean="0"/>
              <a:t>Your </a:t>
            </a:r>
            <a:r>
              <a:rPr lang="en-GB" sz="2400" dirty="0"/>
              <a:t>first sentence sets the tone for the whole essay, so spend some time on writing an effective hook.</a:t>
            </a:r>
          </a:p>
          <a:p>
            <a:r>
              <a:rPr lang="en-GB" sz="2400" dirty="0"/>
              <a:t>Avoid long, dense sentences—start with something clear, concise and catchy that will spark your reader’s curiosity.</a:t>
            </a:r>
          </a:p>
          <a:p>
            <a:r>
              <a:rPr lang="en-GB" sz="2400" dirty="0"/>
              <a:t>The hook should lead the reader into your essay, giving a sense of the topic you’re writing about and why it’s interesting. Avoid overly broad claims or plain statements of fact.</a:t>
            </a:r>
          </a:p>
          <a:p>
            <a:pPr marL="0" indent="0">
              <a:buNone/>
            </a:pPr>
            <a:r>
              <a:rPr lang="en-GB" sz="2200" dirty="0"/>
              <a:t>(Mc Combes, 2021)</a:t>
            </a:r>
          </a:p>
          <a:p>
            <a:endParaRPr lang="en-GB" dirty="0"/>
          </a:p>
          <a:p>
            <a:endParaRPr lang="en-GB" dirty="0"/>
          </a:p>
        </p:txBody>
      </p:sp>
      <p:sp>
        <p:nvSpPr>
          <p:cNvPr id="6" name="Content Placeholder 5"/>
          <p:cNvSpPr>
            <a:spLocks noGrp="1"/>
          </p:cNvSpPr>
          <p:nvPr>
            <p:ph sz="half" idx="2"/>
          </p:nvPr>
        </p:nvSpPr>
        <p:spPr/>
        <p:txBody>
          <a:bodyPr>
            <a:normAutofit fontScale="92500" lnSpcReduction="10000"/>
          </a:bodyPr>
          <a:lstStyle/>
          <a:p>
            <a:endParaRPr lang="en-GB" dirty="0"/>
          </a:p>
        </p:txBody>
      </p:sp>
      <p:sp>
        <p:nvSpPr>
          <p:cNvPr id="4" name="Oval Callout 3"/>
          <p:cNvSpPr/>
          <p:nvPr/>
        </p:nvSpPr>
        <p:spPr>
          <a:xfrm>
            <a:off x="6660232" y="3501008"/>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What is a hook?</a:t>
            </a:r>
            <a:endParaRPr lang="en-GB" sz="2400" dirty="0"/>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1597" y="-20679"/>
            <a:ext cx="3269183" cy="2665698"/>
          </a:xfrm>
          <a:prstGeom prst="rect">
            <a:avLst/>
          </a:prstGeom>
        </p:spPr>
      </p:pic>
    </p:spTree>
    <p:extLst>
      <p:ext uri="{BB962C8B-B14F-4D97-AF65-F5344CB8AC3E}">
        <p14:creationId xmlns:p14="http://schemas.microsoft.com/office/powerpoint/2010/main" val="3920541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 Context</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Provide </a:t>
            </a:r>
            <a:r>
              <a:rPr lang="en-GB" dirty="0"/>
              <a:t>the context </a:t>
            </a:r>
            <a:r>
              <a:rPr lang="en-GB" dirty="0" smtClean="0"/>
              <a:t>your reader needs </a:t>
            </a:r>
            <a:r>
              <a:rPr lang="en-GB" dirty="0"/>
              <a:t>to understand your topic and argument. Depending on the subject of your essay, this might include:</a:t>
            </a:r>
          </a:p>
          <a:p>
            <a:r>
              <a:rPr lang="en-GB" dirty="0"/>
              <a:t>Historical, geographical, or social context</a:t>
            </a:r>
          </a:p>
          <a:p>
            <a:r>
              <a:rPr lang="en-GB" dirty="0"/>
              <a:t>An outline of the debate you’re addressing</a:t>
            </a:r>
          </a:p>
          <a:p>
            <a:r>
              <a:rPr lang="en-GB" dirty="0"/>
              <a:t>A summary of relevant theories or research about the topic</a:t>
            </a:r>
          </a:p>
          <a:p>
            <a:r>
              <a:rPr lang="en-GB" dirty="0"/>
              <a:t>Definitions of key terms</a:t>
            </a:r>
          </a:p>
          <a:p>
            <a:pPr marL="0" indent="0">
              <a:buNone/>
            </a:pPr>
            <a:r>
              <a:rPr lang="en-GB" dirty="0"/>
              <a:t>(Mc Combes, 2021)</a:t>
            </a:r>
          </a:p>
          <a:p>
            <a:endParaRPr lang="en-GB" dirty="0"/>
          </a:p>
          <a:p>
            <a:endParaRPr lang="en-GB" dirty="0"/>
          </a:p>
        </p:txBody>
      </p:sp>
    </p:spTree>
    <p:extLst>
      <p:ext uri="{BB962C8B-B14F-4D97-AF65-F5344CB8AC3E}">
        <p14:creationId xmlns:p14="http://schemas.microsoft.com/office/powerpoint/2010/main" val="958894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 Focus statement</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Clarify </a:t>
            </a:r>
            <a:r>
              <a:rPr lang="en-GB" dirty="0"/>
              <a:t>your focus and show exactly what you want to say about the topic. This is your thesis statement—a sentence or two that sums up your overall argument</a:t>
            </a:r>
            <a:r>
              <a:rPr lang="en-GB" dirty="0" smtClean="0"/>
              <a:t>.</a:t>
            </a:r>
          </a:p>
          <a:p>
            <a:pPr marL="0" indent="0">
              <a:buNone/>
            </a:pPr>
            <a:endParaRPr lang="en-GB" dirty="0"/>
          </a:p>
          <a:p>
            <a:r>
              <a:rPr lang="en-GB" b="1" dirty="0"/>
              <a:t>This is the </a:t>
            </a:r>
            <a:r>
              <a:rPr lang="en-GB" b="1" dirty="0" smtClean="0"/>
              <a:t>central </a:t>
            </a:r>
            <a:r>
              <a:rPr lang="en-GB" b="1" dirty="0"/>
              <a:t>part of </a:t>
            </a:r>
            <a:r>
              <a:rPr lang="en-GB" b="1" dirty="0" smtClean="0"/>
              <a:t>the </a:t>
            </a:r>
            <a:r>
              <a:rPr lang="en-GB" b="1" dirty="0"/>
              <a:t>introduction. A  good </a:t>
            </a:r>
            <a:r>
              <a:rPr lang="en-GB" b="1" dirty="0" smtClean="0"/>
              <a:t>thesis </a:t>
            </a:r>
            <a:r>
              <a:rPr lang="en-GB" b="1" dirty="0"/>
              <a:t>requires evidence and explanation</a:t>
            </a:r>
            <a:r>
              <a:rPr lang="en-GB" b="1" dirty="0" smtClean="0"/>
              <a:t>.</a:t>
            </a:r>
          </a:p>
          <a:p>
            <a:endParaRPr lang="en-GB" b="1" dirty="0"/>
          </a:p>
          <a:p>
            <a:r>
              <a:rPr lang="en-GB" dirty="0" smtClean="0"/>
              <a:t>The thesis statement </a:t>
            </a:r>
            <a:r>
              <a:rPr lang="en-GB" dirty="0"/>
              <a:t>clearly </a:t>
            </a:r>
            <a:r>
              <a:rPr lang="en-GB" dirty="0" smtClean="0"/>
              <a:t>conveys </a:t>
            </a:r>
            <a:r>
              <a:rPr lang="en-GB" dirty="0"/>
              <a:t>your own </a:t>
            </a:r>
            <a:r>
              <a:rPr lang="en-GB" dirty="0" smtClean="0"/>
              <a:t>focus and position </a:t>
            </a:r>
            <a:r>
              <a:rPr lang="en-GB" dirty="0"/>
              <a:t>in a debate or your central point about a topic</a:t>
            </a:r>
            <a:r>
              <a:rPr lang="en-GB" dirty="0" smtClean="0"/>
              <a:t>.</a:t>
            </a:r>
          </a:p>
          <a:p>
            <a:endParaRPr lang="en-GB" dirty="0"/>
          </a:p>
          <a:p>
            <a:endParaRPr lang="en-GB" dirty="0"/>
          </a:p>
          <a:p>
            <a:pPr marL="0" indent="0">
              <a:buNone/>
            </a:pPr>
            <a:r>
              <a:rPr lang="en-GB" dirty="0"/>
              <a:t>(Mc Combes, 2021)</a:t>
            </a:r>
          </a:p>
          <a:p>
            <a:endParaRPr lang="en-GB" dirty="0"/>
          </a:p>
          <a:p>
            <a:pPr marL="0" indent="0">
              <a:buNone/>
            </a:pPr>
            <a:endParaRPr lang="en-GB" dirty="0"/>
          </a:p>
        </p:txBody>
      </p:sp>
    </p:spTree>
    <p:extLst>
      <p:ext uri="{BB962C8B-B14F-4D97-AF65-F5344CB8AC3E}">
        <p14:creationId xmlns:p14="http://schemas.microsoft.com/office/powerpoint/2010/main" val="3455506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 Outline</a:t>
            </a:r>
            <a:endParaRPr lang="en-GB" dirty="0"/>
          </a:p>
        </p:txBody>
      </p:sp>
      <p:sp>
        <p:nvSpPr>
          <p:cNvPr id="3" name="Content Placeholder 2"/>
          <p:cNvSpPr>
            <a:spLocks noGrp="1"/>
          </p:cNvSpPr>
          <p:nvPr>
            <p:ph idx="1"/>
          </p:nvPr>
        </p:nvSpPr>
        <p:spPr/>
        <p:txBody>
          <a:bodyPr>
            <a:normAutofit/>
          </a:bodyPr>
          <a:lstStyle/>
          <a:p>
            <a:r>
              <a:rPr lang="en-GB" dirty="0" smtClean="0"/>
              <a:t>Using key themes, trends and gaps from your literature review matrixes decide the content of your literature review. </a:t>
            </a:r>
          </a:p>
          <a:p>
            <a:r>
              <a:rPr lang="en-GB" dirty="0"/>
              <a:t>W</a:t>
            </a:r>
            <a:r>
              <a:rPr lang="en-GB" dirty="0" smtClean="0"/>
              <a:t>hich structure?</a:t>
            </a:r>
          </a:p>
          <a:p>
            <a:r>
              <a:rPr lang="en-GB" dirty="0" smtClean="0"/>
              <a:t>Use the outline plan from last week. </a:t>
            </a:r>
          </a:p>
          <a:p>
            <a:pPr marL="0" indent="0">
              <a:buNone/>
            </a:pPr>
            <a:r>
              <a:rPr lang="en-GB" sz="2000" dirty="0"/>
              <a:t>(Mc Combes, 2021)</a:t>
            </a:r>
          </a:p>
          <a:p>
            <a:endParaRPr lang="en-GB" dirty="0"/>
          </a:p>
          <a:p>
            <a:pPr marL="0" indent="0">
              <a:buNone/>
            </a:pPr>
            <a:endParaRPr lang="en-GB" dirty="0"/>
          </a:p>
        </p:txBody>
      </p:sp>
    </p:spTree>
    <p:extLst>
      <p:ext uri="{BB962C8B-B14F-4D97-AF65-F5344CB8AC3E}">
        <p14:creationId xmlns:p14="http://schemas.microsoft.com/office/powerpoint/2010/main" val="3967972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4704"/>
            <a:ext cx="8229600" cy="652934"/>
          </a:xfrm>
        </p:spPr>
        <p:txBody>
          <a:bodyPr>
            <a:normAutofit fontScale="90000"/>
          </a:bodyPr>
          <a:lstStyle/>
          <a:p>
            <a:r>
              <a:rPr lang="en-GB" dirty="0"/>
              <a:t>Step 5: Check and </a:t>
            </a:r>
            <a:r>
              <a:rPr lang="en-GB" dirty="0" smtClean="0"/>
              <a:t>revise</a:t>
            </a:r>
            <a:br>
              <a:rPr lang="en-GB" dirty="0" smtClean="0"/>
            </a:br>
            <a:r>
              <a:rPr lang="en-GB" dirty="0" smtClean="0"/>
              <a:t> </a:t>
            </a:r>
            <a:r>
              <a:rPr lang="en-GB" sz="2700" dirty="0" smtClean="0"/>
              <a:t>(after your essay/literature review is finished)</a:t>
            </a:r>
            <a:r>
              <a:rPr lang="en-GB" sz="2700" dirty="0"/>
              <a:t/>
            </a:r>
            <a:br>
              <a:rPr lang="en-GB" sz="2700" dirty="0"/>
            </a:br>
            <a:endParaRPr lang="en-GB" sz="2700"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Y</a:t>
            </a:r>
            <a:r>
              <a:rPr lang="en-GB" dirty="0" smtClean="0"/>
              <a:t>our </a:t>
            </a:r>
            <a:r>
              <a:rPr lang="en-GB" dirty="0"/>
              <a:t>argument might change focus or direction as you learn </a:t>
            </a:r>
            <a:r>
              <a:rPr lang="en-GB" dirty="0" smtClean="0"/>
              <a:t>more while you research and write your literature review.</a:t>
            </a:r>
            <a:endParaRPr lang="en-GB" dirty="0"/>
          </a:p>
          <a:p>
            <a:r>
              <a:rPr lang="en-GB" dirty="0" smtClean="0"/>
              <a:t>When </a:t>
            </a:r>
            <a:r>
              <a:rPr lang="en-GB" dirty="0"/>
              <a:t>you’ve finished writing the essay body and </a:t>
            </a:r>
            <a:r>
              <a:rPr lang="en-GB" dirty="0" smtClean="0"/>
              <a:t>conclusion </a:t>
            </a:r>
            <a:r>
              <a:rPr lang="en-GB" dirty="0"/>
              <a:t>you should return to the introduction and check that it matches the content of the essay.</a:t>
            </a:r>
          </a:p>
          <a:p>
            <a:r>
              <a:rPr lang="en-GB" dirty="0"/>
              <a:t>It’s especially important to make sure your thesis statement accurately represents what you do in the essay. If your argument has gone in a different direction than planned, tweak your thesis statement to match what you actually say.</a:t>
            </a:r>
          </a:p>
          <a:p>
            <a:endParaRPr lang="en-GB" dirty="0"/>
          </a:p>
        </p:txBody>
      </p:sp>
    </p:spTree>
    <p:extLst>
      <p:ext uri="{BB962C8B-B14F-4D97-AF65-F5344CB8AC3E}">
        <p14:creationId xmlns:p14="http://schemas.microsoft.com/office/powerpoint/2010/main" val="4102797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ree stock photo of break time"/>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46895" y="274638"/>
            <a:ext cx="7647864" cy="5098577"/>
          </a:xfrm>
        </p:spPr>
      </p:pic>
    </p:spTree>
    <p:extLst>
      <p:ext uri="{BB962C8B-B14F-4D97-AF65-F5344CB8AC3E}">
        <p14:creationId xmlns:p14="http://schemas.microsoft.com/office/powerpoint/2010/main" val="4285011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turn in pairs (45 min)</a:t>
            </a:r>
            <a:endParaRPr lang="en-GB" dirty="0"/>
          </a:p>
        </p:txBody>
      </p:sp>
      <p:sp>
        <p:nvSpPr>
          <p:cNvPr id="3" name="Content Placeholder 2"/>
          <p:cNvSpPr>
            <a:spLocks noGrp="1"/>
          </p:cNvSpPr>
          <p:nvPr>
            <p:ph idx="1"/>
          </p:nvPr>
        </p:nvSpPr>
        <p:spPr/>
        <p:txBody>
          <a:bodyPr>
            <a:normAutofit lnSpcReduction="10000"/>
          </a:bodyPr>
          <a:lstStyle/>
          <a:p>
            <a:r>
              <a:rPr lang="en-GB" dirty="0" smtClean="0"/>
              <a:t>Write your introduction</a:t>
            </a:r>
          </a:p>
          <a:p>
            <a:r>
              <a:rPr lang="en-GB" dirty="0" smtClean="0"/>
              <a:t>Your teacher will be there to answer questions and guide you.</a:t>
            </a:r>
          </a:p>
          <a:p>
            <a:r>
              <a:rPr lang="en-GB" dirty="0" smtClean="0"/>
              <a:t>Your partner and you can ask each other questions</a:t>
            </a:r>
          </a:p>
          <a:p>
            <a:r>
              <a:rPr lang="en-GB" dirty="0" smtClean="0"/>
              <a:t>Use the </a:t>
            </a:r>
            <a:r>
              <a:rPr lang="en-GB" dirty="0" err="1" smtClean="0"/>
              <a:t>phrasebank</a:t>
            </a:r>
            <a:r>
              <a:rPr lang="en-GB" dirty="0"/>
              <a:t> https://www.phrasebank.manchester.ac.uk/</a:t>
            </a:r>
          </a:p>
        </p:txBody>
      </p:sp>
    </p:spTree>
    <p:extLst>
      <p:ext uri="{BB962C8B-B14F-4D97-AF65-F5344CB8AC3E}">
        <p14:creationId xmlns:p14="http://schemas.microsoft.com/office/powerpoint/2010/main" val="249442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Check and Improve (10 to 15 min) </a:t>
            </a:r>
            <a:endParaRPr lang="en-GB" dirty="0"/>
          </a:p>
        </p:txBody>
      </p:sp>
      <p:sp>
        <p:nvSpPr>
          <p:cNvPr id="4" name="Rectangle 1"/>
          <p:cNvSpPr>
            <a:spLocks noGrp="1" noChangeArrowheads="1"/>
          </p:cNvSpPr>
          <p:nvPr>
            <p:ph idx="1"/>
          </p:nvPr>
        </p:nvSpPr>
        <p:spPr bwMode="auto">
          <a:xfrm>
            <a:off x="457200" y="1865947"/>
            <a:ext cx="8263672" cy="338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endParaRPr kumimoji="0" lang="en-US" altLang="en-US" sz="20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smtClean="0">
                <a:ln>
                  <a:noFill/>
                </a:ln>
                <a:solidFill>
                  <a:srgbClr val="0D405F"/>
                </a:solidFill>
                <a:effectLst/>
              </a:rPr>
              <a:t>My first sentence is engaging and relevant.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smtClean="0">
              <a:ln>
                <a:noFill/>
              </a:ln>
              <a:solidFill>
                <a:srgbClr val="0D405F"/>
              </a:solidFill>
              <a:effectLst/>
            </a:endParaRPr>
          </a:p>
          <a:p>
            <a:pPr marL="0" lvl="0" indent="0" eaLnBrk="0" fontAlgn="base" hangingPunct="0">
              <a:spcBef>
                <a:spcPct val="0"/>
              </a:spcBef>
              <a:spcAft>
                <a:spcPct val="0"/>
              </a:spcAft>
              <a:buNone/>
            </a:pPr>
            <a:r>
              <a:rPr kumimoji="0" lang="en-US" altLang="en-US" sz="2000" b="0" i="0" u="none" strike="noStrike" cap="none" normalizeH="0" baseline="0" dirty="0" smtClean="0">
                <a:ln>
                  <a:noFill/>
                </a:ln>
                <a:solidFill>
                  <a:srgbClr val="0D405F"/>
                </a:solidFill>
                <a:effectLst/>
              </a:rPr>
              <a:t>I have introduced the topic with necessary background information. </a:t>
            </a:r>
            <a:r>
              <a:rPr lang="en-US" altLang="en-US" sz="2000" dirty="0">
                <a:solidFill>
                  <a:srgbClr val="0D405F"/>
                </a:solidFill>
              </a:rPr>
              <a:t>√</a:t>
            </a:r>
            <a:endParaRPr kumimoji="0" lang="en-US" altLang="en-US" sz="2000" b="0" i="0" u="none" strike="noStrike" cap="none" normalizeH="0" baseline="0" dirty="0" smtClean="0">
              <a:ln>
                <a:noFill/>
              </a:ln>
              <a:solidFill>
                <a:srgbClr val="0D405F"/>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smtClean="0">
              <a:ln>
                <a:noFill/>
              </a:ln>
              <a:solidFill>
                <a:srgbClr val="0D405F"/>
              </a:solidFill>
              <a:effectLst/>
            </a:endParaRPr>
          </a:p>
          <a:p>
            <a:pPr marL="0" lvl="0" indent="0" eaLnBrk="0" fontAlgn="base" hangingPunct="0">
              <a:spcBef>
                <a:spcPct val="0"/>
              </a:spcBef>
              <a:spcAft>
                <a:spcPct val="0"/>
              </a:spcAft>
              <a:buNone/>
            </a:pPr>
            <a:r>
              <a:rPr kumimoji="0" lang="en-US" altLang="en-US" sz="2000" b="0" i="0" u="none" strike="noStrike" cap="none" normalizeH="0" baseline="0" dirty="0" smtClean="0">
                <a:ln>
                  <a:noFill/>
                </a:ln>
                <a:solidFill>
                  <a:srgbClr val="0D405F"/>
                </a:solidFill>
                <a:effectLst/>
              </a:rPr>
              <a:t>I have defined any important terms. </a:t>
            </a:r>
            <a:r>
              <a:rPr lang="en-US" altLang="en-US" sz="2000" dirty="0">
                <a:solidFill>
                  <a:srgbClr val="0D405F"/>
                </a:solidFill>
              </a:rPr>
              <a:t>√</a:t>
            </a:r>
            <a:endParaRPr kumimoji="0" lang="en-US" altLang="en-US" sz="2000" b="0" i="0" u="none" strike="noStrike" cap="none" normalizeH="0" baseline="0" dirty="0" smtClean="0">
              <a:ln>
                <a:noFill/>
              </a:ln>
              <a:solidFill>
                <a:srgbClr val="0D405F"/>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smtClean="0">
              <a:ln>
                <a:noFill/>
              </a:ln>
              <a:solidFill>
                <a:srgbClr val="0D405F"/>
              </a:solidFill>
              <a:effectLst/>
            </a:endParaRPr>
          </a:p>
          <a:p>
            <a:pPr marL="0" lvl="0" indent="0" eaLnBrk="0" fontAlgn="base" hangingPunct="0">
              <a:spcBef>
                <a:spcPct val="0"/>
              </a:spcBef>
              <a:spcAft>
                <a:spcPct val="0"/>
              </a:spcAft>
              <a:buNone/>
            </a:pPr>
            <a:r>
              <a:rPr kumimoji="0" lang="en-US" altLang="en-US" sz="2000" b="0" i="0" u="none" strike="noStrike" cap="none" normalizeH="0" baseline="0" dirty="0" smtClean="0">
                <a:ln>
                  <a:noFill/>
                </a:ln>
                <a:solidFill>
                  <a:srgbClr val="0D405F"/>
                </a:solidFill>
                <a:effectLst/>
              </a:rPr>
              <a:t>My thesis statement clearly presents my main point or argument. </a:t>
            </a:r>
            <a:r>
              <a:rPr lang="en-US" altLang="en-US" sz="2000" dirty="0">
                <a:solidFill>
                  <a:srgbClr val="0D405F"/>
                </a:solidFill>
              </a:rPr>
              <a:t>√</a:t>
            </a:r>
            <a:endParaRPr kumimoji="0" lang="en-US" altLang="en-US" sz="2000" b="0" i="0" u="none" strike="noStrike" cap="none" normalizeH="0" baseline="0" dirty="0" smtClean="0">
              <a:ln>
                <a:noFill/>
              </a:ln>
              <a:solidFill>
                <a:srgbClr val="0D405F"/>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smtClean="0">
              <a:ln>
                <a:noFill/>
              </a:ln>
              <a:solidFill>
                <a:srgbClr val="0D405F"/>
              </a:solidFill>
              <a:effectLst/>
            </a:endParaRPr>
          </a:p>
          <a:p>
            <a:pPr marL="0" lvl="0" indent="0" eaLnBrk="0" fontAlgn="base" hangingPunct="0">
              <a:spcBef>
                <a:spcPct val="0"/>
              </a:spcBef>
              <a:spcAft>
                <a:spcPct val="0"/>
              </a:spcAft>
              <a:buNone/>
            </a:pPr>
            <a:r>
              <a:rPr kumimoji="0" lang="en-US" altLang="en-US" sz="2000" b="0" i="0" u="none" strike="noStrike" cap="none" normalizeH="0" baseline="0" dirty="0" smtClean="0">
                <a:ln>
                  <a:noFill/>
                </a:ln>
                <a:solidFill>
                  <a:srgbClr val="0D405F"/>
                </a:solidFill>
                <a:effectLst/>
              </a:rPr>
              <a:t>Everything in the introduction is relevant to the main body of the essay. </a:t>
            </a:r>
            <a:r>
              <a:rPr lang="en-US" altLang="en-US" sz="2000" dirty="0">
                <a:solidFill>
                  <a:srgbClr val="0D405F"/>
                </a:solidFill>
              </a:rPr>
              <a:t>√</a:t>
            </a:r>
            <a:endParaRPr kumimoji="0" lang="en-US" altLang="en-US" sz="2000" b="0" i="0" u="none" strike="noStrike" cap="none" normalizeH="0" baseline="0" dirty="0" smtClean="0">
              <a:ln>
                <a:noFill/>
              </a:ln>
              <a:solidFill>
                <a:srgbClr val="0D405F"/>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smtClean="0">
              <a:ln>
                <a:noFill/>
              </a:ln>
              <a:solidFill>
                <a:schemeClr val="tx1"/>
              </a:solidFill>
              <a:effectLst/>
            </a:endParaRPr>
          </a:p>
        </p:txBody>
      </p:sp>
      <p:sp>
        <p:nvSpPr>
          <p:cNvPr id="5" name="Rectangle 4"/>
          <p:cNvSpPr/>
          <p:nvPr/>
        </p:nvSpPr>
        <p:spPr>
          <a:xfrm>
            <a:off x="1187624" y="5251489"/>
            <a:ext cx="4572000" cy="646331"/>
          </a:xfrm>
          <a:prstGeom prst="rect">
            <a:avLst/>
          </a:prstGeom>
        </p:spPr>
        <p:txBody>
          <a:bodyPr>
            <a:spAutoFit/>
          </a:bodyPr>
          <a:lstStyle/>
          <a:p>
            <a:r>
              <a:rPr lang="en-GB" dirty="0"/>
              <a:t>(Mc Combes, 2021)</a:t>
            </a:r>
          </a:p>
          <a:p>
            <a:endParaRPr lang="en-GB" dirty="0"/>
          </a:p>
        </p:txBody>
      </p:sp>
    </p:spTree>
    <p:extLst>
      <p:ext uri="{BB962C8B-B14F-4D97-AF65-F5344CB8AC3E}">
        <p14:creationId xmlns:p14="http://schemas.microsoft.com/office/powerpoint/2010/main" val="68917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Submit</a:t>
            </a:r>
            <a:endParaRPr lang="en-GB" dirty="0"/>
          </a:p>
        </p:txBody>
      </p:sp>
      <p:sp>
        <p:nvSpPr>
          <p:cNvPr id="3" name="Content Placeholder 2"/>
          <p:cNvSpPr>
            <a:spLocks noGrp="1"/>
          </p:cNvSpPr>
          <p:nvPr>
            <p:ph idx="1"/>
          </p:nvPr>
        </p:nvSpPr>
        <p:spPr/>
        <p:txBody>
          <a:bodyPr/>
          <a:lstStyle/>
          <a:p>
            <a:r>
              <a:rPr lang="en-GB" dirty="0" smtClean="0"/>
              <a:t>Now submit your introduction on Teams or Moodle blog </a:t>
            </a:r>
            <a:endParaRPr lang="en-GB" dirty="0"/>
          </a:p>
        </p:txBody>
      </p:sp>
      <p:pic>
        <p:nvPicPr>
          <p:cNvPr id="4" name="Picture 3" descr="Board Positive Well Done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2792" y="2348880"/>
            <a:ext cx="4644008" cy="3096005"/>
          </a:xfrm>
          <a:prstGeom prst="rect">
            <a:avLst/>
          </a:prstGeom>
        </p:spPr>
      </p:pic>
    </p:spTree>
    <p:extLst>
      <p:ext uri="{BB962C8B-B14F-4D97-AF65-F5344CB8AC3E}">
        <p14:creationId xmlns:p14="http://schemas.microsoft.com/office/powerpoint/2010/main" val="3127047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57200" y="1196752"/>
            <a:ext cx="8229600" cy="4320481"/>
          </a:xfrm>
        </p:spPr>
        <p:txBody>
          <a:bodyPr>
            <a:normAutofit fontScale="40000" lnSpcReduction="20000"/>
          </a:bodyPr>
          <a:lstStyle/>
          <a:p>
            <a:pPr marL="0" indent="0">
              <a:buNone/>
            </a:pPr>
            <a:endParaRPr lang="en-GB" dirty="0"/>
          </a:p>
          <a:p>
            <a:pPr marL="0" indent="0">
              <a:buNone/>
            </a:pPr>
            <a:r>
              <a:rPr lang="en-GB" dirty="0" err="1"/>
              <a:t>Grabe</a:t>
            </a:r>
            <a:r>
              <a:rPr lang="en-GB" dirty="0"/>
              <a:t>, W., &amp; </a:t>
            </a:r>
            <a:r>
              <a:rPr lang="en-GB" dirty="0" err="1"/>
              <a:t>Stoller</a:t>
            </a:r>
            <a:r>
              <a:rPr lang="en-GB" dirty="0"/>
              <a:t>, F. L. (2002). Teaching and researching reading. Harlow: Longman</a:t>
            </a:r>
          </a:p>
          <a:p>
            <a:pPr marL="0" indent="0">
              <a:buNone/>
            </a:pPr>
            <a:r>
              <a:rPr lang="en-GB" dirty="0"/>
              <a:t/>
            </a:r>
            <a:br>
              <a:rPr lang="en-GB" dirty="0"/>
            </a:br>
            <a:endParaRPr lang="en-GB" dirty="0" smtClean="0"/>
          </a:p>
          <a:p>
            <a:pPr marL="0" indent="0">
              <a:buNone/>
            </a:pPr>
            <a:r>
              <a:rPr lang="en-GB" dirty="0" err="1" smtClean="0"/>
              <a:t>McCombes</a:t>
            </a:r>
            <a:r>
              <a:rPr lang="en-GB" dirty="0" smtClean="0"/>
              <a:t>, S. (2021). </a:t>
            </a:r>
            <a:r>
              <a:rPr lang="en-GB" dirty="0"/>
              <a:t>How to write a literature </a:t>
            </a:r>
            <a:r>
              <a:rPr lang="en-GB" dirty="0" smtClean="0"/>
              <a:t>review. </a:t>
            </a:r>
            <a:r>
              <a:rPr lang="en-GB" dirty="0" err="1" smtClean="0"/>
              <a:t>Scribbr</a:t>
            </a:r>
            <a:r>
              <a:rPr lang="en-GB" dirty="0" smtClean="0"/>
              <a:t>. </a:t>
            </a:r>
            <a:r>
              <a:rPr lang="en-GB" dirty="0">
                <a:hlinkClick r:id="rId2"/>
              </a:rPr>
              <a:t>https://www.scribbr.co.uk/thesis-dissertation/literature-review</a:t>
            </a:r>
            <a:r>
              <a:rPr lang="en-GB" dirty="0" smtClean="0">
                <a:hlinkClick r:id="rId2"/>
              </a:rPr>
              <a:t>/</a:t>
            </a:r>
            <a:endParaRPr lang="en-GB" dirty="0" smtClean="0"/>
          </a:p>
          <a:p>
            <a:pPr marL="0" indent="0">
              <a:buNone/>
            </a:pPr>
            <a:endParaRPr lang="en-GB" dirty="0" smtClean="0"/>
          </a:p>
          <a:p>
            <a:pPr marL="0" indent="0">
              <a:buNone/>
            </a:pPr>
            <a:r>
              <a:rPr lang="en-GB" dirty="0" smtClean="0"/>
              <a:t>The University of Manchester (2021). Academic </a:t>
            </a:r>
            <a:r>
              <a:rPr lang="en-GB" dirty="0" err="1" smtClean="0"/>
              <a:t>Phrasebank</a:t>
            </a:r>
            <a:r>
              <a:rPr lang="en-GB" dirty="0" smtClean="0"/>
              <a:t>. </a:t>
            </a:r>
            <a:r>
              <a:rPr lang="en-GB" dirty="0" smtClean="0">
                <a:hlinkClick r:id="rId3"/>
              </a:rPr>
              <a:t>https</a:t>
            </a:r>
            <a:r>
              <a:rPr lang="en-GB" dirty="0">
                <a:hlinkClick r:id="rId3"/>
              </a:rPr>
              <a:t>://www.phrasebank.manchester.ac.uk</a:t>
            </a:r>
            <a:r>
              <a:rPr lang="en-GB" dirty="0" smtClean="0">
                <a:hlinkClick r:id="rId3"/>
              </a:rPr>
              <a:t>/</a:t>
            </a:r>
            <a:endParaRPr lang="en-GB" dirty="0" smtClean="0"/>
          </a:p>
          <a:p>
            <a:pPr marL="0" indent="0">
              <a:buNone/>
            </a:pPr>
            <a:endParaRPr lang="en-GB" dirty="0"/>
          </a:p>
          <a:p>
            <a:pPr marL="0" indent="0">
              <a:buNone/>
            </a:pPr>
            <a:r>
              <a:rPr lang="en-GB" dirty="0" smtClean="0"/>
              <a:t>The University of Melbourne (2018). </a:t>
            </a:r>
            <a:r>
              <a:rPr lang="en-GB" i="1" dirty="0" smtClean="0"/>
              <a:t>Writing a literature review </a:t>
            </a:r>
            <a:r>
              <a:rPr lang="en-GB" i="1" dirty="0"/>
              <a:t>https://www.youtube.com/watch?v=jp8JKaz5VWI</a:t>
            </a:r>
            <a:endParaRPr lang="en-GB" dirty="0" smtClean="0"/>
          </a:p>
          <a:p>
            <a:pPr marL="0" indent="0">
              <a:buNone/>
            </a:pPr>
            <a:endParaRPr lang="en-GB" dirty="0"/>
          </a:p>
          <a:p>
            <a:pPr marL="0" indent="0">
              <a:buNone/>
            </a:pPr>
            <a:r>
              <a:rPr lang="en-GB" dirty="0"/>
              <a:t>The Writing Centre. (2021) Academic Reading Strategies. University of North Carolina at Chapel Hill</a:t>
            </a:r>
          </a:p>
          <a:p>
            <a:pPr marL="0" indent="0">
              <a:buNone/>
            </a:pPr>
            <a:r>
              <a:rPr lang="en-GB" dirty="0">
                <a:hlinkClick r:id="rId4"/>
              </a:rPr>
              <a:t>https://writingcenter.unc.edu/esl/resources/academic-reading-strategies/</a:t>
            </a:r>
            <a:endParaRPr lang="en-GB" dirty="0"/>
          </a:p>
          <a:p>
            <a:pPr marL="0" indent="0">
              <a:buNone/>
            </a:pPr>
            <a:endParaRPr lang="en-GB" dirty="0" smtClean="0"/>
          </a:p>
          <a:p>
            <a:pPr marL="0" indent="0">
              <a:buNone/>
            </a:pPr>
            <a:endParaRPr lang="en-GB" dirty="0" smtClean="0"/>
          </a:p>
          <a:p>
            <a:pPr marL="0" indent="0">
              <a:buNone/>
            </a:pPr>
            <a:r>
              <a:rPr lang="en-GB" dirty="0" smtClean="0"/>
              <a:t>Woolley, G. (2013) </a:t>
            </a:r>
            <a:r>
              <a:rPr lang="en-GB" dirty="0"/>
              <a:t>Reading Comprehension. http://reading4meaning.blogspot.com/2013/04/cor-literacy-framework-part-1.html</a:t>
            </a:r>
            <a:endParaRPr lang="en-GB" dirty="0" smtClean="0"/>
          </a:p>
        </p:txBody>
      </p:sp>
      <p:sp>
        <p:nvSpPr>
          <p:cNvPr id="4" name="AutoShape 2" descr="Scribbr - Scriptie laten nakijken">
            <a:hlinkClick r:id="rId5"/>
          </p:cNvPr>
          <p:cNvSpPr>
            <a:spLocks noChangeAspect="1" noChangeArrowheads="1"/>
          </p:cNvSpPr>
          <p:nvPr/>
        </p:nvSpPr>
        <p:spPr bwMode="auto">
          <a:xfrm>
            <a:off x="134938" y="-273050"/>
            <a:ext cx="1771650" cy="381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2654374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211f9404-bca0-4bcf-9c1d-965ccb6f8d2d"/>
    <ds:schemaRef ds:uri="http://purl.org/dc/terms/"/>
    <ds:schemaRef ds:uri="303dbf9b-b85b-46a0-94f1-894078c07ecd"/>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18658</TotalTime>
  <Words>1258</Words>
  <Application>Microsoft Office PowerPoint</Application>
  <PresentationFormat>On-screen Show (4:3)</PresentationFormat>
  <Paragraphs>145</Paragraphs>
  <Slides>23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 International Pre-Masters Course 2021/22 Academic Practice for International Postgraduate Study WGPM6003   </vt:lpstr>
      <vt:lpstr>Online Etiquette</vt:lpstr>
      <vt:lpstr>Module Introduction –  Academic Practice for International Postgraduate Study</vt:lpstr>
      <vt:lpstr>Module Content</vt:lpstr>
      <vt:lpstr>Warm Up and recap</vt:lpstr>
      <vt:lpstr>Academic Phrasebank</vt:lpstr>
      <vt:lpstr> After reading your articles and last week you will have</vt:lpstr>
      <vt:lpstr>Planning your literature review</vt:lpstr>
      <vt:lpstr>PowerPoint Presentation</vt:lpstr>
      <vt:lpstr>Academic Writing - the process</vt:lpstr>
      <vt:lpstr>Step 5: Write your literature review </vt:lpstr>
      <vt:lpstr>By the end of today….</vt:lpstr>
      <vt:lpstr>Introduction </vt:lpstr>
      <vt:lpstr>Introduction –  Step 1: Hook your reader </vt:lpstr>
      <vt:lpstr>Step 2: Context</vt:lpstr>
      <vt:lpstr>Step 3: Focus statement</vt:lpstr>
      <vt:lpstr>Step 4: Outline</vt:lpstr>
      <vt:lpstr>Step 5: Check and revise  (after your essay/literature review is finished) </vt:lpstr>
      <vt:lpstr>PowerPoint Presentation</vt:lpstr>
      <vt:lpstr>Your turn in pairs (45 min)</vt:lpstr>
      <vt:lpstr>Check and Improve (10 to 15 min) </vt:lpstr>
      <vt:lpstr>Submit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Heike Griffiths</cp:lastModifiedBy>
  <cp:revision>130</cp:revision>
  <dcterms:created xsi:type="dcterms:W3CDTF">2015-04-14T15:21:28Z</dcterms:created>
  <dcterms:modified xsi:type="dcterms:W3CDTF">2021-07-06T15:22:22Z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